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9" r:id="rId4"/>
    <p:sldId id="280" r:id="rId5"/>
    <p:sldId id="283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5ADC-CB79-4E66-B87C-9DF64E5E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A047B-053C-3A22-B17A-FBCD795D1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E7D0F-E5DA-B937-FAEE-5AFFDAA4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E7D2-ED00-EEC6-0EC7-A463A29F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555C-A3FE-84F6-7022-B173ABAF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C7F-471F-D143-B9B0-DC235701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6C111-1A4C-2374-4AC5-B7587E6F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101A-967C-B286-D995-C0E69CC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C61F-8426-EC48-BF06-33AFC574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672F-6EDA-40B0-FE0B-281C7F72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0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60918-C125-04A9-8E5C-6CDDF645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1EBDC-4630-72B6-6143-E137C0550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7722-6F58-52FE-DE69-975D73F5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F11A4-C302-74B3-0945-ED5994E1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EF4B-FBEB-1152-2A91-8D60F1AB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600B-6E20-E3DC-5414-53F7D5DC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F9E5-4E3B-41C0-E0F3-130C63A2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8A75-044A-503E-A14F-59106DFA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0909-6C34-1318-E4E4-7456B28C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3A3B-CB42-0AA9-3B6C-EB3D6867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3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803D-4EEA-2CF3-6FDD-FB2B5549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ADB8E-1C9B-150D-CCD5-AE0EA800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85E7-EB9F-2478-801F-47ED2022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04C8-7D29-CFEE-648F-8698668C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CEE0-FF1D-98A1-EF9E-C8E65326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9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08A5-AD2F-DB6F-E1F4-8756E43F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ACBE-FDDE-2B0C-E3A4-34FCC9338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AE43D-0721-ACD4-0717-F8DCB98C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2DA5C-1C10-54F3-7CF2-A6CE87BB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93384-B7E9-AD9F-53D2-29D294C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D659-24CD-4F19-F976-745492EC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BFEB-2E78-1D27-2A08-5C483745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E3EE0-5B1D-6B43-D5C0-EF670002D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7D899-DFAF-17B9-D74F-BFEE71E5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9796A-0EF9-34FA-801B-1BEE25DD5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5890-EDE5-1690-26D8-FE154E3CD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A993D-4504-8963-C894-E96E1A9F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8E2FA-0919-B67E-3AB1-6864ADBA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70CBF-7732-31E0-D31A-74FB22B1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4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1FC3-6001-AE39-BB91-43D6A666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27B13-2126-7EA9-E9E0-FA74E5AC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65-A083-05EA-9D87-B9AE3BA9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5FBCB-2CF2-658F-1B39-4F4DFB71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BBDA4-E01A-E9A1-493D-DD0B218C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9F555-29BB-6FF3-B11A-E374189D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50407-66B8-CA35-B840-5A2D1EEA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0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CED8-3707-F647-11C7-0B9DDC9F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9CA1-1E06-9D62-88AA-93C5EFBA7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36362-B7D3-AE7E-5A87-10426C894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4D1-72F6-7261-F403-809C1025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9F4D-95DF-16B6-F70B-1A4DFD6A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5087A-69C7-2766-A082-CA764C50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01E2-90D4-AF8C-8E56-FD120ACC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B9969-1DCF-6F43-735C-AA2EE8BAC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8916A-A63F-DB5D-80E8-84B5048C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F350E-3B16-D421-6629-EEA2E413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41D0A-E1A2-1D77-75E5-4707B8EE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67615-2C8C-8312-D714-C51A9F56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1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5182D-3691-E1B7-8E0C-F91F7B4B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26B6-6862-01D2-A23A-37DC714C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E2D4-E58C-8368-F44E-C288BE5E9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4F751-B1E7-44D4-B681-E1CE9E276E26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48E-05B6-1549-EBE2-68140C00F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51BC-27D5-F177-7487-E301A7126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4AAA-9525-48B5-8F21-FC28CB975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46EDC-08AA-43B5-82FC-68FFD43D5514}"/>
              </a:ext>
            </a:extLst>
          </p:cNvPr>
          <p:cNvSpPr txBox="1"/>
          <p:nvPr/>
        </p:nvSpPr>
        <p:spPr>
          <a:xfrm>
            <a:off x="392264" y="593134"/>
            <a:ext cx="11407471" cy="1813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n/>
                <a:solidFill>
                  <a:prstClr val="black"/>
                </a:solidFill>
                <a:latin typeface="Bahnschrift Light SemiCondensed" panose="020B0502040204020203" pitchFamily="34" charset="0"/>
              </a:rPr>
              <a:t>Applying Observation Techniques to Understand Human Behaviors on Campus</a:t>
            </a:r>
            <a:endParaRPr kumimoji="0" lang="en-US" sz="4000" i="0" u="none" strike="noStrike" kern="1200" cap="none" spc="0" normalizeH="0" baseline="0" noProof="0" dirty="0">
              <a:ln/>
              <a:solidFill>
                <a:prstClr val="black"/>
              </a:solidFill>
              <a:uLnTx/>
              <a:uFillTx/>
              <a:latin typeface="Bahnschrift Light Semi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B3256-9BE1-45F2-8F4C-F4B6BF30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33" y="2730143"/>
            <a:ext cx="1219200" cy="127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AF565C-AA2E-4D20-A5B3-4BCA2D1AE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885" y="2876371"/>
            <a:ext cx="2286000" cy="128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6AC03-E729-4D94-A345-E154DA844713}"/>
              </a:ext>
            </a:extLst>
          </p:cNvPr>
          <p:cNvSpPr txBox="1"/>
          <p:nvPr/>
        </p:nvSpPr>
        <p:spPr>
          <a:xfrm>
            <a:off x="99112" y="5104254"/>
            <a:ext cx="3993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cs typeface="Calibri Light" panose="020F0302020204030204" pitchFamily="34" charset="0"/>
              </a:rPr>
              <a:t>Archita Sarkar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cs typeface="Calibri Light" panose="020F0302020204030204" pitchFamily="34" charset="0"/>
              </a:rPr>
              <a:t>Teaching Assistant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D1F0DA-25E0-4C57-9EAA-DCA9D58FD583}"/>
              </a:ext>
            </a:extLst>
          </p:cNvPr>
          <p:cNvSpPr/>
          <p:nvPr/>
        </p:nvSpPr>
        <p:spPr>
          <a:xfrm>
            <a:off x="357809" y="349857"/>
            <a:ext cx="11441927" cy="6170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BE9EE-26AB-1734-A0D9-13F00199966E}"/>
              </a:ext>
            </a:extLst>
          </p:cNvPr>
          <p:cNvSpPr txBox="1"/>
          <p:nvPr/>
        </p:nvSpPr>
        <p:spPr>
          <a:xfrm>
            <a:off x="8218699" y="5104255"/>
            <a:ext cx="3993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cs typeface="Calibri Light" panose="020F0302020204030204" pitchFamily="34" charset="0"/>
              </a:rPr>
              <a:t>LS2203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cs typeface="Calibri Light" panose="020F0302020204030204" pitchFamily="34" charset="0"/>
              </a:rPr>
              <a:t>Feb 29,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FB0A0-6CCD-A7A5-B37C-51C2D87F01BA}"/>
              </a:ext>
            </a:extLst>
          </p:cNvPr>
          <p:cNvSpPr txBox="1"/>
          <p:nvPr/>
        </p:nvSpPr>
        <p:spPr>
          <a:xfrm>
            <a:off x="4225488" y="5104255"/>
            <a:ext cx="39932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Tw Cen MT" panose="020B0602020104020603" pitchFamily="34" charset="0"/>
                <a:cs typeface="Calibri Light" panose="020F0302020204030204" pitchFamily="34" charset="0"/>
              </a:rPr>
              <a:t>Instructor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cs typeface="Calibri Light" panose="020F0302020204030204" pitchFamily="34" charset="0"/>
              </a:rPr>
              <a:t>: Prof. Sumana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cs typeface="Calibri Light" panose="020F0302020204030204" pitchFamily="34" charset="0"/>
              </a:rPr>
              <a:t>Annagiri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cs typeface="Calibri Light" panose="020F0302020204030204" pitchFamily="34" charset="0"/>
              </a:rPr>
              <a:t>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Tw Cen MT" panose="020B0602020104020603" pitchFamily="34" charset="0"/>
                <a:cs typeface="Calibri Light" panose="020F0302020204030204" pitchFamily="34" charset="0"/>
              </a:rPr>
              <a:t>DBS, IISER-K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6FC1A3-0600-5C53-881F-BB6D84A1A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68" y="2541034"/>
            <a:ext cx="3225027" cy="20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1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BC877D-D205-6547-42E5-2DE9E2873C11}"/>
              </a:ext>
            </a:extLst>
          </p:cNvPr>
          <p:cNvSpPr txBox="1"/>
          <p:nvPr/>
        </p:nvSpPr>
        <p:spPr>
          <a:xfrm>
            <a:off x="1298585" y="114683"/>
            <a:ext cx="1003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Introduction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ahnschrift Light SemiCondensed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39D671-3462-6159-621C-A1520151EEE1}"/>
              </a:ext>
            </a:extLst>
          </p:cNvPr>
          <p:cNvGrpSpPr/>
          <p:nvPr/>
        </p:nvGrpSpPr>
        <p:grpSpPr>
          <a:xfrm>
            <a:off x="1430555" y="937160"/>
            <a:ext cx="9330890" cy="4171184"/>
            <a:chOff x="1626670" y="1398762"/>
            <a:chExt cx="8938660" cy="3729224"/>
          </a:xfrm>
        </p:grpSpPr>
        <p:sp>
          <p:nvSpPr>
            <p:cNvPr id="22" name="Rounded Rectangle 20">
              <a:extLst>
                <a:ext uri="{FF2B5EF4-FFF2-40B4-BE49-F238E27FC236}">
                  <a16:creationId xmlns:a16="http://schemas.microsoft.com/office/drawing/2014/main" id="{70015F53-8685-9F81-A43B-6BF2B157715B}"/>
                </a:ext>
              </a:extLst>
            </p:cNvPr>
            <p:cNvSpPr/>
            <p:nvPr/>
          </p:nvSpPr>
          <p:spPr>
            <a:xfrm>
              <a:off x="5290670" y="1398762"/>
              <a:ext cx="2039541" cy="119842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38A12A1-73EA-700B-EA05-DD1674F7649F}"/>
                </a:ext>
              </a:extLst>
            </p:cNvPr>
            <p:cNvGrpSpPr/>
            <p:nvPr/>
          </p:nvGrpSpPr>
          <p:grpSpPr>
            <a:xfrm>
              <a:off x="1626670" y="1659173"/>
              <a:ext cx="8938660" cy="3468813"/>
              <a:chOff x="1688814" y="1603040"/>
              <a:chExt cx="8938660" cy="346881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52EC18FE-76BD-DFD0-1F0E-714032951ABC}"/>
                  </a:ext>
                </a:extLst>
              </p:cNvPr>
              <p:cNvGrpSpPr/>
              <p:nvPr/>
            </p:nvGrpSpPr>
            <p:grpSpPr>
              <a:xfrm>
                <a:off x="1688814" y="2642678"/>
                <a:ext cx="8938660" cy="2429175"/>
                <a:chOff x="1412823" y="3474577"/>
                <a:chExt cx="8938660" cy="2429175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4824C0C-9FEA-9C8F-DC0F-944C7A515850}"/>
                    </a:ext>
                  </a:extLst>
                </p:cNvPr>
                <p:cNvSpPr txBox="1"/>
                <p:nvPr/>
              </p:nvSpPr>
              <p:spPr>
                <a:xfrm>
                  <a:off x="5499135" y="5121947"/>
                  <a:ext cx="12589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EBB6DDC-B823-E1DF-494F-770DB5836392}"/>
                    </a:ext>
                  </a:extLst>
                </p:cNvPr>
                <p:cNvSpPr txBox="1"/>
                <p:nvPr/>
              </p:nvSpPr>
              <p:spPr>
                <a:xfrm>
                  <a:off x="8077646" y="4889044"/>
                  <a:ext cx="2273837" cy="412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ounded Rectangle 14">
                  <a:extLst>
                    <a:ext uri="{FF2B5EF4-FFF2-40B4-BE49-F238E27FC236}">
                      <a16:creationId xmlns:a16="http://schemas.microsoft.com/office/drawing/2014/main" id="{505AE95C-4875-D170-D784-821D64AECD22}"/>
                    </a:ext>
                  </a:extLst>
                </p:cNvPr>
                <p:cNvSpPr/>
                <p:nvPr/>
              </p:nvSpPr>
              <p:spPr>
                <a:xfrm>
                  <a:off x="8128224" y="4742239"/>
                  <a:ext cx="2158087" cy="1106850"/>
                </a:xfrm>
                <a:prstGeom prst="roundRect">
                  <a:avLst>
                    <a:gd name="adj" fmla="val 24063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485F85E8-834C-FB81-C1F5-79B281619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511989" y="5282925"/>
                  <a:ext cx="1858216" cy="559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F621E2D-03E6-C587-1A88-3049DB5B2265}"/>
                    </a:ext>
                  </a:extLst>
                </p:cNvPr>
                <p:cNvSpPr txBox="1"/>
                <p:nvPr/>
              </p:nvSpPr>
              <p:spPr>
                <a:xfrm>
                  <a:off x="1479991" y="4937282"/>
                  <a:ext cx="2071868" cy="742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400" dirty="0">
                      <a:solidFill>
                        <a:prstClr val="black"/>
                      </a:solidFill>
                      <a:latin typeface="Avenir Next LT Pro" panose="020B0504020202020204" pitchFamily="34" charset="0"/>
                    </a:rPr>
                    <a:t>Evolutionary Traits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ounded Rectangle 20">
                  <a:extLst>
                    <a:ext uri="{FF2B5EF4-FFF2-40B4-BE49-F238E27FC236}">
                      <a16:creationId xmlns:a16="http://schemas.microsoft.com/office/drawing/2014/main" id="{698C123D-219C-D1EC-6955-8CAF30A34941}"/>
                    </a:ext>
                  </a:extLst>
                </p:cNvPr>
                <p:cNvSpPr/>
                <p:nvPr/>
              </p:nvSpPr>
              <p:spPr>
                <a:xfrm>
                  <a:off x="1412823" y="4705332"/>
                  <a:ext cx="2039541" cy="1198420"/>
                </a:xfrm>
                <a:prstGeom prst="roundRect">
                  <a:avLst>
                    <a:gd name="adj" fmla="val 28520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3DF22A0-6669-D259-AA8B-D8009BD194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0787" y="3474577"/>
                  <a:ext cx="0" cy="1146015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154C1A-0838-A194-F862-F3CB35CEB0B6}"/>
                  </a:ext>
                </a:extLst>
              </p:cNvPr>
              <p:cNvSpPr txBox="1"/>
              <p:nvPr/>
            </p:nvSpPr>
            <p:spPr>
              <a:xfrm>
                <a:off x="5349854" y="1603040"/>
                <a:ext cx="2071868" cy="412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Avenir Next LT Pro" panose="020B0504020202020204" pitchFamily="34" charset="0"/>
                  </a:rPr>
                  <a:t>Health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AD852A-149A-6FEA-6715-A8D2FC25F120}"/>
              </a:ext>
            </a:extLst>
          </p:cNvPr>
          <p:cNvCxnSpPr>
            <a:cxnSpLocks/>
          </p:cNvCxnSpPr>
          <p:nvPr/>
        </p:nvCxnSpPr>
        <p:spPr>
          <a:xfrm flipH="1" flipV="1">
            <a:off x="4317777" y="2771600"/>
            <a:ext cx="1479202" cy="111225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ounded Rectangle 20">
            <a:extLst>
              <a:ext uri="{FF2B5EF4-FFF2-40B4-BE49-F238E27FC236}">
                <a16:creationId xmlns:a16="http://schemas.microsoft.com/office/drawing/2014/main" id="{E4D6BF57-B06B-D665-3B63-D53D880B2A29}"/>
              </a:ext>
            </a:extLst>
          </p:cNvPr>
          <p:cNvSpPr/>
          <p:nvPr/>
        </p:nvSpPr>
        <p:spPr>
          <a:xfrm>
            <a:off x="2276756" y="1676504"/>
            <a:ext cx="2039541" cy="1198420"/>
          </a:xfrm>
          <a:prstGeom prst="roundRect">
            <a:avLst>
              <a:gd name="adj" fmla="val 2852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A55452-54C4-4BE1-E258-594E0628F575}"/>
              </a:ext>
            </a:extLst>
          </p:cNvPr>
          <p:cNvSpPr txBox="1"/>
          <p:nvPr/>
        </p:nvSpPr>
        <p:spPr>
          <a:xfrm>
            <a:off x="2276756" y="1890282"/>
            <a:ext cx="207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venir Next LT Pro" panose="020B0504020202020204" pitchFamily="34" charset="0"/>
              </a:rPr>
              <a:t>Psychology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94332486-7087-0E57-FDE0-5EDDBFC1CAC2}"/>
              </a:ext>
            </a:extLst>
          </p:cNvPr>
          <p:cNvSpPr/>
          <p:nvPr/>
        </p:nvSpPr>
        <p:spPr>
          <a:xfrm>
            <a:off x="8407243" y="1739673"/>
            <a:ext cx="2158087" cy="1106850"/>
          </a:xfrm>
          <a:prstGeom prst="roundRect">
            <a:avLst>
              <a:gd name="adj" fmla="val 2406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5E164A-DC3A-B588-14C4-B902A9A2D29B}"/>
              </a:ext>
            </a:extLst>
          </p:cNvPr>
          <p:cNvSpPr txBox="1"/>
          <p:nvPr/>
        </p:nvSpPr>
        <p:spPr>
          <a:xfrm>
            <a:off x="8349367" y="1890282"/>
            <a:ext cx="2273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venir Next LT Pro" panose="020B0504020202020204" pitchFamily="34" charset="0"/>
              </a:rPr>
              <a:t>Work Performance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D1CFD7C-6ED1-208A-1BCB-407B1804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06" y="3696110"/>
            <a:ext cx="1768566" cy="17685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206CA5-58AB-EBDF-25AD-E6452BD58905}"/>
              </a:ext>
            </a:extLst>
          </p:cNvPr>
          <p:cNvCxnSpPr>
            <a:stCxn id="45" idx="7"/>
          </p:cNvCxnSpPr>
          <p:nvPr/>
        </p:nvCxnSpPr>
        <p:spPr>
          <a:xfrm flipV="1">
            <a:off x="6939072" y="2688336"/>
            <a:ext cx="1410295" cy="1266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42AEC3-6EC0-82AB-907A-4E9C70F72C9D}"/>
              </a:ext>
            </a:extLst>
          </p:cNvPr>
          <p:cNvCxnSpPr>
            <a:cxnSpLocks/>
          </p:cNvCxnSpPr>
          <p:nvPr/>
        </p:nvCxnSpPr>
        <p:spPr>
          <a:xfrm>
            <a:off x="7198072" y="4518755"/>
            <a:ext cx="124255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C849D1-0680-88E5-38B2-AB798681466C}"/>
              </a:ext>
            </a:extLst>
          </p:cNvPr>
          <p:cNvSpPr txBox="1"/>
          <p:nvPr/>
        </p:nvSpPr>
        <p:spPr>
          <a:xfrm>
            <a:off x="8487608" y="4061402"/>
            <a:ext cx="2273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Culture and Society</a:t>
            </a:r>
          </a:p>
        </p:txBody>
      </p:sp>
    </p:spTree>
    <p:extLst>
      <p:ext uri="{BB962C8B-B14F-4D97-AF65-F5344CB8AC3E}">
        <p14:creationId xmlns:p14="http://schemas.microsoft.com/office/powerpoint/2010/main" val="37361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4483-815F-D8DD-7186-ED0B74CC6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9AF042-97AC-475B-1995-4D612567F15B}"/>
              </a:ext>
            </a:extLst>
          </p:cNvPr>
          <p:cNvSpPr txBox="1"/>
          <p:nvPr/>
        </p:nvSpPr>
        <p:spPr>
          <a:xfrm>
            <a:off x="864893" y="218334"/>
            <a:ext cx="1003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How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 to do the Experiment?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3B88B-D633-C7A8-1523-2558F9ED721B}"/>
              </a:ext>
            </a:extLst>
          </p:cNvPr>
          <p:cNvSpPr txBox="1"/>
          <p:nvPr/>
        </p:nvSpPr>
        <p:spPr>
          <a:xfrm>
            <a:off x="0" y="1366675"/>
            <a:ext cx="6027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>
                <a:latin typeface="Avenir Next LT Pro" panose="020B0504020202020204" pitchFamily="34" charset="77"/>
              </a:rPr>
              <a:t>Make a group of three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2D621-F6B2-3436-DEE4-0C5C8B2D27B7}"/>
              </a:ext>
            </a:extLst>
          </p:cNvPr>
          <p:cNvSpPr txBox="1"/>
          <p:nvPr/>
        </p:nvSpPr>
        <p:spPr>
          <a:xfrm>
            <a:off x="6097480" y="259056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800" dirty="0">
                <a:latin typeface="Avenir Next LT Pro" panose="020B0504020202020204" pitchFamily="34" charset="77"/>
              </a:rPr>
              <a:t>Divide the days into 4 blocks – 1. Morning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  <a:t>			</a:t>
            </a:r>
            <a:r>
              <a:rPr lang="en-US" sz="1800" dirty="0">
                <a:latin typeface="Avenir Next LT Pro" panose="020B0504020202020204" pitchFamily="34" charset="77"/>
              </a:rPr>
              <a:t>                2. Afternoon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venir Next LT Pro" panose="020B0504020202020204" pitchFamily="34" charset="77"/>
                <a:ea typeface="+mn-ea"/>
                <a:cs typeface="+mn-cs"/>
              </a:rPr>
              <a:t>			            3. Evening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dirty="0">
                <a:latin typeface="Avenir Next LT Pro" panose="020B0504020202020204" pitchFamily="34" charset="77"/>
              </a:rPr>
              <a:t>			</a:t>
            </a:r>
            <a:r>
              <a:rPr lang="en-US" dirty="0">
                <a:latin typeface="Avenir Next LT Pro" panose="020B0504020202020204" pitchFamily="34" charset="77"/>
              </a:rPr>
              <a:t>        </a:t>
            </a:r>
            <a:r>
              <a:rPr lang="en-US" sz="1800" dirty="0">
                <a:latin typeface="Avenir Next LT Pro" panose="020B0504020202020204" pitchFamily="34" charset="77"/>
              </a:rPr>
              <a:t>4. Night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183C0B-C85D-E560-CFA4-737BE332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38" y="772757"/>
            <a:ext cx="2952750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3800E7-BC2F-BD95-762A-4B8109EC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43" y="1997676"/>
            <a:ext cx="3694762" cy="2219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8672BE-9839-B88D-B631-7881722F768E}"/>
              </a:ext>
            </a:extLst>
          </p:cNvPr>
          <p:cNvSpPr txBox="1"/>
          <p:nvPr/>
        </p:nvSpPr>
        <p:spPr>
          <a:xfrm>
            <a:off x="0" y="4208017"/>
            <a:ext cx="6754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>
                <a:latin typeface="Avenir Next LT Pro" panose="020B0504020202020204" pitchFamily="34" charset="77"/>
              </a:rPr>
              <a:t>Each time of the day 1 observation session.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>
                <a:latin typeface="Avenir Next LT Pro" panose="020B0504020202020204" pitchFamily="34" charset="77"/>
              </a:rPr>
              <a:t>Make two days of sampling.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>
                <a:latin typeface="Avenir Next LT Pro" panose="020B0504020202020204" pitchFamily="34" charset="77"/>
              </a:rPr>
              <a:t>Observation session - 10 minutes each.</a:t>
            </a: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>
                <a:latin typeface="Avenir Next LT Pro" panose="020B0504020202020204" pitchFamily="34" charset="77"/>
              </a:rPr>
              <a:t>During which we do 5 one minute scan in random. </a:t>
            </a:r>
            <a:endParaRPr lang="en-US" sz="1800" dirty="0">
              <a:latin typeface="Avenir Next LT Pro" panose="020B0504020202020204" pitchFamily="34" charset="77"/>
            </a:endParaRPr>
          </a:p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>
                <a:latin typeface="Avenir Next LT Pro" panose="020B0504020202020204" pitchFamily="34" charset="77"/>
              </a:rPr>
              <a:t>Focal behavioral sampling throughout the10 min.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31D5C-9901-2707-1B36-0EF89B8F8F4D}"/>
              </a:ext>
            </a:extLst>
          </p:cNvPr>
          <p:cNvSpPr txBox="1"/>
          <p:nvPr/>
        </p:nvSpPr>
        <p:spPr>
          <a:xfrm>
            <a:off x="6235083" y="5801859"/>
            <a:ext cx="5956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800" dirty="0">
                <a:latin typeface="Avenir Next LT Pro" panose="020B0504020202020204" pitchFamily="34" charset="77"/>
              </a:rPr>
              <a:t>Make an Online Report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BCBAAC-14F3-FF16-280C-795469053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072" y="3916187"/>
            <a:ext cx="1727585" cy="1727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3F756-5B50-DDB4-4365-D9F016C5E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096" y="5613012"/>
            <a:ext cx="1140091" cy="1140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EA9DA-4CFE-1858-225B-2C129706D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897" y="3986430"/>
            <a:ext cx="1721006" cy="172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1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F3B532-424D-4426-8732-98945FE7EDCB}"/>
              </a:ext>
            </a:extLst>
          </p:cNvPr>
          <p:cNvSpPr txBox="1"/>
          <p:nvPr/>
        </p:nvSpPr>
        <p:spPr>
          <a:xfrm>
            <a:off x="0" y="1492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What to do in the Experiment?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13E68-921D-4C99-C91A-BE34CD08B0C3}"/>
              </a:ext>
            </a:extLst>
          </p:cNvPr>
          <p:cNvSpPr txBox="1"/>
          <p:nvPr/>
        </p:nvSpPr>
        <p:spPr>
          <a:xfrm>
            <a:off x="0" y="1295654"/>
            <a:ext cx="6569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latin typeface="Avenir Next LT Pro" panose="020B0504020202020204" pitchFamily="34" charset="77"/>
              </a:rPr>
              <a:t>Entry ways – Common area.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E39FF-B510-C7AB-0BAD-7BF9FACCB0F3}"/>
              </a:ext>
            </a:extLst>
          </p:cNvPr>
          <p:cNvSpPr txBox="1"/>
          <p:nvPr/>
        </p:nvSpPr>
        <p:spPr>
          <a:xfrm>
            <a:off x="108751" y="180229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>
                <a:latin typeface="Avenir Next LT Pro" panose="020B0504020202020204" pitchFamily="34" charset="77"/>
              </a:rPr>
              <a:t>Pick a doorway of your interest </a:t>
            </a:r>
            <a:r>
              <a:rPr lang="en-US" dirty="0">
                <a:latin typeface="Avenir Next LT Pro" panose="020B0504020202020204" pitchFamily="34" charset="77"/>
              </a:rPr>
              <a:t>that</a:t>
            </a:r>
            <a:r>
              <a:rPr lang="en-US" sz="1800" dirty="0">
                <a:latin typeface="Avenir Next LT Pro" panose="020B0504020202020204" pitchFamily="34" charset="77"/>
              </a:rPr>
              <a:t> has good traffic.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9887D-C850-A05D-EFB6-B65B72E598AB}"/>
              </a:ext>
            </a:extLst>
          </p:cNvPr>
          <p:cNvSpPr txBox="1"/>
          <p:nvPr/>
        </p:nvSpPr>
        <p:spPr>
          <a:xfrm>
            <a:off x="6634948" y="2825196"/>
            <a:ext cx="5557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>
                <a:latin typeface="Avenir Next LT Pro" panose="020B0504020202020204" pitchFamily="34" charset="77"/>
              </a:rPr>
              <a:t>Take scans and focal behavior.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F77F2-1D0D-F16E-B177-048AFC4D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948" y="931786"/>
            <a:ext cx="19050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6DEAAE-16FA-E4CD-DA4E-A968F2A28823}"/>
              </a:ext>
            </a:extLst>
          </p:cNvPr>
          <p:cNvSpPr txBox="1"/>
          <p:nvPr/>
        </p:nvSpPr>
        <p:spPr>
          <a:xfrm>
            <a:off x="6721321" y="3446431"/>
            <a:ext cx="5470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>
                <a:latin typeface="Avenir Next LT Pro" panose="020B0504020202020204" pitchFamily="34" charset="77"/>
              </a:rPr>
              <a:t>Quantify the traffic.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B83913-E5EE-458F-9237-AB6CF38C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77" y="2260059"/>
            <a:ext cx="2204324" cy="22043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8B6CC7-4C26-9483-E388-AE987CFEFDF7}"/>
              </a:ext>
            </a:extLst>
          </p:cNvPr>
          <p:cNvSpPr txBox="1"/>
          <p:nvPr/>
        </p:nvSpPr>
        <p:spPr>
          <a:xfrm>
            <a:off x="0" y="4338666"/>
            <a:ext cx="60279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>
                <a:latin typeface="Avenir Next LT Pro" panose="020B0504020202020204" pitchFamily="34" charset="77"/>
              </a:rPr>
              <a:t>Observe the active and inactive population at the entry way.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800" dirty="0">
              <a:latin typeface="Avenir Next LT Pro" panose="020B0504020202020204" pitchFamily="34" charset="7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00" dirty="0">
                <a:latin typeface="Avenir Next LT Pro" panose="020B0504020202020204" pitchFamily="34" charset="77"/>
              </a:rPr>
              <a:t>Pay special attention to differences between the behaviors of Males and Females.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FC64E4-B8EA-BEF9-E543-A93BD6A0F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873" y="4037695"/>
            <a:ext cx="1901599" cy="19015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0F7C16-7381-6285-5C5D-1EAE82E392FE}"/>
              </a:ext>
            </a:extLst>
          </p:cNvPr>
          <p:cNvSpPr txBox="1"/>
          <p:nvPr/>
        </p:nvSpPr>
        <p:spPr>
          <a:xfrm>
            <a:off x="6634948" y="6138102"/>
            <a:ext cx="5470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latin typeface="Avenir Next LT Pro" panose="020B0504020202020204" pitchFamily="34" charset="77"/>
              </a:rPr>
              <a:t>One question from your side, analyze and provide answers</a:t>
            </a:r>
            <a:r>
              <a:rPr lang="en-US" sz="1800" dirty="0">
                <a:latin typeface="Avenir Next LT Pro" panose="020B0504020202020204" pitchFamily="34" charset="77"/>
              </a:rPr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6BA0339-5993-02A4-4B39-0B6AD35D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984" y="5294870"/>
            <a:ext cx="895921" cy="14876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7B5D0E-E3AD-5907-E63F-7BD29567C841}"/>
              </a:ext>
            </a:extLst>
          </p:cNvPr>
          <p:cNvSpPr txBox="1"/>
          <p:nvPr/>
        </p:nvSpPr>
        <p:spPr>
          <a:xfrm>
            <a:off x="6721321" y="3934653"/>
            <a:ext cx="5470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latin typeface="Avenir Next LT Pro" panose="020B0504020202020204" pitchFamily="34" charset="77"/>
              </a:rPr>
              <a:t>Keeping the door open. Focal Behavior.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660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BCAE1C-A2F2-0870-2DFE-B37CAD7E0B88}"/>
              </a:ext>
            </a:extLst>
          </p:cNvPr>
          <p:cNvSpPr txBox="1"/>
          <p:nvPr/>
        </p:nvSpPr>
        <p:spPr>
          <a:xfrm>
            <a:off x="4876800" y="2915478"/>
            <a:ext cx="31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 of the RC, Main entrance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09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99A8E-ACE2-85AE-43F1-77817224776E}"/>
              </a:ext>
            </a:extLst>
          </p:cNvPr>
          <p:cNvSpPr txBox="1"/>
          <p:nvPr/>
        </p:nvSpPr>
        <p:spPr>
          <a:xfrm>
            <a:off x="0" y="1492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accent1"/>
                </a:solidFill>
                <a:latin typeface="Bahnschrift Light SemiCondensed" panose="020B0502040204020203" pitchFamily="34" charset="0"/>
              </a:rPr>
              <a:t>Report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93A8A-5ED2-1978-29FC-7362EC06F4AD}"/>
              </a:ext>
            </a:extLst>
          </p:cNvPr>
          <p:cNvSpPr txBox="1"/>
          <p:nvPr/>
        </p:nvSpPr>
        <p:spPr>
          <a:xfrm>
            <a:off x="2734322" y="1542084"/>
            <a:ext cx="65694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latin typeface="Avenir Next LT Pro" panose="020B0504020202020204" pitchFamily="34" charset="77"/>
              </a:rPr>
              <a:t>Aim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000" dirty="0">
              <a:latin typeface="Avenir Next LT Pro" panose="020B0504020202020204" pitchFamily="34" charset="7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latin typeface="Avenir Next LT Pro" panose="020B0504020202020204" pitchFamily="34" charset="77"/>
              </a:rPr>
              <a:t>Intro/Theory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000" dirty="0">
              <a:latin typeface="Avenir Next LT Pro" panose="020B0504020202020204" pitchFamily="34" charset="7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latin typeface="Avenir Next LT Pro" panose="020B0504020202020204" pitchFamily="34" charset="77"/>
              </a:rPr>
              <a:t>Methods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000" dirty="0">
              <a:latin typeface="Avenir Next LT Pro" panose="020B0504020202020204" pitchFamily="34" charset="7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latin typeface="Avenir Next LT Pro" panose="020B0504020202020204" pitchFamily="34" charset="77"/>
              </a:rPr>
              <a:t>Observation and Result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000" dirty="0">
              <a:latin typeface="Avenir Next LT Pro" panose="020B0504020202020204" pitchFamily="34" charset="7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latin typeface="Avenir Next LT Pro" panose="020B0504020202020204" pitchFamily="34" charset="77"/>
              </a:rPr>
              <a:t>Conclusion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000" dirty="0">
              <a:latin typeface="Avenir Next LT Pro" panose="020B0504020202020204" pitchFamily="34" charset="7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latin typeface="Avenir Next LT Pro" panose="020B0504020202020204" pitchFamily="34" charset="77"/>
              </a:rPr>
              <a:t>Limitations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000" dirty="0">
              <a:latin typeface="Avenir Next LT Pro" panose="020B0504020202020204" pitchFamily="34" charset="77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latin typeface="Avenir Next LT Pro" panose="020B0504020202020204" pitchFamily="34" charset="77"/>
              </a:rPr>
              <a:t>Supplementary – Raw Data</a:t>
            </a:r>
          </a:p>
        </p:txBody>
      </p:sp>
      <p:pic>
        <p:nvPicPr>
          <p:cNvPr id="3074" name="Picture 2" descr="Report Vector SVG Icon (5) - SVG Repo">
            <a:extLst>
              <a:ext uri="{FF2B5EF4-FFF2-40B4-BE49-F238E27FC236}">
                <a16:creationId xmlns:a16="http://schemas.microsoft.com/office/drawing/2014/main" id="{4E3799C1-C321-4D94-C096-81A9AD84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112" y="976547"/>
            <a:ext cx="1784085" cy="178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port Images - Free Download on Freepik">
            <a:extLst>
              <a:ext uri="{FF2B5EF4-FFF2-40B4-BE49-F238E27FC236}">
                <a16:creationId xmlns:a16="http://schemas.microsoft.com/office/drawing/2014/main" id="{F659A744-BB92-A3B3-AE2B-0E22C85F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0" y="3429001"/>
            <a:ext cx="3055306" cy="304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7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64E27-EA71-4A0D-7446-8BE86B723555}"/>
              </a:ext>
            </a:extLst>
          </p:cNvPr>
          <p:cNvSpPr txBox="1"/>
          <p:nvPr/>
        </p:nvSpPr>
        <p:spPr>
          <a:xfrm>
            <a:off x="0" y="14922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37F6D-6592-BCDA-70B4-5FF83B769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49" t="-422" r="349" b="9522"/>
          <a:stretch/>
        </p:blipFill>
        <p:spPr>
          <a:xfrm>
            <a:off x="3133818" y="1411918"/>
            <a:ext cx="5095782" cy="38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5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225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Bahnschrift Light SemiCondensed</vt:lpstr>
      <vt:lpstr>Calibri</vt:lpstr>
      <vt:lpstr>Calibri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Archita Sarkar</dc:creator>
  <cp:lastModifiedBy>Sumana Annagiri</cp:lastModifiedBy>
  <cp:revision>6</cp:revision>
  <dcterms:created xsi:type="dcterms:W3CDTF">2024-02-22T11:46:50Z</dcterms:created>
  <dcterms:modified xsi:type="dcterms:W3CDTF">2024-03-05T13:16:46Z</dcterms:modified>
</cp:coreProperties>
</file>