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e15d5181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e15d5181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e15d5181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e15d5181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e15d5181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e15d5181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e15d5181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e15d5181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e15d5181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e15d5181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e15d5181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e15d5181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e15d518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e15d518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e15d5181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e15d5181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5345ed7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5345ed7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e15d51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e15d51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e15d5181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e15d5181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e15d5181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e15d518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e15d5181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e15d5181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e15d5181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e15d5181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e15d5181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e15d5181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e15d5181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e15d5181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e15d5181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e15d5181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_jU2cKbSqItH_yP27OVggl7ZaRqbK3sz?usp=sharing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kqCRbvdQnsgyyEVDzwjrO60k_FTOQ6J2?usp=sharing" TargetMode="External"/><Relationship Id="rId4" Type="http://schemas.openxmlformats.org/officeDocument/2006/relationships/hyperlink" Target="https://colab.research.google.com/drive/1UeBrZEhm8sW_RbG9i6NVZ2Kjy8BFkO3F?usp=sharing" TargetMode="External"/><Relationship Id="rId5" Type="http://schemas.openxmlformats.org/officeDocument/2006/relationships/hyperlink" Target="https://colab.research.google.com/drive/1tnbj_oDZHO7GpCw2fbFcHijKPwsuuEl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LS2102-MSD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Data, Code, Plots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285550" y="3709275"/>
            <a:ext cx="457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Sharon</a:t>
            </a:r>
            <a:endParaRPr sz="13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sk19ms015@iisekol.ac.in</a:t>
            </a:r>
            <a:endParaRPr sz="13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57025" y="1662875"/>
            <a:ext cx="82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57025" y="1262675"/>
            <a:ext cx="3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 in using IISER-K gmail account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457025" y="1662875"/>
            <a:ext cx="82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3"/>
          <p:cNvGrpSpPr/>
          <p:nvPr/>
        </p:nvGrpSpPr>
        <p:grpSpPr>
          <a:xfrm>
            <a:off x="457025" y="1017725"/>
            <a:ext cx="6939063" cy="2775625"/>
            <a:chOff x="457025" y="1017725"/>
            <a:chExt cx="6939063" cy="2775625"/>
          </a:xfrm>
        </p:grpSpPr>
        <p:pic>
          <p:nvPicPr>
            <p:cNvPr id="135" name="Google Shape;13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025" y="1017725"/>
              <a:ext cx="6939063" cy="277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3"/>
            <p:cNvSpPr/>
            <p:nvPr/>
          </p:nvSpPr>
          <p:spPr>
            <a:xfrm rot="-1001132">
              <a:off x="817241" y="2193537"/>
              <a:ext cx="960230" cy="351369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457025" y="1662875"/>
            <a:ext cx="326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Drag and drop file to analyze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the files here: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https://drive.google.com/drive/folders/1_jU2cKbSqItH_yP27OVggl7ZaRqbK3sz?usp=sharing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550" y="390113"/>
            <a:ext cx="3268849" cy="4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3549600" y="3103675"/>
            <a:ext cx="10224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57025" y="1662875"/>
            <a:ext cx="82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Rename file in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(don’t forget the extension: .dat)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223" y="1301375"/>
            <a:ext cx="5716377" cy="23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3648475" y="2144125"/>
            <a:ext cx="3449700" cy="18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457025" y="1662875"/>
            <a:ext cx="823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the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(Ignore the warning: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Press “run anyway”)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325" y="1017729"/>
            <a:ext cx="5551399" cy="37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4144225" y="1476875"/>
            <a:ext cx="2416800" cy="26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57025" y="1662875"/>
            <a:ext cx="82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Enter parameters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975" y="1085175"/>
            <a:ext cx="5107300" cy="15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4">
            <a:alphaModFix/>
          </a:blip>
          <a:srcRect b="0" l="0" r="24316" t="0"/>
          <a:stretch/>
        </p:blipFill>
        <p:spPr>
          <a:xfrm>
            <a:off x="2372975" y="2762800"/>
            <a:ext cx="5107299" cy="12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2975" y="4120275"/>
            <a:ext cx="3093549" cy="7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output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456150" y="1017725"/>
            <a:ext cx="82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Refresh the </a:t>
            </a:r>
            <a:r>
              <a:rPr i="1" lang="en">
                <a:solidFill>
                  <a:schemeClr val="dk1"/>
                </a:solidFill>
              </a:rPr>
              <a:t>file</a:t>
            </a:r>
            <a:r>
              <a:rPr lang="en">
                <a:solidFill>
                  <a:schemeClr val="dk1"/>
                </a:solidFill>
              </a:rPr>
              <a:t> browser; Download the file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25" y="1528600"/>
            <a:ext cx="258787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 rot="-343935">
            <a:off x="1582759" y="1822931"/>
            <a:ext cx="1105327" cy="26863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401" y="1528600"/>
            <a:ext cx="2792036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727" y="1570325"/>
            <a:ext cx="2067915" cy="23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3948000" y="2674975"/>
            <a:ext cx="1755600" cy="26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output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456150" y="1017725"/>
            <a:ext cx="82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your tool of choice to plot and fit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MSD(τ) of membrane protein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000" y="1017726"/>
            <a:ext cx="5034200" cy="38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24773"/>
            <a:ext cx="25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Pollen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particle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X,Y coordinates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 time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59775" y="1224773"/>
            <a:ext cx="25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MemProt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particle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X,Y,Z coordinates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 time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600525" y="1224773"/>
            <a:ext cx="295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Pure water and Gluc water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Several </a:t>
            </a:r>
            <a:r>
              <a:rPr lang="en"/>
              <a:t>particles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X,Y,Z coordinates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structure: pollen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pollen_coords.dat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50" y="1385550"/>
            <a:ext cx="1947175" cy="27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structure: memprot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memprot_DPPC_295K.dat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memprot_DPPC_310K.dat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memprot_DPPC_325K.dat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923" y="974000"/>
            <a:ext cx="1854286" cy="3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structure: purewater and glucwater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4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pureWat_276K_30mols_800ps.dat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pureWat_310K_30mols_800ps.dat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pureWat_340K_30mols_800ps.dat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5" y="3056700"/>
            <a:ext cx="8675727" cy="10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926625" y="1152475"/>
            <a:ext cx="3000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glc_276K_30mols_800ps.dat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glc_310K_30mols_800ps.dat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glc_340K_30mols_800ps.dat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r>
              <a:rPr lang="en"/>
              <a:t> of MSD (1D)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73425" y="1017725"/>
            <a:ext cx="3460500" cy="363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(masterlist)):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xi=masterlist[i]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lastfrm = i+tcor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(lastfrm &lt;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(masterlist)):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(i,lastfrm):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xj=masterlist[j]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dt=</a:t>
            </a:r>
            <a:r>
              <a:rPr lang="en" sz="1050">
                <a:solidFill>
                  <a:srgbClr val="25769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(j-i)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drSq=(xj-xi)**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15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tcf[dt] += drSq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norm[dt] += 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#normalize</a:t>
            </a:r>
            <a:endParaRPr sz="105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(tcf)):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tcf[i] = tcf[i] / norm[i]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525" y="1578463"/>
            <a:ext cx="27908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156400" y="1038000"/>
            <a:ext cx="40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Your data: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MSD (2D, 3D)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73425" y="1017725"/>
            <a:ext cx="3460500" cy="34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(masterlist),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xi=masterlist[i]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yi=masterlist[i+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lastfrm = i+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*tcor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(lastfrm &lt;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(masterlist)):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(i,lastfrm,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xj=masterlist[j]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yj=masterlist[j+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dt=</a:t>
            </a:r>
            <a:r>
              <a:rPr lang="en" sz="1050">
                <a:solidFill>
                  <a:srgbClr val="25769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((j-i)/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drSq=(xj-xi)**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+(yj-yi)**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15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tcf[dt] += drSq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norm[dt] += 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#normalize</a:t>
            </a:r>
            <a:endParaRPr sz="105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000" y="1623100"/>
            <a:ext cx="1947175" cy="27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156400" y="1038000"/>
            <a:ext cx="40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Your data: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MSD (Multiple particles)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673425" y="1017725"/>
            <a:ext cx="4101000" cy="363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,n_select):</a:t>
            </a:r>
            <a:endParaRPr sz="1050">
              <a:solidFill>
                <a:srgbClr val="AF00DB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(masterlist),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xi=masterlist[i]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yi=masterlist[i+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lastfrm = i+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*tcor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(lastfrm &lt;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(masterlist)):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0000FF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(i,lastfrm,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xj=masterlist[j]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yj=masterlist[j+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dt=</a:t>
            </a:r>
            <a:r>
              <a:rPr lang="en" sz="1050">
                <a:solidFill>
                  <a:srgbClr val="257693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((j-i)/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drSq=(xj-xi)**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+(yj-yi)**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15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tcf[dt] += drSq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norm[dt] += </a:t>
            </a:r>
            <a:r>
              <a:rPr lang="en" sz="1050">
                <a:solidFill>
                  <a:srgbClr val="09815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#normalize</a:t>
            </a:r>
            <a:endParaRPr sz="1050">
              <a:solidFill>
                <a:schemeClr val="dk2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57025" y="1662875"/>
            <a:ext cx="823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Pollen: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https://colab.research.google.com/drive/1kqCRbvdQnsgyyEVDzwjrO60k_FTOQ6J2?usp=sharing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MemProt: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https://colab.research.google.com/drive/1UeBrZEhm8sW_RbG9i6NVZ2Kjy8BFkO3F?usp=sharing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PureWater and GlucWater: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https://colab.research.google.com/drive/1tnbj_oDZHO7GpCw2fbFcHijKPwsuuElZ?usp=sharing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57025" y="1262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these links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