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9" r:id="rId7"/>
    <p:sldId id="262" r:id="rId8"/>
    <p:sldId id="263" r:id="rId9"/>
    <p:sldId id="264" r:id="rId10"/>
    <p:sldId id="268" r:id="rId11"/>
    <p:sldId id="266" r:id="rId12"/>
    <p:sldId id="267" r:id="rId13"/>
    <p:sldId id="272" r:id="rId14"/>
    <p:sldId id="271" r:id="rId15"/>
    <p:sldId id="273" r:id="rId16"/>
    <p:sldId id="274" r:id="rId17"/>
    <p:sldId id="275" r:id="rId18"/>
    <p:sldId id="276" r:id="rId19"/>
    <p:sldId id="278" r:id="rId20"/>
    <p:sldId id="277" r:id="rId21"/>
  </p:sldIdLst>
  <p:sldSz cx="9144000" cy="5143500" type="screen16x9"/>
  <p:notesSz cx="6858000" cy="9144000"/>
  <p:embeddedFontLst>
    <p:embeddedFont>
      <p:font typeface="Roboto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E333E"/>
    <a:srgbClr val="F73737"/>
    <a:srgbClr val="FF5353"/>
    <a:srgbClr val="B80C0C"/>
    <a:srgbClr val="D00E0E"/>
    <a:srgbClr val="9A2828"/>
    <a:srgbClr val="D1D1D1"/>
    <a:srgbClr val="B2B2B2"/>
    <a:srgbClr val="515151"/>
    <a:srgbClr val="EB666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84925" autoAdjust="0"/>
  </p:normalViewPr>
  <p:slideViewPr>
    <p:cSldViewPr snapToGrid="0">
      <p:cViewPr>
        <p:scale>
          <a:sx n="66" d="100"/>
          <a:sy n="66" d="100"/>
        </p:scale>
        <p:origin x="-1482" y="-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5107881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664308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4321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rgbClr val="EE333E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rgbClr val="EE333E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  <p:grpSp>
        <p:nvGrpSpPr>
          <p:cNvPr id="19" name="Shape 51"/>
          <p:cNvGrpSpPr/>
          <p:nvPr userDrawn="1"/>
        </p:nvGrpSpPr>
        <p:grpSpPr>
          <a:xfrm>
            <a:off x="6098250" y="-81"/>
            <a:ext cx="3045625" cy="2030570"/>
            <a:chOff x="6098378" y="4"/>
            <a:chExt cx="3045625" cy="2030570"/>
          </a:xfrm>
        </p:grpSpPr>
        <p:sp>
          <p:nvSpPr>
            <p:cNvPr id="20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rgbClr val="D00E0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rgbClr val="FF535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rgbClr val="D00E0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rgbClr val="FF535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FF535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599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599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-GB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point">
    <p:bg>
      <p:bgPr>
        <a:solidFill>
          <a:srgbClr val="EE333E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" name="Shape 51"/>
          <p:cNvGrpSpPr/>
          <p:nvPr userDrawn="1"/>
        </p:nvGrpSpPr>
        <p:grpSpPr>
          <a:xfrm>
            <a:off x="6098250" y="-81"/>
            <a:ext cx="3045625" cy="2030570"/>
            <a:chOff x="6098378" y="4"/>
            <a:chExt cx="3045625" cy="2030570"/>
          </a:xfrm>
        </p:grpSpPr>
        <p:sp>
          <p:nvSpPr>
            <p:cNvPr id="11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rgbClr val="D00E0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rgbClr val="FF535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rgbClr val="D00E0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rgbClr val="FF535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FF535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8327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4"/>
            <a:chOff x="0" y="3903669"/>
            <a:chExt cx="9144000" cy="1239924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099" cy="987899"/>
            </a:xfrm>
            <a:prstGeom prst="rtTriangle">
              <a:avLst/>
            </a:prstGeom>
            <a:solidFill>
              <a:srgbClr val="EB666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099" cy="987899"/>
            </a:xfrm>
            <a:prstGeom prst="rtTriangle">
              <a:avLst/>
            </a:prstGeom>
            <a:solidFill>
              <a:srgbClr val="EB666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099" cy="987899"/>
            </a:xfrm>
            <a:prstGeom prst="rect">
              <a:avLst/>
            </a:prstGeom>
            <a:solidFill>
              <a:srgbClr val="D8121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099" cy="987899"/>
            </a:xfrm>
            <a:prstGeom prst="rtTriangle">
              <a:avLst/>
            </a:prstGeom>
            <a:solidFill>
              <a:srgbClr val="B0180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1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>
                <a:solidFill>
                  <a:srgbClr val="EE333E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 dirty="0"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899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-GB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-GB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7999" cy="310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-GB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rgbClr val="EE333E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  <p:grpSp>
        <p:nvGrpSpPr>
          <p:cNvPr id="10" name="Shape 51"/>
          <p:cNvGrpSpPr/>
          <p:nvPr userDrawn="1"/>
        </p:nvGrpSpPr>
        <p:grpSpPr>
          <a:xfrm>
            <a:off x="6098250" y="-81"/>
            <a:ext cx="3045625" cy="2030570"/>
            <a:chOff x="6098378" y="4"/>
            <a:chExt cx="3045625" cy="2030570"/>
          </a:xfrm>
        </p:grpSpPr>
        <p:sp>
          <p:nvSpPr>
            <p:cNvPr id="11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rgbClr val="D00E0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rgbClr val="FF535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rgbClr val="D00E0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rgbClr val="FF535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FF535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499"/>
          </a:xfrm>
          <a:prstGeom prst="rect">
            <a:avLst/>
          </a:prstGeom>
          <a:solidFill>
            <a:srgbClr val="EE333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>
                <a:solidFill>
                  <a:srgbClr val="EE333E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-GB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-GB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err="1" smtClean="0"/>
              <a:t>DebtLess</a:t>
            </a:r>
            <a:endParaRPr lang="en-GB" dirty="0"/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 dirty="0" err="1"/>
              <a:t>TeamForward</a:t>
            </a:r>
            <a:r>
              <a:rPr lang="en-GB" sz="1800" dirty="0"/>
              <a:t>: Jason Du, Ryan D’Souza, Michael Han, </a:t>
            </a:r>
            <a:r>
              <a:rPr lang="en-GB" sz="1800" dirty="0" err="1"/>
              <a:t>Fidelia</a:t>
            </a:r>
            <a:r>
              <a:rPr lang="en-GB" sz="1800" dirty="0"/>
              <a:t> Hung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Rewards / Incentive program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Reward yourself for consecutive savings</a:t>
            </a:r>
          </a:p>
          <a:p>
            <a:r>
              <a:rPr lang="en-US" dirty="0" smtClean="0"/>
              <a:t>Promoted to choose their own challenges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7082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 off other loans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Prompt users when </a:t>
            </a:r>
            <a:r>
              <a:rPr lang="en-US" dirty="0"/>
              <a:t>and how to pay off </a:t>
            </a:r>
            <a:r>
              <a:rPr lang="en-US" dirty="0" smtClean="0"/>
              <a:t>their credit card debt, as well as other types of loans.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0868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Debt impacts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Graph shows what purchases are making large dents in your debt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2336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DebtLess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Introducing to you, the </a:t>
            </a:r>
            <a:r>
              <a:rPr lang="en-US" dirty="0" err="1" smtClean="0"/>
              <a:t>DebtLess</a:t>
            </a:r>
            <a:r>
              <a:rPr lang="en-US" dirty="0" smtClean="0"/>
              <a:t> app solution created in the </a:t>
            </a:r>
            <a:r>
              <a:rPr lang="en-US" dirty="0" err="1" smtClean="0"/>
              <a:t>ScotiaBank</a:t>
            </a:r>
            <a:r>
              <a:rPr lang="en-US" dirty="0" smtClean="0"/>
              <a:t> </a:t>
            </a:r>
            <a:r>
              <a:rPr lang="en-US" dirty="0" err="1" smtClean="0"/>
              <a:t>HackIt</a:t>
            </a:r>
            <a:r>
              <a:rPr lang="en-US" dirty="0" smtClean="0"/>
              <a:t> </a:t>
            </a:r>
            <a:r>
              <a:rPr lang="en-US" dirty="0" err="1" smtClean="0"/>
              <a:t>hackathon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2336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026" name="Picture 2" descr="C:\Users\Ryan D'Souza\Desktop\New folder\login.png"/>
          <p:cNvPicPr>
            <a:picLocks noChangeAspect="1" noChangeArrowheads="1"/>
          </p:cNvPicPr>
          <p:nvPr/>
        </p:nvPicPr>
        <p:blipFill>
          <a:blip r:embed="rId2"/>
          <a:srcRect l="25101" r="33236"/>
          <a:stretch>
            <a:fillRect/>
          </a:stretch>
        </p:blipFill>
        <p:spPr bwMode="auto">
          <a:xfrm>
            <a:off x="2650603" y="1038727"/>
            <a:ext cx="3321934" cy="396587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92336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 Selection Screen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050" name="Picture 2" descr="C:\Users\Ryan D'Souza\Desktop\New folder\choose-FI.png"/>
          <p:cNvPicPr>
            <a:picLocks noChangeAspect="1" noChangeArrowheads="1"/>
          </p:cNvPicPr>
          <p:nvPr/>
        </p:nvPicPr>
        <p:blipFill>
          <a:blip r:embed="rId2"/>
          <a:srcRect l="25843" r="26919"/>
          <a:stretch>
            <a:fillRect/>
          </a:stretch>
        </p:blipFill>
        <p:spPr bwMode="auto">
          <a:xfrm>
            <a:off x="2743200" y="1041722"/>
            <a:ext cx="3715473" cy="391224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92336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3074" name="Picture 2" descr="C:\Users\Ryan D'Souza\Desktop\New folder\dashboard.png"/>
          <p:cNvPicPr>
            <a:picLocks noChangeAspect="1" noChangeArrowheads="1"/>
          </p:cNvPicPr>
          <p:nvPr/>
        </p:nvPicPr>
        <p:blipFill>
          <a:blip r:embed="rId2"/>
          <a:srcRect l="15990" r="16198"/>
          <a:stretch>
            <a:fillRect/>
          </a:stretch>
        </p:blipFill>
        <p:spPr bwMode="auto">
          <a:xfrm>
            <a:off x="610897" y="1491664"/>
            <a:ext cx="3518873" cy="258104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pic>
        <p:nvPicPr>
          <p:cNvPr id="3075" name="Picture 3" descr="C:\Users\Ryan D'Souza\Desktop\New folder\dashboard-mc.png"/>
          <p:cNvPicPr>
            <a:picLocks noChangeAspect="1" noChangeArrowheads="1"/>
          </p:cNvPicPr>
          <p:nvPr/>
        </p:nvPicPr>
        <p:blipFill>
          <a:blip r:embed="rId3"/>
          <a:srcRect l="16667" r="17552"/>
          <a:stretch>
            <a:fillRect/>
          </a:stretch>
        </p:blipFill>
        <p:spPr bwMode="auto">
          <a:xfrm>
            <a:off x="4795159" y="1480458"/>
            <a:ext cx="3455159" cy="261257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92336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Debt Trend and Projection Graph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098" name="Picture 2" descr="C:\Users\Ryan D'Souza\Desktop\New folder\dashboard-p2.png"/>
          <p:cNvPicPr>
            <a:picLocks noChangeAspect="1" noChangeArrowheads="1"/>
          </p:cNvPicPr>
          <p:nvPr/>
        </p:nvPicPr>
        <p:blipFill>
          <a:blip r:embed="rId2"/>
          <a:srcRect l="15738" r="17700"/>
          <a:stretch>
            <a:fillRect/>
          </a:stretch>
        </p:blipFill>
        <p:spPr bwMode="auto">
          <a:xfrm>
            <a:off x="2305050" y="1219200"/>
            <a:ext cx="4841493" cy="36178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92336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Panel and Settings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122" name="Picture 2" descr="C:\Users\Ryan D'Souza\Desktop\New folder\sidepanel.png"/>
          <p:cNvPicPr>
            <a:picLocks noChangeAspect="1" noChangeArrowheads="1"/>
          </p:cNvPicPr>
          <p:nvPr/>
        </p:nvPicPr>
        <p:blipFill>
          <a:blip r:embed="rId2"/>
          <a:srcRect r="52812"/>
          <a:stretch>
            <a:fillRect/>
          </a:stretch>
        </p:blipFill>
        <p:spPr bwMode="auto">
          <a:xfrm>
            <a:off x="572859" y="1464926"/>
            <a:ext cx="2812109" cy="29641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pic>
        <p:nvPicPr>
          <p:cNvPr id="5123" name="Picture 3" descr="C:\Users\Ryan D'Souza\Desktop\New folder\settings.png"/>
          <p:cNvPicPr>
            <a:picLocks noChangeAspect="1" noChangeArrowheads="1"/>
          </p:cNvPicPr>
          <p:nvPr/>
        </p:nvPicPr>
        <p:blipFill>
          <a:blip r:embed="rId3"/>
          <a:srcRect l="12969" r="14063"/>
          <a:stretch>
            <a:fillRect/>
          </a:stretch>
        </p:blipFill>
        <p:spPr bwMode="auto">
          <a:xfrm>
            <a:off x="4165738" y="1441222"/>
            <a:ext cx="4358681" cy="29711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92336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Geo-Fencing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If GPS is enabled, </a:t>
            </a:r>
            <a:r>
              <a:rPr lang="en-CA" dirty="0" err="1" smtClean="0"/>
              <a:t>DebtLess</a:t>
            </a:r>
            <a:r>
              <a:rPr lang="en-CA" dirty="0" smtClean="0"/>
              <a:t> can</a:t>
            </a:r>
          </a:p>
          <a:p>
            <a:r>
              <a:rPr lang="en-CA" dirty="0" smtClean="0"/>
              <a:t>automatically detect when you</a:t>
            </a:r>
          </a:p>
          <a:p>
            <a:r>
              <a:rPr lang="en-CA" dirty="0" smtClean="0"/>
              <a:t>walk into a store that’s currently</a:t>
            </a:r>
          </a:p>
          <a:p>
            <a:r>
              <a:rPr lang="en-CA" dirty="0" smtClean="0"/>
              <a:t>relevant to one of your challenges</a:t>
            </a:r>
          </a:p>
          <a:p>
            <a:r>
              <a:rPr lang="en-CA" dirty="0" smtClean="0"/>
              <a:t>and send you a notification to remind</a:t>
            </a:r>
          </a:p>
          <a:p>
            <a:r>
              <a:rPr lang="en-CA" dirty="0" smtClean="0"/>
              <a:t>you to follow the challenge.</a:t>
            </a:r>
            <a:r>
              <a:rPr lang="en-CA" dirty="0" smtClean="0"/>
              <a:t> </a:t>
            </a:r>
            <a:endParaRPr lang="en-CA" dirty="0"/>
          </a:p>
        </p:txBody>
      </p:sp>
      <p:pic>
        <p:nvPicPr>
          <p:cNvPr id="1026" name="Picture 2" descr="C:\Users\Ryan D'Souza\Desktop\notif_summary_fram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6104" y="1321934"/>
            <a:ext cx="4191000" cy="3073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92336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276085" y="2743638"/>
            <a:ext cx="6591828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288155" y="575117"/>
            <a:ext cx="0" cy="418738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04958" y="2605138"/>
            <a:ext cx="1071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solidFill>
                  <a:srgbClr val="EE333E"/>
                </a:solidFill>
                <a:latin typeface="Roboto"/>
                <a:ea typeface="Roboto"/>
                <a:cs typeface="Roboto"/>
                <a:sym typeface="Roboto"/>
              </a:rPr>
              <a:t>Not Very </a:t>
            </a:r>
          </a:p>
          <a:p>
            <a:r>
              <a:rPr lang="en-GB" sz="1200" dirty="0" smtClean="0">
                <a:solidFill>
                  <a:srgbClr val="EE333E"/>
                </a:solidFill>
                <a:latin typeface="Roboto"/>
                <a:ea typeface="Roboto"/>
                <a:cs typeface="Roboto"/>
                <a:sym typeface="Roboto"/>
              </a:rPr>
              <a:t>Personalized</a:t>
            </a:r>
            <a:endParaRPr lang="en-US" sz="1200" dirty="0">
              <a:solidFill>
                <a:srgbClr val="EE333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5797" y="4832843"/>
            <a:ext cx="15792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solidFill>
                  <a:srgbClr val="EE333E"/>
                </a:solidFill>
                <a:latin typeface="Roboto"/>
                <a:ea typeface="Roboto"/>
                <a:cs typeface="Roboto"/>
                <a:sym typeface="Roboto"/>
              </a:rPr>
              <a:t>Not Very Convenient</a:t>
            </a:r>
            <a:endParaRPr lang="en-US" sz="1200" dirty="0">
              <a:solidFill>
                <a:srgbClr val="EE333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E333E"/>
                </a:solidFill>
              </a:rPr>
              <a:t>Existing</a:t>
            </a:r>
            <a:endParaRPr lang="en-US" dirty="0">
              <a:solidFill>
                <a:srgbClr val="EE333E"/>
              </a:solidFill>
            </a:endParaRPr>
          </a:p>
        </p:txBody>
      </p:sp>
      <p:pic>
        <p:nvPicPr>
          <p:cNvPr id="1026" name="Picture 2" descr="MintBills.png (496×232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8843"/>
          <a:stretch/>
        </p:blipFill>
        <p:spPr bwMode="auto">
          <a:xfrm>
            <a:off x="3824377" y="1559701"/>
            <a:ext cx="1502003" cy="11487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.png (220×55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320" y="3023851"/>
            <a:ext cx="1842656" cy="4606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HUBj8VVgMZqDVakcovm0VEfd_xWf8bY2Tk6gXdb3yTQgMgyHkCHjNW_OxYfZQgdEcE=w300 (300×300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267" y="724777"/>
            <a:ext cx="670533" cy="6705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ZbWelgxhlSRzdb2yqANv7CfaMYUTtvon8WBD8yGZQvm5Qm4igIn3fEpYK1o8XERkx0QN=w300 (300×300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242" y="1470660"/>
            <a:ext cx="888156" cy="888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earnvest-logo.jpg (717×190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511" y="3206822"/>
            <a:ext cx="2007535" cy="5319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7921940" y="2579409"/>
            <a:ext cx="1071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solidFill>
                  <a:srgbClr val="EE333E"/>
                </a:solidFill>
                <a:latin typeface="Roboto"/>
                <a:ea typeface="Roboto"/>
                <a:cs typeface="Roboto"/>
                <a:sym typeface="Roboto"/>
              </a:rPr>
              <a:t>Very </a:t>
            </a:r>
          </a:p>
          <a:p>
            <a:r>
              <a:rPr lang="en-GB" sz="1200" dirty="0" smtClean="0">
                <a:solidFill>
                  <a:srgbClr val="EE333E"/>
                </a:solidFill>
                <a:latin typeface="Roboto"/>
                <a:ea typeface="Roboto"/>
                <a:cs typeface="Roboto"/>
                <a:sym typeface="Roboto"/>
              </a:rPr>
              <a:t>Personalized</a:t>
            </a:r>
            <a:endParaRPr lang="en-US" sz="1200" dirty="0">
              <a:solidFill>
                <a:srgbClr val="EE333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06317" y="174252"/>
            <a:ext cx="12939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solidFill>
                  <a:srgbClr val="EE333E"/>
                </a:solidFill>
                <a:latin typeface="Roboto"/>
                <a:ea typeface="Roboto"/>
                <a:cs typeface="Roboto"/>
                <a:sym typeface="Roboto"/>
              </a:rPr>
              <a:t>Very Convenient</a:t>
            </a:r>
            <a:endParaRPr lang="en-US" sz="1200" dirty="0">
              <a:solidFill>
                <a:srgbClr val="EE333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457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Thank you!</a:t>
            </a:r>
            <a:endParaRPr lang="en-GB" dirty="0"/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 dirty="0" err="1"/>
              <a:t>TeamForward</a:t>
            </a:r>
            <a:r>
              <a:rPr lang="en-GB" sz="1800" dirty="0"/>
              <a:t>: Jason Du, Ryan D’Souza, Michael Han, </a:t>
            </a:r>
            <a:r>
              <a:rPr lang="en-GB" sz="1800" dirty="0" err="1"/>
              <a:t>Fidelia</a:t>
            </a:r>
            <a:r>
              <a:rPr lang="en-GB" sz="1800" dirty="0"/>
              <a:t> Hung</a:t>
            </a:r>
          </a:p>
        </p:txBody>
      </p:sp>
      <p:sp>
        <p:nvSpPr>
          <p:cNvPr id="4" name="Shape 85"/>
          <p:cNvSpPr txBox="1">
            <a:spLocks/>
          </p:cNvSpPr>
          <p:nvPr/>
        </p:nvSpPr>
        <p:spPr>
          <a:xfrm>
            <a:off x="598088" y="3405664"/>
            <a:ext cx="8222100" cy="83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sz="4200" b="0" i="0" u="none" strike="noStrike" cap="none">
                <a:solidFill>
                  <a:srgbClr val="EE333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GB" dirty="0" err="1" smtClean="0"/>
              <a:t>DebtLess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1977573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Similarities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1.) Setup your own budgets, arbitrary decisions?</a:t>
            </a:r>
          </a:p>
          <a:p>
            <a:r>
              <a:rPr lang="en-US" dirty="0" smtClean="0"/>
              <a:t>2.) Requires you to do mental math ($200 left in food budget)</a:t>
            </a:r>
          </a:p>
          <a:p>
            <a:r>
              <a:rPr lang="en-US" dirty="0" smtClean="0"/>
              <a:t>3.) Requires proactive effort from the user; self discipline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7057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if … 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 the thinking for you 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out what you can reduce gradually based on your current spending habits and patterns</a:t>
            </a:r>
          </a:p>
          <a:p>
            <a:r>
              <a:rPr lang="en-US" dirty="0"/>
              <a:t>Make it reactionary for you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remind you where and when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save</a:t>
            </a:r>
            <a:endParaRPr lang="en-US" dirty="0"/>
          </a:p>
          <a:p>
            <a:r>
              <a:rPr lang="en-US" dirty="0" smtClean="0"/>
              <a:t>Simplify your decisions to just Yes or No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No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mental math &amp; you see the impact of your choices</a:t>
            </a:r>
          </a:p>
        </p:txBody>
      </p:sp>
    </p:spTree>
    <p:extLst>
      <p:ext uri="{BB962C8B-B14F-4D97-AF65-F5344CB8AC3E}">
        <p14:creationId xmlns="" xmlns:p14="http://schemas.microsoft.com/office/powerpoint/2010/main" val="150750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0250" y="526350"/>
            <a:ext cx="6200110" cy="4090800"/>
          </a:xfrm>
        </p:spPr>
        <p:txBody>
          <a:bodyPr/>
          <a:lstStyle/>
          <a:p>
            <a:r>
              <a:rPr lang="en-US" dirty="0" err="1" smtClean="0"/>
              <a:t>DebtLess</a:t>
            </a:r>
            <a:r>
              <a:rPr lang="en-US" dirty="0" smtClean="0"/>
              <a:t> Challenge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4689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DebtLess</a:t>
            </a:r>
            <a:r>
              <a:rPr lang="en-US" dirty="0" smtClean="0"/>
              <a:t> analyzes your transactions to find patterns in your spending. We then give you 3 tailored challenges per week to trim down on certain expenses to reduce your overall debt.</a:t>
            </a:r>
          </a:p>
        </p:txBody>
      </p:sp>
    </p:spTree>
    <p:extLst>
      <p:ext uri="{BB962C8B-B14F-4D97-AF65-F5344CB8AC3E}">
        <p14:creationId xmlns="" xmlns:p14="http://schemas.microsoft.com/office/powerpoint/2010/main" val="418913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1701" y="1229875"/>
            <a:ext cx="1433280" cy="3339000"/>
          </a:xfrm>
        </p:spPr>
        <p:txBody>
          <a:bodyPr/>
          <a:lstStyle/>
          <a:p>
            <a:r>
              <a:rPr lang="en-US" dirty="0" smtClean="0"/>
              <a:t>Coffee</a:t>
            </a:r>
          </a:p>
          <a:p>
            <a:r>
              <a:rPr lang="en-US" dirty="0" smtClean="0"/>
              <a:t>Grocery</a:t>
            </a:r>
          </a:p>
          <a:p>
            <a:r>
              <a:rPr lang="en-US" dirty="0" smtClean="0"/>
              <a:t>Meals out</a:t>
            </a:r>
          </a:p>
          <a:p>
            <a:r>
              <a:rPr lang="en-US" dirty="0" smtClean="0"/>
              <a:t>Fast food</a:t>
            </a:r>
          </a:p>
          <a:p>
            <a:r>
              <a:rPr lang="en-US" dirty="0" smtClean="0"/>
              <a:t>LCBO</a:t>
            </a:r>
          </a:p>
          <a:p>
            <a:r>
              <a:rPr lang="en-US" dirty="0" smtClean="0"/>
              <a:t>Driving</a:t>
            </a:r>
          </a:p>
          <a:p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744980" y="1229875"/>
            <a:ext cx="47244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dirty="0" smtClean="0"/>
              <a:t>Online Purchase (Amazon, eBay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Pubs and Bars</a:t>
            </a:r>
          </a:p>
          <a:p>
            <a:r>
              <a:rPr lang="en-US" dirty="0" smtClean="0"/>
              <a:t>Clothing / Luxury items</a:t>
            </a:r>
          </a:p>
          <a:p>
            <a:r>
              <a:rPr lang="en-US" dirty="0" smtClean="0"/>
              <a:t>Memberships (recurring fee)</a:t>
            </a:r>
          </a:p>
          <a:p>
            <a:r>
              <a:rPr lang="en-US" dirty="0" smtClean="0"/>
              <a:t>Telecommunications</a:t>
            </a:r>
          </a:p>
          <a:p>
            <a:r>
              <a:rPr lang="en-US" dirty="0" smtClean="0"/>
              <a:t>Cable TV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958120" y="1229875"/>
            <a:ext cx="3185879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dirty="0" smtClean="0"/>
              <a:t>Gadgets / Technology</a:t>
            </a:r>
          </a:p>
          <a:p>
            <a:r>
              <a:rPr lang="en-US" dirty="0" smtClean="0"/>
              <a:t>And more ..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2711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this work?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a gradual process that chips away your spending. We don’t aim to change your whole life, but instead give you 3 actionable challenges based on your timeline. We start out with a couple of easy challenges to get you familiar with the app and give you gratification, but our goal is to improve your spending habits in a </a:t>
            </a:r>
            <a:r>
              <a:rPr lang="en-US" i="1" dirty="0" smtClean="0"/>
              <a:t>realistic</a:t>
            </a:r>
            <a:r>
              <a:rPr lang="en-US" dirty="0" smtClean="0"/>
              <a:t> way.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4391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0250" y="526350"/>
            <a:ext cx="7693630" cy="4090800"/>
          </a:xfrm>
        </p:spPr>
        <p:txBody>
          <a:bodyPr/>
          <a:lstStyle/>
          <a:p>
            <a:r>
              <a:rPr lang="en-US" dirty="0" smtClean="0"/>
              <a:t>Other Features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179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359</Words>
  <Application>Microsoft Office PowerPoint</Application>
  <PresentationFormat>On-screen Show (16:9)</PresentationFormat>
  <Paragraphs>62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Roboto</vt:lpstr>
      <vt:lpstr>geometric</vt:lpstr>
      <vt:lpstr>DebtLess</vt:lpstr>
      <vt:lpstr>Existing</vt:lpstr>
      <vt:lpstr>Similarities</vt:lpstr>
      <vt:lpstr>So what if … ?</vt:lpstr>
      <vt:lpstr>DebtLess Challenge</vt:lpstr>
      <vt:lpstr>Our app</vt:lpstr>
      <vt:lpstr>Categories</vt:lpstr>
      <vt:lpstr>Why does this work?</vt:lpstr>
      <vt:lpstr>Other Features</vt:lpstr>
      <vt:lpstr>Rewards / Incentive program</vt:lpstr>
      <vt:lpstr>Pay off other loans</vt:lpstr>
      <vt:lpstr>Debt impacts</vt:lpstr>
      <vt:lpstr>DebtLess App</vt:lpstr>
      <vt:lpstr>Login Page</vt:lpstr>
      <vt:lpstr>Bank Selection Screen</vt:lpstr>
      <vt:lpstr>Dashboard</vt:lpstr>
      <vt:lpstr>Debt Trend and Projection Graph</vt:lpstr>
      <vt:lpstr>Side Panel and Settings</vt:lpstr>
      <vt:lpstr>Geo-Fencing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DebtHack</dc:title>
  <cp:lastModifiedBy>Ryan D'Souza</cp:lastModifiedBy>
  <cp:revision>56</cp:revision>
  <dcterms:modified xsi:type="dcterms:W3CDTF">2016-02-11T01:26:17Z</dcterms:modified>
</cp:coreProperties>
</file>