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fr-FR"/>
    </a:defPPr>
    <a:lvl1pPr marL="0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9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1AF94-DD62-4D94-A885-DF8CBB63D5ED}" v="4" dt="2021-06-05T06:29:02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5" d="100"/>
          <a:sy n="105" d="100"/>
        </p:scale>
        <p:origin x="1800" y="96"/>
      </p:cViewPr>
      <p:guideLst>
        <p:guide orient="horz" pos="2160"/>
        <p:guide pos="1973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Vasudeva" userId="81ee1475-6cae-48e2-b1db-34faba68d05e" providerId="ADAL" clId="{2401AF94-DD62-4D94-A885-DF8CBB63D5ED}"/>
    <pc:docChg chg="undo redo custSel modSld">
      <pc:chgData name="Aditya Vasudeva" userId="81ee1475-6cae-48e2-b1db-34faba68d05e" providerId="ADAL" clId="{2401AF94-DD62-4D94-A885-DF8CBB63D5ED}" dt="2021-06-05T06:39:02.695" v="1223" actId="2"/>
      <pc:docMkLst>
        <pc:docMk/>
      </pc:docMkLst>
      <pc:sldChg chg="modSp">
        <pc:chgData name="Aditya Vasudeva" userId="81ee1475-6cae-48e2-b1db-34faba68d05e" providerId="ADAL" clId="{2401AF94-DD62-4D94-A885-DF8CBB63D5ED}" dt="2021-06-05T06:39:02.695" v="1223" actId="2"/>
        <pc:sldMkLst>
          <pc:docMk/>
          <pc:sldMk cId="945862671" sldId="263"/>
        </pc:sldMkLst>
        <pc:spChg chg="mod">
          <ac:chgData name="Aditya Vasudeva" userId="81ee1475-6cae-48e2-b1db-34faba68d05e" providerId="ADAL" clId="{2401AF94-DD62-4D94-A885-DF8CBB63D5ED}" dt="2021-06-05T06:23:22.608" v="771" actId="1076"/>
          <ac:spMkLst>
            <pc:docMk/>
            <pc:sldMk cId="945862671" sldId="263"/>
            <ac:spMk id="4" creationId="{00000000-0000-0000-0000-000000000000}"/>
          </ac:spMkLst>
        </pc:spChg>
        <pc:spChg chg="mod">
          <ac:chgData name="Aditya Vasudeva" userId="81ee1475-6cae-48e2-b1db-34faba68d05e" providerId="ADAL" clId="{2401AF94-DD62-4D94-A885-DF8CBB63D5ED}" dt="2021-06-05T06:39:02.695" v="1223" actId="2"/>
          <ac:spMkLst>
            <pc:docMk/>
            <pc:sldMk cId="945862671" sldId="263"/>
            <ac:spMk id="6" creationId="{00000000-0000-0000-0000-000000000000}"/>
          </ac:spMkLst>
        </pc:spChg>
        <pc:spChg chg="mod">
          <ac:chgData name="Aditya Vasudeva" userId="81ee1475-6cae-48e2-b1db-34faba68d05e" providerId="ADAL" clId="{2401AF94-DD62-4D94-A885-DF8CBB63D5ED}" dt="2021-06-05T06:29:05.190" v="1081" actId="5793"/>
          <ac:spMkLst>
            <pc:docMk/>
            <pc:sldMk cId="945862671" sldId="263"/>
            <ac:spMk id="16" creationId="{00000000-0000-0000-0000-000000000000}"/>
          </ac:spMkLst>
        </pc:spChg>
        <pc:spChg chg="mod">
          <ac:chgData name="Aditya Vasudeva" userId="81ee1475-6cae-48e2-b1db-34faba68d05e" providerId="ADAL" clId="{2401AF94-DD62-4D94-A885-DF8CBB63D5ED}" dt="2021-06-05T06:37:22.042" v="1206" actId="20577"/>
          <ac:spMkLst>
            <pc:docMk/>
            <pc:sldMk cId="945862671" sldId="263"/>
            <ac:spMk id="17" creationId="{00000000-0000-0000-0000-000000000000}"/>
          </ac:spMkLst>
        </pc:spChg>
        <pc:graphicFrameChg chg="modGraphic">
          <ac:chgData name="Aditya Vasudeva" userId="81ee1475-6cae-48e2-b1db-34faba68d05e" providerId="ADAL" clId="{2401AF94-DD62-4D94-A885-DF8CBB63D5ED}" dt="2021-06-05T06:12:31.804" v="25" actId="20577"/>
          <ac:graphicFrameMkLst>
            <pc:docMk/>
            <pc:sldMk cId="945862671" sldId="263"/>
            <ac:graphicFrameMk id="13" creationId="{00000000-0000-0000-0000-000000000000}"/>
          </ac:graphicFrameMkLst>
        </pc:graphicFrameChg>
        <pc:picChg chg="mod">
          <ac:chgData name="Aditya Vasudeva" userId="81ee1475-6cae-48e2-b1db-34faba68d05e" providerId="ADAL" clId="{2401AF94-DD62-4D94-A885-DF8CBB63D5ED}" dt="2021-06-05T06:34:55.145" v="1134" actId="14100"/>
          <ac:picMkLst>
            <pc:docMk/>
            <pc:sldMk cId="945862671" sldId="263"/>
            <ac:picMk id="8" creationId="{00000000-0000-0000-0000-000000000000}"/>
          </ac:picMkLst>
        </pc:picChg>
      </pc:sldChg>
      <pc:sldChg chg="modSp">
        <pc:chgData name="Aditya Vasudeva" userId="81ee1475-6cae-48e2-b1db-34faba68d05e" providerId="ADAL" clId="{2401AF94-DD62-4D94-A885-DF8CBB63D5ED}" dt="2021-06-05T06:38:50.274" v="1222" actId="20577"/>
        <pc:sldMkLst>
          <pc:docMk/>
          <pc:sldMk cId="2864658383" sldId="264"/>
        </pc:sldMkLst>
        <pc:spChg chg="mod">
          <ac:chgData name="Aditya Vasudeva" userId="81ee1475-6cae-48e2-b1db-34faba68d05e" providerId="ADAL" clId="{2401AF94-DD62-4D94-A885-DF8CBB63D5ED}" dt="2021-06-05T06:38:50.274" v="1222" actId="20577"/>
          <ac:spMkLst>
            <pc:docMk/>
            <pc:sldMk cId="2864658383" sldId="264"/>
            <ac:spMk id="6" creationId="{D5A3E020-5E9B-456B-812E-2C8B7B303618}"/>
          </ac:spMkLst>
        </pc:spChg>
        <pc:picChg chg="mod">
          <ac:chgData name="Aditya Vasudeva" userId="81ee1475-6cae-48e2-b1db-34faba68d05e" providerId="ADAL" clId="{2401AF94-DD62-4D94-A885-DF8CBB63D5ED}" dt="2021-06-05T06:35:06.062" v="1135" actId="14100"/>
          <ac:picMkLst>
            <pc:docMk/>
            <pc:sldMk cId="2864658383" sldId="264"/>
            <ac:picMk id="3" creationId="{E906E2CB-1A16-4A9A-9302-B6739C6768D7}"/>
          </ac:picMkLst>
        </pc:picChg>
      </pc:sldChg>
    </pc:docChg>
  </pc:docChgLst>
  <pc:docChgLst>
    <pc:chgData name="Aditya Vasudeva" userId="81ee1475-6cae-48e2-b1db-34faba68d05e" providerId="ADAL" clId="{3CB887E6-AA24-4A4C-9E48-C36BEDDD72E8}"/>
    <pc:docChg chg="modSld">
      <pc:chgData name="Aditya Vasudeva" userId="81ee1475-6cae-48e2-b1db-34faba68d05e" providerId="ADAL" clId="{3CB887E6-AA24-4A4C-9E48-C36BEDDD72E8}" dt="2021-01-27T13:25:48.142" v="70" actId="20577"/>
      <pc:docMkLst>
        <pc:docMk/>
      </pc:docMkLst>
      <pc:sldChg chg="modSp">
        <pc:chgData name="Aditya Vasudeva" userId="81ee1475-6cae-48e2-b1db-34faba68d05e" providerId="ADAL" clId="{3CB887E6-AA24-4A4C-9E48-C36BEDDD72E8}" dt="2021-01-27T13:25:48.142" v="70" actId="20577"/>
        <pc:sldMkLst>
          <pc:docMk/>
          <pc:sldMk cId="945862671" sldId="263"/>
        </pc:sldMkLst>
        <pc:spChg chg="mod">
          <ac:chgData name="Aditya Vasudeva" userId="81ee1475-6cae-48e2-b1db-34faba68d05e" providerId="ADAL" clId="{3CB887E6-AA24-4A4C-9E48-C36BEDDD72E8}" dt="2021-01-27T13:25:48.142" v="70" actId="20577"/>
          <ac:spMkLst>
            <pc:docMk/>
            <pc:sldMk cId="945862671" sldId="263"/>
            <ac:spMk id="6" creationId="{00000000-0000-0000-0000-000000000000}"/>
          </ac:spMkLst>
        </pc:spChg>
        <pc:graphicFrameChg chg="modGraphic">
          <ac:chgData name="Aditya Vasudeva" userId="81ee1475-6cae-48e2-b1db-34faba68d05e" providerId="ADAL" clId="{3CB887E6-AA24-4A4C-9E48-C36BEDDD72E8}" dt="2021-01-27T13:25:20.931" v="12" actId="20577"/>
          <ac:graphicFrameMkLst>
            <pc:docMk/>
            <pc:sldMk cId="945862671" sldId="263"/>
            <ac:graphicFrameMk id="1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0D67E-7706-4B3D-9474-AFA452B99206}" type="datetimeFigureOut">
              <a:rPr lang="fr-FR" smtClean="0"/>
              <a:pPr/>
              <a:t>05/05/2022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2CA8C-C837-4319-9944-496C058529D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2675"/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962675"/>
            <a:fld id="{C87D0927-EBEA-47E3-A178-8DFA2A258736}" type="datetime4">
              <a:rPr lang="en-GB">
                <a:solidFill>
                  <a:prstClr val="black"/>
                </a:solidFill>
                <a:latin typeface="Arial"/>
              </a:rPr>
              <a:pPr defTabSz="962675"/>
              <a:t>05 May 2022</a:t>
            </a:fld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62675"/>
            <a:r>
              <a:rPr lang="en-GB" dirty="0">
                <a:solidFill>
                  <a:prstClr val="black"/>
                </a:solidFill>
                <a:latin typeface="Arial"/>
              </a:rPr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2675"/>
            <a:fld id="{A29460E4-3001-4D40-AA55-2B96D306E943}" type="slidenum">
              <a:rPr lang="en-GB">
                <a:solidFill>
                  <a:prstClr val="black"/>
                </a:solidFill>
                <a:latin typeface="Arial"/>
              </a:rPr>
              <a:pPr defTabSz="962675"/>
              <a:t>1</a:t>
            </a:fld>
            <a:endParaRPr lang="en-GB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40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2675"/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962675"/>
            <a:fld id="{C87D0927-EBEA-47E3-A178-8DFA2A258736}" type="datetime4">
              <a:rPr lang="en-GB">
                <a:solidFill>
                  <a:prstClr val="black"/>
                </a:solidFill>
                <a:latin typeface="Arial"/>
              </a:rPr>
              <a:pPr defTabSz="962675"/>
              <a:t>05 May 2022</a:t>
            </a:fld>
            <a:endParaRPr lang="en-GB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62675"/>
            <a:r>
              <a:rPr lang="en-GB" dirty="0">
                <a:solidFill>
                  <a:prstClr val="black"/>
                </a:solidFill>
                <a:latin typeface="Arial"/>
              </a:rPr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2675"/>
            <a:fld id="{A29460E4-3001-4D40-AA55-2B96D306E943}" type="slidenum">
              <a:rPr lang="en-GB">
                <a:solidFill>
                  <a:prstClr val="black"/>
                </a:solidFill>
                <a:latin typeface="Arial"/>
              </a:rPr>
              <a:pPr defTabSz="962675"/>
              <a:t>2</a:t>
            </a:fld>
            <a:endParaRPr lang="en-GB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59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220914" y="6395809"/>
            <a:ext cx="404531" cy="141606"/>
          </a:xfrm>
        </p:spPr>
        <p:txBody>
          <a:bodyPr/>
          <a:lstStyle>
            <a:lvl1pPr algn="r" defTabSz="913916" rtl="0">
              <a:defRPr/>
            </a:lvl1pPr>
          </a:lstStyle>
          <a:p>
            <a:fld id="{F9A56513-F998-4254-9CEB-F507EE6F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518228" y="2296559"/>
            <a:ext cx="2601235" cy="1622163"/>
          </a:xfrm>
        </p:spPr>
        <p:txBody>
          <a:bodyPr/>
          <a:lstStyle>
            <a:lvl1pPr>
              <a:defRPr sz="7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9790204" y="6408767"/>
            <a:ext cx="575572" cy="9646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algn="r" defTabSz="872128" rtl="0">
              <a:defRPr/>
            </a:pPr>
            <a:fld id="{D51AFCD6-FAF1-4D1C-9B2E-BFFBCC7B4BD7}" type="slidenum">
              <a:rPr lang="en-GB" sz="600" kern="120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  <a:cs typeface="+mn-cs"/>
              </a:rPr>
              <a:pPr algn="r" defTabSz="872128" rtl="0">
                <a:defRPr/>
              </a:pPr>
              <a:t>‹#›</a:t>
            </a:fld>
            <a:endParaRPr lang="en-GB" sz="600" kern="1200" dirty="0">
              <a:solidFill>
                <a:prstClr val="black">
                  <a:tint val="75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265259" y="2296561"/>
            <a:ext cx="2601235" cy="3874633"/>
          </a:xfrm>
        </p:spPr>
        <p:txBody>
          <a:bodyPr/>
          <a:lstStyle>
            <a:lvl1pPr>
              <a:defRPr sz="7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518228" y="4408819"/>
            <a:ext cx="2601235" cy="1762375"/>
          </a:xfrm>
        </p:spPr>
        <p:txBody>
          <a:bodyPr/>
          <a:lstStyle>
            <a:lvl1pPr>
              <a:defRPr sz="7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6012289" y="2296561"/>
            <a:ext cx="2601235" cy="3874633"/>
          </a:xfrm>
        </p:spPr>
        <p:txBody>
          <a:bodyPr/>
          <a:lstStyle>
            <a:lvl1pPr>
              <a:defRPr sz="7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9057" y="643614"/>
            <a:ext cx="8127246" cy="55507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9056" y="1337620"/>
            <a:ext cx="8127245" cy="4832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18198" y="6399811"/>
            <a:ext cx="418105" cy="1433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14077" rtl="0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077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077" rtl="0" eaLnBrk="1" latinLnBrk="0" hangingPunct="1">
        <a:spcBef>
          <a:spcPts val="0"/>
        </a:spcBef>
        <a:spcAft>
          <a:spcPts val="438"/>
        </a:spcAft>
        <a:buFont typeface="Arial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077" rtl="0" eaLnBrk="1" latinLnBrk="0" hangingPunct="1">
        <a:spcBef>
          <a:spcPts val="175"/>
        </a:spcBef>
        <a:spcAft>
          <a:spcPts val="438"/>
        </a:spcAft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077" rtl="0" eaLnBrk="1" latinLnBrk="0" hangingPunct="1">
        <a:spcBef>
          <a:spcPts val="175"/>
        </a:spcBef>
        <a:spcAft>
          <a:spcPts val="438"/>
        </a:spcAft>
        <a:buFontTx/>
        <a:buNone/>
        <a:defRPr sz="11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5815" indent="-155815" algn="l" defTabSz="914077" rtl="0" eaLnBrk="1" latinLnBrk="0" hangingPunct="1">
        <a:spcBef>
          <a:spcPts val="0"/>
        </a:spcBef>
        <a:spcAft>
          <a:spcPts val="438"/>
        </a:spcAft>
        <a:buSzPct val="75000"/>
        <a:buFont typeface="Arial" pitchFamily="34" charset="0"/>
        <a:buChar char="►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499" indent="-144685" algn="l" defTabSz="914077" rtl="0" eaLnBrk="1" latinLnBrk="0" hangingPunct="1">
        <a:spcBef>
          <a:spcPts val="0"/>
        </a:spcBef>
        <a:spcAft>
          <a:spcPts val="438"/>
        </a:spcAft>
        <a:buSzPct val="75000"/>
        <a:buFont typeface="Arial" pitchFamily="34" charset="0"/>
        <a:buChar char="►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3" indent="-228519" algn="l" defTabSz="9140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0" indent="-228519" algn="l" defTabSz="9140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0" indent="-228519" algn="l" defTabSz="9140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29" indent="-228519" algn="l" defTabSz="9140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7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6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5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2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2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1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08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www.linkedin.com/in/aditya-vasudeva-502a88102/" TargetMode="External"/><Relationship Id="rId4" Type="http://schemas.openxmlformats.org/officeDocument/2006/relationships/hyperlink" Target="mailto:adityavasudeva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18675" y="5914481"/>
            <a:ext cx="404531" cy="141606"/>
          </a:xfrm>
        </p:spPr>
        <p:txBody>
          <a:bodyPr/>
          <a:lstStyle/>
          <a:p>
            <a:fld id="{F9A56513-F998-4254-9CEB-F507EE6F3742}" type="slidenum">
              <a:rPr lang="en-GB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1</a:t>
            </a:fld>
            <a:endParaRPr lang="en-GB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63218" y="1291488"/>
            <a:ext cx="2867943" cy="2088232"/>
          </a:xfrm>
        </p:spPr>
        <p:txBody>
          <a:bodyPr/>
          <a:lstStyle/>
          <a:p>
            <a:pPr lvl="1">
              <a:spcAft>
                <a:spcPts val="500"/>
              </a:spcAft>
            </a:pPr>
            <a:r>
              <a:rPr lang="en-GB" dirty="0"/>
              <a:t>Background</a:t>
            </a:r>
            <a:endParaRPr lang="en-US" dirty="0"/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900" dirty="0"/>
              <a:t>Program Lead and Data Engineering and Analytics Manager with Tiger Analytics LLP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900" dirty="0"/>
              <a:t>Bachelors of  Engineering in Computer Science with more than 11 years of experience in solutioning, delivery, implementation, client relationship building and business development. </a:t>
            </a:r>
            <a:endParaRPr lang="en-GB" sz="900" dirty="0"/>
          </a:p>
          <a:p>
            <a:pPr marL="171450" indent="-171450" defTabSz="801265" fontAlgn="base">
              <a:spcBef>
                <a:spcPct val="20000"/>
              </a:spcBef>
              <a:spcAft>
                <a:spcPct val="20000"/>
              </a:spcAft>
              <a:buSzPct val="75000"/>
              <a:buFont typeface="Wingdings" panose="05000000000000000000" pitchFamily="2" charset="2"/>
              <a:buChar char="Ø"/>
            </a:pPr>
            <a:r>
              <a:rPr lang="en-IN" sz="900" dirty="0"/>
              <a:t>Specializations in Data Analytics and Engineering services and has extensive experience in supporting various industry sectors like Finance, Health Care, Insurance, Retail, Utilities and Manufacturing.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900" dirty="0"/>
              <a:t>Data Engineering Specialist for building solutions using Microsoft Azure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900" dirty="0"/>
              <a:t>Responsible for implementation and delivery of end-to-end Engineering solutions for migration to the cloud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900" dirty="0"/>
              <a:t>Agile coach and Scrum Master using Azure DevOps </a:t>
            </a:r>
          </a:p>
          <a:p>
            <a:pPr lvl="3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900" dirty="0"/>
              <a:t>More than 9 years of consulting experience and stakeholder management. More than 5 years of project and team management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 rot="10800000" flipH="1" flipV="1">
            <a:off x="163218" y="4509120"/>
            <a:ext cx="2867943" cy="1762991"/>
          </a:xfrm>
        </p:spPr>
        <p:txBody>
          <a:bodyPr/>
          <a:lstStyle/>
          <a:p>
            <a:pPr lvl="1">
              <a:spcAft>
                <a:spcPts val="500"/>
              </a:spcAft>
            </a:pPr>
            <a:r>
              <a:rPr lang="en-GB" dirty="0"/>
              <a:t>Skills</a:t>
            </a:r>
          </a:p>
          <a:p>
            <a:pPr marL="0" lvl="3" indent="0">
              <a:buNone/>
            </a:pPr>
            <a:r>
              <a:rPr lang="en-US" sz="900" dirty="0"/>
              <a:t>Specialization in the use of databases, analytical and data engineering tools and software such as :</a:t>
            </a:r>
          </a:p>
          <a:p>
            <a:pPr marL="0" lvl="3" indent="0">
              <a:buNone/>
            </a:pPr>
            <a:r>
              <a:rPr lang="en-US" sz="900" dirty="0"/>
              <a:t>Python (including PySpark), SQL Server, Azure Data Engineering (Data Lakes, Data Factory, Synapse DWH), Azure Databricks, Spark, Postgres SQL, SSIS, SSRS, SSAS, DAX, Alteryx, ACL Analytics, Tableau, Power BI</a:t>
            </a:r>
            <a:r>
              <a:rPr lang="en-US" sz="900" dirty="0">
                <a:solidFill>
                  <a:srgbClr val="FF0000"/>
                </a:solidFill>
              </a:rPr>
              <a:t>,</a:t>
            </a:r>
            <a:r>
              <a:rPr lang="en-US" sz="900" dirty="0"/>
              <a:t> MS Excel, Power Pivot, Monarch and PowerPoint. </a:t>
            </a:r>
          </a:p>
          <a:p>
            <a:pPr marL="0" lvl="3" indent="0">
              <a:buNone/>
            </a:pPr>
            <a:r>
              <a:rPr lang="en-US" sz="900" dirty="0"/>
              <a:t>Azure DevOps (Agile Methodology and CI/CD)</a:t>
            </a:r>
          </a:p>
          <a:p>
            <a:pPr marL="0" lvl="3" indent="0">
              <a:buNone/>
            </a:pPr>
            <a:r>
              <a:rPr lang="en-US" sz="900" dirty="0"/>
              <a:t>Certified Scrum Master</a:t>
            </a:r>
          </a:p>
          <a:p>
            <a:pPr marL="0" lvl="3" indent="0">
              <a:buNone/>
            </a:pPr>
            <a:r>
              <a:rPr lang="en-US" sz="900" dirty="0"/>
              <a:t>Certified in Microsoft Azure Data Engineering technologies (AZ-900, DP-200, DP-201)</a:t>
            </a:r>
          </a:p>
          <a:p>
            <a:pPr marL="0" lvl="3" indent="0">
              <a:buNone/>
            </a:pPr>
            <a:r>
              <a:rPr lang="en-US" sz="900" dirty="0"/>
              <a:t>Certified in Machine Learning from Stanford University</a:t>
            </a:r>
            <a:br>
              <a:rPr lang="en-US" sz="900" dirty="0"/>
            </a:br>
            <a:endParaRPr lang="en-GB" sz="900" dirty="0"/>
          </a:p>
        </p:txBody>
      </p:sp>
      <p:pic>
        <p:nvPicPr>
          <p:cNvPr id="8" name="Picture 7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" y="0"/>
            <a:ext cx="9143543" cy="1050568"/>
          </a:xfrm>
          <a:prstGeom prst="rect">
            <a:avLst/>
          </a:prstGeom>
        </p:spPr>
      </p:pic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92442"/>
              </p:ext>
            </p:extLst>
          </p:nvPr>
        </p:nvGraphicFramePr>
        <p:xfrm>
          <a:off x="936204" y="61295"/>
          <a:ext cx="4997821" cy="920431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738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  <a:defRPr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Aditya Vasudeva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41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Data Engineering Manager and Program Lead – Analytics Consulting, </a:t>
                      </a:r>
                    </a:p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Tiger Analytics LLP, India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64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Mobile: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+91 82970 98080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68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Email: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  <a:hlinkClick r:id="rId4"/>
                        </a:rPr>
                        <a:t>adityavasudeva@gmail.com</a:t>
                      </a: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LinkedIn: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  <a:hlinkClick r:id="rId5"/>
                        </a:rPr>
                        <a:t>https://www.linkedin.com/in/aditya-vasudeva-502a88102/</a:t>
                      </a: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202359"/>
                  </a:ext>
                </a:extLst>
              </a:tr>
            </a:tbl>
          </a:graphicData>
        </a:graphic>
      </p:graphicFrame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49892" y="1294688"/>
            <a:ext cx="2602885" cy="4038109"/>
          </a:xfrm>
        </p:spPr>
        <p:txBody>
          <a:bodyPr/>
          <a:lstStyle/>
          <a:p>
            <a:pPr lvl="1"/>
            <a:r>
              <a:rPr lang="en-GB" dirty="0"/>
              <a:t>Industry experience</a:t>
            </a: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Arial" pitchFamily="34" charset="0"/>
              </a:rPr>
              <a:t>Involved in end-to-end implementation of Data engineering workloads and BI systems on Microsoft Azure</a:t>
            </a: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Arial" pitchFamily="34" charset="0"/>
              </a:rPr>
              <a:t>Owned the complete end-to-end lifecycle of solutioning from business requirement gathering, development and delivery of major analytics solutions for migrating on-prem data systems to the cloud</a:t>
            </a: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Arial" pitchFamily="34" charset="0"/>
              </a:rPr>
              <a:t>Coded complex procedures, orchestrated complex pipelines and built complete ETL processes for multiple engagements to automate workflow processes in order to increase turn around times (TATs)</a:t>
            </a: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Arial" pitchFamily="34" charset="0"/>
              </a:rPr>
              <a:t>Owned the requirement gathering, architecture, development and release of an enterprise Fraud analytics platform to identify anomalies in various business processes such as P2P, O2C, T&amp;E etc.</a:t>
            </a: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sz="900" dirty="0">
                <a:latin typeface="Arial" pitchFamily="34" charset="0"/>
              </a:rPr>
              <a:t>Hands-on working experience on varied data sources such as major ERPs such as SAP, Oracle, JD Edwards, MS Dynamics 365, Concur, Teradata and DB2</a:t>
            </a:r>
            <a:endParaRPr lang="en-US" sz="900" dirty="0"/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Arial" pitchFamily="34" charset="0"/>
              </a:rPr>
              <a:t>Extensive experience in Requirement Gathering by performing the role of a Business Analyst in over 40 engagements to understand client “pain-points” to recommend end-to-end data engineering solutions</a:t>
            </a: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Arial" pitchFamily="34" charset="0"/>
              </a:rPr>
              <a:t>In-depth knowledge of business processes such as procure to pay and order to cash lifecycles. Expertise in the process lifecycles of the beverages and retail industry</a:t>
            </a: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en-US" sz="900" dirty="0">
                <a:latin typeface="Arial" pitchFamily="34" charset="0"/>
              </a:rPr>
              <a:t>Responsible for creating SOWs, responses to RFPs, whitepapers and knowledge documents for the practice w.r.t industry analytics</a:t>
            </a:r>
          </a:p>
          <a:p>
            <a:pPr marL="0" lvl="3" indent="0" defTabSz="801265" fontAlgn="base">
              <a:spcBef>
                <a:spcPct val="20000"/>
              </a:spcBef>
              <a:spcAft>
                <a:spcPct val="20000"/>
              </a:spcAft>
              <a:buNone/>
            </a:pPr>
            <a:endParaRPr lang="en-US" sz="900" dirty="0">
              <a:latin typeface="Arial" pitchFamily="34" charset="0"/>
            </a:endParaRPr>
          </a:p>
          <a:p>
            <a:pPr lvl="3" defTabSz="801265" fontAlgn="base"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Char char="Ø"/>
            </a:pPr>
            <a:endParaRPr lang="en-IN" sz="900" dirty="0"/>
          </a:p>
          <a:p>
            <a:pPr marL="155814" lvl="4" indent="0">
              <a:buNone/>
              <a:defRPr/>
            </a:pPr>
            <a:endParaRPr lang="en-IN" sz="900" dirty="0"/>
          </a:p>
          <a:p>
            <a:pPr marL="0" lvl="3" indent="0">
              <a:buNone/>
              <a:defRPr/>
            </a:pPr>
            <a:endParaRPr lang="en-GB" sz="800" dirty="0"/>
          </a:p>
          <a:p>
            <a:pPr lvl="3">
              <a:defRPr/>
            </a:pPr>
            <a:endParaRPr lang="en-US" sz="800" dirty="0"/>
          </a:p>
          <a:p>
            <a:pPr lvl="3">
              <a:buNone/>
              <a:defRPr/>
            </a:pPr>
            <a:endParaRPr lang="en-GB" dirty="0"/>
          </a:p>
        </p:txBody>
      </p:sp>
      <p:sp>
        <p:nvSpPr>
          <p:cNvPr id="17" name="Text Placeholder 6"/>
          <p:cNvSpPr txBox="1">
            <a:spLocks/>
          </p:cNvSpPr>
          <p:nvPr/>
        </p:nvSpPr>
        <p:spPr bwMode="gray">
          <a:xfrm>
            <a:off x="6185445" y="1291488"/>
            <a:ext cx="2569172" cy="46375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1" indent="0" algn="l" defTabSz="1041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Experience and achievements </a:t>
            </a:r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IN" sz="900" dirty="0"/>
              <a:t>Involved in doing an all-India drive for 2 major Analytics applications developed in-house which involved meeting 50+ clients across the country in 7+ locations</a:t>
            </a:r>
          </a:p>
          <a:p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IN" sz="900" dirty="0"/>
              <a:t>Involved in training multiple clients on the analytics process offered by the forensic practice and how to proactively reduce risk in organisations</a:t>
            </a:r>
          </a:p>
          <a:p>
            <a:pPr marL="171450" indent="-171450">
              <a:buFont typeface="Wingdings" pitchFamily="2" charset="2"/>
              <a:buChar char="Ø"/>
            </a:pPr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IN" sz="900" dirty="0"/>
              <a:t>Managed teams of over 40 people related to Data Engineering, Analytics, Platform and Solution Architecture on Azure</a:t>
            </a:r>
          </a:p>
          <a:p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IN" sz="900" dirty="0"/>
              <a:t>Chosen as the top 3 managers across the practice for doing business development for various analytics solutions across India and abroad such as Canada, Australia and Vietnam. Generated revenue sold for $250K for 2 major analytics solutions</a:t>
            </a:r>
          </a:p>
          <a:p>
            <a:pPr marL="171450" indent="-171450">
              <a:buFont typeface="Wingdings" pitchFamily="2" charset="2"/>
              <a:buChar char="Ø"/>
            </a:pPr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IN" sz="900" dirty="0"/>
              <a:t>Worked extensively with cross-border teams across 3 firms, including Canada, USA, Australia and Germany, to gather requirements and execute 70+ analytics projects in the data engineering and analytics space</a:t>
            </a:r>
          </a:p>
          <a:p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IN" sz="900" dirty="0"/>
              <a:t>Awarded with the “Learning Ambassador for Digital” title at the India Facilitator Excellence Award (IFEA) 2019 at EY for conducting training for over 200 professionals across teams in the FI&amp;S practice pan-India</a:t>
            </a:r>
          </a:p>
          <a:p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r>
              <a:rPr lang="en-IN" sz="900" dirty="0"/>
              <a:t>Awarded the “Game Changer” Spotlight award for a successful engagement for a large retail client</a:t>
            </a:r>
          </a:p>
          <a:p>
            <a:endParaRPr lang="en-IN" sz="900" dirty="0"/>
          </a:p>
          <a:p>
            <a:endParaRPr lang="en-IN" sz="900" dirty="0"/>
          </a:p>
          <a:p>
            <a:endParaRPr lang="en-US" sz="900" dirty="0"/>
          </a:p>
          <a:p>
            <a:endParaRPr lang="en-IN" sz="900" dirty="0"/>
          </a:p>
          <a:p>
            <a:pPr marL="171450" indent="-171450">
              <a:buFont typeface="Wingdings" pitchFamily="2" charset="2"/>
              <a:buChar char="Ø"/>
            </a:pPr>
            <a:endParaRPr lang="en-US" sz="900" dirty="0"/>
          </a:p>
          <a:p>
            <a:r>
              <a:rPr lang="en-AU" sz="900" dirty="0"/>
              <a:t> </a:t>
            </a: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B94BB-81DD-4586-8D1B-D7BF6227A5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2" t="34250" r="38753" b="47036"/>
          <a:stretch/>
        </p:blipFill>
        <p:spPr>
          <a:xfrm>
            <a:off x="0" y="0"/>
            <a:ext cx="804147" cy="10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V PP.emf">
            <a:extLst>
              <a:ext uri="{FF2B5EF4-FFF2-40B4-BE49-F238E27FC236}">
                <a16:creationId xmlns:a16="http://schemas.microsoft.com/office/drawing/2014/main" id="{E906E2CB-1A16-4A9A-9302-B6739C6768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3997" cy="1050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464A5C-355D-496B-B22B-1B5B3D6A384C}"/>
              </a:ext>
            </a:extLst>
          </p:cNvPr>
          <p:cNvSpPr/>
          <p:nvPr/>
        </p:nvSpPr>
        <p:spPr>
          <a:xfrm>
            <a:off x="107504" y="44624"/>
            <a:ext cx="1008112" cy="936104"/>
          </a:xfrm>
          <a:prstGeom prst="rect">
            <a:avLst/>
          </a:prstGeom>
          <a:solidFill>
            <a:srgbClr val="FCE418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IN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D1710-3300-4E12-885A-91F3743D083F}"/>
              </a:ext>
            </a:extLst>
          </p:cNvPr>
          <p:cNvSpPr txBox="1"/>
          <p:nvPr/>
        </p:nvSpPr>
        <p:spPr>
          <a:xfrm>
            <a:off x="108929" y="281843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Experience timeline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A3E020-5E9B-456B-812E-2C8B7B303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3810" y="1196752"/>
            <a:ext cx="3133023" cy="2088232"/>
          </a:xfrm>
        </p:spPr>
        <p:txBody>
          <a:bodyPr/>
          <a:lstStyle/>
          <a:p>
            <a:pPr lvl="1">
              <a:spcAft>
                <a:spcPts val="500"/>
              </a:spcAft>
            </a:pPr>
            <a:r>
              <a:rPr lang="en-IN" sz="1050" dirty="0"/>
              <a:t>Ernst and Young, India (Feb ‘16 to Oct ‘21)</a:t>
            </a:r>
            <a:endParaRPr lang="en-US" sz="1050" dirty="0"/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900" dirty="0"/>
              <a:t>The nature of projects being proactive or reactive forensic reviews and timelines spanning between 4 weeks to 10 months, executed over 65 projects which involved -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Understanding nature of forensic reviews for a client by meeting key client stakeholders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Extracting data from different source systems and orchestrating pipelines for data extraction, wrangling and loading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Building a unified model to synchronise data from all sources on cloud DWH 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Build a risk framework by identifying business need, determining analytic rules and scripting them using analysis tools like Python and SQL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Building entity risk models through the results of executing the analytics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Creation of interactive dashboards using Tableau and Power BI for identifying red flags and high-risk transactions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Building client review reports with key findings from the dashboards to present to client CXOs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Using a feedback mechanism to review transactions to identify transactions as false positives or potential fraudulent transactions and train models to build predictive models for future implementation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Training client IAs and CFOs on the complete forensic data analytics process and its value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900" dirty="0"/>
              <a:t>Principal architect of solutioning 2 analytics platforms which included data modelling, risk analytics designing, dashboard template designing and delivery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900" b="1" u="sng" dirty="0"/>
              <a:t>Technologies used:</a:t>
            </a:r>
            <a:r>
              <a:rPr lang="en-IN" sz="900" dirty="0"/>
              <a:t> 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900" dirty="0"/>
              <a:t>Python, SQL Server, Postgres SQL, Azure Data Factory, Synapse DWH, Data Lake, Stream Analytics, Alteryx, SSIS, Tableau, Power BI, MS Excel, Power Pivot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16705C-2AC1-4B05-95FD-60B223A080C2}"/>
              </a:ext>
            </a:extLst>
          </p:cNvPr>
          <p:cNvCxnSpPr/>
          <p:nvPr/>
        </p:nvCxnSpPr>
        <p:spPr>
          <a:xfrm>
            <a:off x="3059832" y="1196752"/>
            <a:ext cx="0" cy="53285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9388017-C5AD-4F12-9F79-EE7128D9693D}"/>
              </a:ext>
            </a:extLst>
          </p:cNvPr>
          <p:cNvSpPr txBox="1">
            <a:spLocks/>
          </p:cNvSpPr>
          <p:nvPr/>
        </p:nvSpPr>
        <p:spPr bwMode="gray">
          <a:xfrm>
            <a:off x="6571584" y="1268760"/>
            <a:ext cx="2520279" cy="19146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 typeface="Arial" pitchFamily="34" charset="0"/>
              <a:buNone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Tx/>
              <a:buNone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Tx/>
              <a:buNone/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5815" indent="-155815" algn="l" defTabSz="914077" rtl="0" eaLnBrk="1" latinLnBrk="0" hangingPunct="1">
              <a:spcBef>
                <a:spcPts val="0"/>
              </a:spcBef>
              <a:spcAft>
                <a:spcPts val="438"/>
              </a:spcAft>
              <a:buSzPct val="75000"/>
              <a:buFont typeface="Arial" pitchFamily="34" charset="0"/>
              <a:buChar char="►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499" indent="-144685" algn="l" defTabSz="914077" rtl="0" eaLnBrk="1" latinLnBrk="0" hangingPunct="1">
              <a:spcBef>
                <a:spcPts val="0"/>
              </a:spcBef>
              <a:spcAft>
                <a:spcPts val="438"/>
              </a:spcAft>
              <a:buSzPct val="75000"/>
              <a:buFont typeface="Arial" pitchFamily="34" charset="0"/>
              <a:buChar char="►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3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0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0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29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500"/>
              </a:spcAft>
            </a:pPr>
            <a:r>
              <a:rPr lang="en-IN" sz="1050" dirty="0"/>
              <a:t>Deloitte Advisory, India (June ‘13 to Jan ‘16)</a:t>
            </a:r>
            <a:endParaRPr lang="en-IN" sz="800" dirty="0"/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800" dirty="0"/>
              <a:t>Worked in building a data warehouse for a large US Insurance company. This included -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Understanding various source systems for the client and combining them into a unified source using ETL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Building the data model in SSAS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Building KPIs and risk indicators using DAX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Creating Tableau dashboards for end user consumption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800" dirty="0"/>
              <a:t>Responsible to model, implement and structure the complete back-end for a in-house developed application for AML and sanctions for the risk team 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endParaRPr lang="en-IN" sz="800" b="1" u="sng" dirty="0"/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800" b="1" u="sng" dirty="0"/>
              <a:t>Industry Focus: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Insurance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Banking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Retail 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endParaRPr lang="en-IN" sz="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DB1F39-AD24-4556-97B2-D402BE27DBF9}"/>
              </a:ext>
            </a:extLst>
          </p:cNvPr>
          <p:cNvCxnSpPr/>
          <p:nvPr/>
        </p:nvCxnSpPr>
        <p:spPr>
          <a:xfrm>
            <a:off x="6444208" y="1196752"/>
            <a:ext cx="0" cy="53285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E3D65B-ACE7-48FC-9EB9-A6527FC37F8C}"/>
              </a:ext>
            </a:extLst>
          </p:cNvPr>
          <p:cNvSpPr/>
          <p:nvPr/>
        </p:nvSpPr>
        <p:spPr>
          <a:xfrm>
            <a:off x="6444208" y="6627168"/>
            <a:ext cx="2699792" cy="230832"/>
          </a:xfrm>
          <a:prstGeom prst="rect">
            <a:avLst/>
          </a:prstGeom>
          <a:solidFill>
            <a:srgbClr val="C00000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IN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9C63F-EB2B-4693-BFB0-F30A34EC58AE}"/>
              </a:ext>
            </a:extLst>
          </p:cNvPr>
          <p:cNvSpPr txBox="1"/>
          <p:nvPr/>
        </p:nvSpPr>
        <p:spPr>
          <a:xfrm>
            <a:off x="6482635" y="6627168"/>
            <a:ext cx="2698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>
                <a:solidFill>
                  <a:schemeClr val="bg1"/>
                </a:solidFill>
              </a:rPr>
              <a:t>*More details on projects available on request</a:t>
            </a:r>
            <a:endParaRPr lang="en-IN" sz="900" b="1" i="1" dirty="0">
              <a:solidFill>
                <a:schemeClr val="bg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B643436-D7AA-4798-BEDB-9A8CF2A483F3}"/>
              </a:ext>
            </a:extLst>
          </p:cNvPr>
          <p:cNvSpPr txBox="1">
            <a:spLocks/>
          </p:cNvSpPr>
          <p:nvPr/>
        </p:nvSpPr>
        <p:spPr bwMode="gray">
          <a:xfrm>
            <a:off x="6571584" y="4374504"/>
            <a:ext cx="2445040" cy="2088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 typeface="Arial" pitchFamily="34" charset="0"/>
              <a:buNone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Tx/>
              <a:buNone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Tx/>
              <a:buNone/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5815" indent="-155815" algn="l" defTabSz="914077" rtl="0" eaLnBrk="1" latinLnBrk="0" hangingPunct="1">
              <a:spcBef>
                <a:spcPts val="0"/>
              </a:spcBef>
              <a:spcAft>
                <a:spcPts val="438"/>
              </a:spcAft>
              <a:buSzPct val="75000"/>
              <a:buFont typeface="Arial" pitchFamily="34" charset="0"/>
              <a:buChar char="►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499" indent="-144685" algn="l" defTabSz="914077" rtl="0" eaLnBrk="1" latinLnBrk="0" hangingPunct="1">
              <a:spcBef>
                <a:spcPts val="0"/>
              </a:spcBef>
              <a:spcAft>
                <a:spcPts val="438"/>
              </a:spcAft>
              <a:buSzPct val="75000"/>
              <a:buFont typeface="Arial" pitchFamily="34" charset="0"/>
              <a:buChar char="►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3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0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0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29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500"/>
              </a:spcAft>
            </a:pPr>
            <a:r>
              <a:rPr lang="en-IN" sz="1050" dirty="0"/>
              <a:t>Tech Mahindra, India (April ‘11 to April ‘13)</a:t>
            </a:r>
            <a:endParaRPr lang="en-US" sz="1050" dirty="0"/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Involved in understanding the complete BI stack of Microsoft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Involved in training newly joined colleagues on the BI stack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Part of the reporting team of implementing a data warehouse for a large UK based telecom company's newly operationalized Ghana centre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Built large ETL operations to compile market share reports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None/>
            </a:pPr>
            <a:r>
              <a:rPr lang="en-IN" sz="800" b="1" u="sng" dirty="0"/>
              <a:t>Industry Focus: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800" dirty="0"/>
              <a:t>Telecom</a:t>
            </a:r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endParaRPr lang="en-IN" sz="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99F92B-57BD-40A1-9DFB-BFA631F0533D}"/>
              </a:ext>
            </a:extLst>
          </p:cNvPr>
          <p:cNvSpPr txBox="1">
            <a:spLocks/>
          </p:cNvSpPr>
          <p:nvPr/>
        </p:nvSpPr>
        <p:spPr bwMode="gray">
          <a:xfrm>
            <a:off x="115243" y="1217947"/>
            <a:ext cx="2880902" cy="2088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 typeface="Arial" pitchFamily="34" charset="0"/>
              <a:buNone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Tx/>
              <a:buNone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077" rtl="0" eaLnBrk="1" latinLnBrk="0" hangingPunct="1">
              <a:spcBef>
                <a:spcPts val="0"/>
              </a:spcBef>
              <a:spcAft>
                <a:spcPts val="438"/>
              </a:spcAft>
              <a:buFontTx/>
              <a:buNone/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5815" indent="-155815" algn="l" defTabSz="914077" rtl="0" eaLnBrk="1" latinLnBrk="0" hangingPunct="1">
              <a:spcBef>
                <a:spcPts val="0"/>
              </a:spcBef>
              <a:spcAft>
                <a:spcPts val="438"/>
              </a:spcAft>
              <a:buSzPct val="75000"/>
              <a:buFont typeface="Arial" pitchFamily="34" charset="0"/>
              <a:buChar char="►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499" indent="-144685" algn="l" defTabSz="914077" rtl="0" eaLnBrk="1" latinLnBrk="0" hangingPunct="1">
              <a:spcBef>
                <a:spcPts val="0"/>
              </a:spcBef>
              <a:spcAft>
                <a:spcPts val="438"/>
              </a:spcAft>
              <a:buSzPct val="75000"/>
              <a:buFont typeface="Arial" pitchFamily="34" charset="0"/>
              <a:buChar char="►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3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0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0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29" indent="-228519" algn="l" defTabSz="9140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500"/>
              </a:spcAft>
            </a:pPr>
            <a:r>
              <a:rPr lang="en-IN" sz="1050" dirty="0"/>
              <a:t>Tiger Analytics LLP, India (Oct ‘21 to current)</a:t>
            </a:r>
            <a:endParaRPr lang="en-US" sz="1050" dirty="0"/>
          </a:p>
          <a:p>
            <a:pPr marL="0" lvl="3" indent="0" fontAlgn="base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IN" sz="900" dirty="0"/>
              <a:t>Worked as a Program Manager and Architect for building end-to-end data engineering solutions for the purpose of data analytics for one of the largest consumer and retail organisations which involved –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Requirement gathering and identifying need of building the solution for BI and predictive analytics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Ideating the KPIs / metrics of value for Retail (Sales, Promotions, Sustainability etc.) and the relevant data sources to get the data from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Solutioned the building of Azure pipelines to orchestrate ELT from sources such as Teradata, SQL Server (Azure / On-Prem), SFTP etc by using Spark and Delta architectures to optimize loads and transformations.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Productionized these pipelines to handle millions of transactions with the use of triggers / external schedulers with the help of CI/CD and Azure DevOps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Supervised the building of machine learning models / DWH architecture and their orchestration to work with daily / periodic ingestions with the engineering pipelines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Determined dashboard visualization design and the calculation of key metrics. Supervised teams working with Power BI to build these metrics with complex DAX measures 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Practiced agile methodologies w.r.t project management and extensively used Azure DevOps Boards to track project and team performance, cost and project delivery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Responsible for growing the team from 5 data engineers to 30+ engineers. Built 2 new teams for Solution and Platform Architecture on the Azure Platform</a:t>
            </a:r>
          </a:p>
          <a:p>
            <a:pPr lvl="3" fontAlgn="base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IN" sz="900" dirty="0"/>
              <a:t>Responsible for heading the largest Data Engineering track for Tiger Analytics</a:t>
            </a:r>
          </a:p>
        </p:txBody>
      </p:sp>
    </p:spTree>
    <p:extLst>
      <p:ext uri="{BB962C8B-B14F-4D97-AF65-F5344CB8AC3E}">
        <p14:creationId xmlns:p14="http://schemas.microsoft.com/office/powerpoint/2010/main" val="2864658383"/>
      </p:ext>
    </p:extLst>
  </p:cSld>
  <p:clrMapOvr>
    <a:masterClrMapping/>
  </p:clrMapOvr>
</p:sld>
</file>

<file path=ppt/theme/theme1.xml><?xml version="1.0" encoding="utf-8"?>
<a:theme xmlns:a="http://schemas.openxmlformats.org/drawingml/2006/main" name="EY PowerPoint Printed (Landscape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1381</Words>
  <Application>Microsoft Office PowerPoint</Application>
  <PresentationFormat>On-screen Show (4:3)</PresentationFormat>
  <Paragraphs>110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Wingdings</vt:lpstr>
      <vt:lpstr>EY PowerPoint Printed (Landscape)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sandeep23.kumar@in.ey.com</dc:creator>
  <cp:lastModifiedBy>Vasudeva, Aditya - Contractor {PEP}</cp:lastModifiedBy>
  <cp:revision>365</cp:revision>
  <dcterms:created xsi:type="dcterms:W3CDTF">2011-09-08T09:13:09Z</dcterms:created>
  <dcterms:modified xsi:type="dcterms:W3CDTF">2022-05-05T12:07:32Z</dcterms:modified>
</cp:coreProperties>
</file>