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11/7/2016</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11/7/2016</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
            </a:r>
            <a:br>
              <a:rPr lang="en-IN" dirty="0"/>
            </a:br>
            <a:r>
              <a:rPr lang="en-IN" dirty="0" err="1"/>
              <a:t>FESTIVALES</a:t>
            </a:r>
            <a:r>
              <a:rPr lang="en-IN" dirty="0"/>
              <a:t> DE ESPAÑA</a:t>
            </a:r>
          </a:p>
        </p:txBody>
      </p:sp>
      <p:sp>
        <p:nvSpPr>
          <p:cNvPr id="3" name="Subtitle 2"/>
          <p:cNvSpPr>
            <a:spLocks noGrp="1"/>
          </p:cNvSpPr>
          <p:nvPr>
            <p:ph type="subTitle" idx="1"/>
          </p:nvPr>
        </p:nvSpPr>
        <p:spPr/>
        <p:txBody>
          <a:bodyPr>
            <a:noAutofit/>
          </a:bodyPr>
          <a:lstStyle/>
          <a:p>
            <a:r>
              <a:rPr lang="es-ES" sz="2800" dirty="0"/>
              <a:t>Las Fallas, La fiesta de La Valencia</a:t>
            </a:r>
          </a:p>
        </p:txBody>
      </p:sp>
    </p:spTree>
    <p:extLst>
      <p:ext uri="{BB962C8B-B14F-4D97-AF65-F5344CB8AC3E}">
        <p14:creationId xmlns:p14="http://schemas.microsoft.com/office/powerpoint/2010/main" val="2239004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all" dirty="0"/>
              <a:t>THE </a:t>
            </a:r>
            <a:r>
              <a:rPr lang="en-IN" cap="all" dirty="0" smtClean="0"/>
              <a:t>CELEBRATION</a:t>
            </a:r>
            <a:endParaRPr lang="en-IN" dirty="0"/>
          </a:p>
        </p:txBody>
      </p:sp>
      <p:sp>
        <p:nvSpPr>
          <p:cNvPr id="3" name="Content Placeholder 2"/>
          <p:cNvSpPr>
            <a:spLocks noGrp="1"/>
          </p:cNvSpPr>
          <p:nvPr>
            <p:ph idx="1"/>
          </p:nvPr>
        </p:nvSpPr>
        <p:spPr/>
        <p:txBody>
          <a:bodyPr/>
          <a:lstStyle/>
          <a:p>
            <a:pPr marL="0" indent="0" algn="just">
              <a:buNone/>
            </a:pPr>
            <a:r>
              <a:rPr lang="en-IN" dirty="0"/>
              <a:t>Every March Valencia gets ready to welcome the spring. The streets fill up with joy and the hustle and bustle of the </a:t>
            </a:r>
            <a:r>
              <a:rPr lang="en-IN" dirty="0" err="1"/>
              <a:t>Fallas</a:t>
            </a:r>
            <a:r>
              <a:rPr lang="en-IN" dirty="0"/>
              <a:t> festival, the upmost expression of the merger of tradition, satire, art and sentimentality for one's homeland. The Valencian people live their most international fiesta to the maximum and their kind and natural character invites you to visit the city and join in this fiesta, where everything that is bad is burnt and reborn from the ashes to welcome a new season.</a:t>
            </a:r>
          </a:p>
          <a:p>
            <a:pPr marL="0" indent="0" algn="just">
              <a:buNone/>
            </a:pPr>
            <a:endParaRPr lang="en-IN" dirty="0"/>
          </a:p>
        </p:txBody>
      </p:sp>
    </p:spTree>
    <p:extLst>
      <p:ext uri="{BB962C8B-B14F-4D97-AF65-F5344CB8AC3E}">
        <p14:creationId xmlns:p14="http://schemas.microsoft.com/office/powerpoint/2010/main" val="1643065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all" dirty="0"/>
              <a:t>This is Why You Will Love Las </a:t>
            </a:r>
            <a:r>
              <a:rPr lang="en-IN" cap="all" dirty="0" err="1"/>
              <a:t>Fallas</a:t>
            </a:r>
            <a:endParaRPr lang="en-IN" cap="all" dirty="0"/>
          </a:p>
        </p:txBody>
      </p:sp>
      <p:sp>
        <p:nvSpPr>
          <p:cNvPr id="3" name="Content Placeholder 2"/>
          <p:cNvSpPr>
            <a:spLocks noGrp="1"/>
          </p:cNvSpPr>
          <p:nvPr>
            <p:ph idx="1"/>
          </p:nvPr>
        </p:nvSpPr>
        <p:spPr>
          <a:xfrm>
            <a:off x="810000" y="2464334"/>
            <a:ext cx="10554574" cy="3636511"/>
          </a:xfrm>
        </p:spPr>
        <p:txBody>
          <a:bodyPr/>
          <a:lstStyle/>
          <a:p>
            <a:pPr marL="0" indent="0" algn="just">
              <a:buNone/>
            </a:pPr>
            <a:r>
              <a:rPr lang="en-IN" dirty="0"/>
              <a:t>The festivities program for the </a:t>
            </a:r>
            <a:r>
              <a:rPr lang="en-IN" dirty="0" err="1"/>
              <a:t>Fallas</a:t>
            </a:r>
            <a:r>
              <a:rPr lang="en-IN" dirty="0"/>
              <a:t> Week originates from the heart of the </a:t>
            </a:r>
            <a:r>
              <a:rPr lang="en-IN" dirty="0" err="1"/>
              <a:t>Fallas</a:t>
            </a:r>
            <a:r>
              <a:rPr lang="en-IN" dirty="0"/>
              <a:t> process. An example of it is the “</a:t>
            </a:r>
            <a:r>
              <a:rPr lang="en-IN" dirty="0" err="1"/>
              <a:t>ninot</a:t>
            </a:r>
            <a:r>
              <a:rPr lang="en-IN" dirty="0"/>
              <a:t> </a:t>
            </a:r>
            <a:r>
              <a:rPr lang="en-IN" dirty="0" err="1"/>
              <a:t>indultat</a:t>
            </a:r>
            <a:r>
              <a:rPr lang="en-IN" dirty="0"/>
              <a:t>” (pardoned </a:t>
            </a:r>
            <a:r>
              <a:rPr lang="en-IN" dirty="0" err="1"/>
              <a:t>ninot</a:t>
            </a:r>
            <a:r>
              <a:rPr lang="en-IN" dirty="0"/>
              <a:t>), a tradition that was asked for by the people. This lead to an exhibition of the best figures, one per </a:t>
            </a:r>
            <a:r>
              <a:rPr lang="en-IN" dirty="0" err="1"/>
              <a:t>Falla</a:t>
            </a:r>
            <a:r>
              <a:rPr lang="en-IN" dirty="0"/>
              <a:t>, with the general public as the jury, and these were saved from being burnt. All the pardoned </a:t>
            </a:r>
            <a:r>
              <a:rPr lang="en-IN" dirty="0" err="1"/>
              <a:t>ninots</a:t>
            </a:r>
            <a:r>
              <a:rPr lang="en-IN" dirty="0"/>
              <a:t> are exhibited in the </a:t>
            </a:r>
            <a:r>
              <a:rPr lang="en-IN" dirty="0" err="1"/>
              <a:t>Fallas</a:t>
            </a:r>
            <a:r>
              <a:rPr lang="en-IN" dirty="0"/>
              <a:t> Museum.</a:t>
            </a:r>
          </a:p>
          <a:p>
            <a:pPr algn="just"/>
            <a:r>
              <a:rPr lang="en-IN" dirty="0" err="1"/>
              <a:t>Mascletà</a:t>
            </a:r>
            <a:endParaRPr lang="en-IN" dirty="0"/>
          </a:p>
          <a:p>
            <a:pPr algn="just"/>
            <a:r>
              <a:rPr lang="en-IN" dirty="0"/>
              <a:t>La </a:t>
            </a:r>
            <a:r>
              <a:rPr lang="en-IN" dirty="0" err="1"/>
              <a:t>plantà</a:t>
            </a:r>
            <a:endParaRPr lang="en-IN" dirty="0"/>
          </a:p>
          <a:p>
            <a:pPr algn="just"/>
            <a:r>
              <a:rPr lang="en-IN" dirty="0"/>
              <a:t>Fireworks and the Nit del </a:t>
            </a:r>
            <a:r>
              <a:rPr lang="en-IN" dirty="0" err="1"/>
              <a:t>Foc</a:t>
            </a:r>
            <a:endParaRPr lang="en-IN" dirty="0"/>
          </a:p>
          <a:p>
            <a:pPr algn="just"/>
            <a:r>
              <a:rPr lang="en-IN" dirty="0" err="1"/>
              <a:t>Ofrenda</a:t>
            </a:r>
            <a:r>
              <a:rPr lang="en-IN" dirty="0"/>
              <a:t> de Flores (Offering of Flowers)</a:t>
            </a:r>
          </a:p>
          <a:p>
            <a:pPr algn="just"/>
            <a:r>
              <a:rPr lang="en-IN" dirty="0"/>
              <a:t>La </a:t>
            </a:r>
            <a:r>
              <a:rPr lang="en-IN" dirty="0" err="1"/>
              <a:t>Cremà</a:t>
            </a:r>
            <a:r>
              <a:rPr lang="en-IN" dirty="0"/>
              <a:t> (The Burning)</a:t>
            </a:r>
          </a:p>
          <a:p>
            <a:pPr marL="0" indent="0" algn="just">
              <a:buNone/>
            </a:pPr>
            <a:endParaRPr lang="en-IN" dirty="0"/>
          </a:p>
        </p:txBody>
      </p:sp>
    </p:spTree>
    <p:extLst>
      <p:ext uri="{BB962C8B-B14F-4D97-AF65-F5344CB8AC3E}">
        <p14:creationId xmlns:p14="http://schemas.microsoft.com/office/powerpoint/2010/main" val="2075969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all" dirty="0" err="1"/>
              <a:t>Mascletà</a:t>
            </a:r>
            <a:endParaRPr lang="en-IN" cap="all" dirty="0"/>
          </a:p>
        </p:txBody>
      </p:sp>
      <p:sp>
        <p:nvSpPr>
          <p:cNvPr id="14" name="Content Placeholder 2"/>
          <p:cNvSpPr txBox="1">
            <a:spLocks/>
          </p:cNvSpPr>
          <p:nvPr/>
        </p:nvSpPr>
        <p:spPr>
          <a:xfrm>
            <a:off x="810000" y="2316416"/>
            <a:ext cx="10554574" cy="140803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IN" dirty="0"/>
              <a:t>From 1 to 19 March, every day at 2 pm in the Plaza del </a:t>
            </a:r>
            <a:r>
              <a:rPr lang="en-IN" dirty="0" err="1"/>
              <a:t>Ayuntamiento</a:t>
            </a:r>
            <a:r>
              <a:rPr lang="en-IN" dirty="0"/>
              <a:t>, the city vibrates to the sound of the traditional </a:t>
            </a:r>
            <a:r>
              <a:rPr lang="en-IN" dirty="0" err="1"/>
              <a:t>mascletà</a:t>
            </a:r>
            <a:r>
              <a:rPr lang="en-IN" dirty="0"/>
              <a:t>, a display of gunpowder explosions that beats out a unique sound. Afterwards, the city’s terraces fill up as people go to enjoy a typical aperitif and some traditional Valencian food under the Mediterranean sun.</a:t>
            </a:r>
          </a:p>
          <a:p>
            <a:pPr marL="0" indent="0" algn="just">
              <a:buFont typeface="Wingdings 2" charset="2"/>
              <a:buNone/>
            </a:pPr>
            <a:endParaRPr lang="en-IN" dirty="0"/>
          </a:p>
        </p:txBody>
      </p:sp>
      <p:pic>
        <p:nvPicPr>
          <p:cNvPr id="16" name="Picture 6" descr="C:\Users\pc\Documents\VIT\Spanish\Site\fallas\img\features\fet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40542" y="3872369"/>
            <a:ext cx="3124032" cy="2228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992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all" dirty="0" smtClean="0"/>
              <a:t>La </a:t>
            </a:r>
            <a:r>
              <a:rPr lang="en-IN" cap="all" dirty="0" err="1"/>
              <a:t>plantà</a:t>
            </a:r>
            <a:endParaRPr lang="en-IN" cap="all" dirty="0"/>
          </a:p>
        </p:txBody>
      </p:sp>
      <p:sp>
        <p:nvSpPr>
          <p:cNvPr id="14" name="Content Placeholder 2"/>
          <p:cNvSpPr txBox="1">
            <a:spLocks/>
          </p:cNvSpPr>
          <p:nvPr/>
        </p:nvSpPr>
        <p:spPr>
          <a:xfrm>
            <a:off x="810000" y="2276076"/>
            <a:ext cx="10554574" cy="132773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just">
              <a:buNone/>
            </a:pPr>
            <a:r>
              <a:rPr lang="en-IN" dirty="0"/>
              <a:t>On the night of 15 to 16 March the </a:t>
            </a:r>
            <a:r>
              <a:rPr lang="en-IN" dirty="0" err="1"/>
              <a:t>plantà</a:t>
            </a:r>
            <a:r>
              <a:rPr lang="en-IN" dirty="0"/>
              <a:t> (installation) takes place, when the </a:t>
            </a:r>
            <a:r>
              <a:rPr lang="en-IN" dirty="0" err="1"/>
              <a:t>falleros</a:t>
            </a:r>
            <a:r>
              <a:rPr lang="en-IN" dirty="0"/>
              <a:t> and </a:t>
            </a:r>
            <a:r>
              <a:rPr lang="en-IN" dirty="0" err="1"/>
              <a:t>falleras</a:t>
            </a:r>
            <a:r>
              <a:rPr lang="en-IN" dirty="0"/>
              <a:t>, the men and women who construct the </a:t>
            </a:r>
            <a:r>
              <a:rPr lang="en-IN" dirty="0" err="1"/>
              <a:t>fallas</a:t>
            </a:r>
            <a:r>
              <a:rPr lang="en-IN" dirty="0"/>
              <a:t> (monuments), get together to work through the night on erecting them, to have them finished by dawn on the 16th.</a:t>
            </a:r>
          </a:p>
          <a:p>
            <a:pPr marL="0" indent="0" algn="just">
              <a:buFont typeface="Wingdings 2" charset="2"/>
              <a:buNone/>
            </a:pPr>
            <a:endParaRPr lang="en-IN" dirty="0"/>
          </a:p>
        </p:txBody>
      </p:sp>
      <p:pic>
        <p:nvPicPr>
          <p:cNvPr id="2052" name="Picture 4" descr="C:\Users\pc\Documents\VIT\Spanish\Site\fallas\img\features\f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9655" y="3778146"/>
            <a:ext cx="3282343" cy="2188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895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all" dirty="0" err="1" smtClean="0"/>
              <a:t>Offrenda</a:t>
            </a:r>
            <a:r>
              <a:rPr lang="en-IN" cap="all" dirty="0" smtClean="0"/>
              <a:t> </a:t>
            </a:r>
            <a:r>
              <a:rPr lang="en-IN" cap="all" dirty="0"/>
              <a:t>de Flores</a:t>
            </a:r>
          </a:p>
        </p:txBody>
      </p:sp>
      <p:sp>
        <p:nvSpPr>
          <p:cNvPr id="14" name="Content Placeholder 2"/>
          <p:cNvSpPr txBox="1">
            <a:spLocks/>
          </p:cNvSpPr>
          <p:nvPr/>
        </p:nvSpPr>
        <p:spPr>
          <a:xfrm>
            <a:off x="810000" y="2276076"/>
            <a:ext cx="10554574" cy="1892512"/>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just">
              <a:buNone/>
            </a:pPr>
            <a:r>
              <a:rPr lang="en-IN" dirty="0"/>
              <a:t>All of the city’s </a:t>
            </a:r>
            <a:r>
              <a:rPr lang="en-IN" dirty="0" err="1"/>
              <a:t>fallas</a:t>
            </a:r>
            <a:r>
              <a:rPr lang="en-IN" dirty="0"/>
              <a:t> commissions will take place in a parade from their respective districts to the Plaza de la Virgin in order to make an offering of flowers to Our Lady of the Forsaken, the Patron Saint of Valencia. The celebration takes place from 4 pm until past nightfall. With all of the bunches of flowers given by the </a:t>
            </a:r>
            <a:r>
              <a:rPr lang="en-IN" dirty="0" err="1"/>
              <a:t>falleras</a:t>
            </a:r>
            <a:r>
              <a:rPr lang="en-IN" dirty="0"/>
              <a:t> to the Virgin, an impressive 15 metre-high tapestry is formed on the main façade of the Basilica and a mantle is made for the Virgin.</a:t>
            </a:r>
          </a:p>
          <a:p>
            <a:pPr marL="0" indent="0" algn="just">
              <a:buFont typeface="Wingdings 2" charset="2"/>
              <a:buNone/>
            </a:pPr>
            <a:endParaRPr lang="en-IN" dirty="0"/>
          </a:p>
        </p:txBody>
      </p:sp>
      <p:pic>
        <p:nvPicPr>
          <p:cNvPr id="3074" name="Picture 2" descr="C:\Users\pc\Documents\VIT\Spanish\Site\fallas\img\ofrend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9442" y="4061011"/>
            <a:ext cx="3315132" cy="2218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280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all" dirty="0" smtClean="0"/>
              <a:t>Fireworks </a:t>
            </a:r>
            <a:r>
              <a:rPr lang="en-IN" cap="all" dirty="0"/>
              <a:t>and Nit del </a:t>
            </a:r>
            <a:r>
              <a:rPr lang="en-IN" cap="all" dirty="0" err="1"/>
              <a:t>Foc</a:t>
            </a:r>
            <a:endParaRPr lang="en-IN" cap="all" dirty="0"/>
          </a:p>
        </p:txBody>
      </p:sp>
      <p:sp>
        <p:nvSpPr>
          <p:cNvPr id="14" name="Content Placeholder 2"/>
          <p:cNvSpPr txBox="1">
            <a:spLocks/>
          </p:cNvSpPr>
          <p:nvPr/>
        </p:nvSpPr>
        <p:spPr>
          <a:xfrm>
            <a:off x="810000" y="2276076"/>
            <a:ext cx="10554574" cy="1892512"/>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just">
              <a:buNone/>
            </a:pPr>
            <a:r>
              <a:rPr lang="en-IN" dirty="0"/>
              <a:t>Every night from 15 to 18 March, the sky of Valencia is filled with the light and colour of impressive firework displays. At 12 midnight, people gather on </a:t>
            </a:r>
            <a:r>
              <a:rPr lang="en-IN" dirty="0" err="1"/>
              <a:t>Paseo</a:t>
            </a:r>
            <a:r>
              <a:rPr lang="en-IN" dirty="0"/>
              <a:t> de la Alameda to enjoy the best display of colour and light. Not to mention the spectacular Nit del </a:t>
            </a:r>
            <a:r>
              <a:rPr lang="en-IN" dirty="0" err="1"/>
              <a:t>foc</a:t>
            </a:r>
            <a:r>
              <a:rPr lang="en-IN" dirty="0"/>
              <a:t> (Night of Fire), which is held during the early hours of the 18th and offers a fireworks display which is the only one of its kind in the world.</a:t>
            </a:r>
          </a:p>
          <a:p>
            <a:pPr marL="0" indent="0" algn="just">
              <a:buFont typeface="Wingdings 2" charset="2"/>
              <a:buNone/>
            </a:pPr>
            <a:endParaRPr lang="en-IN" dirty="0"/>
          </a:p>
        </p:txBody>
      </p:sp>
      <p:pic>
        <p:nvPicPr>
          <p:cNvPr id="4098" name="Picture 2" descr="C:\Users\pc\Documents\VIT\Spanish\Site\fallas\img\fo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1548" y="4168588"/>
            <a:ext cx="360045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645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all" dirty="0" smtClean="0"/>
              <a:t>La </a:t>
            </a:r>
            <a:r>
              <a:rPr lang="en-IN" cap="all" dirty="0" err="1"/>
              <a:t>Cremà</a:t>
            </a:r>
            <a:r>
              <a:rPr lang="en-IN" cap="all" dirty="0"/>
              <a:t> (The Burning)</a:t>
            </a:r>
          </a:p>
        </p:txBody>
      </p:sp>
      <p:sp>
        <p:nvSpPr>
          <p:cNvPr id="14" name="Content Placeholder 2"/>
          <p:cNvSpPr txBox="1">
            <a:spLocks/>
          </p:cNvSpPr>
          <p:nvPr/>
        </p:nvSpPr>
        <p:spPr>
          <a:xfrm>
            <a:off x="810000" y="2276076"/>
            <a:ext cx="10554574" cy="1892512"/>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just">
              <a:buNone/>
            </a:pPr>
            <a:r>
              <a:rPr lang="en-IN" dirty="0"/>
              <a:t>On 19 March all of the sculptures, both those in the large and the children’s categories, go up in flames. At 10 pm the </a:t>
            </a:r>
            <a:r>
              <a:rPr lang="en-IN" dirty="0" err="1"/>
              <a:t>Cremà</a:t>
            </a:r>
            <a:r>
              <a:rPr lang="en-IN" dirty="0"/>
              <a:t> of the children’s sculptures begins. Two hours later it is the turn of the large monuments. The </a:t>
            </a:r>
            <a:r>
              <a:rPr lang="en-IN" dirty="0" err="1"/>
              <a:t>falla</a:t>
            </a:r>
            <a:r>
              <a:rPr lang="en-IN" dirty="0"/>
              <a:t> in the Plaza del </a:t>
            </a:r>
            <a:r>
              <a:rPr lang="en-IN" dirty="0" err="1"/>
              <a:t>Ayuntamiento</a:t>
            </a:r>
            <a:r>
              <a:rPr lang="en-IN" dirty="0"/>
              <a:t> is the last one to burn, at 1 am in the morning. It is always preceded by a small display of spectacular fireworks which fill the square with noise, light and colour, leading to the </a:t>
            </a:r>
            <a:r>
              <a:rPr lang="en-IN" dirty="0" err="1"/>
              <a:t>Cremà</a:t>
            </a:r>
            <a:r>
              <a:rPr lang="en-IN" dirty="0"/>
              <a:t> of the city’s last </a:t>
            </a:r>
            <a:r>
              <a:rPr lang="en-IN" dirty="0" err="1"/>
              <a:t>falla</a:t>
            </a:r>
            <a:r>
              <a:rPr lang="en-IN" dirty="0"/>
              <a:t> and with it the end of the festival</a:t>
            </a:r>
          </a:p>
          <a:p>
            <a:pPr marL="0" indent="0" algn="just">
              <a:buFont typeface="Wingdings 2" charset="2"/>
              <a:buNone/>
            </a:pPr>
            <a:endParaRPr lang="en-IN" dirty="0"/>
          </a:p>
        </p:txBody>
      </p:sp>
      <p:pic>
        <p:nvPicPr>
          <p:cNvPr id="5122" name="Picture 2" descr="C:\Users\pc\Documents\VIT\Spanish\Site\fallas\img\crem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5383" y="3805518"/>
            <a:ext cx="3609191" cy="2662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4332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399" y="0"/>
            <a:ext cx="12344399" cy="6858000"/>
          </a:xfrm>
        </p:spPr>
      </p:pic>
      <p:sp>
        <p:nvSpPr>
          <p:cNvPr id="7" name="TextBox 6"/>
          <p:cNvSpPr txBox="1"/>
          <p:nvPr/>
        </p:nvSpPr>
        <p:spPr>
          <a:xfrm>
            <a:off x="6884894" y="332248"/>
            <a:ext cx="5150224" cy="1323439"/>
          </a:xfrm>
          <a:prstGeom prst="rect">
            <a:avLst/>
          </a:prstGeom>
          <a:noFill/>
        </p:spPr>
        <p:txBody>
          <a:bodyPr wrap="square" rtlCol="0">
            <a:spAutoFit/>
          </a:bodyPr>
          <a:lstStyle/>
          <a:p>
            <a:pPr algn="r"/>
            <a:r>
              <a:rPr lang="en-IN" sz="4400" dirty="0" smtClean="0">
                <a:effectLst>
                  <a:outerShdw blurRad="38100" dist="38100" dir="2700000" algn="tl">
                    <a:srgbClr val="000000">
                      <a:alpha val="43137"/>
                    </a:srgbClr>
                  </a:outerShdw>
                </a:effectLst>
              </a:rPr>
              <a:t>WELCOME</a:t>
            </a:r>
            <a:r>
              <a:rPr lang="en-IN" sz="3600" dirty="0" smtClean="0">
                <a:effectLst>
                  <a:outerShdw blurRad="38100" dist="38100" dir="2700000" algn="tl">
                    <a:srgbClr val="000000">
                      <a:alpha val="43137"/>
                    </a:srgbClr>
                  </a:outerShdw>
                </a:effectLst>
              </a:rPr>
              <a:t> TO VALENCIA</a:t>
            </a:r>
            <a:endParaRPr lang="en-IN" sz="3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601822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24</TotalTime>
  <Words>635</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2</vt:lpstr>
      <vt:lpstr>Quotable</vt:lpstr>
      <vt:lpstr> FESTIVALES DE ESPAÑA</vt:lpstr>
      <vt:lpstr>THE CELEBRATION</vt:lpstr>
      <vt:lpstr>This is Why You Will Love Las Fallas</vt:lpstr>
      <vt:lpstr>Mascletà</vt:lpstr>
      <vt:lpstr>La plantà</vt:lpstr>
      <vt:lpstr>Offrenda de Flores</vt:lpstr>
      <vt:lpstr>Fireworks and Nit del Foc</vt:lpstr>
      <vt:lpstr>La Cremà (The Burning)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FESTIVALES DE ESPAÑA</dc:title>
  <dc:creator>Microsoft account</dc:creator>
  <cp:lastModifiedBy>Microsoft account</cp:lastModifiedBy>
  <cp:revision>3</cp:revision>
  <dcterms:created xsi:type="dcterms:W3CDTF">2016-11-07T17:18:40Z</dcterms:created>
  <dcterms:modified xsi:type="dcterms:W3CDTF">2016-11-07T17:43:25Z</dcterms:modified>
</cp:coreProperties>
</file>