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0693400" cy="7561263"/>
  <p:notesSz cx="6858000" cy="9144000"/>
  <p:embeddedFontLst>
    <p:embeddedFont>
      <p:font typeface="Inconsolata" panose="020B0609030003000000" pitchFamily="50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69" d="100"/>
          <a:sy n="69" d="100"/>
        </p:scale>
        <p:origin x="90" y="81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Nicht alle Bit verwendet für symmetrische Repräsentation (10^-28 bis 10^28</a:t>
            </a:r>
            <a:r>
              <a:rPr lang="de-CH" baseline="0" dirty="0" smtClean="0"/>
              <a:t> immer mit </a:t>
            </a:r>
            <a:r>
              <a:rPr lang="de-CH" baseline="0" smtClean="0"/>
              <a:t>28 Stellen</a:t>
            </a:r>
            <a:r>
              <a:rPr lang="de-CH" smtClean="0"/>
              <a:t>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830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Ralf Grubenmann – Janis Peyer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Decimal</a:t>
            </a:r>
            <a:r>
              <a:rPr lang="de-CH" dirty="0" smtClean="0"/>
              <a:t> Datentyp in IML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</a:t>
            </a:r>
            <a:r>
              <a:rPr lang="de-CH" dirty="0" smtClean="0">
                <a:solidFill>
                  <a:srgbClr val="000000"/>
                </a:solidFill>
              </a:rPr>
              <a:t>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Begründung/Vorteile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Repräsentation in Basis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Erlaubt exakte Darstellung von Dezimal-Zahlen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Float</a:t>
            </a:r>
            <a:r>
              <a:rPr lang="de-CH" dirty="0"/>
              <a:t>: </a:t>
            </a:r>
            <a:r>
              <a:rPr lang="de-CH" dirty="0" smtClean="0"/>
              <a:t>1.0000000000001 + 1.0000000000001 = 2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Decimal</a:t>
            </a:r>
            <a:r>
              <a:rPr lang="de-CH" dirty="0" smtClean="0"/>
              <a:t>: 1.0000000000001 + 1.0000000000001 = 2.0000000000002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Aber: Z.B. 1/3 lässt sich (auch) nicht exakt darstellen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Decimal</a:t>
            </a:r>
            <a:r>
              <a:rPr lang="de-CH" dirty="0" smtClean="0"/>
              <a:t>: 0.3333333333333333333333333333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Float</a:t>
            </a:r>
            <a:r>
              <a:rPr lang="de-CH" dirty="0" smtClean="0"/>
              <a:t>: </a:t>
            </a:r>
            <a:r>
              <a:rPr lang="de-CH" dirty="0"/>
              <a:t>0.333333343</a:t>
            </a:r>
            <a:endParaRPr lang="de-CH" dirty="0" smtClean="0"/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Decimal</a:t>
            </a:r>
            <a:r>
              <a:rPr lang="de-CH" dirty="0" smtClean="0"/>
              <a:t>: 3 x (1/3) = 0.9999999999999999999999999999</a:t>
            </a:r>
          </a:p>
          <a:p>
            <a:pPr marL="695325" lvl="1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Float</a:t>
            </a:r>
            <a:r>
              <a:rPr lang="de-CH" dirty="0" smtClean="0"/>
              <a:t>: 3 x 0.333333343 = 1.0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659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rgbClr val="000000"/>
                </a:solidFill>
              </a:rPr>
              <a:t>Decimal</a:t>
            </a:r>
            <a:r>
              <a:rPr lang="de-CH" dirty="0" smtClean="0">
                <a:solidFill>
                  <a:srgbClr val="000000"/>
                </a:solidFill>
              </a:rPr>
              <a:t> in IML, Janis Peyer, Ralf 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Binary </a:t>
            </a:r>
            <a:r>
              <a:rPr lang="de-DE" dirty="0" err="1" smtClean="0"/>
              <a:t>Representation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(–1)</a:t>
            </a:r>
            <a:r>
              <a:rPr lang="en-US" sz="2800" baseline="30000" dirty="0" smtClean="0"/>
              <a:t>s</a:t>
            </a:r>
            <a:r>
              <a:rPr lang="en-US" sz="2800" baseline="30000" dirty="0"/>
              <a:t> </a:t>
            </a:r>
            <a:r>
              <a:rPr lang="en-US" sz="2800" dirty="0"/>
              <a:t>× </a:t>
            </a:r>
            <a:r>
              <a:rPr lang="en-US" sz="2800" i="1" dirty="0"/>
              <a:t>c</a:t>
            </a:r>
            <a:r>
              <a:rPr lang="en-US" sz="2800" dirty="0"/>
              <a:t> × 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-e</a:t>
            </a:r>
          </a:p>
          <a:p>
            <a:pPr algn="ctr"/>
            <a:endParaRPr lang="en-US" sz="2800" baseline="30000" dirty="0"/>
          </a:p>
          <a:p>
            <a:pPr algn="ctr"/>
            <a:endParaRPr lang="de-DE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70684"/>
              </p:ext>
            </p:extLst>
          </p:nvPr>
        </p:nvGraphicFramePr>
        <p:xfrm>
          <a:off x="1530276" y="3149331"/>
          <a:ext cx="7128933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60040"/>
                <a:gridCol w="5904656"/>
                <a:gridCol w="864237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001011101010101110010100001……0001010001010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00111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 bwMode="auto">
          <a:xfrm rot="5400000">
            <a:off x="1638287" y="3456594"/>
            <a:ext cx="144017" cy="36004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Brace 9"/>
          <p:cNvSpPr/>
          <p:nvPr/>
        </p:nvSpPr>
        <p:spPr bwMode="auto">
          <a:xfrm rot="5400000">
            <a:off x="4770635" y="684286"/>
            <a:ext cx="144018" cy="590465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 rot="5400000">
            <a:off x="8155011" y="3204566"/>
            <a:ext cx="144018" cy="86409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117" y="3636614"/>
            <a:ext cx="8723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Sign</a:t>
            </a:r>
            <a:endParaRPr lang="de-CH" dirty="0" smtClean="0"/>
          </a:p>
          <a:p>
            <a:pPr algn="ctr"/>
            <a:r>
              <a:rPr lang="de-CH" dirty="0" smtClean="0"/>
              <a:t>0 </a:t>
            </a:r>
            <a:r>
              <a:rPr lang="de-CH" dirty="0" err="1" smtClean="0"/>
              <a:t>or</a:t>
            </a:r>
            <a:r>
              <a:rPr lang="de-CH" dirty="0" smtClean="0"/>
              <a:t> 1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4117894" y="3672619"/>
            <a:ext cx="14494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Coefficient</a:t>
            </a:r>
            <a:endParaRPr lang="de-CH" dirty="0" smtClean="0"/>
          </a:p>
          <a:p>
            <a:pPr algn="ctr"/>
            <a:r>
              <a:rPr lang="de-CH" dirty="0"/>
              <a:t>0 </a:t>
            </a:r>
            <a:r>
              <a:rPr lang="de-CH" dirty="0" smtClean="0"/>
              <a:t>≤ </a:t>
            </a:r>
            <a:r>
              <a:rPr lang="de-CH" dirty="0"/>
              <a:t>c </a:t>
            </a:r>
            <a:r>
              <a:rPr lang="de-CH" dirty="0" smtClean="0"/>
              <a:t>&lt; 2</a:t>
            </a:r>
            <a:r>
              <a:rPr lang="de-CH" baseline="30000" dirty="0" smtClean="0"/>
              <a:t>96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7538369" y="3708623"/>
            <a:ext cx="13773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Exponent</a:t>
            </a:r>
          </a:p>
          <a:p>
            <a:pPr algn="ctr"/>
            <a:r>
              <a:rPr lang="de-CH" dirty="0"/>
              <a:t>0 ≤ e </a:t>
            </a:r>
            <a:r>
              <a:rPr lang="de-CH" dirty="0" smtClean="0"/>
              <a:t>≤ 28</a:t>
            </a:r>
            <a:endParaRPr lang="de-CH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1746301" y="2615858"/>
            <a:ext cx="3096310" cy="47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418708" y="2635672"/>
            <a:ext cx="0" cy="45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498828" y="2484487"/>
            <a:ext cx="1722835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95565"/>
              </p:ext>
            </p:extLst>
          </p:nvPr>
        </p:nvGraphicFramePr>
        <p:xfrm>
          <a:off x="1386260" y="4716735"/>
          <a:ext cx="7128934" cy="2291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64296"/>
                <a:gridCol w="4464638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CH" dirty="0" smtClean="0"/>
                        <a:t>Edge Cases</a:t>
                      </a:r>
                      <a:endParaRPr lang="de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Minimaler</a:t>
                      </a:r>
                      <a:r>
                        <a:rPr lang="de-CH" baseline="0" dirty="0" smtClean="0"/>
                        <a:t> Wert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79’228’162’514’264’337’593’543’950’336</a:t>
                      </a:r>
                    </a:p>
                    <a:p>
                      <a:r>
                        <a:rPr lang="de-CH" dirty="0" smtClean="0"/>
                        <a:t>~7.9 x 10</a:t>
                      </a:r>
                      <a:r>
                        <a:rPr lang="de-CH" baseline="30000" dirty="0" smtClean="0"/>
                        <a:t>28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Maximaler</a:t>
                      </a:r>
                      <a:r>
                        <a:rPr lang="de-CH" baseline="0" dirty="0" smtClean="0"/>
                        <a:t> Wert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-79’228’162’514’264’337’593’543’950’336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~-7.9 x 10</a:t>
                      </a:r>
                      <a:r>
                        <a:rPr lang="de-CH" baseline="30000" dirty="0" smtClean="0"/>
                        <a:t>28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Minimaler positiver Wert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0.0000000000000000000000000001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1.0 x 10</a:t>
                      </a:r>
                      <a:r>
                        <a:rPr lang="de-CH" baseline="30000" dirty="0" smtClean="0"/>
                        <a:t>-28</a:t>
                      </a:r>
                      <a:endParaRPr lang="de-CH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3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</a:t>
            </a:r>
            <a:r>
              <a:rPr lang="de-CH" dirty="0" smtClean="0">
                <a:solidFill>
                  <a:srgbClr val="000000"/>
                </a:solidFill>
              </a:rPr>
              <a:t>Grubenmann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Syntax</a:t>
            </a:r>
            <a:endParaRPr lang="de-C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39998"/>
              </p:ext>
            </p:extLst>
          </p:nvPr>
        </p:nvGraphicFramePr>
        <p:xfrm>
          <a:off x="736600" y="2124447"/>
          <a:ext cx="9213850" cy="18722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06925"/>
                <a:gridCol w="4606925"/>
              </a:tblGrid>
              <a:tr h="699649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Literal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123456.789m</a:t>
                      </a:r>
                    </a:p>
                    <a:p>
                      <a:r>
                        <a:rPr lang="de-CH" sz="1800" i="1" dirty="0" smtClean="0"/>
                        <a:t>Maximal 28 Stellen</a:t>
                      </a:r>
                      <a:endParaRPr lang="de-CH" sz="1800" i="1" dirty="0"/>
                    </a:p>
                  </a:txBody>
                  <a:tcPr/>
                </a:tc>
              </a:tr>
              <a:tr h="699649">
                <a:tc>
                  <a:txBody>
                    <a:bodyPr/>
                    <a:lstStyle/>
                    <a:p>
                      <a:r>
                        <a:rPr lang="de-CH" dirty="0" smtClean="0"/>
                        <a:t>Casting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(int32)123456.789m</a:t>
                      </a:r>
                    </a:p>
                    <a:p>
                      <a:r>
                        <a:rPr lang="de-CH" sz="1800" i="1" dirty="0" smtClean="0"/>
                        <a:t>==</a:t>
                      </a:r>
                      <a:r>
                        <a:rPr lang="de-CH" sz="1800" i="1" baseline="0" dirty="0" smtClean="0"/>
                        <a:t> 123457</a:t>
                      </a:r>
                      <a:endParaRPr lang="de-CH" sz="1800" i="1" dirty="0"/>
                    </a:p>
                  </a:txBody>
                  <a:tcPr/>
                </a:tc>
              </a:tr>
              <a:tr h="472911">
                <a:tc>
                  <a:txBody>
                    <a:bodyPr/>
                    <a:lstStyle/>
                    <a:p>
                      <a:r>
                        <a:rPr lang="de-CH" dirty="0" smtClean="0"/>
                        <a:t>Variablen Deklaration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de-CH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 : </a:t>
                      </a:r>
                      <a:r>
                        <a:rPr lang="de-CH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586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Präzedenz und </a:t>
            </a:r>
            <a:r>
              <a:rPr lang="de-CH" dirty="0" err="1" smtClean="0"/>
              <a:t>Assoziativität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31986"/>
              </p:ext>
            </p:extLst>
          </p:nvPr>
        </p:nvGraphicFramePr>
        <p:xfrm>
          <a:off x="738846" y="1908423"/>
          <a:ext cx="9211604" cy="475272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286129"/>
                <a:gridCol w="2595147"/>
                <a:gridCol w="2165164"/>
                <a:gridCol w="2165164"/>
              </a:tblGrid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Operator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Funktion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Präzedenz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Assoziativität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+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Addition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2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left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-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Subtraktion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2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left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*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Multiplikation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3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left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/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Division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3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left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=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Gleichheit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non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/=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Ungleicheit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non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&lt; 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Kleiner als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non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&gt; 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Grösser als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non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&lt;=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Kleiner gleich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non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&gt;=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Grösser gleich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non</a:t>
                      </a:r>
                      <a:endParaRPr lang="de-C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Lexeme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/>
              <a:t>Type </a:t>
            </a:r>
            <a:r>
              <a:rPr lang="de-CH" dirty="0" smtClean="0"/>
              <a:t>= </a:t>
            </a:r>
            <a:r>
              <a:rPr lang="de-CH" dirty="0"/>
              <a:t>BOOL | INT32 </a:t>
            </a:r>
            <a:r>
              <a:rPr lang="de-CH" dirty="0" smtClean="0"/>
              <a:t>| DECIMAL</a:t>
            </a:r>
          </a:p>
          <a:p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Casttype</a:t>
            </a:r>
            <a:r>
              <a:rPr lang="de-CH" dirty="0" smtClean="0"/>
              <a:t> </a:t>
            </a:r>
            <a:r>
              <a:rPr lang="de-CH" dirty="0"/>
              <a:t>= INT32 | DECIMAL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61957"/>
              </p:ext>
            </p:extLst>
          </p:nvPr>
        </p:nvGraphicFramePr>
        <p:xfrm>
          <a:off x="735944" y="3780631"/>
          <a:ext cx="9090858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26163"/>
                <a:gridCol w="2160240"/>
                <a:gridCol w="4104455"/>
              </a:tblGrid>
              <a:tr h="183293">
                <a:tc>
                  <a:txBody>
                    <a:bodyPr/>
                    <a:lstStyle/>
                    <a:p>
                      <a:r>
                        <a:rPr lang="de-CH" dirty="0" smtClean="0"/>
                        <a:t>Pattern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Example</a:t>
                      </a:r>
                      <a:r>
                        <a:rPr lang="de-CH" dirty="0" smtClean="0"/>
                        <a:t> Lexeme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Example</a:t>
                      </a:r>
                      <a:r>
                        <a:rPr lang="de-CH" dirty="0" smtClean="0"/>
                        <a:t> Token</a:t>
                      </a:r>
                      <a:endParaRPr lang="de-CH" dirty="0"/>
                    </a:p>
                  </a:txBody>
                  <a:tcPr/>
                </a:tc>
              </a:tr>
              <a:tr h="320763">
                <a:tc>
                  <a:txBody>
                    <a:bodyPr/>
                    <a:lstStyle/>
                    <a:p>
                      <a:r>
                        <a:rPr lang="de-CH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(+|-)?[0-9]+(\.[0-9]+)?m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1234.5678m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(LITERAL, </a:t>
                      </a:r>
                      <a:r>
                        <a:rPr lang="de-CH" dirty="0" err="1" smtClean="0"/>
                        <a:t>DecimalVal</a:t>
                      </a:r>
                      <a:r>
                        <a:rPr lang="de-CH" dirty="0" smtClean="0"/>
                        <a:t> 1234.5678)</a:t>
                      </a:r>
                    </a:p>
                    <a:p>
                      <a:r>
                        <a:rPr lang="de-CH" dirty="0" smtClean="0"/>
                        <a:t>(TYPE, Type DECIMAL)</a:t>
                      </a:r>
                    </a:p>
                    <a:p>
                      <a:r>
                        <a:rPr lang="de-CH" dirty="0" smtClean="0"/>
                        <a:t>(CASTTYPE, </a:t>
                      </a:r>
                      <a:r>
                        <a:rPr lang="de-CH" dirty="0" err="1" smtClean="0"/>
                        <a:t>Casttype</a:t>
                      </a:r>
                      <a:r>
                        <a:rPr lang="de-CH" smtClean="0"/>
                        <a:t> INT32)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07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Cast Operator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800" dirty="0" err="1" smtClean="0"/>
              <a:t>expr</a:t>
            </a:r>
            <a:r>
              <a:rPr lang="de-CH" sz="1800" dirty="0" smtClean="0"/>
              <a:t> </a:t>
            </a:r>
            <a:r>
              <a:rPr lang="de-CH" sz="1800" dirty="0"/>
              <a:t>::= term1 {BOOLOPR term1} </a:t>
            </a:r>
          </a:p>
          <a:p>
            <a:r>
              <a:rPr lang="de-CH" sz="1800" dirty="0"/>
              <a:t>term1 ::= term2 [RELOPR term2] </a:t>
            </a:r>
          </a:p>
          <a:p>
            <a:r>
              <a:rPr lang="de-CH" sz="1800" dirty="0"/>
              <a:t>term2 ::= term3 {ADDOPR term3} </a:t>
            </a:r>
          </a:p>
          <a:p>
            <a:r>
              <a:rPr lang="de-CH" sz="1800" dirty="0"/>
              <a:t>term3 ::= </a:t>
            </a:r>
            <a:r>
              <a:rPr lang="de-CH" sz="1800" dirty="0" err="1" smtClean="0"/>
              <a:t>factor</a:t>
            </a:r>
            <a:r>
              <a:rPr lang="de-CH" sz="1800" dirty="0" smtClean="0"/>
              <a:t> {MULTOPR </a:t>
            </a:r>
            <a:r>
              <a:rPr lang="de-CH" sz="1800" dirty="0" err="1" smtClean="0"/>
              <a:t>factor</a:t>
            </a:r>
            <a:r>
              <a:rPr lang="de-CH" sz="1800" dirty="0" smtClean="0"/>
              <a:t>} </a:t>
            </a:r>
          </a:p>
          <a:p>
            <a:r>
              <a:rPr lang="de-CH" sz="1800" dirty="0" err="1" smtClean="0"/>
              <a:t>factor</a:t>
            </a:r>
            <a:r>
              <a:rPr lang="de-CH" sz="1800" dirty="0" smtClean="0"/>
              <a:t> </a:t>
            </a:r>
            <a:r>
              <a:rPr lang="de-CH" sz="1800" dirty="0"/>
              <a:t>::= LITERAL </a:t>
            </a:r>
          </a:p>
          <a:p>
            <a:r>
              <a:rPr lang="de-CH" sz="1800" dirty="0"/>
              <a:t>| IDENT [INIT | </a:t>
            </a:r>
            <a:r>
              <a:rPr lang="de-CH" sz="1800" dirty="0" err="1"/>
              <a:t>exprList</a:t>
            </a:r>
            <a:r>
              <a:rPr lang="de-CH" sz="1800" dirty="0"/>
              <a:t>] </a:t>
            </a:r>
          </a:p>
          <a:p>
            <a:r>
              <a:rPr lang="de-CH" sz="1800" dirty="0"/>
              <a:t>| </a:t>
            </a:r>
            <a:r>
              <a:rPr lang="de-CH" sz="1800" dirty="0" err="1"/>
              <a:t>monadicOpr</a:t>
            </a:r>
            <a:r>
              <a:rPr lang="de-CH" sz="1800" dirty="0"/>
              <a:t> </a:t>
            </a:r>
            <a:r>
              <a:rPr lang="de-CH" sz="1800" dirty="0" err="1"/>
              <a:t>factor</a:t>
            </a:r>
            <a:r>
              <a:rPr lang="de-CH" sz="1800" dirty="0"/>
              <a:t> </a:t>
            </a:r>
          </a:p>
          <a:p>
            <a:r>
              <a:rPr lang="de-CH" sz="1800" dirty="0"/>
              <a:t>| LPAREN </a:t>
            </a:r>
            <a:r>
              <a:rPr lang="de-CH" sz="1800" dirty="0" err="1"/>
              <a:t>expr</a:t>
            </a:r>
            <a:r>
              <a:rPr lang="de-CH" sz="1800" dirty="0"/>
              <a:t> RPAREN </a:t>
            </a:r>
            <a:endParaRPr lang="de-CH" sz="1800" dirty="0" smtClean="0"/>
          </a:p>
          <a:p>
            <a:r>
              <a:rPr lang="de-CH" sz="1800" dirty="0">
                <a:solidFill>
                  <a:srgbClr val="00B050"/>
                </a:solidFill>
              </a:rPr>
              <a:t>| CASTTYPE LPAREN &lt;</a:t>
            </a:r>
            <a:r>
              <a:rPr lang="de-CH" sz="1800" dirty="0" err="1">
                <a:solidFill>
                  <a:srgbClr val="00B050"/>
                </a:solidFill>
              </a:rPr>
              <a:t>expr</a:t>
            </a:r>
            <a:r>
              <a:rPr lang="de-CH" sz="1800" dirty="0">
                <a:solidFill>
                  <a:srgbClr val="00B050"/>
                </a:solidFill>
              </a:rPr>
              <a:t>&gt; RPAREN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85531"/>
              </p:ext>
            </p:extLst>
          </p:nvPr>
        </p:nvGraphicFramePr>
        <p:xfrm>
          <a:off x="5274692" y="2268463"/>
          <a:ext cx="4140532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68153"/>
                <a:gridCol w="2772379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Pattern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Token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(</a:t>
                      </a:r>
                      <a:r>
                        <a:rPr lang="de-CH" dirty="0" err="1" smtClean="0"/>
                        <a:t>decimal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(CASTOPR, DECIMAL)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(int32)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(CASTOPR, DECIMAL)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3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program </a:t>
            </a:r>
            <a:r>
              <a:rPr lang="en-GB" sz="1400" dirty="0" smtClean="0">
                <a:latin typeface="Inconsolata" panose="020B0609030003000000" pitchFamily="50" charset="0"/>
              </a:rPr>
              <a:t>interest(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in 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const</a:t>
            </a:r>
            <a:r>
              <a:rPr lang="en-GB" sz="1400" dirty="0" smtClean="0">
                <a:latin typeface="Inconsolata" panose="020B0609030003000000" pitchFamily="50" charset="0"/>
              </a:rPr>
              <a:t> capital0: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decimal</a:t>
            </a:r>
            <a:r>
              <a:rPr lang="en-GB" sz="1400" dirty="0" smtClean="0">
                <a:latin typeface="Inconsolata" panose="020B0609030003000000" pitchFamily="50" charset="0"/>
              </a:rPr>
              <a:t>, 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in 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const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 </a:t>
            </a:r>
            <a:r>
              <a:rPr lang="en-GB" sz="1400" dirty="0" err="1" smtClean="0">
                <a:latin typeface="Inconsolata" panose="020B0609030003000000" pitchFamily="50" charset="0"/>
              </a:rPr>
              <a:t>interest: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decimal</a:t>
            </a:r>
            <a:r>
              <a:rPr lang="en-GB" sz="1400" dirty="0" smtClean="0">
                <a:latin typeface="Inconsolata" panose="020B0609030003000000" pitchFamily="50" charset="0"/>
              </a:rPr>
              <a:t>,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in 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const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 </a:t>
            </a:r>
            <a:r>
              <a:rPr lang="en-GB" sz="1400" dirty="0" smtClean="0">
                <a:latin typeface="Inconsolata" panose="020B0609030003000000" pitchFamily="50" charset="0"/>
              </a:rPr>
              <a:t>years: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int32</a:t>
            </a:r>
            <a:r>
              <a:rPr lang="en-GB" sz="1400" dirty="0" smtClean="0">
                <a:latin typeface="Inconsolata" panose="020B0609030003000000" pitchFamily="50" charset="0"/>
              </a:rPr>
              <a:t>, 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out 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const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 </a:t>
            </a:r>
            <a:r>
              <a:rPr lang="en-GB" sz="1400" dirty="0" err="1" smtClean="0">
                <a:latin typeface="Inconsolata" panose="020B0609030003000000" pitchFamily="50" charset="0"/>
              </a:rPr>
              <a:t>capitaln: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decimal</a:t>
            </a:r>
            <a:r>
              <a:rPr lang="en-GB" sz="1400" dirty="0" smtClean="0">
                <a:latin typeface="Inconsolata" panose="020B0609030003000000" pitchFamily="50" charset="0"/>
              </a:rPr>
              <a:t>)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global</a:t>
            </a:r>
            <a:endParaRPr lang="de-CH" sz="1400" dirty="0" smtClean="0">
              <a:solidFill>
                <a:schemeClr val="accent5">
                  <a:lumMod val="50000"/>
                </a:schemeClr>
              </a:solidFill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	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proc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 </a:t>
            </a:r>
            <a:r>
              <a:rPr lang="en-GB" sz="1400" dirty="0" smtClean="0">
                <a:latin typeface="Inconsolata" panose="020B0609030003000000" pitchFamily="50" charset="0"/>
              </a:rPr>
              <a:t>pow(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in copy 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const</a:t>
            </a:r>
            <a:r>
              <a:rPr lang="en-GB" sz="1400" dirty="0" smtClean="0">
                <a:latin typeface="Inconsolata" panose="020B0609030003000000" pitchFamily="50" charset="0"/>
              </a:rPr>
              <a:t> </a:t>
            </a:r>
            <a:r>
              <a:rPr lang="en-GB" sz="1400" dirty="0" err="1" smtClean="0">
                <a:latin typeface="Inconsolata" panose="020B0609030003000000" pitchFamily="50" charset="0"/>
              </a:rPr>
              <a:t>base: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decimal</a:t>
            </a:r>
            <a:r>
              <a:rPr lang="en-GB" sz="1400" dirty="0" smtClean="0">
                <a:latin typeface="Inconsolata" panose="020B0609030003000000" pitchFamily="50" charset="0"/>
              </a:rPr>
              <a:t>, 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in copy 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var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 </a:t>
            </a:r>
            <a:r>
              <a:rPr lang="en-GB" sz="1400" dirty="0" smtClean="0">
                <a:latin typeface="Inconsolata" panose="020B0609030003000000" pitchFamily="50" charset="0"/>
              </a:rPr>
              <a:t>exp: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int32</a:t>
            </a:r>
            <a:r>
              <a:rPr lang="en-GB" sz="1400" dirty="0" smtClean="0">
                <a:latin typeface="Inconsolata" panose="020B0609030003000000" pitchFamily="50" charset="0"/>
              </a:rPr>
              <a:t>,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	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out ref 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var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 </a:t>
            </a:r>
            <a:r>
              <a:rPr lang="en-GB" sz="1400" dirty="0" smtClean="0">
                <a:latin typeface="Inconsolata" panose="020B0609030003000000" pitchFamily="50" charset="0"/>
              </a:rPr>
              <a:t>o: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decimal</a:t>
            </a:r>
            <a:r>
              <a:rPr lang="en-GB" sz="1400" dirty="0" smtClean="0">
                <a:latin typeface="Inconsolata" panose="020B0609030003000000" pitchFamily="50" charset="0"/>
              </a:rPr>
              <a:t>)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do</a:t>
            </a:r>
            <a:endParaRPr lang="de-CH" sz="1400" dirty="0" smtClean="0">
              <a:solidFill>
                <a:schemeClr val="accent5">
                  <a:lumMod val="50000"/>
                </a:schemeClr>
              </a:solidFill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	o 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init</a:t>
            </a:r>
            <a:r>
              <a:rPr lang="en-GB" sz="1400" dirty="0" smtClean="0">
                <a:latin typeface="Inconsolata" panose="020B0609030003000000" pitchFamily="50" charset="0"/>
              </a:rPr>
              <a:t> := 1.0m;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	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while</a:t>
            </a:r>
            <a:r>
              <a:rPr lang="en-GB" sz="1400" dirty="0" smtClean="0">
                <a:latin typeface="Inconsolata" panose="020B0609030003000000" pitchFamily="50" charset="0"/>
              </a:rPr>
              <a:t> </a:t>
            </a:r>
            <a:r>
              <a:rPr lang="en-GB" sz="1400" dirty="0" err="1" smtClean="0">
                <a:latin typeface="Inconsolata" panose="020B0609030003000000" pitchFamily="50" charset="0"/>
              </a:rPr>
              <a:t>exp</a:t>
            </a:r>
            <a:r>
              <a:rPr lang="en-GB" sz="1400" dirty="0" smtClean="0">
                <a:latin typeface="Inconsolata" panose="020B0609030003000000" pitchFamily="50" charset="0"/>
              </a:rPr>
              <a:t> &gt; 0 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do</a:t>
            </a:r>
            <a:endParaRPr lang="de-CH" sz="1400" dirty="0" smtClean="0">
              <a:solidFill>
                <a:schemeClr val="accent5">
                  <a:lumMod val="50000"/>
                </a:schemeClr>
              </a:solidFill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		o := o * base;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		</a:t>
            </a:r>
            <a:r>
              <a:rPr lang="en-GB" sz="1400" dirty="0" err="1" smtClean="0">
                <a:latin typeface="Inconsolata" panose="020B0609030003000000" pitchFamily="50" charset="0"/>
              </a:rPr>
              <a:t>exp</a:t>
            </a:r>
            <a:r>
              <a:rPr lang="en-GB" sz="1400" dirty="0" smtClean="0">
                <a:latin typeface="Inconsolata" panose="020B0609030003000000" pitchFamily="50" charset="0"/>
              </a:rPr>
              <a:t> := </a:t>
            </a:r>
            <a:r>
              <a:rPr lang="en-GB" sz="1400" dirty="0" err="1" smtClean="0">
                <a:latin typeface="Inconsolata" panose="020B0609030003000000" pitchFamily="50" charset="0"/>
              </a:rPr>
              <a:t>exp</a:t>
            </a:r>
            <a:r>
              <a:rPr lang="en-GB" sz="1400" dirty="0" smtClean="0">
                <a:latin typeface="Inconsolata" panose="020B0609030003000000" pitchFamily="50" charset="0"/>
              </a:rPr>
              <a:t> - 1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	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endwhile</a:t>
            </a:r>
            <a:endParaRPr lang="de-CH" sz="1400" dirty="0" smtClean="0">
              <a:solidFill>
                <a:schemeClr val="accent5">
                  <a:lumMod val="50000"/>
                </a:schemeClr>
              </a:solidFill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endproc</a:t>
            </a:r>
            <a:r>
              <a:rPr lang="en-GB" sz="1400" dirty="0" smtClean="0">
                <a:latin typeface="Inconsolata" panose="020B0609030003000000" pitchFamily="50" charset="0"/>
              </a:rPr>
              <a:t>;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var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 </a:t>
            </a:r>
            <a:r>
              <a:rPr lang="en-GB" sz="1400" dirty="0" err="1" smtClean="0">
                <a:latin typeface="Inconsolata" panose="020B0609030003000000" pitchFamily="50" charset="0"/>
              </a:rPr>
              <a:t>ipown: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decimal</a:t>
            </a:r>
            <a:r>
              <a:rPr lang="en-GB" sz="1400" dirty="0" smtClean="0">
                <a:latin typeface="Inconsolata" panose="020B0609030003000000" pitchFamily="50" charset="0"/>
              </a:rPr>
              <a:t>; //pow(</a:t>
            </a:r>
            <a:r>
              <a:rPr lang="en-GB" sz="1400" dirty="0" err="1" smtClean="0">
                <a:latin typeface="Inconsolata" panose="020B0609030003000000" pitchFamily="50" charset="0"/>
              </a:rPr>
              <a:t>i</a:t>
            </a:r>
            <a:r>
              <a:rPr lang="en-GB" sz="1400" dirty="0" smtClean="0">
                <a:latin typeface="Inconsolata" panose="020B0609030003000000" pitchFamily="50" charset="0"/>
              </a:rPr>
              <a:t>, years)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var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 </a:t>
            </a:r>
            <a:r>
              <a:rPr lang="en-GB" sz="1400" dirty="0" err="1" smtClean="0">
                <a:latin typeface="Inconsolata" panose="020B0609030003000000" pitchFamily="50" charset="0"/>
              </a:rPr>
              <a:t>captialur: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decimal</a:t>
            </a:r>
            <a:r>
              <a:rPr lang="en-GB" sz="1400" dirty="0" smtClean="0">
                <a:latin typeface="Inconsolata" panose="020B0609030003000000" pitchFamily="50" charset="0"/>
              </a:rPr>
              <a:t> //Unrounded capital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do</a:t>
            </a:r>
            <a:endParaRPr lang="de-CH" sz="1400" dirty="0" smtClean="0">
              <a:solidFill>
                <a:schemeClr val="accent5">
                  <a:lumMod val="50000"/>
                </a:schemeClr>
              </a:solidFill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//Calculate interest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call</a:t>
            </a:r>
            <a:r>
              <a:rPr lang="en-GB" sz="1400" dirty="0" smtClean="0">
                <a:latin typeface="Inconsolata" panose="020B0609030003000000" pitchFamily="50" charset="0"/>
              </a:rPr>
              <a:t> pow(1 + interest, years, </a:t>
            </a:r>
            <a:r>
              <a:rPr lang="en-GB" sz="1400" dirty="0" err="1" smtClean="0">
                <a:latin typeface="Inconsolata" panose="020B0609030003000000" pitchFamily="50" charset="0"/>
              </a:rPr>
              <a:t>ipown</a:t>
            </a:r>
            <a:r>
              <a:rPr lang="en-GB" sz="1400" dirty="0" smtClean="0">
                <a:latin typeface="Inconsolata" panose="020B0609030003000000" pitchFamily="50" charset="0"/>
              </a:rPr>
              <a:t> 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init</a:t>
            </a:r>
            <a:r>
              <a:rPr lang="en-GB" sz="1400" dirty="0" smtClean="0">
                <a:latin typeface="Inconsolata" panose="020B0609030003000000" pitchFamily="50" charset="0"/>
              </a:rPr>
              <a:t>);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</a:t>
            </a:r>
            <a:r>
              <a:rPr lang="en-GB" sz="1400" dirty="0" err="1" smtClean="0">
                <a:latin typeface="Inconsolata" panose="020B0609030003000000" pitchFamily="50" charset="0"/>
              </a:rPr>
              <a:t>captialur</a:t>
            </a:r>
            <a:r>
              <a:rPr lang="en-GB" sz="1400" dirty="0" smtClean="0">
                <a:latin typeface="Inconsolata" panose="020B0609030003000000" pitchFamily="50" charset="0"/>
              </a:rPr>
              <a:t> := capital0 * </a:t>
            </a:r>
            <a:r>
              <a:rPr lang="en-GB" sz="1400" dirty="0" err="1" smtClean="0">
                <a:latin typeface="Inconsolata" panose="020B0609030003000000" pitchFamily="50" charset="0"/>
              </a:rPr>
              <a:t>ipown</a:t>
            </a:r>
            <a:r>
              <a:rPr lang="en-GB" sz="1400" dirty="0" smtClean="0">
                <a:latin typeface="Inconsolata" panose="020B0609030003000000" pitchFamily="50" charset="0"/>
              </a:rPr>
              <a:t>;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//Round to 5 centime (</a:t>
            </a:r>
            <a:r>
              <a:rPr lang="en-GB" sz="1400" dirty="0" err="1" smtClean="0">
                <a:latin typeface="Inconsolata" panose="020B0609030003000000" pitchFamily="50" charset="0"/>
              </a:rPr>
              <a:t>Rappen</a:t>
            </a:r>
            <a:r>
              <a:rPr lang="en-GB" sz="1400" dirty="0" smtClean="0">
                <a:latin typeface="Inconsolata" panose="020B0609030003000000" pitchFamily="50" charset="0"/>
              </a:rPr>
              <a:t>)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smtClean="0">
                <a:latin typeface="Inconsolata" panose="020B0609030003000000" pitchFamily="50" charset="0"/>
              </a:rPr>
              <a:t>	</a:t>
            </a:r>
            <a:r>
              <a:rPr lang="en-GB" sz="1400" dirty="0" err="1" smtClean="0">
                <a:latin typeface="Inconsolata" panose="020B0609030003000000" pitchFamily="50" charset="0"/>
              </a:rPr>
              <a:t>capitaln</a:t>
            </a:r>
            <a:r>
              <a:rPr lang="en-GB" sz="1400" dirty="0" smtClean="0">
                <a:latin typeface="Inconsolata" panose="020B0609030003000000" pitchFamily="50" charset="0"/>
              </a:rPr>
              <a:t> </a:t>
            </a: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init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 </a:t>
            </a:r>
            <a:r>
              <a:rPr lang="en-GB" sz="1400" dirty="0" smtClean="0">
                <a:latin typeface="Inconsolata" panose="020B0609030003000000" pitchFamily="50" charset="0"/>
              </a:rPr>
              <a:t>:= 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decimal</a:t>
            </a:r>
            <a:r>
              <a:rPr lang="en-GB" sz="1400" dirty="0" smtClean="0">
                <a:latin typeface="Inconsolata" panose="020B0609030003000000" pitchFamily="50" charset="0"/>
              </a:rPr>
              <a:t>(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int32</a:t>
            </a:r>
            <a:r>
              <a:rPr lang="en-GB" sz="1400" dirty="0" smtClean="0">
                <a:latin typeface="Inconsolata" panose="020B0609030003000000" pitchFamily="50" charset="0"/>
              </a:rPr>
              <a:t>(</a:t>
            </a:r>
            <a:r>
              <a:rPr lang="en-GB" sz="1400" dirty="0" err="1" smtClean="0">
                <a:latin typeface="Inconsolata" panose="020B0609030003000000" pitchFamily="50" charset="0"/>
              </a:rPr>
              <a:t>captialur</a:t>
            </a:r>
            <a:r>
              <a:rPr lang="en-GB" sz="1400" dirty="0" smtClean="0">
                <a:latin typeface="Inconsolata" panose="020B0609030003000000" pitchFamily="50" charset="0"/>
              </a:rPr>
              <a:t> * 20.0m)) </a:t>
            </a:r>
            <a:r>
              <a:rPr lang="en-GB" sz="1400" dirty="0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div</a:t>
            </a:r>
            <a:r>
              <a:rPr lang="en-GB" sz="1400" dirty="0" smtClean="0">
                <a:latin typeface="Inconsolata" panose="020B0609030003000000" pitchFamily="50" charset="0"/>
              </a:rPr>
              <a:t> 20.0m</a:t>
            </a:r>
            <a:endParaRPr lang="de-CH" sz="1400" dirty="0" smtClean="0">
              <a:latin typeface="Inconsolata" panose="020B0609030003000000" pitchFamily="50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 err="1" smtClean="0">
                <a:solidFill>
                  <a:schemeClr val="accent5">
                    <a:lumMod val="50000"/>
                  </a:schemeClr>
                </a:solidFill>
                <a:latin typeface="Inconsolata" panose="020B0609030003000000" pitchFamily="50" charset="0"/>
              </a:rPr>
              <a:t>endprogram</a:t>
            </a:r>
            <a:endParaRPr lang="de-CH" sz="1400" dirty="0">
              <a:solidFill>
                <a:schemeClr val="accent5">
                  <a:lumMod val="50000"/>
                </a:schemeClr>
              </a:solidFill>
              <a:latin typeface="Inconsolata" panose="020B0609030003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5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16.11.2014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>
                <a:solidFill>
                  <a:srgbClr val="000000"/>
                </a:solidFill>
              </a:rPr>
              <a:t>Decimal</a:t>
            </a:r>
            <a:r>
              <a:rPr lang="de-CH" dirty="0">
                <a:solidFill>
                  <a:srgbClr val="000000"/>
                </a:solidFill>
              </a:rPr>
              <a:t> in IML, Janis Peyer, Ralf Grubenmann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9867377"/>
      </p:ext>
    </p:extLst>
  </p:cSld>
  <p:clrMapOvr>
    <a:masterClrMapping/>
  </p:clrMapOvr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425</Words>
  <Application>Microsoft Office PowerPoint</Application>
  <PresentationFormat>Custom</PresentationFormat>
  <Paragraphs>168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Inconsolata</vt:lpstr>
      <vt:lpstr>Calibri</vt:lpstr>
      <vt:lpstr>Times New Roman</vt:lpstr>
      <vt:lpstr>FHNW-PP</vt:lpstr>
      <vt:lpstr>Decimal Datentyp in IML</vt:lpstr>
      <vt:lpstr>Begründung/Vorteile</vt:lpstr>
      <vt:lpstr>Binary Representation</vt:lpstr>
      <vt:lpstr>Syntax</vt:lpstr>
      <vt:lpstr>Präzedenz und Assoziativität</vt:lpstr>
      <vt:lpstr>Lexeme</vt:lpstr>
      <vt:lpstr>Cast Operator</vt:lpstr>
      <vt:lpstr>Beispiel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Decimal Datentyp in IML</dc:title>
  <dc:creator>Zenon</dc:creator>
  <cp:lastModifiedBy>Zenon</cp:lastModifiedBy>
  <cp:revision>17</cp:revision>
  <dcterms:created xsi:type="dcterms:W3CDTF">2014-11-15T17:09:27Z</dcterms:created>
  <dcterms:modified xsi:type="dcterms:W3CDTF">2014-11-16T08:56:25Z</dcterms:modified>
</cp:coreProperties>
</file>