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713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0693400" cy="7561263"/>
  <p:notesSz cx="6858000" cy="9144000"/>
  <p:embeddedFontLst>
    <p:embeddedFont>
      <p:font typeface="Inconsolata" panose="020B0604020202020204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>
      <a:defRPr lang="de-CH"/>
    </a:defPPr>
    <a:lvl1pPr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4" autoAdjust="0"/>
    <p:restoredTop sz="94660"/>
  </p:normalViewPr>
  <p:slideViewPr>
    <p:cSldViewPr>
      <p:cViewPr varScale="1">
        <p:scale>
          <a:sx n="63" d="100"/>
          <a:sy n="63" d="100"/>
        </p:scale>
        <p:origin x="456" y="72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C74B13BA-36C6-4300-B5B6-6C1D152DFF13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8857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4888" y="685800"/>
            <a:ext cx="48482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Textmasterformate durch Klicken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058061DB-DF71-4765-99A4-14E22DF63CCF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7747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 bwMode="auto">
          <a:xfrm>
            <a:off x="738188" y="1978025"/>
            <a:ext cx="9213850" cy="28575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baseline="0"/>
            </a:lvl1pPr>
          </a:lstStyle>
          <a:p>
            <a:pPr>
              <a:spcBef>
                <a:spcPct val="0"/>
              </a:spcBef>
            </a:pPr>
            <a:r>
              <a:rPr lang="de-DE" sz="2600" dirty="0" smtClean="0"/>
              <a:t>Untertitel der Präsentation</a:t>
            </a:r>
            <a:endParaRPr lang="de-CH" sz="2600" dirty="0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 der Präsentation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743200"/>
            <a:ext cx="9968400" cy="4140000"/>
          </a:xfrm>
          <a:solidFill>
            <a:schemeClr val="accent1"/>
          </a:solidFill>
        </p:spPr>
        <p:txBody>
          <a:bodyPr wrap="none" lIns="720000" tIns="108000" rIns="720000" bIns="108000" anchor="ctr" anchorCtr="0"/>
          <a:lstStyle>
            <a:lvl1pPr marL="0" marR="0" indent="0" algn="ct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100" b="0" baseline="0"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10429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2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Durch Bild ersetzen (Grösse und Position beibehalten)</a:t>
            </a:r>
            <a:endParaRPr kumimoji="0" lang="de-CH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3276000"/>
            <a:ext cx="738000" cy="3081600"/>
          </a:xfrm>
          <a:solidFill>
            <a:srgbClr val="FFFF00"/>
          </a:solidFill>
        </p:spPr>
        <p:txBody>
          <a:bodyPr/>
          <a:lstStyle>
            <a:lvl5pPr marL="1252537" indent="0">
              <a:buNone/>
              <a:defRPr/>
            </a:lvl5pPr>
          </a:lstStyle>
          <a:p>
            <a:pPr lvl="4"/>
            <a:r>
              <a:rPr lang="de-CH" dirty="0" smtClean="0"/>
              <a:t> </a:t>
            </a:r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250316"/>
            <a:ext cx="917450" cy="54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1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15.11.2014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188DD-6605-4EF4-9E67-B567F731CE68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736600" y="1509713"/>
            <a:ext cx="9213850" cy="361950"/>
          </a:xfrm>
        </p:spPr>
        <p:txBody>
          <a:bodyPr/>
          <a:lstStyle>
            <a:lvl1pPr>
              <a:defRPr sz="2000" b="1" i="0" baseline="0"/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1" hasCustomPrompt="1"/>
          </p:nvPr>
        </p:nvSpPr>
        <p:spPr>
          <a:xfrm>
            <a:off x="738188" y="2197100"/>
            <a:ext cx="9213850" cy="4464050"/>
          </a:xfrm>
        </p:spPr>
        <p:txBody>
          <a:bodyPr/>
          <a:lstStyle>
            <a:lvl1pPr>
              <a:spcBef>
                <a:spcPts val="1200"/>
              </a:spcBef>
              <a:defRPr sz="2000" b="0" i="0" baseline="0"/>
            </a:lvl1pPr>
          </a:lstStyle>
          <a:p>
            <a:pPr lvl="0"/>
            <a:r>
              <a:rPr lang="de-DE" dirty="0" smtClean="0"/>
              <a:t>Text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4017834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B0B7B1-7F9E-44E6-8543-140B27F3BBF6}" type="datetime1">
              <a:rPr lang="de-CH" smtClean="0">
                <a:solidFill>
                  <a:srgbClr val="000000"/>
                </a:solidFill>
              </a:rPr>
              <a:t>15.11.2014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3514E-FF0B-4619-AA18-8F9E33EC021F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37999" y="2843999"/>
            <a:ext cx="9219600" cy="38160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 dirty="0" smtClean="0"/>
              <a:t>Durch Bild oder Grafik ersetzen (Grösse und Position beibehalten)</a:t>
            </a:r>
            <a:endParaRPr lang="de-CH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38000" y="1508399"/>
            <a:ext cx="9212400" cy="1119600"/>
          </a:xfrm>
        </p:spPr>
        <p:txBody>
          <a:bodyPr/>
          <a:lstStyle>
            <a:lvl1pPr>
              <a:spcBef>
                <a:spcPts val="900"/>
              </a:spcBef>
              <a:defRPr sz="1700" b="0"/>
            </a:lvl1pPr>
          </a:lstStyle>
          <a:p>
            <a:pPr lvl="0"/>
            <a:r>
              <a:rPr lang="de-CH" dirty="0" smtClean="0"/>
              <a:t>Text durch Klicken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13631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8E427A-9BD4-4A47-A671-CA94BA10FC52}" type="datetime1">
              <a:rPr lang="de-CH" smtClean="0">
                <a:solidFill>
                  <a:srgbClr val="000000"/>
                </a:solidFill>
              </a:rPr>
              <a:t>15.11.2014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3514E-FF0B-4619-AA18-8F9E33EC021F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37999" y="1512000"/>
            <a:ext cx="9219600" cy="47880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 dirty="0" smtClean="0"/>
              <a:t>Durch Bild oder Grafik ersetzen (Grösse und Position beibehalten)</a:t>
            </a:r>
            <a:endParaRPr lang="de-CH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38188" y="6476400"/>
            <a:ext cx="9212400" cy="720000"/>
          </a:xfrm>
        </p:spPr>
        <p:txBody>
          <a:bodyPr/>
          <a:lstStyle>
            <a:lvl1pPr>
              <a:spcBef>
                <a:spcPts val="800"/>
              </a:spcBef>
              <a:defRPr sz="1500" b="0"/>
            </a:lvl1pPr>
          </a:lstStyle>
          <a:p>
            <a:pPr lvl="0"/>
            <a:r>
              <a:rPr lang="de-CH" dirty="0" smtClean="0"/>
              <a:t>Text durch Klicken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60773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7D31B9-878C-46A5-9D4B-DDE2F80ACD24}" type="datetime1">
              <a:rPr lang="de-CH" smtClean="0">
                <a:solidFill>
                  <a:srgbClr val="000000"/>
                </a:solidFill>
              </a:rPr>
              <a:t>15.11.2014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188DD-6605-4EF4-9E67-B567F731CE68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5491163" y="1509713"/>
            <a:ext cx="4459287" cy="361950"/>
          </a:xfrm>
        </p:spPr>
        <p:txBody>
          <a:bodyPr/>
          <a:lstStyle>
            <a:lvl1pPr>
              <a:defRPr sz="2000" b="1" i="0" baseline="0"/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idx="1" hasCustomPrompt="1"/>
          </p:nvPr>
        </p:nvSpPr>
        <p:spPr>
          <a:xfrm>
            <a:off x="5491163" y="2197100"/>
            <a:ext cx="4460875" cy="4464050"/>
          </a:xfrm>
        </p:spPr>
        <p:txBody>
          <a:bodyPr/>
          <a:lstStyle>
            <a:lvl1pPr>
              <a:spcBef>
                <a:spcPts val="1200"/>
              </a:spcBef>
              <a:defRPr sz="2000" b="0" i="0" baseline="0"/>
            </a:lvl1pPr>
          </a:lstStyle>
          <a:p>
            <a:pPr lvl="0"/>
            <a:r>
              <a:rPr lang="de-DE" dirty="0" smtClean="0"/>
              <a:t>Text durch Klicken hinzufügen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738000" y="1512000"/>
            <a:ext cx="4467600" cy="51516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 sz="2000" b="0" dirty="0" smtClean="0"/>
              <a:t>Durch Bild oder Grafik ersetzen (Grösse und Position beibehalten)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804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6600" y="1509713"/>
            <a:ext cx="921385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8188" y="2197100"/>
            <a:ext cx="9213850" cy="259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 smtClean="0"/>
              <a:t>Mastertextformat bearbeiten</a:t>
            </a:r>
          </a:p>
          <a:p>
            <a:pPr lvl="1"/>
            <a:r>
              <a:rPr lang="de-CH" dirty="0" smtClean="0"/>
              <a:t>Zweite Ebene</a:t>
            </a:r>
          </a:p>
          <a:p>
            <a:pPr lvl="2"/>
            <a:r>
              <a:rPr lang="de-CH" dirty="0" smtClean="0"/>
              <a:t>Dritte Ebene</a:t>
            </a:r>
          </a:p>
          <a:p>
            <a:pPr lvl="3"/>
            <a:r>
              <a:rPr lang="de-CH" dirty="0" smtClean="0"/>
              <a:t>Vierte Ebene</a:t>
            </a:r>
          </a:p>
          <a:p>
            <a:pPr lvl="4"/>
            <a:r>
              <a:rPr lang="de-CH" dirty="0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21663" y="7197725"/>
            <a:ext cx="865187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fld id="{7177E68C-6167-4437-9E48-D23688EFD255}" type="datetime1">
              <a:rPr lang="de-CH" smtClean="0">
                <a:solidFill>
                  <a:srgbClr val="000000"/>
                </a:solidFill>
              </a:rPr>
              <a:t>15.11.2014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36600" y="7197725"/>
            <a:ext cx="7485063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86850" y="7197725"/>
            <a:ext cx="863600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1042988">
              <a:defRPr sz="1200"/>
            </a:lvl1pPr>
          </a:lstStyle>
          <a:p>
            <a:fld id="{8C812475-90CC-411E-A993-929AF0D0895B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738188" y="7161213"/>
            <a:ext cx="92138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>
              <a:solidFill>
                <a:srgbClr val="000000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250316"/>
            <a:ext cx="917450" cy="54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40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20" r:id="rId2"/>
    <p:sldLayoutId id="2147483727" r:id="rId3"/>
    <p:sldLayoutId id="2147483728" r:id="rId4"/>
    <p:sldLayoutId id="2147483729" r:id="rId5"/>
  </p:sldLayoutIdLst>
  <p:timing>
    <p:tnLst>
      <p:par>
        <p:cTn id="1" dur="indefinite" restart="never" nodeType="tmRoot"/>
      </p:par>
    </p:tnLst>
  </p:timing>
  <p:hf hdr="0"/>
  <p:txStyles>
    <p:titleStyle>
      <a:lvl1pPr algn="l" defTabSz="1042988" rtl="0" eaLnBrk="1" fontAlgn="base" hangingPunct="1">
        <a:spcBef>
          <a:spcPct val="0"/>
        </a:spcBef>
        <a:spcAft>
          <a:spcPct val="0"/>
        </a:spcAft>
        <a:defRPr sz="36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2pPr>
      <a:lvl3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3pPr>
      <a:lvl4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4pPr>
      <a:lvl5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5pPr>
      <a:lvl6pPr marL="4572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144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3716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8288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algn="l" defTabSz="1042988" rtl="0" eaLnBrk="1" fontAlgn="base" hangingPunct="1">
        <a:lnSpc>
          <a:spcPct val="115000"/>
        </a:lnSpc>
        <a:spcBef>
          <a:spcPct val="100000"/>
        </a:spcBef>
        <a:spcAft>
          <a:spcPct val="0"/>
        </a:spcAft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352425" indent="-171450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712788" indent="-169863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3pPr>
      <a:lvl4pPr marL="1073150" indent="-180975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4319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5pPr>
      <a:lvl6pPr marL="18891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3463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28035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2607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Ralf Grubenmann – Janis Peyer</a:t>
            </a:r>
            <a:endParaRPr lang="de-CH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Decimal</a:t>
            </a:r>
            <a:r>
              <a:rPr lang="de-CH" dirty="0" smtClean="0"/>
              <a:t> Datentyp in IML</a:t>
            </a:r>
            <a:endParaRPr lang="de-CH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 smtClean="0"/>
              <a:t> </a:t>
            </a:r>
            <a:endParaRPr lang="de-CH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65490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15.11.2014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err="1" smtClean="0">
                <a:solidFill>
                  <a:srgbClr val="000000"/>
                </a:solidFill>
              </a:rPr>
              <a:t>Decimal</a:t>
            </a:r>
            <a:r>
              <a:rPr lang="de-CH" dirty="0" smtClean="0">
                <a:solidFill>
                  <a:srgbClr val="000000"/>
                </a:solidFill>
              </a:rPr>
              <a:t> in IML, Janis Peyer, Ralf Grubenmann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Binary </a:t>
            </a:r>
            <a:r>
              <a:rPr lang="de-DE" dirty="0" err="1" smtClean="0"/>
              <a:t>Representation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dirty="0" smtClean="0"/>
              <a:t>(–1)</a:t>
            </a:r>
            <a:r>
              <a:rPr lang="en-US" sz="2800" baseline="30000" dirty="0" smtClean="0"/>
              <a:t>s</a:t>
            </a:r>
            <a:r>
              <a:rPr lang="en-US" sz="2800" baseline="30000" dirty="0"/>
              <a:t> </a:t>
            </a:r>
            <a:r>
              <a:rPr lang="en-US" sz="2800" dirty="0"/>
              <a:t>× </a:t>
            </a:r>
            <a:r>
              <a:rPr lang="en-US" sz="2800" i="1" dirty="0"/>
              <a:t>c</a:t>
            </a:r>
            <a:r>
              <a:rPr lang="en-US" sz="2800" dirty="0"/>
              <a:t> × </a:t>
            </a:r>
            <a:r>
              <a:rPr lang="en-US" sz="2800" dirty="0" smtClean="0"/>
              <a:t>10</a:t>
            </a:r>
            <a:r>
              <a:rPr lang="en-US" sz="2800" baseline="30000" dirty="0" smtClean="0"/>
              <a:t>-e</a:t>
            </a:r>
          </a:p>
          <a:p>
            <a:pPr algn="ctr"/>
            <a:endParaRPr lang="en-US" sz="2800" baseline="30000" dirty="0"/>
          </a:p>
          <a:p>
            <a:pPr algn="ctr"/>
            <a:endParaRPr lang="de-DE" sz="28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070684"/>
              </p:ext>
            </p:extLst>
          </p:nvPr>
        </p:nvGraphicFramePr>
        <p:xfrm>
          <a:off x="1530276" y="3149331"/>
          <a:ext cx="7128933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60040"/>
                <a:gridCol w="5904656"/>
                <a:gridCol w="864237"/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0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001011101010101110010100001……0001010001010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00111</a:t>
                      </a:r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ight Brace 8"/>
          <p:cNvSpPr/>
          <p:nvPr/>
        </p:nvSpPr>
        <p:spPr bwMode="auto">
          <a:xfrm rot="5400000">
            <a:off x="1638287" y="3456594"/>
            <a:ext cx="144017" cy="360040"/>
          </a:xfrm>
          <a:prstGeom prst="righ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ight Brace 9"/>
          <p:cNvSpPr/>
          <p:nvPr/>
        </p:nvSpPr>
        <p:spPr bwMode="auto">
          <a:xfrm rot="5400000">
            <a:off x="4770635" y="684286"/>
            <a:ext cx="144018" cy="5904656"/>
          </a:xfrm>
          <a:prstGeom prst="righ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ight Brace 10"/>
          <p:cNvSpPr/>
          <p:nvPr/>
        </p:nvSpPr>
        <p:spPr bwMode="auto">
          <a:xfrm rot="5400000">
            <a:off x="8155011" y="3204566"/>
            <a:ext cx="144018" cy="864096"/>
          </a:xfrm>
          <a:prstGeom prst="righ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74117" y="3636614"/>
            <a:ext cx="87235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dirty="0" err="1" smtClean="0"/>
              <a:t>Sign</a:t>
            </a:r>
            <a:endParaRPr lang="de-CH" dirty="0" smtClean="0"/>
          </a:p>
          <a:p>
            <a:pPr algn="ctr"/>
            <a:r>
              <a:rPr lang="de-CH" dirty="0" smtClean="0"/>
              <a:t>0 </a:t>
            </a:r>
            <a:r>
              <a:rPr lang="de-CH" dirty="0" err="1" smtClean="0"/>
              <a:t>or</a:t>
            </a:r>
            <a:r>
              <a:rPr lang="de-CH" dirty="0" smtClean="0"/>
              <a:t> 1</a:t>
            </a:r>
            <a:endParaRPr lang="de-CH" dirty="0"/>
          </a:p>
        </p:txBody>
      </p:sp>
      <p:sp>
        <p:nvSpPr>
          <p:cNvPr id="13" name="TextBox 12"/>
          <p:cNvSpPr txBox="1"/>
          <p:nvPr/>
        </p:nvSpPr>
        <p:spPr>
          <a:xfrm>
            <a:off x="4117894" y="3672619"/>
            <a:ext cx="144943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dirty="0" err="1" smtClean="0"/>
              <a:t>Coefficient</a:t>
            </a:r>
            <a:endParaRPr lang="de-CH" dirty="0" smtClean="0"/>
          </a:p>
          <a:p>
            <a:pPr algn="ctr"/>
            <a:r>
              <a:rPr lang="de-CH" dirty="0"/>
              <a:t>0 </a:t>
            </a:r>
            <a:r>
              <a:rPr lang="de-CH" dirty="0" smtClean="0"/>
              <a:t>≤ </a:t>
            </a:r>
            <a:r>
              <a:rPr lang="de-CH" dirty="0"/>
              <a:t>c </a:t>
            </a:r>
            <a:r>
              <a:rPr lang="de-CH" dirty="0" smtClean="0"/>
              <a:t>&lt; 2</a:t>
            </a:r>
            <a:r>
              <a:rPr lang="de-CH" baseline="30000" dirty="0" smtClean="0"/>
              <a:t>96</a:t>
            </a:r>
            <a:endParaRPr lang="de-CH" dirty="0"/>
          </a:p>
        </p:txBody>
      </p:sp>
      <p:sp>
        <p:nvSpPr>
          <p:cNvPr id="14" name="TextBox 13"/>
          <p:cNvSpPr txBox="1"/>
          <p:nvPr/>
        </p:nvSpPr>
        <p:spPr>
          <a:xfrm>
            <a:off x="7538369" y="3708623"/>
            <a:ext cx="13773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dirty="0" smtClean="0"/>
              <a:t>Exponent</a:t>
            </a:r>
          </a:p>
          <a:p>
            <a:pPr algn="ctr"/>
            <a:r>
              <a:rPr lang="de-CH" dirty="0"/>
              <a:t>0 ≤ e </a:t>
            </a:r>
            <a:r>
              <a:rPr lang="de-CH" dirty="0" smtClean="0"/>
              <a:t>≤ 28</a:t>
            </a:r>
            <a:endParaRPr lang="de-CH" dirty="0"/>
          </a:p>
        </p:txBody>
      </p:sp>
      <p:cxnSp>
        <p:nvCxnSpPr>
          <p:cNvPr id="16" name="Straight Arrow Connector 15"/>
          <p:cNvCxnSpPr/>
          <p:nvPr/>
        </p:nvCxnSpPr>
        <p:spPr bwMode="auto">
          <a:xfrm flipH="1">
            <a:off x="1746301" y="2615858"/>
            <a:ext cx="3096310" cy="478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5418708" y="2635672"/>
            <a:ext cx="0" cy="4581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6498828" y="2484487"/>
            <a:ext cx="1722835" cy="6480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195565"/>
              </p:ext>
            </p:extLst>
          </p:nvPr>
        </p:nvGraphicFramePr>
        <p:xfrm>
          <a:off x="1386260" y="4716735"/>
          <a:ext cx="7128934" cy="22910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664296"/>
                <a:gridCol w="4464638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de-CH" dirty="0" smtClean="0"/>
                        <a:t>Edge Cases</a:t>
                      </a:r>
                      <a:endParaRPr lang="de-CH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Minimaler</a:t>
                      </a:r>
                      <a:r>
                        <a:rPr lang="de-CH" baseline="0" dirty="0" smtClean="0"/>
                        <a:t> Wert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79’228’162’514’264’337’593’543’950’336</a:t>
                      </a:r>
                    </a:p>
                    <a:p>
                      <a:r>
                        <a:rPr lang="de-CH" dirty="0" smtClean="0"/>
                        <a:t>~7.9 x 10</a:t>
                      </a:r>
                      <a:r>
                        <a:rPr lang="de-CH" baseline="30000" dirty="0" smtClean="0"/>
                        <a:t>28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Maximaler</a:t>
                      </a:r>
                      <a:r>
                        <a:rPr lang="de-CH" baseline="0" dirty="0" smtClean="0"/>
                        <a:t> Wert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 smtClean="0"/>
                        <a:t>-79’228’162’514’264’337’593’543’950’336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 smtClean="0"/>
                        <a:t>~-7.9 x 10</a:t>
                      </a:r>
                      <a:r>
                        <a:rPr lang="de-CH" baseline="30000" dirty="0" smtClean="0"/>
                        <a:t>28</a:t>
                      </a:r>
                      <a:endParaRPr lang="de-CH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Minimaler positiver Wert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0.0000000000000000000000000001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 smtClean="0"/>
                        <a:t>1.0 x 10</a:t>
                      </a:r>
                      <a:r>
                        <a:rPr lang="de-CH" baseline="30000" dirty="0" smtClean="0"/>
                        <a:t>-28</a:t>
                      </a:r>
                      <a:endParaRPr lang="de-CH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9433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15.11.2014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err="1">
                <a:solidFill>
                  <a:srgbClr val="000000"/>
                </a:solidFill>
              </a:rPr>
              <a:t>Decimal</a:t>
            </a:r>
            <a:r>
              <a:rPr lang="de-CH" dirty="0">
                <a:solidFill>
                  <a:srgbClr val="000000"/>
                </a:solidFill>
              </a:rPr>
              <a:t> in IML, Janis Peyer, Ralf </a:t>
            </a:r>
            <a:r>
              <a:rPr lang="de-CH" dirty="0" smtClean="0">
                <a:solidFill>
                  <a:srgbClr val="000000"/>
                </a:solidFill>
              </a:rPr>
              <a:t>Grubenmann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3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Syntax</a:t>
            </a:r>
            <a:endParaRPr lang="de-CH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039998"/>
              </p:ext>
            </p:extLst>
          </p:nvPr>
        </p:nvGraphicFramePr>
        <p:xfrm>
          <a:off x="736600" y="2124447"/>
          <a:ext cx="9213850" cy="187220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606925"/>
                <a:gridCol w="4606925"/>
              </a:tblGrid>
              <a:tr h="699649">
                <a:tc>
                  <a:txBody>
                    <a:bodyPr/>
                    <a:lstStyle/>
                    <a:p>
                      <a:r>
                        <a:rPr lang="de-CH" dirty="0" err="1" smtClean="0"/>
                        <a:t>Literal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123456.789m</a:t>
                      </a:r>
                    </a:p>
                    <a:p>
                      <a:r>
                        <a:rPr lang="de-CH" sz="1800" i="1" dirty="0" smtClean="0"/>
                        <a:t>Maximal 28 Stellen</a:t>
                      </a:r>
                      <a:endParaRPr lang="de-CH" sz="1800" i="1" dirty="0"/>
                    </a:p>
                  </a:txBody>
                  <a:tcPr/>
                </a:tc>
              </a:tr>
              <a:tr h="699649">
                <a:tc>
                  <a:txBody>
                    <a:bodyPr/>
                    <a:lstStyle/>
                    <a:p>
                      <a:r>
                        <a:rPr lang="de-CH" dirty="0" smtClean="0"/>
                        <a:t>Casting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(int32)123456.789m</a:t>
                      </a:r>
                    </a:p>
                    <a:p>
                      <a:r>
                        <a:rPr lang="de-CH" sz="1800" i="1" dirty="0" smtClean="0"/>
                        <a:t>==</a:t>
                      </a:r>
                      <a:r>
                        <a:rPr lang="de-CH" sz="1800" i="1" baseline="0" dirty="0" smtClean="0"/>
                        <a:t> 123457</a:t>
                      </a:r>
                      <a:endParaRPr lang="de-CH" sz="1800" i="1" dirty="0"/>
                    </a:p>
                  </a:txBody>
                  <a:tcPr/>
                </a:tc>
              </a:tr>
              <a:tr h="472911">
                <a:tc>
                  <a:txBody>
                    <a:bodyPr/>
                    <a:lstStyle/>
                    <a:p>
                      <a:r>
                        <a:rPr lang="de-CH" dirty="0" smtClean="0"/>
                        <a:t>Variablen Deklaration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de-CH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x : </a:t>
                      </a:r>
                      <a:r>
                        <a:rPr lang="de-CH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decimal</a:t>
                      </a:r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25862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15.11.2014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err="1">
                <a:solidFill>
                  <a:srgbClr val="000000"/>
                </a:solidFill>
              </a:rPr>
              <a:t>Decimal</a:t>
            </a:r>
            <a:r>
              <a:rPr lang="de-CH" dirty="0">
                <a:solidFill>
                  <a:srgbClr val="000000"/>
                </a:solidFill>
              </a:rPr>
              <a:t> in IML, Janis Peyer, Ralf Grubenmann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Präzedenz und </a:t>
            </a:r>
            <a:r>
              <a:rPr lang="de-CH" dirty="0" err="1" smtClean="0"/>
              <a:t>Assoziativität</a:t>
            </a:r>
            <a:endParaRPr lang="de-CH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 </a:t>
            </a:r>
            <a:endParaRPr lang="de-CH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031986"/>
              </p:ext>
            </p:extLst>
          </p:nvPr>
        </p:nvGraphicFramePr>
        <p:xfrm>
          <a:off x="738846" y="1908423"/>
          <a:ext cx="9211604" cy="4752726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2286129"/>
                <a:gridCol w="2595147"/>
                <a:gridCol w="2165164"/>
                <a:gridCol w="2165164"/>
              </a:tblGrid>
              <a:tr h="4320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</a:rPr>
                        <a:t>Operator</a:t>
                      </a:r>
                      <a:endParaRPr lang="de-CH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Funktion</a:t>
                      </a:r>
                      <a:endParaRPr lang="de-CH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Präzedenz</a:t>
                      </a:r>
                      <a:endParaRPr lang="de-CH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Assoziativität</a:t>
                      </a:r>
                      <a:endParaRPr lang="de-CH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20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+</a:t>
                      </a:r>
                      <a:endParaRPr lang="de-CH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Addition</a:t>
                      </a:r>
                      <a:endParaRPr lang="de-CH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2</a:t>
                      </a:r>
                      <a:endParaRPr lang="de-CH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left</a:t>
                      </a:r>
                      <a:endParaRPr lang="de-CH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20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-</a:t>
                      </a:r>
                      <a:endParaRPr lang="de-CH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Subtraktion</a:t>
                      </a:r>
                      <a:endParaRPr lang="de-CH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2</a:t>
                      </a:r>
                      <a:endParaRPr lang="de-CH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left</a:t>
                      </a:r>
                      <a:endParaRPr lang="de-CH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20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*</a:t>
                      </a:r>
                      <a:endParaRPr lang="de-CH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Multiplikation</a:t>
                      </a:r>
                      <a:endParaRPr lang="de-CH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3</a:t>
                      </a:r>
                      <a:endParaRPr lang="de-CH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left</a:t>
                      </a:r>
                      <a:endParaRPr lang="de-CH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20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/</a:t>
                      </a:r>
                      <a:endParaRPr lang="de-CH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Division</a:t>
                      </a:r>
                      <a:endParaRPr lang="de-CH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3</a:t>
                      </a:r>
                      <a:endParaRPr lang="de-CH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left</a:t>
                      </a:r>
                      <a:endParaRPr lang="de-CH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20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=</a:t>
                      </a:r>
                      <a:endParaRPr lang="de-CH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Gleichheit</a:t>
                      </a:r>
                      <a:endParaRPr lang="de-CH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1</a:t>
                      </a:r>
                      <a:endParaRPr lang="de-CH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non</a:t>
                      </a:r>
                      <a:endParaRPr lang="de-CH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20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/=</a:t>
                      </a:r>
                      <a:endParaRPr lang="de-CH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Ungleicheit</a:t>
                      </a:r>
                      <a:endParaRPr lang="de-CH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1</a:t>
                      </a:r>
                      <a:endParaRPr lang="de-CH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non</a:t>
                      </a:r>
                      <a:endParaRPr lang="de-CH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20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&lt; </a:t>
                      </a:r>
                      <a:endParaRPr lang="de-CH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Kleiner als</a:t>
                      </a:r>
                      <a:endParaRPr lang="de-CH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1</a:t>
                      </a:r>
                      <a:endParaRPr lang="de-CH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non</a:t>
                      </a:r>
                      <a:endParaRPr lang="de-CH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20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&gt; </a:t>
                      </a:r>
                      <a:endParaRPr lang="de-CH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Grösser als</a:t>
                      </a:r>
                      <a:endParaRPr lang="de-CH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1</a:t>
                      </a:r>
                      <a:endParaRPr lang="de-CH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non</a:t>
                      </a:r>
                      <a:endParaRPr lang="de-CH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20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&lt;=</a:t>
                      </a:r>
                      <a:endParaRPr lang="de-CH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</a:rPr>
                        <a:t>Kleiner gleich</a:t>
                      </a:r>
                      <a:endParaRPr lang="de-CH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1</a:t>
                      </a:r>
                      <a:endParaRPr lang="de-CH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non</a:t>
                      </a:r>
                      <a:endParaRPr lang="de-CH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20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&gt;=</a:t>
                      </a:r>
                      <a:endParaRPr lang="de-CH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</a:rPr>
                        <a:t>Grösser gleich</a:t>
                      </a:r>
                      <a:endParaRPr lang="de-CH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1</a:t>
                      </a:r>
                      <a:endParaRPr lang="de-CH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</a:rPr>
                        <a:t>non</a:t>
                      </a:r>
                      <a:endParaRPr lang="de-CH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8604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15.11.2014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err="1">
                <a:solidFill>
                  <a:srgbClr val="000000"/>
                </a:solidFill>
              </a:rPr>
              <a:t>Decimal</a:t>
            </a:r>
            <a:r>
              <a:rPr lang="de-CH" dirty="0">
                <a:solidFill>
                  <a:srgbClr val="000000"/>
                </a:solidFill>
              </a:rPr>
              <a:t> in IML, Janis Peyer, Ralf Grubenmann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5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Lexeme</a:t>
            </a:r>
            <a:endParaRPr lang="de-CH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data</a:t>
            </a:r>
            <a:r>
              <a:rPr lang="de-CH" dirty="0" smtClean="0"/>
              <a:t> </a:t>
            </a:r>
            <a:r>
              <a:rPr lang="de-CH" dirty="0"/>
              <a:t>Type </a:t>
            </a:r>
            <a:r>
              <a:rPr lang="de-CH" dirty="0" smtClean="0"/>
              <a:t>= </a:t>
            </a:r>
            <a:r>
              <a:rPr lang="de-CH" dirty="0"/>
              <a:t>BOOL | INT32 </a:t>
            </a:r>
            <a:r>
              <a:rPr lang="de-CH" dirty="0" smtClean="0"/>
              <a:t>| </a:t>
            </a:r>
            <a:r>
              <a:rPr lang="de-CH" dirty="0" smtClean="0"/>
              <a:t>DECIMAL</a:t>
            </a:r>
          </a:p>
          <a:p>
            <a:r>
              <a:rPr lang="de-CH" dirty="0" err="1" smtClean="0"/>
              <a:t>data</a:t>
            </a:r>
            <a:r>
              <a:rPr lang="de-CH" dirty="0" smtClean="0"/>
              <a:t> </a:t>
            </a:r>
            <a:r>
              <a:rPr lang="de-CH" dirty="0" err="1" smtClean="0"/>
              <a:t>Casttype</a:t>
            </a:r>
            <a:r>
              <a:rPr lang="de-CH" dirty="0" smtClean="0"/>
              <a:t> </a:t>
            </a:r>
            <a:r>
              <a:rPr lang="de-CH" dirty="0"/>
              <a:t>= INT32 | DECIMAL</a:t>
            </a:r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161957"/>
              </p:ext>
            </p:extLst>
          </p:nvPr>
        </p:nvGraphicFramePr>
        <p:xfrm>
          <a:off x="735944" y="3780631"/>
          <a:ext cx="9090858" cy="12801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826163"/>
                <a:gridCol w="2160240"/>
                <a:gridCol w="4104455"/>
              </a:tblGrid>
              <a:tr h="183293">
                <a:tc>
                  <a:txBody>
                    <a:bodyPr/>
                    <a:lstStyle/>
                    <a:p>
                      <a:r>
                        <a:rPr lang="de-CH" dirty="0" smtClean="0"/>
                        <a:t>Pattern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err="1" smtClean="0"/>
                        <a:t>Example</a:t>
                      </a:r>
                      <a:r>
                        <a:rPr lang="de-CH" dirty="0" smtClean="0"/>
                        <a:t> Lexeme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err="1" smtClean="0"/>
                        <a:t>Example</a:t>
                      </a:r>
                      <a:r>
                        <a:rPr lang="de-CH" dirty="0" smtClean="0"/>
                        <a:t> Token</a:t>
                      </a:r>
                      <a:endParaRPr lang="de-CH" dirty="0"/>
                    </a:p>
                  </a:txBody>
                  <a:tcPr/>
                </a:tc>
              </a:tr>
              <a:tr h="320763">
                <a:tc>
                  <a:txBody>
                    <a:bodyPr/>
                    <a:lstStyle/>
                    <a:p>
                      <a:r>
                        <a:rPr lang="de-CH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(+|-)?[0-9]+(\.[0-9]+)?m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1234.5678m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(LITERAL, </a:t>
                      </a:r>
                      <a:r>
                        <a:rPr lang="de-CH" dirty="0" err="1" smtClean="0"/>
                        <a:t>DecimalVal</a:t>
                      </a:r>
                      <a:r>
                        <a:rPr lang="de-CH" dirty="0" smtClean="0"/>
                        <a:t> 1234.5678</a:t>
                      </a:r>
                      <a:r>
                        <a:rPr lang="de-CH" dirty="0" smtClean="0"/>
                        <a:t>)</a:t>
                      </a:r>
                    </a:p>
                    <a:p>
                      <a:r>
                        <a:rPr lang="de-CH" dirty="0" smtClean="0"/>
                        <a:t>(TYPE, Type DECIMAL)</a:t>
                      </a:r>
                    </a:p>
                    <a:p>
                      <a:r>
                        <a:rPr lang="de-CH" dirty="0" smtClean="0"/>
                        <a:t>(CASTTYPE, </a:t>
                      </a:r>
                      <a:r>
                        <a:rPr lang="de-CH" dirty="0" err="1" smtClean="0"/>
                        <a:t>Casttype</a:t>
                      </a:r>
                      <a:r>
                        <a:rPr lang="de-CH" smtClean="0"/>
                        <a:t> INT32)</a:t>
                      </a:r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4073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15.11.2014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err="1">
                <a:solidFill>
                  <a:srgbClr val="000000"/>
                </a:solidFill>
              </a:rPr>
              <a:t>Decimal</a:t>
            </a:r>
            <a:r>
              <a:rPr lang="de-CH" dirty="0">
                <a:solidFill>
                  <a:srgbClr val="000000"/>
                </a:solidFill>
              </a:rPr>
              <a:t> in IML, Janis Peyer, Ralf Grubenmann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Cast Operator</a:t>
            </a:r>
            <a:endParaRPr lang="de-CH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z="1800" dirty="0" err="1" smtClean="0"/>
              <a:t>expr</a:t>
            </a:r>
            <a:r>
              <a:rPr lang="de-CH" sz="1800" dirty="0" smtClean="0"/>
              <a:t> </a:t>
            </a:r>
            <a:r>
              <a:rPr lang="de-CH" sz="1800" dirty="0"/>
              <a:t>::= term1 {BOOLOPR term1} </a:t>
            </a:r>
          </a:p>
          <a:p>
            <a:r>
              <a:rPr lang="de-CH" sz="1800" dirty="0"/>
              <a:t>term1 ::= term2 [RELOPR term2] </a:t>
            </a:r>
          </a:p>
          <a:p>
            <a:r>
              <a:rPr lang="de-CH" sz="1800" dirty="0"/>
              <a:t>term2 ::= term3 {ADDOPR term3} </a:t>
            </a:r>
          </a:p>
          <a:p>
            <a:r>
              <a:rPr lang="de-CH" sz="1800" dirty="0"/>
              <a:t>term3 ::= </a:t>
            </a:r>
            <a:r>
              <a:rPr lang="de-CH" sz="1800" dirty="0" smtClean="0"/>
              <a:t>term4 {MULTOPR term4} </a:t>
            </a:r>
          </a:p>
          <a:p>
            <a:r>
              <a:rPr lang="de-CH" sz="1800" dirty="0" smtClean="0">
                <a:solidFill>
                  <a:srgbClr val="00B050"/>
                </a:solidFill>
              </a:rPr>
              <a:t>term4 ::= </a:t>
            </a:r>
            <a:r>
              <a:rPr lang="de-CH" sz="1800" dirty="0" err="1" smtClean="0">
                <a:solidFill>
                  <a:srgbClr val="00B050"/>
                </a:solidFill>
              </a:rPr>
              <a:t>factor</a:t>
            </a:r>
            <a:r>
              <a:rPr lang="de-CH" sz="1800" dirty="0" smtClean="0">
                <a:solidFill>
                  <a:srgbClr val="00B050"/>
                </a:solidFill>
              </a:rPr>
              <a:t> | CASTOPR </a:t>
            </a:r>
            <a:r>
              <a:rPr lang="de-CH" sz="1800" dirty="0" err="1" smtClean="0">
                <a:solidFill>
                  <a:srgbClr val="00B050"/>
                </a:solidFill>
              </a:rPr>
              <a:t>factor</a:t>
            </a:r>
            <a:endParaRPr lang="de-CH" sz="1800" dirty="0">
              <a:solidFill>
                <a:srgbClr val="00B050"/>
              </a:solidFill>
            </a:endParaRPr>
          </a:p>
          <a:p>
            <a:r>
              <a:rPr lang="de-CH" sz="1800" dirty="0" err="1"/>
              <a:t>factor</a:t>
            </a:r>
            <a:r>
              <a:rPr lang="de-CH" sz="1800" dirty="0"/>
              <a:t> ::= LITERAL </a:t>
            </a:r>
          </a:p>
          <a:p>
            <a:r>
              <a:rPr lang="de-CH" sz="1800" dirty="0"/>
              <a:t>| IDENT [INIT | </a:t>
            </a:r>
            <a:r>
              <a:rPr lang="de-CH" sz="1800" dirty="0" err="1"/>
              <a:t>exprList</a:t>
            </a:r>
            <a:r>
              <a:rPr lang="de-CH" sz="1800" dirty="0"/>
              <a:t>] </a:t>
            </a:r>
          </a:p>
          <a:p>
            <a:r>
              <a:rPr lang="de-CH" sz="1800" dirty="0"/>
              <a:t>| </a:t>
            </a:r>
            <a:r>
              <a:rPr lang="de-CH" sz="1800" dirty="0" err="1"/>
              <a:t>monadicOpr</a:t>
            </a:r>
            <a:r>
              <a:rPr lang="de-CH" sz="1800" dirty="0"/>
              <a:t> </a:t>
            </a:r>
            <a:r>
              <a:rPr lang="de-CH" sz="1800" dirty="0" err="1"/>
              <a:t>factor</a:t>
            </a:r>
            <a:r>
              <a:rPr lang="de-CH" sz="1800" dirty="0"/>
              <a:t> </a:t>
            </a:r>
          </a:p>
          <a:p>
            <a:r>
              <a:rPr lang="de-CH" sz="1800" dirty="0"/>
              <a:t>| LPAREN </a:t>
            </a:r>
            <a:r>
              <a:rPr lang="de-CH" sz="1800" dirty="0" err="1"/>
              <a:t>expr</a:t>
            </a:r>
            <a:r>
              <a:rPr lang="de-CH" sz="1800" dirty="0"/>
              <a:t> RPAREN 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185531"/>
              </p:ext>
            </p:extLst>
          </p:nvPr>
        </p:nvGraphicFramePr>
        <p:xfrm>
          <a:off x="5274692" y="2268463"/>
          <a:ext cx="4140532" cy="1112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68153"/>
                <a:gridCol w="2772379"/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Pattern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Token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(</a:t>
                      </a:r>
                      <a:r>
                        <a:rPr lang="de-CH" dirty="0" err="1" smtClean="0"/>
                        <a:t>decimal</a:t>
                      </a:r>
                      <a:r>
                        <a:rPr lang="de-CH" dirty="0" smtClean="0"/>
                        <a:t>)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(CASTOPR, DECIMAL)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(int32)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(CASTOPR, DECIMAL)</a:t>
                      </a:r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2531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15.11.2014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err="1">
                <a:solidFill>
                  <a:srgbClr val="000000"/>
                </a:solidFill>
              </a:rPr>
              <a:t>Decimal</a:t>
            </a:r>
            <a:r>
              <a:rPr lang="de-CH" dirty="0">
                <a:solidFill>
                  <a:srgbClr val="000000"/>
                </a:solidFill>
              </a:rPr>
              <a:t> in IML, Janis Peyer, Ralf Grubenmann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7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Beispiel</a:t>
            </a:r>
            <a:endParaRPr lang="de-CH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1400" spc="40" dirty="0" err="1">
                <a:latin typeface="Inconsolata" panose="020B0609030003000000" pitchFamily="50" charset="0"/>
              </a:rPr>
              <a:t>program</a:t>
            </a:r>
            <a:r>
              <a:rPr lang="de-CH" sz="1400" spc="40" dirty="0">
                <a:latin typeface="Inconsolata" panose="020B0609030003000000" pitchFamily="50" charset="0"/>
              </a:rPr>
              <a:t> </a:t>
            </a:r>
            <a:r>
              <a:rPr lang="de-CH" sz="1400" spc="40" dirty="0" err="1">
                <a:latin typeface="Inconsolata" panose="020B0609030003000000" pitchFamily="50" charset="0"/>
              </a:rPr>
              <a:t>example</a:t>
            </a:r>
            <a:r>
              <a:rPr lang="de-CH" sz="1400" spc="40" dirty="0">
                <a:latin typeface="Inconsolata" panose="020B0609030003000000" pitchFamily="50" charset="0"/>
              </a:rPr>
              <a:t>()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1400" spc="40" dirty="0">
                <a:latin typeface="Inconsolata" panose="020B0609030003000000" pitchFamily="50" charset="0"/>
              </a:rPr>
              <a:t>global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1400" spc="40" dirty="0">
                <a:latin typeface="Inconsolata" panose="020B0609030003000000" pitchFamily="50" charset="0"/>
              </a:rPr>
              <a:t>	</a:t>
            </a:r>
            <a:r>
              <a:rPr lang="de-CH" sz="1400" spc="40" dirty="0" err="1">
                <a:latin typeface="Inconsolata" panose="020B0609030003000000" pitchFamily="50" charset="0"/>
              </a:rPr>
              <a:t>var</a:t>
            </a:r>
            <a:r>
              <a:rPr lang="de-CH" sz="1400" spc="40" dirty="0">
                <a:latin typeface="Inconsolata" panose="020B0609030003000000" pitchFamily="50" charset="0"/>
              </a:rPr>
              <a:t> </a:t>
            </a:r>
            <a:r>
              <a:rPr lang="de-CH" sz="1400" spc="40" dirty="0" smtClean="0">
                <a:latin typeface="Inconsolata" panose="020B0609030003000000" pitchFamily="50" charset="0"/>
              </a:rPr>
              <a:t>i:int32;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1400" spc="40" dirty="0" smtClean="0">
                <a:latin typeface="Inconsolata" panose="020B0609030003000000" pitchFamily="50" charset="0"/>
              </a:rPr>
              <a:t>	</a:t>
            </a:r>
            <a:r>
              <a:rPr lang="de-CH" sz="1400" spc="40" dirty="0" err="1" smtClean="0">
                <a:latin typeface="Inconsolata" panose="020B0609030003000000" pitchFamily="50" charset="0"/>
              </a:rPr>
              <a:t>var</a:t>
            </a:r>
            <a:r>
              <a:rPr lang="de-CH" sz="1400" spc="40" dirty="0" smtClean="0">
                <a:latin typeface="Inconsolata" panose="020B0609030003000000" pitchFamily="50" charset="0"/>
              </a:rPr>
              <a:t> </a:t>
            </a:r>
            <a:r>
              <a:rPr lang="de-CH" sz="1400" spc="40" dirty="0">
                <a:latin typeface="Inconsolata" panose="020B0609030003000000" pitchFamily="50" charset="0"/>
              </a:rPr>
              <a:t>x:decimal</a:t>
            </a:r>
            <a:r>
              <a:rPr lang="de-CH" sz="1400" spc="40" dirty="0" smtClean="0">
                <a:latin typeface="Inconsolata" panose="020B0609030003000000" pitchFamily="50" charset="0"/>
              </a:rPr>
              <a:t>; 	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1400" spc="40" dirty="0">
                <a:latin typeface="Inconsolata" panose="020B0609030003000000" pitchFamily="50" charset="0"/>
              </a:rPr>
              <a:t>	</a:t>
            </a:r>
            <a:r>
              <a:rPr lang="de-CH" sz="1400" spc="40" dirty="0" err="1" smtClean="0">
                <a:latin typeface="Inconsolata" panose="020B0609030003000000" pitchFamily="50" charset="0"/>
              </a:rPr>
              <a:t>var</a:t>
            </a:r>
            <a:r>
              <a:rPr lang="de-CH" sz="1400" spc="40" dirty="0" smtClean="0">
                <a:latin typeface="Inconsolata" panose="020B0609030003000000" pitchFamily="50" charset="0"/>
              </a:rPr>
              <a:t> </a:t>
            </a:r>
            <a:r>
              <a:rPr lang="de-CH" sz="1400" spc="40" dirty="0">
                <a:latin typeface="Inconsolata" panose="020B0609030003000000" pitchFamily="50" charset="0"/>
              </a:rPr>
              <a:t>z:decimal;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1400" spc="40" dirty="0">
                <a:latin typeface="Inconsolata" panose="020B0609030003000000" pitchFamily="50" charset="0"/>
              </a:rPr>
              <a:t>do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1400" spc="40" dirty="0">
                <a:latin typeface="Inconsolata" panose="020B0609030003000000" pitchFamily="50" charset="0"/>
              </a:rPr>
              <a:t>	? x </a:t>
            </a:r>
            <a:r>
              <a:rPr lang="de-CH" sz="1400" spc="40" dirty="0" err="1">
                <a:latin typeface="Inconsolata" panose="020B0609030003000000" pitchFamily="50" charset="0"/>
              </a:rPr>
              <a:t>init</a:t>
            </a:r>
            <a:r>
              <a:rPr lang="de-CH" sz="1400" spc="40" dirty="0">
                <a:latin typeface="Inconsolata" panose="020B0609030003000000" pitchFamily="50" charset="0"/>
              </a:rPr>
              <a:t> := 1.0000000000001m </a:t>
            </a:r>
            <a:r>
              <a:rPr lang="de-CH" sz="1400" spc="40" dirty="0" smtClean="0">
                <a:latin typeface="Inconsolata" panose="020B0609030003000000" pitchFamily="50" charset="0"/>
              </a:rPr>
              <a:t>; </a:t>
            </a:r>
            <a:r>
              <a:rPr lang="de-CH" sz="1400" spc="40" dirty="0">
                <a:latin typeface="Inconsolata" panose="020B0609030003000000" pitchFamily="50" charset="0"/>
              </a:rPr>
              <a:t>	</a:t>
            </a:r>
            <a:endParaRPr lang="de-CH" sz="1400" spc="40" dirty="0" smtClean="0">
              <a:latin typeface="Inconsolata" panose="020B0609030003000000" pitchFamily="50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1400" spc="40" dirty="0">
                <a:latin typeface="Inconsolata" panose="020B0609030003000000" pitchFamily="50" charset="0"/>
              </a:rPr>
              <a:t>	</a:t>
            </a:r>
            <a:r>
              <a:rPr lang="en-US" sz="1400" spc="40" dirty="0" smtClean="0">
                <a:latin typeface="Inconsolata" panose="020B0609030003000000" pitchFamily="50" charset="0"/>
              </a:rPr>
              <a:t>? </a:t>
            </a:r>
            <a:r>
              <a:rPr lang="en-US" sz="1400" spc="40" dirty="0" err="1">
                <a:latin typeface="Inconsolata" panose="020B0609030003000000" pitchFamily="50" charset="0"/>
              </a:rPr>
              <a:t>i</a:t>
            </a:r>
            <a:r>
              <a:rPr lang="en-US" sz="1400" spc="40" dirty="0">
                <a:latin typeface="Inconsolata" panose="020B0609030003000000" pitchFamily="50" charset="0"/>
              </a:rPr>
              <a:t> </a:t>
            </a:r>
            <a:r>
              <a:rPr lang="en-US" sz="1400" spc="40" dirty="0" err="1">
                <a:latin typeface="Inconsolata" panose="020B0609030003000000" pitchFamily="50" charset="0"/>
              </a:rPr>
              <a:t>init</a:t>
            </a:r>
            <a:r>
              <a:rPr lang="en-US" sz="1400" spc="40" dirty="0">
                <a:latin typeface="Inconsolata" panose="020B0609030003000000" pitchFamily="50" charset="0"/>
              </a:rPr>
              <a:t> := 10;</a:t>
            </a:r>
            <a:endParaRPr lang="de-CH" sz="1400" spc="40" dirty="0">
              <a:latin typeface="Inconsolata" panose="020B0609030003000000" pitchFamily="50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spc="40" dirty="0">
                <a:latin typeface="Inconsolata" panose="020B0609030003000000" pitchFamily="50" charset="0"/>
              </a:rPr>
              <a:t>	z := x + </a:t>
            </a:r>
            <a:r>
              <a:rPr lang="en-US" sz="1400" spc="40" dirty="0" smtClean="0">
                <a:latin typeface="Inconsolata" panose="020B0609030003000000" pitchFamily="50" charset="0"/>
              </a:rPr>
              <a:t>x</a:t>
            </a:r>
            <a:r>
              <a:rPr lang="en-US" sz="1400" spc="40" dirty="0">
                <a:latin typeface="Inconsolata" panose="020B0609030003000000" pitchFamily="50" charset="0"/>
              </a:rPr>
              <a:t> ; </a:t>
            </a:r>
            <a:r>
              <a:rPr lang="en-US" sz="1400" spc="40" dirty="0" smtClean="0">
                <a:latin typeface="Inconsolata" panose="020B0609030003000000" pitchFamily="50" charset="0"/>
              </a:rPr>
              <a:t>//2.0000000000002m</a:t>
            </a:r>
            <a:endParaRPr lang="de-CH" sz="1400" spc="40" dirty="0">
              <a:latin typeface="Inconsolata" panose="020B0609030003000000" pitchFamily="50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spc="40" dirty="0">
                <a:latin typeface="Inconsolata" panose="020B0609030003000000" pitchFamily="50" charset="0"/>
              </a:rPr>
              <a:t>	x := </a:t>
            </a:r>
            <a:r>
              <a:rPr lang="en-US" sz="1400" spc="40" dirty="0" smtClean="0">
                <a:latin typeface="Inconsolata" panose="020B0609030003000000" pitchFamily="50" charset="0"/>
              </a:rPr>
              <a:t>5 </a:t>
            </a:r>
            <a:r>
              <a:rPr lang="en-US" sz="1400" spc="40" dirty="0">
                <a:latin typeface="Inconsolata" panose="020B0609030003000000" pitchFamily="50" charset="0"/>
              </a:rPr>
              <a:t>* x ; </a:t>
            </a:r>
            <a:r>
              <a:rPr lang="en-US" sz="1400" spc="40" dirty="0" smtClean="0">
                <a:latin typeface="Inconsolata" panose="020B0609030003000000" pitchFamily="50" charset="0"/>
              </a:rPr>
              <a:t>//5.0000000000005m</a:t>
            </a:r>
            <a:r>
              <a:rPr lang="en-US" sz="1400" spc="40" dirty="0">
                <a:latin typeface="Inconsolata" panose="020B0609030003000000" pitchFamily="50" charset="0"/>
              </a:rPr>
              <a:t>, implicit cast from </a:t>
            </a:r>
            <a:r>
              <a:rPr lang="en-US" sz="1400" spc="40" dirty="0" err="1">
                <a:latin typeface="Inconsolata" panose="020B0609030003000000" pitchFamily="50" charset="0"/>
              </a:rPr>
              <a:t>int</a:t>
            </a:r>
            <a:r>
              <a:rPr lang="en-US" sz="1400" spc="40" dirty="0">
                <a:latin typeface="Inconsolata" panose="020B0609030003000000" pitchFamily="50" charset="0"/>
              </a:rPr>
              <a:t> 2 to decimal</a:t>
            </a:r>
            <a:endParaRPr lang="de-CH" sz="1400" spc="40" dirty="0">
              <a:latin typeface="Inconsolata" panose="020B0609030003000000" pitchFamily="50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spc="40" dirty="0">
                <a:latin typeface="Inconsolata" panose="020B0609030003000000" pitchFamily="50" charset="0"/>
              </a:rPr>
              <a:t>	</a:t>
            </a:r>
            <a:r>
              <a:rPr lang="en-US" sz="1400" spc="40" dirty="0" smtClean="0">
                <a:latin typeface="Inconsolata" panose="020B0609030003000000" pitchFamily="50" charset="0"/>
              </a:rPr>
              <a:t>z</a:t>
            </a:r>
            <a:r>
              <a:rPr lang="en-US" sz="1400" spc="40" dirty="0">
                <a:latin typeface="Inconsolata" panose="020B0609030003000000" pitchFamily="50" charset="0"/>
              </a:rPr>
              <a:t> := </a:t>
            </a:r>
            <a:r>
              <a:rPr lang="en-US" sz="1400" spc="40" dirty="0" smtClean="0">
                <a:latin typeface="Inconsolata" panose="020B0609030003000000" pitchFamily="50" charset="0"/>
              </a:rPr>
              <a:t>5.25m </a:t>
            </a:r>
            <a:r>
              <a:rPr lang="en-US" sz="1400" spc="40" dirty="0">
                <a:latin typeface="Inconsolata" panose="020B0609030003000000" pitchFamily="50" charset="0"/>
              </a:rPr>
              <a:t>/ </a:t>
            </a:r>
            <a:r>
              <a:rPr lang="en-US" sz="1400" spc="40" dirty="0" smtClean="0">
                <a:latin typeface="Inconsolata" panose="020B0609030003000000" pitchFamily="50" charset="0"/>
              </a:rPr>
              <a:t>1.5m</a:t>
            </a:r>
            <a:r>
              <a:rPr lang="en-US" sz="1400" spc="40" dirty="0">
                <a:latin typeface="Inconsolata" panose="020B0609030003000000" pitchFamily="50" charset="0"/>
              </a:rPr>
              <a:t> ; //</a:t>
            </a:r>
            <a:r>
              <a:rPr lang="en-US" sz="1400" spc="40" dirty="0" smtClean="0">
                <a:latin typeface="Inconsolata" panose="020B0609030003000000" pitchFamily="50" charset="0"/>
              </a:rPr>
              <a:t>3.5m</a:t>
            </a:r>
            <a:endParaRPr lang="de-CH" sz="1400" spc="40" dirty="0">
              <a:latin typeface="Inconsolata" panose="020B0609030003000000" pitchFamily="50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spc="40" dirty="0">
                <a:latin typeface="Inconsolata" panose="020B0609030003000000" pitchFamily="50" charset="0"/>
              </a:rPr>
              <a:t>	x := (decimal) </a:t>
            </a:r>
            <a:r>
              <a:rPr lang="en-US" sz="1400" spc="40" dirty="0" err="1">
                <a:latin typeface="Inconsolata" panose="020B0609030003000000" pitchFamily="50" charset="0"/>
              </a:rPr>
              <a:t>i</a:t>
            </a:r>
            <a:r>
              <a:rPr lang="en-US" sz="1400" spc="40" dirty="0">
                <a:latin typeface="Inconsolata" panose="020B0609030003000000" pitchFamily="50" charset="0"/>
              </a:rPr>
              <a:t> ; //explicit cast to decimal, 10.0m</a:t>
            </a:r>
            <a:endParaRPr lang="de-CH" sz="1400" spc="40" dirty="0">
              <a:latin typeface="Inconsolata" panose="020B0609030003000000" pitchFamily="50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spc="40" dirty="0">
                <a:latin typeface="Inconsolata" panose="020B0609030003000000" pitchFamily="50" charset="0"/>
              </a:rPr>
              <a:t>	if  </a:t>
            </a:r>
            <a:r>
              <a:rPr lang="en-US" sz="1400" spc="40" dirty="0" smtClean="0">
                <a:latin typeface="Inconsolata" panose="020B0609030003000000" pitchFamily="50" charset="0"/>
              </a:rPr>
              <a:t>x </a:t>
            </a:r>
            <a:r>
              <a:rPr lang="en-US" sz="1400" spc="40" dirty="0">
                <a:latin typeface="Inconsolata" panose="020B0609030003000000" pitchFamily="50" charset="0"/>
              </a:rPr>
              <a:t>&lt; z then</a:t>
            </a:r>
            <a:endParaRPr lang="de-CH" sz="1400" spc="40" dirty="0">
              <a:latin typeface="Inconsolata" panose="020B0609030003000000" pitchFamily="50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spc="40" dirty="0">
                <a:latin typeface="Inconsolata" panose="020B0609030003000000" pitchFamily="50" charset="0"/>
              </a:rPr>
              <a:t>		</a:t>
            </a:r>
            <a:r>
              <a:rPr lang="en-US" sz="1400" spc="40" dirty="0" err="1">
                <a:latin typeface="Inconsolata" panose="020B0609030003000000" pitchFamily="50" charset="0"/>
              </a:rPr>
              <a:t>i</a:t>
            </a:r>
            <a:r>
              <a:rPr lang="en-US" sz="1400" spc="40" dirty="0">
                <a:latin typeface="Inconsolata" panose="020B0609030003000000" pitchFamily="50" charset="0"/>
              </a:rPr>
              <a:t> := (int32)z; //explicit cast to </a:t>
            </a:r>
            <a:r>
              <a:rPr lang="en-US" sz="1400" spc="40" dirty="0" err="1">
                <a:latin typeface="Inconsolata" panose="020B0609030003000000" pitchFamily="50" charset="0"/>
              </a:rPr>
              <a:t>int</a:t>
            </a:r>
            <a:r>
              <a:rPr lang="en-US" sz="1400" spc="40" dirty="0" smtClean="0">
                <a:latin typeface="Inconsolata" panose="020B0609030003000000" pitchFamily="50" charset="0"/>
              </a:rPr>
              <a:t>, 4</a:t>
            </a:r>
            <a:endParaRPr lang="de-CH" sz="1400" spc="40" dirty="0">
              <a:latin typeface="Inconsolata" panose="020B0609030003000000" pitchFamily="50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spc="40" dirty="0">
                <a:latin typeface="Inconsolata" panose="020B0609030003000000" pitchFamily="50" charset="0"/>
              </a:rPr>
              <a:t>	</a:t>
            </a:r>
            <a:r>
              <a:rPr lang="en-US" sz="1400" spc="40" dirty="0" err="1">
                <a:latin typeface="Inconsolata" panose="020B0609030003000000" pitchFamily="50" charset="0"/>
              </a:rPr>
              <a:t>endif</a:t>
            </a:r>
            <a:endParaRPr lang="de-CH" sz="1400" spc="40" dirty="0">
              <a:latin typeface="Inconsolata" panose="020B0609030003000000" pitchFamily="50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spc="40" dirty="0">
                <a:latin typeface="Inconsolata" panose="020B0609030003000000" pitchFamily="50" charset="0"/>
              </a:rPr>
              <a:t>	</a:t>
            </a:r>
            <a:r>
              <a:rPr lang="en-US" sz="1400" spc="40" dirty="0" smtClean="0">
                <a:latin typeface="Inconsolata" panose="020B0609030003000000" pitchFamily="50" charset="0"/>
              </a:rPr>
              <a:t>z </a:t>
            </a:r>
            <a:r>
              <a:rPr lang="en-US" sz="1400" spc="40" dirty="0">
                <a:latin typeface="Inconsolata" panose="020B0609030003000000" pitchFamily="50" charset="0"/>
              </a:rPr>
              <a:t>:= 792281625142643375935439503360m + 1; // overflow error</a:t>
            </a:r>
            <a:endParaRPr lang="de-CH" sz="1400" spc="40" dirty="0">
              <a:latin typeface="Inconsolata" panose="020B0609030003000000" pitchFamily="50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spc="40" dirty="0" err="1">
                <a:latin typeface="Inconsolata" panose="020B0609030003000000" pitchFamily="50" charset="0"/>
              </a:rPr>
              <a:t>endprogram</a:t>
            </a:r>
            <a:endParaRPr lang="de-CH" sz="1400" spc="40" dirty="0">
              <a:latin typeface="Inconsolata" panose="020B0609030003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658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15.11.2014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err="1">
                <a:solidFill>
                  <a:srgbClr val="000000"/>
                </a:solidFill>
              </a:rPr>
              <a:t>Decimal</a:t>
            </a:r>
            <a:r>
              <a:rPr lang="de-CH" dirty="0">
                <a:solidFill>
                  <a:srgbClr val="000000"/>
                </a:solidFill>
              </a:rPr>
              <a:t> in IML, Janis Peyer, Ralf Grubenmann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Fragen?</a:t>
            </a:r>
            <a:endParaRPr lang="de-CH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59867377"/>
      </p:ext>
    </p:extLst>
  </p:cSld>
  <p:clrMapOvr>
    <a:masterClrMapping/>
  </p:clrMapOvr>
</p:sld>
</file>

<file path=ppt/theme/theme1.xml><?xml version="1.0" encoding="utf-8"?>
<a:theme xmlns:a="http://schemas.openxmlformats.org/drawingml/2006/main" name="FHNW-PP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enutzerdefiniert 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 Powerpoint</Template>
  <TotalTime>0</TotalTime>
  <Words>330</Words>
  <Application>Microsoft Office PowerPoint</Application>
  <PresentationFormat>Benutzerdefiniert</PresentationFormat>
  <Paragraphs>149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Inconsolata</vt:lpstr>
      <vt:lpstr>Calibri</vt:lpstr>
      <vt:lpstr>Times New Roman</vt:lpstr>
      <vt:lpstr>FHNW-PP</vt:lpstr>
      <vt:lpstr>Decimal Datentyp in IML</vt:lpstr>
      <vt:lpstr>Binary Representation</vt:lpstr>
      <vt:lpstr>Syntax</vt:lpstr>
      <vt:lpstr>Präzedenz und Assoziativität</vt:lpstr>
      <vt:lpstr>Lexeme</vt:lpstr>
      <vt:lpstr>Cast Operator</vt:lpstr>
      <vt:lpstr>Beispiel</vt:lpstr>
      <vt:lpstr>Fragen?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Decimal Datentyp in IML</dc:title>
  <dc:creator>Zenon</dc:creator>
  <cp:lastModifiedBy>Janis</cp:lastModifiedBy>
  <cp:revision>13</cp:revision>
  <dcterms:created xsi:type="dcterms:W3CDTF">2014-11-15T17:09:27Z</dcterms:created>
  <dcterms:modified xsi:type="dcterms:W3CDTF">2014-11-15T22:19:02Z</dcterms:modified>
</cp:coreProperties>
</file>