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>
        <p:scale>
          <a:sx n="95" d="100"/>
          <a:sy n="95" d="100"/>
        </p:scale>
        <p:origin x="1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4CA87-AE8B-3D4A-A4C2-2A547DF30BB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9493-1E3C-984C-A6AB-52F55784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FCE Data =&gt; data cleaning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CMU Directory Data =&gt;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data scraping &amp;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79493-1E3C-984C-A6AB-52F55784B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1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24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4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3C55A3C-5767-4844-A0A3-83778C2E5409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5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6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8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32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45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0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9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1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6CC5-9B6C-B84D-B5F3-8400B39A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3400"/>
              <a:t>15388 Final Project</a:t>
            </a:r>
            <a:br>
              <a:rPr lang="en-US" sz="3400"/>
            </a:br>
            <a:r>
              <a:rPr lang="en-US" sz="3400"/>
              <a:t>Analysis on CMU Faculty Course Evaluation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1B46-F033-9742-A3F3-CB4A18ABF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C29C63"/>
                </a:solidFill>
              </a:rPr>
              <a:t>Qiyun Chen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C29C63"/>
                </a:solidFill>
              </a:rPr>
              <a:t>J Young Kim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9D3A650-F315-43A5-A979-D18668DB6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64" r="-1" b="1340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143C-C863-2448-B4DA-88C69382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Tenure vs Teaching </a:t>
            </a:r>
            <a:br>
              <a:rPr lang="en-US" dirty="0"/>
            </a:br>
            <a:r>
              <a:rPr lang="en-US" dirty="0"/>
              <a:t>average </a:t>
            </a:r>
            <a:r>
              <a:rPr lang="en-US" b="1" dirty="0"/>
              <a:t>overall teaching rate</a:t>
            </a:r>
            <a:r>
              <a:rPr lang="en-US" dirty="0"/>
              <a:t> by College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418400-5C1F-5C42-AF22-6B727D2A8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973852"/>
              </p:ext>
            </p:extLst>
          </p:nvPr>
        </p:nvGraphicFramePr>
        <p:xfrm>
          <a:off x="1130300" y="2669554"/>
          <a:ext cx="9602787" cy="26287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22033">
                  <a:extLst>
                    <a:ext uri="{9D8B030D-6E8A-4147-A177-3AD203B41FA5}">
                      <a16:colId xmlns:a16="http://schemas.microsoft.com/office/drawing/2014/main" val="2278360295"/>
                    </a:ext>
                  </a:extLst>
                </a:gridCol>
                <a:gridCol w="3540377">
                  <a:extLst>
                    <a:ext uri="{9D8B030D-6E8A-4147-A177-3AD203B41FA5}">
                      <a16:colId xmlns:a16="http://schemas.microsoft.com/office/drawing/2014/main" val="1814895365"/>
                    </a:ext>
                  </a:extLst>
                </a:gridCol>
                <a:gridCol w="3540377">
                  <a:extLst>
                    <a:ext uri="{9D8B030D-6E8A-4147-A177-3AD203B41FA5}">
                      <a16:colId xmlns:a16="http://schemas.microsoft.com/office/drawing/2014/main" val="2780082280"/>
                    </a:ext>
                  </a:extLst>
                </a:gridCol>
              </a:tblGrid>
              <a:tr h="525747">
                <a:tc>
                  <a:txBody>
                    <a:bodyPr/>
                    <a:lstStyle/>
                    <a:p>
                      <a:r>
                        <a:rPr lang="en-US" sz="2400"/>
                        <a:t>College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Teaching Track 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Tenure Track</a:t>
                      </a:r>
                    </a:p>
                  </a:txBody>
                  <a:tcPr marL="119488" marR="119488" marT="59744" marB="59744"/>
                </a:tc>
                <a:extLst>
                  <a:ext uri="{0D108BD9-81ED-4DB2-BD59-A6C34878D82A}">
                    <a16:rowId xmlns:a16="http://schemas.microsoft.com/office/drawing/2014/main" val="1294821570"/>
                  </a:ext>
                </a:extLst>
              </a:tr>
              <a:tr h="525747">
                <a:tc>
                  <a:txBody>
                    <a:bodyPr/>
                    <a:lstStyle/>
                    <a:p>
                      <a:r>
                        <a:rPr lang="en-US" sz="2400"/>
                        <a:t>MCS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4.37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4.24</a:t>
                      </a:r>
                    </a:p>
                  </a:txBody>
                  <a:tcPr marL="119488" marR="119488" marT="59744" marB="59744"/>
                </a:tc>
                <a:extLst>
                  <a:ext uri="{0D108BD9-81ED-4DB2-BD59-A6C34878D82A}">
                    <a16:rowId xmlns:a16="http://schemas.microsoft.com/office/drawing/2014/main" val="3244486552"/>
                  </a:ext>
                </a:extLst>
              </a:tr>
              <a:tr h="525747">
                <a:tc>
                  <a:txBody>
                    <a:bodyPr/>
                    <a:lstStyle/>
                    <a:p>
                      <a:r>
                        <a:rPr lang="en-US" sz="2400"/>
                        <a:t>SCS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4.31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4.19</a:t>
                      </a:r>
                    </a:p>
                  </a:txBody>
                  <a:tcPr marL="119488" marR="119488" marT="59744" marB="59744"/>
                </a:tc>
                <a:extLst>
                  <a:ext uri="{0D108BD9-81ED-4DB2-BD59-A6C34878D82A}">
                    <a16:rowId xmlns:a16="http://schemas.microsoft.com/office/drawing/2014/main" val="571899883"/>
                  </a:ext>
                </a:extLst>
              </a:tr>
              <a:tr h="525747">
                <a:tc>
                  <a:txBody>
                    <a:bodyPr/>
                    <a:lstStyle/>
                    <a:p>
                      <a:r>
                        <a:rPr lang="en-US" sz="2400"/>
                        <a:t>Dietrich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4.25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4.37</a:t>
                      </a:r>
                    </a:p>
                  </a:txBody>
                  <a:tcPr marL="119488" marR="119488" marT="59744" marB="59744"/>
                </a:tc>
                <a:extLst>
                  <a:ext uri="{0D108BD9-81ED-4DB2-BD59-A6C34878D82A}">
                    <a16:rowId xmlns:a16="http://schemas.microsoft.com/office/drawing/2014/main" val="3810727464"/>
                  </a:ext>
                </a:extLst>
              </a:tr>
              <a:tr h="525747">
                <a:tc>
                  <a:txBody>
                    <a:bodyPr/>
                    <a:lstStyle/>
                    <a:p>
                      <a:r>
                        <a:rPr lang="en-US" sz="2400"/>
                        <a:t>Heinz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4.20</a:t>
                      </a:r>
                    </a:p>
                  </a:txBody>
                  <a:tcPr marL="119488" marR="119488" marT="59744" marB="5974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4.07</a:t>
                      </a:r>
                    </a:p>
                  </a:txBody>
                  <a:tcPr marL="119488" marR="119488" marT="59744" marB="59744"/>
                </a:tc>
                <a:extLst>
                  <a:ext uri="{0D108BD9-81ED-4DB2-BD59-A6C34878D82A}">
                    <a16:rowId xmlns:a16="http://schemas.microsoft.com/office/drawing/2014/main" val="129222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DAA7-FF9B-EF46-821F-39C0441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>
            <a:normAutofit/>
          </a:bodyPr>
          <a:lstStyle/>
          <a:p>
            <a:r>
              <a:rPr lang="en-US" dirty="0"/>
              <a:t>Data Collection	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C02DD-ACA3-C946-89A1-2D3F20FA4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47" y="1446061"/>
            <a:ext cx="4648264" cy="3114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E8685-ADCA-F841-9FE9-A24D0473F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5" r="8002"/>
          <a:stretch/>
        </p:blipFill>
        <p:spPr>
          <a:xfrm>
            <a:off x="558689" y="1758026"/>
            <a:ext cx="5955352" cy="2802371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7FB2CCB-DE57-D040-9517-DF09FA28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32" y="4719002"/>
            <a:ext cx="3750731" cy="636364"/>
          </a:xfrm>
        </p:spPr>
        <p:txBody>
          <a:bodyPr>
            <a:normAutofit fontScale="92500"/>
          </a:bodyPr>
          <a:lstStyle/>
          <a:p>
            <a:r>
              <a:rPr lang="en-US" dirty="0"/>
              <a:t>FCE Data =&gt; data cleaning</a:t>
            </a:r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41097D-51E0-1643-A4C1-08EE5B777FD7}"/>
              </a:ext>
            </a:extLst>
          </p:cNvPr>
          <p:cNvSpPr/>
          <p:nvPr/>
        </p:nvSpPr>
        <p:spPr>
          <a:xfrm>
            <a:off x="6985046" y="4682280"/>
            <a:ext cx="5206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CMU Directory Data =&gt;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data scraping &amp; cleaning</a:t>
            </a:r>
          </a:p>
          <a:p>
            <a:pPr lvl="0" defTabSz="9144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285F8-409D-E945-BDCE-2E75FE54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0ACC52-E995-0D4D-A388-4EF4693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en-US" dirty="0"/>
              <a:t>Hours per week by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7780E-FC7F-1A4C-B585-D495CE1DC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43" y="643464"/>
            <a:ext cx="4895145" cy="51258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0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5B326-8ACB-1F4B-ABCD-4638AF83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8E5365-B931-4905-86F4-CFDFA5EC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en-US" dirty="0"/>
              <a:t>Overall course rate is highly correlated with</a:t>
            </a:r>
          </a:p>
          <a:p>
            <a:pPr lvl="1"/>
            <a:r>
              <a:rPr lang="en-US" dirty="0"/>
              <a:t>Overall teaching rate</a:t>
            </a:r>
          </a:p>
          <a:p>
            <a:pPr lvl="1"/>
            <a:r>
              <a:rPr lang="en-US" dirty="0"/>
              <a:t>Explains subject matter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981D300-FA2E-B04E-AD05-E7E22F455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" b="-43"/>
          <a:stretch/>
        </p:blipFill>
        <p:spPr>
          <a:xfrm>
            <a:off x="5651740" y="301975"/>
            <a:ext cx="6247807" cy="58155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9069-561D-B64B-843F-AE629F70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6" y="867381"/>
            <a:ext cx="10340071" cy="1049235"/>
          </a:xfrm>
        </p:spPr>
        <p:txBody>
          <a:bodyPr/>
          <a:lstStyle/>
          <a:p>
            <a:r>
              <a:rPr lang="en-US" dirty="0"/>
              <a:t>Trend of </a:t>
            </a:r>
            <a:r>
              <a:rPr lang="en-US" b="1" dirty="0"/>
              <a:t>Hours Per Week </a:t>
            </a:r>
            <a:r>
              <a:rPr lang="en-US" dirty="0"/>
              <a:t>by </a:t>
            </a:r>
            <a:r>
              <a:rPr lang="en-US" b="1" dirty="0"/>
              <a:t>College</a:t>
            </a:r>
            <a:r>
              <a:rPr lang="en-US" dirty="0"/>
              <a:t> over 2010-2019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F52C18-196A-7041-AEDB-027590E39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101"/>
          <a:stretch/>
        </p:blipFill>
        <p:spPr>
          <a:xfrm>
            <a:off x="-39480" y="3967333"/>
            <a:ext cx="1706235" cy="1645918"/>
          </a:xfrm>
        </p:spPr>
      </p:pic>
      <p:pic>
        <p:nvPicPr>
          <p:cNvPr id="4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CB2374-7983-2447-B64B-18D23DE0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968"/>
            <a:ext cx="12191999" cy="1523998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EE53AF-BFBD-D342-8B5D-AD898EC2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3" r="24335"/>
          <a:stretch/>
        </p:blipFill>
        <p:spPr>
          <a:xfrm>
            <a:off x="1666755" y="3959714"/>
            <a:ext cx="6099858" cy="1645919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34FC36-552C-0F4E-B5A0-6C1845B5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38"/>
          <a:stretch/>
        </p:blipFill>
        <p:spPr>
          <a:xfrm>
            <a:off x="7733750" y="3967333"/>
            <a:ext cx="1458455" cy="1634613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51F545-566A-7C4B-9537-06B3DCEF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5" r="73000"/>
          <a:stretch/>
        </p:blipFill>
        <p:spPr>
          <a:xfrm>
            <a:off x="9192205" y="3972856"/>
            <a:ext cx="1613683" cy="163461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172242-CF80-EE4B-93BE-A662E6C6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91" r="11313" b="6767"/>
          <a:stretch/>
        </p:blipFill>
        <p:spPr>
          <a:xfrm>
            <a:off x="10525245" y="3982053"/>
            <a:ext cx="1706235" cy="1616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BE2247-EE9C-F744-BCD7-C91960BAB426}"/>
              </a:ext>
            </a:extLst>
          </p:cNvPr>
          <p:cNvSpPr txBox="1"/>
          <p:nvPr/>
        </p:nvSpPr>
        <p:spPr>
          <a:xfrm>
            <a:off x="4287732" y="3082519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Graduate Level Courses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61079-16A4-9E49-A18F-A5A145E88D86}"/>
              </a:ext>
            </a:extLst>
          </p:cNvPr>
          <p:cNvSpPr txBox="1"/>
          <p:nvPr/>
        </p:nvSpPr>
        <p:spPr>
          <a:xfrm>
            <a:off x="4287732" y="56212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Undergraduate Level Courses</a:t>
            </a:r>
          </a:p>
        </p:txBody>
      </p:sp>
    </p:spTree>
    <p:extLst>
      <p:ext uri="{BB962C8B-B14F-4D97-AF65-F5344CB8AC3E}">
        <p14:creationId xmlns:p14="http://schemas.microsoft.com/office/powerpoint/2010/main" val="46139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9069-561D-B64B-843F-AE629F70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6" y="867381"/>
            <a:ext cx="10340071" cy="1049235"/>
          </a:xfrm>
        </p:spPr>
        <p:txBody>
          <a:bodyPr/>
          <a:lstStyle/>
          <a:p>
            <a:r>
              <a:rPr lang="en-US" dirty="0"/>
              <a:t>Trend of </a:t>
            </a:r>
            <a:r>
              <a:rPr lang="en-US" b="1" dirty="0"/>
              <a:t>Hours Per Week </a:t>
            </a:r>
            <a:r>
              <a:rPr lang="en-US" dirty="0"/>
              <a:t>by </a:t>
            </a:r>
            <a:r>
              <a:rPr lang="en-US" b="1" dirty="0"/>
              <a:t>College</a:t>
            </a:r>
            <a:r>
              <a:rPr lang="en-US" dirty="0"/>
              <a:t> over 2010-2019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F52C18-196A-7041-AEDB-027590E39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101"/>
          <a:stretch/>
        </p:blipFill>
        <p:spPr>
          <a:xfrm>
            <a:off x="-39480" y="3967333"/>
            <a:ext cx="1706235" cy="1645918"/>
          </a:xfrm>
        </p:spPr>
      </p:pic>
      <p:pic>
        <p:nvPicPr>
          <p:cNvPr id="4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CB2374-7983-2447-B64B-18D23DE0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6641"/>
            <a:ext cx="12191999" cy="1523998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EE53AF-BFBD-D342-8B5D-AD898EC2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3" r="24335"/>
          <a:stretch/>
        </p:blipFill>
        <p:spPr>
          <a:xfrm>
            <a:off x="1666755" y="3959714"/>
            <a:ext cx="6099858" cy="1645919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34FC36-552C-0F4E-B5A0-6C1845B5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38"/>
          <a:stretch/>
        </p:blipFill>
        <p:spPr>
          <a:xfrm>
            <a:off x="7733750" y="3967333"/>
            <a:ext cx="1458455" cy="1634613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51F545-566A-7C4B-9537-06B3DCEF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5" r="73000"/>
          <a:stretch/>
        </p:blipFill>
        <p:spPr>
          <a:xfrm>
            <a:off x="9192205" y="3972856"/>
            <a:ext cx="1613683" cy="163461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172242-CF80-EE4B-93BE-A662E6C6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91" r="11313" b="6767"/>
          <a:stretch/>
        </p:blipFill>
        <p:spPr>
          <a:xfrm>
            <a:off x="10525245" y="3982053"/>
            <a:ext cx="1706235" cy="1616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BE2247-EE9C-F744-BCD7-C91960BAB426}"/>
              </a:ext>
            </a:extLst>
          </p:cNvPr>
          <p:cNvSpPr txBox="1"/>
          <p:nvPr/>
        </p:nvSpPr>
        <p:spPr>
          <a:xfrm>
            <a:off x="4287732" y="3082519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Graduate Level Courses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61079-16A4-9E49-A18F-A5A145E88D86}"/>
              </a:ext>
            </a:extLst>
          </p:cNvPr>
          <p:cNvSpPr txBox="1"/>
          <p:nvPr/>
        </p:nvSpPr>
        <p:spPr>
          <a:xfrm>
            <a:off x="4287732" y="56212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Undergraduate Level Courses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99898F-53C7-6641-9A0D-175EEA0F8E9B}"/>
              </a:ext>
            </a:extLst>
          </p:cNvPr>
          <p:cNvSpPr/>
          <p:nvPr/>
        </p:nvSpPr>
        <p:spPr>
          <a:xfrm>
            <a:off x="6786699" y="1555784"/>
            <a:ext cx="605117" cy="125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927A-CDB7-004A-A13C-6F7D8DABC65B}"/>
              </a:ext>
            </a:extLst>
          </p:cNvPr>
          <p:cNvSpPr/>
          <p:nvPr/>
        </p:nvSpPr>
        <p:spPr>
          <a:xfrm>
            <a:off x="6822141" y="3751806"/>
            <a:ext cx="605117" cy="125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4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322F5-35CC-2F4B-9320-544546A9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832373"/>
            <a:ext cx="1219200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Summer courses have </a:t>
            </a:r>
            <a:r>
              <a:rPr lang="en-US" sz="2800" b="1" dirty="0"/>
              <a:t>higher</a:t>
            </a:r>
            <a:r>
              <a:rPr lang="en-US" sz="2800" dirty="0"/>
              <a:t> ratings than semester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2AF4C-9961-3744-8DE0-D8F4D6E2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17627" y="1410338"/>
            <a:ext cx="8826009" cy="46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1A7-3A34-D54E-8FAE-BD4270A1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SCS overall course rate vs. Level of course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739349-0213-424B-8B1A-567F4BDD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6"/>
          <a:stretch/>
        </p:blipFill>
        <p:spPr>
          <a:xfrm>
            <a:off x="131339" y="1639083"/>
            <a:ext cx="7197308" cy="4112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76D2-7A3E-B044-9F04-FE09B2CB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47" y="2158175"/>
            <a:ext cx="4356847" cy="3308172"/>
          </a:xfrm>
        </p:spPr>
        <p:txBody>
          <a:bodyPr>
            <a:normAutofit/>
          </a:bodyPr>
          <a:lstStyle/>
          <a:p>
            <a:r>
              <a:rPr lang="en-US" dirty="0"/>
              <a:t>The overall correlation between the </a:t>
            </a:r>
            <a:r>
              <a:rPr lang="en-US" b="1" dirty="0"/>
              <a:t>course Level </a:t>
            </a:r>
            <a:r>
              <a:rPr lang="en-US" dirty="0"/>
              <a:t>and the </a:t>
            </a:r>
            <a:r>
              <a:rPr lang="en-US" b="1" dirty="0"/>
              <a:t>overall course rate </a:t>
            </a:r>
            <a:r>
              <a:rPr lang="en-US" dirty="0"/>
              <a:t>is about 0.33 with a</a:t>
            </a:r>
            <a:r>
              <a:rPr lang="en-US" b="1" dirty="0"/>
              <a:t> significant </a:t>
            </a:r>
            <a:r>
              <a:rPr lang="en-US" dirty="0"/>
              <a:t>p-value of 0.0035.</a:t>
            </a:r>
          </a:p>
        </p:txBody>
      </p:sp>
    </p:spTree>
    <p:extLst>
      <p:ext uri="{BB962C8B-B14F-4D97-AF65-F5344CB8AC3E}">
        <p14:creationId xmlns:p14="http://schemas.microsoft.com/office/powerpoint/2010/main" val="55908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47C6-DB5B-BD41-8056-A1F48A79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CMU overall course rate vs. Level of course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ED1C09-5CD9-F844-9664-963A67E21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7" y="1487156"/>
            <a:ext cx="7008101" cy="45027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2CBF0D-2F0D-AB4D-832D-7BEE3D65E485}"/>
              </a:ext>
            </a:extLst>
          </p:cNvPr>
          <p:cNvSpPr/>
          <p:nvPr/>
        </p:nvSpPr>
        <p:spPr>
          <a:xfrm>
            <a:off x="7140388" y="2158175"/>
            <a:ext cx="3592938" cy="33081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overall correlation between the </a:t>
            </a:r>
            <a:r>
              <a:rPr lang="en-US" b="1" dirty="0"/>
              <a:t>course Level </a:t>
            </a:r>
            <a:r>
              <a:rPr lang="en-US" dirty="0"/>
              <a:t>and the </a:t>
            </a:r>
            <a:r>
              <a:rPr lang="en-US" b="1" dirty="0"/>
              <a:t>overall course rate </a:t>
            </a:r>
            <a:r>
              <a:rPr lang="en-US" dirty="0"/>
              <a:t>is about 0.29 with a</a:t>
            </a:r>
            <a:r>
              <a:rPr lang="en-US" b="1" dirty="0"/>
              <a:t> significant </a:t>
            </a:r>
            <a:r>
              <a:rPr lang="en-US" dirty="0"/>
              <a:t>p-value of 0.0030.</a:t>
            </a:r>
          </a:p>
        </p:txBody>
      </p:sp>
    </p:spTree>
    <p:extLst>
      <p:ext uri="{BB962C8B-B14F-4D97-AF65-F5344CB8AC3E}">
        <p14:creationId xmlns:p14="http://schemas.microsoft.com/office/powerpoint/2010/main" val="54729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</Words>
  <Application>Microsoft Macintosh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Gallery</vt:lpstr>
      <vt:lpstr>15388 Final Project Analysis on CMU Faculty Course Evaluation</vt:lpstr>
      <vt:lpstr>Data Collection </vt:lpstr>
      <vt:lpstr>EDA Results</vt:lpstr>
      <vt:lpstr>EDA Results</vt:lpstr>
      <vt:lpstr>Trend of Hours Per Week by College over 2010-2019</vt:lpstr>
      <vt:lpstr>Trend of Hours Per Week by College over 2010-2019</vt:lpstr>
      <vt:lpstr>Summer courses have higher ratings than semester courses</vt:lpstr>
      <vt:lpstr>SCS overall course rate vs. Level of course </vt:lpstr>
      <vt:lpstr>CMU overall course rate vs. Level of course </vt:lpstr>
      <vt:lpstr>Tenure vs Teaching  average overall teaching rate by College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15388 Final Project Analysis on CMU Faculty Course Evaluation</dc:title>
  <dc:creator>qiyunc</dc:creator>
  <cp:lastModifiedBy>qiyunc</cp:lastModifiedBy>
  <cp:revision>11</cp:revision>
  <dcterms:created xsi:type="dcterms:W3CDTF">2019-12-05T04:34:27Z</dcterms:created>
  <dcterms:modified xsi:type="dcterms:W3CDTF">2019-12-05T04:47:12Z</dcterms:modified>
</cp:coreProperties>
</file>