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7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5" r:id="rId5"/>
    <p:sldMasterId id="2147484065" r:id="rId6"/>
    <p:sldMasterId id="2147484017" r:id="rId7"/>
    <p:sldMasterId id="2147484029" r:id="rId8"/>
    <p:sldMasterId id="2147484041" r:id="rId9"/>
    <p:sldMasterId id="2147484053" r:id="rId10"/>
    <p:sldMasterId id="2147484092" r:id="rId11"/>
    <p:sldMasterId id="2147484079" r:id="rId12"/>
  </p:sldMasterIdLst>
  <p:notesMasterIdLst>
    <p:notesMasterId r:id="rId55"/>
  </p:notesMasterIdLst>
  <p:handoutMasterIdLst>
    <p:handoutMasterId r:id="rId56"/>
  </p:handoutMasterIdLst>
  <p:sldIdLst>
    <p:sldId id="266" r:id="rId13"/>
    <p:sldId id="272" r:id="rId14"/>
    <p:sldId id="311" r:id="rId15"/>
    <p:sldId id="274" r:id="rId16"/>
    <p:sldId id="310" r:id="rId17"/>
    <p:sldId id="275" r:id="rId18"/>
    <p:sldId id="276" r:id="rId19"/>
    <p:sldId id="277" r:id="rId20"/>
    <p:sldId id="278" r:id="rId21"/>
    <p:sldId id="280" r:id="rId22"/>
    <p:sldId id="279" r:id="rId23"/>
    <p:sldId id="281" r:id="rId24"/>
    <p:sldId id="282" r:id="rId25"/>
    <p:sldId id="283" r:id="rId26"/>
    <p:sldId id="312" r:id="rId27"/>
    <p:sldId id="284" r:id="rId28"/>
    <p:sldId id="285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313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261" r:id="rId47"/>
    <p:sldId id="264" r:id="rId48"/>
    <p:sldId id="306" r:id="rId49"/>
    <p:sldId id="257" r:id="rId50"/>
    <p:sldId id="267" r:id="rId51"/>
    <p:sldId id="269" r:id="rId52"/>
    <p:sldId id="268" r:id="rId53"/>
    <p:sldId id="307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2">
          <p15:clr>
            <a:srgbClr val="A4A3A4"/>
          </p15:clr>
        </p15:guide>
        <p15:guide id="2" pos="32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4B4A49"/>
    <a:srgbClr val="548080"/>
    <a:srgbClr val="5CA6D8"/>
    <a:srgbClr val="4F6698"/>
    <a:srgbClr val="0B6EC5"/>
    <a:srgbClr val="0285CA"/>
    <a:srgbClr val="A2A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4" autoAdjust="0"/>
    <p:restoredTop sz="91503"/>
  </p:normalViewPr>
  <p:slideViewPr>
    <p:cSldViewPr snapToGrid="0" snapToObjects="1" showGuides="1">
      <p:cViewPr varScale="1">
        <p:scale>
          <a:sx n="96" d="100"/>
          <a:sy n="96" d="100"/>
        </p:scale>
        <p:origin x="1984" y="168"/>
      </p:cViewPr>
      <p:guideLst>
        <p:guide orient="horz" pos="1192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7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handoutMaster" Target="handoutMasters/handoutMaster1.xml"/><Relationship Id="rId8" Type="http://schemas.openxmlformats.org/officeDocument/2006/relationships/slideMaster" Target="slideMasters/slideMaster4.xml"/><Relationship Id="rId51" Type="http://schemas.openxmlformats.org/officeDocument/2006/relationships/slide" Target="slides/slide39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theme" Target="theme/theme1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6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0C841-A34D-0F44-B99C-434D0D484263}" type="datetimeFigureOut">
              <a:rPr lang="en-US" smtClean="0"/>
              <a:pPr/>
              <a:t>5/13/19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7D7A8-7AD1-D847-88F0-AC6D5D927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F55D3-CD27-9042-95C4-4762BDC1F504}" type="datetimeFigureOut">
              <a:rPr lang="en-US" smtClean="0"/>
              <a:pPr/>
              <a:t>5/13/19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1C36C-116C-BC4F-AAB9-02D408A4C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9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think what RNA-</a:t>
            </a:r>
            <a:r>
              <a:rPr lang="en-US" dirty="0" err="1"/>
              <a:t>seq</a:t>
            </a:r>
            <a:r>
              <a:rPr lang="en-US" dirty="0"/>
              <a:t>?</a:t>
            </a:r>
          </a:p>
          <a:p>
            <a:r>
              <a:rPr lang="en-US" dirty="0"/>
              <a:t>What words occur to you when you hear RNA-</a:t>
            </a:r>
            <a:r>
              <a:rPr lang="en-US" dirty="0" err="1"/>
              <a:t>seq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7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94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Different aligner have different strategies to align and detect alternative splicing.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68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6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1348013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427" y="1030653"/>
            <a:ext cx="6812644" cy="2569798"/>
          </a:xfrm>
        </p:spPr>
        <p:txBody>
          <a:bodyPr/>
          <a:lstStyle>
            <a:lvl1pPr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6427" y="3886200"/>
            <a:ext cx="3528787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52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1586" y="1600200"/>
            <a:ext cx="8375650" cy="4830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797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1585" y="1600200"/>
            <a:ext cx="4090438" cy="484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4736062" y="1600200"/>
            <a:ext cx="4090438" cy="484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4086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1586" y="1600201"/>
            <a:ext cx="8374914" cy="431437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1055" y="6061303"/>
            <a:ext cx="4129088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6819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3211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5212" y="0"/>
            <a:ext cx="7338787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77142" y="1030653"/>
            <a:ext cx="6667501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7142" y="3886200"/>
            <a:ext cx="3528787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1348012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3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57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941442" y="1600200"/>
            <a:ext cx="7885057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8582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442" y="1600200"/>
            <a:ext cx="7885057" cy="4191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780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94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38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9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4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947684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968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56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00689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63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420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183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663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82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417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5427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364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6462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34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35112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92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18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5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521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1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rgbClr val="FFFFFF"/>
          </a:solidFill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941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199" y="0"/>
            <a:ext cx="327115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13622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982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417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-163385" y="52880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778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16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302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236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64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626100" y="914400"/>
            <a:ext cx="3200400" cy="51736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072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rgbClr val="FFFFFF"/>
          </a:solidFill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577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199" y="0"/>
            <a:ext cx="3195053" cy="68580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91749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76986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574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462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455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2896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74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47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179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689429" y="6023428"/>
            <a:ext cx="8454571" cy="8345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417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>
                <a:solidFill>
                  <a:schemeClr val="bg1"/>
                </a:solidFill>
              </a:defRPr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>
                <a:solidFill>
                  <a:schemeClr val="bg1"/>
                </a:solidFill>
              </a:defRPr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>
                <a:solidFill>
                  <a:schemeClr val="bg1"/>
                </a:solidFill>
              </a:defRPr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70028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568361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199" y="0"/>
            <a:ext cx="327115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921608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377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660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600200"/>
            <a:ext cx="7885112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33679" y="21167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475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600200"/>
            <a:ext cx="3818296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600200"/>
            <a:ext cx="3818296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643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103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600201"/>
            <a:ext cx="7315200" cy="36576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2" y="5399088"/>
            <a:ext cx="3535363" cy="444500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17025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5329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689429" y="6023428"/>
            <a:ext cx="8454571" cy="8345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2505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3493" y="0"/>
            <a:ext cx="4992062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>
                <a:solidFill>
                  <a:schemeClr val="bg1"/>
                </a:solidFill>
              </a:defRPr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>
                <a:solidFill>
                  <a:schemeClr val="bg1"/>
                </a:solidFill>
              </a:defRPr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>
                <a:solidFill>
                  <a:schemeClr val="bg1"/>
                </a:solidFill>
              </a:defRPr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1249420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8030495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7815639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F1C4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6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3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2" y="0"/>
            <a:ext cx="5488573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9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9" name="Picture 8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2" r:id="rId5"/>
    <p:sldLayoutId id="2147484074" r:id="rId6"/>
    <p:sldLayoutId id="2147484013" r:id="rId7"/>
    <p:sldLayoutId id="2147484014" r:id="rId8"/>
    <p:sldLayoutId id="2147484015" r:id="rId9"/>
    <p:sldLayoutId id="2147484016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586" y="274638"/>
            <a:ext cx="8374914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586" y="1600200"/>
            <a:ext cx="8374914" cy="484051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6878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2" r:id="rId5"/>
    <p:sldLayoutId id="2147484073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8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9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11" name="Picture 10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4" r:id="rId5"/>
    <p:sldLayoutId id="2147484075" r:id="rId6"/>
    <p:sldLayoutId id="2147484025" r:id="rId7"/>
    <p:sldLayoutId id="2147484026" r:id="rId8"/>
    <p:sldLayoutId id="2147484027" r:id="rId9"/>
    <p:sldLayoutId id="2147484028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11" name="Picture 10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4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6" r:id="rId5"/>
    <p:sldLayoutId id="2147484076" r:id="rId6"/>
    <p:sldLayoutId id="2147484037" r:id="rId7"/>
    <p:sldLayoutId id="2147484038" r:id="rId8"/>
    <p:sldLayoutId id="2147484039" r:id="rId9"/>
    <p:sldLayoutId id="214748404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11" name="Picture 10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8" r:id="rId5"/>
    <p:sldLayoutId id="2147484077" r:id="rId6"/>
    <p:sldLayoutId id="2147484049" r:id="rId7"/>
    <p:sldLayoutId id="2147484050" r:id="rId8"/>
    <p:sldLayoutId id="2147484051" r:id="rId9"/>
    <p:sldLayoutId id="2147484052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9" name="Picture 8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6" y="6168807"/>
            <a:ext cx="960056" cy="5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2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60" r:id="rId5"/>
    <p:sldLayoutId id="2147484078" r:id="rId6"/>
    <p:sldLayoutId id="2147484061" r:id="rId7"/>
    <p:sldLayoutId id="2147484062" r:id="rId8"/>
    <p:sldLayoutId id="2147484063" r:id="rId9"/>
    <p:sldLayoutId id="2147484064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ooterText_whit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23" name="Picture 22" descr="bugs-0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6172200"/>
            <a:ext cx="960152" cy="57151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464627" cy="68580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7885057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3" y="1600200"/>
            <a:ext cx="7885057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ooterText_whit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9" y="6407150"/>
            <a:ext cx="2081853" cy="152405"/>
          </a:xfrm>
          <a:prstGeom prst="rect">
            <a:avLst/>
          </a:prstGeom>
        </p:spPr>
      </p:pic>
      <p:pic>
        <p:nvPicPr>
          <p:cNvPr id="4" name="Picture 3" descr="bugs-0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6172200"/>
            <a:ext cx="960152" cy="57151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0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codeproject.org/documents/cede0cbe-d324-4ce7-ace4-f0c3eddf5972/@@download/attachment/ENCODE%20Best%20Practices%20for%20RNA_v2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bioinformatics.babraham.ac.uk/projects/fastqc/" TargetMode="External"/><Relationship Id="rId4" Type="http://schemas.openxmlformats.org/officeDocument/2006/relationships/hyperlink" Target="http://hannonlab.cshl.edu/fastx_toolkit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seq.com/support/ngs/trimming-adapter-sequences-is-it-necessar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oadinstitute/rnaseqc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australianprostatecentre.org/research/software/rnaseqbrowser" TargetMode="External"/><Relationship Id="rId5" Type="http://schemas.openxmlformats.org/officeDocument/2006/relationships/hyperlink" Target="http://software.broadinstitute.org/software/igv/download" TargetMode="External"/><Relationship Id="rId4" Type="http://schemas.openxmlformats.org/officeDocument/2006/relationships/image" Target="../media/image18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.wehi.edu.au/featureCounts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avid.ncifcrf.gov/" TargetMode="External"/><Relationship Id="rId2" Type="http://schemas.openxmlformats.org/officeDocument/2006/relationships/hyperlink" Target="cbl-gorilla.cs.technion.ac.i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it.cs.ut.ee/gprofiler_beta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mespace.org/" TargetMode="External"/><Relationship Id="rId2" Type="http://schemas.openxmlformats.org/officeDocument/2006/relationships/hyperlink" Target="https://usegalax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gust.erc.monash.edu/degust-old/index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ena/" TargetMode="External"/><Relationship Id="rId2" Type="http://schemas.openxmlformats.org/officeDocument/2006/relationships/hyperlink" Target="http://www.ncbi.nlm.nih.gov/genban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ncodeproject.org/" TargetMode="External"/><Relationship Id="rId4" Type="http://schemas.openxmlformats.org/officeDocument/2006/relationships/hyperlink" Target="http://www.ddbj.nig.ac.jp/intro-e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gds" TargetMode="External"/><Relationship Id="rId2" Type="http://schemas.openxmlformats.org/officeDocument/2006/relationships/hyperlink" Target="https://www.ebi.ac.uk/gxa/h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cbio-nextgen.readthedocs.io/en/latest/" TargetMode="External"/><Relationship Id="rId5" Type="http://schemas.openxmlformats.org/officeDocument/2006/relationships/hyperlink" Target="https://www.ebi.ac.uk/arrayexpress/" TargetMode="External"/><Relationship Id="rId4" Type="http://schemas.openxmlformats.org/officeDocument/2006/relationships/hyperlink" Target="https://portal.gdc.cancer.gov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Main_Pag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atics.jax.org/marker/MGI:97490" TargetMode="External"/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arrayexpress/experiments/E-MTAB-5708/" TargetMode="External"/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1FD79-2A53-2543-9AA9-5C4EADD38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Module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54122F6-5CFC-FB4C-BB95-84D404722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BD2K</a:t>
            </a:r>
          </a:p>
          <a:p>
            <a:r>
              <a:rPr lang="en-US" dirty="0"/>
              <a:t>JAX</a:t>
            </a:r>
          </a:p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32860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A319A51-99EA-D746-A9B9-D834693388F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56" r="413"/>
          <a:stretch/>
        </p:blipFill>
        <p:spPr>
          <a:xfrm>
            <a:off x="584616" y="212725"/>
            <a:ext cx="7644984" cy="534202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89E12-1402-D649-9C4D-A364EB447A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80150"/>
            <a:ext cx="2133600" cy="365125"/>
          </a:xfrm>
        </p:spPr>
        <p:txBody>
          <a:bodyPr/>
          <a:lstStyle/>
          <a:p>
            <a:fld id="{24791E93-A2B7-0848-BDB4-10A6DF01D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F94DE-379D-7E42-A0C8-E364EB3313F1}"/>
              </a:ext>
            </a:extLst>
          </p:cNvPr>
          <p:cNvSpPr txBox="1"/>
          <p:nvPr/>
        </p:nvSpPr>
        <p:spPr>
          <a:xfrm>
            <a:off x="584616" y="6460609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Dündar</a:t>
            </a:r>
            <a:r>
              <a:rPr lang="en-US" dirty="0"/>
              <a:t> et al. (2015)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2F567-987C-834E-8606-32C1C0FBA8C7}"/>
              </a:ext>
            </a:extLst>
          </p:cNvPr>
          <p:cNvSpPr txBox="1"/>
          <p:nvPr/>
        </p:nvSpPr>
        <p:spPr>
          <a:xfrm>
            <a:off x="1702871" y="5756930"/>
            <a:ext cx="6062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Please order the terms on the circle?</a:t>
            </a:r>
          </a:p>
        </p:txBody>
      </p:sp>
    </p:spTree>
    <p:extLst>
      <p:ext uri="{BB962C8B-B14F-4D97-AF65-F5344CB8AC3E}">
        <p14:creationId xmlns:p14="http://schemas.microsoft.com/office/powerpoint/2010/main" val="409850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C2D18-5C64-A649-B413-98595E391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565E907-4261-A046-AD56-61A01F3BC099}"/>
              </a:ext>
            </a:extLst>
          </p:cNvPr>
          <p:cNvSpPr/>
          <p:nvPr/>
        </p:nvSpPr>
        <p:spPr>
          <a:xfrm>
            <a:off x="1739620" y="889855"/>
            <a:ext cx="5105693" cy="18467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06DCA9-71DF-F64F-B78F-48FCABA5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633"/>
            <a:ext cx="9144000" cy="562066"/>
          </a:xfrm>
        </p:spPr>
        <p:txBody>
          <a:bodyPr anchor="ctr">
            <a:noAutofit/>
          </a:bodyPr>
          <a:lstStyle/>
          <a:p>
            <a:pPr algn="ctr"/>
            <a:r>
              <a:rPr lang="en-US" sz="3600" u="sng" dirty="0"/>
              <a:t>RNA-seq Work Flow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4F350-6CD9-C645-AE9C-6CD0C485E69A}"/>
              </a:ext>
            </a:extLst>
          </p:cNvPr>
          <p:cNvSpPr txBox="1"/>
          <p:nvPr/>
        </p:nvSpPr>
        <p:spPr>
          <a:xfrm>
            <a:off x="2867233" y="4236240"/>
            <a:ext cx="28504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/>
              <a:t>Aligned Reads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C5F09C-AA65-2E40-943C-A6D09326E594}"/>
              </a:ext>
            </a:extLst>
          </p:cNvPr>
          <p:cNvSpPr txBox="1"/>
          <p:nvPr/>
        </p:nvSpPr>
        <p:spPr>
          <a:xfrm>
            <a:off x="579748" y="5504758"/>
            <a:ext cx="742543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/>
              <a:t>Quantified isoform and gene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E2E22-039B-1542-AFEE-116B1D178496}"/>
              </a:ext>
            </a:extLst>
          </p:cNvPr>
          <p:cNvSpPr txBox="1"/>
          <p:nvPr/>
        </p:nvSpPr>
        <p:spPr>
          <a:xfrm>
            <a:off x="1431749" y="3073831"/>
            <a:ext cx="572143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/>
              <a:t>Sequencing Reads (SE or PE)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D5E46-960F-C546-8FD8-340DE496F001}"/>
              </a:ext>
            </a:extLst>
          </p:cNvPr>
          <p:cNvSpPr txBox="1"/>
          <p:nvPr/>
        </p:nvSpPr>
        <p:spPr>
          <a:xfrm>
            <a:off x="1739621" y="1911422"/>
            <a:ext cx="510569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/>
              <a:t>RNA isolation/ Library Prep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8B2C58-81B6-1B4F-AA44-7D5249D84972}"/>
              </a:ext>
            </a:extLst>
          </p:cNvPr>
          <p:cNvCxnSpPr/>
          <p:nvPr/>
        </p:nvCxnSpPr>
        <p:spPr>
          <a:xfrm>
            <a:off x="4292463" y="2496198"/>
            <a:ext cx="1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912D53-E2F8-AA49-B2E7-B105820F18B5}"/>
              </a:ext>
            </a:extLst>
          </p:cNvPr>
          <p:cNvCxnSpPr/>
          <p:nvPr/>
        </p:nvCxnSpPr>
        <p:spPr>
          <a:xfrm flipH="1">
            <a:off x="4292463" y="3658607"/>
            <a:ext cx="1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00CF17-18A9-2D47-8C6C-9C2D98A45170}"/>
              </a:ext>
            </a:extLst>
          </p:cNvPr>
          <p:cNvCxnSpPr/>
          <p:nvPr/>
        </p:nvCxnSpPr>
        <p:spPr>
          <a:xfrm>
            <a:off x="4292463" y="4821016"/>
            <a:ext cx="0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F915DD-9A7E-0344-AB56-9168231DD18E}"/>
              </a:ext>
            </a:extLst>
          </p:cNvPr>
          <p:cNvSpPr txBox="1"/>
          <p:nvPr/>
        </p:nvSpPr>
        <p:spPr>
          <a:xfrm>
            <a:off x="2984816" y="874942"/>
            <a:ext cx="262283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/>
              <a:t>Study Design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B298D9-C333-1441-894F-DFE712F06734}"/>
              </a:ext>
            </a:extLst>
          </p:cNvPr>
          <p:cNvCxnSpPr/>
          <p:nvPr/>
        </p:nvCxnSpPr>
        <p:spPr>
          <a:xfrm>
            <a:off x="4292464" y="1459718"/>
            <a:ext cx="1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Arrow: Slight curve">
            <a:extLst>
              <a:ext uri="{FF2B5EF4-FFF2-40B4-BE49-F238E27FC236}">
                <a16:creationId xmlns:a16="http://schemas.microsoft.com/office/drawing/2014/main" id="{7C038822-442E-C644-A327-A36425E8F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238778" y="3488498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A568337-796D-6348-AECF-05AC9E262C3D}"/>
              </a:ext>
            </a:extLst>
          </p:cNvPr>
          <p:cNvSpPr txBox="1"/>
          <p:nvPr/>
        </p:nvSpPr>
        <p:spPr>
          <a:xfrm>
            <a:off x="7117761" y="3556835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Quality</a:t>
            </a:r>
          </a:p>
        </p:txBody>
      </p:sp>
      <p:pic>
        <p:nvPicPr>
          <p:cNvPr id="17" name="Graphic 16" descr="Arrow: Slight curve">
            <a:extLst>
              <a:ext uri="{FF2B5EF4-FFF2-40B4-BE49-F238E27FC236}">
                <a16:creationId xmlns:a16="http://schemas.microsoft.com/office/drawing/2014/main" id="{BE7AE9F6-50AD-CD4A-9EB9-6682FF23A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580279" y="4662247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CA3C40C-4DD5-B24C-B108-1D4000DFEB00}"/>
              </a:ext>
            </a:extLst>
          </p:cNvPr>
          <p:cNvSpPr txBox="1"/>
          <p:nvPr/>
        </p:nvSpPr>
        <p:spPr>
          <a:xfrm>
            <a:off x="6459262" y="4730584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Quality</a:t>
            </a:r>
          </a:p>
        </p:txBody>
      </p:sp>
    </p:spTree>
    <p:extLst>
      <p:ext uri="{BB962C8B-B14F-4D97-AF65-F5344CB8AC3E}">
        <p14:creationId xmlns:p14="http://schemas.microsoft.com/office/powerpoint/2010/main" val="319341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88F8FF-FEE1-E64B-9AB9-43D8B1933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6CFC1F-9BD4-C744-A6BE-AC898E02A25E}"/>
              </a:ext>
            </a:extLst>
          </p:cNvPr>
          <p:cNvCxnSpPr/>
          <p:nvPr/>
        </p:nvCxnSpPr>
        <p:spPr>
          <a:xfrm>
            <a:off x="2499923" y="6114356"/>
            <a:ext cx="877824" cy="158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DDE14F6-E426-B345-ACA3-C6B82D66463B}"/>
              </a:ext>
            </a:extLst>
          </p:cNvPr>
          <p:cNvCxnSpPr/>
          <p:nvPr/>
        </p:nvCxnSpPr>
        <p:spPr>
          <a:xfrm>
            <a:off x="4304688" y="914400"/>
            <a:ext cx="1151516" cy="152400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473AB339-7D63-254E-ABF2-24695927A585}"/>
              </a:ext>
            </a:extLst>
          </p:cNvPr>
          <p:cNvCxnSpPr/>
          <p:nvPr/>
        </p:nvCxnSpPr>
        <p:spPr>
          <a:xfrm>
            <a:off x="2743200" y="1143000"/>
            <a:ext cx="1459480" cy="58397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27879317-DCAC-B547-8C10-CD1B006EF38D}"/>
              </a:ext>
            </a:extLst>
          </p:cNvPr>
          <p:cNvCxnSpPr/>
          <p:nvPr/>
        </p:nvCxnSpPr>
        <p:spPr>
          <a:xfrm>
            <a:off x="4876800" y="721406"/>
            <a:ext cx="1119442" cy="116794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837DAAB1-37DE-BE49-856F-9C2B7FDC68E1}"/>
              </a:ext>
            </a:extLst>
          </p:cNvPr>
          <p:cNvCxnSpPr/>
          <p:nvPr/>
        </p:nvCxnSpPr>
        <p:spPr>
          <a:xfrm>
            <a:off x="3094780" y="533400"/>
            <a:ext cx="1649606" cy="116794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A4AAE5B-90F2-2F4C-B4B2-B866DE28E54A}"/>
              </a:ext>
            </a:extLst>
          </p:cNvPr>
          <p:cNvCxnSpPr/>
          <p:nvPr/>
        </p:nvCxnSpPr>
        <p:spPr>
          <a:xfrm>
            <a:off x="2391204" y="744197"/>
            <a:ext cx="1649606" cy="116794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94DA37-C5B9-3348-AE08-1929E1F24E90}"/>
              </a:ext>
            </a:extLst>
          </p:cNvPr>
          <p:cNvCxnSpPr/>
          <p:nvPr/>
        </p:nvCxnSpPr>
        <p:spPr>
          <a:xfrm rot="5400000">
            <a:off x="4365322" y="1486648"/>
            <a:ext cx="274320" cy="1588"/>
          </a:xfrm>
          <a:prstGeom prst="straightConnector1">
            <a:avLst/>
          </a:prstGeom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A570811-474D-F445-9177-F07835A1DF41}"/>
              </a:ext>
            </a:extLst>
          </p:cNvPr>
          <p:cNvCxnSpPr/>
          <p:nvPr/>
        </p:nvCxnSpPr>
        <p:spPr>
          <a:xfrm>
            <a:off x="2391204" y="1879130"/>
            <a:ext cx="950623" cy="4630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574ECE0-B066-C145-8477-9B863559E964}"/>
              </a:ext>
            </a:extLst>
          </p:cNvPr>
          <p:cNvCxnSpPr/>
          <p:nvPr/>
        </p:nvCxnSpPr>
        <p:spPr>
          <a:xfrm>
            <a:off x="3039936" y="2035087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A71E0BC3-CCEC-9F43-B2AF-F66087B9E2B6}"/>
              </a:ext>
            </a:extLst>
          </p:cNvPr>
          <p:cNvCxnSpPr/>
          <p:nvPr/>
        </p:nvCxnSpPr>
        <p:spPr>
          <a:xfrm>
            <a:off x="4551703" y="1849931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223FA75-80C2-4A47-8C25-43602F4AEFB7}"/>
              </a:ext>
            </a:extLst>
          </p:cNvPr>
          <p:cNvCxnSpPr/>
          <p:nvPr/>
        </p:nvCxnSpPr>
        <p:spPr>
          <a:xfrm>
            <a:off x="3727800" y="2154730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6FE0C12-17A7-F34A-BDD0-FB1290B133E8}"/>
              </a:ext>
            </a:extLst>
          </p:cNvPr>
          <p:cNvCxnSpPr/>
          <p:nvPr/>
        </p:nvCxnSpPr>
        <p:spPr>
          <a:xfrm>
            <a:off x="3615678" y="1882688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19FDB8F9-2BEC-3D41-83F2-08EE8F09F538}"/>
              </a:ext>
            </a:extLst>
          </p:cNvPr>
          <p:cNvCxnSpPr/>
          <p:nvPr/>
        </p:nvCxnSpPr>
        <p:spPr>
          <a:xfrm>
            <a:off x="4284243" y="2049687"/>
            <a:ext cx="362046" cy="45576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40B04EC6-4756-9A4B-8808-1AC31FB4CF59}"/>
              </a:ext>
            </a:extLst>
          </p:cNvPr>
          <p:cNvCxnSpPr/>
          <p:nvPr/>
        </p:nvCxnSpPr>
        <p:spPr>
          <a:xfrm>
            <a:off x="5057364" y="2096335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92E75635-0F12-F149-B80E-DF60DFE56A53}"/>
              </a:ext>
            </a:extLst>
          </p:cNvPr>
          <p:cNvCxnSpPr/>
          <p:nvPr/>
        </p:nvCxnSpPr>
        <p:spPr>
          <a:xfrm>
            <a:off x="4465266" y="2277933"/>
            <a:ext cx="279120" cy="158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C101066-B3D6-A24A-A4DE-85AD20768FBF}"/>
              </a:ext>
            </a:extLst>
          </p:cNvPr>
          <p:cNvCxnSpPr/>
          <p:nvPr/>
        </p:nvCxnSpPr>
        <p:spPr>
          <a:xfrm>
            <a:off x="2543604" y="2265114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DB42D5FE-D8D8-4D4C-B39F-0A64E03BF3BF}"/>
              </a:ext>
            </a:extLst>
          </p:cNvPr>
          <p:cNvCxnSpPr/>
          <p:nvPr/>
        </p:nvCxnSpPr>
        <p:spPr>
          <a:xfrm>
            <a:off x="3396708" y="2417514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48C52D59-3783-0F49-A614-97011360E00B}"/>
              </a:ext>
            </a:extLst>
          </p:cNvPr>
          <p:cNvCxnSpPr/>
          <p:nvPr/>
        </p:nvCxnSpPr>
        <p:spPr>
          <a:xfrm>
            <a:off x="4381194" y="2511518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00A3CF7-7FD9-FA49-98A5-A876D828EFE1}"/>
              </a:ext>
            </a:extLst>
          </p:cNvPr>
          <p:cNvCxnSpPr/>
          <p:nvPr/>
        </p:nvCxnSpPr>
        <p:spPr>
          <a:xfrm>
            <a:off x="5088318" y="2313542"/>
            <a:ext cx="1137556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D4B65B6-DF45-0A4E-B9BE-A536D92DBD32}"/>
              </a:ext>
            </a:extLst>
          </p:cNvPr>
          <p:cNvCxnSpPr/>
          <p:nvPr/>
        </p:nvCxnSpPr>
        <p:spPr>
          <a:xfrm>
            <a:off x="5105400" y="950006"/>
            <a:ext cx="1837636" cy="116794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96383D-052B-B443-9C0A-BCA13506EDBA}"/>
              </a:ext>
            </a:extLst>
          </p:cNvPr>
          <p:cNvCxnSpPr/>
          <p:nvPr/>
        </p:nvCxnSpPr>
        <p:spPr>
          <a:xfrm>
            <a:off x="4461891" y="1143000"/>
            <a:ext cx="699626" cy="116794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370945-FFD9-B642-B99A-E1EB0B630C71}"/>
              </a:ext>
            </a:extLst>
          </p:cNvPr>
          <p:cNvCxnSpPr/>
          <p:nvPr/>
        </p:nvCxnSpPr>
        <p:spPr>
          <a:xfrm>
            <a:off x="5428734" y="1883760"/>
            <a:ext cx="797140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F3C1D7E-4F7C-0141-8D67-E82D713F1FB4}"/>
              </a:ext>
            </a:extLst>
          </p:cNvPr>
          <p:cNvCxnSpPr/>
          <p:nvPr/>
        </p:nvCxnSpPr>
        <p:spPr>
          <a:xfrm>
            <a:off x="2543604" y="3254048"/>
            <a:ext cx="950623" cy="4630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6371108-C71B-C149-8EAB-3AA5A4667CFF}"/>
              </a:ext>
            </a:extLst>
          </p:cNvPr>
          <p:cNvCxnSpPr/>
          <p:nvPr/>
        </p:nvCxnSpPr>
        <p:spPr>
          <a:xfrm>
            <a:off x="4704103" y="3224849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B0556C7-256B-5342-B572-4389592A1127}"/>
              </a:ext>
            </a:extLst>
          </p:cNvPr>
          <p:cNvCxnSpPr/>
          <p:nvPr/>
        </p:nvCxnSpPr>
        <p:spPr>
          <a:xfrm>
            <a:off x="3768078" y="3257606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257EC77-D3D3-5E47-A730-5B1218117688}"/>
              </a:ext>
            </a:extLst>
          </p:cNvPr>
          <p:cNvCxnSpPr/>
          <p:nvPr/>
        </p:nvCxnSpPr>
        <p:spPr>
          <a:xfrm>
            <a:off x="4573872" y="3725846"/>
            <a:ext cx="279120" cy="158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71868F42-640E-214F-80B5-CAEF9791FF88}"/>
              </a:ext>
            </a:extLst>
          </p:cNvPr>
          <p:cNvCxnSpPr/>
          <p:nvPr/>
        </p:nvCxnSpPr>
        <p:spPr>
          <a:xfrm>
            <a:off x="2652210" y="3713027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D10B341C-6D7F-DD4A-9B23-BD0ED60DD723}"/>
              </a:ext>
            </a:extLst>
          </p:cNvPr>
          <p:cNvCxnSpPr/>
          <p:nvPr/>
        </p:nvCxnSpPr>
        <p:spPr>
          <a:xfrm>
            <a:off x="3505314" y="3865427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6B44C1C-A245-E44E-8F56-FF4DD00B2765}"/>
              </a:ext>
            </a:extLst>
          </p:cNvPr>
          <p:cNvCxnSpPr/>
          <p:nvPr/>
        </p:nvCxnSpPr>
        <p:spPr>
          <a:xfrm>
            <a:off x="4489800" y="3974030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2226B2D-CFBF-7A48-A481-D742B8F1329D}"/>
              </a:ext>
            </a:extLst>
          </p:cNvPr>
          <p:cNvCxnSpPr/>
          <p:nvPr/>
        </p:nvCxnSpPr>
        <p:spPr>
          <a:xfrm>
            <a:off x="5196924" y="3761455"/>
            <a:ext cx="1137556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E7307EE-C41E-AA4A-BC02-D3F641EDF53B}"/>
              </a:ext>
            </a:extLst>
          </p:cNvPr>
          <p:cNvCxnSpPr/>
          <p:nvPr/>
        </p:nvCxnSpPr>
        <p:spPr>
          <a:xfrm>
            <a:off x="5581134" y="3258678"/>
            <a:ext cx="797140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C2E6DA56-E7F6-D94C-889D-A6775E421301}"/>
              </a:ext>
            </a:extLst>
          </p:cNvPr>
          <p:cNvCxnSpPr/>
          <p:nvPr/>
        </p:nvCxnSpPr>
        <p:spPr>
          <a:xfrm>
            <a:off x="2564622" y="3377250"/>
            <a:ext cx="950623" cy="4630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50D85319-5397-9841-8D6A-5DA250E16E5B}"/>
              </a:ext>
            </a:extLst>
          </p:cNvPr>
          <p:cNvCxnSpPr/>
          <p:nvPr/>
        </p:nvCxnSpPr>
        <p:spPr>
          <a:xfrm>
            <a:off x="3789096" y="3380808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C04515BD-1C10-254F-A7A1-CF3152A0F994}"/>
              </a:ext>
            </a:extLst>
          </p:cNvPr>
          <p:cNvCxnSpPr/>
          <p:nvPr/>
        </p:nvCxnSpPr>
        <p:spPr>
          <a:xfrm>
            <a:off x="4725121" y="3333452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995B9520-016C-E145-B9F7-5805194E77EB}"/>
              </a:ext>
            </a:extLst>
          </p:cNvPr>
          <p:cNvCxnSpPr/>
          <p:nvPr/>
        </p:nvCxnSpPr>
        <p:spPr>
          <a:xfrm>
            <a:off x="5602152" y="3367281"/>
            <a:ext cx="797140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8CA3AC5-11AC-454A-AEED-AB94AFE62AA5}"/>
              </a:ext>
            </a:extLst>
          </p:cNvPr>
          <p:cNvCxnSpPr/>
          <p:nvPr/>
        </p:nvCxnSpPr>
        <p:spPr>
          <a:xfrm>
            <a:off x="4624086" y="3630063"/>
            <a:ext cx="279120" cy="158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32B770EB-D06A-B840-97A5-323CB489ED6B}"/>
              </a:ext>
            </a:extLst>
          </p:cNvPr>
          <p:cNvCxnSpPr/>
          <p:nvPr/>
        </p:nvCxnSpPr>
        <p:spPr>
          <a:xfrm>
            <a:off x="2702424" y="3617244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40716934-FB1E-3244-9314-0BE9EE21DABF}"/>
              </a:ext>
            </a:extLst>
          </p:cNvPr>
          <p:cNvCxnSpPr/>
          <p:nvPr/>
        </p:nvCxnSpPr>
        <p:spPr>
          <a:xfrm>
            <a:off x="3555528" y="3755045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90907C37-48FB-4141-B7B6-3922182216A4}"/>
              </a:ext>
            </a:extLst>
          </p:cNvPr>
          <p:cNvCxnSpPr/>
          <p:nvPr/>
        </p:nvCxnSpPr>
        <p:spPr>
          <a:xfrm>
            <a:off x="4540014" y="3863648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5213BD30-84A6-8746-8A14-FE1BE11FE1B5}"/>
              </a:ext>
            </a:extLst>
          </p:cNvPr>
          <p:cNvCxnSpPr/>
          <p:nvPr/>
        </p:nvCxnSpPr>
        <p:spPr>
          <a:xfrm>
            <a:off x="5247138" y="3651073"/>
            <a:ext cx="1137556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5A48F72-03E5-F34E-8875-CE449382C3C8}"/>
              </a:ext>
            </a:extLst>
          </p:cNvPr>
          <p:cNvCxnSpPr/>
          <p:nvPr/>
        </p:nvCxnSpPr>
        <p:spPr>
          <a:xfrm rot="5400000">
            <a:off x="4327948" y="2850765"/>
            <a:ext cx="274320" cy="1588"/>
          </a:xfrm>
          <a:prstGeom prst="straightConnector1">
            <a:avLst/>
          </a:prstGeom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DAFB3BE-99F7-EC41-8E92-BD92AE003D15}"/>
              </a:ext>
            </a:extLst>
          </p:cNvPr>
          <p:cNvCxnSpPr/>
          <p:nvPr/>
        </p:nvCxnSpPr>
        <p:spPr>
          <a:xfrm rot="5400000">
            <a:off x="2672681" y="3310128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6BDF00-5A87-6F40-BA1B-C3C3352FF427}"/>
              </a:ext>
            </a:extLst>
          </p:cNvPr>
          <p:cNvCxnSpPr/>
          <p:nvPr/>
        </p:nvCxnSpPr>
        <p:spPr>
          <a:xfrm rot="5400000">
            <a:off x="2839679" y="3316538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126AE10-7EB0-574C-89EB-F9B09EC26021}"/>
              </a:ext>
            </a:extLst>
          </p:cNvPr>
          <p:cNvCxnSpPr/>
          <p:nvPr/>
        </p:nvCxnSpPr>
        <p:spPr>
          <a:xfrm rot="5400000">
            <a:off x="2992079" y="330834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096278E-C044-AE41-9BD0-B022F2935EF0}"/>
              </a:ext>
            </a:extLst>
          </p:cNvPr>
          <p:cNvCxnSpPr/>
          <p:nvPr/>
        </p:nvCxnSpPr>
        <p:spPr>
          <a:xfrm rot="5400000">
            <a:off x="3202871" y="3329358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3BCDD0-03D5-7A47-B8D9-F7D4C12E9C59}"/>
              </a:ext>
            </a:extLst>
          </p:cNvPr>
          <p:cNvCxnSpPr/>
          <p:nvPr/>
        </p:nvCxnSpPr>
        <p:spPr>
          <a:xfrm rot="5400000">
            <a:off x="3355271" y="332116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5372E99-F8EE-F849-9E1F-70663E19A6FC}"/>
              </a:ext>
            </a:extLst>
          </p:cNvPr>
          <p:cNvCxnSpPr/>
          <p:nvPr/>
        </p:nvCxnSpPr>
        <p:spPr>
          <a:xfrm rot="5400000">
            <a:off x="2795885" y="365231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D4903A6-6E9C-CC4A-919B-389094A84278}"/>
              </a:ext>
            </a:extLst>
          </p:cNvPr>
          <p:cNvCxnSpPr/>
          <p:nvPr/>
        </p:nvCxnSpPr>
        <p:spPr>
          <a:xfrm rot="5400000">
            <a:off x="2962883" y="365872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C5734A0-45FD-364E-A0D6-80B21306EA25}"/>
              </a:ext>
            </a:extLst>
          </p:cNvPr>
          <p:cNvCxnSpPr/>
          <p:nvPr/>
        </p:nvCxnSpPr>
        <p:spPr>
          <a:xfrm rot="5400000">
            <a:off x="3115283" y="3650536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B753442-DF3D-144C-A50B-AA3273E0C71C}"/>
              </a:ext>
            </a:extLst>
          </p:cNvPr>
          <p:cNvCxnSpPr/>
          <p:nvPr/>
        </p:nvCxnSpPr>
        <p:spPr>
          <a:xfrm rot="5400000">
            <a:off x="3326075" y="367154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642CA2-3667-154A-884F-83460A2DEBD1}"/>
              </a:ext>
            </a:extLst>
          </p:cNvPr>
          <p:cNvCxnSpPr/>
          <p:nvPr/>
        </p:nvCxnSpPr>
        <p:spPr>
          <a:xfrm rot="5400000">
            <a:off x="3642569" y="379830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D11A491-90B8-BE47-8619-3E8E3BFE08E1}"/>
              </a:ext>
            </a:extLst>
          </p:cNvPr>
          <p:cNvCxnSpPr/>
          <p:nvPr/>
        </p:nvCxnSpPr>
        <p:spPr>
          <a:xfrm rot="5400000">
            <a:off x="3809567" y="380471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3E08D0-F8A2-E545-B13D-3E755B6A2AAC}"/>
              </a:ext>
            </a:extLst>
          </p:cNvPr>
          <p:cNvCxnSpPr/>
          <p:nvPr/>
        </p:nvCxnSpPr>
        <p:spPr>
          <a:xfrm rot="5400000">
            <a:off x="3976565" y="381112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535914-3234-0441-996D-1375E54AF5B4}"/>
              </a:ext>
            </a:extLst>
          </p:cNvPr>
          <p:cNvCxnSpPr/>
          <p:nvPr/>
        </p:nvCxnSpPr>
        <p:spPr>
          <a:xfrm rot="5400000">
            <a:off x="4172759" y="381753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0101199-44BD-E546-B0D0-DB44B8510FBB}"/>
              </a:ext>
            </a:extLst>
          </p:cNvPr>
          <p:cNvCxnSpPr/>
          <p:nvPr/>
        </p:nvCxnSpPr>
        <p:spPr>
          <a:xfrm rot="5400000">
            <a:off x="3773951" y="3316538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398C1BA-C143-F441-8E4D-A91C3897A6A4}"/>
              </a:ext>
            </a:extLst>
          </p:cNvPr>
          <p:cNvCxnSpPr/>
          <p:nvPr/>
        </p:nvCxnSpPr>
        <p:spPr>
          <a:xfrm rot="5400000">
            <a:off x="3940949" y="3322948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A917788-5F44-3E40-8A0D-3DE138C06729}"/>
              </a:ext>
            </a:extLst>
          </p:cNvPr>
          <p:cNvCxnSpPr/>
          <p:nvPr/>
        </p:nvCxnSpPr>
        <p:spPr>
          <a:xfrm rot="5400000">
            <a:off x="4122545" y="3343957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DD76A17-916C-7440-817F-643C297C73AA}"/>
              </a:ext>
            </a:extLst>
          </p:cNvPr>
          <p:cNvCxnSpPr/>
          <p:nvPr/>
        </p:nvCxnSpPr>
        <p:spPr>
          <a:xfrm rot="5400000">
            <a:off x="4304141" y="3335768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F469B7-DECF-DA4B-A84D-9C09933DF211}"/>
              </a:ext>
            </a:extLst>
          </p:cNvPr>
          <p:cNvCxnSpPr/>
          <p:nvPr/>
        </p:nvCxnSpPr>
        <p:spPr>
          <a:xfrm rot="5400000">
            <a:off x="4743839" y="3279151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584F03B-51F6-5545-9C27-FA3B1066B0D4}"/>
              </a:ext>
            </a:extLst>
          </p:cNvPr>
          <p:cNvCxnSpPr/>
          <p:nvPr/>
        </p:nvCxnSpPr>
        <p:spPr>
          <a:xfrm rot="5400000">
            <a:off x="4881641" y="3285561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B991C77-588C-EB44-B40F-DE3530732442}"/>
              </a:ext>
            </a:extLst>
          </p:cNvPr>
          <p:cNvCxnSpPr/>
          <p:nvPr/>
        </p:nvCxnSpPr>
        <p:spPr>
          <a:xfrm rot="5400000">
            <a:off x="5034041" y="3291971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8F87DF8-EC2C-7F45-9E9D-A3F98D6716D9}"/>
              </a:ext>
            </a:extLst>
          </p:cNvPr>
          <p:cNvCxnSpPr/>
          <p:nvPr/>
        </p:nvCxnSpPr>
        <p:spPr>
          <a:xfrm rot="5400000">
            <a:off x="5201039" y="3312980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D52056C-D7F3-D043-AD03-84DB2DAEDB49}"/>
              </a:ext>
            </a:extLst>
          </p:cNvPr>
          <p:cNvCxnSpPr/>
          <p:nvPr/>
        </p:nvCxnSpPr>
        <p:spPr>
          <a:xfrm rot="5400000">
            <a:off x="5728325" y="331475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ADA833B-A840-C14D-8D08-625726B1FCD5}"/>
              </a:ext>
            </a:extLst>
          </p:cNvPr>
          <p:cNvCxnSpPr/>
          <p:nvPr/>
        </p:nvCxnSpPr>
        <p:spPr>
          <a:xfrm rot="5400000">
            <a:off x="5909921" y="332116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103503E-DD3F-E947-90A2-01E7BF53232D}"/>
              </a:ext>
            </a:extLst>
          </p:cNvPr>
          <p:cNvCxnSpPr/>
          <p:nvPr/>
        </p:nvCxnSpPr>
        <p:spPr>
          <a:xfrm rot="5400000">
            <a:off x="6076919" y="332757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C2A3B02-D167-0D45-843C-B70BDF3D07D1}"/>
              </a:ext>
            </a:extLst>
          </p:cNvPr>
          <p:cNvCxnSpPr/>
          <p:nvPr/>
        </p:nvCxnSpPr>
        <p:spPr>
          <a:xfrm rot="5400000">
            <a:off x="6258515" y="3348588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E5BEEE0-6C2F-7341-84C5-BF40C791C473}"/>
              </a:ext>
            </a:extLst>
          </p:cNvPr>
          <p:cNvCxnSpPr/>
          <p:nvPr/>
        </p:nvCxnSpPr>
        <p:spPr>
          <a:xfrm rot="5400000">
            <a:off x="5544971" y="370074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D7CCBC-5CD8-FC40-9C42-30773C4B99CC}"/>
              </a:ext>
            </a:extLst>
          </p:cNvPr>
          <p:cNvCxnSpPr/>
          <p:nvPr/>
        </p:nvCxnSpPr>
        <p:spPr>
          <a:xfrm rot="5400000">
            <a:off x="5711969" y="370715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32DB1A1-DCE7-E24A-977A-9F59327BF6F9}"/>
              </a:ext>
            </a:extLst>
          </p:cNvPr>
          <p:cNvCxnSpPr/>
          <p:nvPr/>
        </p:nvCxnSpPr>
        <p:spPr>
          <a:xfrm rot="5400000">
            <a:off x="5864369" y="371356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0419324-5D5F-3D4A-A923-E7B5E5E98651}"/>
              </a:ext>
            </a:extLst>
          </p:cNvPr>
          <p:cNvCxnSpPr/>
          <p:nvPr/>
        </p:nvCxnSpPr>
        <p:spPr>
          <a:xfrm rot="5400000">
            <a:off x="6075161" y="371997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C8C8C87-2D30-EF43-8A43-24ACE6E47ED4}"/>
              </a:ext>
            </a:extLst>
          </p:cNvPr>
          <p:cNvCxnSpPr/>
          <p:nvPr/>
        </p:nvCxnSpPr>
        <p:spPr>
          <a:xfrm rot="5400000">
            <a:off x="4631717" y="391153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8F62B00-BCEC-9243-BBE4-76B618D53566}"/>
              </a:ext>
            </a:extLst>
          </p:cNvPr>
          <p:cNvCxnSpPr/>
          <p:nvPr/>
        </p:nvCxnSpPr>
        <p:spPr>
          <a:xfrm rot="5400000">
            <a:off x="4798715" y="391794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035AE0-9EB5-D840-8C98-4B40D87EE57E}"/>
              </a:ext>
            </a:extLst>
          </p:cNvPr>
          <p:cNvCxnSpPr/>
          <p:nvPr/>
        </p:nvCxnSpPr>
        <p:spPr>
          <a:xfrm rot="5400000">
            <a:off x="5009507" y="392435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D38A77-AE4C-4340-B271-1C4DBB4FCF8A}"/>
              </a:ext>
            </a:extLst>
          </p:cNvPr>
          <p:cNvCxnSpPr/>
          <p:nvPr/>
        </p:nvCxnSpPr>
        <p:spPr>
          <a:xfrm rot="5400000">
            <a:off x="5147309" y="3916170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9E050D7-6D80-A444-A908-D56B8C7579BB}"/>
              </a:ext>
            </a:extLst>
          </p:cNvPr>
          <p:cNvCxnSpPr/>
          <p:nvPr/>
        </p:nvCxnSpPr>
        <p:spPr>
          <a:xfrm rot="5400000">
            <a:off x="5390813" y="370715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76C82D41-61CE-8C45-BC4B-9D2E5D8818EA}"/>
              </a:ext>
            </a:extLst>
          </p:cNvPr>
          <p:cNvCxnSpPr/>
          <p:nvPr/>
        </p:nvCxnSpPr>
        <p:spPr>
          <a:xfrm>
            <a:off x="2553960" y="4503272"/>
            <a:ext cx="950623" cy="4630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7BF1CDBC-A1FD-4444-B5AC-EAD73CDC40D2}"/>
              </a:ext>
            </a:extLst>
          </p:cNvPr>
          <p:cNvCxnSpPr/>
          <p:nvPr/>
        </p:nvCxnSpPr>
        <p:spPr>
          <a:xfrm>
            <a:off x="5123203" y="4474073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B2D53C17-4B02-B742-9E24-2ABDE38B90BD}"/>
              </a:ext>
            </a:extLst>
          </p:cNvPr>
          <p:cNvCxnSpPr/>
          <p:nvPr/>
        </p:nvCxnSpPr>
        <p:spPr>
          <a:xfrm>
            <a:off x="4084992" y="4594424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1BBC93F5-EC10-3140-8B64-EB98A59616D0}"/>
              </a:ext>
            </a:extLst>
          </p:cNvPr>
          <p:cNvCxnSpPr/>
          <p:nvPr/>
        </p:nvCxnSpPr>
        <p:spPr>
          <a:xfrm>
            <a:off x="2793948" y="4933053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4FC4D0F0-A578-024A-A4F7-32D52EE4B06E}"/>
              </a:ext>
            </a:extLst>
          </p:cNvPr>
          <p:cNvCxnSpPr/>
          <p:nvPr/>
        </p:nvCxnSpPr>
        <p:spPr>
          <a:xfrm>
            <a:off x="3690846" y="5246042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8AACAC8B-5E94-0548-8606-CF59D06796D8}"/>
              </a:ext>
            </a:extLst>
          </p:cNvPr>
          <p:cNvCxnSpPr/>
          <p:nvPr/>
        </p:nvCxnSpPr>
        <p:spPr>
          <a:xfrm>
            <a:off x="4908900" y="5281650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0DBBCF6A-332D-2D47-8B39-BA13CEC63A14}"/>
              </a:ext>
            </a:extLst>
          </p:cNvPr>
          <p:cNvCxnSpPr/>
          <p:nvPr/>
        </p:nvCxnSpPr>
        <p:spPr>
          <a:xfrm>
            <a:off x="5382456" y="4981481"/>
            <a:ext cx="1137556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343B0BFE-85A7-6C4C-80A2-9074AF2B2F98}"/>
              </a:ext>
            </a:extLst>
          </p:cNvPr>
          <p:cNvCxnSpPr/>
          <p:nvPr/>
        </p:nvCxnSpPr>
        <p:spPr>
          <a:xfrm>
            <a:off x="6000234" y="4507902"/>
            <a:ext cx="797140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CF6495EE-C0A0-4C41-A8CE-EE737321AB45}"/>
              </a:ext>
            </a:extLst>
          </p:cNvPr>
          <p:cNvCxnSpPr/>
          <p:nvPr/>
        </p:nvCxnSpPr>
        <p:spPr>
          <a:xfrm>
            <a:off x="2574978" y="4626474"/>
            <a:ext cx="950623" cy="4630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C847297D-2CD3-8D4D-8E09-C473CADE4762}"/>
              </a:ext>
            </a:extLst>
          </p:cNvPr>
          <p:cNvCxnSpPr/>
          <p:nvPr/>
        </p:nvCxnSpPr>
        <p:spPr>
          <a:xfrm>
            <a:off x="4106010" y="4717626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699441AC-BA4D-E948-9939-D279929CA50E}"/>
              </a:ext>
            </a:extLst>
          </p:cNvPr>
          <p:cNvCxnSpPr/>
          <p:nvPr/>
        </p:nvCxnSpPr>
        <p:spPr>
          <a:xfrm>
            <a:off x="5144221" y="4582676"/>
            <a:ext cx="579253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93A9F69D-4CD1-9041-A147-E389E27D845C}"/>
              </a:ext>
            </a:extLst>
          </p:cNvPr>
          <p:cNvCxnSpPr/>
          <p:nvPr/>
        </p:nvCxnSpPr>
        <p:spPr>
          <a:xfrm>
            <a:off x="6021252" y="4616505"/>
            <a:ext cx="797140" cy="29199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05EAE8C3-EE2F-E14E-B6F5-69A8AABF2030}"/>
              </a:ext>
            </a:extLst>
          </p:cNvPr>
          <p:cNvCxnSpPr/>
          <p:nvPr/>
        </p:nvCxnSpPr>
        <p:spPr>
          <a:xfrm>
            <a:off x="2844162" y="4822671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C24FC640-2783-9148-96C3-86119FB60B9C}"/>
              </a:ext>
            </a:extLst>
          </p:cNvPr>
          <p:cNvCxnSpPr/>
          <p:nvPr/>
        </p:nvCxnSpPr>
        <p:spPr>
          <a:xfrm>
            <a:off x="3741060" y="5135660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C6126C4B-F004-B749-8906-69DD9657CDA2}"/>
              </a:ext>
            </a:extLst>
          </p:cNvPr>
          <p:cNvCxnSpPr/>
          <p:nvPr/>
        </p:nvCxnSpPr>
        <p:spPr>
          <a:xfrm>
            <a:off x="4959114" y="5171268"/>
            <a:ext cx="798223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4DBDF8F2-AB81-4F40-A5C9-4EDD4CF409C2}"/>
              </a:ext>
            </a:extLst>
          </p:cNvPr>
          <p:cNvCxnSpPr/>
          <p:nvPr/>
        </p:nvCxnSpPr>
        <p:spPr>
          <a:xfrm>
            <a:off x="5432670" y="4871099"/>
            <a:ext cx="1137556" cy="35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A882C9B-A490-FF46-92FF-8F34DEED8082}"/>
              </a:ext>
            </a:extLst>
          </p:cNvPr>
          <p:cNvCxnSpPr/>
          <p:nvPr/>
        </p:nvCxnSpPr>
        <p:spPr>
          <a:xfrm rot="5400000">
            <a:off x="2683037" y="4559352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314B5FD-0084-B34A-8E7B-0C82C4DE3494}"/>
              </a:ext>
            </a:extLst>
          </p:cNvPr>
          <p:cNvCxnSpPr/>
          <p:nvPr/>
        </p:nvCxnSpPr>
        <p:spPr>
          <a:xfrm rot="5400000">
            <a:off x="2850035" y="4565762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28ACAD5-E5C4-9F40-8B9A-5E147E0590F1}"/>
              </a:ext>
            </a:extLst>
          </p:cNvPr>
          <p:cNvCxnSpPr/>
          <p:nvPr/>
        </p:nvCxnSpPr>
        <p:spPr>
          <a:xfrm rot="5400000">
            <a:off x="3002435" y="455757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4349B20-CCE3-AE41-BAC2-3543643680F6}"/>
              </a:ext>
            </a:extLst>
          </p:cNvPr>
          <p:cNvCxnSpPr/>
          <p:nvPr/>
        </p:nvCxnSpPr>
        <p:spPr>
          <a:xfrm rot="5400000">
            <a:off x="3213227" y="4578582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4736FA0-BE84-0B46-B05E-B9627E88C306}"/>
              </a:ext>
            </a:extLst>
          </p:cNvPr>
          <p:cNvCxnSpPr/>
          <p:nvPr/>
        </p:nvCxnSpPr>
        <p:spPr>
          <a:xfrm rot="5400000">
            <a:off x="3365627" y="457039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18356CF-D02F-364D-B57E-84025D75EF55}"/>
              </a:ext>
            </a:extLst>
          </p:cNvPr>
          <p:cNvCxnSpPr/>
          <p:nvPr/>
        </p:nvCxnSpPr>
        <p:spPr>
          <a:xfrm rot="5400000">
            <a:off x="2937623" y="4857742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CEB89A3-A9FD-E34E-A933-B362BA1BF910}"/>
              </a:ext>
            </a:extLst>
          </p:cNvPr>
          <p:cNvCxnSpPr/>
          <p:nvPr/>
        </p:nvCxnSpPr>
        <p:spPr>
          <a:xfrm rot="5400000">
            <a:off x="3104621" y="4864152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80C10D9-1996-D64F-A164-8EE961CDA429}"/>
              </a:ext>
            </a:extLst>
          </p:cNvPr>
          <p:cNvCxnSpPr/>
          <p:nvPr/>
        </p:nvCxnSpPr>
        <p:spPr>
          <a:xfrm rot="5400000">
            <a:off x="3257021" y="485596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948950A-4845-C842-9409-B8FED4CD5834}"/>
              </a:ext>
            </a:extLst>
          </p:cNvPr>
          <p:cNvCxnSpPr/>
          <p:nvPr/>
        </p:nvCxnSpPr>
        <p:spPr>
          <a:xfrm rot="5400000">
            <a:off x="3467813" y="4876972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62D66CC-CD12-FC4D-9EBE-EDA7D68FE5F7}"/>
              </a:ext>
            </a:extLst>
          </p:cNvPr>
          <p:cNvCxnSpPr/>
          <p:nvPr/>
        </p:nvCxnSpPr>
        <p:spPr>
          <a:xfrm rot="5400000">
            <a:off x="3828101" y="5178920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B985BE4-83C0-4D44-B8EF-940D489AB69D}"/>
              </a:ext>
            </a:extLst>
          </p:cNvPr>
          <p:cNvCxnSpPr/>
          <p:nvPr/>
        </p:nvCxnSpPr>
        <p:spPr>
          <a:xfrm rot="5400000">
            <a:off x="3995099" y="5185330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47B7756-93EC-FA41-B92A-F3182961D448}"/>
              </a:ext>
            </a:extLst>
          </p:cNvPr>
          <p:cNvCxnSpPr/>
          <p:nvPr/>
        </p:nvCxnSpPr>
        <p:spPr>
          <a:xfrm rot="5400000">
            <a:off x="4162097" y="5191740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0F1A5FB-58F6-844E-8FB4-7C00A47BE7FF}"/>
              </a:ext>
            </a:extLst>
          </p:cNvPr>
          <p:cNvCxnSpPr/>
          <p:nvPr/>
        </p:nvCxnSpPr>
        <p:spPr>
          <a:xfrm rot="5400000">
            <a:off x="4358291" y="5198150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D92E5F3-0E2B-FF46-9E6C-514F7F55C639}"/>
              </a:ext>
            </a:extLst>
          </p:cNvPr>
          <p:cNvCxnSpPr/>
          <p:nvPr/>
        </p:nvCxnSpPr>
        <p:spPr>
          <a:xfrm rot="5400000">
            <a:off x="4090865" y="4653356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529219A-768A-2643-B1EC-6E97F1C16EB4}"/>
              </a:ext>
            </a:extLst>
          </p:cNvPr>
          <p:cNvCxnSpPr/>
          <p:nvPr/>
        </p:nvCxnSpPr>
        <p:spPr>
          <a:xfrm rot="5400000">
            <a:off x="4257863" y="4659766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383EF56-BC64-1A4D-A036-770B3A9595D9}"/>
              </a:ext>
            </a:extLst>
          </p:cNvPr>
          <p:cNvCxnSpPr/>
          <p:nvPr/>
        </p:nvCxnSpPr>
        <p:spPr>
          <a:xfrm rot="5400000">
            <a:off x="4439459" y="468077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40DB21B-10FF-F440-9190-9D2365C82026}"/>
              </a:ext>
            </a:extLst>
          </p:cNvPr>
          <p:cNvCxnSpPr/>
          <p:nvPr/>
        </p:nvCxnSpPr>
        <p:spPr>
          <a:xfrm rot="5400000">
            <a:off x="4621055" y="4672586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CA6C80C-52E8-C242-9FF5-A6425E043A3A}"/>
              </a:ext>
            </a:extLst>
          </p:cNvPr>
          <p:cNvCxnSpPr/>
          <p:nvPr/>
        </p:nvCxnSpPr>
        <p:spPr>
          <a:xfrm rot="5400000">
            <a:off x="5162939" y="452837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1A9178B-C61F-834E-8EEC-84CAD79B9916}"/>
              </a:ext>
            </a:extLst>
          </p:cNvPr>
          <p:cNvCxnSpPr/>
          <p:nvPr/>
        </p:nvCxnSpPr>
        <p:spPr>
          <a:xfrm rot="5400000">
            <a:off x="5300741" y="453478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D852537-58F9-6E4F-A205-437B915EC064}"/>
              </a:ext>
            </a:extLst>
          </p:cNvPr>
          <p:cNvCxnSpPr/>
          <p:nvPr/>
        </p:nvCxnSpPr>
        <p:spPr>
          <a:xfrm rot="5400000">
            <a:off x="5453141" y="4541195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6E2836B-396E-454B-8F76-2004F8B8C92E}"/>
              </a:ext>
            </a:extLst>
          </p:cNvPr>
          <p:cNvCxnSpPr/>
          <p:nvPr/>
        </p:nvCxnSpPr>
        <p:spPr>
          <a:xfrm rot="5400000">
            <a:off x="5620139" y="4562204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D1861C2-7C52-5347-A57E-8FC409AA4DDE}"/>
              </a:ext>
            </a:extLst>
          </p:cNvPr>
          <p:cNvCxnSpPr/>
          <p:nvPr/>
        </p:nvCxnSpPr>
        <p:spPr>
          <a:xfrm rot="5400000">
            <a:off x="6147425" y="456398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021FD43-0B9B-3347-AABB-CCBF7C6554D8}"/>
              </a:ext>
            </a:extLst>
          </p:cNvPr>
          <p:cNvCxnSpPr/>
          <p:nvPr/>
        </p:nvCxnSpPr>
        <p:spPr>
          <a:xfrm rot="5400000">
            <a:off x="6329021" y="457039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83CFE8A-7898-6943-B763-DB42C46B31F7}"/>
              </a:ext>
            </a:extLst>
          </p:cNvPr>
          <p:cNvCxnSpPr/>
          <p:nvPr/>
        </p:nvCxnSpPr>
        <p:spPr>
          <a:xfrm rot="5400000">
            <a:off x="6496019" y="4576803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D007424-0C52-E641-9CC3-9F230688D1A5}"/>
              </a:ext>
            </a:extLst>
          </p:cNvPr>
          <p:cNvCxnSpPr/>
          <p:nvPr/>
        </p:nvCxnSpPr>
        <p:spPr>
          <a:xfrm rot="5400000">
            <a:off x="6677615" y="4597812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850BB6D-61E9-0F41-B707-24E1FCA0FB51}"/>
              </a:ext>
            </a:extLst>
          </p:cNvPr>
          <p:cNvCxnSpPr/>
          <p:nvPr/>
        </p:nvCxnSpPr>
        <p:spPr>
          <a:xfrm rot="5400000">
            <a:off x="5730503" y="492076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C717F74-30CC-6C45-BBAD-EB10DF27C9B2}"/>
              </a:ext>
            </a:extLst>
          </p:cNvPr>
          <p:cNvCxnSpPr/>
          <p:nvPr/>
        </p:nvCxnSpPr>
        <p:spPr>
          <a:xfrm rot="5400000">
            <a:off x="5897501" y="492717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D2EB2DD-78D0-0B48-A715-119DBC5E49F6}"/>
              </a:ext>
            </a:extLst>
          </p:cNvPr>
          <p:cNvCxnSpPr/>
          <p:nvPr/>
        </p:nvCxnSpPr>
        <p:spPr>
          <a:xfrm rot="5400000">
            <a:off x="6049901" y="493358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E9A7470-E237-F44F-8B02-6A44487A85FF}"/>
              </a:ext>
            </a:extLst>
          </p:cNvPr>
          <p:cNvCxnSpPr/>
          <p:nvPr/>
        </p:nvCxnSpPr>
        <p:spPr>
          <a:xfrm rot="5400000">
            <a:off x="6260693" y="493999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F0A13F6-EA22-3240-8DE2-380037A0B422}"/>
              </a:ext>
            </a:extLst>
          </p:cNvPr>
          <p:cNvCxnSpPr/>
          <p:nvPr/>
        </p:nvCxnSpPr>
        <p:spPr>
          <a:xfrm rot="5400000">
            <a:off x="5050817" y="521915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101EC00-3C52-BF4B-AF48-38B2F36235B7}"/>
              </a:ext>
            </a:extLst>
          </p:cNvPr>
          <p:cNvCxnSpPr/>
          <p:nvPr/>
        </p:nvCxnSpPr>
        <p:spPr>
          <a:xfrm rot="5400000">
            <a:off x="5217815" y="522556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E6151B2-71DF-6C40-A3A5-818FFF9E82E0}"/>
              </a:ext>
            </a:extLst>
          </p:cNvPr>
          <p:cNvCxnSpPr/>
          <p:nvPr/>
        </p:nvCxnSpPr>
        <p:spPr>
          <a:xfrm rot="5400000">
            <a:off x="5428607" y="523197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2A03CE-5515-1A48-A065-0A960D413FA9}"/>
              </a:ext>
            </a:extLst>
          </p:cNvPr>
          <p:cNvCxnSpPr/>
          <p:nvPr/>
        </p:nvCxnSpPr>
        <p:spPr>
          <a:xfrm rot="5400000">
            <a:off x="5566409" y="5223790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FF20BDC-19FA-6548-A760-8CEE965CCFAB}"/>
              </a:ext>
            </a:extLst>
          </p:cNvPr>
          <p:cNvCxnSpPr/>
          <p:nvPr/>
        </p:nvCxnSpPr>
        <p:spPr>
          <a:xfrm rot="5400000">
            <a:off x="5576345" y="4927179"/>
            <a:ext cx="4664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9772275-A3A0-C747-A7ED-E008C9AA6750}"/>
              </a:ext>
            </a:extLst>
          </p:cNvPr>
          <p:cNvCxnSpPr/>
          <p:nvPr/>
        </p:nvCxnSpPr>
        <p:spPr>
          <a:xfrm>
            <a:off x="2250890" y="4495082"/>
            <a:ext cx="31089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AE51A43-5464-8B47-BB21-7922833A5A59}"/>
              </a:ext>
            </a:extLst>
          </p:cNvPr>
          <p:cNvCxnSpPr/>
          <p:nvPr/>
        </p:nvCxnSpPr>
        <p:spPr>
          <a:xfrm>
            <a:off x="2271908" y="4618284"/>
            <a:ext cx="31089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0630727-B86E-514C-9AC6-8C47A7C7B341}"/>
              </a:ext>
            </a:extLst>
          </p:cNvPr>
          <p:cNvCxnSpPr/>
          <p:nvPr/>
        </p:nvCxnSpPr>
        <p:spPr>
          <a:xfrm>
            <a:off x="3454346" y="4501492"/>
            <a:ext cx="31089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5C168B2-BB98-EE46-A898-0FC74CEAF9D8}"/>
              </a:ext>
            </a:extLst>
          </p:cNvPr>
          <p:cNvCxnSpPr/>
          <p:nvPr/>
        </p:nvCxnSpPr>
        <p:spPr>
          <a:xfrm>
            <a:off x="3446168" y="4639293"/>
            <a:ext cx="31089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E1E7731-03A2-8747-A7CA-1BAEB830263B}"/>
              </a:ext>
            </a:extLst>
          </p:cNvPr>
          <p:cNvCxnSpPr/>
          <p:nvPr/>
        </p:nvCxnSpPr>
        <p:spPr>
          <a:xfrm>
            <a:off x="2541092" y="4814481"/>
            <a:ext cx="31089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AFB55B1-5818-C44F-A749-10E57D722E0F}"/>
              </a:ext>
            </a:extLst>
          </p:cNvPr>
          <p:cNvCxnSpPr/>
          <p:nvPr/>
        </p:nvCxnSpPr>
        <p:spPr>
          <a:xfrm>
            <a:off x="2518316" y="4923084"/>
            <a:ext cx="31089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6E0CF26-BD3A-F14F-9F2E-8F2895FD3B96}"/>
              </a:ext>
            </a:extLst>
          </p:cNvPr>
          <p:cNvCxnSpPr/>
          <p:nvPr/>
        </p:nvCxnSpPr>
        <p:spPr>
          <a:xfrm>
            <a:off x="3884108" y="4580897"/>
            <a:ext cx="21945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D1A7F1B-6DEC-F643-A1AC-4369A2C3472A}"/>
              </a:ext>
            </a:extLst>
          </p:cNvPr>
          <p:cNvCxnSpPr/>
          <p:nvPr/>
        </p:nvCxnSpPr>
        <p:spPr>
          <a:xfrm>
            <a:off x="3905126" y="4718698"/>
            <a:ext cx="21945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1C37FEC-8423-344A-9922-A5974DF6C310}"/>
              </a:ext>
            </a:extLst>
          </p:cNvPr>
          <p:cNvCxnSpPr/>
          <p:nvPr/>
        </p:nvCxnSpPr>
        <p:spPr>
          <a:xfrm>
            <a:off x="4620428" y="4616505"/>
            <a:ext cx="21945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99ED7B3-A6ED-7040-8D72-89DD9BFFE59E}"/>
              </a:ext>
            </a:extLst>
          </p:cNvPr>
          <p:cNvCxnSpPr/>
          <p:nvPr/>
        </p:nvCxnSpPr>
        <p:spPr>
          <a:xfrm>
            <a:off x="4641446" y="4754306"/>
            <a:ext cx="21945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6C25BE5-AC24-6D49-AB30-8A458E6DE405}"/>
              </a:ext>
            </a:extLst>
          </p:cNvPr>
          <p:cNvCxnSpPr/>
          <p:nvPr/>
        </p:nvCxnSpPr>
        <p:spPr>
          <a:xfrm>
            <a:off x="4962602" y="4462326"/>
            <a:ext cx="21945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180822B-E0E3-3748-B06C-51C11DE4F791}"/>
              </a:ext>
            </a:extLst>
          </p:cNvPr>
          <p:cNvCxnSpPr/>
          <p:nvPr/>
        </p:nvCxnSpPr>
        <p:spPr>
          <a:xfrm>
            <a:off x="4969022" y="4585528"/>
            <a:ext cx="21945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9EE01B5-AC20-6143-A4AE-9D166F6B9893}"/>
              </a:ext>
            </a:extLst>
          </p:cNvPr>
          <p:cNvCxnSpPr/>
          <p:nvPr/>
        </p:nvCxnSpPr>
        <p:spPr>
          <a:xfrm>
            <a:off x="5640530" y="4497934"/>
            <a:ext cx="21945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1F5BC05-30BE-6844-9ECB-06083BBABF31}"/>
              </a:ext>
            </a:extLst>
          </p:cNvPr>
          <p:cNvCxnSpPr/>
          <p:nvPr/>
        </p:nvCxnSpPr>
        <p:spPr>
          <a:xfrm>
            <a:off x="5646950" y="4621136"/>
            <a:ext cx="21945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4C189D5-42D9-D940-A536-A91E052FBAD6}"/>
              </a:ext>
            </a:extLst>
          </p:cNvPr>
          <p:cNvCxnSpPr/>
          <p:nvPr/>
        </p:nvCxnSpPr>
        <p:spPr>
          <a:xfrm>
            <a:off x="3562952" y="4829080"/>
            <a:ext cx="31089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5F4DBE4-446E-F04C-8688-85F8C1F128A1}"/>
              </a:ext>
            </a:extLst>
          </p:cNvPr>
          <p:cNvCxnSpPr/>
          <p:nvPr/>
        </p:nvCxnSpPr>
        <p:spPr>
          <a:xfrm>
            <a:off x="3540176" y="4952282"/>
            <a:ext cx="31089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2DEC951-C48B-AF42-8265-8668FE441BA9}"/>
              </a:ext>
            </a:extLst>
          </p:cNvPr>
          <p:cNvCxnSpPr/>
          <p:nvPr/>
        </p:nvCxnSpPr>
        <p:spPr>
          <a:xfrm>
            <a:off x="3496382" y="5127470"/>
            <a:ext cx="31089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5AB231B-A3C7-B146-B931-A42DEEE39B0A}"/>
              </a:ext>
            </a:extLst>
          </p:cNvPr>
          <p:cNvCxnSpPr/>
          <p:nvPr/>
        </p:nvCxnSpPr>
        <p:spPr>
          <a:xfrm>
            <a:off x="3473606" y="5250672"/>
            <a:ext cx="31089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1EEF5DC-655C-134F-A7E1-5EBE5780145C}"/>
              </a:ext>
            </a:extLst>
          </p:cNvPr>
          <p:cNvCxnSpPr/>
          <p:nvPr/>
        </p:nvCxnSpPr>
        <p:spPr>
          <a:xfrm>
            <a:off x="4349486" y="5133880"/>
            <a:ext cx="31089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09C19A7-CE0A-9840-8510-9BB8FE49385C}"/>
              </a:ext>
            </a:extLst>
          </p:cNvPr>
          <p:cNvCxnSpPr/>
          <p:nvPr/>
        </p:nvCxnSpPr>
        <p:spPr>
          <a:xfrm>
            <a:off x="4326710" y="5257082"/>
            <a:ext cx="31089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274DF09-9B3E-CA4C-8A75-071F22E9CDA5}"/>
              </a:ext>
            </a:extLst>
          </p:cNvPr>
          <p:cNvCxnSpPr/>
          <p:nvPr/>
        </p:nvCxnSpPr>
        <p:spPr>
          <a:xfrm>
            <a:off x="4814864" y="5161299"/>
            <a:ext cx="21945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AA72A35-C832-8740-8430-F0FB1F4D5AF0}"/>
              </a:ext>
            </a:extLst>
          </p:cNvPr>
          <p:cNvCxnSpPr/>
          <p:nvPr/>
        </p:nvCxnSpPr>
        <p:spPr>
          <a:xfrm>
            <a:off x="4792088" y="5284501"/>
            <a:ext cx="21945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CAFE75A-5F87-954E-9836-B075E44C2033}"/>
              </a:ext>
            </a:extLst>
          </p:cNvPr>
          <p:cNvCxnSpPr/>
          <p:nvPr/>
        </p:nvCxnSpPr>
        <p:spPr>
          <a:xfrm>
            <a:off x="5682566" y="5167709"/>
            <a:ext cx="21945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897AE4D-F1D5-FA4E-8C30-675863D4E59A}"/>
              </a:ext>
            </a:extLst>
          </p:cNvPr>
          <p:cNvCxnSpPr/>
          <p:nvPr/>
        </p:nvCxnSpPr>
        <p:spPr>
          <a:xfrm>
            <a:off x="5659790" y="5290911"/>
            <a:ext cx="21945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635C826-0772-B74C-8BA5-CFA4720AEA76}"/>
              </a:ext>
            </a:extLst>
          </p:cNvPr>
          <p:cNvCxnSpPr/>
          <p:nvPr/>
        </p:nvCxnSpPr>
        <p:spPr>
          <a:xfrm>
            <a:off x="5338634" y="4867540"/>
            <a:ext cx="21945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9611813-9947-7345-A3AC-9F159014E636}"/>
              </a:ext>
            </a:extLst>
          </p:cNvPr>
          <p:cNvCxnSpPr/>
          <p:nvPr/>
        </p:nvCxnSpPr>
        <p:spPr>
          <a:xfrm>
            <a:off x="5315858" y="4976143"/>
            <a:ext cx="21945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28865D5-FFF4-3E44-AD8A-E4E1C9D28AAE}"/>
              </a:ext>
            </a:extLst>
          </p:cNvPr>
          <p:cNvCxnSpPr/>
          <p:nvPr/>
        </p:nvCxnSpPr>
        <p:spPr>
          <a:xfrm>
            <a:off x="6483698" y="4861250"/>
            <a:ext cx="21945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6B809CD-E91B-3544-935B-B05BF863DA06}"/>
              </a:ext>
            </a:extLst>
          </p:cNvPr>
          <p:cNvCxnSpPr/>
          <p:nvPr/>
        </p:nvCxnSpPr>
        <p:spPr>
          <a:xfrm>
            <a:off x="6460922" y="4984452"/>
            <a:ext cx="21945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C0EFC6-82A4-F041-B648-6541CD0FB10D}"/>
              </a:ext>
            </a:extLst>
          </p:cNvPr>
          <p:cNvCxnSpPr/>
          <p:nvPr/>
        </p:nvCxnSpPr>
        <p:spPr>
          <a:xfrm>
            <a:off x="6796676" y="4529984"/>
            <a:ext cx="21945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38B0245-2CE4-DD4C-BEB9-E0E45BDD1B4B}"/>
              </a:ext>
            </a:extLst>
          </p:cNvPr>
          <p:cNvCxnSpPr/>
          <p:nvPr/>
        </p:nvCxnSpPr>
        <p:spPr>
          <a:xfrm>
            <a:off x="6773900" y="4653186"/>
            <a:ext cx="21945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8022B0B-9047-8D4E-B35F-E010C5D057A2}"/>
              </a:ext>
            </a:extLst>
          </p:cNvPr>
          <p:cNvCxnSpPr/>
          <p:nvPr/>
        </p:nvCxnSpPr>
        <p:spPr>
          <a:xfrm>
            <a:off x="5985608" y="4492597"/>
            <a:ext cx="21945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256983F-94C3-8148-B03E-BCB2BA902FDF}"/>
              </a:ext>
            </a:extLst>
          </p:cNvPr>
          <p:cNvCxnSpPr/>
          <p:nvPr/>
        </p:nvCxnSpPr>
        <p:spPr>
          <a:xfrm>
            <a:off x="5977430" y="4615799"/>
            <a:ext cx="219456" cy="1588"/>
          </a:xfrm>
          <a:prstGeom prst="line">
            <a:avLst/>
          </a:prstGeom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BBB2640-B569-A648-BA6C-B4D3F1BDD0A1}"/>
              </a:ext>
            </a:extLst>
          </p:cNvPr>
          <p:cNvCxnSpPr/>
          <p:nvPr/>
        </p:nvCxnSpPr>
        <p:spPr>
          <a:xfrm>
            <a:off x="3099474" y="5815726"/>
            <a:ext cx="689617" cy="158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B8F69AD-9F0D-8E4A-AD94-2C5DDFC210A6}"/>
              </a:ext>
            </a:extLst>
          </p:cNvPr>
          <p:cNvCxnSpPr/>
          <p:nvPr/>
        </p:nvCxnSpPr>
        <p:spPr>
          <a:xfrm>
            <a:off x="4464820" y="6129548"/>
            <a:ext cx="689617" cy="158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BB278FF-671A-C848-AAD9-D07C3AB0E8AD}"/>
              </a:ext>
            </a:extLst>
          </p:cNvPr>
          <p:cNvCxnSpPr/>
          <p:nvPr/>
        </p:nvCxnSpPr>
        <p:spPr>
          <a:xfrm>
            <a:off x="3171318" y="6443843"/>
            <a:ext cx="689617" cy="158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2C34A8C-332C-A047-A067-9E78BCCA15AC}"/>
              </a:ext>
            </a:extLst>
          </p:cNvPr>
          <p:cNvCxnSpPr/>
          <p:nvPr/>
        </p:nvCxnSpPr>
        <p:spPr>
          <a:xfrm>
            <a:off x="5470489" y="6442537"/>
            <a:ext cx="877824" cy="158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E1C64B9-9CDF-E54A-AE58-840E7D39F7E0}"/>
              </a:ext>
            </a:extLst>
          </p:cNvPr>
          <p:cNvCxnSpPr/>
          <p:nvPr/>
        </p:nvCxnSpPr>
        <p:spPr>
          <a:xfrm>
            <a:off x="6357592" y="6123971"/>
            <a:ext cx="689617" cy="158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20FF962-E606-4847-972F-8109A20B473D}"/>
              </a:ext>
            </a:extLst>
          </p:cNvPr>
          <p:cNvCxnSpPr/>
          <p:nvPr/>
        </p:nvCxnSpPr>
        <p:spPr>
          <a:xfrm>
            <a:off x="5393258" y="5824395"/>
            <a:ext cx="689617" cy="158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832A4D9-682E-7347-B224-EAAD3EB876D5}"/>
              </a:ext>
            </a:extLst>
          </p:cNvPr>
          <p:cNvSpPr/>
          <p:nvPr/>
        </p:nvSpPr>
        <p:spPr>
          <a:xfrm>
            <a:off x="2728076" y="5786528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A6E6AC7-51F1-D94F-9E1F-85FE6095CD75}"/>
              </a:ext>
            </a:extLst>
          </p:cNvPr>
          <p:cNvSpPr/>
          <p:nvPr/>
        </p:nvSpPr>
        <p:spPr>
          <a:xfrm>
            <a:off x="2067230" y="6082306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CE085A5-BEFC-9B43-A4A4-B983967D60B2}"/>
              </a:ext>
            </a:extLst>
          </p:cNvPr>
          <p:cNvSpPr/>
          <p:nvPr/>
        </p:nvSpPr>
        <p:spPr>
          <a:xfrm>
            <a:off x="3594020" y="5791159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2B7D9F5-1493-924B-B6DA-CC62F5BDC08C}"/>
              </a:ext>
            </a:extLst>
          </p:cNvPr>
          <p:cNvSpPr/>
          <p:nvPr/>
        </p:nvSpPr>
        <p:spPr>
          <a:xfrm>
            <a:off x="4281438" y="6113170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AD91CC4-9593-7347-B591-C8BD847EFC26}"/>
              </a:ext>
            </a:extLst>
          </p:cNvPr>
          <p:cNvSpPr/>
          <p:nvPr/>
        </p:nvSpPr>
        <p:spPr>
          <a:xfrm>
            <a:off x="2841956" y="6412866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CB82C82-5557-F74F-A18D-A2425108483A}"/>
              </a:ext>
            </a:extLst>
          </p:cNvPr>
          <p:cNvSpPr/>
          <p:nvPr/>
        </p:nvSpPr>
        <p:spPr>
          <a:xfrm>
            <a:off x="3782648" y="6419276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019F2E8-69BE-134B-832C-FD30D0CC59A5}"/>
              </a:ext>
            </a:extLst>
          </p:cNvPr>
          <p:cNvSpPr/>
          <p:nvPr/>
        </p:nvSpPr>
        <p:spPr>
          <a:xfrm>
            <a:off x="5045196" y="6103202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898AD26-2F66-6D47-B3B9-8F7F344DEBD3}"/>
              </a:ext>
            </a:extLst>
          </p:cNvPr>
          <p:cNvSpPr/>
          <p:nvPr/>
        </p:nvSpPr>
        <p:spPr>
          <a:xfrm>
            <a:off x="4962881" y="5796341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4EB7099-A047-AC42-A965-C224C6D103B9}"/>
              </a:ext>
            </a:extLst>
          </p:cNvPr>
          <p:cNvSpPr/>
          <p:nvPr/>
        </p:nvSpPr>
        <p:spPr>
          <a:xfrm>
            <a:off x="5901510" y="6097625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803B52F-8F25-2942-8B0D-672C7D7B15E4}"/>
              </a:ext>
            </a:extLst>
          </p:cNvPr>
          <p:cNvSpPr/>
          <p:nvPr/>
        </p:nvSpPr>
        <p:spPr>
          <a:xfrm>
            <a:off x="5056444" y="6429011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06BA2B9-A127-694D-A229-F0CD57943EFB}"/>
              </a:ext>
            </a:extLst>
          </p:cNvPr>
          <p:cNvSpPr/>
          <p:nvPr/>
        </p:nvSpPr>
        <p:spPr>
          <a:xfrm>
            <a:off x="6274498" y="6420822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1FAB594-0BBC-FF4C-81C5-8DFE8B772752}"/>
              </a:ext>
            </a:extLst>
          </p:cNvPr>
          <p:cNvSpPr/>
          <p:nvPr/>
        </p:nvSpPr>
        <p:spPr>
          <a:xfrm>
            <a:off x="6990806" y="6087657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DD432DC-1D69-FC48-A95E-2A77AE1318E9}"/>
              </a:ext>
            </a:extLst>
          </p:cNvPr>
          <p:cNvSpPr/>
          <p:nvPr/>
        </p:nvSpPr>
        <p:spPr>
          <a:xfrm>
            <a:off x="6109678" y="5788081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1AB662C0-B118-B542-9814-66A6667D8648}"/>
              </a:ext>
            </a:extLst>
          </p:cNvPr>
          <p:cNvSpPr/>
          <p:nvPr/>
        </p:nvSpPr>
        <p:spPr>
          <a:xfrm>
            <a:off x="3402068" y="6088716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dist"/>
            <a:endParaRPr 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B6AFCCA-E0DD-BE40-BE76-3F51648DB404}"/>
              </a:ext>
            </a:extLst>
          </p:cNvPr>
          <p:cNvSpPr txBox="1"/>
          <p:nvPr/>
        </p:nvSpPr>
        <p:spPr>
          <a:xfrm>
            <a:off x="667993" y="650194"/>
            <a:ext cx="77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D50F928-AF3F-3F4E-9D3A-ECD2D61F0256}"/>
              </a:ext>
            </a:extLst>
          </p:cNvPr>
          <p:cNvSpPr txBox="1"/>
          <p:nvPr/>
        </p:nvSpPr>
        <p:spPr>
          <a:xfrm>
            <a:off x="477493" y="1920194"/>
            <a:ext cx="1525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mRNA after</a:t>
            </a:r>
          </a:p>
          <a:p>
            <a:pPr algn="ctr"/>
            <a:r>
              <a:rPr lang="en-US" dirty="0"/>
              <a:t>fragmentation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CBB7761-5C7E-4B4D-8E0F-764CEA32A421}"/>
              </a:ext>
            </a:extLst>
          </p:cNvPr>
          <p:cNvSpPr txBox="1"/>
          <p:nvPr/>
        </p:nvSpPr>
        <p:spPr>
          <a:xfrm>
            <a:off x="845793" y="3363244"/>
            <a:ext cx="70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cDNA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30EF944-85A7-A740-A7C4-D31B20E5CFF7}"/>
              </a:ext>
            </a:extLst>
          </p:cNvPr>
          <p:cNvSpPr txBox="1"/>
          <p:nvPr/>
        </p:nvSpPr>
        <p:spPr>
          <a:xfrm>
            <a:off x="215900" y="4535269"/>
            <a:ext cx="171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Adaptors ligated</a:t>
            </a:r>
          </a:p>
          <a:p>
            <a:pPr algn="ctr"/>
            <a:r>
              <a:rPr lang="en-US" dirty="0"/>
              <a:t>to cDNA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B0242C7-526B-D14D-AA17-C2EEA3230826}"/>
              </a:ext>
            </a:extLst>
          </p:cNvPr>
          <p:cNvCxnSpPr/>
          <p:nvPr/>
        </p:nvCxnSpPr>
        <p:spPr>
          <a:xfrm rot="5400000">
            <a:off x="4353348" y="4285865"/>
            <a:ext cx="274320" cy="1588"/>
          </a:xfrm>
          <a:prstGeom prst="straightConnector1">
            <a:avLst/>
          </a:prstGeom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3BD4CE2-E634-294D-A2EB-93AC44FF55F2}"/>
              </a:ext>
            </a:extLst>
          </p:cNvPr>
          <p:cNvCxnSpPr/>
          <p:nvPr/>
        </p:nvCxnSpPr>
        <p:spPr>
          <a:xfrm rot="5400000">
            <a:off x="4302548" y="5568565"/>
            <a:ext cx="274320" cy="1588"/>
          </a:xfrm>
          <a:prstGeom prst="straightConnector1">
            <a:avLst/>
          </a:prstGeom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C68B3527-8F18-D54F-B50F-771490F08B69}"/>
              </a:ext>
            </a:extLst>
          </p:cNvPr>
          <p:cNvSpPr txBox="1"/>
          <p:nvPr/>
        </p:nvSpPr>
        <p:spPr>
          <a:xfrm>
            <a:off x="272904" y="5738979"/>
            <a:ext cx="18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Single/ Paired End </a:t>
            </a:r>
          </a:p>
          <a:p>
            <a:pPr algn="ctr"/>
            <a:r>
              <a:rPr lang="en-US" dirty="0"/>
              <a:t>Sequencing</a:t>
            </a:r>
          </a:p>
        </p:txBody>
      </p:sp>
      <p:sp>
        <p:nvSpPr>
          <p:cNvPr id="188" name="Title 1">
            <a:extLst>
              <a:ext uri="{FF2B5EF4-FFF2-40B4-BE49-F238E27FC236}">
                <a16:creationId xmlns:a16="http://schemas.microsoft.com/office/drawing/2014/main" id="{A30A5B89-8F03-E343-94EC-3C2C7161DCBF}"/>
              </a:ext>
            </a:extLst>
          </p:cNvPr>
          <p:cNvSpPr txBox="1">
            <a:spLocks/>
          </p:cNvSpPr>
          <p:nvPr/>
        </p:nvSpPr>
        <p:spPr bwMode="auto">
          <a:xfrm>
            <a:off x="0" y="74909"/>
            <a:ext cx="8476841" cy="83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26" charset="-128"/>
                <a:cs typeface="ＭＳ Ｐゴシック" pitchFamily="26" charset="-128"/>
              </a:rPr>
              <a:t>RNA-Seq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014EF02-3BF0-7941-93C5-7735B995DB28}"/>
              </a:ext>
            </a:extLst>
          </p:cNvPr>
          <p:cNvSpPr txBox="1"/>
          <p:nvPr/>
        </p:nvSpPr>
        <p:spPr>
          <a:xfrm>
            <a:off x="509617" y="38924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RNA</a:t>
            </a:r>
          </a:p>
        </p:txBody>
      </p:sp>
    </p:spTree>
    <p:extLst>
      <p:ext uri="{BB962C8B-B14F-4D97-AF65-F5344CB8AC3E}">
        <p14:creationId xmlns:p14="http://schemas.microsoft.com/office/powerpoint/2010/main" val="328009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0E64-2F4E-B44B-9F88-50A26A6C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Know your experiments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6E20F3-D9B1-8A4D-8BC3-FD3E82DC3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714CB-954C-E943-A75C-EE11E05C1E0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41442" y="985603"/>
            <a:ext cx="7885057" cy="4191000"/>
          </a:xfrm>
        </p:spPr>
        <p:txBody>
          <a:bodyPr/>
          <a:lstStyle/>
          <a:p>
            <a:r>
              <a:rPr lang="en-US" dirty="0"/>
              <a:t>How was the library constructed? (total RNA, </a:t>
            </a:r>
            <a:r>
              <a:rPr lang="en-US" dirty="0" err="1"/>
              <a:t>polyA</a:t>
            </a:r>
            <a:r>
              <a:rPr lang="en-US" dirty="0"/>
              <a:t> selection, </a:t>
            </a:r>
            <a:r>
              <a:rPr lang="en-US" dirty="0" err="1"/>
              <a:t>rRNA</a:t>
            </a:r>
            <a:r>
              <a:rPr lang="en-US" dirty="0"/>
              <a:t> depletion or RNA capture) – libraries produced by different methods are not comparable </a:t>
            </a:r>
          </a:p>
          <a:p>
            <a:r>
              <a:rPr lang="en-US" dirty="0"/>
              <a:t>Single or pair end – mapping differently</a:t>
            </a:r>
          </a:p>
          <a:p>
            <a:r>
              <a:rPr lang="en-US" dirty="0" err="1"/>
              <a:t>Unstranded</a:t>
            </a:r>
            <a:r>
              <a:rPr lang="en-US" dirty="0"/>
              <a:t> or forward/reversed – critical for quantification</a:t>
            </a:r>
          </a:p>
          <a:p>
            <a:r>
              <a:rPr lang="en-US" dirty="0"/>
              <a:t>Number of replicates – At least 2</a:t>
            </a:r>
          </a:p>
          <a:p>
            <a:r>
              <a:rPr lang="en-US" dirty="0"/>
              <a:t>Read depth and read length – depend on the experimental goal (</a:t>
            </a:r>
            <a:r>
              <a:rPr lang="en-US" dirty="0">
                <a:hlinkClick r:id="rId2"/>
              </a:rPr>
              <a:t>ENCODE_guideline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321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C2EF89-0B8A-854F-8076-DDD698D5A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9251B99-2B9B-AC40-9782-BA6C9A898109}"/>
              </a:ext>
            </a:extLst>
          </p:cNvPr>
          <p:cNvSpPr/>
          <p:nvPr/>
        </p:nvSpPr>
        <p:spPr>
          <a:xfrm>
            <a:off x="1424066" y="2712439"/>
            <a:ext cx="5651291" cy="11257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9BFC48E-31E6-D346-9796-02E4E71E1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633"/>
            <a:ext cx="9144000" cy="562066"/>
          </a:xfrm>
        </p:spPr>
        <p:txBody>
          <a:bodyPr>
            <a:noAutofit/>
          </a:bodyPr>
          <a:lstStyle/>
          <a:p>
            <a:pPr algn="ctr"/>
            <a:r>
              <a:rPr lang="en-US" sz="3600" u="sng" dirty="0"/>
              <a:t>RNA-seq Work Flow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B593D-E251-D642-83BF-7E00DDD123ED}"/>
              </a:ext>
            </a:extLst>
          </p:cNvPr>
          <p:cNvSpPr txBox="1"/>
          <p:nvPr/>
        </p:nvSpPr>
        <p:spPr>
          <a:xfrm>
            <a:off x="3026732" y="4236240"/>
            <a:ext cx="25314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Aligned Reads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CBAB-C9AD-A04D-A1DD-8694790BA907}"/>
              </a:ext>
            </a:extLst>
          </p:cNvPr>
          <p:cNvSpPr txBox="1"/>
          <p:nvPr/>
        </p:nvSpPr>
        <p:spPr>
          <a:xfrm>
            <a:off x="869591" y="5504758"/>
            <a:ext cx="684574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Quantified isoform and gene expression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F85C5-0315-9245-BEEF-76BCBF775C9B}"/>
              </a:ext>
            </a:extLst>
          </p:cNvPr>
          <p:cNvSpPr txBox="1"/>
          <p:nvPr/>
        </p:nvSpPr>
        <p:spPr>
          <a:xfrm>
            <a:off x="1853439" y="3073831"/>
            <a:ext cx="4878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Sequencing Reads (SE or PE)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9263E-47D5-684E-9AE3-B3EDE05275A5}"/>
              </a:ext>
            </a:extLst>
          </p:cNvPr>
          <p:cNvSpPr txBox="1"/>
          <p:nvPr/>
        </p:nvSpPr>
        <p:spPr>
          <a:xfrm>
            <a:off x="1945109" y="1911421"/>
            <a:ext cx="53850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RNA isolation/ Library Prep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2F8EE0-E2DF-9248-8BF7-63041C870B63}"/>
              </a:ext>
            </a:extLst>
          </p:cNvPr>
          <p:cNvCxnSpPr/>
          <p:nvPr/>
        </p:nvCxnSpPr>
        <p:spPr>
          <a:xfrm>
            <a:off x="4292463" y="2496198"/>
            <a:ext cx="1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29F9C7-A727-0E45-BB76-F31A596A2DE0}"/>
              </a:ext>
            </a:extLst>
          </p:cNvPr>
          <p:cNvCxnSpPr/>
          <p:nvPr/>
        </p:nvCxnSpPr>
        <p:spPr>
          <a:xfrm flipH="1">
            <a:off x="4292463" y="3658607"/>
            <a:ext cx="1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960918-8C84-BA4C-87F1-EF0BCD14F5B2}"/>
              </a:ext>
            </a:extLst>
          </p:cNvPr>
          <p:cNvCxnSpPr/>
          <p:nvPr/>
        </p:nvCxnSpPr>
        <p:spPr>
          <a:xfrm>
            <a:off x="4292463" y="4821016"/>
            <a:ext cx="0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2343B1-A4D8-BA4C-9CD4-2A6E54E8AE39}"/>
              </a:ext>
            </a:extLst>
          </p:cNvPr>
          <p:cNvSpPr txBox="1"/>
          <p:nvPr/>
        </p:nvSpPr>
        <p:spPr>
          <a:xfrm>
            <a:off x="3125981" y="874942"/>
            <a:ext cx="23405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Study Design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B8B979-FA1C-C646-8278-815AD9444296}"/>
              </a:ext>
            </a:extLst>
          </p:cNvPr>
          <p:cNvCxnSpPr/>
          <p:nvPr/>
        </p:nvCxnSpPr>
        <p:spPr>
          <a:xfrm>
            <a:off x="4292464" y="1459718"/>
            <a:ext cx="1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89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8F952F-F31D-7F44-B0B5-BBE1715D0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5DCD6E-4670-3446-95D9-29A1F01D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268948"/>
            <a:ext cx="8229600" cy="642471"/>
          </a:xfrm>
        </p:spPr>
        <p:txBody>
          <a:bodyPr>
            <a:normAutofit/>
          </a:bodyPr>
          <a:lstStyle/>
          <a:p>
            <a:r>
              <a:rPr lang="en-US" sz="3600" dirty="0"/>
              <a:t>Millions and millions of reads…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F5DF54-26C9-0143-A72C-F24E5C262050}"/>
              </a:ext>
            </a:extLst>
          </p:cNvPr>
          <p:cNvSpPr txBox="1"/>
          <p:nvPr/>
        </p:nvSpPr>
        <p:spPr>
          <a:xfrm>
            <a:off x="13654" y="1700770"/>
            <a:ext cx="9130346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@HISEQ2000_0074:8:1101:7544:2225#TAGCTT/1</a:t>
            </a:r>
          </a:p>
          <a:p>
            <a:r>
              <a:rPr lang="en-US" sz="1600" dirty="0">
                <a:solidFill>
                  <a:schemeClr val="bg1"/>
                </a:solidFill>
              </a:rPr>
              <a:t>TCACCCGTAAGGTAACAAACCGAAAGTATCCAAAGCTAAAAGAAGTGGACGACGTGCTTGGTGGAGCAGCTGCATG</a:t>
            </a:r>
          </a:p>
          <a:p>
            <a:r>
              <a:rPr lang="en-US" sz="1600" dirty="0">
                <a:solidFill>
                  <a:schemeClr val="bg1"/>
                </a:solidFill>
              </a:rPr>
              <a:t>+</a:t>
            </a:r>
          </a:p>
          <a:p>
            <a:r>
              <a:rPr lang="en-US" sz="1600" dirty="0">
                <a:solidFill>
                  <a:schemeClr val="bg1"/>
                </a:solidFill>
              </a:rPr>
              <a:t>CCCFFFFFHHHHDHHJJJJJJJJIJJ?FGIIIJJJJJJIJJJJJJFHIJJJIJHHHFFFFD&gt;AC?B??C?ACCAC&gt;BB&lt;&lt;&lt;&gt;C@CCCACCCDCCIJ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21734D-3AD2-6E4C-92B6-0ACDC9C2A3D9}"/>
              </a:ext>
            </a:extLst>
          </p:cNvPr>
          <p:cNvSpPr txBox="1"/>
          <p:nvPr/>
        </p:nvSpPr>
        <p:spPr>
          <a:xfrm>
            <a:off x="1550634" y="6438415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Steve </a:t>
            </a:r>
            <a:r>
              <a:rPr lang="en-US" dirty="0" err="1"/>
              <a:t>Munger</a:t>
            </a:r>
            <a:r>
              <a:rPr lang="en-US" dirty="0"/>
              <a:t>, 2017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589F3E-3F89-3D40-9C1B-5FBB4C222A93}"/>
              </a:ext>
            </a:extLst>
          </p:cNvPr>
          <p:cNvSpPr txBox="1"/>
          <p:nvPr/>
        </p:nvSpPr>
        <p:spPr>
          <a:xfrm>
            <a:off x="596900" y="1044484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Fastq</a:t>
            </a:r>
            <a:r>
              <a:rPr lang="en-US" sz="2800" dirty="0"/>
              <a:t> format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EB8C7F3-6788-7743-8521-E7C28EFE37D9}"/>
              </a:ext>
            </a:extLst>
          </p:cNvPr>
          <p:cNvSpPr/>
          <p:nvPr/>
        </p:nvSpPr>
        <p:spPr>
          <a:xfrm>
            <a:off x="4850296" y="1567704"/>
            <a:ext cx="967408" cy="3533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title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CBD10B4-E601-A043-B978-8FB66959AC38}"/>
              </a:ext>
            </a:extLst>
          </p:cNvPr>
          <p:cNvGrpSpPr/>
          <p:nvPr/>
        </p:nvGrpSpPr>
        <p:grpSpPr>
          <a:xfrm>
            <a:off x="144784" y="3403496"/>
            <a:ext cx="8999216" cy="2444107"/>
            <a:chOff x="144784" y="3403496"/>
            <a:chExt cx="8999216" cy="2444107"/>
          </a:xfrm>
        </p:grpSpPr>
        <p:sp>
          <p:nvSpPr>
            <p:cNvPr id="17" name="Line Callout 1 16">
              <a:extLst>
                <a:ext uri="{FF2B5EF4-FFF2-40B4-BE49-F238E27FC236}">
                  <a16:creationId xmlns:a16="http://schemas.microsoft.com/office/drawing/2014/main" id="{22FDEAFD-F0E2-D443-95C9-5BAEA295849E}"/>
                </a:ext>
              </a:extLst>
            </p:cNvPr>
            <p:cNvSpPr/>
            <p:nvPr/>
          </p:nvSpPr>
          <p:spPr>
            <a:xfrm>
              <a:off x="6874389" y="5184248"/>
              <a:ext cx="1948567" cy="596157"/>
            </a:xfrm>
            <a:prstGeom prst="borderCallout1">
              <a:avLst>
                <a:gd name="adj1" fmla="val 2617"/>
                <a:gd name="adj2" fmla="val 16136"/>
                <a:gd name="adj3" fmla="val -221322"/>
                <a:gd name="adj4" fmla="val -24004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Index Sequence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F12966-B1AC-A049-8E0F-42238EC2C35F}"/>
                </a:ext>
              </a:extLst>
            </p:cNvPr>
            <p:cNvSpPr txBox="1"/>
            <p:nvPr/>
          </p:nvSpPr>
          <p:spPr>
            <a:xfrm>
              <a:off x="367262" y="3403496"/>
              <a:ext cx="7387933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@HISEQ2000_0074:8:1101:7544:2225#TAGCTT/1</a:t>
              </a:r>
            </a:p>
          </p:txBody>
        </p:sp>
        <p:sp>
          <p:nvSpPr>
            <p:cNvPr id="19" name="Line Callout 1 18">
              <a:extLst>
                <a:ext uri="{FF2B5EF4-FFF2-40B4-BE49-F238E27FC236}">
                  <a16:creationId xmlns:a16="http://schemas.microsoft.com/office/drawing/2014/main" id="{81AE090C-4ACC-9842-A1E8-9133BEE2FD99}"/>
                </a:ext>
              </a:extLst>
            </p:cNvPr>
            <p:cNvSpPr/>
            <p:nvPr/>
          </p:nvSpPr>
          <p:spPr>
            <a:xfrm>
              <a:off x="3999606" y="5414309"/>
              <a:ext cx="2719294" cy="433294"/>
            </a:xfrm>
            <a:prstGeom prst="borderCallout1">
              <a:avLst>
                <a:gd name="adj1" fmla="val -1940"/>
                <a:gd name="adj2" fmla="val 51008"/>
                <a:gd name="adj3" fmla="val -375671"/>
                <a:gd name="adj4" fmla="val 19048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X-Y Coordinate in flowcell</a:t>
              </a:r>
            </a:p>
          </p:txBody>
        </p:sp>
        <p:sp>
          <p:nvSpPr>
            <p:cNvPr id="20" name="Line Callout 1 19">
              <a:extLst>
                <a:ext uri="{FF2B5EF4-FFF2-40B4-BE49-F238E27FC236}">
                  <a16:creationId xmlns:a16="http://schemas.microsoft.com/office/drawing/2014/main" id="{E73CE4DD-E28C-4D43-A4D0-03121C3A70B7}"/>
                </a:ext>
              </a:extLst>
            </p:cNvPr>
            <p:cNvSpPr/>
            <p:nvPr/>
          </p:nvSpPr>
          <p:spPr>
            <a:xfrm>
              <a:off x="2072196" y="4819651"/>
              <a:ext cx="3215342" cy="433294"/>
            </a:xfrm>
            <a:prstGeom prst="borderCallout1">
              <a:avLst>
                <a:gd name="adj1" fmla="val -1940"/>
                <a:gd name="adj2" fmla="val 51008"/>
                <a:gd name="adj3" fmla="val -234897"/>
                <a:gd name="adj4" fmla="val 56235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Flowcell lane and tile number</a:t>
              </a:r>
            </a:p>
          </p:txBody>
        </p:sp>
        <p:sp>
          <p:nvSpPr>
            <p:cNvPr id="21" name="Line Callout 1 20">
              <a:extLst>
                <a:ext uri="{FF2B5EF4-FFF2-40B4-BE49-F238E27FC236}">
                  <a16:creationId xmlns:a16="http://schemas.microsoft.com/office/drawing/2014/main" id="{5412495D-DC2D-F54D-8AAD-2E29CED1FC1E}"/>
                </a:ext>
              </a:extLst>
            </p:cNvPr>
            <p:cNvSpPr/>
            <p:nvPr/>
          </p:nvSpPr>
          <p:spPr>
            <a:xfrm>
              <a:off x="144784" y="4291604"/>
              <a:ext cx="3212353" cy="433294"/>
            </a:xfrm>
            <a:prstGeom prst="borderCallout1">
              <a:avLst>
                <a:gd name="adj1" fmla="val -1940"/>
                <a:gd name="adj2" fmla="val 51008"/>
                <a:gd name="adj3" fmla="val -121092"/>
                <a:gd name="adj4" fmla="val 55483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Instrument: run/flowcell id</a:t>
              </a:r>
            </a:p>
          </p:txBody>
        </p:sp>
        <p:sp>
          <p:nvSpPr>
            <p:cNvPr id="22" name="Line Callout 1 21">
              <a:extLst>
                <a:ext uri="{FF2B5EF4-FFF2-40B4-BE49-F238E27FC236}">
                  <a16:creationId xmlns:a16="http://schemas.microsoft.com/office/drawing/2014/main" id="{532E1F0B-BD84-3043-BF1F-AC2ABDA2BD52}"/>
                </a:ext>
              </a:extLst>
            </p:cNvPr>
            <p:cNvSpPr/>
            <p:nvPr/>
          </p:nvSpPr>
          <p:spPr>
            <a:xfrm>
              <a:off x="6698569" y="4143232"/>
              <a:ext cx="2445431" cy="433294"/>
            </a:xfrm>
            <a:prstGeom prst="borderCallout1">
              <a:avLst>
                <a:gd name="adj1" fmla="val -8836"/>
                <a:gd name="adj2" fmla="val 29030"/>
                <a:gd name="adj3" fmla="val -73809"/>
                <a:gd name="adj4" fmla="val 26114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 member of a pair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66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8F952F-F31D-7F44-B0B5-BBE1715D0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F5DF54-26C9-0143-A72C-F24E5C262050}"/>
              </a:ext>
            </a:extLst>
          </p:cNvPr>
          <p:cNvSpPr txBox="1"/>
          <p:nvPr/>
        </p:nvSpPr>
        <p:spPr>
          <a:xfrm>
            <a:off x="13654" y="906250"/>
            <a:ext cx="9130346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@HISEQ2000_0074:8:1101:7544:2225#TAGCTT/1</a:t>
            </a:r>
          </a:p>
          <a:p>
            <a:r>
              <a:rPr lang="en-US" sz="1600" dirty="0">
                <a:solidFill>
                  <a:schemeClr val="bg1"/>
                </a:solidFill>
              </a:rPr>
              <a:t>TCACCCGTAAGGTAACAAACCGAAAGTATCCAAAGCTAAAAGAAGTGGACGACGTGCTTGGTGGAGCAGCTGCATG</a:t>
            </a:r>
          </a:p>
          <a:p>
            <a:r>
              <a:rPr lang="en-US" sz="1600" dirty="0">
                <a:solidFill>
                  <a:schemeClr val="bg1"/>
                </a:solidFill>
              </a:rPr>
              <a:t>+</a:t>
            </a:r>
          </a:p>
          <a:p>
            <a:r>
              <a:rPr lang="en-US" sz="1600" dirty="0">
                <a:solidFill>
                  <a:schemeClr val="bg1"/>
                </a:solidFill>
              </a:rPr>
              <a:t>CCCFFFFFHHHHDHHJJJJJJJJIJJ?FGIIIJJJJJJIJJJJJJFHIJJJIJHHHFFFFD&gt;AC?B??C?ACCAC&gt;BB&lt;&lt;&lt;&gt;C@CCCACCCDCCIJ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2FD0B-590D-AF47-AA42-D9B9A3961801}"/>
              </a:ext>
            </a:extLst>
          </p:cNvPr>
          <p:cNvSpPr txBox="1"/>
          <p:nvPr/>
        </p:nvSpPr>
        <p:spPr>
          <a:xfrm>
            <a:off x="1425973" y="3358180"/>
            <a:ext cx="176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Phred Score: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865E1-09CB-154E-B390-7E9E2DB2FF93}"/>
              </a:ext>
            </a:extLst>
          </p:cNvPr>
          <p:cNvSpPr/>
          <p:nvPr/>
        </p:nvSpPr>
        <p:spPr>
          <a:xfrm>
            <a:off x="1425973" y="380767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Q = -10 log</a:t>
            </a:r>
            <a:r>
              <a:rPr lang="en-US" baseline="-25000" dirty="0"/>
              <a:t>10</a:t>
            </a:r>
            <a:r>
              <a:rPr lang="en-US" dirty="0"/>
              <a:t> P</a:t>
            </a:r>
          </a:p>
          <a:p>
            <a:r>
              <a:rPr lang="en-US" dirty="0"/>
              <a:t>10 indicates 1 in 10 chance of error</a:t>
            </a:r>
          </a:p>
          <a:p>
            <a:r>
              <a:rPr lang="en-US" dirty="0"/>
              <a:t>20 indicates 1 in 100,</a:t>
            </a:r>
          </a:p>
          <a:p>
            <a:r>
              <a:rPr lang="en-US" dirty="0"/>
              <a:t>30 indicates 1 in 1000,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D2CAFC-4693-7943-A466-7DD10396E005}"/>
              </a:ext>
            </a:extLst>
          </p:cNvPr>
          <p:cNvSpPr txBox="1"/>
          <p:nvPr/>
        </p:nvSpPr>
        <p:spPr>
          <a:xfrm>
            <a:off x="1023212" y="58448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21734D-3AD2-6E4C-92B6-0ACDC9C2A3D9}"/>
              </a:ext>
            </a:extLst>
          </p:cNvPr>
          <p:cNvSpPr txBox="1"/>
          <p:nvPr/>
        </p:nvSpPr>
        <p:spPr>
          <a:xfrm>
            <a:off x="1550634" y="6438415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Steve </a:t>
            </a:r>
            <a:r>
              <a:rPr lang="en-US" dirty="0" err="1"/>
              <a:t>Munger</a:t>
            </a:r>
            <a:r>
              <a:rPr lang="en-US" dirty="0"/>
              <a:t>, 2017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EE7418-A4D3-2046-B8B6-672AEFA710A8}"/>
              </a:ext>
            </a:extLst>
          </p:cNvPr>
          <p:cNvSpPr/>
          <p:nvPr/>
        </p:nvSpPr>
        <p:spPr>
          <a:xfrm>
            <a:off x="6880949" y="1064121"/>
            <a:ext cx="2249397" cy="4616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Sequenc</a:t>
            </a:r>
            <a:endParaRPr lang="en-US" sz="24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DEDCB15-40E1-084B-8B45-0E10A5F05081}"/>
              </a:ext>
            </a:extLst>
          </p:cNvPr>
          <p:cNvSpPr/>
          <p:nvPr/>
        </p:nvSpPr>
        <p:spPr>
          <a:xfrm>
            <a:off x="2965146" y="2177752"/>
            <a:ext cx="2216454" cy="3533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Quality value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8FDD47-4146-CB4B-A12D-091195EFAF0F}"/>
              </a:ext>
            </a:extLst>
          </p:cNvPr>
          <p:cNvSpPr txBox="1"/>
          <p:nvPr/>
        </p:nvSpPr>
        <p:spPr>
          <a:xfrm>
            <a:off x="1425973" y="2715352"/>
            <a:ext cx="526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Quality value can be converted to </a:t>
            </a:r>
            <a:r>
              <a:rPr lang="en-US" dirty="0" err="1"/>
              <a:t>Phred</a:t>
            </a:r>
            <a:r>
              <a:rPr lang="en-US" dirty="0"/>
              <a:t> score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3ED4C1-5606-824F-ADA4-5F09C6BE494A}"/>
              </a:ext>
            </a:extLst>
          </p:cNvPr>
          <p:cNvSpPr txBox="1"/>
          <p:nvPr/>
        </p:nvSpPr>
        <p:spPr>
          <a:xfrm>
            <a:off x="1425973" y="5241777"/>
            <a:ext cx="6917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different sequencing platforms have different ways of recording quality score</a:t>
            </a:r>
          </a:p>
        </p:txBody>
      </p:sp>
    </p:spTree>
    <p:extLst>
      <p:ext uri="{BB962C8B-B14F-4D97-AF65-F5344CB8AC3E}">
        <p14:creationId xmlns:p14="http://schemas.microsoft.com/office/powerpoint/2010/main" val="3852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2AB2B9-7891-F84B-8C26-4D6A43154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79A4246-501D-0445-B041-F2CB184EF212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10000"/>
              <a:buFontTx/>
              <a:buBlip>
                <a:blip r:embed="rId2"/>
              </a:buBlip>
              <a:defRPr sz="24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687388" indent="-34448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defRPr sz="20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030288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1258888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defRPr sz="16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1489075" indent="-230188" algn="l" defTabSz="4572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Font typeface="Arial"/>
              <a:buNone/>
              <a:defRPr sz="16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FASTX-Toolkit</a:t>
            </a:r>
          </a:p>
          <a:p>
            <a:pPr lvl="1"/>
            <a:r>
              <a:rPr lang="en-US" sz="2400" dirty="0">
                <a:hlinkClick r:id="rId4"/>
              </a:rPr>
              <a:t>http://hannonlab.cshl.edu/fastx_toolkit/</a:t>
            </a:r>
            <a:endParaRPr lang="en-US" sz="2400" dirty="0"/>
          </a:p>
          <a:p>
            <a:r>
              <a:rPr lang="en-US" sz="2800" dirty="0" err="1"/>
              <a:t>FastQC</a:t>
            </a:r>
            <a:endParaRPr lang="en-US" sz="2800" dirty="0"/>
          </a:p>
          <a:p>
            <a:pPr lvl="1"/>
            <a:r>
              <a:rPr lang="en-US" sz="2400" dirty="0">
                <a:hlinkClick r:id="rId5"/>
              </a:rPr>
              <a:t>http://www.bioinformatics.babraham.ac.uk/projects/fastqc/</a:t>
            </a:r>
            <a:endParaRPr lang="en-US" sz="2400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47C4A0C-33E2-4E4F-89DE-201933F1BF81}"/>
              </a:ext>
            </a:extLst>
          </p:cNvPr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NGS Data Preprocessing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3942E0-19A4-B247-B599-CD9F0DD2E594}"/>
              </a:ext>
            </a:extLst>
          </p:cNvPr>
          <p:cNvSpPr txBox="1">
            <a:spLocks/>
          </p:cNvSpPr>
          <p:nvPr/>
        </p:nvSpPr>
        <p:spPr>
          <a:xfrm>
            <a:off x="457200" y="255148"/>
            <a:ext cx="8229600" cy="978599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/>
              <a:t>Quality Control: How to tell if your data is clean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8925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FBA6-451A-5543-9617-78A9AAD7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 or not trim?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187F52-69A8-4945-BC49-A68FDA502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C5EA2-800F-8F42-A01C-C5FA3130C84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Signal/noise -&gt; Preprocessing can remove low-quality “noise”, and adapters but the cost is information loss.</a:t>
            </a:r>
          </a:p>
          <a:p>
            <a:pPr lvl="1"/>
            <a:r>
              <a:rPr lang="en-US" dirty="0"/>
              <a:t>Some uniformly low-quality reads map uniquely to the genome.</a:t>
            </a:r>
          </a:p>
          <a:p>
            <a:pPr lvl="1"/>
            <a:r>
              <a:rPr lang="en-US" dirty="0"/>
              <a:t>Trimming reads to remove lower quality ends can adversely affect alignment, especially if aligning to the genome and the read spans a splice site.</a:t>
            </a:r>
          </a:p>
          <a:p>
            <a:pPr lvl="1"/>
            <a:r>
              <a:rPr lang="en-US" b="1" dirty="0"/>
              <a:t>Most aligners can take quality scores into consideration.</a:t>
            </a:r>
          </a:p>
          <a:p>
            <a:pPr lvl="1"/>
            <a:r>
              <a:rPr lang="en-US" dirty="0"/>
              <a:t>Currently, we do not recommend preprocessing reads aside from removing uniformly low quality samples.</a:t>
            </a:r>
          </a:p>
          <a:p>
            <a:pPr lvl="1"/>
            <a:r>
              <a:rPr lang="en-US" dirty="0"/>
              <a:t>Debate: </a:t>
            </a:r>
            <a:r>
              <a:rPr lang="en-US" dirty="0">
                <a:hlinkClick r:id="rId2"/>
              </a:rPr>
              <a:t>http://www.ecseq.com/support/ngs/trimming-adapter-sequences-is-it-necessary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99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82F390-2DA5-5C4B-9519-23F9709F4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2AA979C-393C-5144-92FF-8E04B977B0A9}"/>
              </a:ext>
            </a:extLst>
          </p:cNvPr>
          <p:cNvSpPr txBox="1">
            <a:spLocks/>
          </p:cNvSpPr>
          <p:nvPr/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791E93-A2B7-0848-BDB4-10A6DF01D9B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1E42845-B6BA-5E4F-9F93-29FFF7092592}"/>
              </a:ext>
            </a:extLst>
          </p:cNvPr>
          <p:cNvSpPr/>
          <p:nvPr/>
        </p:nvSpPr>
        <p:spPr>
          <a:xfrm>
            <a:off x="1678899" y="3965738"/>
            <a:ext cx="5651291" cy="11257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E5E6A8F-F507-1143-9D4C-A0E67AA5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633"/>
            <a:ext cx="9144000" cy="562066"/>
          </a:xfrm>
        </p:spPr>
        <p:txBody>
          <a:bodyPr>
            <a:noAutofit/>
          </a:bodyPr>
          <a:lstStyle/>
          <a:p>
            <a:pPr algn="ctr"/>
            <a:r>
              <a:rPr lang="en-US" sz="3600" u="sng" dirty="0"/>
              <a:t>RNA-seq Work Flow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D2B09-6B48-8A43-AA88-34DF7677FBC4}"/>
              </a:ext>
            </a:extLst>
          </p:cNvPr>
          <p:cNvSpPr txBox="1"/>
          <p:nvPr/>
        </p:nvSpPr>
        <p:spPr>
          <a:xfrm>
            <a:off x="3026732" y="4236240"/>
            <a:ext cx="25314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Aligned Reads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89A519-1EBF-5B4C-999C-60CA5434016B}"/>
              </a:ext>
            </a:extLst>
          </p:cNvPr>
          <p:cNvSpPr txBox="1"/>
          <p:nvPr/>
        </p:nvSpPr>
        <p:spPr>
          <a:xfrm>
            <a:off x="869591" y="5504758"/>
            <a:ext cx="684574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Quantified isoform and gene expression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8A5FDD-D747-3549-9630-F8ED7C9C5200}"/>
              </a:ext>
            </a:extLst>
          </p:cNvPr>
          <p:cNvSpPr txBox="1"/>
          <p:nvPr/>
        </p:nvSpPr>
        <p:spPr>
          <a:xfrm>
            <a:off x="1853439" y="3073831"/>
            <a:ext cx="4878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Sequencing Reads (SE or PE)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78AFD2-1A80-6A42-B35D-73185F86F1E1}"/>
              </a:ext>
            </a:extLst>
          </p:cNvPr>
          <p:cNvSpPr txBox="1"/>
          <p:nvPr/>
        </p:nvSpPr>
        <p:spPr>
          <a:xfrm>
            <a:off x="1945109" y="1911421"/>
            <a:ext cx="53850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RNA isolation/ Library Prep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F32186-0D19-7740-85CD-30F6B83ED002}"/>
              </a:ext>
            </a:extLst>
          </p:cNvPr>
          <p:cNvCxnSpPr/>
          <p:nvPr/>
        </p:nvCxnSpPr>
        <p:spPr>
          <a:xfrm>
            <a:off x="4292463" y="2496198"/>
            <a:ext cx="1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1AB9B7-56D1-2346-80DB-ECC49BD81DBC}"/>
              </a:ext>
            </a:extLst>
          </p:cNvPr>
          <p:cNvCxnSpPr/>
          <p:nvPr/>
        </p:nvCxnSpPr>
        <p:spPr>
          <a:xfrm flipH="1">
            <a:off x="4292463" y="3658607"/>
            <a:ext cx="1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8F6256-AC18-B342-93FE-42A759D7E544}"/>
              </a:ext>
            </a:extLst>
          </p:cNvPr>
          <p:cNvCxnSpPr/>
          <p:nvPr/>
        </p:nvCxnSpPr>
        <p:spPr>
          <a:xfrm>
            <a:off x="4292463" y="4821016"/>
            <a:ext cx="0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38672C-A186-CD4E-BE96-82EB3285F0C9}"/>
              </a:ext>
            </a:extLst>
          </p:cNvPr>
          <p:cNvSpPr txBox="1"/>
          <p:nvPr/>
        </p:nvSpPr>
        <p:spPr>
          <a:xfrm>
            <a:off x="3125981" y="874942"/>
            <a:ext cx="23405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Study Design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081916-6BD8-0F42-AC8E-7DC85F04DDCE}"/>
              </a:ext>
            </a:extLst>
          </p:cNvPr>
          <p:cNvCxnSpPr/>
          <p:nvPr/>
        </p:nvCxnSpPr>
        <p:spPr>
          <a:xfrm>
            <a:off x="4292464" y="1459718"/>
            <a:ext cx="1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12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3C5D-46D1-4F42-817E-E1C519961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39C22-5399-794B-A7CA-15B2F3F7B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24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BB1BEF-25A3-A64E-A69B-094EF2887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64B092-B752-3242-A0CE-058F31E7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954"/>
            <a:ext cx="8229600" cy="821148"/>
          </a:xfrm>
        </p:spPr>
        <p:txBody>
          <a:bodyPr>
            <a:normAutofit/>
          </a:bodyPr>
          <a:lstStyle/>
          <a:p>
            <a:r>
              <a:rPr lang="en-US" sz="3600" dirty="0"/>
              <a:t>Alignment 101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64BBFC1-E1E6-C24C-A719-170FDB96FB49}"/>
              </a:ext>
            </a:extLst>
          </p:cNvPr>
          <p:cNvSpPr>
            <a:spLocks/>
          </p:cNvSpPr>
          <p:nvPr/>
        </p:nvSpPr>
        <p:spPr>
          <a:xfrm>
            <a:off x="477257" y="5224711"/>
            <a:ext cx="3683773" cy="272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rgbClr val="1E1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30AA5E-032D-5649-9C21-F0239388D58D}"/>
              </a:ext>
            </a:extLst>
          </p:cNvPr>
          <p:cNvSpPr>
            <a:spLocks/>
          </p:cNvSpPr>
          <p:nvPr/>
        </p:nvSpPr>
        <p:spPr>
          <a:xfrm>
            <a:off x="3398753" y="4054542"/>
            <a:ext cx="3382018" cy="2726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 cmpd="sng">
            <a:solidFill>
              <a:srgbClr val="1E1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        </a:t>
            </a:r>
            <a:r>
              <a:rPr lang="en-US" sz="1400" dirty="0">
                <a:solidFill>
                  <a:srgbClr val="595959"/>
                </a:solidFill>
              </a:rPr>
              <a:t>ACATGCTGCGGA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DA34E20-9A85-A84B-89E1-87F152D87D34}"/>
              </a:ext>
            </a:extLst>
          </p:cNvPr>
          <p:cNvSpPr>
            <a:spLocks/>
          </p:cNvSpPr>
          <p:nvPr/>
        </p:nvSpPr>
        <p:spPr>
          <a:xfrm>
            <a:off x="5945812" y="2884373"/>
            <a:ext cx="2851666" cy="272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rgbClr val="1E1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098358-B175-1447-AB3B-32D00810EF5F}"/>
              </a:ext>
            </a:extLst>
          </p:cNvPr>
          <p:cNvSpPr txBox="1"/>
          <p:nvPr/>
        </p:nvSpPr>
        <p:spPr>
          <a:xfrm>
            <a:off x="560314" y="1930077"/>
            <a:ext cx="2182885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ACATGCTGCGGA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D7EA8-C41D-6745-A264-E14C2F93E894}"/>
              </a:ext>
            </a:extLst>
          </p:cNvPr>
          <p:cNvSpPr txBox="1"/>
          <p:nvPr/>
        </p:nvSpPr>
        <p:spPr>
          <a:xfrm>
            <a:off x="560314" y="1514905"/>
            <a:ext cx="130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100bp 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26F406-3F72-824F-8833-D64193810701}"/>
              </a:ext>
            </a:extLst>
          </p:cNvPr>
          <p:cNvSpPr txBox="1"/>
          <p:nvPr/>
        </p:nvSpPr>
        <p:spPr>
          <a:xfrm>
            <a:off x="3184099" y="5566095"/>
            <a:ext cx="67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B2E6F-BAA8-7843-8069-45880605B515}"/>
              </a:ext>
            </a:extLst>
          </p:cNvPr>
          <p:cNvSpPr txBox="1"/>
          <p:nvPr/>
        </p:nvSpPr>
        <p:spPr>
          <a:xfrm>
            <a:off x="5961106" y="4367508"/>
            <a:ext cx="67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 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659BC7-6C06-984F-A34E-F90F36249B1E}"/>
              </a:ext>
            </a:extLst>
          </p:cNvPr>
          <p:cNvGrpSpPr/>
          <p:nvPr/>
        </p:nvGrpSpPr>
        <p:grpSpPr>
          <a:xfrm>
            <a:off x="3858069" y="3755354"/>
            <a:ext cx="1061555" cy="279099"/>
            <a:chOff x="3996750" y="3324714"/>
            <a:chExt cx="1061555" cy="28639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1D2FF5C-B627-AC4C-902F-A93CEC26BB4B}"/>
                </a:ext>
              </a:extLst>
            </p:cNvPr>
            <p:cNvCxnSpPr/>
            <p:nvPr/>
          </p:nvCxnSpPr>
          <p:spPr>
            <a:xfrm flipV="1">
              <a:off x="4004049" y="3324714"/>
              <a:ext cx="0" cy="28639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16FF930-C270-0F47-B0C5-60A83BD5D669}"/>
                </a:ext>
              </a:extLst>
            </p:cNvPr>
            <p:cNvCxnSpPr/>
            <p:nvPr/>
          </p:nvCxnSpPr>
          <p:spPr>
            <a:xfrm>
              <a:off x="3996750" y="3332013"/>
              <a:ext cx="106155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110E807-680F-9E4C-84A9-4A220F81B9EC}"/>
              </a:ext>
            </a:extLst>
          </p:cNvPr>
          <p:cNvSpPr txBox="1"/>
          <p:nvPr/>
        </p:nvSpPr>
        <p:spPr>
          <a:xfrm>
            <a:off x="8097083" y="3229120"/>
            <a:ext cx="67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6228B3-CECE-A341-8ECF-FB8B6895A1F7}"/>
              </a:ext>
            </a:extLst>
          </p:cNvPr>
          <p:cNvSpPr txBox="1"/>
          <p:nvPr/>
        </p:nvSpPr>
        <p:spPr>
          <a:xfrm>
            <a:off x="1550634" y="6280150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Steve </a:t>
            </a:r>
            <a:r>
              <a:rPr lang="en-US" dirty="0" err="1"/>
              <a:t>Munger</a:t>
            </a:r>
            <a:r>
              <a:rPr lang="en-US" dirty="0"/>
              <a:t>, 2017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1B403-9EE8-5C4E-815D-79E643FB9304}"/>
              </a:ext>
            </a:extLst>
          </p:cNvPr>
          <p:cNvSpPr txBox="1"/>
          <p:nvPr/>
        </p:nvSpPr>
        <p:spPr>
          <a:xfrm>
            <a:off x="6270232" y="190450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sequence</a:t>
            </a:r>
          </a:p>
        </p:txBody>
      </p:sp>
    </p:spTree>
    <p:extLst>
      <p:ext uri="{BB962C8B-B14F-4D97-AF65-F5344CB8AC3E}">
        <p14:creationId xmlns:p14="http://schemas.microsoft.com/office/powerpoint/2010/main" val="1992751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89C352-EBC9-7D4C-B4CE-1F7E5C8DD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51F061-9455-F54A-A595-55F94230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2837"/>
            <a:ext cx="8229600" cy="8211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The perfect read: 1 read = 1 unique alignment.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00926C-C11E-6843-B1A7-90C396E08A3C}"/>
              </a:ext>
            </a:extLst>
          </p:cNvPr>
          <p:cNvSpPr>
            <a:spLocks/>
          </p:cNvSpPr>
          <p:nvPr/>
        </p:nvSpPr>
        <p:spPr>
          <a:xfrm>
            <a:off x="520070" y="5224711"/>
            <a:ext cx="3683773" cy="272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rgbClr val="1E1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2FCB24B-DF74-5C49-9B54-3CD9CD3C70FF}"/>
              </a:ext>
            </a:extLst>
          </p:cNvPr>
          <p:cNvSpPr>
            <a:spLocks/>
          </p:cNvSpPr>
          <p:nvPr/>
        </p:nvSpPr>
        <p:spPr>
          <a:xfrm>
            <a:off x="3398753" y="4054542"/>
            <a:ext cx="3382018" cy="2726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 cmpd="sng">
            <a:solidFill>
              <a:srgbClr val="1E1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        </a:t>
            </a:r>
            <a:r>
              <a:rPr lang="en-US" sz="1400" dirty="0">
                <a:solidFill>
                  <a:srgbClr val="595959"/>
                </a:solidFill>
              </a:rPr>
              <a:t>ACATGCTGCGGA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AA0EB9B-812C-C848-BEB7-C367D8173E58}"/>
              </a:ext>
            </a:extLst>
          </p:cNvPr>
          <p:cNvSpPr>
            <a:spLocks/>
          </p:cNvSpPr>
          <p:nvPr/>
        </p:nvSpPr>
        <p:spPr>
          <a:xfrm>
            <a:off x="5945812" y="2884373"/>
            <a:ext cx="2851666" cy="2726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rgbClr val="1E1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54735-DFC2-8D49-BF97-B76799260CED}"/>
              </a:ext>
            </a:extLst>
          </p:cNvPr>
          <p:cNvSpPr txBox="1"/>
          <p:nvPr/>
        </p:nvSpPr>
        <p:spPr>
          <a:xfrm>
            <a:off x="560314" y="1930077"/>
            <a:ext cx="2152905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ACATGCTGCGGA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8F1F01-6E1A-3446-87DD-31E4932BF80D}"/>
              </a:ext>
            </a:extLst>
          </p:cNvPr>
          <p:cNvCxnSpPr/>
          <p:nvPr/>
        </p:nvCxnSpPr>
        <p:spPr>
          <a:xfrm>
            <a:off x="2589892" y="2453066"/>
            <a:ext cx="1275476" cy="115804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4EF363-7DFC-D240-8967-166C49AC733F}"/>
              </a:ext>
            </a:extLst>
          </p:cNvPr>
          <p:cNvSpPr txBox="1"/>
          <p:nvPr/>
        </p:nvSpPr>
        <p:spPr>
          <a:xfrm>
            <a:off x="457200" y="1533859"/>
            <a:ext cx="130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100bp Read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1EAA9-E97A-CF4C-BC22-114AC2D00C49}"/>
              </a:ext>
            </a:extLst>
          </p:cNvPr>
          <p:cNvSpPr txBox="1"/>
          <p:nvPr/>
        </p:nvSpPr>
        <p:spPr>
          <a:xfrm>
            <a:off x="3909748" y="2951152"/>
            <a:ext cx="707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5400" dirty="0">
              <a:solidFill>
                <a:srgbClr val="008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BCBC1A-D63C-0D4A-84D8-AD8F9671CE98}"/>
              </a:ext>
            </a:extLst>
          </p:cNvPr>
          <p:cNvSpPr txBox="1"/>
          <p:nvPr/>
        </p:nvSpPr>
        <p:spPr>
          <a:xfrm>
            <a:off x="3184099" y="5566095"/>
            <a:ext cx="67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080ACD-4A2B-4145-BD76-F9F0051643B2}"/>
              </a:ext>
            </a:extLst>
          </p:cNvPr>
          <p:cNvSpPr txBox="1"/>
          <p:nvPr/>
        </p:nvSpPr>
        <p:spPr>
          <a:xfrm>
            <a:off x="5961106" y="4367508"/>
            <a:ext cx="67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 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E0FE5A-0D88-CC42-AD57-F3A6D325657B}"/>
              </a:ext>
            </a:extLst>
          </p:cNvPr>
          <p:cNvGrpSpPr/>
          <p:nvPr/>
        </p:nvGrpSpPr>
        <p:grpSpPr>
          <a:xfrm>
            <a:off x="3858069" y="3755354"/>
            <a:ext cx="1061555" cy="279099"/>
            <a:chOff x="3996750" y="3324714"/>
            <a:chExt cx="1061555" cy="28639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7AC3F-4666-164F-A0A2-5BBDA9171FD7}"/>
                </a:ext>
              </a:extLst>
            </p:cNvPr>
            <p:cNvCxnSpPr/>
            <p:nvPr/>
          </p:nvCxnSpPr>
          <p:spPr>
            <a:xfrm flipV="1">
              <a:off x="4004049" y="3324714"/>
              <a:ext cx="0" cy="28639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D130282-1C29-2645-B97F-46961401E69A}"/>
                </a:ext>
              </a:extLst>
            </p:cNvPr>
            <p:cNvCxnSpPr/>
            <p:nvPr/>
          </p:nvCxnSpPr>
          <p:spPr>
            <a:xfrm>
              <a:off x="3996750" y="3332013"/>
              <a:ext cx="106155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75FDB5B-EFDD-B14C-AEA5-D8139FFA8A6B}"/>
              </a:ext>
            </a:extLst>
          </p:cNvPr>
          <p:cNvSpPr txBox="1"/>
          <p:nvPr/>
        </p:nvSpPr>
        <p:spPr>
          <a:xfrm>
            <a:off x="8097083" y="3229120"/>
            <a:ext cx="67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F1B2DA-3DE0-B148-BDEB-DE670221552E}"/>
              </a:ext>
            </a:extLst>
          </p:cNvPr>
          <p:cNvSpPr txBox="1"/>
          <p:nvPr/>
        </p:nvSpPr>
        <p:spPr>
          <a:xfrm>
            <a:off x="1550634" y="6280150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Steve </a:t>
            </a:r>
            <a:r>
              <a:rPr lang="en-US" dirty="0" err="1"/>
              <a:t>Munger</a:t>
            </a:r>
            <a:r>
              <a:rPr lang="en-US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3265424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5C34E4-99AF-AB41-BA2A-354D76D97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D482BF-4CA1-8F4C-B925-A9E1225A2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6872"/>
            <a:ext cx="8229600" cy="8211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Some reads will align equally well to multiple locations. “Multireads”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02E78DD-9A65-2D45-A625-E0A3DE8AB1FD}"/>
              </a:ext>
            </a:extLst>
          </p:cNvPr>
          <p:cNvSpPr>
            <a:spLocks/>
          </p:cNvSpPr>
          <p:nvPr/>
        </p:nvSpPr>
        <p:spPr>
          <a:xfrm>
            <a:off x="405902" y="5224711"/>
            <a:ext cx="3683773" cy="2726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rgbClr val="1E1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595959"/>
                </a:solidFill>
              </a:rPr>
              <a:t>       ACATGCTGCGGA</a:t>
            </a:r>
            <a:endParaRPr lang="en-US" sz="1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258C385-34B7-A84C-8F2B-00CBE3B9D0EA}"/>
              </a:ext>
            </a:extLst>
          </p:cNvPr>
          <p:cNvSpPr>
            <a:spLocks/>
          </p:cNvSpPr>
          <p:nvPr/>
        </p:nvSpPr>
        <p:spPr>
          <a:xfrm>
            <a:off x="3398753" y="4054542"/>
            <a:ext cx="3382018" cy="2726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 cmpd="sng">
            <a:solidFill>
              <a:srgbClr val="1E1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        </a:t>
            </a:r>
            <a:r>
              <a:rPr lang="en-US" sz="1400" dirty="0">
                <a:solidFill>
                  <a:srgbClr val="595959"/>
                </a:solidFill>
              </a:rPr>
              <a:t>ACATGCTGCGGA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9FE1514-08E3-A54A-A06D-7ADCEF904C5F}"/>
              </a:ext>
            </a:extLst>
          </p:cNvPr>
          <p:cNvSpPr>
            <a:spLocks/>
          </p:cNvSpPr>
          <p:nvPr/>
        </p:nvSpPr>
        <p:spPr>
          <a:xfrm>
            <a:off x="5945812" y="2884373"/>
            <a:ext cx="2851666" cy="4124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mpd="sng">
            <a:solidFill>
              <a:srgbClr val="1E1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595959"/>
                </a:solidFill>
              </a:rPr>
              <a:t>                        ACATGCTGCGGA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3BF71-8194-BA42-A4B7-154E91DF47DD}"/>
              </a:ext>
            </a:extLst>
          </p:cNvPr>
          <p:cNvSpPr txBox="1"/>
          <p:nvPr/>
        </p:nvSpPr>
        <p:spPr>
          <a:xfrm>
            <a:off x="455385" y="1930077"/>
            <a:ext cx="2287816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ACATGCTGCGGA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B0D706-4572-8740-BC11-9DB31EEE030B}"/>
              </a:ext>
            </a:extLst>
          </p:cNvPr>
          <p:cNvCxnSpPr/>
          <p:nvPr/>
        </p:nvCxnSpPr>
        <p:spPr>
          <a:xfrm>
            <a:off x="2589892" y="2453066"/>
            <a:ext cx="1414157" cy="115804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2D1866-B44F-1447-A9FE-D07E5600AE90}"/>
              </a:ext>
            </a:extLst>
          </p:cNvPr>
          <p:cNvSpPr txBox="1"/>
          <p:nvPr/>
        </p:nvSpPr>
        <p:spPr>
          <a:xfrm>
            <a:off x="420173" y="1494253"/>
            <a:ext cx="130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100bp Read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0A555D-EA58-8745-8EEB-E162BBFB538E}"/>
              </a:ext>
            </a:extLst>
          </p:cNvPr>
          <p:cNvSpPr txBox="1"/>
          <p:nvPr/>
        </p:nvSpPr>
        <p:spPr>
          <a:xfrm>
            <a:off x="3996905" y="2963604"/>
            <a:ext cx="707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5400" dirty="0">
              <a:solidFill>
                <a:srgbClr val="008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292EFF-3A1F-C74C-9534-F5924910AAAD}"/>
              </a:ext>
            </a:extLst>
          </p:cNvPr>
          <p:cNvCxnSpPr/>
          <p:nvPr/>
        </p:nvCxnSpPr>
        <p:spPr>
          <a:xfrm>
            <a:off x="1385098" y="2472141"/>
            <a:ext cx="0" cy="24962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9FD60C-A974-3F4D-B3F3-6EC67120B65D}"/>
              </a:ext>
            </a:extLst>
          </p:cNvPr>
          <p:cNvCxnSpPr/>
          <p:nvPr/>
        </p:nvCxnSpPr>
        <p:spPr>
          <a:xfrm>
            <a:off x="2620770" y="2157984"/>
            <a:ext cx="4160001" cy="606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16EBC9A-F9C8-D04D-B467-078CE31B33BD}"/>
              </a:ext>
            </a:extLst>
          </p:cNvPr>
          <p:cNvSpPr txBox="1"/>
          <p:nvPr/>
        </p:nvSpPr>
        <p:spPr>
          <a:xfrm>
            <a:off x="1385098" y="4034453"/>
            <a:ext cx="671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C5CDFC-7CCC-914C-9515-80D52BD8A145}"/>
              </a:ext>
            </a:extLst>
          </p:cNvPr>
          <p:cNvSpPr txBox="1"/>
          <p:nvPr/>
        </p:nvSpPr>
        <p:spPr>
          <a:xfrm>
            <a:off x="6401461" y="1745411"/>
            <a:ext cx="671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600" dirty="0">
              <a:solidFill>
                <a:srgbClr val="FF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0F001C4-2AD8-AB49-AC77-765949034AA3}"/>
              </a:ext>
            </a:extLst>
          </p:cNvPr>
          <p:cNvGrpSpPr/>
          <p:nvPr/>
        </p:nvGrpSpPr>
        <p:grpSpPr>
          <a:xfrm>
            <a:off x="3858069" y="3755354"/>
            <a:ext cx="1061555" cy="279099"/>
            <a:chOff x="3996750" y="3324714"/>
            <a:chExt cx="1061555" cy="28639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F2DC51-08FE-0140-AA79-D8DCD96A05BA}"/>
                </a:ext>
              </a:extLst>
            </p:cNvPr>
            <p:cNvCxnSpPr/>
            <p:nvPr/>
          </p:nvCxnSpPr>
          <p:spPr>
            <a:xfrm flipV="1">
              <a:off x="4004049" y="3324714"/>
              <a:ext cx="0" cy="28639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6FD0660-B55C-E242-971C-FAA0C5178D3A}"/>
                </a:ext>
              </a:extLst>
            </p:cNvPr>
            <p:cNvCxnSpPr/>
            <p:nvPr/>
          </p:nvCxnSpPr>
          <p:spPr>
            <a:xfrm>
              <a:off x="3996750" y="3332013"/>
              <a:ext cx="1061555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6571743-8FBF-614D-9DC6-3638ABF6FAFF}"/>
              </a:ext>
            </a:extLst>
          </p:cNvPr>
          <p:cNvSpPr txBox="1"/>
          <p:nvPr/>
        </p:nvSpPr>
        <p:spPr>
          <a:xfrm>
            <a:off x="5200330" y="5081846"/>
            <a:ext cx="353789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read</a:t>
            </a:r>
          </a:p>
          <a:p>
            <a:r>
              <a:rPr lang="en-US" sz="2400" dirty="0"/>
              <a:t>3 valid alignments</a:t>
            </a:r>
          </a:p>
          <a:p>
            <a:r>
              <a:rPr lang="en-US" sz="2400" dirty="0"/>
              <a:t>Only 1 alignment is correct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A82295-978C-8C45-B5F8-C0AE5729EBCC}"/>
              </a:ext>
            </a:extLst>
          </p:cNvPr>
          <p:cNvSpPr txBox="1"/>
          <p:nvPr/>
        </p:nvSpPr>
        <p:spPr>
          <a:xfrm>
            <a:off x="1550634" y="6280150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Steve </a:t>
            </a:r>
            <a:r>
              <a:rPr lang="en-US" dirty="0" err="1"/>
              <a:t>Munger</a:t>
            </a:r>
            <a:r>
              <a:rPr lang="en-US" dirty="0"/>
              <a:t>, 2017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48C703-5CF6-0546-8741-7DD21E2F1CE2}"/>
              </a:ext>
            </a:extLst>
          </p:cNvPr>
          <p:cNvSpPr txBox="1"/>
          <p:nvPr/>
        </p:nvSpPr>
        <p:spPr>
          <a:xfrm>
            <a:off x="4744382" y="4891361"/>
            <a:ext cx="42279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Ignore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Weight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Tools: </a:t>
            </a:r>
            <a:r>
              <a:rPr lang="en-US" sz="2400" dirty="0" err="1"/>
              <a:t>mmquant</a:t>
            </a:r>
            <a:r>
              <a:rPr lang="en-US" sz="2400" dirty="0"/>
              <a:t>, MMR, </a:t>
            </a:r>
            <a:r>
              <a:rPr lang="en-US" sz="2400" dirty="0" err="1"/>
              <a:t>seqcluster</a:t>
            </a:r>
            <a:r>
              <a:rPr lang="en-US" sz="24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80201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931C0-9147-4B40-A60B-84F39800E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0E4486-ED9A-2A4F-90A7-AC4C68CE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2956"/>
            <a:ext cx="9144000" cy="809095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 Aligning Millions of Short Sequence Reads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E21D34-CE49-D744-8931-37D5F77996B7}"/>
              </a:ext>
            </a:extLst>
          </p:cNvPr>
          <p:cNvSpPr/>
          <p:nvPr/>
        </p:nvSpPr>
        <p:spPr>
          <a:xfrm>
            <a:off x="556560" y="2065866"/>
            <a:ext cx="8073783" cy="84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87F3E-D18E-1A40-A494-A3F05BC7F0D0}"/>
              </a:ext>
            </a:extLst>
          </p:cNvPr>
          <p:cNvSpPr/>
          <p:nvPr/>
        </p:nvSpPr>
        <p:spPr>
          <a:xfrm>
            <a:off x="1625600" y="1896536"/>
            <a:ext cx="2252133" cy="423334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E88CB-1041-3A4D-A9EA-83F700A7AD18}"/>
              </a:ext>
            </a:extLst>
          </p:cNvPr>
          <p:cNvSpPr/>
          <p:nvPr/>
        </p:nvSpPr>
        <p:spPr>
          <a:xfrm>
            <a:off x="5317064" y="1921933"/>
            <a:ext cx="2252133" cy="423334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DF5CB-0EE1-8048-A2BD-E8B6FD3C08E0}"/>
              </a:ext>
            </a:extLst>
          </p:cNvPr>
          <p:cNvSpPr/>
          <p:nvPr/>
        </p:nvSpPr>
        <p:spPr>
          <a:xfrm>
            <a:off x="1757740" y="2595881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13DBCE-0F4C-A14E-9898-AE14C9E6DFE7}"/>
              </a:ext>
            </a:extLst>
          </p:cNvPr>
          <p:cNvSpPr/>
          <p:nvPr/>
        </p:nvSpPr>
        <p:spPr>
          <a:xfrm>
            <a:off x="2147202" y="2748281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91D9DD-D362-C34E-AF86-1AEF647DFB7B}"/>
              </a:ext>
            </a:extLst>
          </p:cNvPr>
          <p:cNvSpPr/>
          <p:nvPr/>
        </p:nvSpPr>
        <p:spPr>
          <a:xfrm>
            <a:off x="2299602" y="2900681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4B58BD-E14C-5C40-AE93-BF1BC90CFEDF}"/>
              </a:ext>
            </a:extLst>
          </p:cNvPr>
          <p:cNvSpPr/>
          <p:nvPr/>
        </p:nvSpPr>
        <p:spPr>
          <a:xfrm>
            <a:off x="2452002" y="3053081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A25D71-41B8-484D-85E2-CE7CDCEC8654}"/>
              </a:ext>
            </a:extLst>
          </p:cNvPr>
          <p:cNvSpPr/>
          <p:nvPr/>
        </p:nvSpPr>
        <p:spPr>
          <a:xfrm>
            <a:off x="2604402" y="3205481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340DCB-2901-6949-9B3B-9DB802C81A64}"/>
              </a:ext>
            </a:extLst>
          </p:cNvPr>
          <p:cNvSpPr/>
          <p:nvPr/>
        </p:nvSpPr>
        <p:spPr>
          <a:xfrm>
            <a:off x="2756802" y="2866824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BE9F53-13E1-594F-B86F-A43457E48256}"/>
              </a:ext>
            </a:extLst>
          </p:cNvPr>
          <p:cNvSpPr/>
          <p:nvPr/>
        </p:nvSpPr>
        <p:spPr>
          <a:xfrm>
            <a:off x="2756802" y="2697494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A083CB-FDE1-6044-9C72-A16D3D7E6BC3}"/>
              </a:ext>
            </a:extLst>
          </p:cNvPr>
          <p:cNvSpPr/>
          <p:nvPr/>
        </p:nvSpPr>
        <p:spPr>
          <a:xfrm>
            <a:off x="3264795" y="2748296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4419C2-217C-BE44-AB86-304B854C76FF}"/>
              </a:ext>
            </a:extLst>
          </p:cNvPr>
          <p:cNvSpPr/>
          <p:nvPr/>
        </p:nvSpPr>
        <p:spPr>
          <a:xfrm>
            <a:off x="3213999" y="2968428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819254-E190-E040-962C-9A551F19FDCB}"/>
              </a:ext>
            </a:extLst>
          </p:cNvPr>
          <p:cNvSpPr/>
          <p:nvPr/>
        </p:nvSpPr>
        <p:spPr>
          <a:xfrm>
            <a:off x="3281734" y="3273225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B2746-004D-4544-B62A-CE362E7A8210}"/>
              </a:ext>
            </a:extLst>
          </p:cNvPr>
          <p:cNvSpPr/>
          <p:nvPr/>
        </p:nvSpPr>
        <p:spPr>
          <a:xfrm>
            <a:off x="2976943" y="3425625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BC119F-3CC3-CB45-9BF9-203C764B1109}"/>
              </a:ext>
            </a:extLst>
          </p:cNvPr>
          <p:cNvSpPr/>
          <p:nvPr/>
        </p:nvSpPr>
        <p:spPr>
          <a:xfrm>
            <a:off x="3061599" y="3120822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6BAA-D3C6-264F-A0E1-ADDD1CC7B7A8}"/>
              </a:ext>
            </a:extLst>
          </p:cNvPr>
          <p:cNvSpPr/>
          <p:nvPr/>
        </p:nvSpPr>
        <p:spPr>
          <a:xfrm>
            <a:off x="2096415" y="3357881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D8923-F138-3C4C-8914-A19F21275873}"/>
              </a:ext>
            </a:extLst>
          </p:cNvPr>
          <p:cNvSpPr/>
          <p:nvPr/>
        </p:nvSpPr>
        <p:spPr>
          <a:xfrm>
            <a:off x="1808557" y="3002291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959DFF-80F1-5648-8980-2C1426276F72}"/>
              </a:ext>
            </a:extLst>
          </p:cNvPr>
          <p:cNvSpPr/>
          <p:nvPr/>
        </p:nvSpPr>
        <p:spPr>
          <a:xfrm>
            <a:off x="1960957" y="3171624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F80086-B009-7D48-B783-E5A14C616764}"/>
              </a:ext>
            </a:extLst>
          </p:cNvPr>
          <p:cNvSpPr/>
          <p:nvPr/>
        </p:nvSpPr>
        <p:spPr>
          <a:xfrm>
            <a:off x="2113357" y="3578019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26F925-C2D2-7E4C-BF6B-B60B790632D0}"/>
              </a:ext>
            </a:extLst>
          </p:cNvPr>
          <p:cNvSpPr/>
          <p:nvPr/>
        </p:nvSpPr>
        <p:spPr>
          <a:xfrm>
            <a:off x="2587484" y="3730419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BAB79E-8652-324F-B2BA-C93BA7FA7237}"/>
              </a:ext>
            </a:extLst>
          </p:cNvPr>
          <p:cNvSpPr/>
          <p:nvPr/>
        </p:nvSpPr>
        <p:spPr>
          <a:xfrm>
            <a:off x="2739884" y="3594958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F3CD6A-0E02-BF41-849E-929FE095B5C5}"/>
              </a:ext>
            </a:extLst>
          </p:cNvPr>
          <p:cNvSpPr/>
          <p:nvPr/>
        </p:nvSpPr>
        <p:spPr>
          <a:xfrm>
            <a:off x="3281743" y="3679626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32E0C9-1C71-7D4E-9A90-F0E0F99B748B}"/>
              </a:ext>
            </a:extLst>
          </p:cNvPr>
          <p:cNvSpPr/>
          <p:nvPr/>
        </p:nvSpPr>
        <p:spPr>
          <a:xfrm>
            <a:off x="2519761" y="3916691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2623E0-E8BC-284B-95B8-90A0416C2B13}"/>
              </a:ext>
            </a:extLst>
          </p:cNvPr>
          <p:cNvSpPr/>
          <p:nvPr/>
        </p:nvSpPr>
        <p:spPr>
          <a:xfrm>
            <a:off x="5601534" y="2697482"/>
            <a:ext cx="400594" cy="45719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640DB2-7D1B-A04A-9CED-4354B8E8B837}"/>
              </a:ext>
            </a:extLst>
          </p:cNvPr>
          <p:cNvSpPr/>
          <p:nvPr/>
        </p:nvSpPr>
        <p:spPr>
          <a:xfrm>
            <a:off x="6657199" y="2697482"/>
            <a:ext cx="400594" cy="45719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03282A-68EB-C54C-82BC-20F2FFB6AFCD}"/>
              </a:ext>
            </a:extLst>
          </p:cNvPr>
          <p:cNvSpPr/>
          <p:nvPr/>
        </p:nvSpPr>
        <p:spPr>
          <a:xfrm>
            <a:off x="6256605" y="2866824"/>
            <a:ext cx="400594" cy="45719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76E0F4-B157-4B49-B597-69B851F3D4DD}"/>
              </a:ext>
            </a:extLst>
          </p:cNvPr>
          <p:cNvSpPr/>
          <p:nvPr/>
        </p:nvSpPr>
        <p:spPr>
          <a:xfrm>
            <a:off x="7108589" y="2849897"/>
            <a:ext cx="400594" cy="45719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46A01D-ABCD-A84E-B9B1-FEE60E0D3355}"/>
              </a:ext>
            </a:extLst>
          </p:cNvPr>
          <p:cNvSpPr/>
          <p:nvPr/>
        </p:nvSpPr>
        <p:spPr>
          <a:xfrm>
            <a:off x="6002128" y="3092888"/>
            <a:ext cx="400594" cy="45719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260673-091C-F242-92DD-461B0A6EC206}"/>
              </a:ext>
            </a:extLst>
          </p:cNvPr>
          <p:cNvSpPr/>
          <p:nvPr/>
        </p:nvSpPr>
        <p:spPr>
          <a:xfrm>
            <a:off x="1944030" y="3798151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D6DE8D-6C04-4448-9C77-10D500F310BC}"/>
              </a:ext>
            </a:extLst>
          </p:cNvPr>
          <p:cNvSpPr/>
          <p:nvPr/>
        </p:nvSpPr>
        <p:spPr>
          <a:xfrm>
            <a:off x="3197081" y="3933624"/>
            <a:ext cx="40059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167E8F-8C9D-074D-8C17-9F2D26106C59}"/>
              </a:ext>
            </a:extLst>
          </p:cNvPr>
          <p:cNvSpPr txBox="1"/>
          <p:nvPr/>
        </p:nvSpPr>
        <p:spPr>
          <a:xfrm>
            <a:off x="2223770" y="1915057"/>
            <a:ext cx="98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Gene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4E8D4C-61B1-4A43-9E64-7F075E93B3B0}"/>
              </a:ext>
            </a:extLst>
          </p:cNvPr>
          <p:cNvSpPr txBox="1"/>
          <p:nvPr/>
        </p:nvSpPr>
        <p:spPr>
          <a:xfrm>
            <a:off x="5874369" y="1945729"/>
            <a:ext cx="99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Gene 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444B9A-9FDD-9848-9E9A-EE91C8A8FE11}"/>
              </a:ext>
            </a:extLst>
          </p:cNvPr>
          <p:cNvSpPr txBox="1"/>
          <p:nvPr/>
        </p:nvSpPr>
        <p:spPr>
          <a:xfrm>
            <a:off x="499587" y="4306150"/>
            <a:ext cx="6336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Aligners: STAR, HISAT2, TopHat2</a:t>
            </a:r>
          </a:p>
        </p:txBody>
      </p:sp>
    </p:spTree>
    <p:extLst>
      <p:ext uri="{BB962C8B-B14F-4D97-AF65-F5344CB8AC3E}">
        <p14:creationId xmlns:p14="http://schemas.microsoft.com/office/powerpoint/2010/main" val="1461431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F9EADD-7DE1-9C48-9917-3C7320719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BDA925-001F-8649-B5B8-BF2885AF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50" y="34598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 of most aligners: Bam/Sam file of reads and genome positions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8D10B-C2F1-C347-840C-74406F04A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381"/>
          <a:stretch/>
        </p:blipFill>
        <p:spPr>
          <a:xfrm>
            <a:off x="470431" y="2036217"/>
            <a:ext cx="8434029" cy="31281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96811D-1D47-A047-9A2D-7D5803312559}"/>
              </a:ext>
            </a:extLst>
          </p:cNvPr>
          <p:cNvSpPr/>
          <p:nvPr/>
        </p:nvSpPr>
        <p:spPr>
          <a:xfrm>
            <a:off x="488810" y="1850720"/>
            <a:ext cx="8316216" cy="689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FF7862-6A63-9F4D-85B1-FD1ED5FB8721}"/>
              </a:ext>
            </a:extLst>
          </p:cNvPr>
          <p:cNvSpPr txBox="1"/>
          <p:nvPr/>
        </p:nvSpPr>
        <p:spPr>
          <a:xfrm>
            <a:off x="1094282" y="5636302"/>
            <a:ext cx="525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Tools to handle Bam/Sam files: </a:t>
            </a:r>
            <a:r>
              <a:rPr lang="en-US" dirty="0" err="1"/>
              <a:t>samtools</a:t>
            </a:r>
            <a:r>
              <a:rPr lang="en-US" dirty="0"/>
              <a:t>, </a:t>
            </a:r>
            <a:r>
              <a:rPr lang="en-US" dirty="0" err="1"/>
              <a:t>bamUtil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95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1A6C-3C38-084B-9E5E-EC9C619C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 post alignment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CBD650-9D32-BB49-B72F-4104E4B3F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FFDA5-FF68-7A42-8D71-9742D727838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RNA-</a:t>
            </a:r>
            <a:r>
              <a:rPr lang="en-US" dirty="0" err="1"/>
              <a:t>SeQC</a:t>
            </a:r>
            <a:endParaRPr lang="en-US" dirty="0"/>
          </a:p>
          <a:p>
            <a:r>
              <a:rPr lang="en-US" dirty="0">
                <a:hlinkClick r:id="rId2"/>
              </a:rPr>
              <a:t>https://github.com/broadinstitute/rnaseqc</a:t>
            </a:r>
            <a:endParaRPr lang="en-US" dirty="0"/>
          </a:p>
          <a:p>
            <a:r>
              <a:rPr lang="en-US" dirty="0"/>
              <a:t>Output metrics: Mapping Rate, unique rate of mapped, duplicate rate, expression profiling efficiency, coverage, …</a:t>
            </a:r>
          </a:p>
        </p:txBody>
      </p:sp>
    </p:spTree>
    <p:extLst>
      <p:ext uri="{BB962C8B-B14F-4D97-AF65-F5344CB8AC3E}">
        <p14:creationId xmlns:p14="http://schemas.microsoft.com/office/powerpoint/2010/main" val="3122344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6E37D-6BDA-1441-8873-F216B868F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800609-DA55-C443-A9D5-18F96842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40" y="23573"/>
            <a:ext cx="9022860" cy="985981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3600" dirty="0"/>
              <a:t>Visualization of alignment data (BAM/SAM)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FCEC59-B25A-1945-95F4-B9136AAEB069}"/>
              </a:ext>
            </a:extLst>
          </p:cNvPr>
          <p:cNvSpPr txBox="1">
            <a:spLocks/>
          </p:cNvSpPr>
          <p:nvPr/>
        </p:nvSpPr>
        <p:spPr>
          <a:xfrm>
            <a:off x="546568" y="65727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10000"/>
              <a:buFontTx/>
              <a:buBlip>
                <a:blip r:embed="rId2"/>
              </a:buBlip>
              <a:defRPr sz="24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687388" indent="-34448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defRPr sz="20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2pPr>
            <a:lvl3pPr marL="1030288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 sz="16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1258888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defRPr sz="16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1489075" indent="-230188" algn="l" defTabSz="4572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Font typeface="Arial"/>
              <a:buNone/>
              <a:defRPr sz="16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dirty="0"/>
              <a:t>Genome browsers – IGV and </a:t>
            </a:r>
            <a:r>
              <a:rPr lang="en-US" sz="2800" dirty="0" err="1"/>
              <a:t>RNASeqBrowser</a:t>
            </a:r>
            <a:endParaRPr lang="en-US" sz="2800" dirty="0"/>
          </a:p>
        </p:txBody>
      </p:sp>
      <p:pic>
        <p:nvPicPr>
          <p:cNvPr id="6" name="Picture 5" descr="IGVExample.tiff">
            <a:extLst>
              <a:ext uri="{FF2B5EF4-FFF2-40B4-BE49-F238E27FC236}">
                <a16:creationId xmlns:a16="http://schemas.microsoft.com/office/drawing/2014/main" id="{6F2E01D0-DECC-D242-9FD7-B107BA1FD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68" y="1206159"/>
            <a:ext cx="3708347" cy="26671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2938F3-BE93-B144-9A8A-B5D26697FDE7}"/>
              </a:ext>
            </a:extLst>
          </p:cNvPr>
          <p:cNvSpPr txBox="1"/>
          <p:nvPr/>
        </p:nvSpPr>
        <p:spPr>
          <a:xfrm>
            <a:off x="492883" y="3873358"/>
            <a:ext cx="83749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/>
              <a:t>Integrative Genome Viewer (IGV)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hlinkClick r:id="rId5"/>
              </a:rPr>
              <a:t>http://software.broadinstitute.org/software/igv/download</a:t>
            </a:r>
            <a:endParaRPr lang="en-US" sz="2400" dirty="0"/>
          </a:p>
          <a:p>
            <a:pPr>
              <a:spcAft>
                <a:spcPts val="1200"/>
              </a:spcAft>
            </a:pPr>
            <a:r>
              <a:rPr lang="en-US" sz="2400" dirty="0" err="1"/>
              <a:t>RNASeqBrowser</a:t>
            </a:r>
            <a:endParaRPr lang="en-US" sz="2400" dirty="0"/>
          </a:p>
          <a:p>
            <a:pPr>
              <a:spcAft>
                <a:spcPts val="1200"/>
              </a:spcAft>
            </a:pPr>
            <a:r>
              <a:rPr lang="en-US" sz="2400" dirty="0">
                <a:hlinkClick r:id="rId6"/>
              </a:rPr>
              <a:t>http://www.australianprostatecentre.org/research/software/rnaseqbrowser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B89274-7022-0040-A313-B96911483E5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8197"/>
          <a:stretch/>
        </p:blipFill>
        <p:spPr>
          <a:xfrm>
            <a:off x="4680343" y="1227570"/>
            <a:ext cx="3854009" cy="257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15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82F390-2DA5-5C4B-9519-23F9709F4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2AA979C-393C-5144-92FF-8E04B977B0A9}"/>
              </a:ext>
            </a:extLst>
          </p:cNvPr>
          <p:cNvSpPr txBox="1">
            <a:spLocks/>
          </p:cNvSpPr>
          <p:nvPr/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791E93-A2B7-0848-BDB4-10A6DF01D9B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1E42845-B6BA-5E4F-9F93-29FFF7092592}"/>
              </a:ext>
            </a:extLst>
          </p:cNvPr>
          <p:cNvSpPr/>
          <p:nvPr/>
        </p:nvSpPr>
        <p:spPr>
          <a:xfrm>
            <a:off x="704539" y="5398649"/>
            <a:ext cx="7390150" cy="8815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E5E6A8F-F507-1143-9D4C-A0E67AA5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633"/>
            <a:ext cx="9144000" cy="562066"/>
          </a:xfrm>
        </p:spPr>
        <p:txBody>
          <a:bodyPr>
            <a:noAutofit/>
          </a:bodyPr>
          <a:lstStyle/>
          <a:p>
            <a:pPr algn="ctr"/>
            <a:r>
              <a:rPr lang="en-US" sz="3600" u="sng" dirty="0"/>
              <a:t>RNA-seq Work Flow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D2B09-6B48-8A43-AA88-34DF7677FBC4}"/>
              </a:ext>
            </a:extLst>
          </p:cNvPr>
          <p:cNvSpPr txBox="1"/>
          <p:nvPr/>
        </p:nvSpPr>
        <p:spPr>
          <a:xfrm>
            <a:off x="3026732" y="4236240"/>
            <a:ext cx="25314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Aligned Reads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89A519-1EBF-5B4C-999C-60CA5434016B}"/>
              </a:ext>
            </a:extLst>
          </p:cNvPr>
          <p:cNvSpPr txBox="1"/>
          <p:nvPr/>
        </p:nvSpPr>
        <p:spPr>
          <a:xfrm>
            <a:off x="869591" y="5504758"/>
            <a:ext cx="684574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Quantified isoform and gene expression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8A5FDD-D747-3549-9630-F8ED7C9C5200}"/>
              </a:ext>
            </a:extLst>
          </p:cNvPr>
          <p:cNvSpPr txBox="1"/>
          <p:nvPr/>
        </p:nvSpPr>
        <p:spPr>
          <a:xfrm>
            <a:off x="1853439" y="3073831"/>
            <a:ext cx="4878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Sequencing Reads (SE or PE)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78AFD2-1A80-6A42-B35D-73185F86F1E1}"/>
              </a:ext>
            </a:extLst>
          </p:cNvPr>
          <p:cNvSpPr txBox="1"/>
          <p:nvPr/>
        </p:nvSpPr>
        <p:spPr>
          <a:xfrm>
            <a:off x="1945109" y="1911421"/>
            <a:ext cx="53850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RNA isolation/ Library Prep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F32186-0D19-7740-85CD-30F6B83ED002}"/>
              </a:ext>
            </a:extLst>
          </p:cNvPr>
          <p:cNvCxnSpPr/>
          <p:nvPr/>
        </p:nvCxnSpPr>
        <p:spPr>
          <a:xfrm>
            <a:off x="4292463" y="2496198"/>
            <a:ext cx="1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1AB9B7-56D1-2346-80DB-ECC49BD81DBC}"/>
              </a:ext>
            </a:extLst>
          </p:cNvPr>
          <p:cNvCxnSpPr/>
          <p:nvPr/>
        </p:nvCxnSpPr>
        <p:spPr>
          <a:xfrm flipH="1">
            <a:off x="4292463" y="3658607"/>
            <a:ext cx="1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8F6256-AC18-B342-93FE-42A759D7E544}"/>
              </a:ext>
            </a:extLst>
          </p:cNvPr>
          <p:cNvCxnSpPr/>
          <p:nvPr/>
        </p:nvCxnSpPr>
        <p:spPr>
          <a:xfrm>
            <a:off x="4292463" y="4821016"/>
            <a:ext cx="0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38672C-A186-CD4E-BE96-82EB3285F0C9}"/>
              </a:ext>
            </a:extLst>
          </p:cNvPr>
          <p:cNvSpPr txBox="1"/>
          <p:nvPr/>
        </p:nvSpPr>
        <p:spPr>
          <a:xfrm>
            <a:off x="3125981" y="874942"/>
            <a:ext cx="23405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Study Design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081916-6BD8-0F42-AC8E-7DC85F04DDCE}"/>
              </a:ext>
            </a:extLst>
          </p:cNvPr>
          <p:cNvCxnSpPr/>
          <p:nvPr/>
        </p:nvCxnSpPr>
        <p:spPr>
          <a:xfrm>
            <a:off x="4292464" y="1459718"/>
            <a:ext cx="1" cy="577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466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7D6E-6099-F746-B810-346BC442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Transcript quantification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30AC9-CE8C-F345-BBD9-3D24C96EC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1B6652-B16D-9746-96F3-FF7E8271B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43" y="846138"/>
            <a:ext cx="5625695" cy="5246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8AAEE-ACD8-504C-993D-1AF19297D23B}"/>
              </a:ext>
            </a:extLst>
          </p:cNvPr>
          <p:cNvSpPr txBox="1"/>
          <p:nvPr/>
        </p:nvSpPr>
        <p:spPr>
          <a:xfrm>
            <a:off x="1528996" y="628015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Pertea</a:t>
            </a:r>
            <a:r>
              <a:rPr lang="en-US" dirty="0"/>
              <a:t>, 2015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B2704-E2F3-0E43-8843-AA781CBD28FA}"/>
              </a:ext>
            </a:extLst>
          </p:cNvPr>
          <p:cNvSpPr/>
          <p:nvPr/>
        </p:nvSpPr>
        <p:spPr>
          <a:xfrm>
            <a:off x="6201550" y="2268959"/>
            <a:ext cx="29905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-apple-system"/>
              </a:rPr>
              <a:t>StringTie</a:t>
            </a:r>
            <a:r>
              <a:rPr lang="en-US" dirty="0">
                <a:solidFill>
                  <a:srgbClr val="333333"/>
                </a:solidFill>
                <a:latin typeface="-apple-system"/>
              </a:rPr>
              <a:t> reconstruct transcripts from spliced read alignments generated by previously mentioned aligners</a:t>
            </a:r>
          </a:p>
          <a:p>
            <a:endParaRPr lang="en-US" dirty="0">
              <a:solidFill>
                <a:srgbClr val="333333"/>
              </a:solidFill>
              <a:latin typeface="-apple-system"/>
            </a:endParaRPr>
          </a:p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* Sailfish, </a:t>
            </a:r>
            <a:r>
              <a:rPr lang="en-US" dirty="0" err="1">
                <a:solidFill>
                  <a:srgbClr val="333333"/>
                </a:solidFill>
                <a:latin typeface="-apple-system"/>
              </a:rPr>
              <a:t>Kallisto</a:t>
            </a:r>
            <a:r>
              <a:rPr lang="en-US" dirty="0">
                <a:solidFill>
                  <a:srgbClr val="333333"/>
                </a:solidFill>
                <a:latin typeface="-apple-system"/>
              </a:rPr>
              <a:t> and Salmon align reads to annotated transcriptome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06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EF99-3515-6348-806C-B1AA3173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Gene expression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9CE28E-9A91-4F44-B611-F90216B45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4CD22-261C-8E43-8F9A-E7E0AA66A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42" y="936079"/>
            <a:ext cx="5758943" cy="5172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2C0438-4A48-B442-BEA3-3B6C1A41766C}"/>
              </a:ext>
            </a:extLst>
          </p:cNvPr>
          <p:cNvSpPr txBox="1"/>
          <p:nvPr/>
        </p:nvSpPr>
        <p:spPr>
          <a:xfrm>
            <a:off x="6880485" y="846138"/>
            <a:ext cx="19460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HTseq</a:t>
            </a:r>
            <a:r>
              <a:rPr lang="en-US" dirty="0"/>
              <a:t>-count read/feature overlap modes</a:t>
            </a:r>
          </a:p>
          <a:p>
            <a:endParaRPr lang="en-US" dirty="0"/>
          </a:p>
          <a:p>
            <a:r>
              <a:rPr lang="en-US" dirty="0"/>
              <a:t>* Another popular tool: </a:t>
            </a:r>
            <a:r>
              <a:rPr lang="en-US" dirty="0" err="1"/>
              <a:t>featureCounts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http://bioinf.wehi.edu.au/featureCounts/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DC73D-BE1F-474C-B96E-EFA981DE0FC0}"/>
              </a:ext>
            </a:extLst>
          </p:cNvPr>
          <p:cNvSpPr txBox="1"/>
          <p:nvPr/>
        </p:nvSpPr>
        <p:spPr>
          <a:xfrm>
            <a:off x="1561475" y="6206814"/>
            <a:ext cx="453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HTseq</a:t>
            </a:r>
            <a:r>
              <a:rPr lang="en-US" dirty="0"/>
              <a:t>-count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92180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D1A2-59A2-2943-A7E9-CE5F9A69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08A4A4-1EC2-A543-BB96-0AC7ECFAF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937525F-9FFA-6442-B62E-227A768F28E4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37530945"/>
              </p:ext>
            </p:extLst>
          </p:nvPr>
        </p:nvGraphicFramePr>
        <p:xfrm>
          <a:off x="941388" y="1600200"/>
          <a:ext cx="7885113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4942">
                  <a:extLst>
                    <a:ext uri="{9D8B030D-6E8A-4147-A177-3AD203B41FA5}">
                      <a16:colId xmlns:a16="http://schemas.microsoft.com/office/drawing/2014/main" val="1017933936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4133368189"/>
                    </a:ext>
                  </a:extLst>
                </a:gridCol>
                <a:gridCol w="1100484">
                  <a:extLst>
                    <a:ext uri="{9D8B030D-6E8A-4147-A177-3AD203B41FA5}">
                      <a16:colId xmlns:a16="http://schemas.microsoft.com/office/drawing/2014/main" val="795324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RNA-</a:t>
                      </a:r>
                      <a:r>
                        <a:rPr lang="en-US" sz="2400" dirty="0" err="1"/>
                        <a:t>Seq</a:t>
                      </a:r>
                      <a:r>
                        <a:rPr lang="en-US" sz="2400" dirty="0"/>
                        <a:t>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Next-generation sequencing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50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Quantify RNA in a biological sample at a given moment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8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To analyze transcriptome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93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r>
                        <a:rPr lang="en-US" sz="2400" baseline="30000" dirty="0"/>
                        <a:t>rd</a:t>
                      </a:r>
                      <a:r>
                        <a:rPr lang="en-US" sz="2400" dirty="0"/>
                        <a:t>-generation sequencing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44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Sequencing performs on cDNA not on 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185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BB3459A-6BD6-1F41-84C8-725E904B0EB0}"/>
              </a:ext>
            </a:extLst>
          </p:cNvPr>
          <p:cNvGrpSpPr/>
          <p:nvPr/>
        </p:nvGrpSpPr>
        <p:grpSpPr>
          <a:xfrm>
            <a:off x="6692900" y="2120348"/>
            <a:ext cx="1893749" cy="2617305"/>
            <a:chOff x="6692900" y="2120348"/>
            <a:chExt cx="1893749" cy="2617305"/>
          </a:xfrm>
        </p:grpSpPr>
        <p:sp>
          <p:nvSpPr>
            <p:cNvPr id="4" name="Alternate Process 3">
              <a:extLst>
                <a:ext uri="{FF2B5EF4-FFF2-40B4-BE49-F238E27FC236}">
                  <a16:creationId xmlns:a16="http://schemas.microsoft.com/office/drawing/2014/main" id="{9F2808A4-640E-C84C-9FF0-7923D882C8D0}"/>
                </a:ext>
              </a:extLst>
            </p:cNvPr>
            <p:cNvSpPr/>
            <p:nvPr/>
          </p:nvSpPr>
          <p:spPr>
            <a:xfrm>
              <a:off x="6692900" y="2120348"/>
              <a:ext cx="768074" cy="278296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lternate Process 6">
              <a:extLst>
                <a:ext uri="{FF2B5EF4-FFF2-40B4-BE49-F238E27FC236}">
                  <a16:creationId xmlns:a16="http://schemas.microsoft.com/office/drawing/2014/main" id="{1C3E4C78-2203-6742-B4F3-2AE6BC137170}"/>
                </a:ext>
              </a:extLst>
            </p:cNvPr>
            <p:cNvSpPr/>
            <p:nvPr/>
          </p:nvSpPr>
          <p:spPr>
            <a:xfrm>
              <a:off x="6692900" y="2722963"/>
              <a:ext cx="768074" cy="278296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lternate Process 7">
              <a:extLst>
                <a:ext uri="{FF2B5EF4-FFF2-40B4-BE49-F238E27FC236}">
                  <a16:creationId xmlns:a16="http://schemas.microsoft.com/office/drawing/2014/main" id="{B41F60D3-F4EE-3742-8E13-774B10636E5F}"/>
                </a:ext>
              </a:extLst>
            </p:cNvPr>
            <p:cNvSpPr/>
            <p:nvPr/>
          </p:nvSpPr>
          <p:spPr>
            <a:xfrm>
              <a:off x="6692900" y="3429000"/>
              <a:ext cx="768074" cy="278296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lternate Process 8">
              <a:extLst>
                <a:ext uri="{FF2B5EF4-FFF2-40B4-BE49-F238E27FC236}">
                  <a16:creationId xmlns:a16="http://schemas.microsoft.com/office/drawing/2014/main" id="{F09DB549-6F7E-7843-A2FE-90DC566506A4}"/>
                </a:ext>
              </a:extLst>
            </p:cNvPr>
            <p:cNvSpPr/>
            <p:nvPr/>
          </p:nvSpPr>
          <p:spPr>
            <a:xfrm>
              <a:off x="7818575" y="3863009"/>
              <a:ext cx="768074" cy="278296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lternate Process 9">
              <a:extLst>
                <a:ext uri="{FF2B5EF4-FFF2-40B4-BE49-F238E27FC236}">
                  <a16:creationId xmlns:a16="http://schemas.microsoft.com/office/drawing/2014/main" id="{FF4F4CA7-5B31-D74D-86FD-2F8C5EC96E5F}"/>
                </a:ext>
              </a:extLst>
            </p:cNvPr>
            <p:cNvSpPr/>
            <p:nvPr/>
          </p:nvSpPr>
          <p:spPr>
            <a:xfrm>
              <a:off x="6692900" y="4459357"/>
              <a:ext cx="768074" cy="278296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699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15F0D1-8279-AA43-B055-73EB595D7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1DD718-705C-AC4E-8B11-966D6D1E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61" y="167062"/>
            <a:ext cx="7885057" cy="1143000"/>
          </a:xfrm>
        </p:spPr>
        <p:txBody>
          <a:bodyPr anchor="t">
            <a:normAutofit/>
          </a:bodyPr>
          <a:lstStyle/>
          <a:p>
            <a:r>
              <a:rPr lang="en-US" sz="2800" dirty="0"/>
              <a:t>Expression Abundance: </a:t>
            </a:r>
            <a:br>
              <a:rPr lang="en-US" sz="2800" dirty="0"/>
            </a:br>
            <a:r>
              <a:rPr lang="en-US" sz="2800" dirty="0"/>
              <a:t>Counts, RPKM/FPKM, TPM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FB419-A96D-744F-BDE3-1BDEA65A84CF}"/>
              </a:ext>
            </a:extLst>
          </p:cNvPr>
          <p:cNvSpPr txBox="1"/>
          <p:nvPr/>
        </p:nvSpPr>
        <p:spPr>
          <a:xfrm>
            <a:off x="632161" y="1057815"/>
            <a:ext cx="820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Raw counts are required input for differential analysis by DESeq2 and </a:t>
            </a:r>
            <a:r>
              <a:rPr lang="en-US" dirty="0" err="1"/>
              <a:t>EdgeR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E5FDB0-23AF-9B43-AE95-C0E4F1889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55"/>
          <a:stretch/>
        </p:blipFill>
        <p:spPr>
          <a:xfrm>
            <a:off x="874058" y="1485689"/>
            <a:ext cx="5378824" cy="47359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B956A7-D4B6-E34A-8407-13B8F5867524}"/>
              </a:ext>
            </a:extLst>
          </p:cNvPr>
          <p:cNvSpPr txBox="1"/>
          <p:nvPr/>
        </p:nvSpPr>
        <p:spPr>
          <a:xfrm>
            <a:off x="1633341" y="628015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Dündar</a:t>
            </a:r>
            <a:r>
              <a:rPr lang="en-US" dirty="0"/>
              <a:t> et al. 2015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EB708-54D0-A142-B973-409A77493D06}"/>
              </a:ext>
            </a:extLst>
          </p:cNvPr>
          <p:cNvSpPr txBox="1"/>
          <p:nvPr/>
        </p:nvSpPr>
        <p:spPr>
          <a:xfrm>
            <a:off x="6347012" y="3484316"/>
            <a:ext cx="30383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Good for comparison within one sample but not for cross sample comparison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F0E8C8-C140-B747-A097-CBA476BC3E4A}"/>
              </a:ext>
            </a:extLst>
          </p:cNvPr>
          <p:cNvCxnSpPr>
            <a:cxnSpLocks/>
          </p:cNvCxnSpPr>
          <p:nvPr/>
        </p:nvCxnSpPr>
        <p:spPr>
          <a:xfrm flipH="1">
            <a:off x="5957047" y="3853648"/>
            <a:ext cx="4437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313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F016D-997C-9D42-B31C-C3ED4A0E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downstream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969C68-8B82-0D41-A3A1-A4B2C67F3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742B5A-73DC-6748-948D-74D916A9781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Differential expression analysis – DESeq2, </a:t>
            </a:r>
            <a:r>
              <a:rPr lang="en-US" dirty="0" err="1"/>
              <a:t>EdgeR</a:t>
            </a:r>
            <a:r>
              <a:rPr lang="en-US" dirty="0"/>
              <a:t>, and </a:t>
            </a:r>
            <a:r>
              <a:rPr lang="en-US" dirty="0" err="1"/>
              <a:t>limma-voom</a:t>
            </a:r>
            <a:r>
              <a:rPr lang="en-US" dirty="0"/>
              <a:t> (</a:t>
            </a:r>
            <a:r>
              <a:rPr lang="en-US" dirty="0" err="1"/>
              <a:t>Schurch</a:t>
            </a:r>
            <a:r>
              <a:rPr lang="en-US" dirty="0"/>
              <a:t> et al. 2015 for reviews of DE tools)</a:t>
            </a:r>
          </a:p>
          <a:p>
            <a:r>
              <a:rPr lang="en-US" dirty="0"/>
              <a:t>Gene set enrichment analysis i.e. Gene Ontology (GO) – </a:t>
            </a:r>
            <a:r>
              <a:rPr lang="en-US" dirty="0">
                <a:hlinkClick r:id="rId2"/>
              </a:rPr>
              <a:t>GOrilla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DAVID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g:profiler</a:t>
            </a:r>
            <a:endParaRPr lang="en-US" dirty="0"/>
          </a:p>
          <a:p>
            <a:r>
              <a:rPr lang="en-US" dirty="0"/>
              <a:t>Network-based - </a:t>
            </a:r>
            <a:r>
              <a:rPr lang="en-US" dirty="0" err="1"/>
              <a:t>GeneMania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88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A9A0-3D19-6D43-A974-69405C70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web-based tools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4738C-FA00-5047-A76A-0BD97D382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CD1DA-22CD-AA42-9E85-91D11CAB8C9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Galaxy (</a:t>
            </a:r>
            <a:r>
              <a:rPr lang="en-US" dirty="0">
                <a:hlinkClick r:id="rId2"/>
              </a:rPr>
              <a:t>https://usegalaxy.org</a:t>
            </a:r>
            <a:r>
              <a:rPr lang="en-US" dirty="0"/>
              <a:t>)</a:t>
            </a:r>
          </a:p>
          <a:p>
            <a:r>
              <a:rPr lang="en-US" dirty="0" err="1"/>
              <a:t>GenomeSpace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http://www.genomespace.org</a:t>
            </a:r>
            <a:r>
              <a:rPr lang="en-US" dirty="0"/>
              <a:t>)</a:t>
            </a:r>
          </a:p>
          <a:p>
            <a:r>
              <a:rPr lang="en-US" dirty="0"/>
              <a:t>Degust: Perform RNA-</a:t>
            </a:r>
            <a:r>
              <a:rPr lang="en-US" dirty="0" err="1"/>
              <a:t>seq</a:t>
            </a:r>
            <a:r>
              <a:rPr lang="en-US" dirty="0"/>
              <a:t> analysis and visualization (</a:t>
            </a:r>
            <a:r>
              <a:rPr lang="en-US" dirty="0">
                <a:hlinkClick r:id="rId4"/>
              </a:rPr>
              <a:t>http://degust.erc.monash.edu/degust-old/index.html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29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335D-FE5C-1047-983A-6F2AA7BC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the data?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D9D70C-F620-2248-91F6-84284D105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1D96A-65A8-0346-A289-A21CFF45CC2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/>
              <a:t>GenBank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http://www.ncbi.nlm.nih.gov/genbank/</a:t>
            </a:r>
            <a:r>
              <a:rPr lang="en-US" dirty="0"/>
              <a:t>)</a:t>
            </a:r>
          </a:p>
          <a:p>
            <a:r>
              <a:rPr lang="en-US" dirty="0"/>
              <a:t>ENA (</a:t>
            </a:r>
            <a:r>
              <a:rPr lang="en-US" dirty="0">
                <a:hlinkClick r:id="rId3"/>
              </a:rPr>
              <a:t>https://www.ebi.ac.uk/ena/</a:t>
            </a:r>
            <a:r>
              <a:rPr lang="en-US" dirty="0"/>
              <a:t>)</a:t>
            </a:r>
          </a:p>
          <a:p>
            <a:r>
              <a:rPr lang="en-US" dirty="0"/>
              <a:t>DDBJ (</a:t>
            </a:r>
            <a:r>
              <a:rPr lang="en-US" dirty="0">
                <a:hlinkClick r:id="rId4"/>
              </a:rPr>
              <a:t>http://www.ddbj.nig.ac.jp/intro-e.html</a:t>
            </a:r>
            <a:r>
              <a:rPr lang="en-US" dirty="0"/>
              <a:t>)</a:t>
            </a:r>
          </a:p>
          <a:p>
            <a:r>
              <a:rPr lang="en-US" dirty="0"/>
              <a:t>ENCODE (</a:t>
            </a:r>
            <a:r>
              <a:rPr lang="en-US" dirty="0">
                <a:hlinkClick r:id="rId5"/>
              </a:rPr>
              <a:t>https://www.encodeproject.org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79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961F-CD07-B24A-BAFD-4BDAEAA3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is still evolving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3FD036-9A11-9D4A-868B-D3128F018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2CA02-F605-AF46-9A73-3BA88322E2D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Single cell</a:t>
            </a:r>
          </a:p>
          <a:p>
            <a:r>
              <a:rPr lang="en-US" dirty="0"/>
              <a:t>Longer reads</a:t>
            </a:r>
          </a:p>
          <a:p>
            <a:r>
              <a:rPr lang="en-US" dirty="0"/>
              <a:t>Nascent RNA-</a:t>
            </a:r>
            <a:r>
              <a:rPr lang="en-US" dirty="0" err="1"/>
              <a:t>Seq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“RNA-</a:t>
            </a:r>
            <a:r>
              <a:rPr lang="en-US" dirty="0" err="1"/>
              <a:t>Seq</a:t>
            </a:r>
            <a:r>
              <a:rPr lang="en-US" dirty="0"/>
              <a:t> is not a mature technology. It is undergoing rapid evolution of biochemistry of sample preparation; of sequencing platforms; of computational pipelines; and of subsequent analysis methods that include statistical treatments and transcript model building.” From ENCODE RNA-</a:t>
            </a:r>
            <a:r>
              <a:rPr lang="en-US" dirty="0" err="1"/>
              <a:t>Seq</a:t>
            </a:r>
            <a:r>
              <a:rPr lang="en-US" dirty="0"/>
              <a:t> analysis guidelines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799B1-C411-3542-9676-253F630686EC}"/>
              </a:ext>
            </a:extLst>
          </p:cNvPr>
          <p:cNvSpPr/>
          <p:nvPr/>
        </p:nvSpPr>
        <p:spPr>
          <a:xfrm>
            <a:off x="3884911" y="1827510"/>
            <a:ext cx="47628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Keep updated</a:t>
            </a:r>
          </a:p>
        </p:txBody>
      </p:sp>
    </p:spTree>
    <p:extLst>
      <p:ext uri="{BB962C8B-B14F-4D97-AF65-F5344CB8AC3E}">
        <p14:creationId xmlns:p14="http://schemas.microsoft.com/office/powerpoint/2010/main" val="3958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C7EC-A608-BC4A-8460-B320DAEF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F46F4C-44F3-6F48-B2E3-C7BA5CDBD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B131F-DC42-1340-AE45-908A1D46E17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https://www.ebi.ac.uk/gxa/home</a:t>
            </a:r>
            <a:endParaRPr lang="en-US" dirty="0"/>
          </a:p>
          <a:p>
            <a:r>
              <a:rPr lang="en-US" dirty="0">
                <a:hlinkClick r:id="rId3"/>
              </a:rPr>
              <a:t>https://www.ncbi.nlm.nih.gov/gds</a:t>
            </a:r>
            <a:endParaRPr lang="en-US" dirty="0"/>
          </a:p>
          <a:p>
            <a:r>
              <a:rPr lang="en-US" dirty="0">
                <a:hlinkClick r:id="rId4"/>
              </a:rPr>
              <a:t>https://portal.gdc.cancer.gov</a:t>
            </a:r>
            <a:endParaRPr lang="en-US" dirty="0"/>
          </a:p>
          <a:p>
            <a:r>
              <a:rPr lang="en-US" dirty="0">
                <a:hlinkClick r:id="rId5"/>
              </a:rPr>
              <a:t>https://www.ebi.ac.uk/arrayexpress/</a:t>
            </a:r>
            <a:endParaRPr lang="en-US" dirty="0"/>
          </a:p>
          <a:p>
            <a:r>
              <a:rPr lang="en-US" dirty="0"/>
              <a:t>Pipeline tool: </a:t>
            </a:r>
            <a:r>
              <a:rPr lang="en-US" dirty="0" err="1"/>
              <a:t>Bcbio-nextgen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https://bcbio-nextgen.readthedocs.io/en/latest/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55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F357C99-9368-E546-8C02-091E82CA4C6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619" r="5619"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4D9699-DADB-3B44-AAF9-1DD94BE213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80150"/>
            <a:ext cx="2133600" cy="365125"/>
          </a:xfrm>
        </p:spPr>
        <p:txBody>
          <a:bodyPr/>
          <a:lstStyle/>
          <a:p>
            <a:fld id="{24791E93-A2B7-0848-BDB4-10A6DF01D9B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BD129-E46B-564C-809E-D7683FEB7021}"/>
              </a:ext>
            </a:extLst>
          </p:cNvPr>
          <p:cNvSpPr txBox="1"/>
          <p:nvPr/>
        </p:nvSpPr>
        <p:spPr>
          <a:xfrm>
            <a:off x="3978442" y="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cosi.iscb.org</a:t>
            </a:r>
            <a:r>
              <a:rPr lang="en-US" dirty="0"/>
              <a:t>/wiki/</a:t>
            </a:r>
            <a:r>
              <a:rPr lang="en-US" dirty="0" err="1"/>
              <a:t>Education:Home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49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902FF-D83C-2244-B650-C3F52D129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hands-on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032FA6B-2287-8345-8D98-FF3874A8C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96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1496A8-64B4-124D-A086-1FABE012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9B723-DE8B-2043-AD88-5BAC188FFB6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Prepare data</a:t>
            </a:r>
          </a:p>
          <a:p>
            <a:r>
              <a:rPr lang="en-US" dirty="0"/>
              <a:t>Alignment</a:t>
            </a:r>
          </a:p>
          <a:p>
            <a:r>
              <a:rPr lang="en-US" dirty="0"/>
              <a:t>Count feature</a:t>
            </a:r>
          </a:p>
          <a:p>
            <a:r>
              <a:rPr lang="en-US" dirty="0"/>
              <a:t>DE analysis</a:t>
            </a:r>
          </a:p>
          <a:p>
            <a:r>
              <a:rPr lang="en-US" dirty="0"/>
              <a:t>Gene set enrichment analysis</a:t>
            </a:r>
          </a:p>
        </p:txBody>
      </p:sp>
    </p:spTree>
    <p:extLst>
      <p:ext uri="{BB962C8B-B14F-4D97-AF65-F5344CB8AC3E}">
        <p14:creationId xmlns:p14="http://schemas.microsoft.com/office/powerpoint/2010/main" val="3298080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6F-F4D2-C648-92A2-2CDF39F1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52BA3B-C539-0C47-AE22-94C03439E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001251-0AB1-EE4A-9164-05E2847734C2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941388" y="1802804"/>
            <a:ext cx="7885112" cy="2871392"/>
          </a:xfrm>
        </p:spPr>
      </p:pic>
    </p:spTree>
    <p:extLst>
      <p:ext uri="{BB962C8B-B14F-4D97-AF65-F5344CB8AC3E}">
        <p14:creationId xmlns:p14="http://schemas.microsoft.com/office/powerpoint/2010/main" val="140248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8077E0-060A-054B-A332-A43E6883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RNA-</a:t>
            </a:r>
            <a:r>
              <a:rPr lang="en-US" dirty="0" err="1"/>
              <a:t>Seq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2FBF458-0D5E-D942-8F49-61A770FE855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353229" y="1057873"/>
            <a:ext cx="6216803" cy="489512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C06654-2E4C-D74E-9F1C-5AF2E01D50E3}"/>
              </a:ext>
            </a:extLst>
          </p:cNvPr>
          <p:cNvSpPr txBox="1"/>
          <p:nvPr/>
        </p:nvSpPr>
        <p:spPr>
          <a:xfrm>
            <a:off x="1843790" y="631275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tooltip="commons:Main Page"/>
              </a:rPr>
              <a:t>Wikimedia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57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6F-F4D2-C648-92A2-2CDF39F1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52BA3B-C539-0C47-AE22-94C03439E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BB9508-7C74-C44D-B9A0-E979A057408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549400" y="1417637"/>
            <a:ext cx="6477000" cy="525813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BD1C40-549F-D34E-AFEA-FD5792807BE8}"/>
              </a:ext>
            </a:extLst>
          </p:cNvPr>
          <p:cNvSpPr txBox="1"/>
          <p:nvPr/>
        </p:nvSpPr>
        <p:spPr>
          <a:xfrm>
            <a:off x="838949" y="140440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Pax6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90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46D1-E44C-1244-9B0A-331BFCDD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4D44BD-F620-A74F-94C0-AA521ADC7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5A1488-707E-3B46-911A-DC528F174922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629060" y="1417638"/>
            <a:ext cx="6708444" cy="466152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9B3AF7-648D-1849-8F6D-E16E6BD89206}"/>
              </a:ext>
            </a:extLst>
          </p:cNvPr>
          <p:cNvSpPr txBox="1"/>
          <p:nvPr/>
        </p:nvSpPr>
        <p:spPr>
          <a:xfrm>
            <a:off x="815310" y="141763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Data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A84EC-D39E-6C4B-9ACE-CA347345B66F}"/>
              </a:ext>
            </a:extLst>
          </p:cNvPr>
          <p:cNvSpPr txBox="1"/>
          <p:nvPr/>
        </p:nvSpPr>
        <p:spPr>
          <a:xfrm>
            <a:off x="2319867" y="6079161"/>
            <a:ext cx="2409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Poly-A selected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Reverse stranded </a:t>
            </a:r>
          </a:p>
        </p:txBody>
      </p:sp>
    </p:spTree>
    <p:extLst>
      <p:ext uri="{BB962C8B-B14F-4D97-AF65-F5344CB8AC3E}">
        <p14:creationId xmlns:p14="http://schemas.microsoft.com/office/powerpoint/2010/main" val="2988350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9C78-66F0-9D44-BD53-A1469609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573" y="2237909"/>
            <a:ext cx="7885057" cy="1143000"/>
          </a:xfrm>
        </p:spPr>
        <p:txBody>
          <a:bodyPr/>
          <a:lstStyle/>
          <a:p>
            <a:r>
              <a:rPr lang="en-US" dirty="0"/>
              <a:t>Open up galaxy 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DC230-C82F-3449-AA58-2DE6D57EA9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80150"/>
            <a:ext cx="2133600" cy="365125"/>
          </a:xfrm>
        </p:spPr>
        <p:txBody>
          <a:bodyPr/>
          <a:lstStyle/>
          <a:p>
            <a:fld id="{24791E93-A2B7-0848-BDB4-10A6DF01D9B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9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3F1C-1BAA-6C45-8DB8-108C69A9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43" y="2286000"/>
            <a:ext cx="7885057" cy="1143000"/>
          </a:xfrm>
        </p:spPr>
        <p:txBody>
          <a:bodyPr/>
          <a:lstStyle/>
          <a:p>
            <a:r>
              <a:rPr lang="en-US" dirty="0"/>
              <a:t>What information you can learn from RNA-</a:t>
            </a:r>
            <a:r>
              <a:rPr lang="en-US" dirty="0" err="1"/>
              <a:t>Seq</a:t>
            </a:r>
            <a:r>
              <a:rPr lang="en-US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072E23-032F-A44C-93BC-62B229C4B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6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270AD-B7F4-754B-A9B5-DB3C4208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Applications of RNA-</a:t>
            </a:r>
            <a:r>
              <a:rPr lang="en-US" dirty="0" err="1"/>
              <a:t>seq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8041C9-5602-724C-8F47-CEFD74C61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F8269-37C6-E241-9576-EB1656A58FD4}"/>
              </a:ext>
            </a:extLst>
          </p:cNvPr>
          <p:cNvSpPr txBox="1"/>
          <p:nvPr/>
        </p:nvSpPr>
        <p:spPr>
          <a:xfrm>
            <a:off x="1550634" y="5518870"/>
            <a:ext cx="5686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Differential Gene Expression analysis</a:t>
            </a:r>
          </a:p>
        </p:txBody>
      </p:sp>
      <p:pic>
        <p:nvPicPr>
          <p:cNvPr id="6" name="Picture 5" descr="normal-cancer-expression-heatmap.pdf">
            <a:extLst>
              <a:ext uri="{FF2B5EF4-FFF2-40B4-BE49-F238E27FC236}">
                <a16:creationId xmlns:a16="http://schemas.microsoft.com/office/drawing/2014/main" id="{38B7F5C1-16C2-B64E-A14C-3F3A015D07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0" t="26123" r="10879" b="13116"/>
          <a:stretch/>
        </p:blipFill>
        <p:spPr>
          <a:xfrm>
            <a:off x="2797562" y="2242083"/>
            <a:ext cx="2996578" cy="29197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3F70CA-FA5B-FE48-9E5E-963EE74F7D73}"/>
              </a:ext>
            </a:extLst>
          </p:cNvPr>
          <p:cNvCxnSpPr/>
          <p:nvPr/>
        </p:nvCxnSpPr>
        <p:spPr>
          <a:xfrm>
            <a:off x="2797562" y="1977911"/>
            <a:ext cx="1490994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2EEEB1-2A29-4A44-A05C-7C5903235A2C}"/>
              </a:ext>
            </a:extLst>
          </p:cNvPr>
          <p:cNvCxnSpPr/>
          <p:nvPr/>
        </p:nvCxnSpPr>
        <p:spPr>
          <a:xfrm>
            <a:off x="4303146" y="1977911"/>
            <a:ext cx="1490994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5A8A1D-0475-8249-95A6-D31D1B471B70}"/>
              </a:ext>
            </a:extLst>
          </p:cNvPr>
          <p:cNvSpPr txBox="1"/>
          <p:nvPr/>
        </p:nvSpPr>
        <p:spPr>
          <a:xfrm>
            <a:off x="3067981" y="1417638"/>
            <a:ext cx="8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C4611-9ADE-0E4E-89B3-AFCE6832D50C}"/>
              </a:ext>
            </a:extLst>
          </p:cNvPr>
          <p:cNvSpPr txBox="1"/>
          <p:nvPr/>
        </p:nvSpPr>
        <p:spPr>
          <a:xfrm>
            <a:off x="4563233" y="1417638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75E2C-2409-E54F-9E6A-7D2C990CDF69}"/>
              </a:ext>
            </a:extLst>
          </p:cNvPr>
          <p:cNvSpPr txBox="1"/>
          <p:nvPr/>
        </p:nvSpPr>
        <p:spPr>
          <a:xfrm>
            <a:off x="1550634" y="6280150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Steve </a:t>
            </a:r>
            <a:r>
              <a:rPr lang="en-US" dirty="0" err="1"/>
              <a:t>Munger</a:t>
            </a:r>
            <a:r>
              <a:rPr lang="en-US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34857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ovel0exons.tiff">
            <a:extLst>
              <a:ext uri="{FF2B5EF4-FFF2-40B4-BE49-F238E27FC236}">
                <a16:creationId xmlns:a16="http://schemas.microsoft.com/office/drawing/2014/main" id="{10087F16-9492-A948-9B40-5910E6893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38" y="1397690"/>
            <a:ext cx="6367085" cy="34109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F6278E-08DB-D24A-9C6F-9B9BC0EF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Applications of RNA-</a:t>
            </a:r>
            <a:r>
              <a:rPr lang="en-US" dirty="0" err="1"/>
              <a:t>seq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BA263F-2590-3746-B5B6-1BD1194AD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4DF46D-B951-1B4C-A890-77E4D1E38586}"/>
              </a:ext>
            </a:extLst>
          </p:cNvPr>
          <p:cNvSpPr txBox="1"/>
          <p:nvPr/>
        </p:nvSpPr>
        <p:spPr>
          <a:xfrm>
            <a:off x="3139613" y="5309170"/>
            <a:ext cx="33650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Novel exon discovery</a:t>
            </a:r>
          </a:p>
          <a:p>
            <a:endParaRPr lang="en-US" sz="28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9E2C5F-E3AE-0A47-BB33-12BA10C714A5}"/>
              </a:ext>
            </a:extLst>
          </p:cNvPr>
          <p:cNvCxnSpPr/>
          <p:nvPr/>
        </p:nvCxnSpPr>
        <p:spPr>
          <a:xfrm flipH="1" flipV="1">
            <a:off x="6858038" y="4808627"/>
            <a:ext cx="531386" cy="246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C3C6A-F10F-544C-A963-2A037A799DDD}"/>
              </a:ext>
            </a:extLst>
          </p:cNvPr>
          <p:cNvSpPr txBox="1"/>
          <p:nvPr/>
        </p:nvSpPr>
        <p:spPr>
          <a:xfrm>
            <a:off x="7082973" y="4979944"/>
            <a:ext cx="1863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Annotated gene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A66FF-7FB5-874D-8254-83E121E43601}"/>
              </a:ext>
            </a:extLst>
          </p:cNvPr>
          <p:cNvSpPr txBox="1"/>
          <p:nvPr/>
        </p:nvSpPr>
        <p:spPr>
          <a:xfrm>
            <a:off x="7529530" y="3721143"/>
            <a:ext cx="1533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Evidence from</a:t>
            </a:r>
          </a:p>
          <a:p>
            <a:pPr algn="ctr"/>
            <a:r>
              <a:rPr lang="en-US" dirty="0"/>
              <a:t>RNA-seq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F6605E-52D1-8042-9533-E62A8B7E58C9}"/>
              </a:ext>
            </a:extLst>
          </p:cNvPr>
          <p:cNvSpPr/>
          <p:nvPr/>
        </p:nvSpPr>
        <p:spPr>
          <a:xfrm>
            <a:off x="5106604" y="1121453"/>
            <a:ext cx="539292" cy="415467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BFBEBA-ECFF-254E-8D21-2B4C43A176F1}"/>
              </a:ext>
            </a:extLst>
          </p:cNvPr>
          <p:cNvSpPr txBox="1"/>
          <p:nvPr/>
        </p:nvSpPr>
        <p:spPr>
          <a:xfrm>
            <a:off x="1550634" y="6280150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Steve </a:t>
            </a:r>
            <a:r>
              <a:rPr lang="en-US" dirty="0" err="1"/>
              <a:t>Munger</a:t>
            </a:r>
            <a:r>
              <a:rPr lang="en-US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57367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C7FE-203B-A746-8350-B680FCE3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Applications of RNA-</a:t>
            </a:r>
            <a:r>
              <a:rPr lang="en-US" dirty="0" err="1"/>
              <a:t>seq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E589C0-2281-9F40-8E42-17ED48C78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E2D1F6-54D0-A345-90AE-CB2E526C97D1}"/>
              </a:ext>
            </a:extLst>
          </p:cNvPr>
          <p:cNvSpPr/>
          <p:nvPr/>
        </p:nvSpPr>
        <p:spPr>
          <a:xfrm>
            <a:off x="2510317" y="1793026"/>
            <a:ext cx="859536" cy="118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054DBB-8499-D847-9E0B-3B788DB9D278}"/>
              </a:ext>
            </a:extLst>
          </p:cNvPr>
          <p:cNvSpPr/>
          <p:nvPr/>
        </p:nvSpPr>
        <p:spPr>
          <a:xfrm>
            <a:off x="4069183" y="1793026"/>
            <a:ext cx="859536" cy="1188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F7D07-EA37-A144-BA1F-8B56A240739F}"/>
              </a:ext>
            </a:extLst>
          </p:cNvPr>
          <p:cNvSpPr/>
          <p:nvPr/>
        </p:nvSpPr>
        <p:spPr>
          <a:xfrm>
            <a:off x="5582303" y="1793026"/>
            <a:ext cx="859536" cy="118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145C19-6C17-C248-91BE-2D69B9BEF49C}"/>
              </a:ext>
            </a:extLst>
          </p:cNvPr>
          <p:cNvCxnSpPr/>
          <p:nvPr/>
        </p:nvCxnSpPr>
        <p:spPr>
          <a:xfrm flipV="1">
            <a:off x="4904160" y="1497949"/>
            <a:ext cx="380459" cy="29507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A981C2-1103-0741-AFED-258047BDCB3B}"/>
              </a:ext>
            </a:extLst>
          </p:cNvPr>
          <p:cNvCxnSpPr/>
          <p:nvPr/>
        </p:nvCxnSpPr>
        <p:spPr>
          <a:xfrm rot="16200000" flipH="1">
            <a:off x="5292087" y="1502810"/>
            <a:ext cx="295078" cy="28535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3898D5-FB05-474C-AA5C-EE4FFBC9A2E0}"/>
              </a:ext>
            </a:extLst>
          </p:cNvPr>
          <p:cNvCxnSpPr/>
          <p:nvPr/>
        </p:nvCxnSpPr>
        <p:spPr>
          <a:xfrm flipH="1" flipV="1">
            <a:off x="3369853" y="1890950"/>
            <a:ext cx="1123351" cy="55239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7C77D6-2992-2649-BB25-AB4F6650569F}"/>
              </a:ext>
            </a:extLst>
          </p:cNvPr>
          <p:cNvCxnSpPr/>
          <p:nvPr/>
        </p:nvCxnSpPr>
        <p:spPr>
          <a:xfrm flipV="1">
            <a:off x="4473964" y="1890950"/>
            <a:ext cx="1089099" cy="55239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74410A-2A2A-784A-94B7-3628F6E83251}"/>
              </a:ext>
            </a:extLst>
          </p:cNvPr>
          <p:cNvCxnSpPr/>
          <p:nvPr/>
        </p:nvCxnSpPr>
        <p:spPr>
          <a:xfrm flipV="1">
            <a:off x="3318882" y="1497949"/>
            <a:ext cx="380459" cy="29507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CAD78E-C60E-184B-A777-06A20A22FC33}"/>
              </a:ext>
            </a:extLst>
          </p:cNvPr>
          <p:cNvCxnSpPr/>
          <p:nvPr/>
        </p:nvCxnSpPr>
        <p:spPr>
          <a:xfrm>
            <a:off x="3692431" y="1497949"/>
            <a:ext cx="396324" cy="3051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0C59B2-99BE-8042-89A7-D5E1AFA36A96}"/>
              </a:ext>
            </a:extLst>
          </p:cNvPr>
          <p:cNvSpPr txBox="1"/>
          <p:nvPr/>
        </p:nvSpPr>
        <p:spPr>
          <a:xfrm>
            <a:off x="2510317" y="1431969"/>
            <a:ext cx="75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F18DB5-B18B-CA49-A080-0544DC50487E}"/>
              </a:ext>
            </a:extLst>
          </p:cNvPr>
          <p:cNvSpPr txBox="1"/>
          <p:nvPr/>
        </p:nvSpPr>
        <p:spPr>
          <a:xfrm>
            <a:off x="4129561" y="1439143"/>
            <a:ext cx="75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B18BA-666B-8640-BF6E-26BBF1E3F78F}"/>
              </a:ext>
            </a:extLst>
          </p:cNvPr>
          <p:cNvSpPr txBox="1"/>
          <p:nvPr/>
        </p:nvSpPr>
        <p:spPr>
          <a:xfrm>
            <a:off x="5667137" y="1423695"/>
            <a:ext cx="75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C930C2-FFCE-8F4A-8EA4-DCFA1BDBC9F7}"/>
              </a:ext>
            </a:extLst>
          </p:cNvPr>
          <p:cNvSpPr/>
          <p:nvPr/>
        </p:nvSpPr>
        <p:spPr>
          <a:xfrm>
            <a:off x="2511867" y="3019987"/>
            <a:ext cx="859536" cy="118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780903-8192-634A-8977-91DAA81277E9}"/>
              </a:ext>
            </a:extLst>
          </p:cNvPr>
          <p:cNvSpPr/>
          <p:nvPr/>
        </p:nvSpPr>
        <p:spPr>
          <a:xfrm>
            <a:off x="4136709" y="3019987"/>
            <a:ext cx="859536" cy="1188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4721B8-D3C2-1A40-B93A-D5C7940DD6D0}"/>
              </a:ext>
            </a:extLst>
          </p:cNvPr>
          <p:cNvSpPr/>
          <p:nvPr/>
        </p:nvSpPr>
        <p:spPr>
          <a:xfrm>
            <a:off x="5600347" y="3019987"/>
            <a:ext cx="859536" cy="118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6B3C6E-3D69-D24A-8BDE-2BACFD6E8A31}"/>
              </a:ext>
            </a:extLst>
          </p:cNvPr>
          <p:cNvSpPr/>
          <p:nvPr/>
        </p:nvSpPr>
        <p:spPr>
          <a:xfrm>
            <a:off x="2519509" y="3663311"/>
            <a:ext cx="859536" cy="118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9E0D0F-66BB-DE42-B71E-515FEDD62B0B}"/>
              </a:ext>
            </a:extLst>
          </p:cNvPr>
          <p:cNvSpPr/>
          <p:nvPr/>
        </p:nvSpPr>
        <p:spPr>
          <a:xfrm>
            <a:off x="5604368" y="3611463"/>
            <a:ext cx="859536" cy="118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2DFE0C-8707-B945-9573-5EF2C4D7F590}"/>
              </a:ext>
            </a:extLst>
          </p:cNvPr>
          <p:cNvSpPr txBox="1"/>
          <p:nvPr/>
        </p:nvSpPr>
        <p:spPr>
          <a:xfrm>
            <a:off x="2968700" y="4822085"/>
            <a:ext cx="304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Alternative splicing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A1E382-9908-1148-8CCB-C96F642260CE}"/>
              </a:ext>
            </a:extLst>
          </p:cNvPr>
          <p:cNvSpPr txBox="1"/>
          <p:nvPr/>
        </p:nvSpPr>
        <p:spPr>
          <a:xfrm>
            <a:off x="1280812" y="2851816"/>
            <a:ext cx="108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Isoform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784475-05FA-E24A-85FB-2ECDC5B76959}"/>
              </a:ext>
            </a:extLst>
          </p:cNvPr>
          <p:cNvSpPr txBox="1"/>
          <p:nvPr/>
        </p:nvSpPr>
        <p:spPr>
          <a:xfrm>
            <a:off x="1280812" y="3495140"/>
            <a:ext cx="1081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Isoform 2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98F585-ED49-F446-A81B-EBB517E0153C}"/>
              </a:ext>
            </a:extLst>
          </p:cNvPr>
          <p:cNvSpPr txBox="1"/>
          <p:nvPr/>
        </p:nvSpPr>
        <p:spPr>
          <a:xfrm>
            <a:off x="1550634" y="6280150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Steve </a:t>
            </a:r>
            <a:r>
              <a:rPr lang="en-US" dirty="0" err="1"/>
              <a:t>Munger</a:t>
            </a:r>
            <a:r>
              <a:rPr lang="en-US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103104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ABC6-6943-8246-A819-2C5D7B61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Applications of RNA-</a:t>
            </a:r>
            <a:r>
              <a:rPr lang="en-US" dirty="0" err="1"/>
              <a:t>seq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7F8F16-2BC2-7942-89DF-696EF2BB5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AAFC2-E192-7B4B-93EE-C9795A48F4E3}"/>
              </a:ext>
            </a:extLst>
          </p:cNvPr>
          <p:cNvSpPr txBox="1"/>
          <p:nvPr/>
        </p:nvSpPr>
        <p:spPr>
          <a:xfrm>
            <a:off x="2596297" y="2939168"/>
            <a:ext cx="69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Mom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C3AD7-5EE0-0B4C-8E8D-EB2E2E67D8D4}"/>
              </a:ext>
            </a:extLst>
          </p:cNvPr>
          <p:cNvSpPr txBox="1"/>
          <p:nvPr/>
        </p:nvSpPr>
        <p:spPr>
          <a:xfrm>
            <a:off x="2582332" y="3246625"/>
            <a:ext cx="837475" cy="38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5FCAFC-26A7-8D44-BA00-E6F3E6C623EF}"/>
              </a:ext>
            </a:extLst>
          </p:cNvPr>
          <p:cNvCxnSpPr/>
          <p:nvPr/>
        </p:nvCxnSpPr>
        <p:spPr>
          <a:xfrm>
            <a:off x="3312456" y="3463724"/>
            <a:ext cx="3200400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C19B6FE-2A78-0B4A-ADDD-8296624A8611}"/>
              </a:ext>
            </a:extLst>
          </p:cNvPr>
          <p:cNvSpPr/>
          <p:nvPr/>
        </p:nvSpPr>
        <p:spPr>
          <a:xfrm>
            <a:off x="3873586" y="3395665"/>
            <a:ext cx="2194521" cy="134203"/>
          </a:xfrm>
          <a:prstGeom prst="rect">
            <a:avLst/>
          </a:prstGeom>
          <a:solidFill>
            <a:srgbClr val="9BBB5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226942-D29D-704E-A0B6-F9CD9AFBBD45}"/>
              </a:ext>
            </a:extLst>
          </p:cNvPr>
          <p:cNvCxnSpPr/>
          <p:nvPr/>
        </p:nvCxnSpPr>
        <p:spPr>
          <a:xfrm>
            <a:off x="3312456" y="3115712"/>
            <a:ext cx="3200400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0687CC1-6E1C-F348-833D-FBE61DD4E857}"/>
              </a:ext>
            </a:extLst>
          </p:cNvPr>
          <p:cNvSpPr/>
          <p:nvPr/>
        </p:nvSpPr>
        <p:spPr>
          <a:xfrm>
            <a:off x="3846078" y="3051920"/>
            <a:ext cx="2194521" cy="134203"/>
          </a:xfrm>
          <a:prstGeom prst="rect">
            <a:avLst/>
          </a:prstGeom>
          <a:solidFill>
            <a:srgbClr val="9BBB5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777629-E747-AD44-B8D6-B879B88C392E}"/>
              </a:ext>
            </a:extLst>
          </p:cNvPr>
          <p:cNvSpPr txBox="1"/>
          <p:nvPr/>
        </p:nvSpPr>
        <p:spPr>
          <a:xfrm>
            <a:off x="3904717" y="2977127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TAGATGCTCA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FC6964-C7AD-9344-8CF4-6FD2AEFC5E26}"/>
              </a:ext>
            </a:extLst>
          </p:cNvPr>
          <p:cNvSpPr txBox="1"/>
          <p:nvPr/>
        </p:nvSpPr>
        <p:spPr>
          <a:xfrm>
            <a:off x="4933658" y="2977127"/>
            <a:ext cx="1121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AGCTAATCCTAG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993E00-DDB7-C541-86F5-E6906F10A825}"/>
              </a:ext>
            </a:extLst>
          </p:cNvPr>
          <p:cNvSpPr txBox="1"/>
          <p:nvPr/>
        </p:nvSpPr>
        <p:spPr>
          <a:xfrm>
            <a:off x="3903673" y="332087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TAGATGCTCA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116C17-474A-A840-A15B-2239C2A67E55}"/>
              </a:ext>
            </a:extLst>
          </p:cNvPr>
          <p:cNvSpPr txBox="1"/>
          <p:nvPr/>
        </p:nvSpPr>
        <p:spPr>
          <a:xfrm>
            <a:off x="4932614" y="3320872"/>
            <a:ext cx="1121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AGCTAATCCTAG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44812F-6762-5347-A693-D9725E4413F2}"/>
              </a:ext>
            </a:extLst>
          </p:cNvPr>
          <p:cNvSpPr txBox="1"/>
          <p:nvPr/>
        </p:nvSpPr>
        <p:spPr>
          <a:xfrm>
            <a:off x="4719931" y="2839985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36C1A1-5A44-EF46-B7FF-945ECAA72B45}"/>
              </a:ext>
            </a:extLst>
          </p:cNvPr>
          <p:cNvSpPr txBox="1"/>
          <p:nvPr/>
        </p:nvSpPr>
        <p:spPr>
          <a:xfrm>
            <a:off x="4703864" y="3199713"/>
            <a:ext cx="380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G</a:t>
            </a:r>
          </a:p>
        </p:txBody>
      </p:sp>
      <p:grpSp>
        <p:nvGrpSpPr>
          <p:cNvPr id="16" name="Group 18">
            <a:extLst>
              <a:ext uri="{FF2B5EF4-FFF2-40B4-BE49-F238E27FC236}">
                <a16:creationId xmlns:a16="http://schemas.microsoft.com/office/drawing/2014/main" id="{14AF0697-EB7D-DC43-ADBC-ADAED67B0DF9}"/>
              </a:ext>
            </a:extLst>
          </p:cNvPr>
          <p:cNvGrpSpPr/>
          <p:nvPr/>
        </p:nvGrpSpPr>
        <p:grpSpPr>
          <a:xfrm>
            <a:off x="3903673" y="2215058"/>
            <a:ext cx="1844240" cy="728370"/>
            <a:chOff x="3598792" y="1795453"/>
            <a:chExt cx="1844240" cy="72837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6D18A7-6448-E648-9F84-FF1182C392C5}"/>
                </a:ext>
              </a:extLst>
            </p:cNvPr>
            <p:cNvSpPr txBox="1"/>
            <p:nvPr/>
          </p:nvSpPr>
          <p:spPr>
            <a:xfrm>
              <a:off x="4481108" y="2068087"/>
              <a:ext cx="277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147E1-93E6-624A-8C1D-389AF120E626}"/>
                </a:ext>
              </a:extLst>
            </p:cNvPr>
            <p:cNvSpPr txBox="1"/>
            <p:nvPr/>
          </p:nvSpPr>
          <p:spPr>
            <a:xfrm>
              <a:off x="4481111" y="2233185"/>
              <a:ext cx="277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8DD6A2-1EEA-8C44-A367-473BBFD986FF}"/>
                </a:ext>
              </a:extLst>
            </p:cNvPr>
            <p:cNvSpPr txBox="1"/>
            <p:nvPr/>
          </p:nvSpPr>
          <p:spPr>
            <a:xfrm>
              <a:off x="4464181" y="1932631"/>
              <a:ext cx="277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D680D4-34EC-7D42-8EB2-CBD9B43C9B3D}"/>
                </a:ext>
              </a:extLst>
            </p:cNvPr>
            <p:cNvSpPr txBox="1"/>
            <p:nvPr/>
          </p:nvSpPr>
          <p:spPr>
            <a:xfrm>
              <a:off x="3819127" y="1803430"/>
              <a:ext cx="7617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ATGCTCA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4369E3-CF65-D544-86A6-EFF3D849917F}"/>
                </a:ext>
              </a:extLst>
            </p:cNvPr>
            <p:cNvSpPr txBox="1"/>
            <p:nvPr/>
          </p:nvSpPr>
          <p:spPr>
            <a:xfrm>
              <a:off x="3598792" y="1955830"/>
              <a:ext cx="10054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TAGATGCTCA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FD88F9-E5C6-2D43-B7EF-139CED421284}"/>
                </a:ext>
              </a:extLst>
            </p:cNvPr>
            <p:cNvSpPr txBox="1"/>
            <p:nvPr/>
          </p:nvSpPr>
          <p:spPr>
            <a:xfrm>
              <a:off x="4607102" y="1942558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AGCTA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04A173-86FA-004B-A2F9-376AE3FAD261}"/>
                </a:ext>
              </a:extLst>
            </p:cNvPr>
            <p:cNvSpPr txBox="1"/>
            <p:nvPr/>
          </p:nvSpPr>
          <p:spPr>
            <a:xfrm>
              <a:off x="3861632" y="2080618"/>
              <a:ext cx="7617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ATGCTCA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1FF463-A3D3-3E48-A249-A716C0146DB5}"/>
                </a:ext>
              </a:extLst>
            </p:cNvPr>
            <p:cNvSpPr txBox="1"/>
            <p:nvPr/>
          </p:nvSpPr>
          <p:spPr>
            <a:xfrm>
              <a:off x="4607647" y="2067346"/>
              <a:ext cx="8353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AGCTAATC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696BBE-3F4F-7243-A637-9A84796F3240}"/>
                </a:ext>
              </a:extLst>
            </p:cNvPr>
            <p:cNvSpPr txBox="1"/>
            <p:nvPr/>
          </p:nvSpPr>
          <p:spPr>
            <a:xfrm>
              <a:off x="3889787" y="2246824"/>
              <a:ext cx="7617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ATGCTCA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9F0A7E-DB6B-8443-B480-F131EF3A2AAA}"/>
                </a:ext>
              </a:extLst>
            </p:cNvPr>
            <p:cNvSpPr txBox="1"/>
            <p:nvPr/>
          </p:nvSpPr>
          <p:spPr>
            <a:xfrm>
              <a:off x="4621997" y="2233552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AGCTA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D551D1-EE67-1340-93D7-82B475B6C416}"/>
                </a:ext>
              </a:extLst>
            </p:cNvPr>
            <p:cNvSpPr txBox="1"/>
            <p:nvPr/>
          </p:nvSpPr>
          <p:spPr>
            <a:xfrm>
              <a:off x="4593680" y="1795453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AGCTA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A79BAD-EAFD-1A41-9993-689464114FF4}"/>
                </a:ext>
              </a:extLst>
            </p:cNvPr>
            <p:cNvSpPr txBox="1"/>
            <p:nvPr/>
          </p:nvSpPr>
          <p:spPr>
            <a:xfrm>
              <a:off x="4460590" y="1795453"/>
              <a:ext cx="277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29" name="Group 42">
            <a:extLst>
              <a:ext uri="{FF2B5EF4-FFF2-40B4-BE49-F238E27FC236}">
                <a16:creationId xmlns:a16="http://schemas.microsoft.com/office/drawing/2014/main" id="{3D6674DE-D13E-7040-8368-263B124067BB}"/>
              </a:ext>
            </a:extLst>
          </p:cNvPr>
          <p:cNvGrpSpPr/>
          <p:nvPr/>
        </p:nvGrpSpPr>
        <p:grpSpPr>
          <a:xfrm>
            <a:off x="4119503" y="3581209"/>
            <a:ext cx="1691569" cy="608877"/>
            <a:chOff x="3821463" y="3385030"/>
            <a:chExt cx="1691569" cy="60887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E64C9C8-30F1-9244-B087-ED6DC27C7541}"/>
                </a:ext>
              </a:extLst>
            </p:cNvPr>
            <p:cNvSpPr txBox="1"/>
            <p:nvPr/>
          </p:nvSpPr>
          <p:spPr>
            <a:xfrm>
              <a:off x="4466378" y="3388508"/>
              <a:ext cx="2817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AEBB27-68E0-5847-A8AE-D3C6CAEC500F}"/>
                </a:ext>
              </a:extLst>
            </p:cNvPr>
            <p:cNvSpPr txBox="1"/>
            <p:nvPr/>
          </p:nvSpPr>
          <p:spPr>
            <a:xfrm>
              <a:off x="4449448" y="3539607"/>
              <a:ext cx="2817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7C20B7-C6A1-9049-B8D6-BA77F13C1959}"/>
                </a:ext>
              </a:extLst>
            </p:cNvPr>
            <p:cNvSpPr txBox="1"/>
            <p:nvPr/>
          </p:nvSpPr>
          <p:spPr>
            <a:xfrm>
              <a:off x="4456569" y="3689970"/>
              <a:ext cx="2817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DF25F3C-F90F-A349-AD61-B6CCEDB69191}"/>
                </a:ext>
              </a:extLst>
            </p:cNvPr>
            <p:cNvSpPr txBox="1"/>
            <p:nvPr/>
          </p:nvSpPr>
          <p:spPr>
            <a:xfrm>
              <a:off x="3889943" y="3398302"/>
              <a:ext cx="7617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ATGCTCA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52672A-4224-CA40-A93A-F6CEF5DB6813}"/>
                </a:ext>
              </a:extLst>
            </p:cNvPr>
            <p:cNvSpPr txBox="1"/>
            <p:nvPr/>
          </p:nvSpPr>
          <p:spPr>
            <a:xfrm>
              <a:off x="4635958" y="3385030"/>
              <a:ext cx="8283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AGCTATCC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0EF5D61-723D-6F4F-A2FB-3E171A97FDF7}"/>
                </a:ext>
              </a:extLst>
            </p:cNvPr>
            <p:cNvSpPr txBox="1"/>
            <p:nvPr/>
          </p:nvSpPr>
          <p:spPr>
            <a:xfrm>
              <a:off x="3821463" y="3550702"/>
              <a:ext cx="7617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ATGCTCA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A517A0-BB7B-544B-9A87-C6E5D6DEC8B2}"/>
                </a:ext>
              </a:extLst>
            </p:cNvPr>
            <p:cNvSpPr txBox="1"/>
            <p:nvPr/>
          </p:nvSpPr>
          <p:spPr>
            <a:xfrm>
              <a:off x="4608893" y="3537430"/>
              <a:ext cx="9041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AGCTATCCT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1AC7FA1-C81A-724A-9D04-4F4D3BF68E1A}"/>
                </a:ext>
              </a:extLst>
            </p:cNvPr>
            <p:cNvSpPr txBox="1"/>
            <p:nvPr/>
          </p:nvSpPr>
          <p:spPr>
            <a:xfrm>
              <a:off x="3863423" y="3716908"/>
              <a:ext cx="7617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ATGCTCA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A29DA9B-E104-704D-80F0-3DD4546F7612}"/>
                </a:ext>
              </a:extLst>
            </p:cNvPr>
            <p:cNvSpPr txBox="1"/>
            <p:nvPr/>
          </p:nvSpPr>
          <p:spPr>
            <a:xfrm>
              <a:off x="4609438" y="3703636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AGCTA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76F2D6-F898-FB4F-B22D-26FE35A35A48}"/>
              </a:ext>
            </a:extLst>
          </p:cNvPr>
          <p:cNvCxnSpPr/>
          <p:nvPr/>
        </p:nvCxnSpPr>
        <p:spPr>
          <a:xfrm rot="16200000" flipV="1">
            <a:off x="3192776" y="2863750"/>
            <a:ext cx="454062" cy="13805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2E0F63-3B0D-0443-A049-845B27C749A3}"/>
              </a:ext>
            </a:extLst>
          </p:cNvPr>
          <p:cNvCxnSpPr/>
          <p:nvPr/>
        </p:nvCxnSpPr>
        <p:spPr>
          <a:xfrm>
            <a:off x="3411222" y="2643621"/>
            <a:ext cx="594360" cy="158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18">
            <a:extLst>
              <a:ext uri="{FF2B5EF4-FFF2-40B4-BE49-F238E27FC236}">
                <a16:creationId xmlns:a16="http://schemas.microsoft.com/office/drawing/2014/main" id="{6424C24F-DF5E-D440-8AF5-979EA554A10E}"/>
              </a:ext>
            </a:extLst>
          </p:cNvPr>
          <p:cNvGrpSpPr/>
          <p:nvPr/>
        </p:nvGrpSpPr>
        <p:grpSpPr>
          <a:xfrm>
            <a:off x="3883453" y="1640047"/>
            <a:ext cx="1765342" cy="716041"/>
            <a:chOff x="3598792" y="1795453"/>
            <a:chExt cx="1765342" cy="71604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696D1CD-F49C-3340-91FD-FF22863F734E}"/>
                </a:ext>
              </a:extLst>
            </p:cNvPr>
            <p:cNvSpPr txBox="1"/>
            <p:nvPr/>
          </p:nvSpPr>
          <p:spPr>
            <a:xfrm>
              <a:off x="4481108" y="2068087"/>
              <a:ext cx="277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8910EF-A61C-CD45-9837-5FAE5079CCFC}"/>
                </a:ext>
              </a:extLst>
            </p:cNvPr>
            <p:cNvSpPr txBox="1"/>
            <p:nvPr/>
          </p:nvSpPr>
          <p:spPr>
            <a:xfrm>
              <a:off x="4481111" y="2233185"/>
              <a:ext cx="277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AFEE349-FA7B-3D48-957E-D33C2C408E68}"/>
                </a:ext>
              </a:extLst>
            </p:cNvPr>
            <p:cNvSpPr txBox="1"/>
            <p:nvPr/>
          </p:nvSpPr>
          <p:spPr>
            <a:xfrm>
              <a:off x="4464181" y="1932631"/>
              <a:ext cx="277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B31A8B-EAD6-694A-ADD0-F7047EE763F1}"/>
                </a:ext>
              </a:extLst>
            </p:cNvPr>
            <p:cNvSpPr txBox="1"/>
            <p:nvPr/>
          </p:nvSpPr>
          <p:spPr>
            <a:xfrm>
              <a:off x="3819127" y="1803430"/>
              <a:ext cx="7617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ATGCTCA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6C7EB6D-FBE2-1C40-9DA0-0ABBDCC6C2FB}"/>
                </a:ext>
              </a:extLst>
            </p:cNvPr>
            <p:cNvSpPr txBox="1"/>
            <p:nvPr/>
          </p:nvSpPr>
          <p:spPr>
            <a:xfrm>
              <a:off x="3598792" y="1955830"/>
              <a:ext cx="10054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TAGATGCTCA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3778ACD-4A26-FB4F-B56F-BD8CF9E25436}"/>
                </a:ext>
              </a:extLst>
            </p:cNvPr>
            <p:cNvSpPr txBox="1"/>
            <p:nvPr/>
          </p:nvSpPr>
          <p:spPr>
            <a:xfrm>
              <a:off x="4607102" y="1942558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AGCTA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DE0FEE-5D8A-5744-80E8-E9648DF7D2E6}"/>
                </a:ext>
              </a:extLst>
            </p:cNvPr>
            <p:cNvSpPr txBox="1"/>
            <p:nvPr/>
          </p:nvSpPr>
          <p:spPr>
            <a:xfrm>
              <a:off x="3960272" y="2080618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GCTCA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A26DCEE-A0DB-9F45-BCD0-A6D89D6FB365}"/>
                </a:ext>
              </a:extLst>
            </p:cNvPr>
            <p:cNvSpPr txBox="1"/>
            <p:nvPr/>
          </p:nvSpPr>
          <p:spPr>
            <a:xfrm>
              <a:off x="4607647" y="2067346"/>
              <a:ext cx="7564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AGCTAAT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6D7CBAB-D2DE-1A47-A7B6-C8EBB506799C}"/>
                </a:ext>
              </a:extLst>
            </p:cNvPr>
            <p:cNvSpPr txBox="1"/>
            <p:nvPr/>
          </p:nvSpPr>
          <p:spPr>
            <a:xfrm>
              <a:off x="3914447" y="2234495"/>
              <a:ext cx="68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TGCTCA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4947BCE-BBF5-484C-B03B-3024159A0CAA}"/>
                </a:ext>
              </a:extLst>
            </p:cNvPr>
            <p:cNvSpPr txBox="1"/>
            <p:nvPr/>
          </p:nvSpPr>
          <p:spPr>
            <a:xfrm>
              <a:off x="4621997" y="2233552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AGCTAA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032125D-1A76-B448-BEDC-FAE2302C454A}"/>
                </a:ext>
              </a:extLst>
            </p:cNvPr>
            <p:cNvSpPr txBox="1"/>
            <p:nvPr/>
          </p:nvSpPr>
          <p:spPr>
            <a:xfrm>
              <a:off x="4593680" y="1795453"/>
              <a:ext cx="6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AGCTA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B14B44-88E0-A444-A6BE-95C11878E00C}"/>
                </a:ext>
              </a:extLst>
            </p:cNvPr>
            <p:cNvSpPr txBox="1"/>
            <p:nvPr/>
          </p:nvSpPr>
          <p:spPr>
            <a:xfrm>
              <a:off x="4460590" y="1795453"/>
              <a:ext cx="277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8A2E346-E378-9946-9774-EB347BE06653}"/>
              </a:ext>
            </a:extLst>
          </p:cNvPr>
          <p:cNvSpPr txBox="1"/>
          <p:nvPr/>
        </p:nvSpPr>
        <p:spPr>
          <a:xfrm>
            <a:off x="1972953" y="4495770"/>
            <a:ext cx="627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Allele-Specific gene Expression (ASE)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5D5C0E-A73B-4447-B3BB-9F78F887E94F}"/>
              </a:ext>
            </a:extLst>
          </p:cNvPr>
          <p:cNvSpPr txBox="1"/>
          <p:nvPr/>
        </p:nvSpPr>
        <p:spPr>
          <a:xfrm>
            <a:off x="742241" y="5601350"/>
            <a:ext cx="8230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Preferential expression of one allele over the other.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53059D-C93B-174F-B754-F9A2467F9CC8}"/>
              </a:ext>
            </a:extLst>
          </p:cNvPr>
          <p:cNvSpPr txBox="1"/>
          <p:nvPr/>
        </p:nvSpPr>
        <p:spPr>
          <a:xfrm>
            <a:off x="1550634" y="6280150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Steve </a:t>
            </a:r>
            <a:r>
              <a:rPr lang="en-US" dirty="0" err="1"/>
              <a:t>Munger</a:t>
            </a:r>
            <a:r>
              <a:rPr lang="en-US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3497245228"/>
      </p:ext>
    </p:extLst>
  </p:cSld>
  <p:clrMapOvr>
    <a:masterClrMapping/>
  </p:clrMapOvr>
</p:sld>
</file>

<file path=ppt/theme/theme1.xml><?xml version="1.0" encoding="utf-8"?>
<a:theme xmlns:a="http://schemas.openxmlformats.org/drawingml/2006/main" name="JAX_SlideTemplate_4x6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ark Blue - Simpl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ight Blu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Dark Green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Dark Grey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Ros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Dark Grey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Dark Blue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209610e-df6f-447e-99d3-d6b53c1764b5">RE3PAVPHPHDH-36-54</_dlc_DocId>
    <_dlc_DocIdUrl xmlns="2209610e-df6f-447e-99d3-d6b53c1764b5">
      <Url>https://myjax-p.jax.org/Communications/branding/_layouts/15/DocIdRedir.aspx?ID=RE3PAVPHPHDH-36-54</Url>
      <Description>RE3PAVPHPHDH-36-54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57724A787E584E8DA99739C3056F59" ma:contentTypeVersion="0" ma:contentTypeDescription="Create a new document." ma:contentTypeScope="" ma:versionID="aadfabe7bd00eae052e70035c3efe49d">
  <xsd:schema xmlns:xsd="http://www.w3.org/2001/XMLSchema" xmlns:xs="http://www.w3.org/2001/XMLSchema" xmlns:p="http://schemas.microsoft.com/office/2006/metadata/properties" xmlns:ns2="2209610e-df6f-447e-99d3-d6b53c1764b5" targetNamespace="http://schemas.microsoft.com/office/2006/metadata/properties" ma:root="true" ma:fieldsID="6507ef799be153e5a11b5b4720479aed" ns2:_="">
    <xsd:import namespace="2209610e-df6f-447e-99d3-d6b53c1764b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09610e-df6f-447e-99d3-d6b53c1764b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F7747D-657A-4D94-A309-CADE46765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1F1DAC-312E-4FEC-98CA-A1FE2D2B9AC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E51AB40-924F-427C-B6F5-229CAA7197A6}">
  <ds:schemaRefs>
    <ds:schemaRef ds:uri="http://schemas.microsoft.com/office/2006/metadata/properties"/>
    <ds:schemaRef ds:uri="http://schemas.microsoft.com/office/infopath/2007/PartnerControls"/>
    <ds:schemaRef ds:uri="2209610e-df6f-447e-99d3-d6b53c1764b5"/>
  </ds:schemaRefs>
</ds:datastoreItem>
</file>

<file path=customXml/itemProps4.xml><?xml version="1.0" encoding="utf-8"?>
<ds:datastoreItem xmlns:ds="http://schemas.openxmlformats.org/officeDocument/2006/customXml" ds:itemID="{A3455B02-C078-4FB5-8D99-F6F532C0D1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09610e-df6f-447e-99d3-d6b53c1764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JAX_SlideTemplate_4x6</Template>
  <TotalTime>7370</TotalTime>
  <Words>1352</Words>
  <Application>Microsoft Macintosh PowerPoint</Application>
  <PresentationFormat>On-screen Show (4:3)</PresentationFormat>
  <Paragraphs>321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-apple-system</vt:lpstr>
      <vt:lpstr>Zapf Dingbats</vt:lpstr>
      <vt:lpstr>Arial</vt:lpstr>
      <vt:lpstr>Calibri</vt:lpstr>
      <vt:lpstr>Courier New</vt:lpstr>
      <vt:lpstr>JAX_SlideTemplate_4x6</vt:lpstr>
      <vt:lpstr>Dark Blue - Simple</vt:lpstr>
      <vt:lpstr>Light Blue Master</vt:lpstr>
      <vt:lpstr>Dark Green Master</vt:lpstr>
      <vt:lpstr>Dark Grey Master</vt:lpstr>
      <vt:lpstr>Rose Master</vt:lpstr>
      <vt:lpstr>Dark Grey Solid Master</vt:lpstr>
      <vt:lpstr>Dark Blue Solid Master</vt:lpstr>
      <vt:lpstr>RNA-Seq Module</vt:lpstr>
      <vt:lpstr>Introduction</vt:lpstr>
      <vt:lpstr>PowerPoint Presentation</vt:lpstr>
      <vt:lpstr>RNA-Seq</vt:lpstr>
      <vt:lpstr>What information you can learn from RNA-Seq?</vt:lpstr>
      <vt:lpstr>Applications of RNA-seq</vt:lpstr>
      <vt:lpstr>Applications of RNA-seq</vt:lpstr>
      <vt:lpstr>Applications of RNA-seq</vt:lpstr>
      <vt:lpstr>Applications of RNA-seq</vt:lpstr>
      <vt:lpstr>PowerPoint Presentation</vt:lpstr>
      <vt:lpstr>RNA-seq Work Flow </vt:lpstr>
      <vt:lpstr>PowerPoint Presentation</vt:lpstr>
      <vt:lpstr>Know your experiments</vt:lpstr>
      <vt:lpstr>RNA-seq Work Flow </vt:lpstr>
      <vt:lpstr>Millions and millions of reads…</vt:lpstr>
      <vt:lpstr>PowerPoint Presentation</vt:lpstr>
      <vt:lpstr>PowerPoint Presentation</vt:lpstr>
      <vt:lpstr>Trim or not trim?</vt:lpstr>
      <vt:lpstr>RNA-seq Work Flow </vt:lpstr>
      <vt:lpstr>Alignment 101</vt:lpstr>
      <vt:lpstr>The perfect read: 1 read = 1 unique alignment.</vt:lpstr>
      <vt:lpstr>Some reads will align equally well to multiple locations. “Multireads”</vt:lpstr>
      <vt:lpstr> Aligning Millions of Short Sequence Reads</vt:lpstr>
      <vt:lpstr>Output of most aligners: Bam/Sam file of reads and genome positions</vt:lpstr>
      <vt:lpstr>Quality control post alignment</vt:lpstr>
      <vt:lpstr>Visualization of alignment data (BAM/SAM)</vt:lpstr>
      <vt:lpstr>RNA-seq Work Flow </vt:lpstr>
      <vt:lpstr>Transcript quantification</vt:lpstr>
      <vt:lpstr>Gene expression </vt:lpstr>
      <vt:lpstr>Expression Abundance:  Counts, RPKM/FPKM, TPM</vt:lpstr>
      <vt:lpstr>More downstream analysis</vt:lpstr>
      <vt:lpstr>Interactive web-based tools</vt:lpstr>
      <vt:lpstr>Where to get the data?</vt:lpstr>
      <vt:lpstr>RNA-Seq is still evolving</vt:lpstr>
      <vt:lpstr>Resources</vt:lpstr>
      <vt:lpstr>PowerPoint Presentation</vt:lpstr>
      <vt:lpstr>RNA-Seq hands-on</vt:lpstr>
      <vt:lpstr>Outline</vt:lpstr>
      <vt:lpstr>Background</vt:lpstr>
      <vt:lpstr>Background</vt:lpstr>
      <vt:lpstr>Data fact</vt:lpstr>
      <vt:lpstr>Open up galaxy 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Ada Zhan</dc:creator>
  <cp:keywords/>
  <dc:description/>
  <cp:lastModifiedBy>Ada Zhan</cp:lastModifiedBy>
  <cp:revision>76</cp:revision>
  <dcterms:created xsi:type="dcterms:W3CDTF">2018-05-02T18:13:20Z</dcterms:created>
  <dcterms:modified xsi:type="dcterms:W3CDTF">2019-05-14T11:07:10Z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0x010100E557724A787E584E8DA99739C3056F59</vt:lpwstr>
  </property>
  <property fmtid="{D5CDD505-2E9C-101B-9397-08002B2CF9AE}" pid="3" name="_dlc_DocIdItemGuid">
    <vt:lpwstr>c09a39bc-1b29-46d3-a318-6a492c4e5237</vt:lpwstr>
  </property>
</Properties>
</file>