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7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5"/>
    <p:sldMasterId id="2147484065" r:id="rId6"/>
    <p:sldMasterId id="2147484017" r:id="rId7"/>
    <p:sldMasterId id="2147484029" r:id="rId8"/>
    <p:sldMasterId id="2147484041" r:id="rId9"/>
    <p:sldMasterId id="2147484053" r:id="rId10"/>
    <p:sldMasterId id="2147484092" r:id="rId11"/>
    <p:sldMasterId id="2147484079" r:id="rId12"/>
  </p:sldMasterIdLst>
  <p:notesMasterIdLst>
    <p:notesMasterId r:id="rId35"/>
  </p:notesMasterIdLst>
  <p:handoutMasterIdLst>
    <p:handoutMasterId r:id="rId36"/>
  </p:handoutMasterIdLst>
  <p:sldIdLst>
    <p:sldId id="317" r:id="rId13"/>
    <p:sldId id="263" r:id="rId14"/>
    <p:sldId id="319" r:id="rId15"/>
    <p:sldId id="264" r:id="rId16"/>
    <p:sldId id="266" r:id="rId17"/>
    <p:sldId id="285" r:id="rId18"/>
    <p:sldId id="280" r:id="rId19"/>
    <p:sldId id="270" r:id="rId20"/>
    <p:sldId id="271" r:id="rId21"/>
    <p:sldId id="269" r:id="rId22"/>
    <p:sldId id="273" r:id="rId23"/>
    <p:sldId id="272" r:id="rId24"/>
    <p:sldId id="262" r:id="rId25"/>
    <p:sldId id="274" r:id="rId26"/>
    <p:sldId id="275" r:id="rId27"/>
    <p:sldId id="282" r:id="rId28"/>
    <p:sldId id="281" r:id="rId29"/>
    <p:sldId id="283" r:id="rId30"/>
    <p:sldId id="320" r:id="rId31"/>
    <p:sldId id="321" r:id="rId32"/>
    <p:sldId id="318" r:id="rId33"/>
    <p:sldId id="28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2">
          <p15:clr>
            <a:srgbClr val="A4A3A4"/>
          </p15:clr>
        </p15:guide>
        <p15:guide id="2" pos="32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5CA"/>
    <a:srgbClr val="0B6EC5"/>
    <a:srgbClr val="A2A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4" autoAdjust="0"/>
    <p:restoredTop sz="94667"/>
  </p:normalViewPr>
  <p:slideViewPr>
    <p:cSldViewPr snapToGrid="0" snapToObjects="1" showGuides="1">
      <p:cViewPr>
        <p:scale>
          <a:sx n="147" d="100"/>
          <a:sy n="147" d="100"/>
        </p:scale>
        <p:origin x="888" y="-1344"/>
      </p:cViewPr>
      <p:guideLst>
        <p:guide orient="horz" pos="1192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9" Type="http://schemas.openxmlformats.org/officeDocument/2006/relationships/slideMaster" Target="slideMasters/slideMaster5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6.xml"/><Relationship Id="rId11" Type="http://schemas.openxmlformats.org/officeDocument/2006/relationships/slideMaster" Target="slideMasters/slideMaster7.xml"/><Relationship Id="rId12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5/25/18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5/25/18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2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0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6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1348013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427" y="1030653"/>
            <a:ext cx="6812644" cy="2569798"/>
          </a:xfrm>
        </p:spPr>
        <p:txBody>
          <a:bodyPr/>
          <a:lstStyle>
            <a:lvl1pPr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6427" y="3886200"/>
            <a:ext cx="3528787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1586" y="1600200"/>
            <a:ext cx="837565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7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1585" y="1600200"/>
            <a:ext cx="4090438" cy="4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4736062" y="1600200"/>
            <a:ext cx="4090438" cy="4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1586" y="1600201"/>
            <a:ext cx="8374914" cy="431437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1055" y="6061303"/>
            <a:ext cx="4129088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81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5212" y="0"/>
            <a:ext cx="7338787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77142" y="1030653"/>
            <a:ext cx="6667501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42" y="3886200"/>
            <a:ext cx="3528787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1411514" cy="6858000"/>
          </a:xfrm>
          <a:prstGeom prst="rect">
            <a:avLst/>
          </a:prstGeom>
          <a:solidFill>
            <a:schemeClr val="accent2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3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57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941442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2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002D72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2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4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9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4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6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9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5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accent6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accent6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002D72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6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accent6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accent6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8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accent6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6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accent6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accent6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1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2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36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535214" cy="6858000"/>
          </a:xfrm>
          <a:prstGeom prst="rect">
            <a:avLst/>
          </a:prstGeom>
          <a:solidFill>
            <a:srgbClr val="2C2A29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3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11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3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002D72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9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5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4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271157" cy="6858000"/>
          </a:xfrm>
          <a:prstGeom prst="rect">
            <a:avLst/>
          </a:prstGeom>
          <a:solidFill>
            <a:srgbClr val="2C2A29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6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98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accent5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77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accent5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4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002D72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accent5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0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accent5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3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accent5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6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626100" y="914400"/>
            <a:ext cx="3200400" cy="51736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accent5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7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chemeClr val="accent5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195053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91749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98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57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498124" cy="6858000"/>
          </a:xfrm>
          <a:prstGeom prst="rect">
            <a:avLst/>
          </a:prstGeom>
          <a:solidFill>
            <a:srgbClr val="2C2A29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4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002D72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29" y="6023428"/>
            <a:ext cx="8454571" cy="8345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1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7002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271157" cy="6858000"/>
          </a:xfrm>
          <a:prstGeom prst="rect">
            <a:avLst/>
          </a:prstGeom>
          <a:solidFill>
            <a:srgbClr val="2C2A29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6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7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47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5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002D72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170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5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29" y="6023428"/>
            <a:ext cx="8454571" cy="8345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25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3493" y="0"/>
            <a:ext cx="4992062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1249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49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56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61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002D72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8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8" Type="http://schemas.openxmlformats.org/officeDocument/2006/relationships/image" Target="../media/image6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theme" Target="../theme/theme3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theme" Target="../theme/theme4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theme" Target="../theme/theme5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theme" Target="../theme/theme6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6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theme" Target="../theme/theme7.xml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theme" Target="../theme/theme8.xml"/><Relationship Id="rId12" Type="http://schemas.openxmlformats.org/officeDocument/2006/relationships/image" Target="../media/image7.png"/><Relationship Id="rId13" Type="http://schemas.openxmlformats.org/officeDocument/2006/relationships/image" Target="../media/image10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2" r:id="rId5"/>
    <p:sldLayoutId id="2147484074" r:id="rId6"/>
    <p:sldLayoutId id="2147484013" r:id="rId7"/>
    <p:sldLayoutId id="2147484014" r:id="rId8"/>
    <p:sldLayoutId id="2147484015" r:id="rId9"/>
    <p:sldLayoutId id="214748401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586" y="274638"/>
            <a:ext cx="8374914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86" y="1600200"/>
            <a:ext cx="8374914" cy="484051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6878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2" r:id="rId5"/>
    <p:sldLayoutId id="214748407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8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9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4" r:id="rId5"/>
    <p:sldLayoutId id="2147484075" r:id="rId6"/>
    <p:sldLayoutId id="2147484025" r:id="rId7"/>
    <p:sldLayoutId id="2147484026" r:id="rId8"/>
    <p:sldLayoutId id="2147484027" r:id="rId9"/>
    <p:sldLayoutId id="214748402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6" r:id="rId5"/>
    <p:sldLayoutId id="2147484076" r:id="rId6"/>
    <p:sldLayoutId id="2147484037" r:id="rId7"/>
    <p:sldLayoutId id="2147484038" r:id="rId8"/>
    <p:sldLayoutId id="2147484039" r:id="rId9"/>
    <p:sldLayoutId id="2147484040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8" r:id="rId5"/>
    <p:sldLayoutId id="2147484077" r:id="rId6"/>
    <p:sldLayoutId id="2147484049" r:id="rId7"/>
    <p:sldLayoutId id="2147484050" r:id="rId8"/>
    <p:sldLayoutId id="2147484051" r:id="rId9"/>
    <p:sldLayoutId id="214748405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2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60" r:id="rId5"/>
    <p:sldLayoutId id="2147484078" r:id="rId6"/>
    <p:sldLayoutId id="2147484061" r:id="rId7"/>
    <p:sldLayoutId id="2147484062" r:id="rId8"/>
    <p:sldLayoutId id="2147484063" r:id="rId9"/>
    <p:sldLayoutId id="21474840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0" y="-1"/>
            <a:ext cx="498124" cy="6858000"/>
          </a:xfrm>
          <a:prstGeom prst="rect">
            <a:avLst/>
          </a:prstGeom>
          <a:solidFill>
            <a:srgbClr val="2C2A29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FooterText_white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23" name="Picture 22" descr="bugs-02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6172200"/>
            <a:ext cx="960152" cy="5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0" y="-1"/>
            <a:ext cx="457200" cy="6858000"/>
          </a:xfrm>
          <a:prstGeom prst="rect">
            <a:avLst/>
          </a:prstGeom>
          <a:solidFill>
            <a:schemeClr val="accent2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FooterText_white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4" name="Picture 3" descr="bugs-03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6172200"/>
            <a:ext cx="960152" cy="5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0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49808" y="1030653"/>
            <a:ext cx="5438522" cy="2569798"/>
          </a:xfrm>
        </p:spPr>
        <p:txBody>
          <a:bodyPr/>
          <a:lstStyle/>
          <a:p>
            <a:r>
              <a:rPr lang="en-US" sz="4000" dirty="0" smtClean="0"/>
              <a:t>Cloud Computing Resources, Grants, and Datasets</a:t>
            </a:r>
            <a:endParaRPr lang="en-US" sz="4000" dirty="0">
              <a:effectLst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850760"/>
          </a:xfrm>
        </p:spPr>
        <p:txBody>
          <a:bodyPr>
            <a:normAutofit/>
          </a:bodyPr>
          <a:lstStyle/>
          <a:p>
            <a:r>
              <a:rPr lang="en-US" dirty="0" smtClean="0"/>
              <a:t>BD2K 2018 Workshop</a:t>
            </a:r>
            <a:endParaRPr lang="en-US" dirty="0"/>
          </a:p>
          <a:p>
            <a:r>
              <a:rPr lang="en-US" dirty="0" err="1"/>
              <a:t>Aditya</a:t>
            </a:r>
            <a:r>
              <a:rPr lang="en-US" dirty="0"/>
              <a:t> </a:t>
            </a:r>
            <a:r>
              <a:rPr lang="en-US" dirty="0" err="1"/>
              <a:t>Srikanth</a:t>
            </a:r>
            <a:r>
              <a:rPr lang="en-US" dirty="0"/>
              <a:t> </a:t>
            </a:r>
            <a:r>
              <a:rPr lang="en-US" dirty="0" err="1"/>
              <a:t>Kovuri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Sandeep Namburi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715019" y="960834"/>
            <a:ext cx="7885057" cy="4191000"/>
          </a:xfrm>
        </p:spPr>
        <p:txBody>
          <a:bodyPr/>
          <a:lstStyle/>
          <a:p>
            <a:r>
              <a:rPr lang="en-US" dirty="0"/>
              <a:t>Big data is not a big </a:t>
            </a:r>
            <a:r>
              <a:rPr lang="en-US" dirty="0" smtClean="0"/>
              <a:t>deal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5691" y="1645920"/>
            <a:ext cx="11865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19225" y="938349"/>
            <a:ext cx="7885057" cy="4191000"/>
          </a:xfrm>
        </p:spPr>
        <p:txBody>
          <a:bodyPr/>
          <a:lstStyle/>
          <a:p>
            <a:r>
              <a:rPr lang="en-US" dirty="0"/>
              <a:t>It is always cheaper to run in the cloud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6022" y="1854925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14290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741144" y="1016725"/>
            <a:ext cx="7885057" cy="4191000"/>
          </a:xfrm>
        </p:spPr>
        <p:txBody>
          <a:bodyPr/>
          <a:lstStyle/>
          <a:p>
            <a:r>
              <a:rPr lang="en-US" dirty="0"/>
              <a:t>Everything can be automated in the cloud, so there’s no need for support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4068" y="2035007"/>
            <a:ext cx="11865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False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463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706312" y="1173481"/>
            <a:ext cx="7885057" cy="4191000"/>
          </a:xfrm>
        </p:spPr>
        <p:txBody>
          <a:bodyPr/>
          <a:lstStyle/>
          <a:p>
            <a:r>
              <a:rPr lang="en-US" dirty="0"/>
              <a:t>Cloud technology is still in its </a:t>
            </a:r>
            <a:r>
              <a:rPr lang="en-US" dirty="0" smtClean="0"/>
              <a:t>infancy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6650" y="1876977"/>
            <a:ext cx="11865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False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31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706312" y="842554"/>
            <a:ext cx="7885057" cy="4191000"/>
          </a:xfrm>
        </p:spPr>
        <p:txBody>
          <a:bodyPr/>
          <a:lstStyle/>
          <a:p>
            <a:r>
              <a:rPr lang="en-US" dirty="0"/>
              <a:t>Data is not as secure in the cloud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566" y="1524002"/>
            <a:ext cx="1576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021" y="-89897"/>
            <a:ext cx="7885057" cy="1143000"/>
          </a:xfrm>
        </p:spPr>
        <p:txBody>
          <a:bodyPr/>
          <a:lstStyle/>
          <a:p>
            <a:pPr algn="ctr"/>
            <a:r>
              <a:rPr lang="en-US" dirty="0" smtClean="0"/>
              <a:t>They are the myths of the cloud!!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860" y="1644061"/>
            <a:ext cx="4359029" cy="40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5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 to maintain my galaxy?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2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899221"/>
            <a:ext cx="8154984" cy="4587179"/>
          </a:xfrm>
        </p:spPr>
      </p:pic>
      <p:sp>
        <p:nvSpPr>
          <p:cNvPr id="5" name="TextBox 4"/>
          <p:cNvSpPr txBox="1"/>
          <p:nvPr/>
        </p:nvSpPr>
        <p:spPr>
          <a:xfrm>
            <a:off x="3017002" y="6172428"/>
            <a:ext cx="6126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Source:https</a:t>
            </a:r>
            <a:r>
              <a:rPr lang="en-US" sz="800" dirty="0"/>
              <a:t>://</a:t>
            </a:r>
            <a:r>
              <a:rPr lang="en-US" sz="800" dirty="0" err="1"/>
              <a:t>www.comicbookmovie.com</a:t>
            </a:r>
            <a:r>
              <a:rPr lang="en-US" sz="800" dirty="0"/>
              <a:t>/</a:t>
            </a:r>
            <a:r>
              <a:rPr lang="en-US" sz="800" dirty="0" err="1"/>
              <a:t>guardians_of_the_galaxy</a:t>
            </a:r>
            <a:r>
              <a:rPr lang="en-US" sz="800" dirty="0"/>
              <a:t>/guardians-of-the-galaxy-ranks-as-deadliest-film-ever-a145699</a:t>
            </a:r>
          </a:p>
        </p:txBody>
      </p:sp>
    </p:spTree>
    <p:extLst>
      <p:ext uri="{BB962C8B-B14F-4D97-AF65-F5344CB8AC3E}">
        <p14:creationId xmlns:p14="http://schemas.microsoft.com/office/powerpoint/2010/main" val="212324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9" y="910075"/>
            <a:ext cx="6833575" cy="4881125"/>
          </a:xfrm>
        </p:spPr>
      </p:pic>
      <p:sp>
        <p:nvSpPr>
          <p:cNvPr id="6" name="TextBox 5"/>
          <p:cNvSpPr txBox="1"/>
          <p:nvPr/>
        </p:nvSpPr>
        <p:spPr>
          <a:xfrm>
            <a:off x="4221710" y="6000206"/>
            <a:ext cx="4942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Source:http</a:t>
            </a:r>
            <a:r>
              <a:rPr lang="en-US" sz="800" dirty="0"/>
              <a:t>://</a:t>
            </a:r>
            <a:r>
              <a:rPr lang="en-US" sz="800" dirty="0" err="1"/>
              <a:t>izismile.com</a:t>
            </a:r>
            <a:r>
              <a:rPr lang="en-US" sz="800" dirty="0"/>
              <a:t>/2009/08/03/compilation_of_funny_pics_for_the_sysadmin_day_126_pics.html</a:t>
            </a:r>
          </a:p>
        </p:txBody>
      </p:sp>
    </p:spTree>
    <p:extLst>
      <p:ext uri="{BB962C8B-B14F-4D97-AF65-F5344CB8AC3E}">
        <p14:creationId xmlns:p14="http://schemas.microsoft.com/office/powerpoint/2010/main" val="13333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Galaxy?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Bioinformatics course</a:t>
            </a:r>
          </a:p>
          <a:p>
            <a:pPr lvl="2"/>
            <a:r>
              <a:rPr lang="en-US" dirty="0" smtClean="0"/>
              <a:t>Computationally focused course?</a:t>
            </a:r>
          </a:p>
          <a:p>
            <a:pPr lvl="2"/>
            <a:r>
              <a:rPr lang="en-US" dirty="0" smtClean="0"/>
              <a:t>Biology focused course?</a:t>
            </a:r>
          </a:p>
        </p:txBody>
      </p:sp>
    </p:spTree>
    <p:extLst>
      <p:ext uri="{BB962C8B-B14F-4D97-AF65-F5344CB8AC3E}">
        <p14:creationId xmlns:p14="http://schemas.microsoft.com/office/powerpoint/2010/main" val="158648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ctr"/>
            <a:r>
              <a:rPr lang="en-US" sz="1400" dirty="0"/>
              <a:t>What is the cloud</a:t>
            </a:r>
          </a:p>
          <a:p>
            <a:pPr fontAlgn="ctr"/>
            <a:r>
              <a:rPr lang="en-US" sz="1400" dirty="0" smtClean="0"/>
              <a:t>Cloud </a:t>
            </a:r>
            <a:r>
              <a:rPr lang="en-US" sz="1400" dirty="0"/>
              <a:t>in genomics and bioinformatics</a:t>
            </a:r>
          </a:p>
          <a:p>
            <a:pPr fontAlgn="ctr"/>
            <a:r>
              <a:rPr lang="en-US" sz="1400" dirty="0"/>
              <a:t>Myths of the cloud</a:t>
            </a:r>
          </a:p>
          <a:p>
            <a:pPr fontAlgn="ctr"/>
            <a:r>
              <a:rPr lang="en-US" sz="1400" dirty="0" smtClean="0"/>
              <a:t>Galaxy Platform</a:t>
            </a:r>
          </a:p>
          <a:p>
            <a:pPr fontAlgn="ctr"/>
            <a:r>
              <a:rPr lang="en-US" sz="1400" dirty="0" smtClean="0"/>
              <a:t>Cloud computing resources, grants, and datasets</a:t>
            </a:r>
          </a:p>
          <a:p>
            <a:pPr lvl="1" fontAlgn="ctr"/>
            <a:r>
              <a:rPr lang="en-US" sz="1400" dirty="0"/>
              <a:t>Research Computing Grants</a:t>
            </a:r>
          </a:p>
          <a:p>
            <a:pPr lvl="1" fontAlgn="ctr"/>
            <a:r>
              <a:rPr lang="en-US" sz="1400" dirty="0" smtClean="0"/>
              <a:t>Cloud </a:t>
            </a:r>
            <a:r>
              <a:rPr lang="en-US" sz="1400" dirty="0"/>
              <a:t>as a Home for Collaborative Research</a:t>
            </a:r>
          </a:p>
          <a:p>
            <a:pPr lvl="1" font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0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722810"/>
            <a:ext cx="7885057" cy="694827"/>
          </a:xfrm>
        </p:spPr>
        <p:txBody>
          <a:bodyPr/>
          <a:lstStyle/>
          <a:p>
            <a:r>
              <a:rPr lang="en-US"/>
              <a:t>Versions </a:t>
            </a:r>
            <a:r>
              <a:rPr lang="en-US" smtClean="0"/>
              <a:t>Available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Standalone </a:t>
            </a:r>
            <a:r>
              <a:rPr lang="en-US" dirty="0" smtClean="0"/>
              <a:t>version</a:t>
            </a:r>
          </a:p>
          <a:p>
            <a:r>
              <a:rPr lang="en-US" dirty="0"/>
              <a:t>Docker </a:t>
            </a:r>
            <a:r>
              <a:rPr lang="en-US" dirty="0" smtClean="0"/>
              <a:t>version</a:t>
            </a:r>
          </a:p>
          <a:p>
            <a:r>
              <a:rPr lang="en-US" dirty="0"/>
              <a:t>Public Main </a:t>
            </a:r>
            <a:r>
              <a:rPr lang="en-US" dirty="0" smtClean="0"/>
              <a:t>Version</a:t>
            </a:r>
          </a:p>
          <a:p>
            <a:r>
              <a:rPr lang="en-US" dirty="0" err="1"/>
              <a:t>Cloudman</a:t>
            </a:r>
            <a:r>
              <a:rPr lang="en-US" dirty="0"/>
              <a:t> 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tools for your </a:t>
            </a:r>
            <a:r>
              <a:rPr lang="en-US" dirty="0" err="1" smtClean="0"/>
              <a:t>gaurdians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AWS price calculator</a:t>
            </a:r>
          </a:p>
          <a:p>
            <a:r>
              <a:rPr lang="en-US" dirty="0" smtClean="0"/>
              <a:t>Instances chart</a:t>
            </a:r>
          </a:p>
          <a:p>
            <a:r>
              <a:rPr lang="en-US" dirty="0" smtClean="0"/>
              <a:t>Usage Alarms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3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800" dirty="0"/>
              <a:t>The National Institute of </a:t>
            </a:r>
            <a:r>
              <a:rPr lang="en-US" sz="1800" dirty="0" smtClean="0"/>
              <a:t>Standards </a:t>
            </a:r>
            <a:r>
              <a:rPr lang="en-US" sz="1800" dirty="0"/>
              <a:t>and Technology </a:t>
            </a:r>
            <a:r>
              <a:rPr lang="en-US" sz="1800" dirty="0" smtClean="0"/>
              <a:t>describes cloud as “a </a:t>
            </a:r>
            <a:r>
              <a:rPr lang="en-US" sz="1800" dirty="0"/>
              <a:t>model for enabling ubiquitous, convenient, on-demand network access to a shared pool of configurable computing resources (e.g., networks, servers, storage, applications and services) that can be rapidly provisioned and released with minimal management effort or service provider interaction</a:t>
            </a:r>
            <a:r>
              <a:rPr lang="en-US" sz="1800" dirty="0" smtClean="0"/>
              <a:t>.”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19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391886"/>
            <a:ext cx="7885057" cy="599032"/>
          </a:xfrm>
        </p:spPr>
        <p:txBody>
          <a:bodyPr/>
          <a:lstStyle/>
          <a:p>
            <a:r>
              <a:rPr lang="en-US" dirty="0" smtClean="0"/>
              <a:t>Service Models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457" y="1640638"/>
            <a:ext cx="6013027" cy="3750393"/>
          </a:xfrm>
        </p:spPr>
      </p:pic>
      <p:sp>
        <p:nvSpPr>
          <p:cNvPr id="6" name="TextBox 5"/>
          <p:cNvSpPr txBox="1"/>
          <p:nvPr/>
        </p:nvSpPr>
        <p:spPr>
          <a:xfrm>
            <a:off x="7179392" y="601854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Source: </a:t>
            </a:r>
            <a:r>
              <a:rPr lang="en-US" sz="1100" dirty="0" err="1" smtClean="0"/>
              <a:t>Samisa.org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530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7" y="1428205"/>
            <a:ext cx="4393184" cy="2804160"/>
          </a:xfrm>
        </p:spPr>
      </p:pic>
      <p:sp>
        <p:nvSpPr>
          <p:cNvPr id="6" name="TextBox 5"/>
          <p:cNvSpPr txBox="1"/>
          <p:nvPr/>
        </p:nvSpPr>
        <p:spPr>
          <a:xfrm>
            <a:off x="3826519" y="6064706"/>
            <a:ext cx="5317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Source:https</a:t>
            </a:r>
            <a:r>
              <a:rPr lang="en-US" sz="800" dirty="0"/>
              <a:t>://</a:t>
            </a:r>
            <a:r>
              <a:rPr lang="en-US" sz="800" dirty="0" err="1"/>
              <a:t>www.simple-talk.com</a:t>
            </a:r>
            <a:r>
              <a:rPr lang="en-US" sz="800" dirty="0"/>
              <a:t>/cloud/cloud-development/a-comprehensive-introduction-to-cloud-computing/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51" y="1319348"/>
            <a:ext cx="3858549" cy="30218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1599" y="603349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285CA"/>
                </a:solidFill>
              </a:rPr>
              <a:t>Service Models</a:t>
            </a:r>
            <a:endParaRPr lang="en-US" sz="2400" b="1" dirty="0">
              <a:solidFill>
                <a:srgbClr val="0285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52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689" y="1460862"/>
            <a:ext cx="5200414" cy="4617855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</p:spPr>
        <p:txBody>
          <a:bodyPr/>
          <a:lstStyle/>
          <a:p>
            <a:r>
              <a:rPr lang="en-US" dirty="0" smtClean="0"/>
              <a:t>Cloud in Genomics and Bioinformatics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3418" y="6064706"/>
            <a:ext cx="18549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Source:Dai</a:t>
            </a:r>
            <a:r>
              <a:rPr lang="en-US" sz="800" dirty="0" smtClean="0"/>
              <a:t> et al. Biology direct 2012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115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True or False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732437" y="1156062"/>
            <a:ext cx="7885057" cy="4191000"/>
          </a:xfrm>
        </p:spPr>
        <p:txBody>
          <a:bodyPr/>
          <a:lstStyle/>
          <a:p>
            <a:r>
              <a:rPr lang="en-US" dirty="0"/>
              <a:t>It is Only for Tech Companies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1817" y="1959428"/>
            <a:ext cx="11865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2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793397" y="1034141"/>
            <a:ext cx="7885057" cy="4191000"/>
          </a:xfrm>
        </p:spPr>
        <p:txBody>
          <a:bodyPr/>
          <a:lstStyle/>
          <a:p>
            <a:r>
              <a:rPr lang="en-US" dirty="0"/>
              <a:t>Cloud costs </a:t>
            </a:r>
            <a:r>
              <a:rPr lang="en-US" dirty="0" smtClean="0"/>
              <a:t>jobs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3397" y="1998897"/>
            <a:ext cx="11865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8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Dark Blu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rk Blue - Simpl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ight Blu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Dark Green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ark Grey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Ros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Dark Grey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Dark Blue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57724A787E584E8DA99739C3056F59" ma:contentTypeVersion="0" ma:contentTypeDescription="Create a new document." ma:contentTypeScope="" ma:versionID="aadfabe7bd00eae052e70035c3efe49d">
  <xsd:schema xmlns:xsd="http://www.w3.org/2001/XMLSchema" xmlns:xs="http://www.w3.org/2001/XMLSchema" xmlns:p="http://schemas.microsoft.com/office/2006/metadata/properties" xmlns:ns2="2209610e-df6f-447e-99d3-d6b53c1764b5" targetNamespace="http://schemas.microsoft.com/office/2006/metadata/properties" ma:root="true" ma:fieldsID="6507ef799be153e5a11b5b4720479aed" ns2:_="">
    <xsd:import namespace="2209610e-df6f-447e-99d3-d6b53c1764b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09610e-df6f-447e-99d3-d6b53c1764b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209610e-df6f-447e-99d3-d6b53c1764b5">RE3PAVPHPHDH-36-50</_dlc_DocId>
    <_dlc_DocIdUrl xmlns="2209610e-df6f-447e-99d3-d6b53c1764b5">
      <Url>https://myjax-p.jax.org/Communications/branding/_layouts/15/DocIdRedir.aspx?ID=RE3PAVPHPHDH-36-50</Url>
      <Description>RE3PAVPHPHDH-36-50</Description>
    </_dlc_DocIdUrl>
  </documentManagement>
</p:properties>
</file>

<file path=customXml/itemProps1.xml><?xml version="1.0" encoding="utf-8"?>
<ds:datastoreItem xmlns:ds="http://schemas.openxmlformats.org/officeDocument/2006/customXml" ds:itemID="{01D3250F-B65D-4CCD-8891-C03B97B6EF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3F49B1-098B-4C42-A5F6-EEB95968348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D623471-470F-435B-93FB-B02D1810F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09610e-df6f-447e-99d3-d6b53c1764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1422FE4-141B-4A57-8491-2399461B8D11}">
  <ds:schemaRefs>
    <ds:schemaRef ds:uri="http://schemas.microsoft.com/office/2006/metadata/properties"/>
    <ds:schemaRef ds:uri="http://schemas.microsoft.com/office/infopath/2007/PartnerControls"/>
    <ds:schemaRef ds:uri="2209610e-df6f-447e-99d3-d6b53c1764b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5996</TotalTime>
  <Words>283</Words>
  <Application>Microsoft Macintosh PowerPoint</Application>
  <PresentationFormat>On-screen Show (4:3)</PresentationFormat>
  <Paragraphs>86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Calibri</vt:lpstr>
      <vt:lpstr>Courier New</vt:lpstr>
      <vt:lpstr>Arial</vt:lpstr>
      <vt:lpstr>Dark Blue Master</vt:lpstr>
      <vt:lpstr>Dark Blue - Simple</vt:lpstr>
      <vt:lpstr>Light Blue Master</vt:lpstr>
      <vt:lpstr>Dark Green Master</vt:lpstr>
      <vt:lpstr>Dark Grey Master</vt:lpstr>
      <vt:lpstr>Rose Master</vt:lpstr>
      <vt:lpstr>Dark Grey Solid Master</vt:lpstr>
      <vt:lpstr>Dark Blue Solid Master</vt:lpstr>
      <vt:lpstr>Cloud Computing Resources, Grants, and Datasets</vt:lpstr>
      <vt:lpstr>Outline</vt:lpstr>
      <vt:lpstr>Cloud?</vt:lpstr>
      <vt:lpstr>Service Models</vt:lpstr>
      <vt:lpstr>PowerPoint Presentation</vt:lpstr>
      <vt:lpstr>Cloud in Genomics and Bioinformatics</vt:lpstr>
      <vt:lpstr>True or False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They are the myths of the cloud!!</vt:lpstr>
      <vt:lpstr>What do I need to maintain my galaxy?</vt:lpstr>
      <vt:lpstr>PowerPoint Presentation</vt:lpstr>
      <vt:lpstr>PowerPoint Presentation</vt:lpstr>
      <vt:lpstr>Why Galaxy?</vt:lpstr>
      <vt:lpstr>Versions Available</vt:lpstr>
      <vt:lpstr>Best tools for your gaurdians</vt:lpstr>
      <vt:lpstr>Grants</vt:lpstr>
    </vt:vector>
  </TitlesOfParts>
  <Manager/>
  <Company>Sametz Blackstone Associates</Company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Aaron Powers</dc:creator>
  <cp:keywords/>
  <dc:description/>
  <cp:lastModifiedBy>sandeep namburi</cp:lastModifiedBy>
  <cp:revision>252</cp:revision>
  <dcterms:created xsi:type="dcterms:W3CDTF">2013-06-03T21:39:57Z</dcterms:created>
  <dcterms:modified xsi:type="dcterms:W3CDTF">2018-05-25T17:19:30Z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0x010100E557724A787E584E8DA99739C3056F59</vt:lpwstr>
  </property>
  <property fmtid="{D5CDD505-2E9C-101B-9397-08002B2CF9AE}" pid="3" name="_dlc_DocIdItemGuid">
    <vt:lpwstr>3412288a-8d40-4e52-b17d-e6b0c9c1582f</vt:lpwstr>
  </property>
</Properties>
</file>