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5" r:id="rId5"/>
    <p:sldMasterId id="2147484065" r:id="rId6"/>
    <p:sldMasterId id="2147484017" r:id="rId7"/>
    <p:sldMasterId id="2147484029" r:id="rId8"/>
    <p:sldMasterId id="2147484041" r:id="rId9"/>
    <p:sldMasterId id="2147484053" r:id="rId10"/>
    <p:sldMasterId id="2147484092" r:id="rId11"/>
    <p:sldMasterId id="2147484079" r:id="rId12"/>
  </p:sldMasterIdLst>
  <p:notesMasterIdLst>
    <p:notesMasterId r:id="rId53"/>
  </p:notesMasterIdLst>
  <p:handoutMasterIdLst>
    <p:handoutMasterId r:id="rId54"/>
  </p:handoutMasterIdLst>
  <p:sldIdLst>
    <p:sldId id="258" r:id="rId13"/>
    <p:sldId id="294" r:id="rId14"/>
    <p:sldId id="296" r:id="rId15"/>
    <p:sldId id="298" r:id="rId16"/>
    <p:sldId id="300" r:id="rId17"/>
    <p:sldId id="257" r:id="rId18"/>
    <p:sldId id="299" r:id="rId19"/>
    <p:sldId id="259" r:id="rId20"/>
    <p:sldId id="260" r:id="rId21"/>
    <p:sldId id="303" r:id="rId22"/>
    <p:sldId id="264" r:id="rId23"/>
    <p:sldId id="267" r:id="rId24"/>
    <p:sldId id="265" r:id="rId25"/>
    <p:sldId id="268" r:id="rId26"/>
    <p:sldId id="269" r:id="rId27"/>
    <p:sldId id="274" r:id="rId28"/>
    <p:sldId id="270" r:id="rId29"/>
    <p:sldId id="272" r:id="rId30"/>
    <p:sldId id="276" r:id="rId31"/>
    <p:sldId id="273" r:id="rId32"/>
    <p:sldId id="304" r:id="rId33"/>
    <p:sldId id="305" r:id="rId34"/>
    <p:sldId id="301" r:id="rId35"/>
    <p:sldId id="302" r:id="rId36"/>
    <p:sldId id="263" r:id="rId37"/>
    <p:sldId id="271" r:id="rId38"/>
    <p:sldId id="282" r:id="rId39"/>
    <p:sldId id="278" r:id="rId40"/>
    <p:sldId id="283" r:id="rId41"/>
    <p:sldId id="280" r:id="rId42"/>
    <p:sldId id="281" r:id="rId43"/>
    <p:sldId id="284" r:id="rId44"/>
    <p:sldId id="285" r:id="rId45"/>
    <p:sldId id="286" r:id="rId46"/>
    <p:sldId id="287" r:id="rId47"/>
    <p:sldId id="288" r:id="rId48"/>
    <p:sldId id="289" r:id="rId49"/>
    <p:sldId id="290" r:id="rId50"/>
    <p:sldId id="291" r:id="rId51"/>
    <p:sldId id="293"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pos="32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4B4A49"/>
    <a:srgbClr val="548080"/>
    <a:srgbClr val="5CA6D8"/>
    <a:srgbClr val="4F6698"/>
    <a:srgbClr val="0B6EC5"/>
    <a:srgbClr val="0285CA"/>
    <a:srgbClr val="A2A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0" autoAdjust="0"/>
    <p:restoredTop sz="94369"/>
  </p:normalViewPr>
  <p:slideViewPr>
    <p:cSldViewPr snapToGrid="0" snapToObjects="1" showGuides="1">
      <p:cViewPr varScale="1">
        <p:scale>
          <a:sx n="75" d="100"/>
          <a:sy n="75" d="100"/>
        </p:scale>
        <p:origin x="2024" y="176"/>
      </p:cViewPr>
      <p:guideLst>
        <p:guide orient="horz" pos="1192"/>
        <p:guide pos="325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presProps" Target="pres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7.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viewProps" Target="viewProps.xml"/><Relationship Id="rId8" Type="http://schemas.openxmlformats.org/officeDocument/2006/relationships/slideMaster" Target="slideMasters/slideMaster4.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theme" Target="theme/theme1.xml"/><Relationship Id="rId10" Type="http://schemas.openxmlformats.org/officeDocument/2006/relationships/slideMaster" Target="slideMasters/slideMaster6.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80C841-A34D-0F44-B99C-434D0D484263}" type="datetimeFigureOut">
              <a:rPr lang="en-US" smtClean="0"/>
              <a:pPr/>
              <a:t>5/24/18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77D7A8-7AD1-D847-88F0-AC6D5D927949}" type="slidenum">
              <a:rPr lang="en-US" smtClean="0"/>
              <a:pPr/>
              <a:t>‹#›</a:t>
            </a:fld>
            <a:endParaRPr lang="en-US"/>
          </a:p>
        </p:txBody>
      </p:sp>
    </p:spTree>
    <p:extLst>
      <p:ext uri="{BB962C8B-B14F-4D97-AF65-F5344CB8AC3E}">
        <p14:creationId xmlns:p14="http://schemas.microsoft.com/office/powerpoint/2010/main" val="5334770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F55D3-CD27-9042-95C4-4762BDC1F504}" type="datetimeFigureOut">
              <a:rPr lang="en-US" smtClean="0"/>
              <a:pPr/>
              <a:t>5/24/18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C36C-116C-BC4F-AAB9-02D408A4C5FD}" type="slidenum">
              <a:rPr lang="en-US" smtClean="0"/>
              <a:pPr/>
              <a:t>‹#›</a:t>
            </a:fld>
            <a:endParaRPr lang="en-US"/>
          </a:p>
        </p:txBody>
      </p:sp>
    </p:spTree>
    <p:extLst>
      <p:ext uri="{BB962C8B-B14F-4D97-AF65-F5344CB8AC3E}">
        <p14:creationId xmlns:p14="http://schemas.microsoft.com/office/powerpoint/2010/main" val="2244779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Chromatin</a:t>
            </a:r>
            <a:r>
              <a:rPr lang="en-US" baseline="0" dirty="0"/>
              <a:t> fragmentation: ~150 to 300 </a:t>
            </a:r>
            <a:r>
              <a:rPr lang="en-US" baseline="0" dirty="0" err="1"/>
              <a:t>bp</a:t>
            </a:r>
            <a:r>
              <a:rPr lang="en-US" baseline="0" dirty="0"/>
              <a:t> (after sonication or nuclease digestion)</a:t>
            </a:r>
          </a:p>
          <a:p>
            <a:r>
              <a:rPr lang="en-US" baseline="0" dirty="0"/>
              <a:t>Library construction and sequencing: at 22C, avoid </a:t>
            </a:r>
            <a:r>
              <a:rPr lang="en-US" baseline="0" dirty="0" err="1"/>
              <a:t>overamplified</a:t>
            </a:r>
            <a:r>
              <a:rPr lang="en-US" baseline="0" dirty="0"/>
              <a:t> PCR, 25 </a:t>
            </a:r>
            <a:r>
              <a:rPr lang="en-US" baseline="0" dirty="0" err="1"/>
              <a:t>bp</a:t>
            </a:r>
            <a:r>
              <a:rPr lang="en-US" baseline="0" dirty="0"/>
              <a:t> </a:t>
            </a:r>
            <a:r>
              <a:rPr lang="mr-IN" baseline="0" dirty="0"/>
              <a:t>–</a:t>
            </a:r>
            <a:r>
              <a:rPr lang="en-US" baseline="0" dirty="0"/>
              <a:t> 66% coverage, 30 or 35 </a:t>
            </a:r>
            <a:r>
              <a:rPr lang="en-US" baseline="0" dirty="0" err="1"/>
              <a:t>bp</a:t>
            </a:r>
            <a:r>
              <a:rPr lang="en-US" baseline="0" dirty="0"/>
              <a:t> </a:t>
            </a:r>
            <a:r>
              <a:rPr lang="mr-IN" baseline="0" dirty="0"/>
              <a:t>–</a:t>
            </a:r>
            <a:r>
              <a:rPr lang="en-US" baseline="0" dirty="0"/>
              <a:t> 70.9% or 74.1% </a:t>
            </a:r>
            <a:r>
              <a:rPr lang="en-US" baseline="0" dirty="0" err="1"/>
              <a:t>mappability</a:t>
            </a:r>
            <a:endParaRPr lang="en-US" dirty="0"/>
          </a:p>
        </p:txBody>
      </p:sp>
      <p:sp>
        <p:nvSpPr>
          <p:cNvPr id="4" name="Slide Number Placeholder 3"/>
          <p:cNvSpPr>
            <a:spLocks noGrp="1"/>
          </p:cNvSpPr>
          <p:nvPr>
            <p:ph type="sldNum" sz="quarter" idx="10"/>
          </p:nvPr>
        </p:nvSpPr>
        <p:spPr/>
        <p:txBody>
          <a:bodyPr/>
          <a:lstStyle/>
          <a:p>
            <a:fld id="{DA21C36C-116C-BC4F-AAB9-02D408A4C5FD}" type="slidenum">
              <a:rPr lang="en-US" smtClean="0"/>
              <a:pPr/>
              <a:t>9</a:t>
            </a:fld>
            <a:endParaRPr lang="en-US"/>
          </a:p>
        </p:txBody>
      </p:sp>
    </p:spTree>
    <p:extLst>
      <p:ext uri="{BB962C8B-B14F-4D97-AF65-F5344CB8AC3E}">
        <p14:creationId xmlns:p14="http://schemas.microsoft.com/office/powerpoint/2010/main" val="24803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Recommended coverage </a:t>
            </a:r>
            <a:r>
              <a:rPr lang="en-US"/>
              <a:t>X reads:</a:t>
            </a:r>
            <a:r>
              <a:rPr lang="en-US" baseline="0"/>
              <a:t> </a:t>
            </a:r>
            <a:r>
              <a:rPr lang="en-US"/>
              <a:t>10-14M (sharp peaks); 20-40M (broad marks)</a:t>
            </a:r>
          </a:p>
          <a:p>
            <a:r>
              <a:rPr lang="en-US" dirty="0"/>
              <a:t>Encode</a:t>
            </a:r>
            <a:r>
              <a:rPr lang="en-US" baseline="0" dirty="0"/>
              <a:t> pipeline encourages &gt; 50bp </a:t>
            </a:r>
          </a:p>
          <a:p>
            <a:r>
              <a:rPr lang="en-US" baseline="0" dirty="0"/>
              <a:t>For 35 </a:t>
            </a:r>
            <a:r>
              <a:rPr lang="mr-IN" baseline="0" dirty="0"/>
              <a:t>–</a:t>
            </a:r>
            <a:r>
              <a:rPr lang="en-US" baseline="0" dirty="0"/>
              <a:t> 50 </a:t>
            </a:r>
            <a:r>
              <a:rPr lang="en-US" baseline="0" dirty="0" err="1"/>
              <a:t>bp</a:t>
            </a:r>
            <a:r>
              <a:rPr lang="en-US" baseline="0" dirty="0"/>
              <a:t> bowtie works faster, for 50bp + bowtie 2 is better.</a:t>
            </a:r>
            <a:endParaRPr lang="en-US" dirty="0"/>
          </a:p>
        </p:txBody>
      </p:sp>
      <p:sp>
        <p:nvSpPr>
          <p:cNvPr id="4" name="Slide Number Placeholder 3"/>
          <p:cNvSpPr>
            <a:spLocks noGrp="1"/>
          </p:cNvSpPr>
          <p:nvPr>
            <p:ph type="sldNum" sz="quarter" idx="10"/>
          </p:nvPr>
        </p:nvSpPr>
        <p:spPr/>
        <p:txBody>
          <a:bodyPr/>
          <a:lstStyle/>
          <a:p>
            <a:fld id="{DA21C36C-116C-BC4F-AAB9-02D408A4C5FD}" type="slidenum">
              <a:rPr lang="en-US" smtClean="0"/>
              <a:pPr/>
              <a:t>11</a:t>
            </a:fld>
            <a:endParaRPr lang="en-US"/>
          </a:p>
        </p:txBody>
      </p:sp>
    </p:spTree>
    <p:extLst>
      <p:ext uri="{BB962C8B-B14F-4D97-AF65-F5344CB8AC3E}">
        <p14:creationId xmlns:p14="http://schemas.microsoft.com/office/powerpoint/2010/main" val="392363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Alignment for </a:t>
            </a:r>
            <a:r>
              <a:rPr lang="en-US" dirty="0" err="1"/>
              <a:t>ChIP</a:t>
            </a:r>
            <a:r>
              <a:rPr lang="en-US" dirty="0"/>
              <a:t>–</a:t>
            </a:r>
            <a:r>
              <a:rPr lang="en-US" dirty="0" err="1"/>
              <a:t>seq</a:t>
            </a:r>
            <a:r>
              <a:rPr lang="en-US" dirty="0"/>
              <a:t> should allow for a small number of mismatches due to sequencing errors, SNPs and </a:t>
            </a:r>
            <a:r>
              <a:rPr lang="en-US" dirty="0" err="1"/>
              <a:t>indels</a:t>
            </a:r>
            <a:r>
              <a:rPr lang="en-US" dirty="0"/>
              <a:t> or the difference between the genome of interest and the reference genome.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Reads mapped to multiple sites ('multi-reads') are usually discarded during 'normal' analysis. Consequently, peaks in highly repetitive regions are overlooked.</a:t>
            </a:r>
          </a:p>
        </p:txBody>
      </p:sp>
      <p:sp>
        <p:nvSpPr>
          <p:cNvPr id="4" name="Slide Number Placeholder 3"/>
          <p:cNvSpPr>
            <a:spLocks noGrp="1"/>
          </p:cNvSpPr>
          <p:nvPr>
            <p:ph type="sldNum" sz="quarter" idx="10"/>
          </p:nvPr>
        </p:nvSpPr>
        <p:spPr/>
        <p:txBody>
          <a:bodyPr/>
          <a:lstStyle/>
          <a:p>
            <a:fld id="{DA21C36C-116C-BC4F-AAB9-02D408A4C5FD}" type="slidenum">
              <a:rPr lang="en-US" smtClean="0"/>
              <a:pPr/>
              <a:t>12</a:t>
            </a:fld>
            <a:endParaRPr lang="en-US"/>
          </a:p>
        </p:txBody>
      </p:sp>
    </p:spTree>
    <p:extLst>
      <p:ext uri="{BB962C8B-B14F-4D97-AF65-F5344CB8AC3E}">
        <p14:creationId xmlns:p14="http://schemas.microsoft.com/office/powerpoint/2010/main" val="165911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 </a:t>
            </a:r>
            <a:r>
              <a:rPr lang="en-US" dirty="0" err="1"/>
              <a:t>Compy</a:t>
            </a:r>
            <a:r>
              <a:rPr lang="en-US" dirty="0"/>
              <a:t> number?</a:t>
            </a:r>
          </a:p>
        </p:txBody>
      </p:sp>
      <p:sp>
        <p:nvSpPr>
          <p:cNvPr id="4" name="Slide Number Placeholder 3"/>
          <p:cNvSpPr>
            <a:spLocks noGrp="1"/>
          </p:cNvSpPr>
          <p:nvPr>
            <p:ph type="sldNum" sz="quarter" idx="10"/>
          </p:nvPr>
        </p:nvSpPr>
        <p:spPr/>
        <p:txBody>
          <a:bodyPr/>
          <a:lstStyle/>
          <a:p>
            <a:fld id="{DA21C36C-116C-BC4F-AAB9-02D408A4C5FD}" type="slidenum">
              <a:rPr lang="en-US" smtClean="0"/>
              <a:pPr/>
              <a:t>14</a:t>
            </a:fld>
            <a:endParaRPr lang="en-US"/>
          </a:p>
        </p:txBody>
      </p:sp>
    </p:spTree>
    <p:extLst>
      <p:ext uri="{BB962C8B-B14F-4D97-AF65-F5344CB8AC3E}">
        <p14:creationId xmlns:p14="http://schemas.microsoft.com/office/powerpoint/2010/main" val="134933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ln/>
        </p:spPr>
        <p:txBody>
          <a:bodyPr/>
          <a:lstStyle/>
          <a:p>
            <a:r>
              <a:rPr lang="en-US" b="1">
                <a:latin typeface="Arial" charset="0"/>
                <a:cs typeface="Arial" charset="0"/>
              </a:rPr>
              <a:t>Figure 7. </a:t>
            </a:r>
            <a:r>
              <a:rPr lang="en-US">
                <a:latin typeface="Arial" charset="0"/>
                <a:cs typeface="Arial" charset="0"/>
              </a:rPr>
              <a:t>Decision tree indicating the proper choice of tool depending on the data set: shape of the signal (sharp peaks or broad enrichments), presence of replicates and presence of an external set of regions of interest. We have indicated in dark the name of the tools that give good results using default settings, and in gray the tools that would require parameter tuning to achieve optimal results: some tools suffer from an excessive number of DR (PePr, ODIN-pois), an insufficient number of DR (QChIPat, MMDiff, DBChIP) or from an imprecise definition of the DR for sharp signal (SICER, diffReps-nb). *MultiGPS has been explicitly developed for transcription factor ChIP-seq.
</a:t>
            </a:r>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AEC03751-1BB1-1C41-93FA-69ECB0BE7529}" type="slidenum">
              <a:rPr lang="en-US" sz="1200"/>
              <a:pPr algn="r" eaLnBrk="1" hangingPunct="1"/>
              <a:t>20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Encode</a:t>
            </a:r>
            <a:r>
              <a:rPr lang="en-US" baseline="0" dirty="0"/>
              <a:t> usage</a:t>
            </a:r>
            <a:endParaRPr lang="en-US" dirty="0"/>
          </a:p>
        </p:txBody>
      </p:sp>
      <p:sp>
        <p:nvSpPr>
          <p:cNvPr id="4" name="Slide Number Placeholder 3"/>
          <p:cNvSpPr>
            <a:spLocks noGrp="1"/>
          </p:cNvSpPr>
          <p:nvPr>
            <p:ph type="sldNum" sz="quarter" idx="10"/>
          </p:nvPr>
        </p:nvSpPr>
        <p:spPr/>
        <p:txBody>
          <a:bodyPr/>
          <a:lstStyle/>
          <a:p>
            <a:fld id="{DA21C36C-116C-BC4F-AAB9-02D408A4C5FD}" type="slidenum">
              <a:rPr lang="en-US" smtClean="0"/>
              <a:pPr/>
              <a:t>25</a:t>
            </a:fld>
            <a:endParaRPr lang="en-US"/>
          </a:p>
        </p:txBody>
      </p:sp>
    </p:spTree>
    <p:extLst>
      <p:ext uri="{BB962C8B-B14F-4D97-AF65-F5344CB8AC3E}">
        <p14:creationId xmlns:p14="http://schemas.microsoft.com/office/powerpoint/2010/main" val="415185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0" y="0"/>
            <a:ext cx="4572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9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p:spPr>
        <p:txBody>
          <a:bodyPr/>
          <a:lstStyle/>
          <a:p>
            <a:r>
              <a:rPr lang="en-US"/>
              <a:t>Drag picture to placeholder or click icon to add</a:t>
            </a:r>
          </a:p>
        </p:txBody>
      </p:sp>
      <p:sp>
        <p:nvSpPr>
          <p:cNvPr id="9" name="Rectangle 8"/>
          <p:cNvSpPr/>
          <p:nvPr/>
        </p:nvSpPr>
        <p:spPr>
          <a:xfrm>
            <a:off x="3657600" y="0"/>
            <a:ext cx="5486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7976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8ACC15-3917-5D40-A02E-2043260D31F2}" type="slidenum">
              <a:rPr lang="en-US"/>
              <a:pPr/>
              <a:t>‹#›</a:t>
            </a:fld>
            <a:endParaRPr lang="en-US"/>
          </a:p>
        </p:txBody>
      </p:sp>
    </p:spTree>
    <p:extLst>
      <p:ext uri="{BB962C8B-B14F-4D97-AF65-F5344CB8AC3E}">
        <p14:creationId xmlns:p14="http://schemas.microsoft.com/office/powerpoint/2010/main" val="29960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r>
              <a:rPr lang="en-US"/>
              <a:t>Date of download:  mm/dd/yyyy</a:t>
            </a: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r>
              <a:rPr lang="en-US"/>
              <a:t>Copyright © 2012 American Medical Association. All rights reserved.</a:t>
            </a:r>
          </a:p>
        </p:txBody>
      </p:sp>
      <p:sp>
        <p:nvSpPr>
          <p:cNvPr id="4" name="Slide Number Placeholder 3"/>
          <p:cNvSpPr>
            <a:spLocks noGrp="1"/>
          </p:cNvSpPr>
          <p:nvPr>
            <p:ph type="sldNum" sz="quarter" idx="12"/>
          </p:nvPr>
        </p:nvSpPr>
        <p:spPr/>
        <p:txBody>
          <a:bodyPr/>
          <a:lstStyle>
            <a:lvl1pPr>
              <a:defRPr/>
            </a:lvl1pPr>
          </a:lstStyle>
          <a:p>
            <a:fld id="{2CB225BE-C759-FF43-84AC-9CD8BC4926E5}" type="slidenum">
              <a:rPr lang="en-US"/>
              <a:pPr/>
              <a:t>‹#›</a:t>
            </a:fld>
            <a:endParaRPr lang="en-US"/>
          </a:p>
        </p:txBody>
      </p:sp>
    </p:spTree>
    <p:extLst>
      <p:ext uri="{BB962C8B-B14F-4D97-AF65-F5344CB8AC3E}">
        <p14:creationId xmlns:p14="http://schemas.microsoft.com/office/powerpoint/2010/main" val="226891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0"/>
            <a:ext cx="9144000" cy="6858001"/>
          </a:xfrm>
          <a:prstGeom prst="rect">
            <a:avLst/>
          </a:prstGeom>
        </p:spPr>
      </p:pic>
      <p:sp>
        <p:nvSpPr>
          <p:cNvPr id="9" name="Rectangle 8"/>
          <p:cNvSpPr/>
          <p:nvPr/>
        </p:nvSpPr>
        <p:spPr>
          <a:xfrm>
            <a:off x="457200" y="0"/>
            <a:ext cx="1348013"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086427" y="1030653"/>
            <a:ext cx="6812644" cy="2569798"/>
          </a:xfrm>
        </p:spPr>
        <p:txBody>
          <a:bodyPr/>
          <a:lstStyle>
            <a:lvl1pPr>
              <a:defRPr sz="4400">
                <a:solidFill>
                  <a:schemeClr val="accent2"/>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086427" y="3886200"/>
            <a:ext cx="3528787" cy="1752600"/>
          </a:xfrm>
        </p:spPr>
        <p:txBody>
          <a:bodyPr>
            <a:normAutofit/>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Rectangle 7"/>
          <p:cNvSpPr/>
          <p:nvPr userDrawn="1"/>
        </p:nvSpPr>
        <p:spPr>
          <a:xfrm>
            <a:off x="0" y="0"/>
            <a:ext cx="4572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75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2"/>
          </p:nvPr>
        </p:nvSpPr>
        <p:spPr>
          <a:xfrm>
            <a:off x="451586" y="1600200"/>
            <a:ext cx="837565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797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1585" y="1600200"/>
            <a:ext cx="4090438" cy="484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4736062" y="1600200"/>
            <a:ext cx="4090438" cy="484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408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451586" y="1600201"/>
            <a:ext cx="8374914" cy="4314370"/>
          </a:xfrm>
        </p:spPr>
        <p:txBody>
          <a:bodyPr/>
          <a:lstStyle/>
          <a:p>
            <a:r>
              <a:rPr lang="en-US" dirty="0"/>
              <a:t>Drag picture to placeholder or click icon to add</a:t>
            </a:r>
          </a:p>
        </p:txBody>
      </p:sp>
      <p:sp>
        <p:nvSpPr>
          <p:cNvPr id="4" name="Text Placeholder 3"/>
          <p:cNvSpPr>
            <a:spLocks noGrp="1"/>
          </p:cNvSpPr>
          <p:nvPr>
            <p:ph type="body" sz="quarter" idx="11"/>
          </p:nvPr>
        </p:nvSpPr>
        <p:spPr>
          <a:xfrm>
            <a:off x="461055" y="6061303"/>
            <a:ext cx="4129088" cy="444500"/>
          </a:xfrm>
        </p:spPr>
        <p:txBody>
          <a:bodyPr/>
          <a:lstStyle>
            <a:lvl1pPr marL="0" indent="0">
              <a:buFont typeface="Arial"/>
              <a:buNone/>
              <a:defRPr sz="14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4086819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Tree>
    <p:extLst>
      <p:ext uri="{BB962C8B-B14F-4D97-AF65-F5344CB8AC3E}">
        <p14:creationId xmlns:p14="http://schemas.microsoft.com/office/powerpoint/2010/main" val="4203211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rk Blue - Divider">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05212" y="0"/>
            <a:ext cx="7338787"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177142" y="1030653"/>
            <a:ext cx="6667501"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77142" y="3886200"/>
            <a:ext cx="3528787" cy="1752600"/>
          </a:xfrm>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a:xfrm>
            <a:off x="457200" y="0"/>
            <a:ext cx="1348012"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313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05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2"/>
          </p:nvPr>
        </p:nvSpPr>
        <p:spPr>
          <a:xfrm>
            <a:off x="941442" y="1600200"/>
            <a:ext cx="788505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80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8" name="Rectangle 7"/>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2"/>
          </p:nvPr>
        </p:nvSpPr>
        <p:spPr>
          <a:xfrm>
            <a:off x="941442" y="1600200"/>
            <a:ext cx="788505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8582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325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tx2"/>
                </a:solidFill>
              </a:defRPr>
            </a:lvl1pPr>
          </a:lstStyle>
          <a:p>
            <a:pPr lvl="0"/>
            <a:r>
              <a:rPr lang="en-US" dirty="0"/>
              <a:t>Click to edit Master text styles</a:t>
            </a:r>
          </a:p>
        </p:txBody>
      </p:sp>
      <p:sp>
        <p:nvSpPr>
          <p:cNvPr id="11" name="Rectangle 10"/>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794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9" name="Rectangle 8"/>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238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dirty="0"/>
              <a:t>Click to edit Master title style</a:t>
            </a:r>
          </a:p>
        </p:txBody>
      </p:sp>
      <p:sp>
        <p:nvSpPr>
          <p:cNvPr id="9" name="Rectangle 8"/>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89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p>
            <a:r>
              <a:rPr lang="en-US"/>
              <a:t>Drag picture to placeholder or click icon to add</a:t>
            </a:r>
            <a:endParaRPr lang="en-US" dirty="0"/>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Fourth level</a:t>
            </a:r>
          </a:p>
        </p:txBody>
      </p:sp>
      <p:sp>
        <p:nvSpPr>
          <p:cNvPr id="8" name="Rectangle 7"/>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36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p:nvPr>
        </p:nvSpPr>
        <p:spPr>
          <a:xfrm>
            <a:off x="457200" y="0"/>
            <a:ext cx="8686800" cy="6857999"/>
          </a:xfrm>
        </p:spPr>
        <p:txBody>
          <a:bodyPr/>
          <a:lstStyle/>
          <a:p>
            <a:r>
              <a:rPr lang="en-US"/>
              <a:t>Drag picture to placeholder or click icon to add</a:t>
            </a:r>
          </a:p>
        </p:txBody>
      </p:sp>
      <p:sp>
        <p:nvSpPr>
          <p:cNvPr id="11" name="Rectangle 10"/>
          <p:cNvSpPr/>
          <p:nvPr userDrawn="1"/>
        </p:nvSpPr>
        <p:spPr>
          <a:xfrm>
            <a:off x="0" y="0"/>
            <a:ext cx="457200"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152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774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200" y="0"/>
            <a:ext cx="3195052" cy="6858000"/>
          </a:xfrm>
          <a:prstGeom prst="rect">
            <a:avLst/>
          </a:prstGeom>
          <a:solidFill>
            <a:srgbClr val="5CA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947684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p:spPr>
        <p:txBody>
          <a:bodyPr/>
          <a:lstStyle/>
          <a:p>
            <a:r>
              <a:rPr lang="en-US"/>
              <a:t>Drag picture to placeholder or click icon to add</a:t>
            </a:r>
          </a:p>
        </p:txBody>
      </p:sp>
      <p:sp>
        <p:nvSpPr>
          <p:cNvPr id="9" name="Rectangle 8"/>
          <p:cNvSpPr/>
          <p:nvPr/>
        </p:nvSpPr>
        <p:spPr>
          <a:xfrm>
            <a:off x="3657600" y="0"/>
            <a:ext cx="5486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58696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0" y="0"/>
            <a:ext cx="4572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17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1263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2"/>
          </p:nvPr>
        </p:nvSpPr>
        <p:spPr>
          <a:xfrm>
            <a:off x="941388" y="1600200"/>
            <a:ext cx="788511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068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96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tx2"/>
                </a:solidFill>
              </a:defRPr>
            </a:lvl1pPr>
          </a:lstStyle>
          <a:p>
            <a:pPr lvl="0"/>
            <a:r>
              <a:rPr lang="en-US" dirty="0"/>
              <a:t>Click to edit Master text styles</a:t>
            </a:r>
          </a:p>
        </p:txBody>
      </p:sp>
      <p:sp>
        <p:nvSpPr>
          <p:cNvPr id="7" name="Rectangle 6"/>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842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6" name="Rectangle 5"/>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418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dirty="0"/>
              <a:t>Click to edit Master title style</a:t>
            </a:r>
          </a:p>
        </p:txBody>
      </p:sp>
      <p:sp>
        <p:nvSpPr>
          <p:cNvPr id="8" name="Rectangle 7"/>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7663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p>
            <a:r>
              <a:rPr lang="en-US"/>
              <a:t>Drag picture to placeholder or click icon to add</a:t>
            </a:r>
            <a:endParaRPr lang="en-US" dirty="0"/>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Fourth level</a:t>
            </a:r>
          </a:p>
        </p:txBody>
      </p:sp>
      <p:sp>
        <p:nvSpPr>
          <p:cNvPr id="15" name="Rectangle 14"/>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698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p:nvPr>
        </p:nvSpPr>
        <p:spPr>
          <a:xfrm>
            <a:off x="457200" y="0"/>
            <a:ext cx="8686800" cy="6857999"/>
          </a:xfrm>
        </p:spPr>
        <p:txBody>
          <a:bodyPr/>
          <a:lstStyle/>
          <a:p>
            <a:r>
              <a:rPr lang="en-US"/>
              <a:t>Drag picture to placeholder or click icon to add</a:t>
            </a:r>
          </a:p>
        </p:txBody>
      </p:sp>
      <p:sp>
        <p:nvSpPr>
          <p:cNvPr id="7" name="Rectangle 6"/>
          <p:cNvSpPr/>
          <p:nvPr userDrawn="1"/>
        </p:nvSpPr>
        <p:spPr>
          <a:xfrm>
            <a:off x="0" y="0"/>
            <a:ext cx="15240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152400" y="0"/>
            <a:ext cx="304800"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7417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200" y="0"/>
            <a:ext cx="3195052" cy="6858000"/>
          </a:xfrm>
          <a:prstGeom prst="rect">
            <a:avLst/>
          </a:prstGeom>
          <a:solidFill>
            <a:srgbClr val="54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1542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p:spPr>
        <p:txBody>
          <a:bodyPr/>
          <a:lstStyle/>
          <a:p>
            <a:r>
              <a:rPr lang="en-US"/>
              <a:t>Drag picture to placeholder or click icon to add</a:t>
            </a:r>
          </a:p>
        </p:txBody>
      </p:sp>
      <p:sp>
        <p:nvSpPr>
          <p:cNvPr id="9" name="Rectangle 8"/>
          <p:cNvSpPr/>
          <p:nvPr/>
        </p:nvSpPr>
        <p:spPr>
          <a:xfrm>
            <a:off x="3657600" y="0"/>
            <a:ext cx="5486400" cy="6858000"/>
          </a:xfrm>
          <a:prstGeom prst="rect">
            <a:avLst/>
          </a:prstGeom>
          <a:solidFill>
            <a:srgbClr val="0051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3436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0" y="0"/>
            <a:ext cx="464627"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7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a:t>Drag picture to placeholder or click icon to add</a:t>
            </a:r>
            <a:endParaRPr lang="en-US" dirty="0"/>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tx2"/>
                </a:solidFill>
              </a:defRPr>
            </a:lvl1pPr>
          </a:lstStyle>
          <a:p>
            <a:pPr lvl="0"/>
            <a:r>
              <a:rPr lang="en-US"/>
              <a:t>Click to edit Master text styles</a:t>
            </a:r>
          </a:p>
        </p:txBody>
      </p:sp>
      <p:sp>
        <p:nvSpPr>
          <p:cNvPr id="7" name="Rectangle 6"/>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609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9" name="Rectangle 8"/>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2"/>
          </p:nvPr>
        </p:nvSpPr>
        <p:spPr>
          <a:xfrm>
            <a:off x="941388" y="1600200"/>
            <a:ext cx="788511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35112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8036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tx2"/>
                </a:solidFill>
              </a:defRPr>
            </a:lvl1pPr>
          </a:lstStyle>
          <a:p>
            <a:pPr lvl="0"/>
            <a:r>
              <a:rPr lang="en-US" dirty="0"/>
              <a:t>Click to edit Master text styles</a:t>
            </a:r>
          </a:p>
        </p:txBody>
      </p:sp>
      <p:sp>
        <p:nvSpPr>
          <p:cNvPr id="10" name="Rectangle 9"/>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51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6" name="Rectangle 5"/>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14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dirty="0"/>
              <a:t>Click to edit Master title style</a:t>
            </a:r>
          </a:p>
        </p:txBody>
      </p:sp>
      <p:sp>
        <p:nvSpPr>
          <p:cNvPr id="8" name="Rectangle 7"/>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852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p>
            <a:r>
              <a:rPr lang="en-US"/>
              <a:t>Drag picture to placeholder or click icon to add</a:t>
            </a:r>
            <a:endParaRPr lang="en-US" dirty="0"/>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Fourth level</a:t>
            </a:r>
          </a:p>
        </p:txBody>
      </p:sp>
      <p:sp>
        <p:nvSpPr>
          <p:cNvPr id="7" name="Rectangle 6"/>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741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57200" y="0"/>
            <a:ext cx="8686800" cy="6857999"/>
          </a:xfrm>
          <a:solidFill>
            <a:srgbClr val="FFFFFF"/>
          </a:solidFill>
        </p:spPr>
        <p:txBody>
          <a:bodyPr/>
          <a:lstStyle/>
          <a:p>
            <a:r>
              <a:rPr lang="en-US" dirty="0"/>
              <a:t>Drag picture to placeholder or click icon to add</a:t>
            </a:r>
          </a:p>
        </p:txBody>
      </p:sp>
      <p:sp>
        <p:nvSpPr>
          <p:cNvPr id="6" name="Rectangle 5"/>
          <p:cNvSpPr/>
          <p:nvPr userDrawn="1"/>
        </p:nvSpPr>
        <p:spPr>
          <a:xfrm>
            <a:off x="0" y="0"/>
            <a:ext cx="457200"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1524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94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199" y="0"/>
            <a:ext cx="3271157"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rgbClr val="2C2A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213622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p:spPr>
        <p:txBody>
          <a:bodyPr/>
          <a:lstStyle/>
          <a:p>
            <a:r>
              <a:rPr lang="en-US"/>
              <a:t>Drag picture to placeholder or click icon to add</a:t>
            </a:r>
          </a:p>
        </p:txBody>
      </p:sp>
      <p:sp>
        <p:nvSpPr>
          <p:cNvPr id="9" name="Rectangle 8"/>
          <p:cNvSpPr/>
          <p:nvPr/>
        </p:nvSpPr>
        <p:spPr>
          <a:xfrm>
            <a:off x="3657600" y="0"/>
            <a:ext cx="5486400" cy="6858000"/>
          </a:xfrm>
          <a:prstGeom prst="rect">
            <a:avLst/>
          </a:prstGeom>
          <a:solidFill>
            <a:srgbClr val="2C2A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126982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chemeClr val="accent3"/>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54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8" name="Rectangle 7"/>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0216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8" name="Rectangle 7"/>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2"/>
          </p:nvPr>
        </p:nvSpPr>
        <p:spPr>
          <a:xfrm>
            <a:off x="941388" y="1600200"/>
            <a:ext cx="788511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Box 2"/>
          <p:cNvSpPr txBox="1"/>
          <p:nvPr userDrawn="1"/>
        </p:nvSpPr>
        <p:spPr>
          <a:xfrm>
            <a:off x="-163385" y="52880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6977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124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tx2"/>
                </a:solidFill>
              </a:defRPr>
            </a:lvl1pPr>
          </a:lstStyle>
          <a:p>
            <a:pPr lvl="0"/>
            <a:r>
              <a:rPr lang="en-US" dirty="0"/>
              <a:t>Click to edit Master text styles</a:t>
            </a:r>
          </a:p>
        </p:txBody>
      </p:sp>
      <p:sp>
        <p:nvSpPr>
          <p:cNvPr id="9" name="Rectangle 8"/>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4302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sp>
        <p:nvSpPr>
          <p:cNvPr id="8" name="Rectangle 7"/>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623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dirty="0"/>
              <a:t>Click to edit Master title style</a:t>
            </a:r>
          </a:p>
        </p:txBody>
      </p:sp>
      <p:sp>
        <p:nvSpPr>
          <p:cNvPr id="7" name="Rectangle 6"/>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6764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p>
            <a:r>
              <a:rPr lang="en-US"/>
              <a:t>Drag picture to placeholder or click icon to add</a:t>
            </a:r>
            <a:endParaRPr lang="en-US" dirty="0"/>
          </a:p>
        </p:txBody>
      </p:sp>
      <p:sp>
        <p:nvSpPr>
          <p:cNvPr id="3" name="Content Placeholder 2"/>
          <p:cNvSpPr>
            <a:spLocks noGrp="1"/>
          </p:cNvSpPr>
          <p:nvPr>
            <p:ph sz="quarter" idx="12"/>
          </p:nvPr>
        </p:nvSpPr>
        <p:spPr>
          <a:xfrm>
            <a:off x="5626100" y="914400"/>
            <a:ext cx="3200400" cy="51736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6072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57200" y="0"/>
            <a:ext cx="8686800" cy="6857999"/>
          </a:xfrm>
          <a:solidFill>
            <a:srgbClr val="FFFFFF"/>
          </a:solidFill>
        </p:spPr>
        <p:txBody>
          <a:bodyPr/>
          <a:lstStyle/>
          <a:p>
            <a:r>
              <a:rPr lang="en-US" dirty="0"/>
              <a:t>Drag picture to placeholder or click icon to add</a:t>
            </a:r>
          </a:p>
        </p:txBody>
      </p:sp>
      <p:sp>
        <p:nvSpPr>
          <p:cNvPr id="5" name="Rectangle 4"/>
          <p:cNvSpPr/>
          <p:nvPr userDrawn="1"/>
        </p:nvSpPr>
        <p:spPr>
          <a:xfrm>
            <a:off x="0" y="0"/>
            <a:ext cx="457200"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1524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8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199" y="0"/>
            <a:ext cx="3195053" cy="6858000"/>
          </a:xfrm>
          <a:prstGeom prst="rect">
            <a:avLst/>
          </a:prstGeom>
          <a:solidFill>
            <a:srgbClr val="AE59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91749" cy="6858000"/>
          </a:xfrm>
          <a:prstGeom prst="rect">
            <a:avLst/>
          </a:prstGeom>
          <a:solidFill>
            <a:srgbClr val="8A1B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accent3"/>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876986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p:spPr>
        <p:txBody>
          <a:bodyPr/>
          <a:lstStyle/>
          <a:p>
            <a:r>
              <a:rPr lang="en-US"/>
              <a:t>Drag picture to placeholder or click icon to add</a:t>
            </a:r>
          </a:p>
        </p:txBody>
      </p:sp>
      <p:sp>
        <p:nvSpPr>
          <p:cNvPr id="9" name="Rectangle 8"/>
          <p:cNvSpPr/>
          <p:nvPr/>
        </p:nvSpPr>
        <p:spPr>
          <a:xfrm>
            <a:off x="3657600" y="0"/>
            <a:ext cx="5486400" cy="6858000"/>
          </a:xfrm>
          <a:prstGeom prst="rect">
            <a:avLst/>
          </a:prstGeom>
          <a:solidFill>
            <a:srgbClr val="8A1B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rgbClr val="F1C4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27257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rgbClr val="F1C4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Rectangle 9"/>
          <p:cNvSpPr/>
          <p:nvPr userDrawn="1"/>
        </p:nvSpPr>
        <p:spPr>
          <a:xfrm>
            <a:off x="0" y="0"/>
            <a:ext cx="464627"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74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a:t>Click to edit Master title style</a:t>
            </a:r>
            <a:endParaRPr lang="en-US" dirty="0"/>
          </a:p>
        </p:txBody>
      </p:sp>
      <p:sp>
        <p:nvSpPr>
          <p:cNvPr id="8" name="Rectangle 7"/>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41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7" name="Content Placeholder 6"/>
          <p:cNvSpPr>
            <a:spLocks noGrp="1"/>
          </p:cNvSpPr>
          <p:nvPr>
            <p:ph sz="quarter" idx="12"/>
          </p:nvPr>
        </p:nvSpPr>
        <p:spPr>
          <a:xfrm>
            <a:off x="941388" y="1600200"/>
            <a:ext cx="788511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2896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7473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913547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Tree>
    <p:extLst>
      <p:ext uri="{BB962C8B-B14F-4D97-AF65-F5344CB8AC3E}">
        <p14:creationId xmlns:p14="http://schemas.microsoft.com/office/powerpoint/2010/main" val="6932917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4" name="Rectangle 3"/>
          <p:cNvSpPr/>
          <p:nvPr userDrawn="1"/>
        </p:nvSpPr>
        <p:spPr>
          <a:xfrm>
            <a:off x="689429" y="6023428"/>
            <a:ext cx="8454571" cy="8345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6417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5486400" y="0"/>
            <a:ext cx="36576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2437" y="0"/>
            <a:ext cx="4992062" cy="6858000"/>
          </a:xfrm>
          <a:prstGeom prst="rect">
            <a:avLst/>
          </a:prstGeom>
          <a:solidFill>
            <a:srgbClr val="2C2A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lvl1pPr>
              <a:defRPr>
                <a:solidFill>
                  <a:srgbClr val="FFFFFF"/>
                </a:solidFill>
              </a:defRPr>
            </a:lvl1pPr>
          </a:lstStyle>
          <a:p>
            <a:r>
              <a:rPr lang="en-US" dirty="0"/>
              <a:t>Drag picture to placeholder or click icon to add</a:t>
            </a:r>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solidFill>
                  <a:schemeClr val="bg1"/>
                </a:solidFill>
              </a:defRPr>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solidFill>
                  <a:schemeClr val="bg1"/>
                </a:solidFill>
              </a:defRPr>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solidFill>
                  <a:schemeClr val="bg1"/>
                </a:solidFill>
              </a:defRPr>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solidFill>
                  <a:schemeClr val="bg1"/>
                </a:solidFill>
              </a:defRPr>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Fourth level</a:t>
            </a:r>
          </a:p>
        </p:txBody>
      </p:sp>
    </p:spTree>
    <p:extLst>
      <p:ext uri="{BB962C8B-B14F-4D97-AF65-F5344CB8AC3E}">
        <p14:creationId xmlns:p14="http://schemas.microsoft.com/office/powerpoint/2010/main" val="887002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57200" y="0"/>
            <a:ext cx="8686800" cy="6857999"/>
          </a:xfrm>
          <a:solidFill>
            <a:schemeClr val="tx1"/>
          </a:solidFill>
          <a:ln>
            <a:noFill/>
          </a:ln>
        </p:spPr>
        <p:txBody>
          <a:bodyPr/>
          <a:lstStyle>
            <a:lvl1pPr>
              <a:defRPr>
                <a:solidFill>
                  <a:srgbClr val="FFFFFF"/>
                </a:solidFill>
              </a:defRPr>
            </a:lvl1pPr>
          </a:lstStyle>
          <a:p>
            <a:r>
              <a:rPr lang="en-US" dirty="0"/>
              <a:t>Drag picture to placeholder or click icon to add</a:t>
            </a:r>
          </a:p>
        </p:txBody>
      </p:sp>
    </p:spTree>
    <p:extLst>
      <p:ext uri="{BB962C8B-B14F-4D97-AF65-F5344CB8AC3E}">
        <p14:creationId xmlns:p14="http://schemas.microsoft.com/office/powerpoint/2010/main" val="2356836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199" y="0"/>
            <a:ext cx="3271157"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rgbClr val="2C2A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accent3"/>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21608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4572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a:solidFill>
            <a:schemeClr val="tx1"/>
          </a:solidFill>
        </p:spPr>
        <p:txBody>
          <a:bodyPr/>
          <a:lstStyle>
            <a:lvl1pPr>
              <a:defRPr>
                <a:solidFill>
                  <a:srgbClr val="FFFFFF"/>
                </a:solidFill>
              </a:defRPr>
            </a:lvl1pPr>
          </a:lstStyle>
          <a:p>
            <a:r>
              <a:rPr lang="en-US" dirty="0"/>
              <a:t>Drag picture to placeholder or click icon to add</a:t>
            </a:r>
          </a:p>
        </p:txBody>
      </p:sp>
      <p:sp>
        <p:nvSpPr>
          <p:cNvPr id="9" name="Rectangle 8"/>
          <p:cNvSpPr/>
          <p:nvPr/>
        </p:nvSpPr>
        <p:spPr>
          <a:xfrm>
            <a:off x="3657600" y="0"/>
            <a:ext cx="5486400" cy="6858000"/>
          </a:xfrm>
          <a:prstGeom prst="rect">
            <a:avLst/>
          </a:prstGeom>
          <a:solidFill>
            <a:srgbClr val="2C2A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78337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master_bg.png"/>
          <p:cNvPicPr>
            <a:picLocks noChangeAspect="1"/>
          </p:cNvPicPr>
          <p:nvPr/>
        </p:nvPicPr>
        <p:blipFill>
          <a:blip r:embed="rId2"/>
          <a:stretch>
            <a:fillRect/>
          </a:stretch>
        </p:blipFill>
        <p:spPr>
          <a:xfrm>
            <a:off x="0" y="-1"/>
            <a:ext cx="9144000" cy="6858001"/>
          </a:xfrm>
          <a:prstGeom prst="rect">
            <a:avLst/>
          </a:prstGeom>
        </p:spPr>
      </p:pic>
      <p:sp>
        <p:nvSpPr>
          <p:cNvPr id="9" name="Rectangle 8"/>
          <p:cNvSpPr/>
          <p:nvPr/>
        </p:nvSpPr>
        <p:spPr>
          <a:xfrm>
            <a:off x="457200" y="0"/>
            <a:ext cx="5491748"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9808" y="1030653"/>
            <a:ext cx="5038226" cy="2569798"/>
          </a:xfrm>
        </p:spPr>
        <p:txBody>
          <a:bodyPr/>
          <a:lstStyle>
            <a:lvl1pPr>
              <a:defRPr sz="4400">
                <a:solidFill>
                  <a:srgbClr val="F1C4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9808"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Rectangle 7"/>
          <p:cNvSpPr/>
          <p:nvPr userDrawn="1"/>
        </p:nvSpPr>
        <p:spPr>
          <a:xfrm>
            <a:off x="0" y="0"/>
            <a:ext cx="4572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27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p:spPr>
        <p:txBody>
          <a:bodyPr/>
          <a:lstStyle/>
          <a:p>
            <a:r>
              <a:rPr lang="en-US"/>
              <a:t>Drag picture to placeholder or click icon to add</a:t>
            </a:r>
            <a:endParaRPr lang="en-US" dirty="0"/>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a:ln>
                  <a:noFill/>
                </a:ln>
                <a:solidFill>
                  <a:srgbClr val="333F48"/>
                </a:solidFill>
                <a:effectLst/>
                <a:uLnTx/>
                <a:uFillTx/>
                <a:latin typeface="Arial"/>
                <a:ea typeface="+mn-ea"/>
                <a:cs typeface="Arial"/>
              </a:rPr>
              <a:t>Fourth level</a:t>
            </a:r>
          </a:p>
        </p:txBody>
      </p:sp>
      <p:sp>
        <p:nvSpPr>
          <p:cNvPr id="15" name="Rectangle 14"/>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1103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4" name="Content Placeholder 3"/>
          <p:cNvSpPr>
            <a:spLocks noGrp="1"/>
          </p:cNvSpPr>
          <p:nvPr>
            <p:ph sz="quarter" idx="12"/>
          </p:nvPr>
        </p:nvSpPr>
        <p:spPr>
          <a:xfrm>
            <a:off x="941388" y="1600200"/>
            <a:ext cx="788511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Box 2"/>
          <p:cNvSpPr txBox="1"/>
          <p:nvPr userDrawn="1"/>
        </p:nvSpPr>
        <p:spPr>
          <a:xfrm>
            <a:off x="133679" y="2116724"/>
            <a:ext cx="184666" cy="461665"/>
          </a:xfrm>
          <a:prstGeom prst="rect">
            <a:avLst/>
          </a:prstGeom>
          <a:noFill/>
        </p:spPr>
        <p:txBody>
          <a:bodyPr wrap="none" rtlCol="0">
            <a:spAutoFit/>
          </a:bodyPr>
          <a:lstStyle/>
          <a:p>
            <a:endParaRPr lang="en-US" sz="2400" dirty="0" err="1">
              <a:solidFill>
                <a:srgbClr val="FFFFFF"/>
              </a:solidFill>
            </a:endParaRPr>
          </a:p>
        </p:txBody>
      </p:sp>
    </p:spTree>
    <p:extLst>
      <p:ext uri="{BB962C8B-B14F-4D97-AF65-F5344CB8AC3E}">
        <p14:creationId xmlns:p14="http://schemas.microsoft.com/office/powerpoint/2010/main" val="15841475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941443"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5008204" y="1600200"/>
            <a:ext cx="3818296"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64355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941443" y="1600201"/>
            <a:ext cx="7315200" cy="3657600"/>
          </a:xfrm>
        </p:spPr>
        <p:txBody>
          <a:bodyPr/>
          <a:lstStyle/>
          <a:p>
            <a:r>
              <a:rPr lang="en-US" dirty="0"/>
              <a:t>Drag picture to placeholder or click icon to add</a:t>
            </a:r>
          </a:p>
        </p:txBody>
      </p:sp>
      <p:sp>
        <p:nvSpPr>
          <p:cNvPr id="6"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950912" y="5399088"/>
            <a:ext cx="3535363" cy="444500"/>
          </a:xfrm>
        </p:spPr>
        <p:txBody>
          <a:bodyPr/>
          <a:lstStyle>
            <a:lvl1pPr marL="0" indent="0">
              <a:buFont typeface="Arial"/>
              <a:buNone/>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0861702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rgbClr val="FFFFFF"/>
                </a:solidFill>
                <a:latin typeface="Arial"/>
                <a:cs typeface="Arial"/>
              </a:defRPr>
            </a:lvl1pPr>
          </a:lstStyle>
          <a:p>
            <a:fld id="{24791E93-A2B7-0848-BDB4-10A6DF01D9B6}" type="slidenum">
              <a:rPr lang="en-US" smtClean="0"/>
              <a:pPr/>
              <a:t>‹#›</a:t>
            </a:fld>
            <a:endParaRPr lang="en-US" dirty="0"/>
          </a:p>
        </p:txBody>
      </p:sp>
    </p:spTree>
    <p:extLst>
      <p:ext uri="{BB962C8B-B14F-4D97-AF65-F5344CB8AC3E}">
        <p14:creationId xmlns:p14="http://schemas.microsoft.com/office/powerpoint/2010/main" val="35639532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4" name="Rectangle 3"/>
          <p:cNvSpPr/>
          <p:nvPr userDrawn="1"/>
        </p:nvSpPr>
        <p:spPr>
          <a:xfrm>
            <a:off x="689429" y="6023428"/>
            <a:ext cx="8454571" cy="83457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5250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5486400" y="0"/>
            <a:ext cx="36576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443493" y="0"/>
            <a:ext cx="4992062"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457200" y="0"/>
            <a:ext cx="5029200" cy="6857999"/>
          </a:xfrm>
          <a:noFill/>
        </p:spPr>
        <p:txBody>
          <a:bodyPr/>
          <a:lstStyle>
            <a:lvl1pPr>
              <a:defRPr>
                <a:solidFill>
                  <a:schemeClr val="bg1"/>
                </a:solidFill>
              </a:defRPr>
            </a:lvl1pPr>
          </a:lstStyle>
          <a:p>
            <a:r>
              <a:rPr lang="en-US" dirty="0"/>
              <a:t>Drag picture to placeholder or click icon to add</a:t>
            </a:r>
          </a:p>
        </p:txBody>
      </p:sp>
      <p:sp>
        <p:nvSpPr>
          <p:cNvPr id="12" name="Content Placeholder 2"/>
          <p:cNvSpPr>
            <a:spLocks noGrp="1"/>
          </p:cNvSpPr>
          <p:nvPr>
            <p:ph sz="half" idx="11"/>
          </p:nvPr>
        </p:nvSpPr>
        <p:spPr>
          <a:xfrm>
            <a:off x="5626100" y="914400"/>
            <a:ext cx="3200400" cy="5173663"/>
          </a:xfrm>
        </p:spPr>
        <p:txBody>
          <a:bodyPr/>
          <a:lstStyle>
            <a:lvl1pPr marL="342900" marR="0" indent="-342900" algn="l" defTabSz="457200" rtl="0" eaLnBrk="1" fontAlgn="auto" latinLnBrk="0" hangingPunct="1">
              <a:lnSpc>
                <a:spcPct val="102000"/>
              </a:lnSpc>
              <a:spcBef>
                <a:spcPts val="600"/>
              </a:spcBef>
              <a:spcAft>
                <a:spcPts val="1400"/>
              </a:spcAft>
              <a:buClrTx/>
              <a:buSzPct val="100000"/>
              <a:buFontTx/>
              <a:buBlip>
                <a:blip r:embed="rId2"/>
              </a:buBlip>
              <a:tabLst/>
              <a:defRPr sz="2400">
                <a:solidFill>
                  <a:schemeClr val="bg1"/>
                </a:solidFill>
              </a:defRPr>
            </a:lvl1pPr>
            <a:lvl2pPr marL="687388" marR="0" indent="-344488" algn="l" defTabSz="457200" rtl="0" eaLnBrk="1" fontAlgn="auto" latinLnBrk="0" hangingPunct="1">
              <a:lnSpc>
                <a:spcPct val="100000"/>
              </a:lnSpc>
              <a:spcBef>
                <a:spcPts val="0"/>
              </a:spcBef>
              <a:spcAft>
                <a:spcPts val="600"/>
              </a:spcAft>
              <a:buClr>
                <a:srgbClr val="A2AAAD"/>
              </a:buClr>
              <a:buSzPct val="120000"/>
              <a:buFont typeface="Courier New"/>
              <a:buChar char="o"/>
              <a:tabLst/>
              <a:defRPr sz="2000">
                <a:solidFill>
                  <a:schemeClr val="bg1"/>
                </a:solidFill>
              </a:defRPr>
            </a:lvl2pPr>
            <a:lvl3pPr marL="1030288" marR="0" indent="-342900" algn="l" defTabSz="457200" rtl="0" eaLnBrk="1" fontAlgn="auto" latinLnBrk="0" hangingPunct="1">
              <a:lnSpc>
                <a:spcPct val="100000"/>
              </a:lnSpc>
              <a:spcBef>
                <a:spcPts val="0"/>
              </a:spcBef>
              <a:spcAft>
                <a:spcPts val="600"/>
              </a:spcAft>
              <a:buClrTx/>
              <a:buSzPct val="100000"/>
              <a:buFontTx/>
              <a:buBlip>
                <a:blip r:embed="rId3"/>
              </a:buBlip>
              <a:tabLst/>
              <a:defRPr sz="1600">
                <a:solidFill>
                  <a:schemeClr val="bg1"/>
                </a:solidFill>
              </a:defRPr>
            </a:lvl3pPr>
            <a:lvl4pPr marL="1258888" marR="0" indent="-228600" algn="l" defTabSz="457200" rtl="0" eaLnBrk="1" fontAlgn="auto" latinLnBrk="0" hangingPunct="1">
              <a:lnSpc>
                <a:spcPct val="100000"/>
              </a:lnSpc>
              <a:spcBef>
                <a:spcPts val="0"/>
              </a:spcBef>
              <a:spcAft>
                <a:spcPts val="600"/>
              </a:spcAft>
              <a:buClr>
                <a:srgbClr val="A2AAAD"/>
              </a:buClr>
              <a:buSzPct val="110000"/>
              <a:buFont typeface="Arial"/>
              <a:buChar char="•"/>
              <a:tabLst/>
              <a:defRPr sz="1600">
                <a:solidFill>
                  <a:schemeClr val="bg1"/>
                </a:solidFill>
              </a:defRPr>
            </a:lvl4pPr>
            <a:lvl5pPr>
              <a:defRPr sz="1400"/>
            </a:lvl5pPr>
            <a:lvl6pPr>
              <a:defRPr sz="1800"/>
            </a:lvl6pPr>
            <a:lvl7pPr>
              <a:defRPr sz="1800"/>
            </a:lvl7pPr>
            <a:lvl8pPr>
              <a:defRPr sz="1800"/>
            </a:lvl8pPr>
            <a:lvl9pPr>
              <a:defRPr sz="1800"/>
            </a:lvl9pPr>
          </a:lstStyle>
          <a:p>
            <a:pPr marL="342900" marR="0" lvl="0"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Click to edit Master text styles</a:t>
            </a:r>
          </a:p>
          <a:p>
            <a:pPr marL="342900" marR="0" lvl="1"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Second level</a:t>
            </a:r>
          </a:p>
          <a:p>
            <a:pPr marL="342900" marR="0" lvl="2"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Third level</a:t>
            </a:r>
          </a:p>
          <a:p>
            <a:pPr marL="342900" marR="0" lvl="3" indent="-342900" algn="l" defTabSz="457200" rtl="0" eaLnBrk="1" fontAlgn="auto" latinLnBrk="0" hangingPunct="1">
              <a:lnSpc>
                <a:spcPct val="102000"/>
              </a:lnSpc>
              <a:spcBef>
                <a:spcPts val="600"/>
              </a:spcBef>
              <a:spcAft>
                <a:spcPts val="1400"/>
              </a:spcAft>
              <a:buClrTx/>
              <a:buSzPct val="100000"/>
              <a:buFontTx/>
              <a:buBlip>
                <a:blip r:embed="rId2"/>
              </a:buBlip>
              <a:tabLst/>
              <a:defRPr/>
            </a:pPr>
            <a:r>
              <a:rPr kumimoji="0" lang="en-US" sz="2400" b="0" i="0" u="none" strike="noStrike" kern="1200" cap="none" spc="0" normalizeH="0" baseline="0" noProof="0" dirty="0">
                <a:ln>
                  <a:noFill/>
                </a:ln>
                <a:solidFill>
                  <a:srgbClr val="333F48"/>
                </a:solidFill>
                <a:effectLst/>
                <a:uLnTx/>
                <a:uFillTx/>
                <a:latin typeface="Arial"/>
                <a:ea typeface="+mn-ea"/>
                <a:cs typeface="Arial"/>
              </a:rPr>
              <a:t>Fourth level</a:t>
            </a:r>
          </a:p>
        </p:txBody>
      </p:sp>
    </p:spTree>
    <p:extLst>
      <p:ext uri="{BB962C8B-B14F-4D97-AF65-F5344CB8AC3E}">
        <p14:creationId xmlns:p14="http://schemas.microsoft.com/office/powerpoint/2010/main" val="23124942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57200" y="0"/>
            <a:ext cx="8686800" cy="6857999"/>
          </a:xfrm>
          <a:solidFill>
            <a:srgbClr val="002D72"/>
          </a:solidFill>
        </p:spPr>
        <p:txBody>
          <a:bodyPr/>
          <a:lstStyle>
            <a:lvl1pPr>
              <a:defRPr>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18030495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200" y="0"/>
            <a:ext cx="3195052"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accent3"/>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781563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4572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10"/>
          <p:cNvSpPr>
            <a:spLocks noGrp="1"/>
          </p:cNvSpPr>
          <p:nvPr>
            <p:ph type="pic" sz="quarter" idx="10"/>
          </p:nvPr>
        </p:nvSpPr>
        <p:spPr>
          <a:xfrm>
            <a:off x="457200" y="0"/>
            <a:ext cx="3199814" cy="6858000"/>
          </a:xfrm>
          <a:solidFill>
            <a:srgbClr val="002D72"/>
          </a:solidFill>
        </p:spPr>
        <p:txBody>
          <a:bodyPr/>
          <a:lstStyle>
            <a:lvl1pPr>
              <a:defRPr>
                <a:solidFill>
                  <a:srgbClr val="FFFFFF"/>
                </a:solidFill>
              </a:defRPr>
            </a:lvl1pPr>
          </a:lstStyle>
          <a:p>
            <a:r>
              <a:rPr lang="en-US" dirty="0"/>
              <a:t>Drag picture to placeholder or click icon to add</a:t>
            </a:r>
          </a:p>
        </p:txBody>
      </p:sp>
      <p:sp>
        <p:nvSpPr>
          <p:cNvPr id="9" name="Rectangle 8"/>
          <p:cNvSpPr/>
          <p:nvPr/>
        </p:nvSpPr>
        <p:spPr>
          <a:xfrm>
            <a:off x="3657600" y="0"/>
            <a:ext cx="5486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rgbClr val="F1C4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8446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p:nvPr>
        </p:nvSpPr>
        <p:spPr>
          <a:xfrm>
            <a:off x="457200" y="0"/>
            <a:ext cx="8686800" cy="6857999"/>
          </a:xfrm>
        </p:spPr>
        <p:txBody>
          <a:bodyPr/>
          <a:lstStyle/>
          <a:p>
            <a:r>
              <a:rPr lang="en-US"/>
              <a:t>Drag picture to placeholder or click icon to add</a:t>
            </a:r>
          </a:p>
        </p:txBody>
      </p:sp>
      <p:sp>
        <p:nvSpPr>
          <p:cNvPr id="7" name="Rectangle 6"/>
          <p:cNvSpPr/>
          <p:nvPr userDrawn="1"/>
        </p:nvSpPr>
        <p:spPr>
          <a:xfrm>
            <a:off x="0" y="0"/>
            <a:ext cx="1524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152400" y="0"/>
            <a:ext cx="3048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63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365225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457200" y="0"/>
            <a:ext cx="3195052"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652252" y="0"/>
            <a:ext cx="5488573"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949622" y="1030653"/>
            <a:ext cx="5038226" cy="2569798"/>
          </a:xfrm>
        </p:spPr>
        <p:txBody>
          <a:bodyPr/>
          <a:lstStyle>
            <a:lvl1pPr>
              <a:defRPr sz="44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49622" y="3886200"/>
            <a:ext cx="5038226"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72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3.xml"/><Relationship Id="rId5" Type="http://schemas.openxmlformats.org/officeDocument/2006/relationships/slideLayout" Target="../slideLayouts/slideLayout23.xml"/><Relationship Id="rId15" Type="http://schemas.openxmlformats.org/officeDocument/2006/relationships/image" Target="../media/image4.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2.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1.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4.xml"/><Relationship Id="rId5" Type="http://schemas.openxmlformats.org/officeDocument/2006/relationships/slideLayout" Target="../slideLayouts/slideLayout33.xml"/><Relationship Id="rId15" Type="http://schemas.openxmlformats.org/officeDocument/2006/relationships/image" Target="../media/image4.pn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2.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5" Type="http://schemas.openxmlformats.org/officeDocument/2006/relationships/image" Target="../media/image4.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2.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1.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6.xml"/><Relationship Id="rId5" Type="http://schemas.openxmlformats.org/officeDocument/2006/relationships/slideLayout" Target="../slideLayouts/slideLayout53.xml"/><Relationship Id="rId15" Type="http://schemas.openxmlformats.org/officeDocument/2006/relationships/image" Target="../media/image4.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8.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image" Target="../media/image7.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theme" Target="../theme/theme7.xml"/><Relationship Id="rId5" Type="http://schemas.openxmlformats.org/officeDocument/2006/relationships/slideLayout" Target="../slideLayouts/slideLayout63.xml"/><Relationship Id="rId15" Type="http://schemas.openxmlformats.org/officeDocument/2006/relationships/image" Target="../media/image4.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0.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image" Target="../media/image7.png"/><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theme" Target="../theme/theme8.xml"/><Relationship Id="rId5" Type="http://schemas.openxmlformats.org/officeDocument/2006/relationships/slideLayout" Target="../slideLayouts/slideLayout73.xml"/><Relationship Id="rId15" Type="http://schemas.openxmlformats.org/officeDocument/2006/relationships/image" Target="../media/image4.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9" name="Picture 8" descr="bugs-0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2806" y="6168807"/>
            <a:ext cx="960056" cy="572376"/>
          </a:xfrm>
          <a:prstGeom prst="rect">
            <a:avLst/>
          </a:prstGeom>
        </p:spPr>
      </p:pic>
    </p:spTree>
    <p:extLst>
      <p:ext uri="{BB962C8B-B14F-4D97-AF65-F5344CB8AC3E}">
        <p14:creationId xmlns:p14="http://schemas.microsoft.com/office/powerpoint/2010/main" val="4184582316"/>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2" r:id="rId5"/>
    <p:sldLayoutId id="2147484074" r:id="rId6"/>
    <p:sldLayoutId id="2147484013" r:id="rId7"/>
    <p:sldLayoutId id="2147484014" r:id="rId8"/>
    <p:sldLayoutId id="2147484015" r:id="rId9"/>
    <p:sldLayoutId id="2147484016" r:id="rId10"/>
    <p:sldLayoutId id="2147484105" r:id="rId11"/>
    <p:sldLayoutId id="2147484106" r:id="rId12"/>
  </p:sldLayoutIdLst>
  <p:hf hdr="0" ftr="0" dt="0"/>
  <p:txStyles>
    <p:titleStyle>
      <a:lvl1pPr algn="l" defTabSz="457200" rtl="0" eaLnBrk="1" latinLnBrk="0" hangingPunct="1">
        <a:spcBef>
          <a:spcPct val="0"/>
        </a:spcBef>
        <a:buNone/>
        <a:defRPr sz="3600" b="1" kern="1200">
          <a:solidFill>
            <a:schemeClr val="accent1"/>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6"/>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7"/>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586" y="274638"/>
            <a:ext cx="8374914"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451586" y="1600200"/>
            <a:ext cx="8374914" cy="4840514"/>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68780799"/>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2" r:id="rId5"/>
    <p:sldLayoutId id="2147484073" r:id="rId6"/>
  </p:sldLayoutIdLst>
  <p:hf hdr="0" ftr="0" dt="0"/>
  <p:txStyles>
    <p:titleStyle>
      <a:lvl1pPr algn="l" defTabSz="457200" rtl="0" eaLnBrk="1" latinLnBrk="0" hangingPunct="1">
        <a:spcBef>
          <a:spcPct val="0"/>
        </a:spcBef>
        <a:buNone/>
        <a:defRPr sz="3600" b="1" kern="1200">
          <a:solidFill>
            <a:schemeClr val="accent2"/>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8"/>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9"/>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11" name="Picture 10" descr="bugs-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06" y="6168807"/>
            <a:ext cx="960056" cy="572376"/>
          </a:xfrm>
          <a:prstGeom prst="rect">
            <a:avLst/>
          </a:prstGeom>
        </p:spPr>
      </p:pic>
    </p:spTree>
    <p:extLst>
      <p:ext uri="{BB962C8B-B14F-4D97-AF65-F5344CB8AC3E}">
        <p14:creationId xmlns:p14="http://schemas.microsoft.com/office/powerpoint/2010/main" val="2195062834"/>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4" r:id="rId5"/>
    <p:sldLayoutId id="2147484075" r:id="rId6"/>
    <p:sldLayoutId id="2147484025" r:id="rId7"/>
    <p:sldLayoutId id="2147484026" r:id="rId8"/>
    <p:sldLayoutId id="2147484027" r:id="rId9"/>
    <p:sldLayoutId id="2147484028" r:id="rId10"/>
  </p:sldLayoutIdLst>
  <p:hf hdr="0" ftr="0" dt="0"/>
  <p:txStyles>
    <p:titleStyle>
      <a:lvl1pPr algn="l" defTabSz="457200" rtl="0" eaLnBrk="1" latinLnBrk="0" hangingPunct="1">
        <a:spcBef>
          <a:spcPct val="0"/>
        </a:spcBef>
        <a:buNone/>
        <a:defRPr sz="3600" b="1" kern="1200">
          <a:solidFill>
            <a:schemeClr val="accent1"/>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11" name="Picture 10" descr="bugs-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06" y="6168807"/>
            <a:ext cx="960056" cy="572376"/>
          </a:xfrm>
          <a:prstGeom prst="rect">
            <a:avLst/>
          </a:prstGeom>
        </p:spPr>
      </p:pic>
    </p:spTree>
    <p:extLst>
      <p:ext uri="{BB962C8B-B14F-4D97-AF65-F5344CB8AC3E}">
        <p14:creationId xmlns:p14="http://schemas.microsoft.com/office/powerpoint/2010/main" val="4132041840"/>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6" r:id="rId5"/>
    <p:sldLayoutId id="2147484076" r:id="rId6"/>
    <p:sldLayoutId id="2147484037" r:id="rId7"/>
    <p:sldLayoutId id="2147484038" r:id="rId8"/>
    <p:sldLayoutId id="2147484039" r:id="rId9"/>
    <p:sldLayoutId id="2147484040" r:id="rId10"/>
  </p:sldLayoutIdLst>
  <p:hf hdr="0" ftr="0" dt="0"/>
  <p:txStyles>
    <p:titleStyle>
      <a:lvl1pPr algn="l" defTabSz="457200" rtl="0" eaLnBrk="1" latinLnBrk="0" hangingPunct="1">
        <a:spcBef>
          <a:spcPct val="0"/>
        </a:spcBef>
        <a:buNone/>
        <a:defRPr sz="3600" b="1" kern="1200">
          <a:solidFill>
            <a:schemeClr val="accent1"/>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11" name="Picture 10" descr="bugs-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06" y="6168807"/>
            <a:ext cx="960056" cy="572376"/>
          </a:xfrm>
          <a:prstGeom prst="rect">
            <a:avLst/>
          </a:prstGeom>
        </p:spPr>
      </p:pic>
    </p:spTree>
    <p:extLst>
      <p:ext uri="{BB962C8B-B14F-4D97-AF65-F5344CB8AC3E}">
        <p14:creationId xmlns:p14="http://schemas.microsoft.com/office/powerpoint/2010/main" val="2888432355"/>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8" r:id="rId5"/>
    <p:sldLayoutId id="2147484077" r:id="rId6"/>
    <p:sldLayoutId id="2147484049" r:id="rId7"/>
    <p:sldLayoutId id="2147484050" r:id="rId8"/>
    <p:sldLayoutId id="2147484051" r:id="rId9"/>
    <p:sldLayoutId id="2147484052" r:id="rId10"/>
  </p:sldLayoutIdLst>
  <p:hf hdr="0" ftr="0" dt="0"/>
  <p:txStyles>
    <p:titleStyle>
      <a:lvl1pPr algn="l" defTabSz="457200" rtl="0" eaLnBrk="1" latinLnBrk="0" hangingPunct="1">
        <a:spcBef>
          <a:spcPct val="0"/>
        </a:spcBef>
        <a:buNone/>
        <a:defRPr sz="3600" b="1" kern="1200">
          <a:solidFill>
            <a:schemeClr val="accent1"/>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9" name="Picture 8" descr="bugs-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06" y="6168807"/>
            <a:ext cx="960056" cy="572376"/>
          </a:xfrm>
          <a:prstGeom prst="rect">
            <a:avLst/>
          </a:prstGeom>
        </p:spPr>
      </p:pic>
    </p:spTree>
    <p:extLst>
      <p:ext uri="{BB962C8B-B14F-4D97-AF65-F5344CB8AC3E}">
        <p14:creationId xmlns:p14="http://schemas.microsoft.com/office/powerpoint/2010/main" val="3451920003"/>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60" r:id="rId5"/>
    <p:sldLayoutId id="2147484078" r:id="rId6"/>
    <p:sldLayoutId id="2147484061" r:id="rId7"/>
    <p:sldLayoutId id="2147484062" r:id="rId8"/>
    <p:sldLayoutId id="2147484063" r:id="rId9"/>
    <p:sldLayoutId id="2147484064" r:id="rId10"/>
  </p:sldLayoutIdLst>
  <p:hf hdr="0" ftr="0" dt="0"/>
  <p:txStyles>
    <p:titleStyle>
      <a:lvl1pPr algn="l" defTabSz="457200" rtl="0" eaLnBrk="1" latinLnBrk="0" hangingPunct="1">
        <a:spcBef>
          <a:spcPct val="0"/>
        </a:spcBef>
        <a:buNone/>
        <a:defRPr sz="3600" b="1" kern="1200">
          <a:solidFill>
            <a:schemeClr val="accent2"/>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p:cNvSpPr/>
          <p:nvPr/>
        </p:nvSpPr>
        <p:spPr>
          <a:xfrm>
            <a:off x="0" y="0"/>
            <a:ext cx="4572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bg1"/>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2" name="Picture 21" descr="FooterText_whit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23" name="Picture 22" descr="bugs-0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6656" y="6172200"/>
            <a:ext cx="960152" cy="571519"/>
          </a:xfrm>
          <a:prstGeom prst="rect">
            <a:avLst/>
          </a:prstGeom>
        </p:spPr>
      </p:pic>
      <p:sp>
        <p:nvSpPr>
          <p:cNvPr id="11" name="Rectangle 10"/>
          <p:cNvSpPr/>
          <p:nvPr/>
        </p:nvSpPr>
        <p:spPr>
          <a:xfrm>
            <a:off x="0" y="0"/>
            <a:ext cx="464627" cy="6858000"/>
          </a:xfrm>
          <a:prstGeom prst="rect">
            <a:avLst/>
          </a:prstGeom>
          <a:solidFill>
            <a:srgbClr val="4B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88965"/>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9" r:id="rId5"/>
    <p:sldLayoutId id="2147484100" r:id="rId6"/>
    <p:sldLayoutId id="2147484101" r:id="rId7"/>
    <p:sldLayoutId id="2147484102" r:id="rId8"/>
    <p:sldLayoutId id="2147484103" r:id="rId9"/>
    <p:sldLayoutId id="2147484104" r:id="rId10"/>
  </p:sldLayoutIdLst>
  <p:hf hdr="0" ftr="0" dt="0"/>
  <p:txStyles>
    <p:titleStyle>
      <a:lvl1pPr algn="l" defTabSz="457200" rtl="0" eaLnBrk="1" latinLnBrk="0" hangingPunct="1">
        <a:spcBef>
          <a:spcPct val="0"/>
        </a:spcBef>
        <a:buNone/>
        <a:defRPr sz="3600" b="1" kern="1200">
          <a:solidFill>
            <a:srgbClr val="F1C400"/>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bg1"/>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bg1"/>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bg1"/>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bg1"/>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5" name="Rectangle 14"/>
          <p:cNvSpPr/>
          <p:nvPr/>
        </p:nvSpPr>
        <p:spPr>
          <a:xfrm>
            <a:off x="0" y="0"/>
            <a:ext cx="4572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41443" y="274638"/>
            <a:ext cx="7885057" cy="1143000"/>
          </a:xfrm>
          <a:prstGeom prst="rect">
            <a:avLst/>
          </a:prstGeom>
        </p:spPr>
        <p:txBody>
          <a:bodyPr vert="horz" lIns="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941443" y="1600200"/>
            <a:ext cx="7885057"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7999016" y="6588522"/>
            <a:ext cx="538956" cy="1588"/>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692900" y="6280150"/>
            <a:ext cx="2133600" cy="365125"/>
          </a:xfrm>
          <a:prstGeom prst="rect">
            <a:avLst/>
          </a:prstGeom>
        </p:spPr>
        <p:txBody>
          <a:bodyPr vert="horz" lIns="91440" tIns="45720" rIns="91440" bIns="45720" rtlCol="0" anchor="ctr"/>
          <a:lstStyle>
            <a:lvl1pPr algn="r">
              <a:defRPr sz="1050">
                <a:solidFill>
                  <a:schemeClr val="bg1"/>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7999016" y="6588522"/>
            <a:ext cx="538956" cy="1588"/>
          </a:xfrm>
          <a:prstGeom prst="line">
            <a:avLst/>
          </a:prstGeom>
          <a:ln w="3175" cap="flat" cmpd="sng" algn="ctr">
            <a:solidFill>
              <a:schemeClr val="accent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2" name="Picture 21" descr="FooterText_whit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9299" y="6407150"/>
            <a:ext cx="2081853" cy="152405"/>
          </a:xfrm>
          <a:prstGeom prst="rect">
            <a:avLst/>
          </a:prstGeom>
        </p:spPr>
      </p:pic>
      <p:pic>
        <p:nvPicPr>
          <p:cNvPr id="4" name="Picture 3" descr="bugs-03.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6656" y="6172200"/>
            <a:ext cx="960152" cy="571519"/>
          </a:xfrm>
          <a:prstGeom prst="rect">
            <a:avLst/>
          </a:prstGeom>
        </p:spPr>
      </p:pic>
      <p:sp>
        <p:nvSpPr>
          <p:cNvPr id="11" name="Rectangle 10"/>
          <p:cNvSpPr/>
          <p:nvPr/>
        </p:nvSpPr>
        <p:spPr>
          <a:xfrm>
            <a:off x="0" y="0"/>
            <a:ext cx="4572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708877"/>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6" r:id="rId5"/>
    <p:sldLayoutId id="2147484087" r:id="rId6"/>
    <p:sldLayoutId id="2147484088" r:id="rId7"/>
    <p:sldLayoutId id="2147484089" r:id="rId8"/>
    <p:sldLayoutId id="2147484090" r:id="rId9"/>
    <p:sldLayoutId id="2147484091" r:id="rId10"/>
  </p:sldLayoutIdLst>
  <p:hf hdr="0" ftr="0" dt="0"/>
  <p:txStyles>
    <p:titleStyle>
      <a:lvl1pPr algn="l" defTabSz="457200" rtl="0" eaLnBrk="1" latinLnBrk="0" hangingPunct="1">
        <a:spcBef>
          <a:spcPct val="0"/>
        </a:spcBef>
        <a:buNone/>
        <a:defRPr sz="3600" b="1" kern="1200">
          <a:solidFill>
            <a:srgbClr val="F1C400"/>
          </a:solidFill>
          <a:latin typeface="Arial"/>
          <a:ea typeface="+mj-ea"/>
          <a:cs typeface="Arial"/>
        </a:defRPr>
      </a:lvl1pPr>
    </p:titleStyle>
    <p:bodyStyle>
      <a:lvl1pPr marL="342900" indent="-342900" algn="l" defTabSz="457200" rtl="0" eaLnBrk="1" latinLnBrk="0" hangingPunct="1">
        <a:lnSpc>
          <a:spcPct val="102000"/>
        </a:lnSpc>
        <a:spcBef>
          <a:spcPts val="600"/>
        </a:spcBef>
        <a:spcAft>
          <a:spcPts val="1400"/>
        </a:spcAft>
        <a:buClrTx/>
        <a:buSzPct val="110000"/>
        <a:buFontTx/>
        <a:buBlip>
          <a:blip r:embed="rId14"/>
        </a:buBlip>
        <a:defRPr sz="2400" kern="1200">
          <a:solidFill>
            <a:schemeClr val="bg1"/>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bg1"/>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15"/>
        </a:buBlip>
        <a:defRPr sz="1600" kern="1200">
          <a:solidFill>
            <a:schemeClr val="bg1"/>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bg1"/>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bowtie-bio.sourceforge.net/bowtie2/index.shtml" TargetMode="External"/><Relationship Id="rId2" Type="http://schemas.openxmlformats.org/officeDocument/2006/relationships/hyperlink" Target="http://bowtie-bio.sourceforge.net/index.shtml" TargetMode="External"/><Relationship Id="rId1" Type="http://schemas.openxmlformats.org/officeDocument/2006/relationships/slideLayout" Target="../slideLayouts/slideLayout2.xml"/><Relationship Id="rId4" Type="http://schemas.openxmlformats.org/officeDocument/2006/relationships/hyperlink" Target="https://github.com/lh3/bw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hyperlink" Target="https://genome.ucsc.edu/ENCODE/encodeTool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compbio.mit.edu/ChromHMM/" TargetMode="External"/><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hyperlink" Target="http://chipseek.cgu.edu.tw/" TargetMode="External"/><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oconda.github.io/" TargetMode="External"/><Relationship Id="rId2" Type="http://schemas.openxmlformats.org/officeDocument/2006/relationships/hyperlink" Target="https://anaconda.org/" TargetMode="External"/><Relationship Id="rId1" Type="http://schemas.openxmlformats.org/officeDocument/2006/relationships/slideLayout" Target="../slideLayouts/slideLayout2.xml"/><Relationship Id="rId4" Type="http://schemas.openxmlformats.org/officeDocument/2006/relationships/hyperlink" Target="http://deeptools.readthedocs.io/en/develo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encodeproject.org" TargetMode="External"/><Relationship Id="rId7" Type="http://schemas.openxmlformats.org/officeDocument/2006/relationships/hyperlink" Target="https://www.gencodegenes.org/releases/19.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ebi.ac.uk/arrayexpress/" TargetMode="External"/><Relationship Id="rId5" Type="http://schemas.openxmlformats.org/officeDocument/2006/relationships/hyperlink" Target="http://www.roadmapepigenomics.org/" TargetMode="External"/><Relationship Id="rId4" Type="http://schemas.openxmlformats.org/officeDocument/2006/relationships/hyperlink" Target="http://www.modencode.org/publications/about/index.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taoliu/MACS"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hyperlink" Target="http://meme-suite.org/tools/meme-chip"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hyperlink" Target="http://chipseek.cgu.edu.tw/analysis_form.php"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ChIP-seq</a:t>
            </a:r>
            <a:r>
              <a:rPr lang="en-US" dirty="0"/>
              <a:t> module</a:t>
            </a:r>
          </a:p>
        </p:txBody>
      </p:sp>
      <p:sp>
        <p:nvSpPr>
          <p:cNvPr id="3" name="Subtitle 2"/>
          <p:cNvSpPr>
            <a:spLocks noGrp="1"/>
          </p:cNvSpPr>
          <p:nvPr>
            <p:ph type="subTitle" idx="1"/>
          </p:nvPr>
        </p:nvSpPr>
        <p:spPr/>
        <p:txBody>
          <a:bodyPr>
            <a:normAutofit/>
          </a:bodyPr>
          <a:lstStyle/>
          <a:p>
            <a:r>
              <a:rPr lang="en-US" dirty="0"/>
              <a:t>BD2K Course 2018</a:t>
            </a:r>
          </a:p>
          <a:p>
            <a:endParaRPr lang="en-US" dirty="0"/>
          </a:p>
          <a:p>
            <a:r>
              <a:rPr lang="en-US" dirty="0"/>
              <a:t>Y. Ada Zhan</a:t>
            </a:r>
          </a:p>
        </p:txBody>
      </p:sp>
    </p:spTree>
    <p:extLst>
      <p:ext uri="{BB962C8B-B14F-4D97-AF65-F5344CB8AC3E}">
        <p14:creationId xmlns:p14="http://schemas.microsoft.com/office/powerpoint/2010/main" val="161363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FF54-A74A-6D43-90AA-D4520C1D280C}"/>
              </a:ext>
            </a:extLst>
          </p:cNvPr>
          <p:cNvSpPr>
            <a:spLocks noGrp="1"/>
          </p:cNvSpPr>
          <p:nvPr>
            <p:ph type="title"/>
          </p:nvPr>
        </p:nvSpPr>
        <p:spPr/>
        <p:txBody>
          <a:bodyPr/>
          <a:lstStyle/>
          <a:p>
            <a:r>
              <a:rPr lang="en-US" dirty="0"/>
              <a:t>Examine controls</a:t>
            </a:r>
          </a:p>
        </p:txBody>
      </p:sp>
      <p:sp>
        <p:nvSpPr>
          <p:cNvPr id="3" name="Slide Number Placeholder 2">
            <a:extLst>
              <a:ext uri="{FF2B5EF4-FFF2-40B4-BE49-F238E27FC236}">
                <a16:creationId xmlns:a16="http://schemas.microsoft.com/office/drawing/2014/main" id="{74E6B5D4-C9FD-9B40-AE2D-86D2F5EE524C}"/>
              </a:ext>
            </a:extLst>
          </p:cNvPr>
          <p:cNvSpPr>
            <a:spLocks noGrp="1"/>
          </p:cNvSpPr>
          <p:nvPr>
            <p:ph type="sldNum" sz="quarter" idx="4"/>
          </p:nvPr>
        </p:nvSpPr>
        <p:spPr/>
        <p:txBody>
          <a:bodyPr/>
          <a:lstStyle/>
          <a:p>
            <a:fld id="{24791E93-A2B7-0848-BDB4-10A6DF01D9B6}" type="slidenum">
              <a:rPr lang="en-US" smtClean="0"/>
              <a:pPr/>
              <a:t>10</a:t>
            </a:fld>
            <a:endParaRPr lang="en-US" dirty="0"/>
          </a:p>
        </p:txBody>
      </p:sp>
      <p:pic>
        <p:nvPicPr>
          <p:cNvPr id="5" name="Picture 4">
            <a:extLst>
              <a:ext uri="{FF2B5EF4-FFF2-40B4-BE49-F238E27FC236}">
                <a16:creationId xmlns:a16="http://schemas.microsoft.com/office/drawing/2014/main" id="{50970590-0CE9-B448-81E3-9E9DE1D60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06" y="1417638"/>
            <a:ext cx="8630194" cy="3021433"/>
          </a:xfrm>
          <a:prstGeom prst="rect">
            <a:avLst/>
          </a:prstGeom>
        </p:spPr>
      </p:pic>
      <p:sp>
        <p:nvSpPr>
          <p:cNvPr id="6" name="Content Placeholder 3">
            <a:extLst>
              <a:ext uri="{FF2B5EF4-FFF2-40B4-BE49-F238E27FC236}">
                <a16:creationId xmlns:a16="http://schemas.microsoft.com/office/drawing/2014/main" id="{DC6D5F99-9575-B64C-AEF0-78FEDEFC510D}"/>
              </a:ext>
            </a:extLst>
          </p:cNvPr>
          <p:cNvSpPr txBox="1">
            <a:spLocks/>
          </p:cNvSpPr>
          <p:nvPr/>
        </p:nvSpPr>
        <p:spPr>
          <a:xfrm>
            <a:off x="1998479" y="4927562"/>
            <a:ext cx="5770984" cy="864096"/>
          </a:xfrm>
          <a:prstGeom prst="rect">
            <a:avLst/>
          </a:prstGeom>
        </p:spPr>
        <p:txBody>
          <a:bodyPr>
            <a:normAutofit fontScale="92500" lnSpcReduction="20000"/>
          </a:bodyPr>
          <a:lstStyle>
            <a:lvl1pPr marL="342900" indent="-342900" algn="l" defTabSz="457200" rtl="0" eaLnBrk="1" latinLnBrk="0" hangingPunct="1">
              <a:lnSpc>
                <a:spcPct val="102000"/>
              </a:lnSpc>
              <a:spcBef>
                <a:spcPts val="600"/>
              </a:spcBef>
              <a:spcAft>
                <a:spcPts val="1400"/>
              </a:spcAft>
              <a:buClrTx/>
              <a:buSzPct val="110000"/>
              <a:buFontTx/>
              <a:buBlip>
                <a:blip r:embed="rId3"/>
              </a:buBlip>
              <a:defRPr sz="2400" kern="1200">
                <a:solidFill>
                  <a:schemeClr val="tx2"/>
                </a:solidFill>
                <a:latin typeface="Arial"/>
                <a:ea typeface="+mn-ea"/>
                <a:cs typeface="Arial"/>
              </a:defRPr>
            </a:lvl1pPr>
            <a:lvl2pPr marL="687388" indent="-344488" algn="l" defTabSz="457200" rtl="0" eaLnBrk="1" latinLnBrk="0" hangingPunct="1">
              <a:lnSpc>
                <a:spcPct val="100000"/>
              </a:lnSpc>
              <a:spcBef>
                <a:spcPts val="0"/>
              </a:spcBef>
              <a:spcAft>
                <a:spcPts val="600"/>
              </a:spcAft>
              <a:buClr>
                <a:srgbClr val="A2AAAD"/>
              </a:buClr>
              <a:buSzPct val="120000"/>
              <a:buFont typeface="Courier New"/>
              <a:buChar char="o"/>
              <a:defRPr sz="2000" kern="1200">
                <a:solidFill>
                  <a:schemeClr val="tx2"/>
                </a:solidFill>
                <a:latin typeface="Arial"/>
                <a:ea typeface="+mn-ea"/>
                <a:cs typeface="Arial"/>
              </a:defRPr>
            </a:lvl2pPr>
            <a:lvl3pPr marL="1030288" indent="-342900" algn="l" defTabSz="457200" rtl="0" eaLnBrk="1" latinLnBrk="0" hangingPunct="1">
              <a:lnSpc>
                <a:spcPct val="100000"/>
              </a:lnSpc>
              <a:spcBef>
                <a:spcPts val="0"/>
              </a:spcBef>
              <a:spcAft>
                <a:spcPts val="600"/>
              </a:spcAft>
              <a:buSzPct val="100000"/>
              <a:buFontTx/>
              <a:buBlip>
                <a:blip r:embed="rId4"/>
              </a:buBlip>
              <a:defRPr sz="1600" kern="1200">
                <a:solidFill>
                  <a:schemeClr val="tx2"/>
                </a:solidFill>
                <a:latin typeface="Arial"/>
                <a:ea typeface="+mn-ea"/>
                <a:cs typeface="Arial"/>
              </a:defRPr>
            </a:lvl3pPr>
            <a:lvl4pPr marL="1258888" indent="-228600" algn="l" defTabSz="457200" rtl="0" eaLnBrk="1" latinLnBrk="0" hangingPunct="1">
              <a:lnSpc>
                <a:spcPct val="100000"/>
              </a:lnSpc>
              <a:spcBef>
                <a:spcPts val="0"/>
              </a:spcBef>
              <a:spcAft>
                <a:spcPts val="600"/>
              </a:spcAft>
              <a:buClr>
                <a:srgbClr val="A2AAAD"/>
              </a:buClr>
              <a:buSzPct val="110000"/>
              <a:buFont typeface="Arial"/>
              <a:buChar char="•"/>
              <a:defRPr sz="1600" kern="1200">
                <a:solidFill>
                  <a:schemeClr val="tx2"/>
                </a:solidFill>
                <a:latin typeface="Arial"/>
                <a:ea typeface="+mn-ea"/>
                <a:cs typeface="Arial"/>
              </a:defRPr>
            </a:lvl4pPr>
            <a:lvl5pPr marL="1489075" indent="-230188" algn="l" defTabSz="457200" rtl="0" eaLnBrk="1" latinLnBrk="0" hangingPunct="1">
              <a:lnSpc>
                <a:spcPct val="104000"/>
              </a:lnSpc>
              <a:spcBef>
                <a:spcPts val="0"/>
              </a:spcBef>
              <a:spcAft>
                <a:spcPts val="800"/>
              </a:spcAft>
              <a:buClr>
                <a:schemeClr val="bg2"/>
              </a:buClr>
              <a:buFont typeface="Arial"/>
              <a:buNone/>
              <a:defRPr sz="1600" kern="1200">
                <a:solidFill>
                  <a:schemeClr val="tx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Does the coverage look even</a:t>
            </a:r>
          </a:p>
          <a:p>
            <a:r>
              <a:rPr lang="en-GB" sz="2000" dirty="0"/>
              <a:t>If there are multiple inputs to do they look similar</a:t>
            </a:r>
          </a:p>
        </p:txBody>
      </p:sp>
    </p:spTree>
    <p:extLst>
      <p:ext uri="{BB962C8B-B14F-4D97-AF65-F5344CB8AC3E}">
        <p14:creationId xmlns:p14="http://schemas.microsoft.com/office/powerpoint/2010/main" val="74333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nrg2641-f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579" y="1292823"/>
            <a:ext cx="5715000" cy="508635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Overview of </a:t>
            </a:r>
            <a:r>
              <a:rPr lang="en-US" dirty="0" err="1"/>
              <a:t>ChIP-seq</a:t>
            </a:r>
            <a:r>
              <a:rPr lang="en-US" dirty="0"/>
              <a:t> analysis</a:t>
            </a:r>
          </a:p>
        </p:txBody>
      </p:sp>
      <p:sp>
        <p:nvSpPr>
          <p:cNvPr id="7" name="Rounded Rectangle 6"/>
          <p:cNvSpPr/>
          <p:nvPr/>
        </p:nvSpPr>
        <p:spPr>
          <a:xfrm>
            <a:off x="3988929" y="1676853"/>
            <a:ext cx="1238064" cy="358163"/>
          </a:xfrm>
          <a:prstGeom prst="roundRect">
            <a:avLst/>
          </a:prstGeom>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Up to 100bp</a:t>
            </a:r>
          </a:p>
        </p:txBody>
      </p:sp>
    </p:spTree>
    <p:extLst>
      <p:ext uri="{BB962C8B-B14F-4D97-AF65-F5344CB8AC3E}">
        <p14:creationId xmlns:p14="http://schemas.microsoft.com/office/powerpoint/2010/main" val="323459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nrg2641-f5"/>
          <p:cNvPicPr>
            <a:picLocks noChangeAspect="1" noChangeArrowheads="1"/>
          </p:cNvPicPr>
          <p:nvPr/>
        </p:nvPicPr>
        <p:blipFill rotWithShape="1">
          <a:blip r:embed="rId3">
            <a:extLst>
              <a:ext uri="{28A0092B-C50C-407E-A947-70E740481C1C}">
                <a14:useLocalDpi xmlns:a14="http://schemas.microsoft.com/office/drawing/2010/main" val="0"/>
              </a:ext>
            </a:extLst>
          </a:blip>
          <a:srcRect b="45993"/>
          <a:stretch/>
        </p:blipFill>
        <p:spPr bwMode="auto">
          <a:xfrm>
            <a:off x="2584913" y="1873556"/>
            <a:ext cx="4068312" cy="362479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Sequence Alignment</a:t>
            </a:r>
          </a:p>
        </p:txBody>
      </p:sp>
      <p:sp>
        <p:nvSpPr>
          <p:cNvPr id="3" name="Slide Number Placeholder 2"/>
          <p:cNvSpPr>
            <a:spLocks noGrp="1"/>
          </p:cNvSpPr>
          <p:nvPr>
            <p:ph type="sldNum" sz="quarter" idx="4"/>
          </p:nvPr>
        </p:nvSpPr>
        <p:spPr/>
        <p:txBody>
          <a:bodyPr/>
          <a:lstStyle/>
          <a:p>
            <a:fld id="{24791E93-A2B7-0848-BDB4-10A6DF01D9B6}" type="slidenum">
              <a:rPr lang="en-US" smtClean="0"/>
              <a:pPr/>
              <a:t>12</a:t>
            </a:fld>
            <a:endParaRPr lang="en-US" dirty="0"/>
          </a:p>
        </p:txBody>
      </p:sp>
    </p:spTree>
    <p:extLst>
      <p:ext uri="{BB962C8B-B14F-4D97-AF65-F5344CB8AC3E}">
        <p14:creationId xmlns:p14="http://schemas.microsoft.com/office/powerpoint/2010/main" val="272503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Sequence Alignment</a:t>
            </a:r>
          </a:p>
        </p:txBody>
      </p:sp>
      <p:sp>
        <p:nvSpPr>
          <p:cNvPr id="4" name="Content Placeholder 3"/>
          <p:cNvSpPr>
            <a:spLocks noGrp="1"/>
          </p:cNvSpPr>
          <p:nvPr>
            <p:ph sz="quarter" idx="12"/>
          </p:nvPr>
        </p:nvSpPr>
        <p:spPr/>
        <p:txBody>
          <a:bodyPr/>
          <a:lstStyle/>
          <a:p>
            <a:r>
              <a:rPr lang="en-US" dirty="0">
                <a:hlinkClick r:id="rId2"/>
              </a:rPr>
              <a:t>Bowtie</a:t>
            </a:r>
            <a:r>
              <a:rPr lang="en-US" dirty="0"/>
              <a:t> (35 </a:t>
            </a:r>
            <a:r>
              <a:rPr lang="mr-IN" dirty="0"/>
              <a:t>–</a:t>
            </a:r>
            <a:r>
              <a:rPr lang="en-US" dirty="0"/>
              <a:t> 50 </a:t>
            </a:r>
            <a:r>
              <a:rPr lang="en-US" dirty="0" err="1"/>
              <a:t>bp</a:t>
            </a:r>
            <a:r>
              <a:rPr lang="en-US" dirty="0"/>
              <a:t>)</a:t>
            </a:r>
          </a:p>
          <a:p>
            <a:r>
              <a:rPr lang="en-US" dirty="0">
                <a:hlinkClick r:id="rId3"/>
              </a:rPr>
              <a:t>Bowtie2</a:t>
            </a:r>
            <a:r>
              <a:rPr lang="en-US" dirty="0"/>
              <a:t> (50 </a:t>
            </a:r>
            <a:r>
              <a:rPr lang="mr-IN" dirty="0"/>
              <a:t>–</a:t>
            </a:r>
            <a:r>
              <a:rPr lang="en-US" dirty="0"/>
              <a:t> 100 </a:t>
            </a:r>
            <a:r>
              <a:rPr lang="en-US" dirty="0" err="1"/>
              <a:t>bp</a:t>
            </a:r>
            <a:r>
              <a:rPr lang="en-US" dirty="0"/>
              <a:t>, no upper limit actually)</a:t>
            </a:r>
          </a:p>
          <a:p>
            <a:r>
              <a:rPr lang="en-US" dirty="0">
                <a:hlinkClick r:id="rId4"/>
              </a:rPr>
              <a:t>BWA </a:t>
            </a:r>
            <a:r>
              <a:rPr lang="en-US" dirty="0"/>
              <a:t> (different algorithms for shorter and longer sequences than 70bp)</a:t>
            </a:r>
          </a:p>
          <a:p>
            <a:r>
              <a:rPr lang="en-US" dirty="0"/>
              <a:t>Others: MAQ, ELAND, </a:t>
            </a:r>
            <a:r>
              <a:rPr lang="mr-IN" dirty="0"/>
              <a:t>…</a:t>
            </a:r>
            <a:endParaRPr lang="en-US" dirty="0"/>
          </a:p>
        </p:txBody>
      </p:sp>
      <p:sp>
        <p:nvSpPr>
          <p:cNvPr id="5" name="Slide Number Placeholder 4"/>
          <p:cNvSpPr>
            <a:spLocks noGrp="1"/>
          </p:cNvSpPr>
          <p:nvPr>
            <p:ph type="sldNum" sz="quarter" idx="4"/>
          </p:nvPr>
        </p:nvSpPr>
        <p:spPr/>
        <p:txBody>
          <a:bodyPr/>
          <a:lstStyle/>
          <a:p>
            <a:fld id="{24791E93-A2B7-0848-BDB4-10A6DF01D9B6}" type="slidenum">
              <a:rPr lang="en-US" smtClean="0"/>
              <a:pPr/>
              <a:t>13</a:t>
            </a:fld>
            <a:endParaRPr lang="en-US" dirty="0"/>
          </a:p>
        </p:txBody>
      </p:sp>
    </p:spTree>
    <p:extLst>
      <p:ext uri="{BB962C8B-B14F-4D97-AF65-F5344CB8AC3E}">
        <p14:creationId xmlns:p14="http://schemas.microsoft.com/office/powerpoint/2010/main" val="129731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Peak calling</a:t>
            </a:r>
            <a:br>
              <a:rPr lang="en-US" dirty="0"/>
            </a:br>
            <a:r>
              <a:rPr lang="en-US" sz="2400" dirty="0"/>
              <a:t>Identify enriched regions above controls</a:t>
            </a:r>
          </a:p>
        </p:txBody>
      </p:sp>
      <p:sp>
        <p:nvSpPr>
          <p:cNvPr id="3" name="Slide Number Placeholder 2"/>
          <p:cNvSpPr>
            <a:spLocks noGrp="1"/>
          </p:cNvSpPr>
          <p:nvPr>
            <p:ph type="sldNum" sz="quarter" idx="4"/>
          </p:nvPr>
        </p:nvSpPr>
        <p:spPr/>
        <p:txBody>
          <a:bodyPr/>
          <a:lstStyle/>
          <a:p>
            <a:fld id="{24791E93-A2B7-0848-BDB4-10A6DF01D9B6}" type="slidenum">
              <a:rPr lang="en-US" smtClean="0"/>
              <a:pPr/>
              <a:t>14</a:t>
            </a:fld>
            <a:endParaRPr lang="en-US" dirty="0"/>
          </a:p>
        </p:txBody>
      </p:sp>
      <p:pic>
        <p:nvPicPr>
          <p:cNvPr id="8" name="Picture 9" descr="nrg2641-f5"/>
          <p:cNvPicPr>
            <a:picLocks noChangeAspect="1" noChangeArrowheads="1"/>
          </p:cNvPicPr>
          <p:nvPr/>
        </p:nvPicPr>
        <p:blipFill rotWithShape="1">
          <a:blip r:embed="rId3">
            <a:extLst>
              <a:ext uri="{28A0092B-C50C-407E-A947-70E740481C1C}">
                <a14:useLocalDpi xmlns:a14="http://schemas.microsoft.com/office/drawing/2010/main" val="0"/>
              </a:ext>
            </a:extLst>
          </a:blip>
          <a:srcRect t="41986"/>
          <a:stretch/>
        </p:blipFill>
        <p:spPr bwMode="auto">
          <a:xfrm>
            <a:off x="3311882" y="1598705"/>
            <a:ext cx="4068312" cy="3893724"/>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2807885117"/>
              </p:ext>
            </p:extLst>
          </p:nvPr>
        </p:nvGraphicFramePr>
        <p:xfrm>
          <a:off x="1673412" y="1598705"/>
          <a:ext cx="1638470" cy="3604106"/>
        </p:xfrm>
        <a:graphic>
          <a:graphicData uri="http://schemas.openxmlformats.org/drawingml/2006/table">
            <a:tbl>
              <a:tblPr firstRow="1" bandRow="1">
                <a:tableStyleId>{22838BEF-8BB2-4498-84A7-C5851F593DF1}</a:tableStyleId>
              </a:tblPr>
              <a:tblGrid>
                <a:gridCol w="1638470">
                  <a:extLst>
                    <a:ext uri="{9D8B030D-6E8A-4147-A177-3AD203B41FA5}">
                      <a16:colId xmlns:a16="http://schemas.microsoft.com/office/drawing/2014/main" val="20000"/>
                    </a:ext>
                  </a:extLst>
                </a:gridCol>
              </a:tblGrid>
              <a:tr h="732119">
                <a:tc>
                  <a:txBody>
                    <a:bodyPr/>
                    <a:lstStyle/>
                    <a:p>
                      <a:pPr algn="ctr"/>
                      <a:r>
                        <a:rPr lang="en-US" b="0" dirty="0"/>
                        <a:t>Alignment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51647">
                <a:tc>
                  <a:txBody>
                    <a:bodyPr/>
                    <a:lstStyle/>
                    <a:p>
                      <a:pPr algn="ctr"/>
                      <a:r>
                        <a:rPr lang="en-US" dirty="0"/>
                        <a:t>Stranded peaks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10170">
                <a:tc>
                  <a:txBody>
                    <a:bodyPr/>
                    <a:lstStyle/>
                    <a:p>
                      <a:pPr algn="ctr"/>
                      <a:r>
                        <a:rPr lang="en-US" dirty="0"/>
                        <a:t>Extended tag mapping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10170">
                <a:tc>
                  <a:txBody>
                    <a:bodyPr/>
                    <a:lstStyle/>
                    <a:p>
                      <a:pPr algn="ctr"/>
                      <a:r>
                        <a:rPr lang="en-US" dirty="0"/>
                        <a:t>Combined profile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5148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Peak calling</a:t>
            </a:r>
            <a:br>
              <a:rPr lang="en-US" dirty="0"/>
            </a:br>
            <a:r>
              <a:rPr lang="en-US" sz="2400" dirty="0"/>
              <a:t>Software</a:t>
            </a:r>
          </a:p>
        </p:txBody>
      </p:sp>
      <p:sp>
        <p:nvSpPr>
          <p:cNvPr id="3" name="Slide Number Placeholder 2"/>
          <p:cNvSpPr>
            <a:spLocks noGrp="1"/>
          </p:cNvSpPr>
          <p:nvPr>
            <p:ph type="sldNum" sz="quarter" idx="4"/>
          </p:nvPr>
        </p:nvSpPr>
        <p:spPr/>
        <p:txBody>
          <a:bodyPr/>
          <a:lstStyle/>
          <a:p>
            <a:fld id="{24791E93-A2B7-0848-BDB4-10A6DF01D9B6}" type="slidenum">
              <a:rPr lang="en-US" smtClean="0"/>
              <a:pPr/>
              <a:t>15</a:t>
            </a:fld>
            <a:endParaRPr lang="en-US" dirty="0"/>
          </a:p>
        </p:txBody>
      </p:sp>
      <p:pic>
        <p:nvPicPr>
          <p:cNvPr id="7" name="Content Placeholder 6" descr="ni.2117-F2.jpg"/>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t="65063" b="-2932"/>
          <a:stretch/>
        </p:blipFill>
        <p:spPr>
          <a:xfrm>
            <a:off x="941443" y="2179639"/>
            <a:ext cx="7885057" cy="2130612"/>
          </a:xfrm>
        </p:spPr>
      </p:pic>
      <p:sp>
        <p:nvSpPr>
          <p:cNvPr id="6" name="TextBox 5"/>
          <p:cNvSpPr txBox="1"/>
          <p:nvPr/>
        </p:nvSpPr>
        <p:spPr>
          <a:xfrm>
            <a:off x="1742100" y="6593447"/>
            <a:ext cx="3919988" cy="276999"/>
          </a:xfrm>
          <a:prstGeom prst="rect">
            <a:avLst/>
          </a:prstGeom>
          <a:noFill/>
        </p:spPr>
        <p:txBody>
          <a:bodyPr wrap="none" rtlCol="0">
            <a:spAutoFit/>
          </a:bodyPr>
          <a:lstStyle/>
          <a:p>
            <a:r>
              <a:rPr lang="en-US" sz="1200" dirty="0"/>
              <a:t>B. Kidder et al. Nature Immunology 12, 918-922 (2011) </a:t>
            </a:r>
          </a:p>
        </p:txBody>
      </p:sp>
    </p:spTree>
    <p:extLst>
      <p:ext uri="{BB962C8B-B14F-4D97-AF65-F5344CB8AC3E}">
        <p14:creationId xmlns:p14="http://schemas.microsoft.com/office/powerpoint/2010/main" val="380414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Peak calling</a:t>
            </a:r>
            <a:br>
              <a:rPr lang="en-US" dirty="0"/>
            </a:br>
            <a:r>
              <a:rPr lang="en-US" sz="2400" dirty="0"/>
              <a:t>Software used in </a:t>
            </a:r>
            <a:r>
              <a:rPr lang="en-US" sz="2400" dirty="0">
                <a:hlinkClick r:id="rId2"/>
              </a:rPr>
              <a:t>Encode pipeline</a:t>
            </a:r>
            <a:endParaRPr lang="en-US" sz="2400" dirty="0"/>
          </a:p>
        </p:txBody>
      </p:sp>
      <p:sp>
        <p:nvSpPr>
          <p:cNvPr id="3" name="Slide Number Placeholder 2"/>
          <p:cNvSpPr>
            <a:spLocks noGrp="1"/>
          </p:cNvSpPr>
          <p:nvPr>
            <p:ph type="sldNum" sz="quarter" idx="4"/>
          </p:nvPr>
        </p:nvSpPr>
        <p:spPr/>
        <p:txBody>
          <a:bodyPr/>
          <a:lstStyle/>
          <a:p>
            <a:fld id="{24791E93-A2B7-0848-BDB4-10A6DF01D9B6}" type="slidenum">
              <a:rPr lang="en-US" smtClean="0"/>
              <a:pPr/>
              <a:t>16</a:t>
            </a:fld>
            <a:endParaRPr lang="en-US" dirty="0"/>
          </a:p>
        </p:txBody>
      </p:sp>
      <p:pic>
        <p:nvPicPr>
          <p:cNvPr id="5" name="Content Placeholder 4" descr="PeakCaller_encode.tiff"/>
          <p:cNvPicPr>
            <a:picLocks noGrp="1" noChangeAspect="1"/>
          </p:cNvPicPr>
          <p:nvPr>
            <p:ph sz="quarter" idx="12"/>
          </p:nvPr>
        </p:nvPicPr>
        <p:blipFill rotWithShape="1">
          <a:blip r:embed="rId3">
            <a:extLst>
              <a:ext uri="{28A0092B-C50C-407E-A947-70E740481C1C}">
                <a14:useLocalDpi xmlns:a14="http://schemas.microsoft.com/office/drawing/2010/main" val="0"/>
              </a:ext>
            </a:extLst>
          </a:blip>
          <a:srcRect t="5057" b="16356"/>
          <a:stretch/>
        </p:blipFill>
        <p:spPr>
          <a:xfrm>
            <a:off x="941442" y="1268226"/>
            <a:ext cx="7885057" cy="4894729"/>
          </a:xfrm>
        </p:spPr>
      </p:pic>
    </p:spTree>
    <p:extLst>
      <p:ext uri="{BB962C8B-B14F-4D97-AF65-F5344CB8AC3E}">
        <p14:creationId xmlns:p14="http://schemas.microsoft.com/office/powerpoint/2010/main" val="385753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nrg2641-f2"/>
          <p:cNvPicPr>
            <a:picLocks noChangeAspect="1" noChangeArrowheads="1"/>
          </p:cNvPicPr>
          <p:nvPr/>
        </p:nvPicPr>
        <p:blipFill rotWithShape="1">
          <a:blip r:embed="rId2">
            <a:extLst>
              <a:ext uri="{28A0092B-C50C-407E-A947-70E740481C1C}">
                <a14:useLocalDpi xmlns:a14="http://schemas.microsoft.com/office/drawing/2010/main" val="0"/>
              </a:ext>
            </a:extLst>
          </a:blip>
          <a:srcRect t="45098"/>
          <a:stretch/>
        </p:blipFill>
        <p:spPr bwMode="auto">
          <a:xfrm>
            <a:off x="2503445" y="1596930"/>
            <a:ext cx="5021158" cy="456984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err="1"/>
              <a:t>ChIP-seq</a:t>
            </a:r>
            <a:r>
              <a:rPr lang="en-US" dirty="0"/>
              <a:t> profile</a:t>
            </a:r>
          </a:p>
        </p:txBody>
      </p:sp>
      <p:sp>
        <p:nvSpPr>
          <p:cNvPr id="5" name="Slide Number Placeholder 4"/>
          <p:cNvSpPr>
            <a:spLocks noGrp="1"/>
          </p:cNvSpPr>
          <p:nvPr>
            <p:ph type="sldNum" sz="quarter" idx="4"/>
          </p:nvPr>
        </p:nvSpPr>
        <p:spPr/>
        <p:txBody>
          <a:bodyPr/>
          <a:lstStyle/>
          <a:p>
            <a:fld id="{24791E93-A2B7-0848-BDB4-10A6DF01D9B6}" type="slidenum">
              <a:rPr lang="en-US" smtClean="0"/>
              <a:pPr/>
              <a:t>17</a:t>
            </a:fld>
            <a:endParaRPr lang="en-US" dirty="0"/>
          </a:p>
        </p:txBody>
      </p:sp>
    </p:spTree>
    <p:extLst>
      <p:ext uri="{BB962C8B-B14F-4D97-AF65-F5344CB8AC3E}">
        <p14:creationId xmlns:p14="http://schemas.microsoft.com/office/powerpoint/2010/main" val="225314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After peak calling</a:t>
            </a:r>
          </a:p>
        </p:txBody>
      </p:sp>
      <p:sp>
        <p:nvSpPr>
          <p:cNvPr id="4" name="Slide Number Placeholder 3"/>
          <p:cNvSpPr>
            <a:spLocks noGrp="1"/>
          </p:cNvSpPr>
          <p:nvPr>
            <p:ph type="sldNum" sz="quarter" idx="4"/>
          </p:nvPr>
        </p:nvSpPr>
        <p:spPr/>
        <p:txBody>
          <a:bodyPr/>
          <a:lstStyle/>
          <a:p>
            <a:fld id="{548ACC15-3917-5D40-A02E-2043260D31F2}" type="slidenum">
              <a:rPr lang="en-US" smtClean="0"/>
              <a:pPr/>
              <a:t>18</a:t>
            </a:fld>
            <a:endParaRPr lang="en-US"/>
          </a:p>
        </p:txBody>
      </p:sp>
      <p:sp>
        <p:nvSpPr>
          <p:cNvPr id="6" name="Content Placeholder 5"/>
          <p:cNvSpPr>
            <a:spLocks noGrp="1"/>
          </p:cNvSpPr>
          <p:nvPr>
            <p:ph sz="quarter" idx="12"/>
          </p:nvPr>
        </p:nvSpPr>
        <p:spPr/>
        <p:txBody>
          <a:bodyPr/>
          <a:lstStyle/>
          <a:p>
            <a:r>
              <a:rPr lang="en-US" dirty="0"/>
              <a:t>Motif analysis (MEME, HOMER, </a:t>
            </a:r>
            <a:r>
              <a:rPr lang="mr-IN" dirty="0"/>
              <a:t>…</a:t>
            </a:r>
            <a:r>
              <a:rPr lang="en-US" dirty="0"/>
              <a:t>)</a:t>
            </a:r>
          </a:p>
          <a:p>
            <a:r>
              <a:rPr lang="en-US" dirty="0"/>
              <a:t>Integrative analysis with expression data</a:t>
            </a:r>
          </a:p>
          <a:p>
            <a:r>
              <a:rPr lang="en-US" dirty="0"/>
              <a:t>Differential binding</a:t>
            </a:r>
          </a:p>
          <a:p>
            <a:r>
              <a:rPr lang="en-US" dirty="0"/>
              <a:t>Peak annotation</a:t>
            </a:r>
          </a:p>
          <a:p>
            <a:r>
              <a:rPr lang="mr-IN" dirty="0"/>
              <a:t>…</a:t>
            </a:r>
            <a:endParaRPr lang="en-US" dirty="0"/>
          </a:p>
        </p:txBody>
      </p:sp>
    </p:spTree>
    <p:extLst>
      <p:ext uri="{BB962C8B-B14F-4D97-AF65-F5344CB8AC3E}">
        <p14:creationId xmlns:p14="http://schemas.microsoft.com/office/powerpoint/2010/main" val="2984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Motif analysis</a:t>
            </a:r>
          </a:p>
        </p:txBody>
      </p:sp>
      <p:sp>
        <p:nvSpPr>
          <p:cNvPr id="3" name="Slide Number Placeholder 2"/>
          <p:cNvSpPr>
            <a:spLocks noGrp="1"/>
          </p:cNvSpPr>
          <p:nvPr>
            <p:ph type="sldNum" sz="quarter" idx="4"/>
          </p:nvPr>
        </p:nvSpPr>
        <p:spPr/>
        <p:txBody>
          <a:bodyPr/>
          <a:lstStyle/>
          <a:p>
            <a:fld id="{24791E93-A2B7-0848-BDB4-10A6DF01D9B6}" type="slidenum">
              <a:rPr lang="en-US" smtClean="0"/>
              <a:pPr/>
              <a:t>19</a:t>
            </a:fld>
            <a:endParaRPr lang="en-US" dirty="0"/>
          </a:p>
        </p:txBody>
      </p:sp>
      <p:pic>
        <p:nvPicPr>
          <p:cNvPr id="5" name="Content Placeholder 4" descr="Motif_example.tiff"/>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r="7358"/>
          <a:stretch/>
        </p:blipFill>
        <p:spPr/>
      </p:pic>
    </p:spTree>
    <p:extLst>
      <p:ext uri="{BB962C8B-B14F-4D97-AF65-F5344CB8AC3E}">
        <p14:creationId xmlns:p14="http://schemas.microsoft.com/office/powerpoint/2010/main" val="255446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17404-80DD-9D4C-B944-2F631BA47512}"/>
              </a:ext>
            </a:extLst>
          </p:cNvPr>
          <p:cNvSpPr>
            <a:spLocks noGrp="1"/>
          </p:cNvSpPr>
          <p:nvPr>
            <p:ph type="ctrTitle"/>
          </p:nvPr>
        </p:nvSpPr>
        <p:spPr/>
        <p:txBody>
          <a:bodyPr/>
          <a:lstStyle/>
          <a:p>
            <a:r>
              <a:rPr lang="en-US" dirty="0"/>
              <a:t>Introduction</a:t>
            </a:r>
          </a:p>
        </p:txBody>
      </p:sp>
      <p:sp>
        <p:nvSpPr>
          <p:cNvPr id="4" name="Subtitle 3">
            <a:extLst>
              <a:ext uri="{FF2B5EF4-FFF2-40B4-BE49-F238E27FC236}">
                <a16:creationId xmlns:a16="http://schemas.microsoft.com/office/drawing/2014/main" id="{463AF2DA-4D5D-904E-B4F7-6E71362A0A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801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txBox="1">
            <a:spLocks/>
          </p:cNvSpPr>
          <p:nvPr/>
        </p:nvSpPr>
        <p:spPr bwMode="auto">
          <a:xfrm>
            <a:off x="0" y="5595938"/>
            <a:ext cx="9144000" cy="1262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8600" tIns="0" rIns="228600" bIns="0"/>
          <a:lstStyle>
            <a:lvl1pPr/>
            <a:lvl2pPr/>
            <a:lvl3pPr/>
            <a:lvl4pPr/>
            <a:lvl5pPr/>
            <a:lvl6pPr/>
            <a:lvl7pPr/>
            <a:lvl8pPr/>
            <a:lvl9pPr/>
          </a:lstStyle>
          <a:p>
            <a:pPr eaLnBrk="1" hangingPunct="1"/>
            <a:r>
              <a:rPr lang="en-US" sz="1400" dirty="0"/>
              <a:t>From: A comprehensive comparison of tools for differential </a:t>
            </a:r>
            <a:r>
              <a:rPr lang="en-US" sz="1400" dirty="0" err="1"/>
              <a:t>ChIP-seq</a:t>
            </a:r>
            <a:r>
              <a:rPr lang="en-US" sz="1400" dirty="0"/>
              <a:t> analysis</a:t>
            </a:r>
          </a:p>
          <a:p>
            <a:pPr eaLnBrk="1" hangingPunct="1"/>
            <a:r>
              <a:rPr lang="en-US" sz="1200" dirty="0"/>
              <a:t>Brief </a:t>
            </a:r>
            <a:r>
              <a:rPr lang="en-US" sz="1200" dirty="0" err="1"/>
              <a:t>Bioinform</a:t>
            </a:r>
            <a:r>
              <a:rPr lang="en-US" sz="1200" dirty="0"/>
              <a:t>. 2016;17(6):953-966. doi:10.1093/bib/bbv110</a:t>
            </a:r>
          </a:p>
          <a:p>
            <a:pPr eaLnBrk="1" hangingPunct="1"/>
            <a:r>
              <a:rPr lang="en-US" sz="1200" dirty="0"/>
              <a:t>Brief </a:t>
            </a:r>
            <a:r>
              <a:rPr lang="en-US" sz="1200" dirty="0" err="1"/>
              <a:t>Bioinform</a:t>
            </a:r>
            <a:r>
              <a:rPr lang="en-US" sz="1200" dirty="0"/>
              <a:t> | © The Author 2016. Published by Oxford University </a:t>
            </a:r>
            <a:r>
              <a:rPr lang="en-US" sz="1200" dirty="0" err="1"/>
              <a:t>Press.This</a:t>
            </a:r>
            <a:r>
              <a:rPr lang="en-US" sz="1200" dirty="0"/>
              <a:t> is an Open Access article distributed under the terms of the Creative Commons Attribution Non-Commercial License (http://</a:t>
            </a:r>
            <a:r>
              <a:rPr lang="en-US" sz="1200" dirty="0" err="1"/>
              <a:t>creativecommons.org</a:t>
            </a:r>
            <a:r>
              <a:rPr lang="en-US" sz="1200" dirty="0"/>
              <a:t>/licenses/by-</a:t>
            </a:r>
            <a:r>
              <a:rPr lang="en-US" sz="1200" dirty="0" err="1"/>
              <a:t>nc</a:t>
            </a:r>
            <a:r>
              <a:rPr lang="en-US" sz="1200" dirty="0"/>
              <a:t>/4.0/), which permits non-commercial re-use, distribution, and reproduction in any medium, provided the original work is properly cited. For commercial re-use, please contact </a:t>
            </a:r>
            <a:r>
              <a:rPr lang="en-US" sz="1200" dirty="0" err="1"/>
              <a:t>journals.permissions@oup.com</a:t>
            </a:r>
            <a:endParaRPr lang="en-US" sz="1200" dirty="0"/>
          </a:p>
        </p:txBody>
      </p:sp>
      <p:sp>
        <p:nvSpPr>
          <p:cNvPr id="16387" name="Rectangle 2"/>
          <p:cNvSpPr>
            <a:spLocks noChangeArrowheads="1"/>
          </p:cNvSpPr>
          <p:nvPr/>
        </p:nvSpPr>
        <p:spPr bwMode="auto">
          <a:xfrm>
            <a:off x="0" y="0"/>
            <a:ext cx="9144000" cy="6858000"/>
          </a:xfrm>
          <a:prstGeom prst="rect">
            <a:avLst/>
          </a:prstGeom>
          <a:noFill/>
          <a:ln w="25400">
            <a:solidFill>
              <a:srgbClr val="F2F2F2"/>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solidFill>
                <a:srgbClr val="FFFFFF"/>
              </a:solidFill>
            </a:endParaRPr>
          </a:p>
        </p:txBody>
      </p:sp>
      <p:cxnSp>
        <p:nvCxnSpPr>
          <p:cNvPr id="16388" name="Straight Connector 8"/>
          <p:cNvCxnSpPr>
            <a:cxnSpLocks noChangeShapeType="1"/>
          </p:cNvCxnSpPr>
          <p:nvPr/>
        </p:nvCxnSpPr>
        <p:spPr bwMode="auto">
          <a:xfrm>
            <a:off x="0" y="5518150"/>
            <a:ext cx="9144000" cy="0"/>
          </a:xfrm>
          <a:prstGeom prst="line">
            <a:avLst/>
          </a:prstGeom>
          <a:noFill/>
          <a:ln w="6350">
            <a:solidFill>
              <a:schemeClr val="tx1"/>
            </a:solidFill>
            <a:miter lim="800000"/>
            <a:headEnd/>
            <a:tailEnd/>
          </a:ln>
          <a:extLst>
            <a:ext uri="{909E8E84-426E-40dd-AFC4-6F175D3DCCD1}">
              <a14:hiddenFill xmlns="" xmlns:a14="http://schemas.microsoft.com/office/drawing/2010/main">
                <a:noFill/>
              </a14:hiddenFill>
            </a:ext>
          </a:extLst>
        </p:spPr>
      </p:cxnSp>
      <p:pic>
        <p:nvPicPr>
          <p:cNvPr id="16391" name="Picture 7" descr="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61" y="1579284"/>
            <a:ext cx="8670939" cy="335863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Differential binding</a:t>
            </a:r>
          </a:p>
        </p:txBody>
      </p:sp>
    </p:spTree>
    <p:extLst>
      <p:ext uri="{BB962C8B-B14F-4D97-AF65-F5344CB8AC3E}">
        <p14:creationId xmlns:p14="http://schemas.microsoft.com/office/powerpoint/2010/main" val="214778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AA3-34F0-5F4E-90DA-6932A7DC5E36}"/>
              </a:ext>
            </a:extLst>
          </p:cNvPr>
          <p:cNvSpPr>
            <a:spLocks noGrp="1"/>
          </p:cNvSpPr>
          <p:nvPr>
            <p:ph type="title"/>
          </p:nvPr>
        </p:nvSpPr>
        <p:spPr/>
        <p:txBody>
          <a:bodyPr/>
          <a:lstStyle/>
          <a:p>
            <a:r>
              <a:rPr lang="en-US" dirty="0"/>
              <a:t>Correlation between different binding factors </a:t>
            </a:r>
          </a:p>
        </p:txBody>
      </p:sp>
      <p:pic>
        <p:nvPicPr>
          <p:cNvPr id="6" name="Picture 5">
            <a:extLst>
              <a:ext uri="{FF2B5EF4-FFF2-40B4-BE49-F238E27FC236}">
                <a16:creationId xmlns:a16="http://schemas.microsoft.com/office/drawing/2014/main" id="{DD6F6398-5669-9148-B778-B944F00E53C7}"/>
              </a:ext>
            </a:extLst>
          </p:cNvPr>
          <p:cNvPicPr>
            <a:picLocks noChangeAspect="1"/>
          </p:cNvPicPr>
          <p:nvPr/>
        </p:nvPicPr>
        <p:blipFill>
          <a:blip r:embed="rId2"/>
          <a:stretch>
            <a:fillRect/>
          </a:stretch>
        </p:blipFill>
        <p:spPr>
          <a:xfrm>
            <a:off x="2110276" y="1593669"/>
            <a:ext cx="4577907" cy="4166031"/>
          </a:xfrm>
          <a:prstGeom prst="rect">
            <a:avLst/>
          </a:prstGeom>
        </p:spPr>
      </p:pic>
    </p:spTree>
    <p:extLst>
      <p:ext uri="{BB962C8B-B14F-4D97-AF65-F5344CB8AC3E}">
        <p14:creationId xmlns:p14="http://schemas.microsoft.com/office/powerpoint/2010/main" val="313208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A655-AFF9-0545-A2C0-646812611362}"/>
              </a:ext>
            </a:extLst>
          </p:cNvPr>
          <p:cNvSpPr>
            <a:spLocks noGrp="1"/>
          </p:cNvSpPr>
          <p:nvPr>
            <p:ph type="title"/>
          </p:nvPr>
        </p:nvSpPr>
        <p:spPr/>
        <p:txBody>
          <a:bodyPr/>
          <a:lstStyle/>
          <a:p>
            <a:r>
              <a:rPr lang="en-US" dirty="0"/>
              <a:t>Chromatin state</a:t>
            </a:r>
          </a:p>
        </p:txBody>
      </p:sp>
      <p:pic>
        <p:nvPicPr>
          <p:cNvPr id="4" name="Picture 3">
            <a:extLst>
              <a:ext uri="{FF2B5EF4-FFF2-40B4-BE49-F238E27FC236}">
                <a16:creationId xmlns:a16="http://schemas.microsoft.com/office/drawing/2014/main" id="{BF5B50AE-36BF-C44C-9E59-8EA0548DA914}"/>
              </a:ext>
            </a:extLst>
          </p:cNvPr>
          <p:cNvPicPr>
            <a:picLocks noChangeAspect="1"/>
          </p:cNvPicPr>
          <p:nvPr/>
        </p:nvPicPr>
        <p:blipFill>
          <a:blip r:embed="rId2"/>
          <a:stretch>
            <a:fillRect/>
          </a:stretch>
        </p:blipFill>
        <p:spPr>
          <a:xfrm>
            <a:off x="941443" y="1100212"/>
            <a:ext cx="7035800" cy="2962728"/>
          </a:xfrm>
          <a:prstGeom prst="rect">
            <a:avLst/>
          </a:prstGeom>
        </p:spPr>
      </p:pic>
      <p:sp>
        <p:nvSpPr>
          <p:cNvPr id="5" name="Rectangle 4">
            <a:extLst>
              <a:ext uri="{FF2B5EF4-FFF2-40B4-BE49-F238E27FC236}">
                <a16:creationId xmlns:a16="http://schemas.microsoft.com/office/drawing/2014/main" id="{56D4DC13-F725-7640-BE68-815E93DAD458}"/>
              </a:ext>
            </a:extLst>
          </p:cNvPr>
          <p:cNvSpPr/>
          <p:nvPr/>
        </p:nvSpPr>
        <p:spPr>
          <a:xfrm>
            <a:off x="670924" y="6488668"/>
            <a:ext cx="5198859" cy="369332"/>
          </a:xfrm>
          <a:prstGeom prst="rect">
            <a:avLst/>
          </a:prstGeom>
        </p:spPr>
        <p:txBody>
          <a:bodyPr wrap="none">
            <a:spAutoFit/>
          </a:bodyPr>
          <a:lstStyle/>
          <a:p>
            <a:r>
              <a:rPr lang="en-US" dirty="0" err="1"/>
              <a:t>ChromHMM</a:t>
            </a:r>
            <a:r>
              <a:rPr lang="en-US" dirty="0"/>
              <a:t>: </a:t>
            </a:r>
            <a:r>
              <a:rPr lang="en-US" dirty="0">
                <a:hlinkClick r:id="rId3"/>
              </a:rPr>
              <a:t>http://compbio.mit.edu/ChromHMM/</a:t>
            </a:r>
            <a:endParaRPr lang="en-US" dirty="0"/>
          </a:p>
        </p:txBody>
      </p:sp>
      <p:pic>
        <p:nvPicPr>
          <p:cNvPr id="7" name="Picture 6">
            <a:extLst>
              <a:ext uri="{FF2B5EF4-FFF2-40B4-BE49-F238E27FC236}">
                <a16:creationId xmlns:a16="http://schemas.microsoft.com/office/drawing/2014/main" id="{12C2FFBF-8DF1-9747-856E-D11EE531C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650" y="2429692"/>
            <a:ext cx="2654529" cy="3823062"/>
          </a:xfrm>
          <a:prstGeom prst="rect">
            <a:avLst/>
          </a:prstGeom>
        </p:spPr>
      </p:pic>
    </p:spTree>
    <p:extLst>
      <p:ext uri="{BB962C8B-B14F-4D97-AF65-F5344CB8AC3E}">
        <p14:creationId xmlns:p14="http://schemas.microsoft.com/office/powerpoint/2010/main" val="7804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DF6-C9AA-DB4D-89DF-11B10D4EF605}"/>
              </a:ext>
            </a:extLst>
          </p:cNvPr>
          <p:cNvSpPr>
            <a:spLocks noGrp="1"/>
          </p:cNvSpPr>
          <p:nvPr>
            <p:ph type="title"/>
          </p:nvPr>
        </p:nvSpPr>
        <p:spPr/>
        <p:txBody>
          <a:bodyPr/>
          <a:lstStyle/>
          <a:p>
            <a:r>
              <a:rPr lang="en-US" dirty="0"/>
              <a:t>Interactive </a:t>
            </a:r>
            <a:r>
              <a:rPr lang="en-US" dirty="0" err="1"/>
              <a:t>ChIP-Seq</a:t>
            </a:r>
            <a:r>
              <a:rPr lang="en-US" dirty="0"/>
              <a:t> analysis server</a:t>
            </a:r>
          </a:p>
        </p:txBody>
      </p:sp>
      <p:pic>
        <p:nvPicPr>
          <p:cNvPr id="5" name="Content Placeholder 4">
            <a:extLst>
              <a:ext uri="{FF2B5EF4-FFF2-40B4-BE49-F238E27FC236}">
                <a16:creationId xmlns:a16="http://schemas.microsoft.com/office/drawing/2014/main" id="{18F13D74-5FA3-8745-9FA4-A1F4BF6A40F1}"/>
              </a:ext>
            </a:extLst>
          </p:cNvPr>
          <p:cNvPicPr>
            <a:picLocks noGrp="1" noChangeAspect="1"/>
          </p:cNvPicPr>
          <p:nvPr>
            <p:ph sz="quarter" idx="12"/>
          </p:nvPr>
        </p:nvPicPr>
        <p:blipFill>
          <a:blip r:embed="rId2"/>
          <a:stretch>
            <a:fillRect/>
          </a:stretch>
        </p:blipFill>
        <p:spPr>
          <a:xfrm>
            <a:off x="941388" y="1971445"/>
            <a:ext cx="7885112" cy="2560234"/>
          </a:xfrm>
        </p:spPr>
      </p:pic>
      <p:sp>
        <p:nvSpPr>
          <p:cNvPr id="6" name="Rectangle 5">
            <a:extLst>
              <a:ext uri="{FF2B5EF4-FFF2-40B4-BE49-F238E27FC236}">
                <a16:creationId xmlns:a16="http://schemas.microsoft.com/office/drawing/2014/main" id="{99A3E3CA-4C6D-DC41-8EF7-C95DDDBE3B01}"/>
              </a:ext>
            </a:extLst>
          </p:cNvPr>
          <p:cNvSpPr/>
          <p:nvPr/>
        </p:nvSpPr>
        <p:spPr>
          <a:xfrm>
            <a:off x="1082037" y="5212472"/>
            <a:ext cx="2852063" cy="369332"/>
          </a:xfrm>
          <a:prstGeom prst="rect">
            <a:avLst/>
          </a:prstGeom>
        </p:spPr>
        <p:txBody>
          <a:bodyPr wrap="none">
            <a:spAutoFit/>
          </a:bodyPr>
          <a:lstStyle/>
          <a:p>
            <a:r>
              <a:rPr lang="en-US" dirty="0">
                <a:hlinkClick r:id="rId3"/>
              </a:rPr>
              <a:t>http://chipseek.cgu.edu.tw</a:t>
            </a:r>
            <a:endParaRPr lang="en-US" dirty="0"/>
          </a:p>
        </p:txBody>
      </p:sp>
    </p:spTree>
    <p:extLst>
      <p:ext uri="{BB962C8B-B14F-4D97-AF65-F5344CB8AC3E}">
        <p14:creationId xmlns:p14="http://schemas.microsoft.com/office/powerpoint/2010/main" val="45966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C0A8-8C30-B646-BF0E-E4FD7637A964}"/>
              </a:ext>
            </a:extLst>
          </p:cNvPr>
          <p:cNvSpPr>
            <a:spLocks noGrp="1"/>
          </p:cNvSpPr>
          <p:nvPr>
            <p:ph type="title"/>
          </p:nvPr>
        </p:nvSpPr>
        <p:spPr/>
        <p:txBody>
          <a:bodyPr anchor="t"/>
          <a:lstStyle/>
          <a:p>
            <a:r>
              <a:rPr lang="en-US" dirty="0"/>
              <a:t>For command line user –</a:t>
            </a:r>
            <a:br>
              <a:rPr lang="en-US" dirty="0"/>
            </a:br>
            <a:r>
              <a:rPr lang="en-US" dirty="0"/>
              <a:t>Anaconda and </a:t>
            </a:r>
            <a:r>
              <a:rPr lang="en-US" dirty="0" err="1"/>
              <a:t>bioconda</a:t>
            </a:r>
            <a:endParaRPr lang="en-US" dirty="0"/>
          </a:p>
        </p:txBody>
      </p:sp>
      <p:sp>
        <p:nvSpPr>
          <p:cNvPr id="3" name="Slide Number Placeholder 2">
            <a:extLst>
              <a:ext uri="{FF2B5EF4-FFF2-40B4-BE49-F238E27FC236}">
                <a16:creationId xmlns:a16="http://schemas.microsoft.com/office/drawing/2014/main" id="{055D4B73-9A88-4740-94C9-C7E0CE2E71A3}"/>
              </a:ext>
            </a:extLst>
          </p:cNvPr>
          <p:cNvSpPr>
            <a:spLocks noGrp="1"/>
          </p:cNvSpPr>
          <p:nvPr>
            <p:ph type="sldNum" sz="quarter" idx="4"/>
          </p:nvPr>
        </p:nvSpPr>
        <p:spPr/>
        <p:txBody>
          <a:bodyPr/>
          <a:lstStyle/>
          <a:p>
            <a:fld id="{24791E93-A2B7-0848-BDB4-10A6DF01D9B6}" type="slidenum">
              <a:rPr lang="en-US" smtClean="0"/>
              <a:pPr/>
              <a:t>24</a:t>
            </a:fld>
            <a:endParaRPr lang="en-US" dirty="0"/>
          </a:p>
        </p:txBody>
      </p:sp>
      <p:sp>
        <p:nvSpPr>
          <p:cNvPr id="4" name="Content Placeholder 3">
            <a:extLst>
              <a:ext uri="{FF2B5EF4-FFF2-40B4-BE49-F238E27FC236}">
                <a16:creationId xmlns:a16="http://schemas.microsoft.com/office/drawing/2014/main" id="{1B091BDC-D85A-EE49-B69F-BD1B65BFD0F3}"/>
              </a:ext>
            </a:extLst>
          </p:cNvPr>
          <p:cNvSpPr>
            <a:spLocks noGrp="1"/>
          </p:cNvSpPr>
          <p:nvPr>
            <p:ph sz="quarter" idx="12"/>
          </p:nvPr>
        </p:nvSpPr>
        <p:spPr/>
        <p:txBody>
          <a:bodyPr/>
          <a:lstStyle/>
          <a:p>
            <a:r>
              <a:rPr lang="en-US" dirty="0"/>
              <a:t>Anaconda (package management platform) </a:t>
            </a:r>
            <a:r>
              <a:rPr lang="en-US" dirty="0">
                <a:hlinkClick r:id="rId2"/>
              </a:rPr>
              <a:t>https://anaconda.org</a:t>
            </a:r>
            <a:endParaRPr lang="en-US" dirty="0"/>
          </a:p>
          <a:p>
            <a:r>
              <a:rPr lang="en-US" dirty="0" err="1"/>
              <a:t>Bioconda</a:t>
            </a:r>
            <a:r>
              <a:rPr lang="en-US" dirty="0"/>
              <a:t> (package </a:t>
            </a:r>
            <a:r>
              <a:rPr lang="en-US" dirty="0" err="1"/>
              <a:t>reporsitory</a:t>
            </a:r>
            <a:r>
              <a:rPr lang="en-US" dirty="0"/>
              <a:t> for bioinformatics) </a:t>
            </a:r>
            <a:r>
              <a:rPr lang="en-US" dirty="0">
                <a:hlinkClick r:id="rId3"/>
              </a:rPr>
              <a:t>https://bioconda.github.io</a:t>
            </a:r>
            <a:endParaRPr lang="en-US" dirty="0"/>
          </a:p>
          <a:p>
            <a:r>
              <a:rPr lang="en-US" dirty="0" err="1"/>
              <a:t>Deeptools</a:t>
            </a:r>
            <a:r>
              <a:rPr lang="en-US" dirty="0"/>
              <a:t> </a:t>
            </a:r>
            <a:r>
              <a:rPr lang="en-US" dirty="0">
                <a:hlinkClick r:id="rId4"/>
              </a:rPr>
              <a:t>http://deeptools.readthedocs.io/en/develop/</a:t>
            </a:r>
            <a:endParaRPr lang="en-US" dirty="0"/>
          </a:p>
          <a:p>
            <a:pPr marL="0" indent="0">
              <a:buNone/>
            </a:pPr>
            <a:endParaRPr lang="en-US" dirty="0"/>
          </a:p>
        </p:txBody>
      </p:sp>
    </p:spTree>
    <p:extLst>
      <p:ext uri="{BB962C8B-B14F-4D97-AF65-F5344CB8AC3E}">
        <p14:creationId xmlns:p14="http://schemas.microsoft.com/office/powerpoint/2010/main" val="27130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from database</a:t>
            </a:r>
          </a:p>
        </p:txBody>
      </p:sp>
      <p:sp>
        <p:nvSpPr>
          <p:cNvPr id="4" name="Content Placeholder 3"/>
          <p:cNvSpPr>
            <a:spLocks noGrp="1"/>
          </p:cNvSpPr>
          <p:nvPr>
            <p:ph sz="quarter" idx="12"/>
          </p:nvPr>
        </p:nvSpPr>
        <p:spPr/>
        <p:txBody>
          <a:bodyPr/>
          <a:lstStyle/>
          <a:p>
            <a:r>
              <a:rPr lang="en-US" dirty="0"/>
              <a:t>Encode (</a:t>
            </a:r>
            <a:r>
              <a:rPr lang="en-US" dirty="0">
                <a:hlinkClick r:id="rId3"/>
              </a:rPr>
              <a:t>https://</a:t>
            </a:r>
            <a:r>
              <a:rPr lang="en-US" dirty="0" err="1">
                <a:hlinkClick r:id="rId3"/>
              </a:rPr>
              <a:t>www.encodeproject.org</a:t>
            </a:r>
            <a:r>
              <a:rPr lang="en-US" dirty="0"/>
              <a:t>)</a:t>
            </a:r>
          </a:p>
          <a:p>
            <a:r>
              <a:rPr lang="en-US" dirty="0" err="1"/>
              <a:t>modEncode</a:t>
            </a:r>
            <a:r>
              <a:rPr lang="en-US" dirty="0"/>
              <a:t> (</a:t>
            </a:r>
            <a:r>
              <a:rPr lang="en-US" dirty="0">
                <a:hlinkClick r:id="rId4"/>
              </a:rPr>
              <a:t>http://www.modencode.org/publications/about/index.shtml</a:t>
            </a:r>
            <a:r>
              <a:rPr lang="en-US" dirty="0"/>
              <a:t>)</a:t>
            </a:r>
          </a:p>
          <a:p>
            <a:r>
              <a:rPr lang="en-US" dirty="0"/>
              <a:t>Roadmap (</a:t>
            </a:r>
            <a:r>
              <a:rPr lang="en-US" dirty="0">
                <a:hlinkClick r:id="rId5"/>
              </a:rPr>
              <a:t>http://www.roadmapepigenomics.org</a:t>
            </a:r>
            <a:r>
              <a:rPr lang="en-US" dirty="0"/>
              <a:t>)</a:t>
            </a:r>
          </a:p>
          <a:p>
            <a:r>
              <a:rPr lang="en-US" dirty="0" err="1"/>
              <a:t>ArrayExpress</a:t>
            </a:r>
            <a:r>
              <a:rPr lang="en-US" dirty="0"/>
              <a:t> (</a:t>
            </a:r>
            <a:r>
              <a:rPr lang="en-US" dirty="0">
                <a:hlinkClick r:id="rId6"/>
              </a:rPr>
              <a:t>http://www.ebi.ac.uk/arrayexpress/</a:t>
            </a:r>
            <a:r>
              <a:rPr lang="en-US" dirty="0"/>
              <a:t>)</a:t>
            </a:r>
          </a:p>
          <a:p>
            <a:pPr marL="0" indent="0">
              <a:buNone/>
            </a:pPr>
            <a:r>
              <a:rPr lang="en-US" dirty="0"/>
              <a:t>------</a:t>
            </a:r>
          </a:p>
          <a:p>
            <a:r>
              <a:rPr lang="en-US" dirty="0"/>
              <a:t>GENCODE (</a:t>
            </a:r>
            <a:r>
              <a:rPr lang="en-US" dirty="0">
                <a:hlinkClick r:id="rId7"/>
              </a:rPr>
              <a:t>human and mouse genome</a:t>
            </a:r>
            <a:r>
              <a:rPr lang="en-US" dirty="0"/>
              <a:t>)</a:t>
            </a:r>
          </a:p>
        </p:txBody>
      </p:sp>
      <p:sp>
        <p:nvSpPr>
          <p:cNvPr id="2" name="Slide Number Placeholder 1"/>
          <p:cNvSpPr>
            <a:spLocks noGrp="1"/>
          </p:cNvSpPr>
          <p:nvPr>
            <p:ph type="sldNum" sz="quarter" idx="4"/>
          </p:nvPr>
        </p:nvSpPr>
        <p:spPr/>
        <p:txBody>
          <a:bodyPr/>
          <a:lstStyle/>
          <a:p>
            <a:fld id="{24791E93-A2B7-0848-BDB4-10A6DF01D9B6}" type="slidenum">
              <a:rPr lang="en-US" smtClean="0"/>
              <a:pPr/>
              <a:t>25</a:t>
            </a:fld>
            <a:endParaRPr lang="en-US" dirty="0"/>
          </a:p>
        </p:txBody>
      </p:sp>
    </p:spTree>
    <p:extLst>
      <p:ext uri="{BB962C8B-B14F-4D97-AF65-F5344CB8AC3E}">
        <p14:creationId xmlns:p14="http://schemas.microsoft.com/office/powerpoint/2010/main" val="330468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Hands on Work</a:t>
            </a:r>
          </a:p>
        </p:txBody>
      </p:sp>
    </p:spTree>
    <p:extLst>
      <p:ext uri="{BB962C8B-B14F-4D97-AF65-F5344CB8AC3E}">
        <p14:creationId xmlns:p14="http://schemas.microsoft.com/office/powerpoint/2010/main" val="206957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we will do?</a:t>
            </a:r>
          </a:p>
        </p:txBody>
      </p:sp>
      <p:sp>
        <p:nvSpPr>
          <p:cNvPr id="5" name="Content Placeholder 4"/>
          <p:cNvSpPr>
            <a:spLocks noGrp="1"/>
          </p:cNvSpPr>
          <p:nvPr>
            <p:ph sz="quarter" idx="12"/>
          </p:nvPr>
        </p:nvSpPr>
        <p:spPr/>
        <p:txBody>
          <a:bodyPr/>
          <a:lstStyle/>
          <a:p>
            <a:pPr marL="0" indent="0">
              <a:buNone/>
            </a:pPr>
            <a:r>
              <a:rPr lang="en-US" dirty="0"/>
              <a:t>Objective: Perform a basic </a:t>
            </a:r>
            <a:r>
              <a:rPr lang="en-US" dirty="0" err="1"/>
              <a:t>ChIP-seq</a:t>
            </a:r>
            <a:r>
              <a:rPr lang="en-US" dirty="0"/>
              <a:t> pipeline</a:t>
            </a:r>
          </a:p>
          <a:p>
            <a:r>
              <a:rPr lang="en-US" dirty="0"/>
              <a:t>In terminal:</a:t>
            </a:r>
          </a:p>
          <a:p>
            <a:pPr lvl="1"/>
            <a:r>
              <a:rPr lang="en-US" dirty="0"/>
              <a:t>Quality check (FASTQC: check the quality of raw sequencing data in </a:t>
            </a:r>
            <a:r>
              <a:rPr lang="en-US" dirty="0" err="1"/>
              <a:t>fastq</a:t>
            </a:r>
            <a:r>
              <a:rPr lang="en-US" dirty="0"/>
              <a:t> format)</a:t>
            </a:r>
          </a:p>
          <a:p>
            <a:pPr lvl="1"/>
            <a:r>
              <a:rPr lang="en-US" dirty="0"/>
              <a:t>Mapping (bowtie: align sample sequences to the reference genome)</a:t>
            </a:r>
          </a:p>
          <a:p>
            <a:pPr lvl="1"/>
            <a:r>
              <a:rPr lang="en-US" dirty="0"/>
              <a:t>Peak calling (MACS2: locate </a:t>
            </a:r>
            <a:r>
              <a:rPr lang="en-US" dirty="0" err="1"/>
              <a:t>immuno</a:t>
            </a:r>
            <a:r>
              <a:rPr lang="en-US" dirty="0"/>
              <a:t>-enriched regions)</a:t>
            </a:r>
          </a:p>
          <a:p>
            <a:r>
              <a:rPr lang="en-US" dirty="0"/>
              <a:t>On MEME online server </a:t>
            </a:r>
          </a:p>
          <a:p>
            <a:pPr lvl="1"/>
            <a:r>
              <a:rPr lang="en-US" dirty="0"/>
              <a:t>Motif analysis (MEME-</a:t>
            </a:r>
            <a:r>
              <a:rPr lang="en-US" dirty="0" err="1"/>
              <a:t>ChIP</a:t>
            </a:r>
            <a:r>
              <a:rPr lang="en-US" dirty="0"/>
              <a:t>: identify the binding motifs)</a:t>
            </a:r>
          </a:p>
          <a:p>
            <a:pPr marL="0" indent="0">
              <a:buNone/>
            </a:pPr>
            <a:endParaRPr lang="en-US" dirty="0"/>
          </a:p>
        </p:txBody>
      </p:sp>
    </p:spTree>
    <p:extLst>
      <p:ext uri="{BB962C8B-B14F-4D97-AF65-F5344CB8AC3E}">
        <p14:creationId xmlns:p14="http://schemas.microsoft.com/office/powerpoint/2010/main" val="360699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98355247"/>
              </p:ext>
            </p:extLst>
          </p:nvPr>
        </p:nvGraphicFramePr>
        <p:xfrm>
          <a:off x="1285092" y="1646518"/>
          <a:ext cx="7022205" cy="2225040"/>
        </p:xfrm>
        <a:graphic>
          <a:graphicData uri="http://schemas.openxmlformats.org/drawingml/2006/table">
            <a:tbl>
              <a:tblPr firstRow="1" bandRow="1">
                <a:tableStyleId>{5C22544A-7EE6-4342-B048-85BDC9FD1C3A}</a:tableStyleId>
              </a:tblPr>
              <a:tblGrid>
                <a:gridCol w="1214413">
                  <a:extLst>
                    <a:ext uri="{9D8B030D-6E8A-4147-A177-3AD203B41FA5}">
                      <a16:colId xmlns:a16="http://schemas.microsoft.com/office/drawing/2014/main" val="20000"/>
                    </a:ext>
                  </a:extLst>
                </a:gridCol>
                <a:gridCol w="2033345">
                  <a:extLst>
                    <a:ext uri="{9D8B030D-6E8A-4147-A177-3AD203B41FA5}">
                      <a16:colId xmlns:a16="http://schemas.microsoft.com/office/drawing/2014/main" val="20001"/>
                    </a:ext>
                  </a:extLst>
                </a:gridCol>
                <a:gridCol w="3774447">
                  <a:extLst>
                    <a:ext uri="{9D8B030D-6E8A-4147-A177-3AD203B41FA5}">
                      <a16:colId xmlns:a16="http://schemas.microsoft.com/office/drawing/2014/main" val="20002"/>
                    </a:ext>
                  </a:extLst>
                </a:gridCol>
              </a:tblGrid>
              <a:tr h="370840">
                <a:tc>
                  <a:txBody>
                    <a:bodyPr/>
                    <a:lstStyle/>
                    <a:p>
                      <a:r>
                        <a:rPr lang="en-US" dirty="0"/>
                        <a:t>Software</a:t>
                      </a:r>
                    </a:p>
                  </a:txBody>
                  <a:tcPr/>
                </a:tc>
                <a:tc>
                  <a:txBody>
                    <a:bodyPr/>
                    <a:lstStyle/>
                    <a:p>
                      <a:r>
                        <a:rPr lang="en-US" dirty="0"/>
                        <a:t>Version</a:t>
                      </a:r>
                    </a:p>
                  </a:txBody>
                  <a:tcPr/>
                </a:tc>
                <a:tc>
                  <a:txBody>
                    <a:bodyPr/>
                    <a:lstStyle/>
                    <a:p>
                      <a:r>
                        <a:rPr lang="en-US" dirty="0"/>
                        <a:t>Usage</a:t>
                      </a:r>
                    </a:p>
                  </a:txBody>
                  <a:tcPr/>
                </a:tc>
                <a:extLst>
                  <a:ext uri="{0D108BD9-81ED-4DB2-BD59-A6C34878D82A}">
                    <a16:rowId xmlns:a16="http://schemas.microsoft.com/office/drawing/2014/main" val="10000"/>
                  </a:ext>
                </a:extLst>
              </a:tr>
              <a:tr h="370840">
                <a:tc>
                  <a:txBody>
                    <a:bodyPr/>
                    <a:lstStyle/>
                    <a:p>
                      <a:r>
                        <a:rPr lang="en-US" dirty="0" err="1"/>
                        <a:t>fastqc</a:t>
                      </a:r>
                      <a:endParaRPr lang="en-US" dirty="0"/>
                    </a:p>
                  </a:txBody>
                  <a:tcPr/>
                </a:tc>
                <a:tc>
                  <a:txBody>
                    <a:bodyPr/>
                    <a:lstStyle/>
                    <a:p>
                      <a:r>
                        <a:rPr lang="en-US" dirty="0"/>
                        <a:t>0.11.3</a:t>
                      </a:r>
                    </a:p>
                  </a:txBody>
                  <a:tcPr/>
                </a:tc>
                <a:tc>
                  <a:txBody>
                    <a:bodyPr/>
                    <a:lstStyle/>
                    <a:p>
                      <a:r>
                        <a:rPr lang="en-US" dirty="0"/>
                        <a:t>Quality</a:t>
                      </a:r>
                      <a:r>
                        <a:rPr lang="en-US" baseline="0" dirty="0"/>
                        <a:t> checking</a:t>
                      </a:r>
                      <a:endParaRPr lang="en-US" dirty="0"/>
                    </a:p>
                  </a:txBody>
                  <a:tcPr/>
                </a:tc>
                <a:extLst>
                  <a:ext uri="{0D108BD9-81ED-4DB2-BD59-A6C34878D82A}">
                    <a16:rowId xmlns:a16="http://schemas.microsoft.com/office/drawing/2014/main" val="10001"/>
                  </a:ext>
                </a:extLst>
              </a:tr>
              <a:tr h="370840">
                <a:tc>
                  <a:txBody>
                    <a:bodyPr/>
                    <a:lstStyle/>
                    <a:p>
                      <a:r>
                        <a:rPr lang="en-US" dirty="0"/>
                        <a:t>Bowtie</a:t>
                      </a:r>
                    </a:p>
                  </a:txBody>
                  <a:tcPr/>
                </a:tc>
                <a:tc>
                  <a:txBody>
                    <a:bodyPr/>
                    <a:lstStyle/>
                    <a:p>
                      <a:r>
                        <a:rPr lang="en-US" dirty="0"/>
                        <a:t>0.12.8</a:t>
                      </a:r>
                    </a:p>
                  </a:txBody>
                  <a:tcPr/>
                </a:tc>
                <a:tc>
                  <a:txBody>
                    <a:bodyPr/>
                    <a:lstStyle/>
                    <a:p>
                      <a:r>
                        <a:rPr lang="en-US" dirty="0"/>
                        <a:t>mapping</a:t>
                      </a:r>
                    </a:p>
                  </a:txBody>
                  <a:tcPr/>
                </a:tc>
                <a:extLst>
                  <a:ext uri="{0D108BD9-81ED-4DB2-BD59-A6C34878D82A}">
                    <a16:rowId xmlns:a16="http://schemas.microsoft.com/office/drawing/2014/main" val="10002"/>
                  </a:ext>
                </a:extLst>
              </a:tr>
              <a:tr h="370840">
                <a:tc>
                  <a:txBody>
                    <a:bodyPr/>
                    <a:lstStyle/>
                    <a:p>
                      <a:r>
                        <a:rPr lang="en-US" dirty="0" err="1"/>
                        <a:t>Samtools</a:t>
                      </a:r>
                      <a:endParaRPr lang="en-US" dirty="0"/>
                    </a:p>
                  </a:txBody>
                  <a:tcPr/>
                </a:tc>
                <a:tc>
                  <a:txBody>
                    <a:bodyPr/>
                    <a:lstStyle/>
                    <a:p>
                      <a:r>
                        <a:rPr lang="en-US" dirty="0"/>
                        <a:t>1.3.1</a:t>
                      </a:r>
                    </a:p>
                  </a:txBody>
                  <a:tcPr/>
                </a:tc>
                <a:tc>
                  <a:txBody>
                    <a:bodyPr/>
                    <a:lstStyle/>
                    <a:p>
                      <a:r>
                        <a:rPr lang="en-US" dirty="0"/>
                        <a:t>SAM, BAM file manipulation</a:t>
                      </a:r>
                    </a:p>
                  </a:txBody>
                  <a:tcPr/>
                </a:tc>
                <a:extLst>
                  <a:ext uri="{0D108BD9-81ED-4DB2-BD59-A6C34878D82A}">
                    <a16:rowId xmlns:a16="http://schemas.microsoft.com/office/drawing/2014/main" val="10003"/>
                  </a:ext>
                </a:extLst>
              </a:tr>
              <a:tr h="370840">
                <a:tc>
                  <a:txBody>
                    <a:bodyPr/>
                    <a:lstStyle/>
                    <a:p>
                      <a:r>
                        <a:rPr lang="en-US" dirty="0"/>
                        <a:t>MACS2</a:t>
                      </a:r>
                    </a:p>
                  </a:txBody>
                  <a:tcPr/>
                </a:tc>
                <a:tc>
                  <a:txBody>
                    <a:bodyPr/>
                    <a:lstStyle/>
                    <a:p>
                      <a:r>
                        <a:rPr lang="hr-HR" dirty="0"/>
                        <a:t>2.0.10.20120913</a:t>
                      </a:r>
                      <a:endParaRPr lang="en-US" dirty="0"/>
                    </a:p>
                  </a:txBody>
                  <a:tcPr/>
                </a:tc>
                <a:tc>
                  <a:txBody>
                    <a:bodyPr/>
                    <a:lstStyle/>
                    <a:p>
                      <a:r>
                        <a:rPr lang="en-US" dirty="0"/>
                        <a:t>Peak</a:t>
                      </a:r>
                      <a:r>
                        <a:rPr lang="en-US" baseline="0" dirty="0"/>
                        <a:t> calling</a:t>
                      </a:r>
                      <a:endParaRPr lang="en-US" dirty="0"/>
                    </a:p>
                  </a:txBody>
                  <a:tcPr/>
                </a:tc>
                <a:extLst>
                  <a:ext uri="{0D108BD9-81ED-4DB2-BD59-A6C34878D82A}">
                    <a16:rowId xmlns:a16="http://schemas.microsoft.com/office/drawing/2014/main" val="10004"/>
                  </a:ext>
                </a:extLst>
              </a:tr>
              <a:tr h="370840">
                <a:tc>
                  <a:txBody>
                    <a:bodyPr/>
                    <a:lstStyle/>
                    <a:p>
                      <a:r>
                        <a:rPr lang="en-US" dirty="0" err="1"/>
                        <a:t>bedtools</a:t>
                      </a:r>
                      <a:endParaRPr lang="en-US" dirty="0"/>
                    </a:p>
                  </a:txBody>
                  <a:tcPr/>
                </a:tc>
                <a:tc>
                  <a:txBody>
                    <a:bodyPr/>
                    <a:lstStyle/>
                    <a:p>
                      <a:r>
                        <a:rPr lang="en-US" dirty="0"/>
                        <a:t>2.26.0</a:t>
                      </a:r>
                    </a:p>
                  </a:txBody>
                  <a:tcPr/>
                </a:tc>
                <a:tc>
                  <a:txBody>
                    <a:bodyPr/>
                    <a:lstStyle/>
                    <a:p>
                      <a:r>
                        <a:rPr lang="en-US" dirty="0"/>
                        <a:t>Bed file manipulation</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2136588" y="4736353"/>
            <a:ext cx="5602941" cy="1477328"/>
          </a:xfrm>
          <a:prstGeom prst="rect">
            <a:avLst/>
          </a:prstGeom>
          <a:noFill/>
        </p:spPr>
        <p:txBody>
          <a:bodyPr wrap="square" rtlCol="0">
            <a:spAutoFit/>
          </a:bodyPr>
          <a:lstStyle/>
          <a:p>
            <a:r>
              <a:rPr lang="en-US" dirty="0"/>
              <a:t>Note: </a:t>
            </a:r>
          </a:p>
          <a:p>
            <a:pPr marL="285750" indent="-285750">
              <a:buFontTx/>
              <a:buChar char="•"/>
            </a:pPr>
            <a:r>
              <a:rPr lang="en-US" dirty="0"/>
              <a:t>You may install the software through </a:t>
            </a:r>
            <a:r>
              <a:rPr lang="en-US" dirty="0" err="1"/>
              <a:t>bioconda</a:t>
            </a:r>
            <a:endParaRPr lang="en-US" dirty="0"/>
          </a:p>
          <a:p>
            <a:pPr marL="285750" indent="-285750">
              <a:buFontTx/>
              <a:buChar char="•"/>
            </a:pPr>
            <a:r>
              <a:rPr lang="en-US" dirty="0"/>
              <a:t>MACS2 requires python2.7.X</a:t>
            </a:r>
          </a:p>
          <a:p>
            <a:pPr marL="285750" indent="-285750">
              <a:buFontTx/>
              <a:buChar char="•"/>
            </a:pPr>
            <a:r>
              <a:rPr lang="en-US" dirty="0"/>
              <a:t>Check software dependencies on their installation page on-line </a:t>
            </a:r>
          </a:p>
        </p:txBody>
      </p:sp>
    </p:spTree>
    <p:extLst>
      <p:ext uri="{BB962C8B-B14F-4D97-AF65-F5344CB8AC3E}">
        <p14:creationId xmlns:p14="http://schemas.microsoft.com/office/powerpoint/2010/main" val="3070457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Slide Number Placeholder 2"/>
          <p:cNvSpPr>
            <a:spLocks noGrp="1"/>
          </p:cNvSpPr>
          <p:nvPr>
            <p:ph type="sldNum" sz="quarter" idx="4"/>
          </p:nvPr>
        </p:nvSpPr>
        <p:spPr/>
        <p:txBody>
          <a:bodyPr/>
          <a:lstStyle/>
          <a:p>
            <a:fld id="{24791E93-A2B7-0848-BDB4-10A6DF01D9B6}" type="slidenum">
              <a:rPr lang="en-US" smtClean="0"/>
              <a:pPr/>
              <a:t>29</a:t>
            </a:fld>
            <a:endParaRPr lang="en-US" dirty="0"/>
          </a:p>
        </p:txBody>
      </p:sp>
      <p:sp>
        <p:nvSpPr>
          <p:cNvPr id="4" name="Content Placeholder 3"/>
          <p:cNvSpPr>
            <a:spLocks noGrp="1"/>
          </p:cNvSpPr>
          <p:nvPr>
            <p:ph sz="quarter" idx="12"/>
          </p:nvPr>
        </p:nvSpPr>
        <p:spPr>
          <a:xfrm>
            <a:off x="941442" y="1417638"/>
            <a:ext cx="7885057" cy="4191000"/>
          </a:xfrm>
        </p:spPr>
        <p:txBody>
          <a:bodyPr/>
          <a:lstStyle/>
          <a:p>
            <a:pPr>
              <a:spcAft>
                <a:spcPts val="200"/>
              </a:spcAft>
            </a:pPr>
            <a:r>
              <a:rPr lang="en-US" sz="2000" dirty="0"/>
              <a:t>Assay: </a:t>
            </a:r>
            <a:r>
              <a:rPr lang="en-US" sz="2000" dirty="0" err="1"/>
              <a:t>ChIP-seq</a:t>
            </a:r>
            <a:endParaRPr lang="en-US" sz="2000" dirty="0"/>
          </a:p>
          <a:p>
            <a:pPr>
              <a:spcAft>
                <a:spcPts val="200"/>
              </a:spcAft>
            </a:pPr>
            <a:r>
              <a:rPr lang="en-US" sz="2000" dirty="0"/>
              <a:t>Target: CTCF</a:t>
            </a:r>
          </a:p>
          <a:p>
            <a:pPr>
              <a:spcAft>
                <a:spcPts val="200"/>
              </a:spcAft>
            </a:pPr>
            <a:r>
              <a:rPr lang="en-US" sz="2000" dirty="0" err="1"/>
              <a:t>Biosample</a:t>
            </a:r>
            <a:r>
              <a:rPr lang="en-US" sz="2000" dirty="0"/>
              <a:t>: Homo Sapiens GM12878 (A </a:t>
            </a:r>
            <a:r>
              <a:rPr lang="en-US" sz="2000" dirty="0" err="1"/>
              <a:t>lymphoblastoid</a:t>
            </a:r>
            <a:r>
              <a:rPr lang="en-US" sz="2000" dirty="0"/>
              <a:t> cell line produced from the blood of a female donor with northern and western European ancestry by EBV transformation)</a:t>
            </a:r>
          </a:p>
          <a:p>
            <a:pPr>
              <a:spcAft>
                <a:spcPts val="200"/>
              </a:spcAft>
            </a:pPr>
            <a:r>
              <a:rPr lang="en-US" sz="2000" dirty="0"/>
              <a:t>Sample type: DNA</a:t>
            </a:r>
          </a:p>
          <a:p>
            <a:pPr>
              <a:spcAft>
                <a:spcPts val="200"/>
              </a:spcAft>
            </a:pPr>
            <a:r>
              <a:rPr lang="en-US" sz="2000" dirty="0"/>
              <a:t>Chromosome: Chr1</a:t>
            </a:r>
          </a:p>
          <a:p>
            <a:pPr>
              <a:spcAft>
                <a:spcPts val="200"/>
              </a:spcAft>
            </a:pPr>
            <a:r>
              <a:rPr lang="en-US" sz="2000" dirty="0"/>
              <a:t>Lab: Bradley Bernstein, Broad</a:t>
            </a:r>
          </a:p>
          <a:p>
            <a:pPr>
              <a:spcAft>
                <a:spcPts val="200"/>
              </a:spcAft>
            </a:pPr>
            <a:r>
              <a:rPr lang="en-US" sz="2000" dirty="0"/>
              <a:t>Source: </a:t>
            </a:r>
            <a:r>
              <a:rPr lang="en-US" sz="2000" dirty="0" err="1"/>
              <a:t>encodeproject.org</a:t>
            </a:r>
            <a:endParaRPr lang="en-US" sz="2000" dirty="0"/>
          </a:p>
          <a:p>
            <a:pPr>
              <a:spcAft>
                <a:spcPts val="200"/>
              </a:spcAft>
            </a:pPr>
            <a:r>
              <a:rPr lang="en-US" sz="2000" dirty="0"/>
              <a:t>Platform: </a:t>
            </a:r>
            <a:r>
              <a:rPr lang="en-US" sz="2000" dirty="0" err="1"/>
              <a:t>Illumina</a:t>
            </a:r>
            <a:r>
              <a:rPr lang="en-US" sz="2000" dirty="0"/>
              <a:t> Genome Analyzer</a:t>
            </a:r>
          </a:p>
          <a:p>
            <a:pPr>
              <a:spcAft>
                <a:spcPts val="200"/>
              </a:spcAft>
            </a:pPr>
            <a:r>
              <a:rPr lang="en-US" sz="2000" dirty="0"/>
              <a:t>ENCODE accession id: </a:t>
            </a:r>
          </a:p>
          <a:p>
            <a:pPr lvl="1"/>
            <a:r>
              <a:rPr lang="en-US" sz="1800" dirty="0"/>
              <a:t>ENCFF000ARP (sample) -&gt; GM12878_CTCF_chr1.fastq</a:t>
            </a:r>
          </a:p>
          <a:p>
            <a:pPr lvl="1"/>
            <a:r>
              <a:rPr lang="en-US" sz="1800" dirty="0"/>
              <a:t>ENCFF000ARK (control) -&gt; GM12878_control_chr1.fastq</a:t>
            </a:r>
          </a:p>
        </p:txBody>
      </p:sp>
    </p:spTree>
    <p:extLst>
      <p:ext uri="{BB962C8B-B14F-4D97-AF65-F5344CB8AC3E}">
        <p14:creationId xmlns:p14="http://schemas.microsoft.com/office/powerpoint/2010/main" val="21669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70AD-B7F4-754B-A9B5-DB3C4208C536}"/>
              </a:ext>
            </a:extLst>
          </p:cNvPr>
          <p:cNvSpPr>
            <a:spLocks noGrp="1"/>
          </p:cNvSpPr>
          <p:nvPr>
            <p:ph type="title"/>
          </p:nvPr>
        </p:nvSpPr>
        <p:spPr/>
        <p:txBody>
          <a:bodyPr anchor="t"/>
          <a:lstStyle/>
          <a:p>
            <a:r>
              <a:rPr lang="en-US" dirty="0"/>
              <a:t>Learn from RNA-</a:t>
            </a:r>
            <a:r>
              <a:rPr lang="en-US" dirty="0" err="1"/>
              <a:t>Seq</a:t>
            </a:r>
            <a:endParaRPr lang="en-US" dirty="0"/>
          </a:p>
        </p:txBody>
      </p:sp>
      <p:sp>
        <p:nvSpPr>
          <p:cNvPr id="3" name="Slide Number Placeholder 2">
            <a:extLst>
              <a:ext uri="{FF2B5EF4-FFF2-40B4-BE49-F238E27FC236}">
                <a16:creationId xmlns:a16="http://schemas.microsoft.com/office/drawing/2014/main" id="{778041C9-5602-724C-8F47-CEFD74C610FA}"/>
              </a:ext>
            </a:extLst>
          </p:cNvPr>
          <p:cNvSpPr>
            <a:spLocks noGrp="1"/>
          </p:cNvSpPr>
          <p:nvPr>
            <p:ph type="sldNum" sz="quarter" idx="4"/>
          </p:nvPr>
        </p:nvSpPr>
        <p:spPr>
          <a:xfrm>
            <a:off x="6692900" y="6280150"/>
            <a:ext cx="2133600" cy="365125"/>
          </a:xfrm>
        </p:spPr>
        <p:txBody>
          <a:bodyPr/>
          <a:lstStyle/>
          <a:p>
            <a:fld id="{24791E93-A2B7-0848-BDB4-10A6DF01D9B6}" type="slidenum">
              <a:rPr lang="en-US" smtClean="0"/>
              <a:pPr/>
              <a:t>3</a:t>
            </a:fld>
            <a:endParaRPr lang="en-US" dirty="0"/>
          </a:p>
        </p:txBody>
      </p:sp>
      <p:sp>
        <p:nvSpPr>
          <p:cNvPr id="5" name="TextBox 4">
            <a:extLst>
              <a:ext uri="{FF2B5EF4-FFF2-40B4-BE49-F238E27FC236}">
                <a16:creationId xmlns:a16="http://schemas.microsoft.com/office/drawing/2014/main" id="{DCEF8269-37C6-E241-9576-EB1656A58FD4}"/>
              </a:ext>
            </a:extLst>
          </p:cNvPr>
          <p:cNvSpPr txBox="1"/>
          <p:nvPr/>
        </p:nvSpPr>
        <p:spPr>
          <a:xfrm>
            <a:off x="2941099" y="4736807"/>
            <a:ext cx="3117200" cy="369332"/>
          </a:xfrm>
          <a:prstGeom prst="rect">
            <a:avLst/>
          </a:prstGeom>
          <a:noFill/>
        </p:spPr>
        <p:txBody>
          <a:bodyPr wrap="none" rtlCol="0">
            <a:spAutoFit/>
          </a:bodyPr>
          <a:lstStyle/>
          <a:p>
            <a:r>
              <a:rPr lang="en-US" dirty="0"/>
              <a:t>Differential Gene Expression</a:t>
            </a:r>
          </a:p>
        </p:txBody>
      </p:sp>
      <p:pic>
        <p:nvPicPr>
          <p:cNvPr id="6" name="Picture 5" descr="normal-cancer-expression-heatmap.pdf">
            <a:extLst>
              <a:ext uri="{FF2B5EF4-FFF2-40B4-BE49-F238E27FC236}">
                <a16:creationId xmlns:a16="http://schemas.microsoft.com/office/drawing/2014/main" id="{38B7F5C1-16C2-B64E-A14C-3F3A015D0732}"/>
              </a:ext>
            </a:extLst>
          </p:cNvPr>
          <p:cNvPicPr>
            <a:picLocks noChangeAspect="1"/>
          </p:cNvPicPr>
          <p:nvPr/>
        </p:nvPicPr>
        <p:blipFill rotWithShape="1">
          <a:blip r:embed="rId2">
            <a:extLst>
              <a:ext uri="{28A0092B-C50C-407E-A947-70E740481C1C}">
                <a14:useLocalDpi xmlns:a14="http://schemas.microsoft.com/office/drawing/2010/main" val="0"/>
              </a:ext>
            </a:extLst>
          </a:blip>
          <a:srcRect l="26760" t="26123" r="10879" b="13116"/>
          <a:stretch/>
        </p:blipFill>
        <p:spPr>
          <a:xfrm>
            <a:off x="2994115" y="1767204"/>
            <a:ext cx="2996578" cy="2919702"/>
          </a:xfrm>
          <a:prstGeom prst="rect">
            <a:avLst/>
          </a:prstGeom>
        </p:spPr>
      </p:pic>
      <p:cxnSp>
        <p:nvCxnSpPr>
          <p:cNvPr id="7" name="Straight Arrow Connector 6">
            <a:extLst>
              <a:ext uri="{FF2B5EF4-FFF2-40B4-BE49-F238E27FC236}">
                <a16:creationId xmlns:a16="http://schemas.microsoft.com/office/drawing/2014/main" id="{A23F70CA-FA5B-FE48-9E5E-963EE74F7D73}"/>
              </a:ext>
            </a:extLst>
          </p:cNvPr>
          <p:cNvCxnSpPr/>
          <p:nvPr/>
        </p:nvCxnSpPr>
        <p:spPr>
          <a:xfrm>
            <a:off x="2994115" y="1503032"/>
            <a:ext cx="1490994" cy="0"/>
          </a:xfrm>
          <a:prstGeom prst="straightConnector1">
            <a:avLst/>
          </a:prstGeom>
          <a:ln w="317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2EEEB1-2A29-4A44-A05C-7C5903235A2C}"/>
              </a:ext>
            </a:extLst>
          </p:cNvPr>
          <p:cNvCxnSpPr/>
          <p:nvPr/>
        </p:nvCxnSpPr>
        <p:spPr>
          <a:xfrm>
            <a:off x="4499699" y="1503032"/>
            <a:ext cx="1490994" cy="0"/>
          </a:xfrm>
          <a:prstGeom prst="straightConnector1">
            <a:avLst/>
          </a:prstGeom>
          <a:ln w="317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A8A1D-0475-8249-95A6-D31D1B471B70}"/>
              </a:ext>
            </a:extLst>
          </p:cNvPr>
          <p:cNvSpPr txBox="1"/>
          <p:nvPr/>
        </p:nvSpPr>
        <p:spPr>
          <a:xfrm>
            <a:off x="3264534" y="942759"/>
            <a:ext cx="883813" cy="369332"/>
          </a:xfrm>
          <a:prstGeom prst="rect">
            <a:avLst/>
          </a:prstGeom>
          <a:noFill/>
        </p:spPr>
        <p:txBody>
          <a:bodyPr wrap="none" rtlCol="0">
            <a:spAutoFit/>
          </a:bodyPr>
          <a:lstStyle/>
          <a:p>
            <a:r>
              <a:rPr lang="en-US" dirty="0"/>
              <a:t>Normal</a:t>
            </a:r>
          </a:p>
        </p:txBody>
      </p:sp>
      <p:sp>
        <p:nvSpPr>
          <p:cNvPr id="10" name="TextBox 9">
            <a:extLst>
              <a:ext uri="{FF2B5EF4-FFF2-40B4-BE49-F238E27FC236}">
                <a16:creationId xmlns:a16="http://schemas.microsoft.com/office/drawing/2014/main" id="{8F1C4611-9ADE-0E4E-89B3-AFCE6832D50C}"/>
              </a:ext>
            </a:extLst>
          </p:cNvPr>
          <p:cNvSpPr txBox="1"/>
          <p:nvPr/>
        </p:nvSpPr>
        <p:spPr>
          <a:xfrm>
            <a:off x="4759786" y="942759"/>
            <a:ext cx="832530" cy="369332"/>
          </a:xfrm>
          <a:prstGeom prst="rect">
            <a:avLst/>
          </a:prstGeom>
          <a:noFill/>
        </p:spPr>
        <p:txBody>
          <a:bodyPr wrap="none" rtlCol="0">
            <a:spAutoFit/>
          </a:bodyPr>
          <a:lstStyle/>
          <a:p>
            <a:r>
              <a:rPr lang="en-US" dirty="0"/>
              <a:t>Cancer</a:t>
            </a:r>
          </a:p>
        </p:txBody>
      </p:sp>
      <p:sp>
        <p:nvSpPr>
          <p:cNvPr id="4" name="TextBox 3">
            <a:extLst>
              <a:ext uri="{FF2B5EF4-FFF2-40B4-BE49-F238E27FC236}">
                <a16:creationId xmlns:a16="http://schemas.microsoft.com/office/drawing/2014/main" id="{6EA75E2C-2409-E54F-9E6A-7D2C990CDF69}"/>
              </a:ext>
            </a:extLst>
          </p:cNvPr>
          <p:cNvSpPr txBox="1"/>
          <p:nvPr/>
        </p:nvSpPr>
        <p:spPr>
          <a:xfrm>
            <a:off x="1550634" y="6280150"/>
            <a:ext cx="2249398" cy="369332"/>
          </a:xfrm>
          <a:prstGeom prst="rect">
            <a:avLst/>
          </a:prstGeom>
          <a:noFill/>
        </p:spPr>
        <p:txBody>
          <a:bodyPr wrap="none" rtlCol="0">
            <a:spAutoFit/>
          </a:bodyPr>
          <a:lstStyle/>
          <a:p>
            <a:r>
              <a:rPr lang="en-US" dirty="0"/>
              <a:t>Steve </a:t>
            </a:r>
            <a:r>
              <a:rPr lang="en-US" dirty="0" err="1"/>
              <a:t>Munger</a:t>
            </a:r>
            <a:r>
              <a:rPr lang="en-US" dirty="0"/>
              <a:t>, 2017</a:t>
            </a:r>
          </a:p>
        </p:txBody>
      </p:sp>
      <p:sp>
        <p:nvSpPr>
          <p:cNvPr id="11" name="TextBox 10">
            <a:extLst>
              <a:ext uri="{FF2B5EF4-FFF2-40B4-BE49-F238E27FC236}">
                <a16:creationId xmlns:a16="http://schemas.microsoft.com/office/drawing/2014/main" id="{B50B8B75-E451-444E-8163-26D194237B07}"/>
              </a:ext>
            </a:extLst>
          </p:cNvPr>
          <p:cNvSpPr txBox="1"/>
          <p:nvPr/>
        </p:nvSpPr>
        <p:spPr>
          <a:xfrm>
            <a:off x="2697442" y="5106139"/>
            <a:ext cx="3604513"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What may cause the differences?</a:t>
            </a:r>
          </a:p>
        </p:txBody>
      </p:sp>
    </p:spTree>
    <p:extLst>
      <p:ext uri="{BB962C8B-B14F-4D97-AF65-F5344CB8AC3E}">
        <p14:creationId xmlns:p14="http://schemas.microsoft.com/office/powerpoint/2010/main" val="8953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a:t>
            </a:r>
          </a:p>
        </p:txBody>
      </p:sp>
      <p:sp>
        <p:nvSpPr>
          <p:cNvPr id="3" name="Content Placeholder 2"/>
          <p:cNvSpPr>
            <a:spLocks noGrp="1"/>
          </p:cNvSpPr>
          <p:nvPr>
            <p:ph sz="quarter" idx="4294967295"/>
          </p:nvPr>
        </p:nvSpPr>
        <p:spPr>
          <a:xfrm>
            <a:off x="768350" y="1600200"/>
            <a:ext cx="8375650" cy="4830763"/>
          </a:xfrm>
        </p:spPr>
        <p:txBody>
          <a:bodyPr/>
          <a:lstStyle/>
          <a:p>
            <a:r>
              <a:rPr lang="en-US" dirty="0" err="1"/>
              <a:t>fastqc</a:t>
            </a:r>
            <a:r>
              <a:rPr lang="en-US" dirty="0"/>
              <a:t> </a:t>
            </a:r>
            <a:r>
              <a:rPr lang="mr-IN" dirty="0"/>
              <a:t>--</a:t>
            </a:r>
            <a:r>
              <a:rPr lang="en-US" dirty="0"/>
              <a:t>help</a:t>
            </a:r>
          </a:p>
          <a:p>
            <a:r>
              <a:rPr lang="en-US" dirty="0"/>
              <a:t>bowtie </a:t>
            </a:r>
            <a:r>
              <a:rPr lang="mr-IN" dirty="0"/>
              <a:t>-</a:t>
            </a:r>
            <a:r>
              <a:rPr lang="en-US" dirty="0"/>
              <a:t>h </a:t>
            </a:r>
          </a:p>
          <a:p>
            <a:r>
              <a:rPr lang="en-US" dirty="0" err="1"/>
              <a:t>samtools</a:t>
            </a:r>
            <a:r>
              <a:rPr lang="en-US" dirty="0"/>
              <a:t> or </a:t>
            </a:r>
            <a:r>
              <a:rPr lang="en-US" dirty="0" err="1"/>
              <a:t>samtools</a:t>
            </a:r>
            <a:r>
              <a:rPr lang="en-US" dirty="0"/>
              <a:t> &lt;command&gt;</a:t>
            </a:r>
          </a:p>
          <a:p>
            <a:r>
              <a:rPr lang="en-US" dirty="0"/>
              <a:t>macs2 -h</a:t>
            </a:r>
          </a:p>
          <a:p>
            <a:endParaRPr lang="en-US" dirty="0"/>
          </a:p>
        </p:txBody>
      </p:sp>
    </p:spTree>
    <p:extLst>
      <p:ext uri="{BB962C8B-B14F-4D97-AF65-F5344CB8AC3E}">
        <p14:creationId xmlns:p14="http://schemas.microsoft.com/office/powerpoint/2010/main" val="2949754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8350" y="1017588"/>
            <a:ext cx="8375650" cy="4830762"/>
          </a:xfrm>
        </p:spPr>
        <p:txBody>
          <a:bodyPr/>
          <a:lstStyle/>
          <a:p>
            <a:r>
              <a:rPr lang="en-US" dirty="0"/>
              <a:t>Check where you are:</a:t>
            </a:r>
          </a:p>
          <a:p>
            <a:pPr lvl="1"/>
            <a:r>
              <a:rPr lang="en-US" dirty="0" err="1"/>
              <a:t>pwd</a:t>
            </a:r>
            <a:r>
              <a:rPr lang="en-US" dirty="0"/>
              <a:t> </a:t>
            </a:r>
          </a:p>
          <a:p>
            <a:r>
              <a:rPr lang="en-US" dirty="0"/>
              <a:t>Find out what are in the directory:</a:t>
            </a:r>
          </a:p>
          <a:p>
            <a:pPr lvl="1"/>
            <a:r>
              <a:rPr lang="en-US" dirty="0" err="1"/>
              <a:t>ls</a:t>
            </a:r>
            <a:endParaRPr lang="en-US" dirty="0"/>
          </a:p>
          <a:p>
            <a:r>
              <a:rPr lang="en-US" dirty="0"/>
              <a:t>Go to ‘</a:t>
            </a:r>
            <a:r>
              <a:rPr lang="en-US" dirty="0" err="1"/>
              <a:t>ChIPseq</a:t>
            </a:r>
            <a:r>
              <a:rPr lang="en-US" dirty="0"/>
              <a:t>’ folder:</a:t>
            </a:r>
          </a:p>
          <a:p>
            <a:pPr lvl="1"/>
            <a:r>
              <a:rPr lang="en-US" dirty="0"/>
              <a:t>cd </a:t>
            </a:r>
            <a:r>
              <a:rPr lang="en-US" dirty="0" err="1"/>
              <a:t>ChIPseq</a:t>
            </a:r>
            <a:endParaRPr lang="en-US" dirty="0"/>
          </a:p>
          <a:p>
            <a:pPr lvl="1"/>
            <a:r>
              <a:rPr lang="en-US" dirty="0"/>
              <a:t>Check what’s in the box: </a:t>
            </a:r>
            <a:r>
              <a:rPr lang="en-US" dirty="0" err="1"/>
              <a:t>ls</a:t>
            </a:r>
            <a:endParaRPr lang="en-US" dirty="0"/>
          </a:p>
          <a:p>
            <a:pPr lvl="1"/>
            <a:r>
              <a:rPr lang="en-US" dirty="0"/>
              <a:t>Examine files: less filename or cat filename</a:t>
            </a:r>
          </a:p>
          <a:p>
            <a:pPr lvl="1"/>
            <a:r>
              <a:rPr lang="en-US" dirty="0"/>
              <a:t>Take a look at two files: </a:t>
            </a:r>
            <a:r>
              <a:rPr lang="en-US" dirty="0" err="1"/>
              <a:t>readme.txt</a:t>
            </a:r>
            <a:r>
              <a:rPr lang="en-US" dirty="0"/>
              <a:t> and </a:t>
            </a:r>
            <a:r>
              <a:rPr lang="en-US" dirty="0" err="1"/>
              <a:t>workflow.sh</a:t>
            </a:r>
            <a:endParaRPr lang="en-US" dirty="0"/>
          </a:p>
          <a:p>
            <a:pPr lvl="2"/>
            <a:r>
              <a:rPr lang="en-US" dirty="0" err="1"/>
              <a:t>readme.txt</a:t>
            </a:r>
            <a:r>
              <a:rPr lang="en-US" dirty="0"/>
              <a:t> : describes the data structure in this folder</a:t>
            </a:r>
          </a:p>
          <a:p>
            <a:pPr lvl="2"/>
            <a:r>
              <a:rPr lang="en-US" dirty="0" err="1"/>
              <a:t>workflow.sh</a:t>
            </a:r>
            <a:r>
              <a:rPr lang="en-US" dirty="0"/>
              <a:t> : contains all the commands for this practice</a:t>
            </a:r>
          </a:p>
          <a:p>
            <a:endParaRPr lang="en-US" dirty="0"/>
          </a:p>
          <a:p>
            <a:pPr marL="0" indent="0">
              <a:buNone/>
            </a:pPr>
            <a:endParaRPr lang="en-US" dirty="0"/>
          </a:p>
        </p:txBody>
      </p:sp>
    </p:spTree>
    <p:extLst>
      <p:ext uri="{BB962C8B-B14F-4D97-AF65-F5344CB8AC3E}">
        <p14:creationId xmlns:p14="http://schemas.microsoft.com/office/powerpoint/2010/main" val="235159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sequencing quality</a:t>
            </a:r>
          </a:p>
        </p:txBody>
      </p:sp>
      <p:sp>
        <p:nvSpPr>
          <p:cNvPr id="3" name="Slide Number Placeholder 2"/>
          <p:cNvSpPr>
            <a:spLocks noGrp="1"/>
          </p:cNvSpPr>
          <p:nvPr>
            <p:ph type="sldNum" sz="quarter" idx="4"/>
          </p:nvPr>
        </p:nvSpPr>
        <p:spPr/>
        <p:txBody>
          <a:bodyPr/>
          <a:lstStyle/>
          <a:p>
            <a:fld id="{24791E93-A2B7-0848-BDB4-10A6DF01D9B6}" type="slidenum">
              <a:rPr lang="en-US" smtClean="0"/>
              <a:pPr/>
              <a:t>32</a:t>
            </a:fld>
            <a:endParaRPr lang="en-US" dirty="0"/>
          </a:p>
        </p:txBody>
      </p:sp>
      <p:sp>
        <p:nvSpPr>
          <p:cNvPr id="4" name="TextBox 3"/>
          <p:cNvSpPr txBox="1"/>
          <p:nvPr/>
        </p:nvSpPr>
        <p:spPr>
          <a:xfrm>
            <a:off x="1538943" y="1755835"/>
            <a:ext cx="7287558" cy="4524315"/>
          </a:xfrm>
          <a:prstGeom prst="rect">
            <a:avLst/>
          </a:prstGeom>
          <a:noFill/>
        </p:spPr>
        <p:txBody>
          <a:bodyPr wrap="square" rtlCol="0">
            <a:spAutoFit/>
          </a:bodyPr>
          <a:lstStyle/>
          <a:p>
            <a:r>
              <a:rPr lang="en-US" sz="2400" dirty="0"/>
              <a:t># Go the data folder if you are not there:</a:t>
            </a:r>
          </a:p>
          <a:p>
            <a:r>
              <a:rPr lang="en-US" sz="2400" dirty="0"/>
              <a:t>	</a:t>
            </a:r>
            <a:r>
              <a:rPr lang="en-US" sz="2400" b="1" dirty="0"/>
              <a:t>cd </a:t>
            </a:r>
            <a:r>
              <a:rPr lang="en-US" sz="2400" b="1" dirty="0" err="1"/>
              <a:t>ChIPseq</a:t>
            </a:r>
            <a:endParaRPr lang="en-US" sz="2400" b="1" dirty="0"/>
          </a:p>
          <a:p>
            <a:endParaRPr lang="en-US" sz="2400" dirty="0"/>
          </a:p>
          <a:p>
            <a:r>
              <a:rPr lang="en-US" sz="2400" dirty="0"/>
              <a:t># Perform </a:t>
            </a:r>
            <a:r>
              <a:rPr lang="en-US" sz="2400" dirty="0" err="1"/>
              <a:t>fastqc</a:t>
            </a:r>
            <a:r>
              <a:rPr lang="en-US" sz="2400" dirty="0"/>
              <a:t> quality check:</a:t>
            </a:r>
          </a:p>
          <a:p>
            <a:r>
              <a:rPr lang="en-US" sz="2400" dirty="0"/>
              <a:t>	</a:t>
            </a:r>
            <a:r>
              <a:rPr lang="en-US" sz="2400" b="1" dirty="0" err="1"/>
              <a:t>fastqc</a:t>
            </a:r>
            <a:r>
              <a:rPr lang="en-US" sz="2400" b="1" dirty="0"/>
              <a:t> GM12878_control_chr1.fastq</a:t>
            </a:r>
          </a:p>
          <a:p>
            <a:r>
              <a:rPr lang="en-US" sz="2400" b="1" dirty="0"/>
              <a:t>	</a:t>
            </a:r>
            <a:r>
              <a:rPr lang="en-US" sz="2400" b="1" dirty="0" err="1"/>
              <a:t>fastqc</a:t>
            </a:r>
            <a:r>
              <a:rPr lang="en-US" sz="2400" b="1" dirty="0"/>
              <a:t> GM12878_CTCF_chr1.fastq</a:t>
            </a:r>
          </a:p>
          <a:p>
            <a:endParaRPr lang="en-US" sz="2400" b="1" dirty="0"/>
          </a:p>
          <a:p>
            <a:r>
              <a:rPr lang="en-US" sz="2400" dirty="0"/>
              <a:t># Check output files</a:t>
            </a:r>
          </a:p>
          <a:p>
            <a:r>
              <a:rPr lang="en-US" sz="2400" dirty="0"/>
              <a:t>	</a:t>
            </a:r>
            <a:r>
              <a:rPr lang="en-US" sz="2400" dirty="0" err="1"/>
              <a:t>ls</a:t>
            </a:r>
            <a:endParaRPr lang="en-US" sz="2400" dirty="0"/>
          </a:p>
          <a:p>
            <a:r>
              <a:rPr lang="en-US" sz="2400" dirty="0"/>
              <a:t>(You will find .zip and .html files for each .</a:t>
            </a:r>
            <a:r>
              <a:rPr lang="en-US" sz="2400" dirty="0" err="1"/>
              <a:t>fastq</a:t>
            </a:r>
            <a:r>
              <a:rPr lang="en-US" sz="2400" dirty="0"/>
              <a:t>. Download .html files and open them in your browser)</a:t>
            </a:r>
          </a:p>
        </p:txBody>
      </p:sp>
    </p:spTree>
    <p:extLst>
      <p:ext uri="{BB962C8B-B14F-4D97-AF65-F5344CB8AC3E}">
        <p14:creationId xmlns:p14="http://schemas.microsoft.com/office/powerpoint/2010/main" val="95556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the genome</a:t>
            </a:r>
          </a:p>
        </p:txBody>
      </p:sp>
      <p:sp>
        <p:nvSpPr>
          <p:cNvPr id="3" name="Slide Number Placeholder 2"/>
          <p:cNvSpPr>
            <a:spLocks noGrp="1"/>
          </p:cNvSpPr>
          <p:nvPr>
            <p:ph type="sldNum" sz="quarter" idx="4"/>
          </p:nvPr>
        </p:nvSpPr>
        <p:spPr/>
        <p:txBody>
          <a:bodyPr/>
          <a:lstStyle/>
          <a:p>
            <a:fld id="{24791E93-A2B7-0848-BDB4-10A6DF01D9B6}" type="slidenum">
              <a:rPr lang="en-US" smtClean="0"/>
              <a:pPr/>
              <a:t>33</a:t>
            </a:fld>
            <a:endParaRPr lang="en-US" dirty="0"/>
          </a:p>
        </p:txBody>
      </p:sp>
      <p:sp>
        <p:nvSpPr>
          <p:cNvPr id="4" name="TextBox 3"/>
          <p:cNvSpPr txBox="1"/>
          <p:nvPr/>
        </p:nvSpPr>
        <p:spPr>
          <a:xfrm>
            <a:off x="941443" y="1771454"/>
            <a:ext cx="7885057" cy="2308324"/>
          </a:xfrm>
          <a:prstGeom prst="rect">
            <a:avLst/>
          </a:prstGeom>
          <a:noFill/>
        </p:spPr>
        <p:txBody>
          <a:bodyPr wrap="square" rtlCol="0">
            <a:spAutoFit/>
          </a:bodyPr>
          <a:lstStyle/>
          <a:p>
            <a:r>
              <a:rPr lang="en-US" sz="2400" dirty="0"/>
              <a:t># To make the alignment more memory efficient, bowtie will index the genome first.</a:t>
            </a:r>
          </a:p>
          <a:p>
            <a:r>
              <a:rPr lang="en-US" sz="2400" dirty="0"/>
              <a:t># The reference genome is the chromosome 1 of human genome build GRCh38 </a:t>
            </a:r>
          </a:p>
          <a:p>
            <a:endParaRPr lang="en-US" sz="2400" dirty="0"/>
          </a:p>
          <a:p>
            <a:r>
              <a:rPr lang="en-US" sz="2400" dirty="0"/>
              <a:t> </a:t>
            </a:r>
            <a:r>
              <a:rPr lang="en-US" sz="2200" b="1" dirty="0"/>
              <a:t>bowtie-build hg38/GRCh38.chr1.fa hg38/GRCh38.chr1</a:t>
            </a:r>
          </a:p>
        </p:txBody>
      </p:sp>
    </p:spTree>
    <p:extLst>
      <p:ext uri="{BB962C8B-B14F-4D97-AF65-F5344CB8AC3E}">
        <p14:creationId xmlns:p14="http://schemas.microsoft.com/office/powerpoint/2010/main" val="3636244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alignment</a:t>
            </a:r>
          </a:p>
        </p:txBody>
      </p:sp>
      <p:sp>
        <p:nvSpPr>
          <p:cNvPr id="3" name="Slide Number Placeholder 2"/>
          <p:cNvSpPr>
            <a:spLocks noGrp="1"/>
          </p:cNvSpPr>
          <p:nvPr>
            <p:ph type="sldNum" sz="quarter" idx="4"/>
          </p:nvPr>
        </p:nvSpPr>
        <p:spPr/>
        <p:txBody>
          <a:bodyPr/>
          <a:lstStyle/>
          <a:p>
            <a:fld id="{24791E93-A2B7-0848-BDB4-10A6DF01D9B6}" type="slidenum">
              <a:rPr lang="en-US" smtClean="0"/>
              <a:pPr/>
              <a:t>34</a:t>
            </a:fld>
            <a:endParaRPr lang="en-US" dirty="0"/>
          </a:p>
        </p:txBody>
      </p:sp>
      <p:sp>
        <p:nvSpPr>
          <p:cNvPr id="4" name="TextBox 3"/>
          <p:cNvSpPr txBox="1"/>
          <p:nvPr/>
        </p:nvSpPr>
        <p:spPr>
          <a:xfrm>
            <a:off x="941443" y="1858246"/>
            <a:ext cx="8161209" cy="4093428"/>
          </a:xfrm>
          <a:prstGeom prst="rect">
            <a:avLst/>
          </a:prstGeom>
          <a:noFill/>
        </p:spPr>
        <p:txBody>
          <a:bodyPr wrap="none" rtlCol="0">
            <a:spAutoFit/>
          </a:bodyPr>
          <a:lstStyle/>
          <a:p>
            <a:r>
              <a:rPr lang="en-US" sz="2000" dirty="0"/>
              <a:t># learn bowtie options</a:t>
            </a:r>
          </a:p>
          <a:p>
            <a:r>
              <a:rPr lang="en-US" sz="2000" b="1" dirty="0"/>
              <a:t>bowtie </a:t>
            </a:r>
            <a:r>
              <a:rPr lang="mr-IN" sz="2000" b="1" dirty="0"/>
              <a:t>–</a:t>
            </a:r>
            <a:r>
              <a:rPr lang="en-US" sz="2000" b="1" dirty="0"/>
              <a:t>h</a:t>
            </a:r>
          </a:p>
          <a:p>
            <a:endParaRPr lang="en-US" sz="2000" b="1" dirty="0"/>
          </a:p>
          <a:p>
            <a:r>
              <a:rPr lang="en-US" sz="2000" dirty="0"/>
              <a:t># map to reference genome</a:t>
            </a:r>
          </a:p>
          <a:p>
            <a:r>
              <a:rPr lang="en-US" sz="2000" b="1" dirty="0"/>
              <a:t>bowtie -m 1 -S ./hg38/GRCh38.chr1 GM12878_control_chr1.fastq \ </a:t>
            </a:r>
          </a:p>
          <a:p>
            <a:r>
              <a:rPr lang="en-US" sz="2000" b="1" dirty="0"/>
              <a:t>&gt; GM12878_control_chr1.sam</a:t>
            </a:r>
          </a:p>
          <a:p>
            <a:endParaRPr lang="en-US" sz="2000" b="1" dirty="0"/>
          </a:p>
          <a:p>
            <a:r>
              <a:rPr lang="en-US" sz="2000" b="1" dirty="0"/>
              <a:t>bowtie -m 1 -S ./hg38/GRCh38.chr1 GM12878_CTCF_chr1.fastq \</a:t>
            </a:r>
          </a:p>
          <a:p>
            <a:r>
              <a:rPr lang="en-US" sz="2000" b="1" dirty="0"/>
              <a:t>&gt; GM12878_CTCF_chr1.sam</a:t>
            </a:r>
          </a:p>
          <a:p>
            <a:endParaRPr lang="en-US" sz="2000" b="1" dirty="0"/>
          </a:p>
          <a:p>
            <a:r>
              <a:rPr lang="en-US" sz="2000" dirty="0"/>
              <a:t># Take a look at the first 5 lines of the output</a:t>
            </a:r>
          </a:p>
          <a:p>
            <a:r>
              <a:rPr lang="en-US" sz="2000" b="1" dirty="0"/>
              <a:t>head </a:t>
            </a:r>
            <a:r>
              <a:rPr lang="mr-IN" sz="2000" b="1" dirty="0"/>
              <a:t>–</a:t>
            </a:r>
            <a:r>
              <a:rPr lang="en-US" sz="2000" b="1" dirty="0"/>
              <a:t>n 5 GM12878_CTCF_chr1.sam</a:t>
            </a:r>
          </a:p>
          <a:p>
            <a:endParaRPr lang="en-US" sz="2000" b="1" dirty="0"/>
          </a:p>
        </p:txBody>
      </p:sp>
    </p:spTree>
    <p:extLst>
      <p:ext uri="{BB962C8B-B14F-4D97-AF65-F5344CB8AC3E}">
        <p14:creationId xmlns:p14="http://schemas.microsoft.com/office/powerpoint/2010/main" val="3968284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 SAM</a:t>
            </a:r>
          </a:p>
        </p:txBody>
      </p:sp>
      <p:sp>
        <p:nvSpPr>
          <p:cNvPr id="3" name="Slide Number Placeholder 2"/>
          <p:cNvSpPr>
            <a:spLocks noGrp="1"/>
          </p:cNvSpPr>
          <p:nvPr>
            <p:ph type="sldNum" sz="quarter" idx="4"/>
          </p:nvPr>
        </p:nvSpPr>
        <p:spPr/>
        <p:txBody>
          <a:bodyPr/>
          <a:lstStyle/>
          <a:p>
            <a:fld id="{24791E93-A2B7-0848-BDB4-10A6DF01D9B6}" type="slidenum">
              <a:rPr lang="en-US" smtClean="0"/>
              <a:pPr/>
              <a:t>35</a:t>
            </a:fld>
            <a:endParaRPr lang="en-US" dirty="0"/>
          </a:p>
        </p:txBody>
      </p:sp>
      <p:sp>
        <p:nvSpPr>
          <p:cNvPr id="4" name="TextBox 3"/>
          <p:cNvSpPr txBox="1"/>
          <p:nvPr/>
        </p:nvSpPr>
        <p:spPr>
          <a:xfrm>
            <a:off x="1180353" y="1733176"/>
            <a:ext cx="6224781" cy="2554545"/>
          </a:xfrm>
          <a:prstGeom prst="rect">
            <a:avLst/>
          </a:prstGeom>
          <a:noFill/>
        </p:spPr>
        <p:txBody>
          <a:bodyPr wrap="none" rtlCol="0">
            <a:spAutoFit/>
          </a:bodyPr>
          <a:lstStyle/>
          <a:p>
            <a:r>
              <a:rPr lang="en-US" sz="2000" dirty="0"/>
              <a:t># Learn </a:t>
            </a:r>
            <a:r>
              <a:rPr lang="en-US" sz="2000" dirty="0" err="1"/>
              <a:t>samtools</a:t>
            </a:r>
            <a:r>
              <a:rPr lang="en-US" sz="2000" dirty="0"/>
              <a:t> view options</a:t>
            </a:r>
          </a:p>
          <a:p>
            <a:r>
              <a:rPr lang="en-US" sz="2000" b="1" dirty="0" err="1"/>
              <a:t>samtools</a:t>
            </a:r>
            <a:r>
              <a:rPr lang="en-US" sz="2000" b="1" dirty="0"/>
              <a:t> view</a:t>
            </a:r>
          </a:p>
          <a:p>
            <a:endParaRPr lang="en-US" sz="2000" dirty="0"/>
          </a:p>
          <a:p>
            <a:r>
              <a:rPr lang="en-US" sz="2000" dirty="0"/>
              <a:t># Compress SAM to BAM file to save storage</a:t>
            </a:r>
          </a:p>
          <a:p>
            <a:r>
              <a:rPr lang="en-US" sz="2000" b="1" dirty="0" err="1"/>
              <a:t>samtools</a:t>
            </a:r>
            <a:r>
              <a:rPr lang="en-US" sz="2000" b="1" dirty="0"/>
              <a:t> view -</a:t>
            </a:r>
            <a:r>
              <a:rPr lang="en-US" sz="2000" b="1" dirty="0" err="1"/>
              <a:t>bSo</a:t>
            </a:r>
            <a:r>
              <a:rPr lang="en-US" sz="2000" b="1" dirty="0"/>
              <a:t> GM12878_control_chr1.bam \ </a:t>
            </a:r>
          </a:p>
          <a:p>
            <a:r>
              <a:rPr lang="en-US" sz="2000" b="1" dirty="0"/>
              <a:t>GM12878_control_chr1.sam</a:t>
            </a:r>
          </a:p>
          <a:p>
            <a:r>
              <a:rPr lang="en-US" sz="2000" b="1" dirty="0" err="1"/>
              <a:t>samtools</a:t>
            </a:r>
            <a:r>
              <a:rPr lang="en-US" sz="2000" b="1" dirty="0"/>
              <a:t> view -</a:t>
            </a:r>
            <a:r>
              <a:rPr lang="en-US" sz="2000" b="1" dirty="0" err="1"/>
              <a:t>bSo</a:t>
            </a:r>
            <a:r>
              <a:rPr lang="en-US" sz="2000" b="1" dirty="0"/>
              <a:t> GM12878_CTCF_chr1.bam \ </a:t>
            </a:r>
          </a:p>
          <a:p>
            <a:r>
              <a:rPr lang="en-US" sz="2000" b="1" dirty="0"/>
              <a:t>GM12878_CTCF_chr1.sam</a:t>
            </a:r>
          </a:p>
        </p:txBody>
      </p:sp>
    </p:spTree>
    <p:extLst>
      <p:ext uri="{BB962C8B-B14F-4D97-AF65-F5344CB8AC3E}">
        <p14:creationId xmlns:p14="http://schemas.microsoft.com/office/powerpoint/2010/main" val="4284602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BAM </a:t>
            </a:r>
          </a:p>
        </p:txBody>
      </p:sp>
      <p:sp>
        <p:nvSpPr>
          <p:cNvPr id="3" name="Slide Number Placeholder 2"/>
          <p:cNvSpPr>
            <a:spLocks noGrp="1"/>
          </p:cNvSpPr>
          <p:nvPr>
            <p:ph type="sldNum" sz="quarter" idx="4"/>
          </p:nvPr>
        </p:nvSpPr>
        <p:spPr/>
        <p:txBody>
          <a:bodyPr/>
          <a:lstStyle/>
          <a:p>
            <a:fld id="{24791E93-A2B7-0848-BDB4-10A6DF01D9B6}" type="slidenum">
              <a:rPr lang="en-US" smtClean="0"/>
              <a:pPr/>
              <a:t>36</a:t>
            </a:fld>
            <a:endParaRPr lang="en-US" dirty="0"/>
          </a:p>
        </p:txBody>
      </p:sp>
      <p:sp>
        <p:nvSpPr>
          <p:cNvPr id="4" name="TextBox 3"/>
          <p:cNvSpPr txBox="1"/>
          <p:nvPr/>
        </p:nvSpPr>
        <p:spPr>
          <a:xfrm>
            <a:off x="1097402" y="1673412"/>
            <a:ext cx="7523657" cy="3477875"/>
          </a:xfrm>
          <a:prstGeom prst="rect">
            <a:avLst/>
          </a:prstGeom>
          <a:noFill/>
        </p:spPr>
        <p:txBody>
          <a:bodyPr wrap="square" rtlCol="0">
            <a:spAutoFit/>
          </a:bodyPr>
          <a:lstStyle/>
          <a:p>
            <a:r>
              <a:rPr lang="en-US" sz="2000" dirty="0"/>
              <a:t># Index the BAM files for IGV visualization in two steps</a:t>
            </a:r>
          </a:p>
          <a:p>
            <a:endParaRPr lang="en-US" sz="2000" dirty="0"/>
          </a:p>
          <a:p>
            <a:r>
              <a:rPr lang="en-US" sz="2000" dirty="0"/>
              <a:t>## sort the alignment according to chromosome position</a:t>
            </a:r>
          </a:p>
          <a:p>
            <a:r>
              <a:rPr lang="en-US" sz="2000" b="1" dirty="0" err="1"/>
              <a:t>samtools</a:t>
            </a:r>
            <a:r>
              <a:rPr lang="en-US" sz="2000" b="1" dirty="0"/>
              <a:t> sort GM12878_control_chr1.bam \ GM12878_control_chr1.sorted</a:t>
            </a:r>
          </a:p>
          <a:p>
            <a:r>
              <a:rPr lang="en-US" sz="2000" b="1" dirty="0" err="1"/>
              <a:t>samtools</a:t>
            </a:r>
            <a:r>
              <a:rPr lang="en-US" sz="2000" b="1" dirty="0"/>
              <a:t> sort GM12878_CTCF_chr1.bam \ </a:t>
            </a:r>
          </a:p>
          <a:p>
            <a:r>
              <a:rPr lang="en-US" sz="2000" b="1" dirty="0"/>
              <a:t>GM12878_CTCF_chr1.sorted</a:t>
            </a:r>
          </a:p>
          <a:p>
            <a:endParaRPr lang="en-US" sz="2000" dirty="0"/>
          </a:p>
          <a:p>
            <a:r>
              <a:rPr lang="en-US" sz="2000" dirty="0"/>
              <a:t>## index the sorted files</a:t>
            </a:r>
          </a:p>
          <a:p>
            <a:r>
              <a:rPr lang="en-US" sz="2000" b="1" dirty="0" err="1"/>
              <a:t>samtools</a:t>
            </a:r>
            <a:r>
              <a:rPr lang="en-US" sz="2000" b="1" dirty="0"/>
              <a:t> index GM12878_control_chr1.sorted.bam</a:t>
            </a:r>
          </a:p>
          <a:p>
            <a:r>
              <a:rPr lang="en-US" sz="2000" b="1" dirty="0" err="1"/>
              <a:t>samtools</a:t>
            </a:r>
            <a:r>
              <a:rPr lang="en-US" sz="2000" b="1" dirty="0"/>
              <a:t> index GM12878_CTCF_chr1.sorted.bam</a:t>
            </a:r>
          </a:p>
        </p:txBody>
      </p:sp>
      <p:sp>
        <p:nvSpPr>
          <p:cNvPr id="6" name="TextBox 5"/>
          <p:cNvSpPr txBox="1"/>
          <p:nvPr/>
        </p:nvSpPr>
        <p:spPr>
          <a:xfrm>
            <a:off x="1688354" y="5378823"/>
            <a:ext cx="593164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Note: make sure the </a:t>
            </a:r>
            <a:r>
              <a:rPr lang="en-US" dirty="0" err="1"/>
              <a:t>sorted.bam</a:t>
            </a:r>
            <a:r>
              <a:rPr lang="en-US" dirty="0"/>
              <a:t> and .</a:t>
            </a:r>
            <a:r>
              <a:rPr lang="en-US" dirty="0" err="1"/>
              <a:t>bai</a:t>
            </a:r>
            <a:r>
              <a:rPr lang="en-US" dirty="0"/>
              <a:t> index files in the same directory for IGV loading</a:t>
            </a:r>
          </a:p>
        </p:txBody>
      </p:sp>
    </p:spTree>
    <p:extLst>
      <p:ext uri="{BB962C8B-B14F-4D97-AF65-F5344CB8AC3E}">
        <p14:creationId xmlns:p14="http://schemas.microsoft.com/office/powerpoint/2010/main" val="624799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Peak calling</a:t>
            </a:r>
          </a:p>
        </p:txBody>
      </p:sp>
      <p:sp>
        <p:nvSpPr>
          <p:cNvPr id="3" name="Slide Number Placeholder 2"/>
          <p:cNvSpPr>
            <a:spLocks noGrp="1"/>
          </p:cNvSpPr>
          <p:nvPr>
            <p:ph type="sldNum" sz="quarter" idx="4"/>
          </p:nvPr>
        </p:nvSpPr>
        <p:spPr/>
        <p:txBody>
          <a:bodyPr/>
          <a:lstStyle/>
          <a:p>
            <a:fld id="{24791E93-A2B7-0848-BDB4-10A6DF01D9B6}" type="slidenum">
              <a:rPr lang="en-US" smtClean="0"/>
              <a:pPr/>
              <a:t>37</a:t>
            </a:fld>
            <a:endParaRPr lang="en-US" dirty="0"/>
          </a:p>
        </p:txBody>
      </p:sp>
      <p:sp>
        <p:nvSpPr>
          <p:cNvPr id="4" name="TextBox 3"/>
          <p:cNvSpPr txBox="1"/>
          <p:nvPr/>
        </p:nvSpPr>
        <p:spPr>
          <a:xfrm>
            <a:off x="1434352" y="1763058"/>
            <a:ext cx="6926671" cy="2554545"/>
          </a:xfrm>
          <a:prstGeom prst="rect">
            <a:avLst/>
          </a:prstGeom>
          <a:noFill/>
        </p:spPr>
        <p:txBody>
          <a:bodyPr wrap="none" rtlCol="0">
            <a:spAutoFit/>
          </a:bodyPr>
          <a:lstStyle/>
          <a:p>
            <a:r>
              <a:rPr lang="en-US" sz="2000" dirty="0"/>
              <a:t># Learn macs2</a:t>
            </a:r>
          </a:p>
          <a:p>
            <a:r>
              <a:rPr lang="en-US" sz="2000" b="1" dirty="0"/>
              <a:t>macs2 </a:t>
            </a:r>
            <a:r>
              <a:rPr lang="mr-IN" sz="2000" b="1" dirty="0"/>
              <a:t>–</a:t>
            </a:r>
            <a:r>
              <a:rPr lang="en-US" sz="2000" b="1" dirty="0"/>
              <a:t>h</a:t>
            </a:r>
          </a:p>
          <a:p>
            <a:endParaRPr lang="en-US" sz="2000" dirty="0"/>
          </a:p>
          <a:p>
            <a:r>
              <a:rPr lang="en-US" sz="2000" dirty="0"/>
              <a:t># Identify peak enrichment</a:t>
            </a:r>
          </a:p>
          <a:p>
            <a:r>
              <a:rPr lang="en-US" sz="2000" b="1" dirty="0"/>
              <a:t>macs2 </a:t>
            </a:r>
            <a:r>
              <a:rPr lang="en-US" sz="2000" b="1" dirty="0" err="1"/>
              <a:t>callpeak</a:t>
            </a:r>
            <a:r>
              <a:rPr lang="en-US" sz="2000" b="1" dirty="0"/>
              <a:t> -t GM12878_CTCF_chr1.sorted.bam \ </a:t>
            </a:r>
          </a:p>
          <a:p>
            <a:r>
              <a:rPr lang="en-US" sz="2000" b="1" dirty="0"/>
              <a:t>-c GM12878_control_chr1.sorted.bam \ </a:t>
            </a:r>
          </a:p>
          <a:p>
            <a:r>
              <a:rPr lang="en-US" sz="2000" b="1" dirty="0"/>
              <a:t>-f BAM -g 175000000 -n GM12878_CTCF_chr1 -B -q 0.01</a:t>
            </a:r>
          </a:p>
          <a:p>
            <a:endParaRPr lang="en-US" sz="2000" b="1" dirty="0"/>
          </a:p>
        </p:txBody>
      </p:sp>
      <p:sp>
        <p:nvSpPr>
          <p:cNvPr id="5" name="TextBox 4"/>
          <p:cNvSpPr txBox="1"/>
          <p:nvPr/>
        </p:nvSpPr>
        <p:spPr>
          <a:xfrm>
            <a:off x="1703294" y="4736353"/>
            <a:ext cx="6506909"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285750" indent="-285750">
              <a:buFont typeface="Arial"/>
              <a:buChar char="•"/>
            </a:pPr>
            <a:r>
              <a:rPr lang="en-US" dirty="0"/>
              <a:t>The output files description can be found on MACS2 page :</a:t>
            </a:r>
          </a:p>
          <a:p>
            <a:r>
              <a:rPr lang="en-US" dirty="0">
                <a:hlinkClick r:id="rId2"/>
              </a:rPr>
              <a:t>	https://github.com/taoliu/MACS</a:t>
            </a:r>
            <a:endParaRPr lang="en-US" dirty="0"/>
          </a:p>
          <a:p>
            <a:pPr marL="285750" indent="-285750">
              <a:buFont typeface="Arial"/>
              <a:buChar char="•"/>
            </a:pPr>
            <a:r>
              <a:rPr lang="en-US" dirty="0"/>
              <a:t>The R script is one output of macs2.</a:t>
            </a:r>
          </a:p>
          <a:p>
            <a:pPr marL="285750" indent="-285750">
              <a:buFont typeface="Arial"/>
              <a:buChar char="•"/>
            </a:pPr>
            <a:r>
              <a:rPr lang="en-US" dirty="0"/>
              <a:t>The output .bed file can be loaded to IGV directly.</a:t>
            </a:r>
          </a:p>
        </p:txBody>
      </p:sp>
    </p:spTree>
    <p:extLst>
      <p:ext uri="{BB962C8B-B14F-4D97-AF65-F5344CB8AC3E}">
        <p14:creationId xmlns:p14="http://schemas.microsoft.com/office/powerpoint/2010/main" val="2967481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Motif analysis</a:t>
            </a:r>
          </a:p>
        </p:txBody>
      </p:sp>
      <p:sp>
        <p:nvSpPr>
          <p:cNvPr id="3" name="Slide Number Placeholder 2"/>
          <p:cNvSpPr>
            <a:spLocks noGrp="1"/>
          </p:cNvSpPr>
          <p:nvPr>
            <p:ph type="sldNum" sz="quarter" idx="4"/>
          </p:nvPr>
        </p:nvSpPr>
        <p:spPr/>
        <p:txBody>
          <a:bodyPr/>
          <a:lstStyle/>
          <a:p>
            <a:fld id="{24791E93-A2B7-0848-BDB4-10A6DF01D9B6}" type="slidenum">
              <a:rPr lang="en-US" smtClean="0"/>
              <a:pPr/>
              <a:t>38</a:t>
            </a:fld>
            <a:endParaRPr lang="en-US" dirty="0"/>
          </a:p>
        </p:txBody>
      </p:sp>
      <p:sp>
        <p:nvSpPr>
          <p:cNvPr id="4" name="TextBox 3"/>
          <p:cNvSpPr txBox="1"/>
          <p:nvPr/>
        </p:nvSpPr>
        <p:spPr>
          <a:xfrm>
            <a:off x="941443" y="1538941"/>
            <a:ext cx="8008322" cy="3477875"/>
          </a:xfrm>
          <a:prstGeom prst="rect">
            <a:avLst/>
          </a:prstGeom>
          <a:noFill/>
        </p:spPr>
        <p:txBody>
          <a:bodyPr wrap="square" rtlCol="0">
            <a:spAutoFit/>
          </a:bodyPr>
          <a:lstStyle/>
          <a:p>
            <a:r>
              <a:rPr lang="en-US" sz="2000" dirty="0"/>
              <a:t># summit files include the estimation of peak summit at single base level  </a:t>
            </a:r>
          </a:p>
          <a:p>
            <a:r>
              <a:rPr lang="en-US" sz="2000" dirty="0"/>
              <a:t># extend summits 100bp on both directions</a:t>
            </a:r>
          </a:p>
          <a:p>
            <a:r>
              <a:rPr lang="en-US" sz="2000" b="1" dirty="0" err="1"/>
              <a:t>bedtools</a:t>
            </a:r>
            <a:r>
              <a:rPr lang="en-US" sz="2000" b="1" dirty="0"/>
              <a:t> slop -</a:t>
            </a:r>
            <a:r>
              <a:rPr lang="en-US" sz="2000" b="1" dirty="0" err="1"/>
              <a:t>i</a:t>
            </a:r>
            <a:r>
              <a:rPr lang="en-US" sz="2000" b="1" dirty="0"/>
              <a:t> GM12878_CTCF_chr1_summits.bed \ </a:t>
            </a:r>
          </a:p>
          <a:p>
            <a:r>
              <a:rPr lang="en-US" sz="2000" b="1" dirty="0"/>
              <a:t>-g hg38/GRCh38.chr1.size -b 100 \ </a:t>
            </a:r>
          </a:p>
          <a:p>
            <a:r>
              <a:rPr lang="en-US" sz="2000" b="1" dirty="0"/>
              <a:t>&gt; GM12878_CTCF_chr1_summits_ext.bed</a:t>
            </a:r>
          </a:p>
          <a:p>
            <a:endParaRPr lang="en-US" sz="2000" dirty="0"/>
          </a:p>
          <a:p>
            <a:r>
              <a:rPr lang="en-US" sz="2000" dirty="0"/>
              <a:t># get sequences for the extended summit regions (i.e. </a:t>
            </a:r>
            <a:r>
              <a:rPr lang="en-US" sz="2000" dirty="0" err="1"/>
              <a:t>fasta</a:t>
            </a:r>
            <a:r>
              <a:rPr lang="en-US" sz="2000" dirty="0"/>
              <a:t>)</a:t>
            </a:r>
          </a:p>
          <a:p>
            <a:r>
              <a:rPr lang="en-US" sz="2000" b="1" dirty="0" err="1"/>
              <a:t>bedtools</a:t>
            </a:r>
            <a:r>
              <a:rPr lang="en-US" sz="2000" b="1" dirty="0"/>
              <a:t> </a:t>
            </a:r>
            <a:r>
              <a:rPr lang="en-US" sz="2000" b="1" dirty="0" err="1"/>
              <a:t>getfasta</a:t>
            </a:r>
            <a:r>
              <a:rPr lang="en-US" sz="2000" b="1" dirty="0"/>
              <a:t> -fi hg38/GRCh38.chr1.fa \ </a:t>
            </a:r>
          </a:p>
          <a:p>
            <a:r>
              <a:rPr lang="en-US" sz="2000" b="1" dirty="0"/>
              <a:t>-bed  GM12878_CTCF_chr1_summits_ext.bed \ </a:t>
            </a:r>
          </a:p>
          <a:p>
            <a:r>
              <a:rPr lang="en-US" sz="2000" b="1" dirty="0"/>
              <a:t>-</a:t>
            </a:r>
            <a:r>
              <a:rPr lang="en-US" sz="2000" b="1" dirty="0" err="1"/>
              <a:t>fo</a:t>
            </a:r>
            <a:r>
              <a:rPr lang="en-US" sz="2000" b="1" dirty="0"/>
              <a:t> GM12878_CTCF_chr1_summits_ext.fa</a:t>
            </a:r>
          </a:p>
        </p:txBody>
      </p:sp>
    </p:spTree>
    <p:extLst>
      <p:ext uri="{BB962C8B-B14F-4D97-AF65-F5344CB8AC3E}">
        <p14:creationId xmlns:p14="http://schemas.microsoft.com/office/powerpoint/2010/main" val="2521573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Motif analysis using MEME</a:t>
            </a:r>
          </a:p>
        </p:txBody>
      </p:sp>
      <p:sp>
        <p:nvSpPr>
          <p:cNvPr id="3" name="Slide Number Placeholder 2"/>
          <p:cNvSpPr>
            <a:spLocks noGrp="1"/>
          </p:cNvSpPr>
          <p:nvPr>
            <p:ph type="sldNum" sz="quarter" idx="4"/>
          </p:nvPr>
        </p:nvSpPr>
        <p:spPr/>
        <p:txBody>
          <a:bodyPr/>
          <a:lstStyle/>
          <a:p>
            <a:fld id="{24791E93-A2B7-0848-BDB4-10A6DF01D9B6}" type="slidenum">
              <a:rPr lang="en-US" smtClean="0"/>
              <a:pPr/>
              <a:t>39</a:t>
            </a:fld>
            <a:endParaRPr lang="en-US" dirty="0"/>
          </a:p>
        </p:txBody>
      </p:sp>
      <p:sp>
        <p:nvSpPr>
          <p:cNvPr id="4" name="TextBox 3"/>
          <p:cNvSpPr txBox="1"/>
          <p:nvPr/>
        </p:nvSpPr>
        <p:spPr>
          <a:xfrm>
            <a:off x="1852706" y="1462461"/>
            <a:ext cx="5239310" cy="646331"/>
          </a:xfrm>
          <a:prstGeom prst="rect">
            <a:avLst/>
          </a:prstGeom>
          <a:noFill/>
        </p:spPr>
        <p:txBody>
          <a:bodyPr wrap="none" rtlCol="0">
            <a:spAutoFit/>
          </a:bodyPr>
          <a:lstStyle/>
          <a:p>
            <a:r>
              <a:rPr lang="en-US" dirty="0"/>
              <a:t>Go to site: </a:t>
            </a:r>
            <a:r>
              <a:rPr lang="en-US" dirty="0">
                <a:hlinkClick r:id="rId2"/>
              </a:rPr>
              <a:t>http://meme-suite.org/tools/meme-chip</a:t>
            </a:r>
            <a:endParaRPr lang="en-US" dirty="0"/>
          </a:p>
          <a:p>
            <a:r>
              <a:rPr lang="en-US" dirty="0"/>
              <a:t> </a:t>
            </a:r>
          </a:p>
        </p:txBody>
      </p:sp>
      <p:pic>
        <p:nvPicPr>
          <p:cNvPr id="5" name="Picture 4" descr="meme-chip.tiff"/>
          <p:cNvPicPr>
            <a:picLocks noChangeAspect="1"/>
          </p:cNvPicPr>
          <p:nvPr/>
        </p:nvPicPr>
        <p:blipFill rotWithShape="1">
          <a:blip r:embed="rId3">
            <a:extLst>
              <a:ext uri="{28A0092B-C50C-407E-A947-70E740481C1C}">
                <a14:useLocalDpi xmlns:a14="http://schemas.microsoft.com/office/drawing/2010/main" val="0"/>
              </a:ext>
            </a:extLst>
          </a:blip>
          <a:srcRect t="6022"/>
          <a:stretch/>
        </p:blipFill>
        <p:spPr>
          <a:xfrm>
            <a:off x="941443" y="1866374"/>
            <a:ext cx="7720444" cy="4413776"/>
          </a:xfrm>
          <a:prstGeom prst="rect">
            <a:avLst/>
          </a:prstGeom>
        </p:spPr>
      </p:pic>
      <p:sp>
        <p:nvSpPr>
          <p:cNvPr id="6" name="Right Arrow 5"/>
          <p:cNvSpPr/>
          <p:nvPr/>
        </p:nvSpPr>
        <p:spPr>
          <a:xfrm rot="8974586">
            <a:off x="4696470" y="4535473"/>
            <a:ext cx="1029699" cy="383402"/>
          </a:xfrm>
          <a:prstGeom prst="rightArrow">
            <a:avLst>
              <a:gd name="adj1" fmla="val 38106"/>
              <a:gd name="adj2" fmla="val 10979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68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7B658-C07E-AA43-B2C6-4DF4F5871903}"/>
              </a:ext>
            </a:extLst>
          </p:cNvPr>
          <p:cNvSpPr>
            <a:spLocks noGrp="1"/>
          </p:cNvSpPr>
          <p:nvPr>
            <p:ph type="title"/>
          </p:nvPr>
        </p:nvSpPr>
        <p:spPr/>
        <p:txBody>
          <a:bodyPr/>
          <a:lstStyle/>
          <a:p>
            <a:r>
              <a:rPr lang="en-US" dirty="0"/>
              <a:t>What can go wrong or be different?</a:t>
            </a:r>
          </a:p>
        </p:txBody>
      </p:sp>
      <p:sp>
        <p:nvSpPr>
          <p:cNvPr id="3" name="Slide Number Placeholder 2">
            <a:extLst>
              <a:ext uri="{FF2B5EF4-FFF2-40B4-BE49-F238E27FC236}">
                <a16:creationId xmlns:a16="http://schemas.microsoft.com/office/drawing/2014/main" id="{D07E20F8-F882-684F-912D-F4343B940885}"/>
              </a:ext>
            </a:extLst>
          </p:cNvPr>
          <p:cNvSpPr>
            <a:spLocks noGrp="1"/>
          </p:cNvSpPr>
          <p:nvPr>
            <p:ph type="sldNum" sz="quarter" idx="4"/>
          </p:nvPr>
        </p:nvSpPr>
        <p:spPr/>
        <p:txBody>
          <a:bodyPr/>
          <a:lstStyle/>
          <a:p>
            <a:fld id="{24791E93-A2B7-0848-BDB4-10A6DF01D9B6}" type="slidenum">
              <a:rPr lang="en-US" smtClean="0"/>
              <a:pPr/>
              <a:t>4</a:t>
            </a:fld>
            <a:endParaRPr lang="en-US" dirty="0"/>
          </a:p>
        </p:txBody>
      </p:sp>
      <p:pic>
        <p:nvPicPr>
          <p:cNvPr id="7" name="Content Placeholder 6">
            <a:extLst>
              <a:ext uri="{FF2B5EF4-FFF2-40B4-BE49-F238E27FC236}">
                <a16:creationId xmlns:a16="http://schemas.microsoft.com/office/drawing/2014/main" id="{74E4C69C-A51B-3F41-80AF-1E7AD0561C9B}"/>
              </a:ext>
            </a:extLst>
          </p:cNvPr>
          <p:cNvPicPr>
            <a:picLocks noGrp="1" noChangeAspect="1"/>
          </p:cNvPicPr>
          <p:nvPr>
            <p:ph sz="quarter" idx="12"/>
          </p:nvPr>
        </p:nvPicPr>
        <p:blipFill>
          <a:blip r:embed="rId2"/>
          <a:stretch>
            <a:fillRect/>
          </a:stretch>
        </p:blipFill>
        <p:spPr>
          <a:xfrm>
            <a:off x="2947165" y="1523287"/>
            <a:ext cx="3377902" cy="4191000"/>
          </a:xfrm>
        </p:spPr>
      </p:pic>
      <p:sp>
        <p:nvSpPr>
          <p:cNvPr id="8" name="TextBox 7">
            <a:extLst>
              <a:ext uri="{FF2B5EF4-FFF2-40B4-BE49-F238E27FC236}">
                <a16:creationId xmlns:a16="http://schemas.microsoft.com/office/drawing/2014/main" id="{6D91FBF2-BE44-C14F-B921-482158EC7D15}"/>
              </a:ext>
            </a:extLst>
          </p:cNvPr>
          <p:cNvSpPr txBox="1"/>
          <p:nvPr/>
        </p:nvSpPr>
        <p:spPr>
          <a:xfrm>
            <a:off x="6325067" y="1884885"/>
            <a:ext cx="2545104" cy="3139321"/>
          </a:xfrm>
          <a:prstGeom prst="rect">
            <a:avLst/>
          </a:prstGeom>
          <a:noFill/>
        </p:spPr>
        <p:txBody>
          <a:bodyPr wrap="square" rtlCol="0">
            <a:spAutoFit/>
          </a:bodyPr>
          <a:lstStyle/>
          <a:p>
            <a:pPr marL="285750" indent="-285750">
              <a:buFontTx/>
              <a:buChar char="-"/>
            </a:pPr>
            <a:r>
              <a:rPr lang="en-US" dirty="0"/>
              <a:t>Structure variation (</a:t>
            </a:r>
            <a:r>
              <a:rPr lang="en-US" dirty="0" err="1"/>
              <a:t>mutation,deletion</a:t>
            </a:r>
            <a:r>
              <a:rPr lang="en-US" dirty="0"/>
              <a:t>, translocation etc. in DNA sequences)</a:t>
            </a:r>
          </a:p>
          <a:p>
            <a:pPr marL="285750" indent="-285750">
              <a:buFontTx/>
              <a:buChar char="-"/>
            </a:pPr>
            <a:r>
              <a:rPr lang="en-US" dirty="0"/>
              <a:t>Chemical modifications on DNA (methylation, acetylation, etc.)</a:t>
            </a:r>
          </a:p>
          <a:p>
            <a:pPr marL="285750" indent="-285750">
              <a:buFontTx/>
              <a:buChar char="-"/>
            </a:pPr>
            <a:r>
              <a:rPr lang="en-US" dirty="0"/>
              <a:t>Chemical modifications on histone</a:t>
            </a:r>
          </a:p>
        </p:txBody>
      </p:sp>
      <p:sp>
        <p:nvSpPr>
          <p:cNvPr id="9" name="Rectangle 8">
            <a:extLst>
              <a:ext uri="{FF2B5EF4-FFF2-40B4-BE49-F238E27FC236}">
                <a16:creationId xmlns:a16="http://schemas.microsoft.com/office/drawing/2014/main" id="{81F9CD02-2FCC-ED41-8DAF-AF5833D92EE9}"/>
              </a:ext>
            </a:extLst>
          </p:cNvPr>
          <p:cNvSpPr/>
          <p:nvPr/>
        </p:nvSpPr>
        <p:spPr>
          <a:xfrm>
            <a:off x="1157955" y="2020231"/>
            <a:ext cx="1935623" cy="2862322"/>
          </a:xfrm>
          <a:prstGeom prst="rect">
            <a:avLst/>
          </a:prstGeom>
        </p:spPr>
        <p:txBody>
          <a:bodyPr wrap="square">
            <a:spAutoFit/>
          </a:bodyPr>
          <a:lstStyle/>
          <a:p>
            <a:r>
              <a:rPr lang="en-US" dirty="0">
                <a:solidFill>
                  <a:srgbClr val="222222"/>
                </a:solidFill>
                <a:latin typeface="Arial" panose="020B0604020202020204" pitchFamily="34" charset="0"/>
              </a:rPr>
              <a:t>1. DNA</a:t>
            </a:r>
            <a:br>
              <a:rPr lang="en-US" dirty="0"/>
            </a:br>
            <a:r>
              <a:rPr lang="en-US" dirty="0">
                <a:solidFill>
                  <a:srgbClr val="222222"/>
                </a:solidFill>
                <a:latin typeface="Arial" panose="020B0604020202020204" pitchFamily="34" charset="0"/>
              </a:rPr>
              <a:t>2. Enhancer</a:t>
            </a:r>
            <a:br>
              <a:rPr lang="en-US" dirty="0"/>
            </a:br>
            <a:r>
              <a:rPr lang="en-US" dirty="0">
                <a:solidFill>
                  <a:srgbClr val="222222"/>
                </a:solidFill>
                <a:latin typeface="Arial" panose="020B0604020202020204" pitchFamily="34" charset="0"/>
              </a:rPr>
              <a:t>3. Promoter</a:t>
            </a:r>
            <a:br>
              <a:rPr lang="en-US" dirty="0"/>
            </a:br>
            <a:r>
              <a:rPr lang="en-US" dirty="0">
                <a:solidFill>
                  <a:srgbClr val="222222"/>
                </a:solidFill>
                <a:latin typeface="Arial" panose="020B0604020202020204" pitchFamily="34" charset="0"/>
              </a:rPr>
              <a:t>4. Gene</a:t>
            </a:r>
            <a:br>
              <a:rPr lang="en-US" dirty="0"/>
            </a:br>
            <a:r>
              <a:rPr lang="en-US" dirty="0">
                <a:solidFill>
                  <a:srgbClr val="222222"/>
                </a:solidFill>
                <a:latin typeface="Arial" panose="020B0604020202020204" pitchFamily="34" charset="0"/>
              </a:rPr>
              <a:t>5. Transcription Activator Protein</a:t>
            </a:r>
            <a:br>
              <a:rPr lang="en-US" dirty="0"/>
            </a:br>
            <a:r>
              <a:rPr lang="en-US" dirty="0">
                <a:solidFill>
                  <a:srgbClr val="222222"/>
                </a:solidFill>
                <a:latin typeface="Arial" panose="020B0604020202020204" pitchFamily="34" charset="0"/>
              </a:rPr>
              <a:t>6. Mediator Protein</a:t>
            </a:r>
            <a:br>
              <a:rPr lang="en-US" dirty="0"/>
            </a:br>
            <a:r>
              <a:rPr lang="en-US" dirty="0">
                <a:solidFill>
                  <a:srgbClr val="222222"/>
                </a:solidFill>
                <a:latin typeface="Arial" panose="020B0604020202020204" pitchFamily="34" charset="0"/>
              </a:rPr>
              <a:t>7. RNA Polymerase</a:t>
            </a:r>
            <a:endParaRPr lang="en-US" dirty="0"/>
          </a:p>
        </p:txBody>
      </p:sp>
    </p:spTree>
    <p:extLst>
      <p:ext uri="{BB962C8B-B14F-4D97-AF65-F5344CB8AC3E}">
        <p14:creationId xmlns:p14="http://schemas.microsoft.com/office/powerpoint/2010/main" val="159895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ChIPseek</a:t>
            </a:r>
            <a:r>
              <a:rPr lang="en-US" dirty="0"/>
              <a:t> </a:t>
            </a:r>
            <a:r>
              <a:rPr lang="mr-IN" dirty="0"/>
              <a:t>–</a:t>
            </a:r>
            <a:r>
              <a:rPr lang="en-US" dirty="0"/>
              <a:t> an online tool</a:t>
            </a:r>
          </a:p>
        </p:txBody>
      </p:sp>
      <p:sp>
        <p:nvSpPr>
          <p:cNvPr id="3" name="Slide Number Placeholder 2"/>
          <p:cNvSpPr>
            <a:spLocks noGrp="1"/>
          </p:cNvSpPr>
          <p:nvPr>
            <p:ph type="sldNum" sz="quarter" idx="4"/>
          </p:nvPr>
        </p:nvSpPr>
        <p:spPr/>
        <p:txBody>
          <a:bodyPr/>
          <a:lstStyle/>
          <a:p>
            <a:fld id="{24791E93-A2B7-0848-BDB4-10A6DF01D9B6}" type="slidenum">
              <a:rPr lang="en-US" smtClean="0"/>
              <a:pPr/>
              <a:t>40</a:t>
            </a:fld>
            <a:endParaRPr lang="en-US" dirty="0"/>
          </a:p>
        </p:txBody>
      </p:sp>
      <p:sp>
        <p:nvSpPr>
          <p:cNvPr id="4" name="TextBox 3"/>
          <p:cNvSpPr txBox="1"/>
          <p:nvPr/>
        </p:nvSpPr>
        <p:spPr>
          <a:xfrm>
            <a:off x="1225177" y="1432579"/>
            <a:ext cx="5907236" cy="646331"/>
          </a:xfrm>
          <a:prstGeom prst="rect">
            <a:avLst/>
          </a:prstGeom>
          <a:noFill/>
        </p:spPr>
        <p:txBody>
          <a:bodyPr wrap="none" rtlCol="0">
            <a:spAutoFit/>
          </a:bodyPr>
          <a:lstStyle/>
          <a:p>
            <a:r>
              <a:rPr lang="en-US" dirty="0"/>
              <a:t>Go to site: </a:t>
            </a:r>
            <a:r>
              <a:rPr lang="en-US" dirty="0">
                <a:hlinkClick r:id="rId2"/>
              </a:rPr>
              <a:t>http://chipseek.cgu.edu.tw/analysis_form.php</a:t>
            </a:r>
            <a:endParaRPr lang="en-US" dirty="0"/>
          </a:p>
          <a:p>
            <a:r>
              <a:rPr lang="en-US" dirty="0"/>
              <a:t>Follow the steps </a:t>
            </a:r>
          </a:p>
        </p:txBody>
      </p:sp>
      <p:pic>
        <p:nvPicPr>
          <p:cNvPr id="5" name="Picture 4" descr="chIpseek.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987" y="2078910"/>
            <a:ext cx="4904913" cy="4572000"/>
          </a:xfrm>
          <a:prstGeom prst="rect">
            <a:avLst/>
          </a:prstGeom>
        </p:spPr>
      </p:pic>
      <p:sp>
        <p:nvSpPr>
          <p:cNvPr id="7" name="Rectangle 6"/>
          <p:cNvSpPr/>
          <p:nvPr/>
        </p:nvSpPr>
        <p:spPr>
          <a:xfrm>
            <a:off x="2002118" y="4616824"/>
            <a:ext cx="2121647" cy="19423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a:off x="4153647" y="4557060"/>
            <a:ext cx="1329764" cy="29882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43177" y="4413188"/>
            <a:ext cx="2930535" cy="646331"/>
          </a:xfrm>
          <a:prstGeom prst="rect">
            <a:avLst/>
          </a:prstGeom>
          <a:noFill/>
        </p:spPr>
        <p:txBody>
          <a:bodyPr wrap="none" rtlCol="0">
            <a:spAutoFit/>
          </a:bodyPr>
          <a:lstStyle/>
          <a:p>
            <a:r>
              <a:rPr lang="en-US" dirty="0"/>
              <a:t>Upload BED file </a:t>
            </a:r>
          </a:p>
          <a:p>
            <a:r>
              <a:rPr lang="en-US" dirty="0"/>
              <a:t>Obtained from peak calling</a:t>
            </a:r>
          </a:p>
        </p:txBody>
      </p:sp>
    </p:spTree>
    <p:extLst>
      <p:ext uri="{BB962C8B-B14F-4D97-AF65-F5344CB8AC3E}">
        <p14:creationId xmlns:p14="http://schemas.microsoft.com/office/powerpoint/2010/main" val="27865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61ED1-8428-294A-8258-9A79D966797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8B61185-AA2F-9C48-8080-5B559545B0E2}"/>
              </a:ext>
            </a:extLst>
          </p:cNvPr>
          <p:cNvSpPr>
            <a:spLocks noGrp="1"/>
          </p:cNvSpPr>
          <p:nvPr>
            <p:ph type="sldNum" sz="quarter" idx="4"/>
          </p:nvPr>
        </p:nvSpPr>
        <p:spPr/>
        <p:txBody>
          <a:bodyPr/>
          <a:lstStyle/>
          <a:p>
            <a:fld id="{24791E93-A2B7-0848-BDB4-10A6DF01D9B6}" type="slidenum">
              <a:rPr lang="en-US" smtClean="0"/>
              <a:pPr/>
              <a:t>5</a:t>
            </a:fld>
            <a:endParaRPr lang="en-US" dirty="0"/>
          </a:p>
        </p:txBody>
      </p:sp>
      <p:pic>
        <p:nvPicPr>
          <p:cNvPr id="8" name="Content Placeholder 7">
            <a:extLst>
              <a:ext uri="{FF2B5EF4-FFF2-40B4-BE49-F238E27FC236}">
                <a16:creationId xmlns:a16="http://schemas.microsoft.com/office/drawing/2014/main" id="{6F05AD73-E12B-B342-83D7-B2060357FAEB}"/>
              </a:ext>
            </a:extLst>
          </p:cNvPr>
          <p:cNvPicPr>
            <a:picLocks noGrp="1" noChangeAspect="1"/>
          </p:cNvPicPr>
          <p:nvPr>
            <p:ph sz="quarter" idx="12"/>
          </p:nvPr>
        </p:nvPicPr>
        <p:blipFill>
          <a:blip r:embed="rId2"/>
          <a:stretch>
            <a:fillRect/>
          </a:stretch>
        </p:blipFill>
        <p:spPr>
          <a:xfrm>
            <a:off x="1531996" y="1600200"/>
            <a:ext cx="6703896" cy="4191000"/>
          </a:xfrm>
        </p:spPr>
      </p:pic>
    </p:spTree>
    <p:extLst>
      <p:ext uri="{BB962C8B-B14F-4D97-AF65-F5344CB8AC3E}">
        <p14:creationId xmlns:p14="http://schemas.microsoft.com/office/powerpoint/2010/main" val="296990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ChIP-seq</a:t>
            </a:r>
            <a:endParaRPr lang="en-US" dirty="0"/>
          </a:p>
        </p:txBody>
      </p:sp>
      <p:sp>
        <p:nvSpPr>
          <p:cNvPr id="3" name="TextBox 2"/>
          <p:cNvSpPr txBox="1"/>
          <p:nvPr/>
        </p:nvSpPr>
        <p:spPr>
          <a:xfrm>
            <a:off x="941442" y="940584"/>
            <a:ext cx="7394177" cy="954107"/>
          </a:xfrm>
          <a:prstGeom prst="rect">
            <a:avLst/>
          </a:prstGeom>
          <a:noFill/>
        </p:spPr>
        <p:txBody>
          <a:bodyPr wrap="square" rtlCol="0">
            <a:spAutoFit/>
          </a:bodyPr>
          <a:lstStyle/>
          <a:p>
            <a:r>
              <a:rPr lang="en-US" sz="2800" b="1" dirty="0"/>
              <a:t>Ch</a:t>
            </a:r>
            <a:r>
              <a:rPr lang="en-US" sz="2800" dirty="0"/>
              <a:t>romatin </a:t>
            </a:r>
            <a:r>
              <a:rPr lang="en-US" sz="2800" b="1" dirty="0" err="1"/>
              <a:t>I</a:t>
            </a:r>
            <a:r>
              <a:rPr lang="en-US" sz="2800" dirty="0" err="1"/>
              <a:t>mmuno</a:t>
            </a:r>
            <a:r>
              <a:rPr lang="en-US" sz="2800" b="1" dirty="0" err="1"/>
              <a:t>P</a:t>
            </a:r>
            <a:r>
              <a:rPr lang="en-US" sz="2800" dirty="0" err="1"/>
              <a:t>recipitation</a:t>
            </a:r>
            <a:r>
              <a:rPr lang="en-US" sz="2800" dirty="0"/>
              <a:t> followed by </a:t>
            </a:r>
            <a:r>
              <a:rPr lang="en-US" sz="2800" b="1" dirty="0"/>
              <a:t>Seq</a:t>
            </a:r>
            <a:r>
              <a:rPr lang="en-US" sz="2800" dirty="0"/>
              <a:t>uencing </a:t>
            </a:r>
          </a:p>
        </p:txBody>
      </p:sp>
      <p:pic>
        <p:nvPicPr>
          <p:cNvPr id="6" name="Content Placeholder 6">
            <a:extLst>
              <a:ext uri="{FF2B5EF4-FFF2-40B4-BE49-F238E27FC236}">
                <a16:creationId xmlns:a16="http://schemas.microsoft.com/office/drawing/2014/main" id="{EBCB6158-2000-A141-875D-EE89CDA7B612}"/>
              </a:ext>
            </a:extLst>
          </p:cNvPr>
          <p:cNvPicPr>
            <a:picLocks noChangeAspect="1"/>
          </p:cNvPicPr>
          <p:nvPr/>
        </p:nvPicPr>
        <p:blipFill rotWithShape="1">
          <a:blip r:embed="rId2"/>
          <a:srcRect b="52686"/>
          <a:stretch/>
        </p:blipFill>
        <p:spPr>
          <a:xfrm>
            <a:off x="2536994" y="1846002"/>
            <a:ext cx="3377902" cy="1982922"/>
          </a:xfrm>
          <a:prstGeom prst="rect">
            <a:avLst/>
          </a:prstGeom>
        </p:spPr>
      </p:pic>
      <p:sp>
        <p:nvSpPr>
          <p:cNvPr id="4" name="Donut 3">
            <a:extLst>
              <a:ext uri="{FF2B5EF4-FFF2-40B4-BE49-F238E27FC236}">
                <a16:creationId xmlns:a16="http://schemas.microsoft.com/office/drawing/2014/main" id="{9041AF03-1A36-4C4D-AD15-5B2B4DC5AC29}"/>
              </a:ext>
            </a:extLst>
          </p:cNvPr>
          <p:cNvSpPr/>
          <p:nvPr/>
        </p:nvSpPr>
        <p:spPr>
          <a:xfrm>
            <a:off x="2880422" y="3008120"/>
            <a:ext cx="324741" cy="418744"/>
          </a:xfrm>
          <a:prstGeom prst="donut">
            <a:avLst>
              <a:gd name="adj" fmla="val 91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41C7EDE4-9AC0-1045-8568-E83D7F6B20B1}"/>
              </a:ext>
            </a:extLst>
          </p:cNvPr>
          <p:cNvSpPr/>
          <p:nvPr/>
        </p:nvSpPr>
        <p:spPr>
          <a:xfrm>
            <a:off x="3707450" y="2866617"/>
            <a:ext cx="324741" cy="418744"/>
          </a:xfrm>
          <a:prstGeom prst="donut">
            <a:avLst>
              <a:gd name="adj" fmla="val 91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F7517ED2-7C99-CA4B-B993-CC291FE9A53F}"/>
              </a:ext>
            </a:extLst>
          </p:cNvPr>
          <p:cNvSpPr/>
          <p:nvPr/>
        </p:nvSpPr>
        <p:spPr>
          <a:xfrm>
            <a:off x="4774588" y="3285361"/>
            <a:ext cx="324741" cy="418744"/>
          </a:xfrm>
          <a:prstGeom prst="donut">
            <a:avLst>
              <a:gd name="adj" fmla="val 91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53448DD-C74B-4245-97E9-0F619D089463}"/>
              </a:ext>
            </a:extLst>
          </p:cNvPr>
          <p:cNvSpPr txBox="1"/>
          <p:nvPr/>
        </p:nvSpPr>
        <p:spPr>
          <a:xfrm>
            <a:off x="5737698" y="1943911"/>
            <a:ext cx="3198450" cy="2031325"/>
          </a:xfrm>
          <a:prstGeom prst="rect">
            <a:avLst/>
          </a:prstGeom>
          <a:noFill/>
        </p:spPr>
        <p:txBody>
          <a:bodyPr wrap="square" rtlCol="0">
            <a:spAutoFit/>
          </a:bodyPr>
          <a:lstStyle/>
          <a:p>
            <a:pPr marL="285750" indent="-285750">
              <a:buFontTx/>
              <a:buChar char="-"/>
            </a:pPr>
            <a:r>
              <a:rPr lang="en-US" dirty="0"/>
              <a:t>Work on proteins that interact with DNA </a:t>
            </a:r>
          </a:p>
          <a:p>
            <a:pPr marL="285750" indent="-285750">
              <a:buFontTx/>
              <a:buChar char="-"/>
            </a:pPr>
            <a:r>
              <a:rPr lang="en-US" dirty="0"/>
              <a:t>Get the DNA sequences that are bound by the protein of interest</a:t>
            </a:r>
          </a:p>
          <a:p>
            <a:pPr marL="285750" indent="-285750">
              <a:buFontTx/>
              <a:buChar char="-"/>
            </a:pPr>
            <a:r>
              <a:rPr lang="en-US" dirty="0"/>
              <a:t>Explore how genes are regulated</a:t>
            </a:r>
          </a:p>
        </p:txBody>
      </p:sp>
      <p:grpSp>
        <p:nvGrpSpPr>
          <p:cNvPr id="12" name="Group 11">
            <a:extLst>
              <a:ext uri="{FF2B5EF4-FFF2-40B4-BE49-F238E27FC236}">
                <a16:creationId xmlns:a16="http://schemas.microsoft.com/office/drawing/2014/main" id="{FF2A6CC5-D752-404B-BDCB-5AB5C3DE4070}"/>
              </a:ext>
            </a:extLst>
          </p:cNvPr>
          <p:cNvGrpSpPr/>
          <p:nvPr/>
        </p:nvGrpSpPr>
        <p:grpSpPr>
          <a:xfrm>
            <a:off x="941442" y="4121549"/>
            <a:ext cx="7445125" cy="2600712"/>
            <a:chOff x="941442" y="4121549"/>
            <a:chExt cx="7445125" cy="2600712"/>
          </a:xfrm>
        </p:grpSpPr>
        <p:sp>
          <p:nvSpPr>
            <p:cNvPr id="5" name="TextBox 4"/>
            <p:cNvSpPr txBox="1"/>
            <p:nvPr/>
          </p:nvSpPr>
          <p:spPr>
            <a:xfrm>
              <a:off x="941442" y="4121549"/>
              <a:ext cx="7445125" cy="26007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spcAft>
                  <a:spcPts val="600"/>
                </a:spcAft>
              </a:pPr>
              <a:r>
                <a:rPr lang="en-US" sz="2800" dirty="0">
                  <a:solidFill>
                    <a:srgbClr val="0285CA"/>
                  </a:solidFill>
                </a:rPr>
                <a:t>Applications</a:t>
              </a:r>
              <a:r>
                <a:rPr lang="en-US" sz="2800" dirty="0"/>
                <a:t>:</a:t>
              </a:r>
            </a:p>
            <a:p>
              <a:pPr>
                <a:spcAft>
                  <a:spcPts val="600"/>
                </a:spcAft>
              </a:pPr>
              <a:r>
                <a:rPr lang="en-US" dirty="0"/>
                <a:t>	</a:t>
              </a:r>
              <a:r>
                <a:rPr lang="en-US" sz="2400" dirty="0"/>
                <a:t>To detect interesting regions in genome at base-pair resolution for</a:t>
              </a:r>
            </a:p>
            <a:p>
              <a:pPr marL="285750" indent="-285750">
                <a:spcAft>
                  <a:spcPts val="600"/>
                </a:spcAft>
                <a:buFont typeface="Arial"/>
                <a:buChar char="•"/>
              </a:pPr>
              <a:r>
                <a:rPr lang="en-US" sz="2400" dirty="0"/>
                <a:t>DNA-binding proteins, e.g. transcription factor, RNAPII, </a:t>
              </a:r>
              <a:r>
                <a:rPr lang="en-US" sz="2400" dirty="0" err="1"/>
                <a:t>etc</a:t>
              </a:r>
              <a:endParaRPr lang="en-US" sz="2400" dirty="0"/>
            </a:p>
            <a:p>
              <a:pPr marL="285750" indent="-285750">
                <a:spcAft>
                  <a:spcPts val="600"/>
                </a:spcAft>
                <a:buFont typeface="Arial"/>
                <a:buChar char="•"/>
              </a:pPr>
              <a:r>
                <a:rPr lang="en-US" sz="2400" dirty="0"/>
                <a:t>Histone modifications           </a:t>
              </a:r>
              <a:r>
                <a:rPr lang="en-US" sz="2400" dirty="0">
                  <a:sym typeface="Wingdings" pitchFamily="2" charset="2"/>
                </a:rPr>
                <a:t> status of enhancers</a:t>
              </a:r>
              <a:endParaRPr lang="en-US" sz="2400" dirty="0"/>
            </a:p>
          </p:txBody>
        </p:sp>
        <p:pic>
          <p:nvPicPr>
            <p:cNvPr id="11" name="Picture 10">
              <a:extLst>
                <a:ext uri="{FF2B5EF4-FFF2-40B4-BE49-F238E27FC236}">
                  <a16:creationId xmlns:a16="http://schemas.microsoft.com/office/drawing/2014/main" id="{77C0594F-2342-9840-884F-9A0B938E2D8C}"/>
                </a:ext>
              </a:extLst>
            </p:cNvPr>
            <p:cNvPicPr>
              <a:picLocks noChangeAspect="1"/>
            </p:cNvPicPr>
            <p:nvPr/>
          </p:nvPicPr>
          <p:blipFill rotWithShape="1">
            <a:blip r:embed="rId3"/>
            <a:srcRect l="5888" t="9297" r="6323"/>
            <a:stretch/>
          </p:blipFill>
          <p:spPr>
            <a:xfrm>
              <a:off x="4287039" y="6007802"/>
              <a:ext cx="753929" cy="714459"/>
            </a:xfrm>
            <a:prstGeom prst="rect">
              <a:avLst/>
            </a:prstGeom>
          </p:spPr>
        </p:pic>
      </p:grpSp>
    </p:spTree>
    <p:extLst>
      <p:ext uri="{BB962C8B-B14F-4D97-AF65-F5344CB8AC3E}">
        <p14:creationId xmlns:p14="http://schemas.microsoft.com/office/powerpoint/2010/main" val="16896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CFCB6-5022-9441-9449-B7063CF0E0F3}"/>
              </a:ext>
            </a:extLst>
          </p:cNvPr>
          <p:cNvSpPr>
            <a:spLocks noGrp="1"/>
          </p:cNvSpPr>
          <p:nvPr>
            <p:ph type="title"/>
          </p:nvPr>
        </p:nvSpPr>
        <p:spPr/>
        <p:txBody>
          <a:bodyPr/>
          <a:lstStyle/>
          <a:p>
            <a:r>
              <a:rPr lang="en-US" dirty="0"/>
              <a:t>Example on enhancer</a:t>
            </a:r>
          </a:p>
        </p:txBody>
      </p:sp>
      <p:pic>
        <p:nvPicPr>
          <p:cNvPr id="6" name="Content Placeholder 5">
            <a:extLst>
              <a:ext uri="{FF2B5EF4-FFF2-40B4-BE49-F238E27FC236}">
                <a16:creationId xmlns:a16="http://schemas.microsoft.com/office/drawing/2014/main" id="{F8584647-9E54-C548-BB55-A79D87142E5A}"/>
              </a:ext>
            </a:extLst>
          </p:cNvPr>
          <p:cNvPicPr>
            <a:picLocks noGrp="1" noChangeAspect="1"/>
          </p:cNvPicPr>
          <p:nvPr>
            <p:ph sz="quarter" idx="12"/>
          </p:nvPr>
        </p:nvPicPr>
        <p:blipFill>
          <a:blip r:embed="rId2"/>
          <a:stretch>
            <a:fillRect/>
          </a:stretch>
        </p:blipFill>
        <p:spPr>
          <a:xfrm>
            <a:off x="1159158" y="1548642"/>
            <a:ext cx="4281421" cy="4142671"/>
          </a:xfrm>
        </p:spPr>
      </p:pic>
      <p:sp>
        <p:nvSpPr>
          <p:cNvPr id="7" name="TextBox 6">
            <a:extLst>
              <a:ext uri="{FF2B5EF4-FFF2-40B4-BE49-F238E27FC236}">
                <a16:creationId xmlns:a16="http://schemas.microsoft.com/office/drawing/2014/main" id="{6572A012-C0F3-0841-8DA0-05FF685F7C2A}"/>
              </a:ext>
            </a:extLst>
          </p:cNvPr>
          <p:cNvSpPr txBox="1"/>
          <p:nvPr/>
        </p:nvSpPr>
        <p:spPr>
          <a:xfrm>
            <a:off x="1550634" y="6280150"/>
            <a:ext cx="2326278" cy="369332"/>
          </a:xfrm>
          <a:prstGeom prst="rect">
            <a:avLst/>
          </a:prstGeom>
          <a:noFill/>
        </p:spPr>
        <p:txBody>
          <a:bodyPr wrap="none" rtlCol="0">
            <a:spAutoFit/>
          </a:bodyPr>
          <a:lstStyle/>
          <a:p>
            <a:r>
              <a:rPr lang="en-US" dirty="0" err="1"/>
              <a:t>Kvon</a:t>
            </a:r>
            <a:r>
              <a:rPr lang="en-US" dirty="0"/>
              <a:t> et. al, cell 2016</a:t>
            </a:r>
          </a:p>
        </p:txBody>
      </p:sp>
      <p:sp>
        <p:nvSpPr>
          <p:cNvPr id="8" name="TextBox 7">
            <a:extLst>
              <a:ext uri="{FF2B5EF4-FFF2-40B4-BE49-F238E27FC236}">
                <a16:creationId xmlns:a16="http://schemas.microsoft.com/office/drawing/2014/main" id="{0727DF15-955D-E041-8772-48D12CE6C241}"/>
              </a:ext>
            </a:extLst>
          </p:cNvPr>
          <p:cNvSpPr txBox="1"/>
          <p:nvPr/>
        </p:nvSpPr>
        <p:spPr>
          <a:xfrm>
            <a:off x="5509108" y="2068408"/>
            <a:ext cx="3547807" cy="2308324"/>
          </a:xfrm>
          <a:prstGeom prst="rect">
            <a:avLst/>
          </a:prstGeom>
          <a:noFill/>
        </p:spPr>
        <p:txBody>
          <a:bodyPr wrap="square" rtlCol="0">
            <a:spAutoFit/>
          </a:bodyPr>
          <a:lstStyle/>
          <a:p>
            <a:pPr marL="285750" indent="-285750">
              <a:buFontTx/>
              <a:buChar char="-"/>
            </a:pPr>
            <a:r>
              <a:rPr lang="en-US" dirty="0" err="1"/>
              <a:t>ChIP-Seq</a:t>
            </a:r>
            <a:r>
              <a:rPr lang="en-US" dirty="0"/>
              <a:t> can help find enhancers</a:t>
            </a:r>
          </a:p>
          <a:p>
            <a:pPr marL="285750" indent="-285750">
              <a:buFontTx/>
              <a:buChar char="-"/>
            </a:pPr>
            <a:r>
              <a:rPr lang="en-US" dirty="0"/>
              <a:t>Other techniques, like </a:t>
            </a:r>
            <a:r>
              <a:rPr lang="en-US" dirty="0" err="1"/>
              <a:t>eQTL</a:t>
            </a:r>
            <a:r>
              <a:rPr lang="en-US" dirty="0"/>
              <a:t>, Hi-C or </a:t>
            </a:r>
            <a:r>
              <a:rPr lang="en-US" dirty="0" err="1"/>
              <a:t>ChIA</a:t>
            </a:r>
            <a:r>
              <a:rPr lang="en-US" dirty="0"/>
              <a:t>-PET, are required to identify the interactions between particular enhancers and genes. </a:t>
            </a:r>
          </a:p>
        </p:txBody>
      </p:sp>
    </p:spTree>
    <p:extLst>
      <p:ext uri="{BB962C8B-B14F-4D97-AF65-F5344CB8AC3E}">
        <p14:creationId xmlns:p14="http://schemas.microsoft.com/office/powerpoint/2010/main" val="188876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nrg2641-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596" y="0"/>
            <a:ext cx="5159375"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613127" y="175191"/>
            <a:ext cx="2519590" cy="1200329"/>
          </a:xfrm>
          <a:prstGeom prst="rect">
            <a:avLst/>
          </a:prstGeom>
          <a:noFill/>
        </p:spPr>
        <p:txBody>
          <a:bodyPr wrap="none" rtlCol="0">
            <a:spAutoFit/>
          </a:bodyPr>
          <a:lstStyle/>
          <a:p>
            <a:r>
              <a:rPr lang="en-US" sz="3600" dirty="0" err="1">
                <a:solidFill>
                  <a:srgbClr val="0285CA"/>
                </a:solidFill>
              </a:rPr>
              <a:t>ChIP-seq</a:t>
            </a:r>
            <a:r>
              <a:rPr lang="en-US" sz="3600" dirty="0">
                <a:solidFill>
                  <a:srgbClr val="0285CA"/>
                </a:solidFill>
              </a:rPr>
              <a:t> </a:t>
            </a:r>
          </a:p>
          <a:p>
            <a:r>
              <a:rPr lang="en-US" sz="3600" dirty="0">
                <a:solidFill>
                  <a:srgbClr val="0285CA"/>
                </a:solidFill>
              </a:rPr>
              <a:t>Experiment</a:t>
            </a:r>
          </a:p>
        </p:txBody>
      </p:sp>
    </p:spTree>
    <p:extLst>
      <p:ext uri="{BB962C8B-B14F-4D97-AF65-F5344CB8AC3E}">
        <p14:creationId xmlns:p14="http://schemas.microsoft.com/office/powerpoint/2010/main" val="72361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Experimental Considerations</a:t>
            </a:r>
          </a:p>
        </p:txBody>
      </p:sp>
      <p:sp>
        <p:nvSpPr>
          <p:cNvPr id="4" name="Content Placeholder 3"/>
          <p:cNvSpPr>
            <a:spLocks noGrp="1"/>
          </p:cNvSpPr>
          <p:nvPr>
            <p:ph sz="quarter" idx="12"/>
          </p:nvPr>
        </p:nvSpPr>
        <p:spPr/>
        <p:txBody>
          <a:bodyPr/>
          <a:lstStyle/>
          <a:p>
            <a:r>
              <a:rPr lang="en-US" dirty="0"/>
              <a:t>Antibodies: High sensitivity and specificity</a:t>
            </a:r>
          </a:p>
          <a:p>
            <a:r>
              <a:rPr lang="en-US" dirty="0"/>
              <a:t>Cell number: More cells, better signal-to-noise (typically 10</a:t>
            </a:r>
            <a:r>
              <a:rPr lang="en-US" baseline="30000" dirty="0"/>
              <a:t>6</a:t>
            </a:r>
            <a:r>
              <a:rPr lang="en-US" dirty="0"/>
              <a:t> to 10</a:t>
            </a:r>
            <a:r>
              <a:rPr lang="en-US" baseline="30000" dirty="0"/>
              <a:t>7</a:t>
            </a:r>
            <a:r>
              <a:rPr lang="en-US" dirty="0"/>
              <a:t> cells)</a:t>
            </a:r>
          </a:p>
          <a:p>
            <a:r>
              <a:rPr lang="en-US" dirty="0"/>
              <a:t>Controls: To remove background noise</a:t>
            </a:r>
          </a:p>
          <a:p>
            <a:pPr lvl="1"/>
            <a:r>
              <a:rPr lang="en-US" dirty="0"/>
              <a:t>IgG (</a:t>
            </a:r>
            <a:r>
              <a:rPr lang="en-GB" dirty="0"/>
              <a:t>Reads are only informative if the </a:t>
            </a:r>
            <a:r>
              <a:rPr lang="en-GB" dirty="0" err="1"/>
              <a:t>ChIP</a:t>
            </a:r>
            <a:r>
              <a:rPr lang="en-GB" dirty="0"/>
              <a:t> hasn't worked.)</a:t>
            </a:r>
            <a:endParaRPr lang="en-US" dirty="0"/>
          </a:p>
          <a:p>
            <a:pPr lvl="1"/>
            <a:r>
              <a:rPr lang="en-US" dirty="0"/>
              <a:t>Input Chromatin (</a:t>
            </a:r>
            <a:r>
              <a:rPr lang="en-GB" dirty="0"/>
              <a:t>sonicated / </a:t>
            </a:r>
            <a:r>
              <a:rPr lang="en-GB" dirty="0" err="1"/>
              <a:t>Mnase</a:t>
            </a:r>
            <a:r>
              <a:rPr lang="en-GB" dirty="0"/>
              <a:t> </a:t>
            </a:r>
            <a:r>
              <a:rPr lang="en-GB" dirty="0" err="1"/>
              <a:t>etc</a:t>
            </a:r>
            <a:r>
              <a:rPr lang="en-US" dirty="0"/>
              <a:t>)</a:t>
            </a:r>
          </a:p>
          <a:p>
            <a:pPr lvl="2"/>
            <a:r>
              <a:rPr lang="en-GB" dirty="0"/>
              <a:t>Genomic library - everywhere equally</a:t>
            </a:r>
          </a:p>
          <a:p>
            <a:pPr lvl="2"/>
            <a:r>
              <a:rPr lang="en-GB" dirty="0"/>
              <a:t>Technical issues can cause variation</a:t>
            </a:r>
            <a:endParaRPr lang="en-US" dirty="0"/>
          </a:p>
          <a:p>
            <a:r>
              <a:rPr lang="en-US" dirty="0"/>
              <a:t>Replicates:</a:t>
            </a:r>
          </a:p>
          <a:p>
            <a:pPr marL="342900" lvl="1" indent="0">
              <a:buNone/>
            </a:pPr>
            <a:endParaRPr lang="en-US" dirty="0"/>
          </a:p>
        </p:txBody>
      </p:sp>
      <p:sp>
        <p:nvSpPr>
          <p:cNvPr id="2" name="TextBox 1"/>
          <p:cNvSpPr txBox="1"/>
          <p:nvPr/>
        </p:nvSpPr>
        <p:spPr>
          <a:xfrm>
            <a:off x="1742100" y="6593447"/>
            <a:ext cx="3919988" cy="276999"/>
          </a:xfrm>
          <a:prstGeom prst="rect">
            <a:avLst/>
          </a:prstGeom>
          <a:noFill/>
        </p:spPr>
        <p:txBody>
          <a:bodyPr wrap="none" rtlCol="0">
            <a:spAutoFit/>
          </a:bodyPr>
          <a:lstStyle/>
          <a:p>
            <a:r>
              <a:rPr lang="en-US" sz="1200" dirty="0"/>
              <a:t>B. Kidder et al. Nature Immunology 12, 918-922 (2011) </a:t>
            </a:r>
          </a:p>
        </p:txBody>
      </p:sp>
      <p:sp>
        <p:nvSpPr>
          <p:cNvPr id="5" name="Slide Number Placeholder 4"/>
          <p:cNvSpPr>
            <a:spLocks noGrp="1"/>
          </p:cNvSpPr>
          <p:nvPr>
            <p:ph type="sldNum" sz="quarter" idx="4"/>
          </p:nvPr>
        </p:nvSpPr>
        <p:spPr/>
        <p:txBody>
          <a:bodyPr/>
          <a:lstStyle/>
          <a:p>
            <a:fld id="{24791E93-A2B7-0848-BDB4-10A6DF01D9B6}" type="slidenum">
              <a:rPr lang="en-US" smtClean="0"/>
              <a:pPr/>
              <a:t>9</a:t>
            </a:fld>
            <a:endParaRPr lang="en-US" dirty="0"/>
          </a:p>
        </p:txBody>
      </p:sp>
    </p:spTree>
    <p:extLst>
      <p:ext uri="{BB962C8B-B14F-4D97-AF65-F5344CB8AC3E}">
        <p14:creationId xmlns:p14="http://schemas.microsoft.com/office/powerpoint/2010/main" val="3511585771"/>
      </p:ext>
    </p:extLst>
  </p:cSld>
  <p:clrMapOvr>
    <a:masterClrMapping/>
  </p:clrMapOvr>
</p:sld>
</file>

<file path=ppt/theme/theme1.xml><?xml version="1.0" encoding="utf-8"?>
<a:theme xmlns:a="http://schemas.openxmlformats.org/drawingml/2006/main" name="JaxPPT">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ark Blue - Simple">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Light Blue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ark Green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Dark Grey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Rose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Dark Grey Solid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err="1" smtClean="0">
            <a:solidFill>
              <a:srgbClr val="FFFFFF"/>
            </a:solidFill>
          </a:defRPr>
        </a:defPPr>
      </a:lstStyle>
    </a:txDef>
  </a:objectDefaults>
  <a:extraClrSchemeLst/>
</a:theme>
</file>

<file path=ppt/theme/theme8.xml><?xml version="1.0" encoding="utf-8"?>
<a:theme xmlns:a="http://schemas.openxmlformats.org/drawingml/2006/main" name="Dark Blue Solid Master">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err="1" smtClean="0">
            <a:solidFill>
              <a:srgbClr val="FFFFFF"/>
            </a:soli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209610e-df6f-447e-99d3-d6b53c1764b5">RE3PAVPHPHDH-36-54</_dlc_DocId>
    <_dlc_DocIdUrl xmlns="2209610e-df6f-447e-99d3-d6b53c1764b5">
      <Url>https://myjax-p.jax.org/Communications/branding/_layouts/15/DocIdRedir.aspx?ID=RE3PAVPHPHDH-36-54</Url>
      <Description>RE3PAVPHPHDH-36-54</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57724A787E584E8DA99739C3056F59" ma:contentTypeVersion="0" ma:contentTypeDescription="Create a new document." ma:contentTypeScope="" ma:versionID="aadfabe7bd00eae052e70035c3efe49d">
  <xsd:schema xmlns:xsd="http://www.w3.org/2001/XMLSchema" xmlns:xs="http://www.w3.org/2001/XMLSchema" xmlns:p="http://schemas.microsoft.com/office/2006/metadata/properties" xmlns:ns2="2209610e-df6f-447e-99d3-d6b53c1764b5" targetNamespace="http://schemas.microsoft.com/office/2006/metadata/properties" ma:root="true" ma:fieldsID="6507ef799be153e5a11b5b4720479aed" ns2:_="">
    <xsd:import namespace="2209610e-df6f-447e-99d3-d6b53c1764b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09610e-df6f-447e-99d3-d6b53c1764b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2F7747D-657A-4D94-A309-CADE467657B1}">
  <ds:schemaRefs>
    <ds:schemaRef ds:uri="http://schemas.microsoft.com/sharepoint/v3/contenttype/forms"/>
  </ds:schemaRefs>
</ds:datastoreItem>
</file>

<file path=customXml/itemProps2.xml><?xml version="1.0" encoding="utf-8"?>
<ds:datastoreItem xmlns:ds="http://schemas.openxmlformats.org/officeDocument/2006/customXml" ds:itemID="{1E51AB40-924F-427C-B6F5-229CAA7197A6}">
  <ds:schemaRefs>
    <ds:schemaRef ds:uri="http://schemas.microsoft.com/office/2006/metadata/properties"/>
    <ds:schemaRef ds:uri="http://schemas.microsoft.com/office/infopath/2007/PartnerControls"/>
    <ds:schemaRef ds:uri="2209610e-df6f-447e-99d3-d6b53c1764b5"/>
  </ds:schemaRefs>
</ds:datastoreItem>
</file>

<file path=customXml/itemProps3.xml><?xml version="1.0" encoding="utf-8"?>
<ds:datastoreItem xmlns:ds="http://schemas.openxmlformats.org/officeDocument/2006/customXml" ds:itemID="{A3455B02-C078-4FB5-8D99-F6F532C0D1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09610e-df6f-447e-99d3-d6b53c1764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41F1DAC-312E-4FEC-98CA-A1FE2D2B9A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JaxPPT.potx</Template>
  <TotalTime>14261</TotalTime>
  <Words>1696</Words>
  <Application>Microsoft Macintosh PowerPoint</Application>
  <PresentationFormat>On-screen Show (4:3)</PresentationFormat>
  <Paragraphs>270</Paragraphs>
  <Slides>40</Slides>
  <Notes>6</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40</vt:i4>
      </vt:variant>
    </vt:vector>
  </HeadingPairs>
  <TitlesOfParts>
    <vt:vector size="54" baseType="lpstr">
      <vt:lpstr>ＭＳ Ｐゴシック</vt:lpstr>
      <vt:lpstr>Arial</vt:lpstr>
      <vt:lpstr>Calibri</vt:lpstr>
      <vt:lpstr>Courier New</vt:lpstr>
      <vt:lpstr>Mangal</vt:lpstr>
      <vt:lpstr>Wingdings</vt:lpstr>
      <vt:lpstr>JaxPPT</vt:lpstr>
      <vt:lpstr>Dark Blue - Simple</vt:lpstr>
      <vt:lpstr>Light Blue Master</vt:lpstr>
      <vt:lpstr>Dark Green Master</vt:lpstr>
      <vt:lpstr>Dark Grey Master</vt:lpstr>
      <vt:lpstr>Rose Master</vt:lpstr>
      <vt:lpstr>Dark Grey Solid Master</vt:lpstr>
      <vt:lpstr>Dark Blue Solid Master</vt:lpstr>
      <vt:lpstr>ChIP-seq module</vt:lpstr>
      <vt:lpstr>Introduction</vt:lpstr>
      <vt:lpstr>Learn from RNA-Seq</vt:lpstr>
      <vt:lpstr>What can go wrong or be different?</vt:lpstr>
      <vt:lpstr>PowerPoint Presentation</vt:lpstr>
      <vt:lpstr>ChIP-seq</vt:lpstr>
      <vt:lpstr>Example on enhancer</vt:lpstr>
      <vt:lpstr>PowerPoint Presentation</vt:lpstr>
      <vt:lpstr>Experimental Considerations</vt:lpstr>
      <vt:lpstr>Examine controls</vt:lpstr>
      <vt:lpstr>Overview of ChIP-seq analysis</vt:lpstr>
      <vt:lpstr>Sequence Alignment</vt:lpstr>
      <vt:lpstr>Sequence Alignment</vt:lpstr>
      <vt:lpstr>Peak calling Identify enriched regions above controls</vt:lpstr>
      <vt:lpstr>Peak calling Software</vt:lpstr>
      <vt:lpstr>Peak calling Software used in Encode pipeline</vt:lpstr>
      <vt:lpstr>ChIP-seq profile</vt:lpstr>
      <vt:lpstr>After peak calling</vt:lpstr>
      <vt:lpstr>Motif analysis</vt:lpstr>
      <vt:lpstr>Differential binding</vt:lpstr>
      <vt:lpstr>Correlation between different binding factors </vt:lpstr>
      <vt:lpstr>Chromatin state</vt:lpstr>
      <vt:lpstr>Interactive ChIP-Seq analysis server</vt:lpstr>
      <vt:lpstr>For command line user – Anaconda and bioconda</vt:lpstr>
      <vt:lpstr>Data from database</vt:lpstr>
      <vt:lpstr>Hands on Work</vt:lpstr>
      <vt:lpstr>What we will do?</vt:lpstr>
      <vt:lpstr>Tools</vt:lpstr>
      <vt:lpstr>Datasets</vt:lpstr>
      <vt:lpstr>Getting help</vt:lpstr>
      <vt:lpstr>PowerPoint Presentation</vt:lpstr>
      <vt:lpstr>Check the sequencing quality</vt:lpstr>
      <vt:lpstr>Index the genome</vt:lpstr>
      <vt:lpstr>Sequence alignment</vt:lpstr>
      <vt:lpstr>Compress SAM</vt:lpstr>
      <vt:lpstr>Index BAM </vt:lpstr>
      <vt:lpstr>Peak calling</vt:lpstr>
      <vt:lpstr>Motif analysis</vt:lpstr>
      <vt:lpstr>Motif analysis using MEME</vt:lpstr>
      <vt:lpstr>ChIPseek – an online tool</vt:lpstr>
    </vt:vector>
  </TitlesOfParts>
  <Manager/>
  <Company>Sametz Blackstone Associates</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Aaron Powers</dc:creator>
  <cp:keywords/>
  <dc:description/>
  <cp:lastModifiedBy>Ada Zhan</cp:lastModifiedBy>
  <cp:revision>364</cp:revision>
  <dcterms:created xsi:type="dcterms:W3CDTF">2013-06-03T21:39:57Z</dcterms:created>
  <dcterms:modified xsi:type="dcterms:W3CDTF">2018-05-24T19:07:31Z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0x010100E557724A787E584E8DA99739C3056F59</vt:lpwstr>
  </property>
  <property fmtid="{D5CDD505-2E9C-101B-9397-08002B2CF9AE}" pid="3" name="_dlc_DocIdItemGuid">
    <vt:lpwstr>c09a39bc-1b29-46d3-a318-6a492c4e5237</vt:lpwstr>
  </property>
</Properties>
</file>