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0" r:id="rId3"/>
    <p:sldMasterId id="2147483691" r:id="rId4"/>
    <p:sldMasterId id="2147483702" r:id="rId5"/>
    <p:sldMasterId id="2147483713" r:id="rId6"/>
    <p:sldMasterId id="2147483724" r:id="rId7"/>
    <p:sldMasterId id="2147483735" r:id="rId8"/>
    <p:sldMasterId id="2147483753" r:id="rId9"/>
    <p:sldMasterId id="2147483767" r:id="rId10"/>
    <p:sldMasterId id="2147483780" r:id="rId11"/>
  </p:sldMasterIdLst>
  <p:notesMasterIdLst>
    <p:notesMasterId r:id="rId38"/>
  </p:notesMasterIdLst>
  <p:sldIdLst>
    <p:sldId id="444" r:id="rId12"/>
    <p:sldId id="453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445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70" r:id="rId34"/>
    <p:sldId id="371" r:id="rId35"/>
    <p:sldId id="375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5064" autoAdjust="0"/>
  </p:normalViewPr>
  <p:slideViewPr>
    <p:cSldViewPr>
      <p:cViewPr varScale="1">
        <p:scale>
          <a:sx n="112" d="100"/>
          <a:sy n="112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138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FAAC-A78F-469A-BDA0-7C304EE42E9C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29B77-9C3F-4B52-82F7-BED7E230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7372B-F73D-4622-8EC9-2B361772DE06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-25400"/>
            <a:ext cx="6883400" cy="68834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1" y="-25400"/>
            <a:ext cx="5491748" cy="68834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333F48"/>
                </a:solidFill>
              </a:rPr>
              <a:pPr/>
              <a:t>‹#›</a:t>
            </a:fld>
            <a:endParaRPr lang="en-US">
              <a:solidFill>
                <a:srgbClr val="333F4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9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6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333F48"/>
                </a:solidFill>
              </a:rPr>
              <a:pPr/>
              <a:t>‹#›</a:t>
            </a:fld>
            <a:endParaRPr lang="en-US">
              <a:solidFill>
                <a:srgbClr val="333F4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9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0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6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2259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2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JAX_Logo_Amination-1080p-29_97fps_whit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412859"/>
            <a:ext cx="9144000" cy="6858000"/>
          </a:xfrm>
          <a:prstGeom prst="rect">
            <a:avLst/>
          </a:prstGeom>
        </p:spPr>
      </p:pic>
      <p:pic>
        <p:nvPicPr>
          <p:cNvPr id="11" name="Picture 10" descr="Screen Shot 2016-01-21 at 9.41.53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7" y="1941390"/>
            <a:ext cx="5092128" cy="3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535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JAX_Logo_Amination-1080p-29_97fps_whit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412859"/>
            <a:ext cx="9144000" cy="6858000"/>
          </a:xfrm>
          <a:prstGeom prst="rect">
            <a:avLst/>
          </a:prstGeom>
        </p:spPr>
      </p:pic>
      <p:pic>
        <p:nvPicPr>
          <p:cNvPr id="11" name="Picture 10" descr="Screen Shot 2016-01-21 at 9.41.53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7" y="1941390"/>
            <a:ext cx="5092128" cy="3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33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4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6491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230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27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954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515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494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8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63" y="8"/>
            <a:ext cx="6857543" cy="68575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11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8" y="1030661"/>
            <a:ext cx="6812644" cy="256979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8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7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6" y="1600203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3" y="1600203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3"/>
            <a:ext cx="8374914" cy="43143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6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23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53" y="1030661"/>
            <a:ext cx="6667501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53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5" y="0"/>
            <a:ext cx="1348017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3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7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7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25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1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1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65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3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3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4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9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27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2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2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67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4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4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9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5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9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29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3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3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16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69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5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5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9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31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3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4"/>
            <a:ext cx="3200400" cy="5173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3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13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64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8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9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33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50" y="6023431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4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4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13" y="0"/>
            <a:ext cx="3195053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71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8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8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FEB68A7-11D6-418B-B0C1-AB4D8438624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/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3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397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1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69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9" y="1600200"/>
            <a:ext cx="7885112" cy="419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35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52" y="6023431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4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7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907532"/>
            <a:ext cx="3089852" cy="529006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7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71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9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1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69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310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225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263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382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188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2259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3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3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1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15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156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545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-25400"/>
            <a:ext cx="6883400" cy="68834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1" y="-25400"/>
            <a:ext cx="5491748" cy="68834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7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-25400"/>
            <a:ext cx="6883400" cy="68834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1" y="-25400"/>
            <a:ext cx="5491748" cy="68834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9" y="1030659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9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333F48"/>
                </a:solidFill>
              </a:rPr>
              <a:pPr/>
              <a:t>‹#›</a:t>
            </a:fld>
            <a:endParaRPr lang="en-US">
              <a:solidFill>
                <a:srgbClr val="333F4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7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333F48"/>
                </a:solidFill>
              </a:rPr>
              <a:pPr/>
              <a:t>‹#›</a:t>
            </a:fld>
            <a:endParaRPr lang="en-US">
              <a:solidFill>
                <a:srgbClr val="333F48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4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5" y="1600203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6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9" y="6168811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D7144A9-D1CF-4A30-A122-27B8A1E1AF5E}" type="slidenum">
              <a:rPr lang="en-US" smtClean="0">
                <a:solidFill>
                  <a:srgbClr val="333F48"/>
                </a:solidFill>
              </a:rPr>
              <a:pPr/>
              <a:t>‹#›</a:t>
            </a:fld>
            <a:endParaRPr lang="en-US">
              <a:solidFill>
                <a:srgbClr val="333F48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9" y="6168811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9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3"/>
            <a:ext cx="8374914" cy="484051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74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9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1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1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3" y="6168814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2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2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5" y="6168815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7" y="6168816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9" y="6168818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7"/>
            <a:ext cx="704112" cy="5588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" y="0"/>
            <a:ext cx="464627" cy="6858795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7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7" y="1600203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23" y="6588523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6858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7"/>
            <a:ext cx="704112" cy="558819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6" y="6407154"/>
            <a:ext cx="1561390" cy="1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C53F9C1-A78E-C44A-9DAC-0FA715E5D3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BBC0736-7CFB-B848-BE8A-D7CBA2275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6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geneweaver.org/" TargetMode="External"/><Relationship Id="rId1" Type="http://schemas.openxmlformats.org/officeDocument/2006/relationships/slideLayout" Target="../slideLayouts/slideLayout10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eweaver.org/help" TargetMode="External"/><Relationship Id="rId2" Type="http://schemas.openxmlformats.org/officeDocument/2006/relationships/hyperlink" Target="http://genewea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neweaver.org/help/do-chr6-qtl.tx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446"/>
            <a:ext cx="7772400" cy="215600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GW2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Introduction to web-based analysis with</a:t>
            </a:r>
            <a:br>
              <a:rPr lang="en-US" sz="3600" dirty="0" smtClean="0"/>
            </a:br>
            <a:r>
              <a:rPr lang="en-US" sz="3600" dirty="0" smtClean="0"/>
              <a:t>GeneWeaver2</a:t>
            </a:r>
            <a:br>
              <a:rPr lang="en-US" sz="3600" dirty="0" smtClean="0"/>
            </a:br>
            <a:r>
              <a:rPr lang="en-US" sz="3600" u="sng" dirty="0" smtClean="0">
                <a:hlinkClick r:id="rId2"/>
              </a:rPr>
              <a:t>geneweaver.org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This is a guided tour of beta.geneweaver.org designed</a:t>
            </a:r>
          </a:p>
          <a:p>
            <a:r>
              <a:rPr lang="en-US" dirty="0" smtClean="0"/>
              <a:t>to highlight the use of major tools. Steps and explanations</a:t>
            </a:r>
          </a:p>
          <a:p>
            <a:r>
              <a:rPr lang="en-US" dirty="0" smtClean="0"/>
              <a:t>are given to generate the results shown. Additional tools,</a:t>
            </a:r>
          </a:p>
          <a:p>
            <a:r>
              <a:rPr lang="en-US" dirty="0" smtClean="0"/>
              <a:t>features, usage hints and approaches are marked “</a:t>
            </a:r>
            <a:r>
              <a:rPr lang="en-US" dirty="0" smtClean="0">
                <a:solidFill>
                  <a:srgbClr val="FF0000"/>
                </a:solidFill>
              </a:rPr>
              <a:t>Tip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183"/>
            <a:ext cx="8229600" cy="333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When a new Project is created, </a:t>
            </a:r>
            <a:r>
              <a:rPr lang="en-US" sz="2000" dirty="0" smtClean="0"/>
              <a:t>it will be available from the </a:t>
            </a:r>
            <a:r>
              <a:rPr lang="en-US" sz="2000" b="1" dirty="0" smtClean="0"/>
              <a:t>“</a:t>
            </a:r>
            <a:r>
              <a:rPr lang="en-US" sz="2000" b="1" dirty="0"/>
              <a:t>Analyze </a:t>
            </a:r>
            <a:r>
              <a:rPr lang="en-US" sz="2000" b="1" dirty="0" err="1"/>
              <a:t>GeneSets</a:t>
            </a:r>
            <a:r>
              <a:rPr lang="en-US" sz="2000" b="1" dirty="0"/>
              <a:t>”</a:t>
            </a:r>
            <a:r>
              <a:rPr lang="en-US" sz="2000" dirty="0"/>
              <a:t> page, </a:t>
            </a:r>
            <a:r>
              <a:rPr lang="en-US" sz="2000" dirty="0" smtClean="0"/>
              <a:t>where you </a:t>
            </a:r>
            <a:r>
              <a:rPr lang="en-US" sz="2000" dirty="0"/>
              <a:t>can see the Project, its </a:t>
            </a:r>
            <a:r>
              <a:rPr lang="en-US" sz="2000" dirty="0" err="1"/>
              <a:t>GeneSets</a:t>
            </a:r>
            <a:r>
              <a:rPr lang="en-US" sz="2000" dirty="0"/>
              <a:t>, and the analysis tools available. Projects can </a:t>
            </a:r>
            <a:r>
              <a:rPr lang="en-US" sz="2000" dirty="0" smtClean="0"/>
              <a:t>be wholly </a:t>
            </a:r>
            <a:r>
              <a:rPr lang="en-US" sz="2000" dirty="0"/>
              <a:t>or piecewise selected for analysis. The Analysis tools, listed on the left, provide </a:t>
            </a:r>
            <a:r>
              <a:rPr lang="en-US" sz="2000" dirty="0" smtClean="0"/>
              <a:t>a graphical </a:t>
            </a:r>
            <a:r>
              <a:rPr lang="en-US" sz="2000" dirty="0"/>
              <a:t>depiction of the tools’ results to aid with selection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Navigate to the “Analyze </a:t>
            </a:r>
            <a:r>
              <a:rPr lang="en-US" sz="2000" b="1" dirty="0" err="1" smtClean="0"/>
              <a:t>GeneSets</a:t>
            </a:r>
            <a:r>
              <a:rPr lang="en-US" sz="2000" b="1" dirty="0" smtClean="0"/>
              <a:t>” page by clicking the link in the menu.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Tip:</a:t>
            </a:r>
            <a:r>
              <a:rPr lang="en-US" sz="1800" dirty="0"/>
              <a:t> </a:t>
            </a:r>
            <a:r>
              <a:rPr lang="en-US" sz="1800" dirty="0" err="1"/>
              <a:t>GeneSets</a:t>
            </a:r>
            <a:r>
              <a:rPr lang="en-US" sz="1800" dirty="0"/>
              <a:t> can be easily </a:t>
            </a:r>
            <a:r>
              <a:rPr lang="en-US" sz="1800" dirty="0" smtClean="0"/>
              <a:t>removed </a:t>
            </a:r>
            <a:r>
              <a:rPr lang="en-US" sz="1800" dirty="0"/>
              <a:t>from a project by clicking the </a:t>
            </a:r>
            <a:r>
              <a:rPr lang="en-US" sz="1800" dirty="0" smtClean="0"/>
              <a:t>“trash” </a:t>
            </a:r>
            <a:r>
              <a:rPr lang="en-US" sz="1800" dirty="0"/>
              <a:t>icon on </a:t>
            </a:r>
            <a:r>
              <a:rPr lang="en-US" sz="1800" dirty="0" smtClean="0"/>
              <a:t>the right </a:t>
            </a:r>
            <a:r>
              <a:rPr lang="en-US" sz="1800" dirty="0"/>
              <a:t>side. </a:t>
            </a:r>
            <a:r>
              <a:rPr lang="en-US" sz="1800" dirty="0" smtClean="0"/>
              <a:t>Projects can be removed, shared, or marked as important from the </a:t>
            </a:r>
            <a:r>
              <a:rPr lang="en-US" sz="1800" b="1" dirty="0" smtClean="0"/>
              <a:t>‘Manage Projects’</a:t>
            </a:r>
            <a:r>
              <a:rPr lang="en-US" sz="1800" dirty="0" smtClean="0"/>
              <a:t> page.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Tip:</a:t>
            </a:r>
            <a:r>
              <a:rPr lang="en-US" sz="1800" dirty="0"/>
              <a:t> Most of the analysis tools have options to tweak their output. These options </a:t>
            </a:r>
            <a:r>
              <a:rPr lang="en-US" sz="1800" dirty="0" smtClean="0"/>
              <a:t>are available </a:t>
            </a:r>
            <a:r>
              <a:rPr lang="en-US" sz="1800" dirty="0"/>
              <a:t>by clicking the plus sign next to the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7" y="3519292"/>
            <a:ext cx="7217227" cy="33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1" y="330088"/>
            <a:ext cx="5689600" cy="33059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To run an analysis tool, simply select Projects and/or </a:t>
            </a:r>
            <a:r>
              <a:rPr lang="en-US" sz="2000" dirty="0" err="1"/>
              <a:t>GeneSets</a:t>
            </a:r>
            <a:r>
              <a:rPr lang="en-US" sz="2000" dirty="0"/>
              <a:t> and then click the </a:t>
            </a:r>
            <a:r>
              <a:rPr lang="en-US" sz="2000" dirty="0" smtClean="0"/>
              <a:t>button on </a:t>
            </a:r>
            <a:r>
              <a:rPr lang="en-US" sz="2000" dirty="0"/>
              <a:t>the left representing the tool you wish to run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Tip:</a:t>
            </a:r>
            <a:r>
              <a:rPr lang="en-US" sz="2000" dirty="0"/>
              <a:t> </a:t>
            </a:r>
            <a:r>
              <a:rPr lang="en-US" sz="2000" dirty="0" smtClean="0"/>
              <a:t>Click the name of the analysis tool to expand the list of available options.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Tip:</a:t>
            </a:r>
            <a:r>
              <a:rPr lang="en-US" sz="2000" dirty="0"/>
              <a:t> Projects are very useful for organizing similar studies. For example, by </a:t>
            </a:r>
            <a:r>
              <a:rPr lang="en-US" sz="2000" dirty="0" smtClean="0"/>
              <a:t>keeping experimental </a:t>
            </a:r>
            <a:r>
              <a:rPr lang="en-US" sz="2000" dirty="0"/>
              <a:t>nicotine data in one project, and morphine data in another project, you </a:t>
            </a:r>
            <a:r>
              <a:rPr lang="en-US" sz="2000" dirty="0" smtClean="0"/>
              <a:t>can simply </a:t>
            </a:r>
            <a:r>
              <a:rPr lang="en-US" sz="2000" dirty="0"/>
              <a:t>select both projects at once to run a comparative analysis, while keeping </a:t>
            </a:r>
            <a:r>
              <a:rPr lang="en-US" sz="2000" dirty="0" smtClean="0"/>
              <a:t>the collections distinct. Select </a:t>
            </a:r>
            <a:r>
              <a:rPr lang="en-US" sz="2000" dirty="0"/>
              <a:t>your nicotine project and then run the “</a:t>
            </a:r>
            <a:r>
              <a:rPr lang="en-US" sz="2000" dirty="0" err="1"/>
              <a:t>HiSim</a:t>
            </a:r>
            <a:r>
              <a:rPr lang="en-US" sz="2000" dirty="0"/>
              <a:t> Graph” tool. You will be shown </a:t>
            </a:r>
            <a:r>
              <a:rPr lang="en-US" sz="2000" dirty="0" smtClean="0"/>
              <a:t>a status </a:t>
            </a:r>
            <a:r>
              <a:rPr lang="en-US" sz="2000" dirty="0"/>
              <a:t>page while the tool is running (or waiting to run) which keeps you informed of </a:t>
            </a:r>
            <a:r>
              <a:rPr lang="en-US" sz="2000" dirty="0" smtClean="0"/>
              <a:t>the progress </a:t>
            </a:r>
            <a:r>
              <a:rPr lang="en-US" sz="2000" dirty="0"/>
              <a:t>of the analysis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Tip:</a:t>
            </a:r>
            <a:r>
              <a:rPr lang="en-US" sz="2000" dirty="0" smtClean="0"/>
              <a:t> The ‘Results’ page also keeps track of previous and on-going tool runs.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7" y="136175"/>
            <a:ext cx="2457813" cy="4942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8" y="5078739"/>
            <a:ext cx="2264773" cy="15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8" y="3830481"/>
            <a:ext cx="6200503" cy="26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8" y="3830481"/>
            <a:ext cx="6200503" cy="26353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1" y="330088"/>
            <a:ext cx="5689600" cy="330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Expand your nicotine project and view its contents by clicking the plus (+) icon next to its name.</a:t>
            </a:r>
          </a:p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your nicotine project and then run the “</a:t>
            </a:r>
            <a:r>
              <a:rPr lang="en-US" sz="2000" dirty="0" err="1"/>
              <a:t>HiSim</a:t>
            </a:r>
            <a:r>
              <a:rPr lang="en-US" sz="2000" dirty="0"/>
              <a:t> Graph” tool. You will be shown </a:t>
            </a:r>
            <a:r>
              <a:rPr lang="en-US" sz="2000" dirty="0" smtClean="0"/>
              <a:t>a status </a:t>
            </a:r>
            <a:r>
              <a:rPr lang="en-US" sz="2000" dirty="0"/>
              <a:t>page while the tool is running (or waiting to run) which keeps you informed of </a:t>
            </a:r>
            <a:r>
              <a:rPr lang="en-US" sz="2000" dirty="0" smtClean="0"/>
              <a:t>the progress </a:t>
            </a:r>
            <a:r>
              <a:rPr lang="en-US" sz="2000" dirty="0"/>
              <a:t>of the analysis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Tip:</a:t>
            </a:r>
            <a:r>
              <a:rPr lang="en-US" sz="2000" dirty="0" smtClean="0"/>
              <a:t> The ‘Results’ page also keeps track of previous and on-going tool runs.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7" y="136175"/>
            <a:ext cx="2457813" cy="4942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8" y="5078739"/>
            <a:ext cx="2264773" cy="15714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49681" y="4082145"/>
            <a:ext cx="1869077" cy="2115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252"/>
            <a:ext cx="8229600" cy="331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HiSim</a:t>
            </a:r>
            <a:r>
              <a:rPr lang="en-US" sz="2200" dirty="0"/>
              <a:t> Graph tool organizes multi-set intersections into a hierarchical directed acyclic </a:t>
            </a:r>
            <a:r>
              <a:rPr lang="en-US" sz="2200" dirty="0" smtClean="0"/>
              <a:t>graph (</a:t>
            </a:r>
            <a:r>
              <a:rPr lang="en-US" sz="2200" dirty="0"/>
              <a:t>DAG). This organization infers an ontological relationship directly from the empirical </a:t>
            </a:r>
            <a:r>
              <a:rPr lang="en-US" sz="2200" dirty="0" smtClean="0"/>
              <a:t>data present </a:t>
            </a:r>
            <a:r>
              <a:rPr lang="en-US" sz="2200" dirty="0"/>
              <a:t>in the original input sets. Genes in nodes at the top of the graph play a role in </a:t>
            </a:r>
            <a:r>
              <a:rPr lang="en-US" sz="2200" dirty="0" smtClean="0"/>
              <a:t>multiple phenotypes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 smtClean="0"/>
              <a:t>Hover over </a:t>
            </a:r>
            <a:r>
              <a:rPr lang="en-US" sz="2200" dirty="0"/>
              <a:t>the </a:t>
            </a:r>
            <a:r>
              <a:rPr lang="en-US" sz="2200" dirty="0" smtClean="0"/>
              <a:t>leftmost node </a:t>
            </a:r>
            <a:r>
              <a:rPr lang="en-US" sz="2200" dirty="0"/>
              <a:t>in the map to examine the genes it contains more closely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Right click on a node to either view the </a:t>
            </a:r>
            <a:r>
              <a:rPr lang="en-US" sz="2200" dirty="0" err="1" smtClean="0"/>
              <a:t>GeneSet</a:t>
            </a:r>
            <a:r>
              <a:rPr lang="en-US" sz="2200" dirty="0" smtClean="0"/>
              <a:t> details or examine genes at the intersection of those sets.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0" y="3644706"/>
            <a:ext cx="6713220" cy="2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540"/>
            <a:ext cx="8229600" cy="6411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Many features of the </a:t>
            </a:r>
            <a:r>
              <a:rPr lang="en-US" dirty="0" err="1" smtClean="0"/>
              <a:t>HiSim</a:t>
            </a:r>
            <a:r>
              <a:rPr lang="en-US" dirty="0" smtClean="0"/>
              <a:t> Graph can be modified by clicking on </a:t>
            </a:r>
            <a:r>
              <a:rPr lang="en-US" b="1" dirty="0" smtClean="0"/>
              <a:t>‘</a:t>
            </a:r>
            <a:r>
              <a:rPr lang="en-US" b="1" dirty="0"/>
              <a:t>T</a:t>
            </a:r>
            <a:r>
              <a:rPr lang="en-US" b="1" dirty="0" smtClean="0"/>
              <a:t>ool options’</a:t>
            </a:r>
            <a:r>
              <a:rPr lang="en-US" dirty="0" smtClean="0"/>
              <a:t> or </a:t>
            </a:r>
            <a:r>
              <a:rPr lang="en-US" b="1" dirty="0" smtClean="0"/>
              <a:t>‘Visualization Options’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 descr="C:\Users\s-reynot\Downloads\mybox-selected\option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79920"/>
            <a:ext cx="8243553" cy="51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087"/>
            <a:ext cx="8229600" cy="32810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GeneSet</a:t>
            </a:r>
            <a:r>
              <a:rPr lang="en-US" sz="2000" dirty="0"/>
              <a:t> Intersection List shows all the sets in consideration, and a matrix of the </a:t>
            </a:r>
            <a:r>
              <a:rPr lang="en-US" sz="2000" dirty="0" smtClean="0"/>
              <a:t>genes associated </a:t>
            </a:r>
            <a:r>
              <a:rPr lang="en-US" sz="2000" dirty="0"/>
              <a:t>with them. When a single species-specific gene is shown, a green circle is visible</a:t>
            </a:r>
            <a:r>
              <a:rPr lang="en-US" sz="2000" dirty="0" smtClean="0"/>
              <a:t>, but </a:t>
            </a:r>
            <a:r>
              <a:rPr lang="en-US" sz="2000" dirty="0"/>
              <a:t>when multi-species data are compared, homology clusters are indicated with </a:t>
            </a:r>
            <a:r>
              <a:rPr lang="en-US" sz="2000" dirty="0" smtClean="0"/>
              <a:t>brown circles</a:t>
            </a:r>
            <a:r>
              <a:rPr lang="en-US" sz="2000" dirty="0"/>
              <a:t>. In the example below, you could read it as “genes with homology to Kcnk1 are </a:t>
            </a:r>
            <a:r>
              <a:rPr lang="en-US" sz="2000" dirty="0" smtClean="0"/>
              <a:t>found in </a:t>
            </a:r>
            <a:r>
              <a:rPr lang="en-US" sz="2000" dirty="0"/>
              <a:t>all 4 mouse and rat </a:t>
            </a:r>
            <a:r>
              <a:rPr lang="en-US" sz="2000" dirty="0" err="1"/>
              <a:t>GeneSets</a:t>
            </a:r>
            <a:r>
              <a:rPr lang="en-US" sz="2000" dirty="0"/>
              <a:t>.”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Tip:</a:t>
            </a:r>
            <a:r>
              <a:rPr lang="en-US" sz="2000" dirty="0"/>
              <a:t> </a:t>
            </a:r>
            <a:r>
              <a:rPr lang="en-US" sz="2000" dirty="0" err="1"/>
              <a:t>Linkouts</a:t>
            </a:r>
            <a:r>
              <a:rPr lang="en-US" sz="2000" dirty="0"/>
              <a:t> for more information are also available (as with the </a:t>
            </a:r>
            <a:r>
              <a:rPr lang="en-US" sz="2000" dirty="0" err="1"/>
              <a:t>geneset</a:t>
            </a:r>
            <a:r>
              <a:rPr lang="en-US" sz="2000" dirty="0"/>
              <a:t> details page).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Tip:</a:t>
            </a:r>
            <a:r>
              <a:rPr lang="en-US" sz="2000" dirty="0"/>
              <a:t> This page can also </a:t>
            </a:r>
            <a:r>
              <a:rPr lang="en-US" sz="2000" dirty="0" smtClean="0"/>
              <a:t>be exported </a:t>
            </a:r>
            <a:r>
              <a:rPr lang="en-US" sz="2000" dirty="0"/>
              <a:t>to a </a:t>
            </a:r>
            <a:r>
              <a:rPr lang="en-US" sz="2000" dirty="0" smtClean="0"/>
              <a:t>TSV or CSV file (</a:t>
            </a:r>
            <a:r>
              <a:rPr lang="en-US" sz="2000" dirty="0"/>
              <a:t>readable by Excel) for </a:t>
            </a:r>
            <a:r>
              <a:rPr lang="en-US" sz="2000" dirty="0" smtClean="0"/>
              <a:t>other uses </a:t>
            </a:r>
            <a:r>
              <a:rPr lang="en-US" sz="2000" dirty="0"/>
              <a:t>by clicking the “</a:t>
            </a:r>
            <a:r>
              <a:rPr lang="en-US" sz="2000" b="1" dirty="0"/>
              <a:t>Download as…</a:t>
            </a:r>
            <a:r>
              <a:rPr lang="en-US" sz="2000" dirty="0"/>
              <a:t>” </a:t>
            </a:r>
            <a:r>
              <a:rPr lang="en-US" sz="2000" dirty="0" smtClean="0"/>
              <a:t>button.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138"/>
            <a:ext cx="9144000" cy="4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24"/>
            <a:ext cx="3921760" cy="506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Let’s say we want to share our Nicotine project with a group of collaborators. First, we need </a:t>
            </a:r>
            <a:r>
              <a:rPr lang="en-US" sz="2200" dirty="0" smtClean="0"/>
              <a:t>to create </a:t>
            </a:r>
            <a:r>
              <a:rPr lang="en-US" sz="2200" dirty="0"/>
              <a:t>or join a group. You can do </a:t>
            </a:r>
            <a:r>
              <a:rPr lang="en-US" sz="2200" dirty="0" smtClean="0"/>
              <a:t>this by </a:t>
            </a:r>
            <a:r>
              <a:rPr lang="en-US" sz="2200" b="1" dirty="0" smtClean="0"/>
              <a:t>clicking the “Account Settings” page in </a:t>
            </a:r>
            <a:r>
              <a:rPr lang="en-US" sz="2200" b="1" dirty="0"/>
              <a:t>the top right corner</a:t>
            </a:r>
            <a:r>
              <a:rPr lang="en-US" sz="2200" b="1" dirty="0" smtClean="0"/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Click “Create New Group”, type a group name in the “New Group Name” box, then click the “Create” button.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1" y="193325"/>
            <a:ext cx="4124960" cy="46214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1" y="5259560"/>
            <a:ext cx="369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solidFill>
                  <a:srgbClr val="FF0000"/>
                </a:solidFill>
              </a:rPr>
              <a:t>Tip:</a:t>
            </a:r>
            <a:r>
              <a:rPr lang="en-US" dirty="0">
                <a:solidFill>
                  <a:prstClr val="black"/>
                </a:solidFill>
              </a:rPr>
              <a:t> For other group functions, click on the icons.</a:t>
            </a:r>
          </a:p>
          <a:p>
            <a:pPr defTabSz="457200"/>
            <a:r>
              <a:rPr lang="en-US" b="1" dirty="0">
                <a:solidFill>
                  <a:srgbClr val="FF0000"/>
                </a:solidFill>
              </a:rPr>
              <a:t>Tip:</a:t>
            </a:r>
            <a:r>
              <a:rPr lang="en-US" dirty="0">
                <a:solidFill>
                  <a:prstClr val="black"/>
                </a:solidFill>
              </a:rPr>
              <a:t> Explore this page for other useful functions.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0" y="5306388"/>
            <a:ext cx="4632960" cy="12673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499360" y="5689600"/>
            <a:ext cx="1757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24"/>
            <a:ext cx="8432800" cy="506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We’re also going to join a public group so we can analyze </a:t>
            </a:r>
            <a:r>
              <a:rPr lang="en-US" sz="2200" dirty="0" err="1" smtClean="0"/>
              <a:t>GeneSets</a:t>
            </a:r>
            <a:r>
              <a:rPr lang="en-US" sz="2200" dirty="0" smtClean="0"/>
              <a:t> that have been shared with us.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dirty="0"/>
              <a:t>Click the “Join Public Group” button and </a:t>
            </a:r>
            <a:r>
              <a:rPr lang="en-US" sz="2400" b="1" dirty="0" smtClean="0"/>
              <a:t>search the </a:t>
            </a:r>
            <a:r>
              <a:rPr lang="en-US" sz="2400" b="1" dirty="0"/>
              <a:t>list of public groups for </a:t>
            </a:r>
            <a:r>
              <a:rPr lang="en-US" sz="2400" b="1" dirty="0" smtClean="0"/>
              <a:t>“JAX Addiction Short Course 2018”.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Select the group and click “Submit”.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" y="3396672"/>
            <a:ext cx="3712562" cy="2870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92" y="3505200"/>
            <a:ext cx="4376208" cy="264472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7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24"/>
            <a:ext cx="8229600" cy="223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Let’s </a:t>
            </a:r>
            <a:r>
              <a:rPr lang="en-US" sz="2000" dirty="0"/>
              <a:t>go </a:t>
            </a:r>
            <a:r>
              <a:rPr lang="en-US" sz="2000" dirty="0" smtClean="0"/>
              <a:t>to </a:t>
            </a:r>
            <a:r>
              <a:rPr lang="en-US" sz="2000" dirty="0"/>
              <a:t>the </a:t>
            </a:r>
            <a:r>
              <a:rPr lang="en-US" sz="2000" b="1" dirty="0" smtClean="0"/>
              <a:t>“Manage Projects”</a:t>
            </a:r>
            <a:r>
              <a:rPr lang="en-US" sz="2000" dirty="0" smtClean="0"/>
              <a:t> </a:t>
            </a:r>
            <a:r>
              <a:rPr lang="en-US" sz="2000" dirty="0"/>
              <a:t>page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Hover your mouse over the “Manage </a:t>
            </a:r>
            <a:r>
              <a:rPr lang="en-US" sz="2000" b="1" dirty="0" err="1" smtClean="0"/>
              <a:t>GeneSets</a:t>
            </a:r>
            <a:r>
              <a:rPr lang="en-US" sz="2000" b="1" dirty="0" smtClean="0"/>
              <a:t>” link in the menu, then click the “Manage Projects” link.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Shared Projects provide a useful way to share analyses with collaboration groups. </a:t>
            </a:r>
            <a:r>
              <a:rPr lang="en-US" sz="2000" dirty="0" smtClean="0"/>
              <a:t>Any project </a:t>
            </a:r>
            <a:r>
              <a:rPr lang="en-US" sz="2000" dirty="0"/>
              <a:t>you have can be shared by clicking the </a:t>
            </a:r>
            <a:r>
              <a:rPr lang="en-US" sz="2000" dirty="0" smtClean="0"/>
              <a:t>‘share’ icon, then selecting the group from the pop-up window.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46628" y="4037665"/>
            <a:ext cx="2926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2000" dirty="0" smtClean="0">
                <a:solidFill>
                  <a:prstClr val="black"/>
                </a:solidFill>
              </a:rPr>
              <a:t>Share your project with the group you created. </a:t>
            </a:r>
          </a:p>
          <a:p>
            <a:pPr algn="r" defTabSz="457200"/>
            <a:r>
              <a:rPr lang="en-US" sz="2000" b="1" dirty="0" smtClean="0">
                <a:solidFill>
                  <a:prstClr val="black"/>
                </a:solidFill>
              </a:rPr>
              <a:t>Click the “share” icon, select your group name, the click the “Update Groups” button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239472"/>
            <a:ext cx="6857998" cy="188675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472708" y="3445336"/>
            <a:ext cx="409536" cy="156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29" y="4454299"/>
            <a:ext cx="3228340" cy="18193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4472708" y="5007161"/>
            <a:ext cx="985521" cy="356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66" y="242921"/>
            <a:ext cx="7217534" cy="720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Let’s browse the genes in the </a:t>
            </a:r>
            <a:r>
              <a:rPr lang="en-US" sz="1700" b="1" dirty="0" smtClean="0"/>
              <a:t>“Nicotine Hippocampus” </a:t>
            </a:r>
            <a:r>
              <a:rPr lang="en-US" sz="1700" dirty="0" smtClean="0"/>
              <a:t>project. </a:t>
            </a:r>
          </a:p>
          <a:p>
            <a:pPr marL="0" indent="0">
              <a:buNone/>
            </a:pPr>
            <a:r>
              <a:rPr lang="en-US" sz="1700" b="1" dirty="0" smtClean="0"/>
              <a:t>Navigate back to the “Analyze </a:t>
            </a:r>
            <a:r>
              <a:rPr lang="en-US" sz="1700" b="1" dirty="0" err="1" smtClean="0"/>
              <a:t>GeneSets</a:t>
            </a:r>
            <a:r>
              <a:rPr lang="en-US" sz="1700" b="1" dirty="0" smtClean="0"/>
              <a:t>” page.</a:t>
            </a:r>
          </a:p>
          <a:p>
            <a:pPr marL="0" indent="0">
              <a:buNone/>
            </a:pPr>
            <a:r>
              <a:rPr lang="en-US" sz="1700" dirty="0" smtClean="0"/>
              <a:t>At the bottom the of page you should see projects that have been shared with you.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Select it and run the </a:t>
            </a:r>
            <a:r>
              <a:rPr lang="en-US" sz="1700" b="1" dirty="0" smtClean="0"/>
              <a:t>“</a:t>
            </a:r>
            <a:r>
              <a:rPr lang="en-US" sz="1700" b="1" dirty="0" err="1" smtClean="0"/>
              <a:t>GeneSet</a:t>
            </a:r>
            <a:r>
              <a:rPr lang="en-US" sz="1700" b="1" dirty="0" smtClean="0"/>
              <a:t> Graph”</a:t>
            </a:r>
            <a:r>
              <a:rPr lang="en-US" sz="1700" dirty="0" smtClean="0"/>
              <a:t> tool. This tool simply draws a node for every gene, and one for every </a:t>
            </a:r>
            <a:r>
              <a:rPr lang="en-US" sz="1700" dirty="0" err="1" smtClean="0"/>
              <a:t>GeneSet</a:t>
            </a:r>
            <a:r>
              <a:rPr lang="en-US" sz="1700" dirty="0" smtClean="0"/>
              <a:t>, and connects them with a line if they are associated. To aid comprehension, genes are arranged by connectedness (degree) from left to right (lower-higher).</a:t>
            </a:r>
          </a:p>
          <a:p>
            <a:pPr marL="0" indent="0">
              <a:buNone/>
            </a:pPr>
            <a:r>
              <a:rPr lang="en-US" sz="1700" dirty="0" smtClean="0"/>
              <a:t>You’ll notice that the resulting image is very tall and hard to read (and this was only 8 </a:t>
            </a:r>
            <a:r>
              <a:rPr lang="en-US" sz="1700" dirty="0" err="1" smtClean="0"/>
              <a:t>GeneSets</a:t>
            </a:r>
            <a:r>
              <a:rPr lang="en-US" sz="1700" dirty="0" smtClean="0"/>
              <a:t>!). This is an example of when it is good to change tool options. Options can be changed from the </a:t>
            </a:r>
            <a:r>
              <a:rPr lang="en-US" sz="1700" b="1" dirty="0" smtClean="0"/>
              <a:t>“Analyze </a:t>
            </a:r>
            <a:r>
              <a:rPr lang="en-US" sz="1700" b="1" dirty="0" err="1" smtClean="0"/>
              <a:t>GeneSets</a:t>
            </a:r>
            <a:r>
              <a:rPr lang="en-US" sz="1700" b="1" dirty="0" smtClean="0"/>
              <a:t>”</a:t>
            </a:r>
            <a:r>
              <a:rPr lang="en-US" sz="1700" dirty="0" smtClean="0"/>
              <a:t> page, or from the results page by clicking </a:t>
            </a:r>
            <a:r>
              <a:rPr lang="en-US" sz="1700" b="1" dirty="0" smtClean="0"/>
              <a:t>“Tool Options.”</a:t>
            </a:r>
            <a:r>
              <a:rPr lang="en-US" sz="1700" dirty="0" smtClean="0"/>
              <a:t> (shown below)</a:t>
            </a:r>
          </a:p>
          <a:p>
            <a:pPr marL="0" indent="0">
              <a:buNone/>
            </a:pPr>
            <a:r>
              <a:rPr lang="en-US" sz="1700" dirty="0" smtClean="0"/>
              <a:t>The image at left has a </a:t>
            </a:r>
            <a:r>
              <a:rPr lang="en-US" sz="1700" dirty="0" err="1" smtClean="0"/>
              <a:t>MinDegree</a:t>
            </a:r>
            <a:r>
              <a:rPr lang="en-US" sz="1700" dirty="0" smtClean="0"/>
              <a:t> of 3, let’s increase that to 4 and then rerun the tool.</a:t>
            </a: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" y="0"/>
            <a:ext cx="95011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59"/>
          <a:stretch/>
        </p:blipFill>
        <p:spPr>
          <a:xfrm>
            <a:off x="2187876" y="1224280"/>
            <a:ext cx="5780314" cy="52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66" y="5486387"/>
            <a:ext cx="7132398" cy="1371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-6190" t="-88575" r="6190" b="88575"/>
          <a:stretch/>
        </p:blipFill>
        <p:spPr>
          <a:xfrm>
            <a:off x="1828800" y="-914400"/>
            <a:ext cx="5800725" cy="2996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86775"/>
          <a:stretch/>
        </p:blipFill>
        <p:spPr>
          <a:xfrm>
            <a:off x="2005675" y="2048424"/>
            <a:ext cx="5800725" cy="3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>
                <a:solidFill>
                  <a:srgbClr val="333F48"/>
                </a:solidFill>
              </a:rPr>
              <a:pPr/>
              <a:t>2</a:t>
            </a:fld>
            <a:endParaRPr lang="en-US" dirty="0">
              <a:solidFill>
                <a:srgbClr val="333F4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7" y="1295400"/>
            <a:ext cx="7885057" cy="4191000"/>
          </a:xfrm>
        </p:spPr>
        <p:txBody>
          <a:bodyPr/>
          <a:lstStyle/>
          <a:p>
            <a:r>
              <a:rPr lang="en-US" sz="2200" dirty="0" smtClean="0"/>
              <a:t>We will use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 smtClean="0">
                <a:hlinkClick r:id="rId2"/>
              </a:rPr>
              <a:t>://geneweaver.org</a:t>
            </a:r>
            <a:endParaRPr lang="en-US" sz="2200" dirty="0" smtClean="0"/>
          </a:p>
          <a:p>
            <a:r>
              <a:rPr lang="en-US" sz="2200" dirty="0" smtClean="0"/>
              <a:t>Documentation: </a:t>
            </a:r>
            <a:r>
              <a:rPr lang="en-US" sz="2200" dirty="0" smtClean="0">
                <a:hlinkClick r:id="rId3"/>
              </a:rPr>
              <a:t>http://geneweaver.org/help</a:t>
            </a:r>
            <a:endParaRPr lang="en-US" sz="2200" dirty="0" smtClean="0"/>
          </a:p>
          <a:p>
            <a:r>
              <a:rPr lang="en-US" sz="2200" dirty="0" smtClean="0"/>
              <a:t>Sample </a:t>
            </a:r>
            <a:r>
              <a:rPr lang="en-US" sz="2200" dirty="0" smtClean="0"/>
              <a:t>dataset: </a:t>
            </a:r>
            <a:r>
              <a:rPr lang="en-US" sz="2200" dirty="0" smtClean="0">
                <a:hlinkClick r:id="rId4"/>
              </a:rPr>
              <a:t>http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geneweaver.org/help/do-chr6-qtl.txt</a:t>
            </a:r>
            <a:endParaRPr lang="en-US" sz="2200" dirty="0" smtClean="0"/>
          </a:p>
          <a:p>
            <a:pPr marL="342900" lvl="1" indent="0">
              <a:buNone/>
            </a:pPr>
            <a:endParaRPr lang="en-US" sz="1800" dirty="0" smtClean="0"/>
          </a:p>
          <a:p>
            <a:endParaRPr lang="en-US" sz="22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1447" y="0"/>
            <a:ext cx="7885057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GeneWeaver</a:t>
            </a:r>
            <a:r>
              <a:rPr lang="en-US" sz="3200" dirty="0" smtClean="0"/>
              <a:t> Workshop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6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1" y="319316"/>
            <a:ext cx="8249920" cy="627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That’s better. From this result, we can see that Grik2 is connected to 6 </a:t>
            </a:r>
            <a:r>
              <a:rPr lang="en-US" sz="2200" dirty="0" err="1" smtClean="0"/>
              <a:t>GeneSets</a:t>
            </a:r>
            <a:r>
              <a:rPr lang="en-US" sz="2200" dirty="0" smtClean="0"/>
              <a:t> and might warrant further study. Some of the 5-way genes might be interesting as well.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Tip:</a:t>
            </a:r>
            <a:r>
              <a:rPr lang="en-US" sz="2200" dirty="0" smtClean="0"/>
              <a:t> You can click on any gene in this image to search GeneWeaver for other </a:t>
            </a:r>
            <a:r>
              <a:rPr lang="en-US" sz="2200" dirty="0" err="1" smtClean="0"/>
              <a:t>GeneSets</a:t>
            </a:r>
            <a:r>
              <a:rPr lang="en-US" sz="2200" dirty="0" smtClean="0"/>
              <a:t> that contain that gene.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Let’s try out one more tool before we move on. </a:t>
            </a:r>
            <a:r>
              <a:rPr lang="en-US" sz="2200" b="1" dirty="0" smtClean="0"/>
              <a:t>Navigate back to the ”Analyze </a:t>
            </a:r>
            <a:r>
              <a:rPr lang="en-US" sz="2200" b="1" dirty="0" err="1" smtClean="0"/>
              <a:t>GeneSets</a:t>
            </a:r>
            <a:r>
              <a:rPr lang="en-US" sz="2200" b="1" dirty="0" smtClean="0"/>
              <a:t> page” and using the same project, run the “</a:t>
            </a:r>
            <a:r>
              <a:rPr lang="en-US" sz="2200" b="1" dirty="0" err="1" smtClean="0"/>
              <a:t>Jaccard</a:t>
            </a:r>
            <a:r>
              <a:rPr lang="en-US" sz="2200" b="1" dirty="0" smtClean="0"/>
              <a:t> Similarity” tool.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2269072"/>
            <a:ext cx="6949440" cy="34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635"/>
            <a:ext cx="8229600" cy="262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 err="1" smtClean="0"/>
              <a:t>Jaccard</a:t>
            </a:r>
            <a:r>
              <a:rPr lang="en-US" sz="2200" dirty="0" smtClean="0"/>
              <a:t> Similarity results give a large-scale, pairwise view of </a:t>
            </a:r>
            <a:r>
              <a:rPr lang="en-US" sz="2200" dirty="0" err="1" smtClean="0"/>
              <a:t>GeneSet</a:t>
            </a:r>
            <a:r>
              <a:rPr lang="en-US" sz="2200" dirty="0" smtClean="0"/>
              <a:t> overlaps. The </a:t>
            </a:r>
            <a:r>
              <a:rPr lang="en-US" sz="2200" dirty="0" err="1" smtClean="0"/>
              <a:t>Jaccard</a:t>
            </a:r>
            <a:r>
              <a:rPr lang="en-US" sz="2200" dirty="0" smtClean="0"/>
              <a:t> similarity coefficient is a positive match score for the similarity of set-set composition. Using this tool, you can quickly see when sets are highly overlapping or completely disjoint, and refine projects with more informative </a:t>
            </a:r>
            <a:r>
              <a:rPr lang="en-US" sz="2200" dirty="0" err="1" smtClean="0"/>
              <a:t>GeneSets</a:t>
            </a:r>
            <a:r>
              <a:rPr lang="en-US" sz="22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89" y="2194560"/>
            <a:ext cx="4891703" cy="427736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3068935"/>
            <a:ext cx="279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solidFill>
                  <a:srgbClr val="FF0000"/>
                </a:solidFill>
              </a:rPr>
              <a:t>Tip:</a:t>
            </a:r>
            <a:r>
              <a:rPr lang="en-US" dirty="0">
                <a:solidFill>
                  <a:prstClr val="black"/>
                </a:solidFill>
              </a:rPr>
              <a:t> Click on any intersection to bring up the </a:t>
            </a:r>
            <a:r>
              <a:rPr lang="en-US" dirty="0" err="1">
                <a:solidFill>
                  <a:prstClr val="black"/>
                </a:solidFill>
              </a:rPr>
              <a:t>GeneSet</a:t>
            </a:r>
            <a:r>
              <a:rPr lang="en-US" dirty="0">
                <a:solidFill>
                  <a:prstClr val="black"/>
                </a:solidFill>
              </a:rPr>
              <a:t> Intersection page discussed earlier in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18388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"/>
            <a:ext cx="8229600" cy="14505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Uploading your own data to GeneWeaver is fast and easy! Let’s get started by going to:</a:t>
            </a:r>
            <a:r>
              <a:rPr lang="en-US" sz="1700" dirty="0"/>
              <a:t> </a:t>
            </a:r>
            <a:r>
              <a:rPr lang="en-US" sz="1700" b="1" dirty="0" smtClean="0"/>
              <a:t>“Manage </a:t>
            </a:r>
            <a:r>
              <a:rPr lang="en-US" sz="1700" b="1" dirty="0" err="1" smtClean="0"/>
              <a:t>GeneSets</a:t>
            </a:r>
            <a:r>
              <a:rPr lang="en-US" sz="1700" b="1" dirty="0" smtClean="0"/>
              <a:t>” -&gt; “Upload </a:t>
            </a:r>
            <a:r>
              <a:rPr lang="en-US" sz="1700" b="1" dirty="0" err="1" smtClean="0"/>
              <a:t>GeneSet</a:t>
            </a:r>
            <a:r>
              <a:rPr lang="en-US" sz="1700" b="1" dirty="0" smtClean="0"/>
              <a:t>”</a:t>
            </a:r>
            <a:r>
              <a:rPr lang="en-US" sz="1700" dirty="0" smtClean="0"/>
              <a:t>. This brings us to the upload page, where we need to provide a little bit of information: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5818381" y="954209"/>
            <a:ext cx="31811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prstClr val="black"/>
                </a:solidFill>
              </a:rPr>
              <a:t>Name</a:t>
            </a:r>
            <a:r>
              <a:rPr lang="en-US" sz="1400" dirty="0">
                <a:solidFill>
                  <a:prstClr val="black"/>
                </a:solidFill>
              </a:rPr>
              <a:t> – Shown in </a:t>
            </a:r>
            <a:r>
              <a:rPr lang="en-US" sz="1400" dirty="0" err="1">
                <a:solidFill>
                  <a:prstClr val="black"/>
                </a:solidFill>
              </a:rPr>
              <a:t>GeneSet</a:t>
            </a:r>
            <a:r>
              <a:rPr lang="en-US" sz="1400" dirty="0">
                <a:solidFill>
                  <a:prstClr val="black"/>
                </a:solidFill>
              </a:rPr>
              <a:t> Lists and </a:t>
            </a:r>
            <a:r>
              <a:rPr lang="en-US" sz="1400" dirty="0" smtClean="0">
                <a:solidFill>
                  <a:prstClr val="black"/>
                </a:solidFill>
              </a:rPr>
              <a:t>Projects. Short </a:t>
            </a:r>
            <a:r>
              <a:rPr lang="en-US" sz="1400" dirty="0">
                <a:solidFill>
                  <a:prstClr val="black"/>
                </a:solidFill>
              </a:rPr>
              <a:t>but descriptive is best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>
                <a:solidFill>
                  <a:prstClr val="black"/>
                </a:solidFill>
              </a:rPr>
              <a:t>Label</a:t>
            </a:r>
            <a:r>
              <a:rPr lang="en-US" sz="1400" dirty="0">
                <a:solidFill>
                  <a:prstClr val="black"/>
                </a:solidFill>
              </a:rPr>
              <a:t> – Used to label nodes in </a:t>
            </a:r>
            <a:r>
              <a:rPr lang="en-US" sz="1400" dirty="0" smtClean="0">
                <a:solidFill>
                  <a:prstClr val="black"/>
                </a:solidFill>
              </a:rPr>
              <a:t>results. Less </a:t>
            </a:r>
            <a:r>
              <a:rPr lang="en-US" sz="1400" dirty="0">
                <a:solidFill>
                  <a:prstClr val="black"/>
                </a:solidFill>
              </a:rPr>
              <a:t>than 24 characters recommended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 smtClean="0">
                <a:solidFill>
                  <a:prstClr val="black"/>
                </a:solidFill>
              </a:rPr>
              <a:t>Score Type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mr-IN" sz="1400" dirty="0" smtClean="0">
                <a:solidFill>
                  <a:prstClr val="black"/>
                </a:solidFill>
              </a:rPr>
              <a:t>–</a:t>
            </a:r>
            <a:r>
              <a:rPr lang="en-US" sz="1400" dirty="0" smtClean="0">
                <a:solidFill>
                  <a:prstClr val="black"/>
                </a:solidFill>
              </a:rPr>
              <a:t> Denotes the types of score used with the gene list (e.g. p-value, fold change, etc.)</a:t>
            </a:r>
            <a:endParaRPr lang="en-US" sz="1400" i="1" dirty="0" smtClean="0">
              <a:solidFill>
                <a:prstClr val="black"/>
              </a:solidFill>
            </a:endParaRP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>
                <a:solidFill>
                  <a:prstClr val="black"/>
                </a:solidFill>
              </a:rPr>
              <a:t>Description</a:t>
            </a:r>
            <a:r>
              <a:rPr lang="en-US" sz="1400" dirty="0">
                <a:solidFill>
                  <a:prstClr val="black"/>
                </a:solidFill>
              </a:rPr>
              <a:t> – Used to describe </a:t>
            </a:r>
            <a:r>
              <a:rPr lang="en-US" sz="1400" dirty="0" smtClean="0">
                <a:solidFill>
                  <a:prstClr val="black"/>
                </a:solidFill>
              </a:rPr>
              <a:t>the experiment </a:t>
            </a:r>
            <a:r>
              <a:rPr lang="en-US" sz="1400" dirty="0">
                <a:solidFill>
                  <a:prstClr val="black"/>
                </a:solidFill>
              </a:rPr>
              <a:t>and selection criteria for the </a:t>
            </a:r>
            <a:r>
              <a:rPr lang="en-US" sz="1400" dirty="0" smtClean="0">
                <a:solidFill>
                  <a:prstClr val="black"/>
                </a:solidFill>
              </a:rPr>
              <a:t>set. Should </a:t>
            </a:r>
            <a:r>
              <a:rPr lang="en-US" sz="1400" dirty="0">
                <a:solidFill>
                  <a:prstClr val="black"/>
                </a:solidFill>
              </a:rPr>
              <a:t>probably be similar to the </a:t>
            </a:r>
            <a:r>
              <a:rPr lang="en-US" sz="1400" dirty="0" smtClean="0">
                <a:solidFill>
                  <a:prstClr val="black"/>
                </a:solidFill>
              </a:rPr>
              <a:t>Table caption </a:t>
            </a:r>
            <a:r>
              <a:rPr lang="en-US" sz="1400" dirty="0">
                <a:solidFill>
                  <a:prstClr val="black"/>
                </a:solidFill>
              </a:rPr>
              <a:t>for published results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 smtClean="0">
                <a:solidFill>
                  <a:prstClr val="black"/>
                </a:solidFill>
              </a:rPr>
              <a:t>Access Restrictions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– Describes who can access </a:t>
            </a:r>
            <a:r>
              <a:rPr lang="en-US" sz="1400" dirty="0" smtClean="0">
                <a:solidFill>
                  <a:prstClr val="black"/>
                </a:solidFill>
              </a:rPr>
              <a:t>this set</a:t>
            </a:r>
            <a:r>
              <a:rPr lang="en-US" sz="1400" dirty="0">
                <a:solidFill>
                  <a:prstClr val="black"/>
                </a:solidFill>
              </a:rPr>
              <a:t>, Everyone (Public), just you (Private), </a:t>
            </a:r>
            <a:r>
              <a:rPr lang="en-US" sz="1400" dirty="0" smtClean="0">
                <a:solidFill>
                  <a:prstClr val="black"/>
                </a:solidFill>
              </a:rPr>
              <a:t>or groups </a:t>
            </a:r>
            <a:r>
              <a:rPr lang="en-US" sz="1400" dirty="0">
                <a:solidFill>
                  <a:prstClr val="black"/>
                </a:solidFill>
              </a:rPr>
              <a:t>of collaborators (Group). </a:t>
            </a:r>
            <a:endParaRPr lang="en-US" sz="1400" dirty="0" smtClean="0">
              <a:solidFill>
                <a:prstClr val="black"/>
              </a:solidFill>
            </a:endParaRP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>
                <a:solidFill>
                  <a:prstClr val="black"/>
                </a:solidFill>
              </a:rPr>
              <a:t>Species</a:t>
            </a:r>
            <a:r>
              <a:rPr lang="en-US" sz="1400" dirty="0">
                <a:solidFill>
                  <a:prstClr val="black"/>
                </a:solidFill>
              </a:rPr>
              <a:t> - Select the species that the </a:t>
            </a:r>
            <a:r>
              <a:rPr lang="en-US" sz="1400" dirty="0" smtClean="0">
                <a:solidFill>
                  <a:prstClr val="black"/>
                </a:solidFill>
              </a:rPr>
              <a:t>genes map to</a:t>
            </a:r>
          </a:p>
          <a:p>
            <a:pPr defTabSz="457200"/>
            <a:endParaRPr lang="en-US" sz="1400" dirty="0">
              <a:solidFill>
                <a:prstClr val="black"/>
              </a:solidFill>
            </a:endParaRPr>
          </a:p>
          <a:p>
            <a:pPr defTabSz="457200"/>
            <a:r>
              <a:rPr lang="en-US" sz="1400" i="1" dirty="0" smtClean="0">
                <a:solidFill>
                  <a:prstClr val="black"/>
                </a:solidFill>
              </a:rPr>
              <a:t>Input </a:t>
            </a:r>
            <a:r>
              <a:rPr lang="en-US" sz="1400" i="1" dirty="0">
                <a:solidFill>
                  <a:prstClr val="black"/>
                </a:solidFill>
              </a:rPr>
              <a:t>File</a:t>
            </a:r>
            <a:r>
              <a:rPr lang="en-US" sz="1400" dirty="0">
                <a:solidFill>
                  <a:prstClr val="black"/>
                </a:solidFill>
              </a:rPr>
              <a:t> – You can either upload a plain </a:t>
            </a:r>
            <a:r>
              <a:rPr lang="en-US" sz="1400" dirty="0" smtClean="0">
                <a:solidFill>
                  <a:prstClr val="black"/>
                </a:solidFill>
              </a:rPr>
              <a:t>text file</a:t>
            </a:r>
            <a:r>
              <a:rPr lang="en-US" sz="1400" dirty="0">
                <a:solidFill>
                  <a:prstClr val="black"/>
                </a:solidFill>
              </a:rPr>
              <a:t>, or copy and past a list by using </a:t>
            </a:r>
            <a:r>
              <a:rPr lang="en-US" sz="1400" dirty="0" smtClean="0">
                <a:solidFill>
                  <a:prstClr val="black"/>
                </a:solidFill>
              </a:rPr>
              <a:t>the “</a:t>
            </a:r>
            <a:r>
              <a:rPr lang="en-US" sz="1400" dirty="0">
                <a:solidFill>
                  <a:prstClr val="black"/>
                </a:solidFill>
              </a:rPr>
              <a:t>copy/paste genes” button.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1755748"/>
            <a:ext cx="2844800" cy="2131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1259494"/>
            <a:ext cx="5557123" cy="3617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4764923"/>
            <a:ext cx="5557125" cy="11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634"/>
            <a:ext cx="8229600" cy="2160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You will be taken to a second page where you can verify genes associated with this data upload.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the “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GeneSet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Details” button to view your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GeneSet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7773578" cy="38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252"/>
            <a:ext cx="8229600" cy="10022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upload completes, you will be taken to your new </a:t>
            </a:r>
            <a:r>
              <a:rPr lang="en-US" dirty="0" err="1" smtClean="0"/>
              <a:t>GeneSet</a:t>
            </a:r>
            <a:r>
              <a:rPr lang="en-US" dirty="0"/>
              <a:t> </a:t>
            </a:r>
            <a:r>
              <a:rPr lang="en-US" dirty="0" smtClean="0"/>
              <a:t>details page. From here, you can add it to Projects and do further analysis.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8761"/>
            <a:ext cx="6730547" cy="4680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44863"/>
            <a:ext cx="6705600" cy="28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82"/>
            <a:ext cx="8229600" cy="394731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sz="2200" dirty="0"/>
              <a:t>This tutorial was intended to provide an introduction to </a:t>
            </a:r>
            <a:r>
              <a:rPr lang="en-US" sz="2200" dirty="0" smtClean="0"/>
              <a:t>practical approaches </a:t>
            </a:r>
            <a:r>
              <a:rPr lang="en-US" sz="2200" dirty="0"/>
              <a:t>to the tools in GeneWeaver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charset="2"/>
              <a:buChar char="u"/>
            </a:pPr>
            <a:r>
              <a:rPr lang="en-US" sz="2200" dirty="0" smtClean="0"/>
              <a:t>There </a:t>
            </a:r>
            <a:r>
              <a:rPr lang="en-US" sz="2200" dirty="0"/>
              <a:t>are many tools and approaches that can be combined </a:t>
            </a:r>
            <a:r>
              <a:rPr lang="en-US" sz="2200" dirty="0" smtClean="0"/>
              <a:t>to create </a:t>
            </a:r>
            <a:r>
              <a:rPr lang="en-US" sz="2200" dirty="0"/>
              <a:t>particular workflows to address a variety of </a:t>
            </a:r>
            <a:r>
              <a:rPr lang="en-US" sz="2200" dirty="0" smtClean="0"/>
              <a:t>genetics questions</a:t>
            </a:r>
            <a:r>
              <a:rPr lang="en-US" sz="2200" dirty="0"/>
              <a:t>. Additional tutorials and documentation can be found </a:t>
            </a:r>
            <a:r>
              <a:rPr lang="en-US" sz="2200" dirty="0" smtClean="0"/>
              <a:t>on the </a:t>
            </a:r>
            <a:r>
              <a:rPr lang="en-US" sz="2200" dirty="0"/>
              <a:t>website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charset="2"/>
              <a:buChar char="u"/>
            </a:pPr>
            <a:r>
              <a:rPr lang="en-US" sz="2200" dirty="0" smtClean="0"/>
              <a:t>If </a:t>
            </a:r>
            <a:r>
              <a:rPr lang="en-US" sz="2200" dirty="0"/>
              <a:t>you have any suggestions, comments, or questions please use </a:t>
            </a:r>
            <a:r>
              <a:rPr lang="en-US" sz="2200" dirty="0" smtClean="0"/>
              <a:t>the “</a:t>
            </a:r>
            <a:r>
              <a:rPr lang="en-US" sz="2200" dirty="0"/>
              <a:t>Feedback” link located on every page.</a:t>
            </a:r>
          </a:p>
        </p:txBody>
      </p:sp>
    </p:spTree>
    <p:extLst>
      <p:ext uri="{BB962C8B-B14F-4D97-AF65-F5344CB8AC3E}">
        <p14:creationId xmlns:p14="http://schemas.microsoft.com/office/powerpoint/2010/main" val="14504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749306" y="812706"/>
            <a:ext cx="8077199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Elissa </a:t>
            </a:r>
            <a:r>
              <a:rPr lang="en-US" dirty="0" err="1" smtClean="0"/>
              <a:t>Chesler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JAX</a:t>
            </a:r>
          </a:p>
          <a:p>
            <a:pPr algn="ctr"/>
            <a:r>
              <a:rPr lang="en-US" dirty="0" smtClean="0"/>
              <a:t>Erich J. Baker - Baylor University</a:t>
            </a:r>
          </a:p>
          <a:p>
            <a:pPr algn="ctr"/>
            <a:r>
              <a:rPr lang="en-US" dirty="0" smtClean="0"/>
              <a:t>Michael A. Langston - University of Tennessee</a:t>
            </a:r>
          </a:p>
          <a:p>
            <a:pPr algn="ctr"/>
            <a:r>
              <a:rPr lang="en-US" dirty="0" smtClean="0"/>
              <a:t>Jason </a:t>
            </a:r>
            <a:r>
              <a:rPr lang="en-US" dirty="0"/>
              <a:t>Bubier – JAX</a:t>
            </a:r>
          </a:p>
          <a:p>
            <a:pPr algn="ctr"/>
            <a:r>
              <a:rPr lang="en-US" dirty="0"/>
              <a:t>Charles Phillips – U. </a:t>
            </a:r>
            <a:r>
              <a:rPr lang="en-US" dirty="0" err="1"/>
              <a:t>Tenn</a:t>
            </a:r>
            <a:endParaRPr lang="en-US" dirty="0"/>
          </a:p>
          <a:p>
            <a:pPr algn="ctr"/>
            <a:r>
              <a:rPr lang="en-US" dirty="0" smtClean="0"/>
              <a:t>Timothy Reynolds - Baylor/JAX</a:t>
            </a:r>
          </a:p>
          <a:p>
            <a:pPr algn="ctr"/>
            <a:r>
              <a:rPr lang="en-US" dirty="0" smtClean="0"/>
              <a:t>Jeremy Jay - U. Maine/JAX</a:t>
            </a:r>
          </a:p>
          <a:p>
            <a:pPr algn="ctr"/>
            <a:r>
              <a:rPr lang="en-US" dirty="0" err="1" smtClean="0"/>
              <a:t>Vivek</a:t>
            </a:r>
            <a:r>
              <a:rPr lang="en-US" dirty="0" smtClean="0"/>
              <a:t> Philip U. </a:t>
            </a:r>
            <a:r>
              <a:rPr lang="en-US" dirty="0" err="1" smtClean="0"/>
              <a:t>Tenn</a:t>
            </a:r>
            <a:r>
              <a:rPr lang="en-US" dirty="0" smtClean="0"/>
              <a:t>/JAX</a:t>
            </a:r>
          </a:p>
          <a:p>
            <a:pPr algn="ctr"/>
            <a:r>
              <a:rPr lang="en-US" dirty="0" smtClean="0"/>
              <a:t>Keith Sheppard – JAX</a:t>
            </a:r>
          </a:p>
          <a:p>
            <a:pPr algn="ctr"/>
            <a:r>
              <a:rPr lang="en-US" dirty="0" smtClean="0"/>
              <a:t>Dave Walton</a:t>
            </a:r>
          </a:p>
          <a:p>
            <a:pPr algn="ctr"/>
            <a:r>
              <a:rPr lang="en-US" dirty="0" smtClean="0"/>
              <a:t>Glenn Beane</a:t>
            </a:r>
          </a:p>
          <a:p>
            <a:pPr algn="ctr"/>
            <a:r>
              <a:rPr lang="en-US" dirty="0" smtClean="0"/>
              <a:t>Alex Berger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	</a:t>
            </a: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>
            <a:off x="1358137" y="5694248"/>
            <a:ext cx="7051675" cy="9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spcAft>
                <a:spcPts val="1413"/>
              </a:spcAft>
              <a:buClr>
                <a:srgbClr val="008080"/>
              </a:buClr>
              <a:buSzPct val="45000"/>
              <a:buFont typeface="Wingdings" pitchFamily="2" charset="2"/>
              <a:buNone/>
            </a:pPr>
            <a:r>
              <a:rPr lang="en-US" sz="2000" dirty="0"/>
              <a:t>Supported by NIH R01 AA18776 jointly funded by NIAAA and NIDA, and JAX Center for Precision Genetics NIH U54 OD 020351</a:t>
            </a:r>
            <a:endParaRPr lang="en-US" sz="19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7" y="-47269"/>
            <a:ext cx="7885057" cy="1143000"/>
          </a:xfrm>
        </p:spPr>
        <p:txBody>
          <a:bodyPr anchor="t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692900" y="628015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91E93-A2B7-0848-BDB4-10A6DF01D9B6}" type="slidenum">
              <a:rPr lang="en-US" sz="1050" smtClean="0"/>
              <a:pPr algn="r"/>
              <a:t>26</a:t>
            </a:fld>
            <a:endParaRPr lang="en-US" sz="105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10345" y="5165125"/>
            <a:ext cx="7725434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10000"/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687388" indent="-3444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03028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25888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489075" indent="-230188" algn="l" defTabSz="4572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 typeface="Arial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mtClean="0"/>
              <a:t>NIH R01 </a:t>
            </a:r>
            <a:r>
              <a:rPr lang="pl-PL" smtClean="0"/>
              <a:t>AA18776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96" y="211687"/>
            <a:ext cx="8598811" cy="8965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GeneWeaver is a web-based gene-centered database with integrated tools. It can combine diverse data sets from multiple species and experiment types, and allows simple and powerful data sharing publicly or across collaborative groups.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595" y="1108239"/>
            <a:ext cx="384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Point your browser to</a:t>
            </a:r>
            <a:r>
              <a:rPr lang="en-US" b="1" dirty="0" smtClean="0">
                <a:solidFill>
                  <a:srgbClr val="008000"/>
                </a:solidFill>
              </a:rPr>
              <a:t>: </a:t>
            </a:r>
            <a:r>
              <a:rPr lang="en-US" b="1" dirty="0" smtClean="0">
                <a:solidFill>
                  <a:srgbClr val="008000"/>
                </a:solidFill>
              </a:rPr>
              <a:t>geneweaver.org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5" y="1574800"/>
            <a:ext cx="8387033" cy="450282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63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Many of the GeneWeaver tools can be used by guest users, however, for this tutorial we will create an account. If you already have an account, </a:t>
            </a:r>
            <a:r>
              <a:rPr lang="en-US" sz="1700" b="1" dirty="0" smtClean="0"/>
              <a:t>log into your existing account and proceed to the next slide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Hover over the “Welcome Guest!” link at the top of the page and click “Create Account”.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1700" dirty="0" smtClean="0"/>
              <a:t>On the account creation page, </a:t>
            </a:r>
            <a:r>
              <a:rPr lang="en-US" sz="1700" b="1" dirty="0" smtClean="0"/>
              <a:t>fill in the required fields</a:t>
            </a:r>
          </a:p>
          <a:p>
            <a:pPr marL="0" indent="0">
              <a:buNone/>
            </a:pPr>
            <a:r>
              <a:rPr lang="en-US" sz="1700" b="1" dirty="0" smtClean="0"/>
              <a:t>(first and last names, e-mail, and password) and click</a:t>
            </a:r>
          </a:p>
          <a:p>
            <a:pPr marL="0" indent="0">
              <a:buNone/>
            </a:pPr>
            <a:r>
              <a:rPr lang="en-US" sz="1700" b="1" dirty="0" smtClean="0"/>
              <a:t>”Sign Up”.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>
                <a:solidFill>
                  <a:srgbClr val="595959"/>
                </a:solidFill>
              </a:rPr>
              <a:t>NOTE: If you perform an analysis without a user account,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595959"/>
                </a:solidFill>
              </a:rPr>
              <a:t>a</a:t>
            </a:r>
            <a:r>
              <a:rPr lang="en-US" sz="1700" b="1" dirty="0" smtClean="0">
                <a:solidFill>
                  <a:srgbClr val="595959"/>
                </a:solidFill>
              </a:rPr>
              <a:t>ll results and projects will be lost at the conclusion of a 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595959"/>
                </a:solidFill>
              </a:rPr>
              <a:t>session.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59" y="3627362"/>
            <a:ext cx="1891862" cy="312027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3" y="1592920"/>
            <a:ext cx="5928416" cy="19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77" y="376833"/>
            <a:ext cx="8607423" cy="287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Data in GeneWeaver is organized into sets of genes, or </a:t>
            </a:r>
            <a:r>
              <a:rPr lang="en-US" sz="1700" dirty="0" err="1" smtClean="0"/>
              <a:t>GeneSets</a:t>
            </a:r>
            <a:r>
              <a:rPr lang="en-US" sz="1700" dirty="0" smtClean="0"/>
              <a:t>. These sets contain some simple metadata, such as a name, description, and publication info, along with the set of genes. All of this information can be searched to find a set of interest.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Searching GeneWeaver for data sets is possible through the </a:t>
            </a:r>
            <a:r>
              <a:rPr lang="en-US" sz="1700" b="1" dirty="0" smtClean="0"/>
              <a:t>Search Bar</a:t>
            </a:r>
            <a:r>
              <a:rPr lang="en-US" sz="1700" dirty="0" smtClean="0"/>
              <a:t> found on the front page or via the </a:t>
            </a:r>
            <a:r>
              <a:rPr lang="en-US" sz="1700" b="1" dirty="0" smtClean="0"/>
              <a:t>Search</a:t>
            </a:r>
            <a:r>
              <a:rPr lang="en-US" sz="1700" dirty="0" smtClean="0"/>
              <a:t> icon found in the menu.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 smtClean="0"/>
              <a:t>Click on the search icon to view the search page.</a:t>
            </a:r>
            <a:endParaRPr lang="en-US" sz="1700" b="1" dirty="0"/>
          </a:p>
        </p:txBody>
      </p:sp>
      <p:pic>
        <p:nvPicPr>
          <p:cNvPr id="4" name="Picture 3" descr="Screen Shot 2017-06-08 at 10.25.04 AM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8" y="4052019"/>
            <a:ext cx="8242830" cy="1296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659"/>
            <a:ext cx="9144000" cy="34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35" y="2695856"/>
            <a:ext cx="32385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347"/>
            <a:ext cx="8229600" cy="20731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Search for </a:t>
            </a:r>
            <a:r>
              <a:rPr lang="en-US" b="1" dirty="0" smtClean="0"/>
              <a:t>“Nicotine hippocampus”</a:t>
            </a:r>
            <a:r>
              <a:rPr lang="en-US" dirty="0" smtClean="0"/>
              <a:t> to find all the public </a:t>
            </a:r>
            <a:r>
              <a:rPr lang="en-US" dirty="0" err="1" smtClean="0"/>
              <a:t>GeneSets</a:t>
            </a:r>
            <a:r>
              <a:rPr lang="en-US" dirty="0" smtClean="0"/>
              <a:t> relating to Nicotine studies in the Hippocampus that have already been upload to GeneWeaver.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Tip</a:t>
            </a:r>
            <a:r>
              <a:rPr lang="en-US" dirty="0" smtClean="0"/>
              <a:t>: From the search results page you can click on the plus sign to show a little more detail about the set, such as species and publication info. You can also click on the </a:t>
            </a:r>
            <a:r>
              <a:rPr lang="en-US" dirty="0" err="1" smtClean="0"/>
              <a:t>GeneSet</a:t>
            </a:r>
            <a:r>
              <a:rPr lang="en-US" dirty="0" smtClean="0"/>
              <a:t> name to see the full details and the list of genes included in the set on a separate page.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1" y="2465521"/>
            <a:ext cx="7274560" cy="422821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9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086"/>
            <a:ext cx="8229600" cy="229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Tip</a:t>
            </a:r>
            <a:r>
              <a:rPr lang="en-US" sz="2200" dirty="0"/>
              <a:t>: You can restrict your search to specific species, collaboration groups, or </a:t>
            </a:r>
            <a:r>
              <a:rPr lang="en-US" sz="2200" dirty="0" err="1" smtClean="0"/>
              <a:t>curation</a:t>
            </a:r>
            <a:r>
              <a:rPr lang="en-US" sz="2200" dirty="0" smtClean="0"/>
              <a:t> level (Tiers I </a:t>
            </a:r>
            <a:r>
              <a:rPr lang="mr-IN" sz="2200" dirty="0" smtClean="0"/>
              <a:t>–</a:t>
            </a:r>
            <a:r>
              <a:rPr lang="en-US" sz="2200" dirty="0" smtClean="0"/>
              <a:t> Tiers V)</a:t>
            </a:r>
            <a:r>
              <a:rPr lang="en-US" sz="2200" dirty="0"/>
              <a:t>. You can also narrow the </a:t>
            </a:r>
            <a:r>
              <a:rPr lang="en-US" sz="2200" dirty="0" smtClean="0"/>
              <a:t>search scope </a:t>
            </a:r>
            <a:r>
              <a:rPr lang="en-US" sz="2200" dirty="0"/>
              <a:t>by searching only the </a:t>
            </a:r>
            <a:r>
              <a:rPr lang="en-US" sz="2200" dirty="0" err="1"/>
              <a:t>GeneSets</a:t>
            </a:r>
            <a:r>
              <a:rPr lang="en-US" sz="2200" dirty="0"/>
              <a:t>, the Genes, the Abstracts or the Ontologies.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Tip</a:t>
            </a:r>
            <a:r>
              <a:rPr lang="en-US" sz="2200" dirty="0"/>
              <a:t>: Creating powerful queries with </a:t>
            </a:r>
            <a:r>
              <a:rPr lang="en-US" sz="2200" dirty="0" smtClean="0"/>
              <a:t>Boolean </a:t>
            </a:r>
            <a:r>
              <a:rPr lang="en-US" sz="2200" dirty="0"/>
              <a:t>search is also possible using </a:t>
            </a:r>
            <a:r>
              <a:rPr lang="en-US" sz="2200" b="1" dirty="0"/>
              <a:t>“AND”</a:t>
            </a:r>
            <a:r>
              <a:rPr lang="en-US" sz="2200" dirty="0" smtClean="0"/>
              <a:t>, </a:t>
            </a:r>
            <a:r>
              <a:rPr lang="en-US" sz="2200" b="1" dirty="0" smtClean="0"/>
              <a:t>“</a:t>
            </a:r>
            <a:r>
              <a:rPr lang="en-US" sz="2200" b="1" dirty="0"/>
              <a:t>OR”</a:t>
            </a:r>
            <a:r>
              <a:rPr lang="en-US" sz="2200" dirty="0"/>
              <a:t>, </a:t>
            </a:r>
            <a:r>
              <a:rPr lang="en-US" sz="2200" b="1" dirty="0"/>
              <a:t>“NOT”</a:t>
            </a:r>
            <a:r>
              <a:rPr lang="en-US" sz="2200" dirty="0"/>
              <a:t> and parentheses to craft a precise query.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2562" y="2834640"/>
            <a:ext cx="7958877" cy="3053080"/>
            <a:chOff x="457200" y="2834640"/>
            <a:chExt cx="7958877" cy="3053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834640"/>
              <a:ext cx="1994910" cy="305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110" y="2834640"/>
              <a:ext cx="1994910" cy="27502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020" y="2834640"/>
              <a:ext cx="1974147" cy="28194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934" y="2834640"/>
              <a:ext cx="1995143" cy="26273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1576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183"/>
            <a:ext cx="8229600" cy="230274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a typeface="Cambria" charset="0"/>
                <a:cs typeface="Cambria" charset="0"/>
              </a:rPr>
              <a:t>From the </a:t>
            </a:r>
            <a:r>
              <a:rPr lang="en-US" sz="1800" dirty="0" err="1">
                <a:ea typeface="Cambria" charset="0"/>
                <a:cs typeface="Cambria" charset="0"/>
              </a:rPr>
              <a:t>GeneSet</a:t>
            </a:r>
            <a:r>
              <a:rPr lang="en-US" sz="1800" dirty="0">
                <a:ea typeface="Cambria" charset="0"/>
                <a:cs typeface="Cambria" charset="0"/>
              </a:rPr>
              <a:t> details page, you can read more about the set, including a link to </a:t>
            </a:r>
            <a:r>
              <a:rPr lang="en-US" sz="1800" dirty="0" smtClean="0">
                <a:ea typeface="Cambria" charset="0"/>
                <a:cs typeface="Cambria" charset="0"/>
              </a:rPr>
              <a:t>the provided </a:t>
            </a:r>
            <a:r>
              <a:rPr lang="en-US" sz="1800" dirty="0">
                <a:ea typeface="Cambria" charset="0"/>
                <a:cs typeface="Cambria" charset="0"/>
              </a:rPr>
              <a:t>publication in PubMed, if </a:t>
            </a:r>
            <a:r>
              <a:rPr lang="en-US" sz="1800" dirty="0" smtClean="0">
                <a:ea typeface="Cambria" charset="0"/>
                <a:cs typeface="Cambria" charset="0"/>
              </a:rPr>
              <a:t>available, and ontology annotation information. </a:t>
            </a:r>
            <a:r>
              <a:rPr lang="en-US" sz="1800" dirty="0">
                <a:ea typeface="Cambria" charset="0"/>
                <a:cs typeface="Cambria" charset="0"/>
              </a:rPr>
              <a:t>On the second half of the page, you will find </a:t>
            </a:r>
            <a:r>
              <a:rPr lang="en-US" sz="1800" dirty="0" smtClean="0">
                <a:ea typeface="Cambria" charset="0"/>
                <a:cs typeface="Cambria" charset="0"/>
              </a:rPr>
              <a:t>a list </a:t>
            </a:r>
            <a:r>
              <a:rPr lang="en-US" sz="1800" dirty="0">
                <a:ea typeface="Cambria" charset="0"/>
                <a:cs typeface="Cambria" charset="0"/>
              </a:rPr>
              <a:t>of the genes in the </a:t>
            </a:r>
            <a:r>
              <a:rPr lang="en-US" sz="1800" dirty="0" err="1">
                <a:ea typeface="Cambria" charset="0"/>
                <a:cs typeface="Cambria" charset="0"/>
              </a:rPr>
              <a:t>GeneSet</a:t>
            </a:r>
            <a:r>
              <a:rPr lang="en-US" sz="1800" dirty="0">
                <a:ea typeface="Cambria" charset="0"/>
                <a:cs typeface="Cambria" charset="0"/>
              </a:rPr>
              <a:t>, along with a set of </a:t>
            </a:r>
            <a:r>
              <a:rPr lang="en-US" sz="1800" dirty="0" err="1">
                <a:ea typeface="Cambria" charset="0"/>
                <a:cs typeface="Cambria" charset="0"/>
              </a:rPr>
              <a:t>linkouts</a:t>
            </a:r>
            <a:r>
              <a:rPr lang="en-US" sz="1800" dirty="0">
                <a:ea typeface="Cambria" charset="0"/>
                <a:cs typeface="Cambria" charset="0"/>
              </a:rPr>
              <a:t> to other sites, and the </a:t>
            </a:r>
            <a:r>
              <a:rPr lang="en-US" sz="1800" dirty="0" smtClean="0">
                <a:ea typeface="Cambria" charset="0"/>
                <a:cs typeface="Cambria" charset="0"/>
              </a:rPr>
              <a:t>score associated </a:t>
            </a:r>
            <a:r>
              <a:rPr lang="en-US" sz="1800" dirty="0">
                <a:ea typeface="Cambria" charset="0"/>
                <a:cs typeface="Cambria" charset="0"/>
              </a:rPr>
              <a:t>with the gene (type of score value depends on the source</a:t>
            </a:r>
            <a:r>
              <a:rPr lang="en-US" sz="1800" dirty="0" smtClean="0">
                <a:ea typeface="Cambria" charset="0"/>
                <a:cs typeface="Cambria" charset="0"/>
              </a:rPr>
              <a:t>), and homology assertions.</a:t>
            </a:r>
            <a:endParaRPr lang="en-US" sz="1800" dirty="0">
              <a:ea typeface="Cambria" charset="0"/>
              <a:cs typeface="Cambri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4841" y="6488668"/>
            <a:ext cx="3423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Go back to search results now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8245"/>
            <a:ext cx="5273040" cy="298836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0" y="3458914"/>
            <a:ext cx="4545769" cy="28007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479610"/>
            <a:ext cx="2939234" cy="21937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730240" y="1823093"/>
            <a:ext cx="3224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b="1" dirty="0">
                <a:solidFill>
                  <a:srgbClr val="FF0000"/>
                </a:solidFill>
                <a:ea typeface="Cambria" charset="0"/>
                <a:cs typeface="Cambria" charset="0"/>
              </a:rPr>
              <a:t>Tip</a:t>
            </a:r>
            <a:r>
              <a:rPr lang="en-US" sz="1600" dirty="0">
                <a:solidFill>
                  <a:prstClr val="black"/>
                </a:solidFill>
                <a:ea typeface="Cambria" charset="0"/>
                <a:cs typeface="Cambria" charset="0"/>
              </a:rPr>
              <a:t>: Using the “Gene Symbol” drop-down box, you can change the type of identifier used in the list. From this page you can also export the displayed genes to a tab-separated file for use in other software.</a:t>
            </a:r>
          </a:p>
        </p:txBody>
      </p:sp>
    </p:spTree>
    <p:extLst>
      <p:ext uri="{BB962C8B-B14F-4D97-AF65-F5344CB8AC3E}">
        <p14:creationId xmlns:p14="http://schemas.microsoft.com/office/powerpoint/2010/main" val="6426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2"/>
            <a:ext cx="8229600" cy="419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On the search results page, you can use the checkboxes and drop-down menu to add </a:t>
            </a:r>
            <a:r>
              <a:rPr lang="en-US" sz="1800" dirty="0" err="1" smtClean="0"/>
              <a:t>GeneSets</a:t>
            </a:r>
            <a:r>
              <a:rPr lang="en-US" sz="1800" dirty="0" smtClean="0"/>
              <a:t> to a new project. Projects allow you to run tools and analyze sets of </a:t>
            </a:r>
            <a:r>
              <a:rPr lang="en-US" sz="1800" dirty="0" err="1" smtClean="0"/>
              <a:t>GeneSets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Click on the checkboxes next to the following </a:t>
            </a:r>
            <a:r>
              <a:rPr lang="en-US" sz="1800" dirty="0"/>
              <a:t>n</a:t>
            </a:r>
            <a:r>
              <a:rPr lang="en-US" sz="1800" dirty="0" smtClean="0"/>
              <a:t>icotine </a:t>
            </a:r>
            <a:r>
              <a:rPr lang="en-US" sz="1800" dirty="0" err="1" smtClean="0"/>
              <a:t>GeneSets</a:t>
            </a:r>
            <a:r>
              <a:rPr lang="en-US" sz="1800" dirty="0" smtClean="0"/>
              <a:t>: GS14890, GS14891, GS14892, GS14893. 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se the orange button to </a:t>
            </a:r>
            <a:r>
              <a:rPr lang="en-US" sz="1800" b="1" dirty="0" smtClean="0"/>
              <a:t>“Add Selected to Project”</a:t>
            </a:r>
            <a:r>
              <a:rPr lang="en-US" sz="1800" dirty="0" smtClean="0"/>
              <a:t>, which adds the </a:t>
            </a:r>
            <a:r>
              <a:rPr lang="en-US" sz="1800" dirty="0" err="1" smtClean="0"/>
              <a:t>GeneSets</a:t>
            </a:r>
            <a:r>
              <a:rPr lang="en-US" sz="1800" dirty="0" smtClean="0"/>
              <a:t> to a new project. </a:t>
            </a:r>
          </a:p>
          <a:p>
            <a:pPr marL="0" indent="0">
              <a:buNone/>
            </a:pPr>
            <a:r>
              <a:rPr lang="en-US" sz="1800" dirty="0" smtClean="0"/>
              <a:t>In the pop-up window, </a:t>
            </a:r>
            <a:r>
              <a:rPr lang="en-US" sz="1800" b="1" dirty="0" smtClean="0"/>
              <a:t>click “Create New Project”, supply an informative name for the new project, and click the “Submit” button.</a:t>
            </a:r>
          </a:p>
          <a:p>
            <a:pPr marL="0" indent="0">
              <a:buNone/>
            </a:pPr>
            <a:r>
              <a:rPr lang="en-US" sz="1800" dirty="0" smtClean="0"/>
              <a:t>You should now see your new project in the pop-up window.</a:t>
            </a:r>
          </a:p>
          <a:p>
            <a:pPr marL="0" indent="0">
              <a:buNone/>
            </a:pPr>
            <a:r>
              <a:rPr lang="en-US" sz="1800" b="1" dirty="0" smtClean="0"/>
              <a:t>Select the name of your project, then click “Submit”.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" y="3938682"/>
            <a:ext cx="4441660" cy="2785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9" y="3938684"/>
            <a:ext cx="4210050" cy="2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JAX_SlideTemplate_16x9-2</Template>
  <TotalTime>5932</TotalTime>
  <Words>2337</Words>
  <Application>Microsoft Office PowerPoint</Application>
  <PresentationFormat>On-screen Show (4:3)</PresentationFormat>
  <Paragraphs>151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Office Theme</vt:lpstr>
      <vt:lpstr>1_Powerpoint_Template_16x9</vt:lpstr>
      <vt:lpstr>1_Office Theme</vt:lpstr>
      <vt:lpstr>GW2 Introduction to web-based analysis with GeneWeaver2 geneweaver.org  </vt:lpstr>
      <vt:lpstr>GeneWeaver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</dc:creator>
  <cp:lastModifiedBy>TR</cp:lastModifiedBy>
  <cp:revision>153</cp:revision>
  <cp:lastPrinted>2018-09-20T15:53:05Z</cp:lastPrinted>
  <dcterms:created xsi:type="dcterms:W3CDTF">2017-03-13T19:25:44Z</dcterms:created>
  <dcterms:modified xsi:type="dcterms:W3CDTF">2018-12-31T16:01:51Z</dcterms:modified>
</cp:coreProperties>
</file>