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56" d="100"/>
          <a:sy n="156" d="100"/>
        </p:scale>
        <p:origin x="-1712" y="2992"/>
      </p:cViewPr>
      <p:guideLst>
        <p:guide orient="horz" pos="312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3077283"/>
            <a:ext cx="5829300" cy="212336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AAAB2-C1A1-424D-8250-3A38A136840C}" type="datetimeFigureOut">
              <a:rPr lang="en-US" smtClean="0"/>
              <a:t>11/9/18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0416E-A4F5-124B-ACC8-7F7C6C565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960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AAAB2-C1A1-424D-8250-3A38A136840C}" type="datetimeFigureOut">
              <a:rPr lang="en-US" smtClean="0"/>
              <a:t>11/9/18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0416E-A4F5-124B-ACC8-7F7C6C565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802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96701"/>
            <a:ext cx="1543050" cy="845220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96701"/>
            <a:ext cx="4514850" cy="845220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AAAB2-C1A1-424D-8250-3A38A136840C}" type="datetimeFigureOut">
              <a:rPr lang="en-US" smtClean="0"/>
              <a:t>11/9/18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0416E-A4F5-124B-ACC8-7F7C6C565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461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AAAB2-C1A1-424D-8250-3A38A136840C}" type="datetimeFigureOut">
              <a:rPr lang="en-US" smtClean="0"/>
              <a:t>11/9/18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0416E-A4F5-124B-ACC8-7F7C6C565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962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6365524"/>
            <a:ext cx="5829300" cy="196744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4198586"/>
            <a:ext cx="5829300" cy="21669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AAAB2-C1A1-424D-8250-3A38A136840C}" type="datetimeFigureOut">
              <a:rPr lang="en-US" smtClean="0"/>
              <a:t>11/9/18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0416E-A4F5-124B-ACC8-7F7C6C565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614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311402"/>
            <a:ext cx="3028950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311402"/>
            <a:ext cx="3028950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AAAB2-C1A1-424D-8250-3A38A136840C}" type="datetimeFigureOut">
              <a:rPr lang="en-US" smtClean="0"/>
              <a:t>11/9/18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0416E-A4F5-124B-ACC8-7F7C6C565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35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217385"/>
            <a:ext cx="303014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3141486"/>
            <a:ext cx="303014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217385"/>
            <a:ext cx="3031332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3141486"/>
            <a:ext cx="3031332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AAAB2-C1A1-424D-8250-3A38A136840C}" type="datetimeFigureOut">
              <a:rPr lang="en-US" smtClean="0"/>
              <a:t>11/9/18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0416E-A4F5-124B-ACC8-7F7C6C565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056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AAAB2-C1A1-424D-8250-3A38A136840C}" type="datetimeFigureOut">
              <a:rPr lang="en-US" smtClean="0"/>
              <a:t>11/9/18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0416E-A4F5-124B-ACC8-7F7C6C565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23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AAAB2-C1A1-424D-8250-3A38A136840C}" type="datetimeFigureOut">
              <a:rPr lang="en-US" smtClean="0"/>
              <a:t>11/9/18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0416E-A4F5-124B-ACC8-7F7C6C565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234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94405"/>
            <a:ext cx="2256235" cy="167851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8" y="394408"/>
            <a:ext cx="3833812" cy="845449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072924"/>
            <a:ext cx="2256235" cy="67759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AAAB2-C1A1-424D-8250-3A38A136840C}" type="datetimeFigureOut">
              <a:rPr lang="en-US" smtClean="0"/>
              <a:t>11/9/18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0416E-A4F5-124B-ACC8-7F7C6C565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522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934200"/>
            <a:ext cx="4114800" cy="8186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752822"/>
            <a:ext cx="4114800" cy="11625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AAAB2-C1A1-424D-8250-3A38A136840C}" type="datetimeFigureOut">
              <a:rPr lang="en-US" smtClean="0"/>
              <a:t>11/9/18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0416E-A4F5-124B-ACC8-7F7C6C565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682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311402"/>
            <a:ext cx="6172200" cy="653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9181397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DAAAB2-C1A1-424D-8250-3A38A136840C}" type="datetimeFigureOut">
              <a:rPr lang="en-US" smtClean="0"/>
              <a:t>11/9/18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9181397"/>
            <a:ext cx="21717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9181397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20416E-A4F5-124B-ACC8-7F7C6C565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288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05060" y="395582"/>
            <a:ext cx="4729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1 </a:t>
            </a:r>
            <a:r>
              <a:rPr lang="mr-IN" dirty="0" smtClean="0"/>
              <a:t>–</a:t>
            </a:r>
            <a:r>
              <a:rPr lang="en-US" dirty="0" smtClean="0"/>
              <a:t> Number of sex-biased in GTEX tissues. 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r="10153"/>
          <a:stretch/>
        </p:blipFill>
        <p:spPr>
          <a:xfrm>
            <a:off x="612623" y="1324195"/>
            <a:ext cx="5375951" cy="408368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00149" y="6032748"/>
            <a:ext cx="5983831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Comments:</a:t>
            </a:r>
          </a:p>
          <a:p>
            <a:r>
              <a:rPr lang="en-US" dirty="0" smtClean="0"/>
              <a:t>Sex biased splicing seems to be restricted to selected tissues. This is vey striking.</a:t>
            </a:r>
          </a:p>
          <a:p>
            <a:endParaRPr lang="en-US" dirty="0" smtClean="0"/>
          </a:p>
          <a:p>
            <a:r>
              <a:rPr lang="en-US" dirty="0" smtClean="0"/>
              <a:t>Tissues can be split into three categories:</a:t>
            </a:r>
          </a:p>
          <a:p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4 tissues with more than &gt; 100 events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12 tissues with 10 ≤ events ≥ 100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21 tissues with &lt; 10 events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179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05060" y="395582"/>
            <a:ext cx="6178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Figure 2 </a:t>
            </a:r>
            <a:r>
              <a:rPr lang="mr-IN" dirty="0" smtClean="0"/>
              <a:t>–</a:t>
            </a:r>
            <a:r>
              <a:rPr lang="en-US" dirty="0" smtClean="0"/>
              <a:t> Distribution of alternative splicing events between males and females in GTEX tissues (tissues with &gt; 10 events). 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00149" y="6032748"/>
            <a:ext cx="598383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Comments:</a:t>
            </a:r>
          </a:p>
          <a:p>
            <a:r>
              <a:rPr lang="en-US" dirty="0" smtClean="0"/>
              <a:t>Most common is exon skipping, except for pituitary with highest proportion of intron retention.</a:t>
            </a:r>
          </a:p>
          <a:p>
            <a:endParaRPr lang="en-US" dirty="0"/>
          </a:p>
          <a:p>
            <a:r>
              <a:rPr lang="en-US" dirty="0" smtClean="0"/>
              <a:t>Esophagus, Lung, Basal with higher proportion of A3SS and A5SS.</a:t>
            </a:r>
          </a:p>
          <a:p>
            <a:endParaRPr lang="en-US" dirty="0"/>
          </a:p>
          <a:p>
            <a:r>
              <a:rPr lang="en-US" dirty="0" smtClean="0"/>
              <a:t>Cerebellum (brain) with high frequency of mutually exclusive exons.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907" y="1287519"/>
            <a:ext cx="6460073" cy="440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686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05060" y="395582"/>
            <a:ext cx="5037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3 </a:t>
            </a:r>
            <a:r>
              <a:rPr lang="mr-IN" dirty="0" smtClean="0"/>
              <a:t>–</a:t>
            </a:r>
            <a:r>
              <a:rPr lang="en-US" dirty="0" smtClean="0"/>
              <a:t> Frequency of gene splicing across tissues.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18736" y="4306780"/>
            <a:ext cx="5983831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Comments:</a:t>
            </a:r>
          </a:p>
          <a:p>
            <a:r>
              <a:rPr lang="en-US" dirty="0" smtClean="0"/>
              <a:t>In total, 3,741 genes have sex-biased ASEs</a:t>
            </a:r>
          </a:p>
          <a:p>
            <a:endParaRPr lang="en-US" dirty="0" smtClean="0"/>
          </a:p>
          <a:p>
            <a:r>
              <a:rPr lang="en-US" dirty="0" smtClean="0"/>
              <a:t>These genes can be classified into:</a:t>
            </a:r>
          </a:p>
          <a:p>
            <a:endParaRPr lang="en-US" dirty="0"/>
          </a:p>
          <a:p>
            <a:r>
              <a:rPr lang="en-US" dirty="0" smtClean="0"/>
              <a:t>Tissue specific splicing  (1 tissue)</a:t>
            </a:r>
          </a:p>
          <a:p>
            <a:r>
              <a:rPr lang="en-US" dirty="0" smtClean="0"/>
              <a:t>Group enriched (2 to 5 tissues)</a:t>
            </a:r>
          </a:p>
          <a:p>
            <a:r>
              <a:rPr lang="en-US" dirty="0" smtClean="0"/>
              <a:t>Recurrent &gt; 5 tissues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27942" t="21120" r="6292" b="26360"/>
          <a:stretch/>
        </p:blipFill>
        <p:spPr>
          <a:xfrm>
            <a:off x="1147917" y="1563141"/>
            <a:ext cx="4510263" cy="1896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290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05060" y="395582"/>
            <a:ext cx="61056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Figure 4 </a:t>
            </a:r>
            <a:r>
              <a:rPr lang="mr-IN" dirty="0" smtClean="0"/>
              <a:t>–</a:t>
            </a:r>
            <a:r>
              <a:rPr lang="en-US" dirty="0" smtClean="0"/>
              <a:t> Most frequently spliced genes between males and females, and their recurrence across tissues. 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00149" y="5023220"/>
            <a:ext cx="5983831" cy="5078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Comments:</a:t>
            </a:r>
          </a:p>
          <a:p>
            <a:r>
              <a:rPr lang="en-US" dirty="0" smtClean="0"/>
              <a:t>Shown are genes with &gt; 10 splicing events (n = 27).</a:t>
            </a:r>
          </a:p>
          <a:p>
            <a:r>
              <a:rPr lang="en-US" dirty="0" smtClean="0"/>
              <a:t>Color encodes the number of tissues where gene is spliced to show recurrent splicing across tissues. </a:t>
            </a:r>
          </a:p>
          <a:p>
            <a:endParaRPr lang="en-US" dirty="0" smtClean="0"/>
          </a:p>
          <a:p>
            <a:r>
              <a:rPr lang="en-US" dirty="0" smtClean="0"/>
              <a:t>KDM6A, DDX3X, ZFX, XIST and KDMC5C are both frequently spliced AND recurrently spliced across tissues.</a:t>
            </a:r>
          </a:p>
          <a:p>
            <a:endParaRPr lang="en-US" dirty="0"/>
          </a:p>
          <a:p>
            <a:r>
              <a:rPr lang="en-US" dirty="0" smtClean="0"/>
              <a:t>e.g. XIST has 32 ASEs, in 29 tissues</a:t>
            </a:r>
          </a:p>
          <a:p>
            <a:r>
              <a:rPr lang="en-US" dirty="0"/>
              <a:t> </a:t>
            </a:r>
            <a:r>
              <a:rPr lang="en-US" dirty="0" smtClean="0"/>
              <a:t>       KDM5C has 23 ASEs, in 19 tissues</a:t>
            </a:r>
          </a:p>
          <a:p>
            <a:r>
              <a:rPr lang="en-US" dirty="0" smtClean="0"/>
              <a:t>On the other hand, CD44 has 12 ASEs in 2 tissues. 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3,741 unique genes</a:t>
            </a:r>
          </a:p>
          <a:p>
            <a:r>
              <a:rPr lang="en-US" dirty="0" smtClean="0"/>
              <a:t>Mean splicing frequency = 1.93</a:t>
            </a:r>
          </a:p>
          <a:p>
            <a:r>
              <a:rPr lang="en-US" dirty="0" smtClean="0"/>
              <a:t>Range (min, max) = 0 to 41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473" y="1316174"/>
            <a:ext cx="5362340" cy="324421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520262" y="1791099"/>
            <a:ext cx="857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Tissues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138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20116" y="392237"/>
            <a:ext cx="68709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Figure 5 </a:t>
            </a:r>
            <a:r>
              <a:rPr lang="mr-IN" dirty="0" smtClean="0"/>
              <a:t>–</a:t>
            </a:r>
            <a:r>
              <a:rPr lang="en-US" dirty="0" smtClean="0"/>
              <a:t> Most frequently spliced chromosomes between males and females, normalized by the number of exons in chromosomes. 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92322" y="5023220"/>
            <a:ext cx="5983831" cy="4801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Comments:</a:t>
            </a:r>
          </a:p>
          <a:p>
            <a:r>
              <a:rPr lang="en-US" dirty="0" smtClean="0"/>
              <a:t>Chromosomes are ranked by the normalized splicing index, which is the </a:t>
            </a:r>
            <a:r>
              <a:rPr lang="en-US" b="1" dirty="0" smtClean="0"/>
              <a:t>number of</a:t>
            </a:r>
            <a:r>
              <a:rPr lang="en-US" b="1" dirty="0" smtClean="0"/>
              <a:t> splicing events per 1000 exons in the chromosome</a:t>
            </a:r>
          </a:p>
          <a:p>
            <a:endParaRPr lang="en-US" dirty="0" smtClean="0"/>
          </a:p>
          <a:p>
            <a:r>
              <a:rPr lang="en-US" dirty="0" smtClean="0"/>
              <a:t>Y axis  = normalized splicing index = (#ASE over the #exons in the chromosome) * 1000</a:t>
            </a:r>
          </a:p>
          <a:p>
            <a:endParaRPr lang="en-US" dirty="0"/>
          </a:p>
          <a:p>
            <a:r>
              <a:rPr lang="en-US" dirty="0" smtClean="0"/>
              <a:t>Color encodes the absolute number of ASE in the chromosome. </a:t>
            </a:r>
          </a:p>
          <a:p>
            <a:endParaRPr lang="en-US" dirty="0" smtClean="0"/>
          </a:p>
          <a:p>
            <a:r>
              <a:rPr lang="en-US" b="1" dirty="0" err="1" smtClean="0"/>
              <a:t>chrX</a:t>
            </a:r>
            <a:r>
              <a:rPr lang="en-US" b="1" dirty="0" smtClean="0"/>
              <a:t> is the most frequently spliced chromosome due to sex</a:t>
            </a:r>
          </a:p>
          <a:p>
            <a:endParaRPr lang="en-US" b="1" dirty="0"/>
          </a:p>
          <a:p>
            <a:r>
              <a:rPr lang="en-US" dirty="0" err="1" smtClean="0"/>
              <a:t>chrX</a:t>
            </a:r>
            <a:r>
              <a:rPr lang="en-US" dirty="0" smtClean="0"/>
              <a:t> has 429 ASEs, 35309 total exons, index = 12.15</a:t>
            </a:r>
          </a:p>
          <a:p>
            <a:endParaRPr lang="en-US" dirty="0"/>
          </a:p>
          <a:p>
            <a:r>
              <a:rPr lang="en-US" dirty="0" smtClean="0"/>
              <a:t>chr1 has 639 ASEs, 108417 total exons, index = 5.86</a:t>
            </a:r>
          </a:p>
          <a:p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322" y="1396446"/>
            <a:ext cx="5891179" cy="3138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4009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</TotalTime>
  <Words>405</Words>
  <Application>Microsoft Macintosh PowerPoint</Application>
  <PresentationFormat>A4 Paper (210x297 mm)</PresentationFormat>
  <Paragraphs>54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JAX</dc:creator>
  <cp:lastModifiedBy>JAX</cp:lastModifiedBy>
  <cp:revision>19</cp:revision>
  <dcterms:created xsi:type="dcterms:W3CDTF">2018-11-09T16:04:17Z</dcterms:created>
  <dcterms:modified xsi:type="dcterms:W3CDTF">2018-11-09T21:53:07Z</dcterms:modified>
</cp:coreProperties>
</file>