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57" r:id="rId3"/>
    <p:sldId id="258" r:id="rId4"/>
    <p:sldId id="260" r:id="rId5"/>
    <p:sldId id="259" r:id="rId6"/>
    <p:sldId id="263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5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4/2/23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271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4/2/23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898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4/2/23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453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4/2/23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561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4/2/23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951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4/2/23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370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4/2/23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596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4/2/23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968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4/2/23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337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4/2/23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504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4/2/23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998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47A131F-D5DE-41A5-B4CF-4F345319B40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AF4666D-BD98-40A5-A75F-478B982010B2}"/>
              </a:ext>
            </a:extLst>
          </p:cNvPr>
          <p:cNvSpPr/>
          <p:nvPr/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8680585-71F9-4721-A998-4974171D2EB4}"/>
              </a:ext>
            </a:extLst>
          </p:cNvPr>
          <p:cNvSpPr/>
          <p:nvPr/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2BC95C2-2EEC-4F59-ABA8-660B0D059CCF}"/>
              </a:ext>
            </a:extLst>
          </p:cNvPr>
          <p:cNvSpPr/>
          <p:nvPr/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</a:extLst>
          </p:cNvPr>
          <p:cNvGrpSpPr/>
          <p:nvPr/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</a:extLst>
            </p:cNvPr>
            <p:cNvSpPr/>
            <p:nvPr/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</a:extLst>
            </p:cNvPr>
            <p:cNvSpPr/>
            <p:nvPr/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</a:extLst>
            </p:cNvPr>
            <p:cNvSpPr/>
            <p:nvPr/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</a:extLst>
            </p:cNvPr>
            <p:cNvSpPr/>
            <p:nvPr/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</a:extLst>
            </p:cNvPr>
            <p:cNvSpPr/>
            <p:nvPr/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</a:extLst>
            </p:cNvPr>
            <p:cNvSpPr/>
            <p:nvPr/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</a:extLst>
            </p:cNvPr>
            <p:cNvSpPr/>
            <p:nvPr/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</a:extLst>
          </p:cNvPr>
          <p:cNvGrpSpPr/>
          <p:nvPr/>
        </p:nvGrpSpPr>
        <p:grpSpPr>
          <a:xfrm>
            <a:off x="8610600" y="3276600"/>
            <a:ext cx="3529260" cy="3581399"/>
            <a:chOff x="4114800" y="1423987"/>
            <a:chExt cx="3961542" cy="4007547"/>
          </a:xfrm>
          <a:noFill/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</a:extLst>
            </p:cNvPr>
            <p:cNvSpPr/>
            <p:nvPr/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</a:extLst>
            </p:cNvPr>
            <p:cNvSpPr/>
            <p:nvPr/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</a:extLst>
            </p:cNvPr>
            <p:cNvSpPr/>
            <p:nvPr/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</a:extLst>
            </p:cNvPr>
            <p:cNvSpPr/>
            <p:nvPr/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</a:extLst>
            </p:cNvPr>
            <p:cNvSpPr/>
            <p:nvPr/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</a:extLst>
            </p:cNvPr>
            <p:cNvSpPr/>
            <p:nvPr/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</a:extLst>
            </p:cNvPr>
            <p:cNvSpPr/>
            <p:nvPr/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0DAF61AA-5A98-4049-A93E-477E5505141A}" type="datetimeFigureOut">
              <a:rPr lang="en-US" smtClean="0"/>
              <a:pPr/>
              <a:t>4/2/23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900" kern="1200" cap="all" spc="200" dirty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033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06" r:id="rId6"/>
    <p:sldLayoutId id="2147483702" r:id="rId7"/>
    <p:sldLayoutId id="2147483703" r:id="rId8"/>
    <p:sldLayoutId id="2147483704" r:id="rId9"/>
    <p:sldLayoutId id="2147483705" r:id="rId10"/>
    <p:sldLayoutId id="214748370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Char char="+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23DAFF7-4C98-4E0E-8986-198D54B6C1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30952" y="0"/>
            <a:ext cx="6858000" cy="6858000"/>
          </a:xfrm>
          <a:prstGeom prst="rect">
            <a:avLst/>
          </a:prstGeom>
          <a:gradFill>
            <a:gsLst>
              <a:gs pos="100000">
                <a:schemeClr val="tx1">
                  <a:alpha val="0"/>
                </a:schemeClr>
              </a:gs>
              <a:gs pos="0">
                <a:schemeClr val="tx1"/>
              </a:gs>
              <a:gs pos="0">
                <a:schemeClr val="tx1">
                  <a:alpha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1" name="Top Left">
            <a:extLst>
              <a:ext uri="{FF2B5EF4-FFF2-40B4-BE49-F238E27FC236}">
                <a16:creationId xmlns:a16="http://schemas.microsoft.com/office/drawing/2014/main" id="{18579DB9-24B0-487B-81E3-8D02AD5F8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7180CB2C-161F-4538-9214-24AF97B01A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EE25AFBE-8731-4348-B66F-FD7E38F76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5F6C27D8-4E47-470F-B6B5-407CE7D1D7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66348964-B561-445E-A6A4-730FBA428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C5D1A3FD-B031-4670-8F09-29E8E38D45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80BD3287-1860-4987-8CA5-8728EDBB6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E1FEEEA6-82B5-4005-A3D5-FC2A152FDD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60" name="Bottom Right">
            <a:extLst>
              <a:ext uri="{FF2B5EF4-FFF2-40B4-BE49-F238E27FC236}">
                <a16:creationId xmlns:a16="http://schemas.microsoft.com/office/drawing/2014/main" id="{8F281804-17FE-49B9-9065-1A44CD473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61" name="Graphic 157">
              <a:extLst>
                <a:ext uri="{FF2B5EF4-FFF2-40B4-BE49-F238E27FC236}">
                  <a16:creationId xmlns:a16="http://schemas.microsoft.com/office/drawing/2014/main" id="{737BB70B-7AAF-4229-8400-5AFF12A236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9B992201-AA48-4BE7-ADC2-908B16934F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840E3649-4ED2-4501-AF92-DEC3DFF5C8D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68B38FD5-4195-4693-8AB7-D01C58D21E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F0635352-3FD2-43A8-832C-705F1CB917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FBEAF61E-74F7-41BA-9576-39B1961501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AB31D9B5-1401-4F40-BEE6-D492919954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8EDD38F5-BC63-401D-8C72-8D41A360A9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05CE5B18-7300-438F-80EB-4F4E431C8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4" name="Picture 3" descr="Hexagonal background with blue neon lights">
            <a:extLst>
              <a:ext uri="{FF2B5EF4-FFF2-40B4-BE49-F238E27FC236}">
                <a16:creationId xmlns:a16="http://schemas.microsoft.com/office/drawing/2014/main" id="{A1440086-CA85-5A09-A275-331588F531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r="5" b="1"/>
          <a:stretch/>
        </p:blipFill>
        <p:spPr>
          <a:xfrm>
            <a:off x="-10255" y="2200"/>
            <a:ext cx="12188932" cy="68566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18021E-F3A1-B549-9E08-7D50511416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68373" y="744909"/>
            <a:ext cx="4958128" cy="3575090"/>
          </a:xfrm>
        </p:spPr>
        <p:txBody>
          <a:bodyPr anchor="b">
            <a:normAutofit/>
          </a:bodyPr>
          <a:lstStyle/>
          <a:p>
            <a:pPr algn="l"/>
            <a:r>
              <a:rPr lang="en-CA" sz="5400" dirty="0">
                <a:solidFill>
                  <a:srgbClr val="FFFFFF"/>
                </a:solidFill>
              </a:rPr>
              <a:t>Speech Recognition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F5C62D-3F77-1CB6-007D-3B7866C357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68373" y="4455151"/>
            <a:ext cx="4958128" cy="1766047"/>
          </a:xfrm>
        </p:spPr>
        <p:txBody>
          <a:bodyPr anchor="t">
            <a:normAutofit/>
          </a:bodyPr>
          <a:lstStyle/>
          <a:p>
            <a:pPr algn="l"/>
            <a:r>
              <a:rPr lang="en-CA" sz="2200">
                <a:solidFill>
                  <a:srgbClr val="FFFFFF"/>
                </a:solidFill>
              </a:rPr>
              <a:t>Jessica Ritchie</a:t>
            </a:r>
          </a:p>
          <a:p>
            <a:pPr algn="l"/>
            <a:r>
              <a:rPr lang="en-CA" sz="2200">
                <a:solidFill>
                  <a:srgbClr val="FFFFFF"/>
                </a:solidFill>
              </a:rPr>
              <a:t>Jade Fjestad</a:t>
            </a:r>
          </a:p>
          <a:p>
            <a:pPr algn="l"/>
            <a:endParaRPr lang="en-CA" sz="22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6884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E2FE3-33BE-F540-9284-8DFFC169E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Problem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F24A64-5F63-EBDD-A3D4-0E125E34CF7B}"/>
              </a:ext>
            </a:extLst>
          </p:cNvPr>
          <p:cNvSpPr txBox="1"/>
          <p:nvPr/>
        </p:nvSpPr>
        <p:spPr>
          <a:xfrm>
            <a:off x="2012950" y="2551837"/>
            <a:ext cx="81661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Classify audio recordings as known or unknown to the database using a Gaussian Mixture Model (GMM)</a:t>
            </a:r>
          </a:p>
        </p:txBody>
      </p:sp>
    </p:spTree>
    <p:extLst>
      <p:ext uri="{BB962C8B-B14F-4D97-AF65-F5344CB8AC3E}">
        <p14:creationId xmlns:p14="http://schemas.microsoft.com/office/powerpoint/2010/main" val="4091084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E2FE3-33BE-F540-9284-8DFFC169E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Approach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1405AE-306E-714B-A59C-9B095A135B43}"/>
              </a:ext>
            </a:extLst>
          </p:cNvPr>
          <p:cNvSpPr txBox="1"/>
          <p:nvPr/>
        </p:nvSpPr>
        <p:spPr>
          <a:xfrm>
            <a:off x="838200" y="1690688"/>
            <a:ext cx="11182350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CA" sz="3200" dirty="0"/>
              <a:t>Select Dataset</a:t>
            </a:r>
          </a:p>
          <a:p>
            <a:pPr marL="1828800" lvl="3" indent="-457200">
              <a:buFont typeface="Arial" panose="020B0604020202020204" pitchFamily="34" charset="0"/>
              <a:buChar char="•"/>
            </a:pPr>
            <a:r>
              <a:rPr lang="en-CA" sz="2400" dirty="0"/>
              <a:t>3 000 recordings from 6 users </a:t>
            </a:r>
            <a:r>
              <a:rPr lang="en-CA" sz="1200" dirty="0"/>
              <a:t>(https://</a:t>
            </a:r>
            <a:r>
              <a:rPr lang="en-CA" sz="1200" dirty="0" err="1"/>
              <a:t>www.kaggle.com</a:t>
            </a:r>
            <a:r>
              <a:rPr lang="en-CA" sz="1200" dirty="0"/>
              <a:t>/datasets/alanchn31/free-spoken-digits)</a:t>
            </a:r>
          </a:p>
          <a:p>
            <a:pPr marL="742950" indent="-742950">
              <a:buFont typeface="+mj-lt"/>
              <a:buAutoNum type="arabicPeriod"/>
            </a:pPr>
            <a:r>
              <a:rPr lang="en-CA" sz="3200" dirty="0"/>
              <a:t>Feature Extraction</a:t>
            </a:r>
          </a:p>
          <a:p>
            <a:pPr marL="1828800" lvl="3" indent="-457200">
              <a:buFont typeface="Arial" panose="020B0604020202020204" pitchFamily="34" charset="0"/>
              <a:buChar char="•"/>
            </a:pPr>
            <a:r>
              <a:rPr lang="en-CA" sz="2400" dirty="0"/>
              <a:t>Mel Frequency Cepstral Coefficients</a:t>
            </a:r>
          </a:p>
          <a:p>
            <a:pPr marL="1828800" lvl="3" indent="-457200">
              <a:buFont typeface="Arial" panose="020B0604020202020204" pitchFamily="34" charset="0"/>
              <a:buChar char="•"/>
            </a:pPr>
            <a:r>
              <a:rPr lang="en-CA" sz="2400" dirty="0"/>
              <a:t>Templates contain array of pitches</a:t>
            </a:r>
          </a:p>
          <a:p>
            <a:pPr marL="742950" indent="-742950">
              <a:buFont typeface="+mj-lt"/>
              <a:buAutoNum type="arabicPeriod"/>
            </a:pPr>
            <a:r>
              <a:rPr lang="en-CA" sz="3200" dirty="0"/>
              <a:t>Split Data</a:t>
            </a:r>
          </a:p>
          <a:p>
            <a:pPr marL="1828800" lvl="3" indent="-457200">
              <a:buFont typeface="Arial" panose="020B0604020202020204" pitchFamily="34" charset="0"/>
              <a:buChar char="•"/>
            </a:pPr>
            <a:r>
              <a:rPr lang="en-CA" sz="2400" dirty="0"/>
              <a:t>Training data = 490 recordings of Nicolas</a:t>
            </a:r>
          </a:p>
          <a:p>
            <a:pPr marL="1828800" lvl="3" indent="-457200">
              <a:buFont typeface="Arial" panose="020B0604020202020204" pitchFamily="34" charset="0"/>
              <a:buChar char="•"/>
            </a:pPr>
            <a:r>
              <a:rPr lang="en-CA" sz="2400" dirty="0"/>
              <a:t>Testing data = 10 recordings of Nicolas</a:t>
            </a:r>
          </a:p>
          <a:p>
            <a:pPr marL="1828800" lvl="3" indent="-457200">
              <a:buFont typeface="Arial" panose="020B0604020202020204" pitchFamily="34" charset="0"/>
              <a:buChar char="•"/>
            </a:pPr>
            <a:r>
              <a:rPr lang="en-CA" sz="2400" dirty="0"/>
              <a:t>Probe data = 50 recordings (10 each from 5 remaining users) </a:t>
            </a:r>
          </a:p>
          <a:p>
            <a:pPr marL="742950" indent="-742950">
              <a:buFont typeface="+mj-lt"/>
              <a:buAutoNum type="arabicPeriod"/>
            </a:pPr>
            <a:r>
              <a:rPr lang="en-CA" sz="3200" dirty="0"/>
              <a:t>Train GMM </a:t>
            </a:r>
          </a:p>
          <a:p>
            <a:pPr marL="1828800" lvl="3" indent="-457200">
              <a:buFont typeface="Arial" panose="020B0604020202020204" pitchFamily="34" charset="0"/>
              <a:buChar char="•"/>
            </a:pPr>
            <a:r>
              <a:rPr lang="en-CA" sz="2400" dirty="0">
                <a:highlight>
                  <a:srgbClr val="FFFF00"/>
                </a:highlight>
              </a:rPr>
              <a:t>500 Gaussian components</a:t>
            </a:r>
            <a:endParaRPr lang="en-CA" sz="28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077011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E2FE3-33BE-F540-9284-8DFFC169E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Results 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850728D-C2BF-9996-AF1C-4A71FAD4DF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4143" y="1435100"/>
            <a:ext cx="9903713" cy="5302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E92BEF0-1FAF-34A5-8767-863A9DB99C51}"/>
              </a:ext>
            </a:extLst>
          </p:cNvPr>
          <p:cNvSpPr txBox="1"/>
          <p:nvPr/>
        </p:nvSpPr>
        <p:spPr>
          <a:xfrm>
            <a:off x="2933700" y="2598003"/>
            <a:ext cx="38735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400" dirty="0"/>
              <a:t>Distinct distributions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400" dirty="0"/>
              <a:t>Select threshold = -60</a:t>
            </a: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3881967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E2FE3-33BE-F540-9284-8DFFC169E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Results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5B2213-7092-FE54-9E01-A183F4A04E21}"/>
              </a:ext>
            </a:extLst>
          </p:cNvPr>
          <p:cNvSpPr txBox="1"/>
          <p:nvPr/>
        </p:nvSpPr>
        <p:spPr>
          <a:xfrm>
            <a:off x="838200" y="1690688"/>
            <a:ext cx="41719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/>
              <a:t>Identified every sample correctly! </a:t>
            </a:r>
          </a:p>
          <a:p>
            <a:endParaRPr lang="en-CA" sz="3200" dirty="0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7E6D0525-99F6-D99D-6D83-D1D336311B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0150" y="1609348"/>
            <a:ext cx="6513044" cy="486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700AA1F8-F045-5A02-163D-F70BB4C67F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107262"/>
              </p:ext>
            </p:extLst>
          </p:nvPr>
        </p:nvGraphicFramePr>
        <p:xfrm>
          <a:off x="952500" y="3301622"/>
          <a:ext cx="3390900" cy="27638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60600">
                  <a:extLst>
                    <a:ext uri="{9D8B030D-6E8A-4147-A177-3AD203B41FA5}">
                      <a16:colId xmlns:a16="http://schemas.microsoft.com/office/drawing/2014/main" val="948606914"/>
                    </a:ext>
                  </a:extLst>
                </a:gridCol>
                <a:gridCol w="1130300">
                  <a:extLst>
                    <a:ext uri="{9D8B030D-6E8A-4147-A177-3AD203B41FA5}">
                      <a16:colId xmlns:a16="http://schemas.microsoft.com/office/drawing/2014/main" val="3607669408"/>
                    </a:ext>
                  </a:extLst>
                </a:gridCol>
              </a:tblGrid>
              <a:tr h="515695">
                <a:tc>
                  <a:txBody>
                    <a:bodyPr/>
                    <a:lstStyle/>
                    <a:p>
                      <a:pPr algn="ctr"/>
                      <a:r>
                        <a:rPr lang="en-CA" sz="2000" b="1" dirty="0"/>
                        <a:t>Performance Metric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b="1" dirty="0"/>
                        <a:t>Value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24254"/>
                  </a:ext>
                </a:extLst>
              </a:tr>
              <a:tr h="515695">
                <a:tc>
                  <a:txBody>
                    <a:bodyPr/>
                    <a:lstStyle/>
                    <a:p>
                      <a:pPr algn="ctr"/>
                      <a:r>
                        <a:rPr lang="en-CA" sz="2000" dirty="0"/>
                        <a:t>TRR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/>
                        <a:t>83.3%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3882977"/>
                  </a:ext>
                </a:extLst>
              </a:tr>
              <a:tr h="515695">
                <a:tc>
                  <a:txBody>
                    <a:bodyPr/>
                    <a:lstStyle/>
                    <a:p>
                      <a:pPr algn="ctr"/>
                      <a:r>
                        <a:rPr lang="en-CA" sz="2000" dirty="0"/>
                        <a:t>FAR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/>
                        <a:t>0.0%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86959651"/>
                  </a:ext>
                </a:extLst>
              </a:tr>
              <a:tr h="515695">
                <a:tc>
                  <a:txBody>
                    <a:bodyPr/>
                    <a:lstStyle/>
                    <a:p>
                      <a:pPr algn="ctr"/>
                      <a:r>
                        <a:rPr lang="en-CA" sz="2000" dirty="0"/>
                        <a:t>FRR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/>
                        <a:t>0.0%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27117403"/>
                  </a:ext>
                </a:extLst>
              </a:tr>
              <a:tr h="515695">
                <a:tc>
                  <a:txBody>
                    <a:bodyPr/>
                    <a:lstStyle/>
                    <a:p>
                      <a:pPr algn="ctr"/>
                      <a:r>
                        <a:rPr lang="en-CA" sz="2000" dirty="0"/>
                        <a:t>TAR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/>
                        <a:t>16.7%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91803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0572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75C58-3E51-E4B5-A470-152E3B6A2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highlight>
                  <a:srgbClr val="FFFF00"/>
                </a:highlight>
              </a:rPr>
              <a:t>Slide about </a:t>
            </a:r>
            <a:r>
              <a:rPr lang="en-CA" sz="4400" dirty="0">
                <a:highlight>
                  <a:srgbClr val="FFFF00"/>
                </a:highlight>
              </a:rPr>
              <a:t>Mel Frequency Cepstral Coefficients?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0DA62F-F622-BFC3-98FB-5A434F01AD63}"/>
              </a:ext>
            </a:extLst>
          </p:cNvPr>
          <p:cNvSpPr txBox="1"/>
          <p:nvPr/>
        </p:nvSpPr>
        <p:spPr>
          <a:xfrm>
            <a:off x="838200" y="1690688"/>
            <a:ext cx="10515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800" dirty="0"/>
              <a:t>Reduces the dimensions of audio to focus on important </a:t>
            </a:r>
            <a:r>
              <a:rPr lang="en-CA" sz="2800" dirty="0" err="1"/>
              <a:t>charecteristics</a:t>
            </a:r>
            <a:r>
              <a:rPr lang="en-CA" sz="2800"/>
              <a:t> </a:t>
            </a:r>
            <a:r>
              <a:rPr lang="en-CA" sz="2800" dirty="0"/>
              <a:t>and improve model performance</a:t>
            </a:r>
          </a:p>
          <a:p>
            <a:endParaRPr lang="en-CA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800" dirty="0"/>
              <a:t>Robust to external noise by applying smoothing filters</a:t>
            </a:r>
          </a:p>
          <a:p>
            <a:endParaRPr lang="en-CA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800" dirty="0"/>
              <a:t>Uses </a:t>
            </a:r>
            <a:r>
              <a:rPr lang="en-CA" sz="2800" dirty="0" err="1"/>
              <a:t>mel</a:t>
            </a:r>
            <a:r>
              <a:rPr lang="en-CA" sz="2800" dirty="0"/>
              <a:t>-scale filter bank that makes the audio more “human” like (emphasizes lower frequencies, de-emphasizes higher)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2378602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BF24A64-5F63-EBDD-A3D4-0E125E34CF7B}"/>
              </a:ext>
            </a:extLst>
          </p:cNvPr>
          <p:cNvSpPr txBox="1"/>
          <p:nvPr/>
        </p:nvSpPr>
        <p:spPr>
          <a:xfrm>
            <a:off x="2012950" y="2967335"/>
            <a:ext cx="8166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5400" dirty="0">
                <a:latin typeface="+mj-lt"/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2025181128"/>
      </p:ext>
    </p:extLst>
  </p:cSld>
  <p:clrMapOvr>
    <a:masterClrMapping/>
  </p:clrMapOvr>
</p:sld>
</file>

<file path=ppt/theme/theme1.xml><?xml version="1.0" encoding="utf-8"?>
<a:theme xmlns:a="http://schemas.openxmlformats.org/drawingml/2006/main" name="Explore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Custom 23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xploreVTI" id="{157DDAE2-BFCD-43FD-9602-E5EFEAD66DC3}" vid="{04B6EBF8-4645-4305-9753-050B4204785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176</Words>
  <Application>Microsoft Macintosh PowerPoint</Application>
  <PresentationFormat>Widescreen</PresentationFormat>
  <Paragraphs>39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Avenir Next LT Pro</vt:lpstr>
      <vt:lpstr>AvenirNext LT Pro Medium</vt:lpstr>
      <vt:lpstr>Posterama</vt:lpstr>
      <vt:lpstr>ExploreVTI</vt:lpstr>
      <vt:lpstr>Speech Recognition </vt:lpstr>
      <vt:lpstr>Problem </vt:lpstr>
      <vt:lpstr>Approach </vt:lpstr>
      <vt:lpstr>Results </vt:lpstr>
      <vt:lpstr>Results </vt:lpstr>
      <vt:lpstr>Slide about Mel Frequency Cepstral Coefficients?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Speech Recognition </dc:title>
  <dc:creator>Jessica Ritchie</dc:creator>
  <cp:lastModifiedBy>Jade Fjestad</cp:lastModifiedBy>
  <cp:revision>3</cp:revision>
  <dcterms:created xsi:type="dcterms:W3CDTF">2023-03-27T16:20:30Z</dcterms:created>
  <dcterms:modified xsi:type="dcterms:W3CDTF">2023-04-02T22:09:33Z</dcterms:modified>
</cp:coreProperties>
</file>