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22" Type="http://schemas.openxmlformats.org/officeDocument/2006/relationships/font" Target="fonts/Oswald-regular.fntdata"/><Relationship Id="rId10" Type="http://schemas.openxmlformats.org/officeDocument/2006/relationships/slide" Target="slides/slide6.xml"/><Relationship Id="rId21"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Voice Activated </a:t>
            </a:r>
          </a:p>
          <a:p>
            <a:pPr lvl="0">
              <a:spcBef>
                <a:spcPts val="0"/>
              </a:spcBef>
              <a:buNone/>
            </a:pPr>
            <a:r>
              <a:rPr lang="en"/>
              <a:t>Classroom Assistant</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By James Hodge, Bria Lowe, Christina Noe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Activity Diagrams</a:t>
            </a:r>
          </a:p>
        </p:txBody>
      </p:sp>
      <p:pic>
        <p:nvPicPr>
          <p:cNvPr descr="ChangeStatus.png" id="119" name="Shape 119"/>
          <p:cNvPicPr preferRelativeResize="0"/>
          <p:nvPr/>
        </p:nvPicPr>
        <p:blipFill rotWithShape="1">
          <a:blip r:embed="rId3">
            <a:alphaModFix/>
          </a:blip>
          <a:srcRect b="13726" l="6759" r="5003" t="13726"/>
          <a:stretch/>
        </p:blipFill>
        <p:spPr>
          <a:xfrm>
            <a:off x="381625" y="1017725"/>
            <a:ext cx="8380751" cy="400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Potential Risks</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rgbClr val="FFFFFF"/>
              </a:buClr>
              <a:buSzPct val="100000"/>
              <a:buFont typeface="Roboto"/>
            </a:pPr>
            <a:r>
              <a:rPr lang="en">
                <a:solidFill>
                  <a:srgbClr val="FFFFFF"/>
                </a:solidFill>
                <a:latin typeface="Roboto"/>
                <a:ea typeface="Roboto"/>
                <a:cs typeface="Roboto"/>
                <a:sym typeface="Roboto"/>
              </a:rPr>
              <a:t>Unauthorized student control</a:t>
            </a:r>
            <a:br>
              <a:rPr lang="en">
                <a:solidFill>
                  <a:srgbClr val="FFFFFF"/>
                </a:solidFill>
                <a:latin typeface="Roboto"/>
                <a:ea typeface="Roboto"/>
                <a:cs typeface="Roboto"/>
                <a:sym typeface="Roboto"/>
              </a:rPr>
            </a:br>
          </a:p>
          <a:p>
            <a:pPr indent="-228600" lvl="0" marL="457200" marR="0" rtl="0" algn="l">
              <a:lnSpc>
                <a:spcPct val="115000"/>
              </a:lnSpc>
              <a:spcBef>
                <a:spcPts val="0"/>
              </a:spcBef>
              <a:spcAft>
                <a:spcPts val="1600"/>
              </a:spcAft>
              <a:buClr>
                <a:srgbClr val="FFFFFF"/>
              </a:buClr>
              <a:buFont typeface="Roboto"/>
            </a:pPr>
            <a:r>
              <a:rPr lang="en">
                <a:solidFill>
                  <a:srgbClr val="FFFFFF"/>
                </a:solidFill>
                <a:latin typeface="Roboto"/>
                <a:ea typeface="Roboto"/>
                <a:cs typeface="Roboto"/>
                <a:sym typeface="Roboto"/>
              </a:rPr>
              <a:t>Not recognizing voice commands</a:t>
            </a:r>
            <a:br>
              <a:rPr lang="en">
                <a:solidFill>
                  <a:srgbClr val="FFFFFF"/>
                </a:solidFill>
                <a:latin typeface="Roboto"/>
                <a:ea typeface="Roboto"/>
                <a:cs typeface="Roboto"/>
                <a:sym typeface="Roboto"/>
              </a:rPr>
            </a:br>
          </a:p>
          <a:p>
            <a:pPr indent="-228600" lvl="0" marL="457200" marR="0" rtl="0" algn="l">
              <a:lnSpc>
                <a:spcPct val="115000"/>
              </a:lnSpc>
              <a:spcBef>
                <a:spcPts val="0"/>
              </a:spcBef>
              <a:spcAft>
                <a:spcPts val="1600"/>
              </a:spcAft>
              <a:buClr>
                <a:srgbClr val="FFFFFF"/>
              </a:buClr>
              <a:buFont typeface="Roboto"/>
            </a:pPr>
            <a:r>
              <a:rPr lang="en">
                <a:solidFill>
                  <a:srgbClr val="FFFFFF"/>
                </a:solidFill>
                <a:latin typeface="Roboto"/>
                <a:ea typeface="Roboto"/>
                <a:cs typeface="Roboto"/>
                <a:sym typeface="Roboto"/>
              </a:rPr>
              <a:t>Accessing more than one class database for a single LMS account</a:t>
            </a:r>
            <a:br>
              <a:rPr lang="en">
                <a:solidFill>
                  <a:srgbClr val="FFFFFF"/>
                </a:solidFill>
                <a:latin typeface="Roboto"/>
                <a:ea typeface="Roboto"/>
                <a:cs typeface="Roboto"/>
                <a:sym typeface="Roboto"/>
              </a:rPr>
            </a:br>
          </a:p>
          <a:p>
            <a:pPr indent="-228600" lvl="0" marL="457200" marR="0" rtl="0" algn="l">
              <a:lnSpc>
                <a:spcPct val="115000"/>
              </a:lnSpc>
              <a:spcBef>
                <a:spcPts val="0"/>
              </a:spcBef>
              <a:spcAft>
                <a:spcPts val="1600"/>
              </a:spcAft>
              <a:buClr>
                <a:srgbClr val="FFFFFF"/>
              </a:buClr>
              <a:buFont typeface="Roboto"/>
            </a:pPr>
            <a:r>
              <a:rPr lang="en">
                <a:solidFill>
                  <a:srgbClr val="FFFFFF"/>
                </a:solidFill>
                <a:latin typeface="Roboto"/>
                <a:ea typeface="Roboto"/>
                <a:cs typeface="Roboto"/>
                <a:sym typeface="Roboto"/>
              </a:rPr>
              <a:t>Conflicts when connecting to LMS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265425" y="2140275"/>
            <a:ext cx="9409500" cy="572700"/>
          </a:xfrm>
          <a:prstGeom prst="rect">
            <a:avLst/>
          </a:prstGeom>
        </p:spPr>
        <p:txBody>
          <a:bodyPr anchorCtr="0" anchor="t" bIns="91425" lIns="91425" rIns="91425" tIns="91425">
            <a:noAutofit/>
          </a:bodyPr>
          <a:lstStyle/>
          <a:p>
            <a:pPr lvl="0" algn="ctr">
              <a:spcBef>
                <a:spcPts val="0"/>
              </a:spcBef>
              <a:buNone/>
            </a:pPr>
            <a:r>
              <a:rPr lang="en"/>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Summary</a:t>
            </a:r>
          </a:p>
        </p:txBody>
      </p:sp>
      <p:sp>
        <p:nvSpPr>
          <p:cNvPr id="66" name="Shape 66"/>
          <p:cNvSpPr txBox="1"/>
          <p:nvPr>
            <p:ph idx="1" type="body"/>
          </p:nvPr>
        </p:nvSpPr>
        <p:spPr>
          <a:xfrm>
            <a:off x="311700" y="1152475"/>
            <a:ext cx="4823400" cy="3416400"/>
          </a:xfrm>
          <a:prstGeom prst="rect">
            <a:avLst/>
          </a:prstGeom>
        </p:spPr>
        <p:txBody>
          <a:bodyPr anchorCtr="0" anchor="t" bIns="91425" lIns="91425" rIns="91425" tIns="91425">
            <a:noAutofit/>
          </a:bodyPr>
          <a:lstStyle/>
          <a:p>
            <a:pPr lvl="0" rtl="0">
              <a:spcBef>
                <a:spcPts val="0"/>
              </a:spcBef>
              <a:buNone/>
            </a:pPr>
            <a:r>
              <a:rPr lang="en"/>
              <a:t>Motivation</a:t>
            </a:r>
          </a:p>
          <a:p>
            <a:pPr lvl="0" rtl="0">
              <a:spcBef>
                <a:spcPts val="0"/>
              </a:spcBef>
              <a:buNone/>
            </a:pPr>
            <a:r>
              <a:rPr lang="en" sz="1300">
                <a:solidFill>
                  <a:srgbClr val="FFFFFF"/>
                </a:solidFill>
                <a:latin typeface="Arial"/>
                <a:ea typeface="Arial"/>
                <a:cs typeface="Arial"/>
                <a:sym typeface="Arial"/>
              </a:rPr>
              <a:t>This project focuses on adapting Intelligent Personal Assistant technology from a home setting to a classroom setting. </a:t>
            </a:r>
          </a:p>
          <a:p>
            <a:pPr lvl="0" rtl="0">
              <a:spcBef>
                <a:spcPts val="0"/>
              </a:spcBef>
              <a:buNone/>
            </a:pPr>
            <a:r>
              <a:rPr lang="en" sz="1300">
                <a:solidFill>
                  <a:srgbClr val="FFFFFF"/>
                </a:solidFill>
                <a:latin typeface="Arial"/>
                <a:ea typeface="Arial"/>
                <a:cs typeface="Arial"/>
                <a:sym typeface="Arial"/>
              </a:rPr>
              <a:t>We aim to give teachers the tools to automate repetitive tasks, and provide a hands free way of managing classroom records. </a:t>
            </a:r>
          </a:p>
          <a:p>
            <a:pPr lvl="0">
              <a:spcBef>
                <a:spcPts val="0"/>
              </a:spcBef>
              <a:buNone/>
            </a:pPr>
            <a:r>
              <a:rPr lang="en"/>
              <a:t>Goals</a:t>
            </a:r>
          </a:p>
          <a:p>
            <a:pPr indent="-311150" lvl="0" marL="457200" rtl="0" algn="just">
              <a:spcBef>
                <a:spcPts val="0"/>
              </a:spcBef>
              <a:spcAft>
                <a:spcPts val="0"/>
              </a:spcAft>
              <a:buClr>
                <a:srgbClr val="FFFFFF"/>
              </a:buClr>
              <a:buSzPct val="100000"/>
              <a:buFont typeface="Arial"/>
            </a:pPr>
            <a:r>
              <a:rPr lang="en" sz="1300">
                <a:solidFill>
                  <a:srgbClr val="FFFFFF"/>
                </a:solidFill>
                <a:latin typeface="Arial"/>
                <a:ea typeface="Arial"/>
                <a:cs typeface="Arial"/>
                <a:sym typeface="Arial"/>
              </a:rPr>
              <a:t>Creating new voice commands for the Intelligent Personal Assistant that can be used in a classroom</a:t>
            </a:r>
          </a:p>
          <a:p>
            <a:pPr lvl="0" rtl="0" algn="just">
              <a:spcBef>
                <a:spcPts val="0"/>
              </a:spcBef>
              <a:spcAft>
                <a:spcPts val="0"/>
              </a:spcAft>
              <a:buNone/>
            </a:pPr>
            <a:r>
              <a:t/>
            </a:r>
            <a:endParaRPr sz="1300">
              <a:solidFill>
                <a:srgbClr val="FFFFFF"/>
              </a:solidFill>
              <a:latin typeface="Arial"/>
              <a:ea typeface="Arial"/>
              <a:cs typeface="Arial"/>
              <a:sym typeface="Arial"/>
            </a:endParaRPr>
          </a:p>
          <a:p>
            <a:pPr indent="-311150" lvl="0" marL="457200" rtl="0" algn="just">
              <a:spcBef>
                <a:spcPts val="0"/>
              </a:spcBef>
              <a:spcAft>
                <a:spcPts val="0"/>
              </a:spcAft>
              <a:buClr>
                <a:srgbClr val="FFFFFF"/>
              </a:buClr>
              <a:buSzPct val="100000"/>
              <a:buFont typeface="Arial"/>
            </a:pPr>
            <a:r>
              <a:rPr lang="en" sz="1300">
                <a:solidFill>
                  <a:srgbClr val="FFFFFF"/>
                </a:solidFill>
                <a:latin typeface="Arial"/>
                <a:ea typeface="Arial"/>
                <a:cs typeface="Arial"/>
                <a:sym typeface="Arial"/>
              </a:rPr>
              <a:t>Connect the software to Learning Management Systems to provide easy control over classroom records</a:t>
            </a:r>
          </a:p>
        </p:txBody>
      </p:sp>
      <p:pic>
        <p:nvPicPr>
          <p:cNvPr id="67" name="Shape 67"/>
          <p:cNvPicPr preferRelativeResize="0"/>
          <p:nvPr/>
        </p:nvPicPr>
        <p:blipFill>
          <a:blip r:embed="rId3">
            <a:alphaModFix/>
          </a:blip>
          <a:stretch>
            <a:fillRect/>
          </a:stretch>
        </p:blipFill>
        <p:spPr>
          <a:xfrm>
            <a:off x="5346600" y="1381625"/>
            <a:ext cx="3416400"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Definitions</a:t>
            </a:r>
          </a:p>
        </p:txBody>
      </p:sp>
      <p:sp>
        <p:nvSpPr>
          <p:cNvPr id="73" name="Shape 73"/>
          <p:cNvSpPr txBox="1"/>
          <p:nvPr>
            <p:ph idx="1" type="body"/>
          </p:nvPr>
        </p:nvSpPr>
        <p:spPr>
          <a:xfrm>
            <a:off x="311700" y="1152475"/>
            <a:ext cx="7254300" cy="3416400"/>
          </a:xfrm>
          <a:prstGeom prst="rect">
            <a:avLst/>
          </a:prstGeom>
        </p:spPr>
        <p:txBody>
          <a:bodyPr anchorCtr="0" anchor="t" bIns="91425" lIns="91425" rIns="91425" tIns="91425">
            <a:noAutofit/>
          </a:bodyPr>
          <a:lstStyle/>
          <a:p>
            <a:pPr indent="-311150" lvl="0" marL="457200" rtl="0">
              <a:spcBef>
                <a:spcPts val="0"/>
              </a:spcBef>
              <a:spcAft>
                <a:spcPts val="0"/>
              </a:spcAft>
              <a:buClr>
                <a:srgbClr val="FFFFFF"/>
              </a:buClr>
              <a:buSzPct val="100000"/>
              <a:buFont typeface="Arial"/>
              <a:buChar char="●"/>
            </a:pPr>
            <a:r>
              <a:rPr b="1" lang="en" sz="1300">
                <a:solidFill>
                  <a:srgbClr val="FFFFFF"/>
                </a:solidFill>
                <a:latin typeface="Arial"/>
                <a:ea typeface="Arial"/>
                <a:cs typeface="Arial"/>
                <a:sym typeface="Arial"/>
              </a:rPr>
              <a:t>Learning Management Systems (LMS) </a:t>
            </a:r>
            <a:r>
              <a:rPr lang="en" sz="1300">
                <a:solidFill>
                  <a:srgbClr val="FFFFFF"/>
                </a:solidFill>
                <a:latin typeface="Arial"/>
                <a:ea typeface="Arial"/>
                <a:cs typeface="Arial"/>
                <a:sym typeface="Arial"/>
              </a:rPr>
              <a:t>- A digital administration and record keeping service for use in education.</a:t>
            </a:r>
          </a:p>
          <a:p>
            <a:pPr lvl="0" rtl="0">
              <a:spcBef>
                <a:spcPts val="0"/>
              </a:spcBef>
              <a:spcAft>
                <a:spcPts val="0"/>
              </a:spcAft>
              <a:buNone/>
            </a:pPr>
            <a:r>
              <a:t/>
            </a:r>
            <a:endParaRPr sz="1300">
              <a:solidFill>
                <a:srgbClr val="FFFFFF"/>
              </a:solidFill>
              <a:latin typeface="Arial"/>
              <a:ea typeface="Arial"/>
              <a:cs typeface="Arial"/>
              <a:sym typeface="Arial"/>
            </a:endParaRPr>
          </a:p>
          <a:p>
            <a:pPr indent="-311150" lvl="0" marL="457200" rtl="0">
              <a:spcBef>
                <a:spcPts val="0"/>
              </a:spcBef>
              <a:spcAft>
                <a:spcPts val="0"/>
              </a:spcAft>
              <a:buClr>
                <a:srgbClr val="FFFFFF"/>
              </a:buClr>
              <a:buSzPct val="100000"/>
              <a:buFont typeface="Arial"/>
              <a:buChar char="●"/>
            </a:pPr>
            <a:r>
              <a:rPr b="1" lang="en" sz="1300">
                <a:solidFill>
                  <a:srgbClr val="FFFFFF"/>
                </a:solidFill>
                <a:latin typeface="Arial"/>
                <a:ea typeface="Arial"/>
                <a:cs typeface="Arial"/>
                <a:sym typeface="Arial"/>
              </a:rPr>
              <a:t>Intelligent Personal Assistant (IPA) </a:t>
            </a:r>
            <a:r>
              <a:rPr lang="en" sz="1300">
                <a:solidFill>
                  <a:srgbClr val="FFFFFF"/>
                </a:solidFill>
                <a:latin typeface="Arial"/>
                <a:ea typeface="Arial"/>
                <a:cs typeface="Arial"/>
                <a:sym typeface="Arial"/>
              </a:rPr>
              <a:t>- Software that can perform assistant tasks such as schedule management or question answering.</a:t>
            </a:r>
          </a:p>
          <a:p>
            <a:pPr lvl="0" rtl="0">
              <a:spcBef>
                <a:spcPts val="0"/>
              </a:spcBef>
              <a:spcAft>
                <a:spcPts val="0"/>
              </a:spcAft>
              <a:buNone/>
            </a:pPr>
            <a:r>
              <a:t/>
            </a:r>
            <a:endParaRPr sz="1300">
              <a:solidFill>
                <a:srgbClr val="FFFFFF"/>
              </a:solidFill>
              <a:latin typeface="Arial"/>
              <a:ea typeface="Arial"/>
              <a:cs typeface="Arial"/>
              <a:sym typeface="Arial"/>
            </a:endParaRPr>
          </a:p>
          <a:p>
            <a:pPr indent="-311150" lvl="0" marL="457200" rtl="0">
              <a:spcBef>
                <a:spcPts val="0"/>
              </a:spcBef>
              <a:spcAft>
                <a:spcPts val="0"/>
              </a:spcAft>
              <a:buClr>
                <a:srgbClr val="FFFFFF"/>
              </a:buClr>
              <a:buSzPct val="100000"/>
              <a:buFont typeface="Arial"/>
              <a:buChar char="●"/>
            </a:pPr>
            <a:r>
              <a:rPr b="1" lang="en" sz="1300">
                <a:solidFill>
                  <a:srgbClr val="FFFFFF"/>
                </a:solidFill>
                <a:latin typeface="Arial"/>
                <a:ea typeface="Arial"/>
                <a:cs typeface="Arial"/>
                <a:sym typeface="Arial"/>
              </a:rPr>
              <a:t>Amazon Web Services (AWS) - </a:t>
            </a:r>
            <a:r>
              <a:rPr lang="en" sz="1300">
                <a:solidFill>
                  <a:srgbClr val="FFFFFF"/>
                </a:solidFill>
                <a:latin typeface="Arial"/>
                <a:ea typeface="Arial"/>
                <a:cs typeface="Arial"/>
                <a:sym typeface="Arial"/>
              </a:rPr>
              <a:t>A suite of</a:t>
            </a:r>
            <a:r>
              <a:rPr b="1" lang="en" sz="1300">
                <a:solidFill>
                  <a:srgbClr val="FFFFFF"/>
                </a:solidFill>
                <a:latin typeface="Arial"/>
                <a:ea typeface="Arial"/>
                <a:cs typeface="Arial"/>
                <a:sym typeface="Arial"/>
              </a:rPr>
              <a:t> </a:t>
            </a:r>
            <a:r>
              <a:rPr lang="en" sz="1300">
                <a:solidFill>
                  <a:srgbClr val="FFFFFF"/>
                </a:solidFill>
                <a:latin typeface="Arial"/>
                <a:ea typeface="Arial"/>
                <a:cs typeface="Arial"/>
                <a:sym typeface="Arial"/>
              </a:rPr>
              <a:t>cloud-computing services offered by Amazon. Amazon suggests using AWS to host services for Echo projects.</a:t>
            </a:r>
          </a:p>
          <a:p>
            <a:pPr lvl="0" rtl="0">
              <a:spcBef>
                <a:spcPts val="0"/>
              </a:spcBef>
              <a:spcAft>
                <a:spcPts val="0"/>
              </a:spcAft>
              <a:buNone/>
            </a:pPr>
            <a:r>
              <a:t/>
            </a:r>
            <a:endParaRPr sz="1300">
              <a:solidFill>
                <a:srgbClr val="FFFFFF"/>
              </a:solidFill>
              <a:latin typeface="Arial"/>
              <a:ea typeface="Arial"/>
              <a:cs typeface="Arial"/>
              <a:sym typeface="Arial"/>
            </a:endParaRPr>
          </a:p>
          <a:p>
            <a:pPr indent="-311150" lvl="0" marL="457200" rtl="0">
              <a:spcBef>
                <a:spcPts val="0"/>
              </a:spcBef>
              <a:spcAft>
                <a:spcPts val="0"/>
              </a:spcAft>
              <a:buClr>
                <a:srgbClr val="FFFFFF"/>
              </a:buClr>
              <a:buSzPct val="100000"/>
              <a:buFont typeface="Arial"/>
              <a:buChar char="●"/>
            </a:pPr>
            <a:r>
              <a:rPr b="1" lang="en" sz="1300">
                <a:solidFill>
                  <a:srgbClr val="FFFFFF"/>
                </a:solidFill>
                <a:latin typeface="Arial"/>
                <a:ea typeface="Arial"/>
                <a:cs typeface="Arial"/>
                <a:sym typeface="Arial"/>
              </a:rPr>
              <a:t>Alexa Skills Kit </a:t>
            </a:r>
            <a:r>
              <a:rPr lang="en" sz="1300">
                <a:solidFill>
                  <a:srgbClr val="FFFFFF"/>
                </a:solidFill>
                <a:latin typeface="Arial"/>
                <a:ea typeface="Arial"/>
                <a:cs typeface="Arial"/>
                <a:sym typeface="Arial"/>
              </a:rPr>
              <a:t>- Offered by Amazon, a collection of APIs, documentation, and code samples for developing Alexa skills.</a:t>
            </a:r>
          </a:p>
          <a:p>
            <a:pPr lvl="0" rtl="0">
              <a:spcBef>
                <a:spcPts val="0"/>
              </a:spcBef>
              <a:spcAft>
                <a:spcPts val="0"/>
              </a:spcAft>
              <a:buNone/>
            </a:pPr>
            <a:r>
              <a:t/>
            </a:r>
            <a:endParaRPr sz="1200">
              <a:solidFill>
                <a:srgbClr val="FFFFFF"/>
              </a:solidFill>
              <a:latin typeface="Arial"/>
              <a:ea typeface="Arial"/>
              <a:cs typeface="Arial"/>
              <a:sym typeface="Arial"/>
            </a:endParaRPr>
          </a:p>
          <a:p>
            <a:pPr indent="-311150" lvl="0" marL="457200" rtl="0">
              <a:spcBef>
                <a:spcPts val="0"/>
              </a:spcBef>
              <a:spcAft>
                <a:spcPts val="0"/>
              </a:spcAft>
              <a:buClr>
                <a:srgbClr val="FFFFFF"/>
              </a:buClr>
              <a:buSzPct val="108333"/>
              <a:buFont typeface="Arial"/>
              <a:buChar char="●"/>
            </a:pPr>
            <a:r>
              <a:rPr b="1" lang="en" sz="1200">
                <a:solidFill>
                  <a:srgbClr val="FFFFFF"/>
                </a:solidFill>
                <a:latin typeface="Arial"/>
                <a:ea typeface="Arial"/>
                <a:cs typeface="Arial"/>
                <a:sym typeface="Arial"/>
              </a:rPr>
              <a:t>Amazon Echo Dot </a:t>
            </a:r>
            <a:r>
              <a:rPr lang="en" sz="1200">
                <a:solidFill>
                  <a:srgbClr val="FFFFFF"/>
                </a:solidFill>
                <a:latin typeface="Arial"/>
                <a:ea typeface="Arial"/>
                <a:cs typeface="Arial"/>
                <a:sym typeface="Arial"/>
              </a:rPr>
              <a:t>- A smaller version of the Amazon Echo IPA.The Dot has a smaller speaker that the standard Echo, but it’s less expensive, lighter, and comes with bluetooth capability.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p:nvPr/>
        </p:nvSpPr>
        <p:spPr>
          <a:xfrm>
            <a:off x="1752650" y="3103375"/>
            <a:ext cx="5954100" cy="1870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System Architecture</a:t>
            </a:r>
          </a:p>
        </p:txBody>
      </p:sp>
      <p:sp>
        <p:nvSpPr>
          <p:cNvPr id="80" name="Shape 80"/>
          <p:cNvSpPr txBox="1"/>
          <p:nvPr>
            <p:ph idx="1" type="body"/>
          </p:nvPr>
        </p:nvSpPr>
        <p:spPr>
          <a:xfrm>
            <a:off x="311700" y="1076275"/>
            <a:ext cx="8344800" cy="1950900"/>
          </a:xfrm>
          <a:prstGeom prst="rect">
            <a:avLst/>
          </a:prstGeom>
        </p:spPr>
        <p:txBody>
          <a:bodyPr anchorCtr="0" anchor="t" bIns="91425" lIns="91425" rIns="91425" tIns="91425">
            <a:noAutofit/>
          </a:bodyPr>
          <a:lstStyle/>
          <a:p>
            <a:pPr indent="-311150" lvl="0" marL="457200" rtl="0">
              <a:spcBef>
                <a:spcPts val="0"/>
              </a:spcBef>
              <a:spcAft>
                <a:spcPts val="0"/>
              </a:spcAft>
              <a:buClr>
                <a:srgbClr val="FFFFFF"/>
              </a:buClr>
              <a:buSzPct val="100000"/>
              <a:buFont typeface="Arial"/>
              <a:buChar char="●"/>
            </a:pPr>
            <a:r>
              <a:rPr b="1" lang="en" sz="1300">
                <a:solidFill>
                  <a:srgbClr val="FFFFFF"/>
                </a:solidFill>
                <a:latin typeface="Arial"/>
                <a:ea typeface="Arial"/>
                <a:cs typeface="Arial"/>
                <a:sym typeface="Arial"/>
              </a:rPr>
              <a:t>Echo Dot Device - </a:t>
            </a:r>
            <a:r>
              <a:rPr lang="en" sz="1300">
                <a:solidFill>
                  <a:srgbClr val="FFFFFF"/>
                </a:solidFill>
                <a:latin typeface="Arial"/>
                <a:ea typeface="Arial"/>
                <a:cs typeface="Arial"/>
                <a:sym typeface="Arial"/>
              </a:rPr>
              <a:t>The interface through which users give Alexa spoken commands.</a:t>
            </a:r>
          </a:p>
          <a:p>
            <a:pPr lvl="0" rtl="0" algn="just">
              <a:spcBef>
                <a:spcPts val="0"/>
              </a:spcBef>
              <a:spcAft>
                <a:spcPts val="0"/>
              </a:spcAft>
              <a:buClr>
                <a:srgbClr val="000000"/>
              </a:buClr>
              <a:buSzPct val="84615"/>
              <a:buFont typeface="Arial"/>
              <a:buNone/>
            </a:pPr>
            <a:r>
              <a:t/>
            </a:r>
            <a:endParaRPr sz="1300">
              <a:solidFill>
                <a:srgbClr val="FFFFFF"/>
              </a:solidFill>
              <a:latin typeface="Arial"/>
              <a:ea typeface="Arial"/>
              <a:cs typeface="Arial"/>
              <a:sym typeface="Arial"/>
            </a:endParaRPr>
          </a:p>
          <a:p>
            <a:pPr indent="-311150" lvl="0" marL="457200" rtl="0" algn="just">
              <a:spcBef>
                <a:spcPts val="0"/>
              </a:spcBef>
              <a:spcAft>
                <a:spcPts val="0"/>
              </a:spcAft>
              <a:buClr>
                <a:srgbClr val="FFFFFF"/>
              </a:buClr>
              <a:buSzPct val="100000"/>
              <a:buFont typeface="Arial"/>
              <a:buChar char="●"/>
            </a:pPr>
            <a:r>
              <a:rPr b="1" lang="en" sz="1300">
                <a:solidFill>
                  <a:srgbClr val="FFFFFF"/>
                </a:solidFill>
                <a:latin typeface="Arial"/>
                <a:ea typeface="Arial"/>
                <a:cs typeface="Arial"/>
                <a:sym typeface="Arial"/>
              </a:rPr>
              <a:t>Web Application - </a:t>
            </a:r>
            <a:r>
              <a:rPr lang="en" sz="1300">
                <a:solidFill>
                  <a:srgbClr val="FFFFFF"/>
                </a:solidFill>
                <a:latin typeface="Arial"/>
                <a:ea typeface="Arial"/>
                <a:cs typeface="Arial"/>
                <a:sym typeface="Arial"/>
              </a:rPr>
              <a:t>The interface that receives and processes Alexa commands, through which users can display student attendance information. Users will be able to edit student information manually. Will also handle the business logic of accessing and editing the student database.</a:t>
            </a:r>
          </a:p>
          <a:p>
            <a:pPr lvl="0" rtl="0" algn="just">
              <a:spcBef>
                <a:spcPts val="0"/>
              </a:spcBef>
              <a:spcAft>
                <a:spcPts val="0"/>
              </a:spcAft>
              <a:buClr>
                <a:srgbClr val="000000"/>
              </a:buClr>
              <a:buSzPct val="84615"/>
              <a:buFont typeface="Arial"/>
              <a:buNone/>
            </a:pPr>
            <a:r>
              <a:t/>
            </a:r>
            <a:endParaRPr sz="1300">
              <a:solidFill>
                <a:srgbClr val="FFFFFF"/>
              </a:solidFill>
              <a:latin typeface="Arial"/>
              <a:ea typeface="Arial"/>
              <a:cs typeface="Arial"/>
              <a:sym typeface="Arial"/>
            </a:endParaRPr>
          </a:p>
          <a:p>
            <a:pPr indent="-311150" lvl="0" marL="457200" rtl="0" algn="just">
              <a:spcBef>
                <a:spcPts val="0"/>
              </a:spcBef>
              <a:spcAft>
                <a:spcPts val="0"/>
              </a:spcAft>
              <a:buClr>
                <a:srgbClr val="FFFFFF"/>
              </a:buClr>
              <a:buSzPct val="100000"/>
              <a:buFont typeface="Arial"/>
              <a:buChar char="●"/>
            </a:pPr>
            <a:r>
              <a:rPr b="1" lang="en" sz="1300">
                <a:solidFill>
                  <a:srgbClr val="FFFFFF"/>
                </a:solidFill>
                <a:latin typeface="Arial"/>
                <a:ea typeface="Arial"/>
                <a:cs typeface="Arial"/>
                <a:sym typeface="Arial"/>
              </a:rPr>
              <a:t>Database: Learning Management System or SQL - </a:t>
            </a:r>
            <a:r>
              <a:rPr lang="en" sz="1300">
                <a:solidFill>
                  <a:srgbClr val="FFFFFF"/>
                </a:solidFill>
                <a:latin typeface="Arial"/>
                <a:ea typeface="Arial"/>
                <a:cs typeface="Arial"/>
                <a:sym typeface="Arial"/>
              </a:rPr>
              <a:t>The mechanism for storing student information. Users can link to an external online LMS or create an internal LMS.</a:t>
            </a:r>
          </a:p>
        </p:txBody>
      </p:sp>
      <p:pic>
        <p:nvPicPr>
          <p:cNvPr id="81" name="Shape 81"/>
          <p:cNvPicPr preferRelativeResize="0"/>
          <p:nvPr/>
        </p:nvPicPr>
        <p:blipFill rotWithShape="1">
          <a:blip r:embed="rId3">
            <a:alphaModFix/>
          </a:blip>
          <a:srcRect b="48473" l="8557" r="25561" t="23489"/>
          <a:stretch/>
        </p:blipFill>
        <p:spPr>
          <a:xfrm>
            <a:off x="1795050" y="3103381"/>
            <a:ext cx="5858700" cy="18707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Functional Requirements</a:t>
            </a:r>
          </a:p>
        </p:txBody>
      </p:sp>
      <p:pic>
        <p:nvPicPr>
          <p:cNvPr descr="Screen Shot 2017-03-01 at 6.30.05 PM.png" id="87" name="Shape 87"/>
          <p:cNvPicPr preferRelativeResize="0"/>
          <p:nvPr/>
        </p:nvPicPr>
        <p:blipFill>
          <a:blip r:embed="rId3">
            <a:alphaModFix/>
          </a:blip>
          <a:stretch>
            <a:fillRect/>
          </a:stretch>
        </p:blipFill>
        <p:spPr>
          <a:xfrm>
            <a:off x="381000" y="1474925"/>
            <a:ext cx="4171950" cy="1066800"/>
          </a:xfrm>
          <a:prstGeom prst="rect">
            <a:avLst/>
          </a:prstGeom>
          <a:noFill/>
          <a:ln>
            <a:noFill/>
          </a:ln>
        </p:spPr>
      </p:pic>
      <p:pic>
        <p:nvPicPr>
          <p:cNvPr descr="Screen Shot 2017-03-01 at 6.30.09 PM.png" id="88" name="Shape 88"/>
          <p:cNvPicPr preferRelativeResize="0"/>
          <p:nvPr/>
        </p:nvPicPr>
        <p:blipFill>
          <a:blip r:embed="rId4">
            <a:alphaModFix/>
          </a:blip>
          <a:stretch>
            <a:fillRect/>
          </a:stretch>
        </p:blipFill>
        <p:spPr>
          <a:xfrm>
            <a:off x="381000" y="2694125"/>
            <a:ext cx="4133850" cy="1905000"/>
          </a:xfrm>
          <a:prstGeom prst="rect">
            <a:avLst/>
          </a:prstGeom>
          <a:noFill/>
          <a:ln>
            <a:noFill/>
          </a:ln>
        </p:spPr>
      </p:pic>
      <p:pic>
        <p:nvPicPr>
          <p:cNvPr descr="Screen Shot 2017-03-01 at 6.30.14 PM.png" id="89" name="Shape 89"/>
          <p:cNvPicPr preferRelativeResize="0"/>
          <p:nvPr/>
        </p:nvPicPr>
        <p:blipFill>
          <a:blip r:embed="rId5">
            <a:alphaModFix/>
          </a:blip>
          <a:stretch>
            <a:fillRect/>
          </a:stretch>
        </p:blipFill>
        <p:spPr>
          <a:xfrm>
            <a:off x="4705350" y="2084525"/>
            <a:ext cx="4143375" cy="15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Non-Functional Requirements</a:t>
            </a:r>
          </a:p>
        </p:txBody>
      </p:sp>
      <p:pic>
        <p:nvPicPr>
          <p:cNvPr descr="Screen Shot 2017-03-01 at 6.30.23 PM.png" id="95" name="Shape 95"/>
          <p:cNvPicPr preferRelativeResize="0"/>
          <p:nvPr/>
        </p:nvPicPr>
        <p:blipFill>
          <a:blip r:embed="rId3">
            <a:alphaModFix/>
          </a:blip>
          <a:stretch>
            <a:fillRect/>
          </a:stretch>
        </p:blipFill>
        <p:spPr>
          <a:xfrm>
            <a:off x="2601950" y="1158225"/>
            <a:ext cx="4124325" cy="365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 Cases</a:t>
            </a:r>
          </a:p>
        </p:txBody>
      </p:sp>
      <p:pic>
        <p:nvPicPr>
          <p:cNvPr descr="UseCaseDiagram.JPG" id="101" name="Shape 101"/>
          <p:cNvPicPr preferRelativeResize="0"/>
          <p:nvPr/>
        </p:nvPicPr>
        <p:blipFill>
          <a:blip r:embed="rId3">
            <a:alphaModFix/>
          </a:blip>
          <a:stretch>
            <a:fillRect/>
          </a:stretch>
        </p:blipFill>
        <p:spPr>
          <a:xfrm>
            <a:off x="736750" y="1120325"/>
            <a:ext cx="7623175" cy="372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Class Diagrams</a:t>
            </a:r>
          </a:p>
        </p:txBody>
      </p:sp>
      <p:pic>
        <p:nvPicPr>
          <p:cNvPr id="107" name="Shape 107"/>
          <p:cNvPicPr preferRelativeResize="0"/>
          <p:nvPr/>
        </p:nvPicPr>
        <p:blipFill>
          <a:blip r:embed="rId3">
            <a:alphaModFix/>
          </a:blip>
          <a:stretch>
            <a:fillRect/>
          </a:stretch>
        </p:blipFill>
        <p:spPr>
          <a:xfrm>
            <a:off x="2067425" y="1083475"/>
            <a:ext cx="5009141"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Diagrams</a:t>
            </a:r>
          </a:p>
        </p:txBody>
      </p:sp>
      <p:pic>
        <p:nvPicPr>
          <p:cNvPr descr="CallRoll2.png" id="113" name="Shape 113"/>
          <p:cNvPicPr preferRelativeResize="0"/>
          <p:nvPr/>
        </p:nvPicPr>
        <p:blipFill rotWithShape="1">
          <a:blip r:embed="rId3">
            <a:alphaModFix/>
          </a:blip>
          <a:srcRect b="10499" l="4783" r="3406" t="11497"/>
          <a:stretch/>
        </p:blipFill>
        <p:spPr>
          <a:xfrm>
            <a:off x="374449" y="1017725"/>
            <a:ext cx="8395099" cy="4011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