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B6620F-7EF1-253C-33C2-20512FFE1C32}" v="1674" dt="2023-03-06T17:39:05.683"/>
    <p1510:client id="{9F1A3E3F-E295-468E-A3D2-234F7376229F}" v="407" dt="2023-03-06T14:45:46.753"/>
    <p1510:client id="{F06E7719-E04A-70A1-CD7A-EEB8F56F0FEC}" v="1528" dt="2023-03-07T14:00:17.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3/7/2023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4606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3/7/2023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492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3/7/2023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1490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3/7/2023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4375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3/7/2023</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91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3/7/2023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3018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3/7/2023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51856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3/7/2023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3293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3/7/2023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6227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3/7/2023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30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3/7/2023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697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3/7/2023</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271933937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60863" y="1079500"/>
            <a:ext cx="3882286" cy="2138400"/>
          </a:xfrm>
        </p:spPr>
        <p:txBody>
          <a:bodyPr>
            <a:normAutofit/>
          </a:bodyPr>
          <a:lstStyle/>
          <a:p>
            <a:r>
              <a:rPr lang="en-US" sz="3000">
                <a:latin typeface="Franklin Gothic Heavy"/>
              </a:rPr>
              <a:t>EXPLORING JUMIA &amp; GLOVO E-COMMERCE MARKETPLACE</a:t>
            </a:r>
          </a:p>
        </p:txBody>
      </p:sp>
      <p:sp>
        <p:nvSpPr>
          <p:cNvPr id="3" name="Subtitle 2"/>
          <p:cNvSpPr>
            <a:spLocks noGrp="1"/>
          </p:cNvSpPr>
          <p:nvPr>
            <p:ph type="subTitle" idx="1"/>
          </p:nvPr>
        </p:nvSpPr>
        <p:spPr>
          <a:xfrm>
            <a:off x="8208006" y="3696270"/>
            <a:ext cx="2988000" cy="2935346"/>
          </a:xfrm>
        </p:spPr>
        <p:txBody>
          <a:bodyPr vert="horz" lIns="91440" tIns="45720" rIns="91440" bIns="45720" rtlCol="0" anchor="t">
            <a:normAutofit/>
          </a:bodyPr>
          <a:lstStyle/>
          <a:p>
            <a:r>
              <a:rPr lang="en-US" sz="1800">
                <a:solidFill>
                  <a:srgbClr val="000000">
                    <a:alpha val="60000"/>
                  </a:srgbClr>
                </a:solidFill>
                <a:latin typeface="Calibri"/>
                <a:cs typeface="Calibri"/>
              </a:rPr>
              <a:t>Data Analytics Team :</a:t>
            </a:r>
          </a:p>
          <a:p>
            <a:r>
              <a:rPr lang="en-US" sz="1800">
                <a:solidFill>
                  <a:srgbClr val="000000">
                    <a:alpha val="60000"/>
                  </a:srgbClr>
                </a:solidFill>
                <a:latin typeface="Calibri"/>
                <a:cs typeface="Calibri"/>
              </a:rPr>
              <a:t>Abisola Adeyeye</a:t>
            </a:r>
          </a:p>
          <a:p>
            <a:r>
              <a:rPr lang="en-US" sz="1800">
                <a:solidFill>
                  <a:srgbClr val="000000">
                    <a:alpha val="60000"/>
                  </a:srgbClr>
                </a:solidFill>
                <a:latin typeface="Calibri"/>
                <a:cs typeface="Calibri"/>
              </a:rPr>
              <a:t>Taiwo Jegede</a:t>
            </a:r>
          </a:p>
          <a:p>
            <a:r>
              <a:rPr lang="en-US" sz="1800">
                <a:solidFill>
                  <a:srgbClr val="000000">
                    <a:alpha val="60000"/>
                  </a:srgbClr>
                </a:solidFill>
                <a:latin typeface="Calibri"/>
                <a:cs typeface="Calibri"/>
              </a:rPr>
              <a:t>Ayodeji Popoola</a:t>
            </a:r>
          </a:p>
          <a:p>
            <a:endParaRPr lang="en-US">
              <a:solidFill>
                <a:srgbClr val="000000">
                  <a:alpha val="60000"/>
                </a:srgbClr>
              </a:solidFill>
            </a:endParaRPr>
          </a:p>
          <a:p>
            <a:endParaRPr lang="en-US">
              <a:solidFill>
                <a:srgbClr val="000000">
                  <a:alpha val="60000"/>
                </a:srgbClr>
              </a:solidFill>
            </a:endParaRPr>
          </a:p>
        </p:txBody>
      </p:sp>
      <p:pic>
        <p:nvPicPr>
          <p:cNvPr id="16" name="Picture 3">
            <a:extLst>
              <a:ext uri="{FF2B5EF4-FFF2-40B4-BE49-F238E27FC236}">
                <a16:creationId xmlns:a16="http://schemas.microsoft.com/office/drawing/2014/main" id="{62E23FFB-A41D-83E9-7290-6A1A4D3AC8DE}"/>
              </a:ext>
            </a:extLst>
          </p:cNvPr>
          <p:cNvPicPr>
            <a:picLocks noChangeAspect="1"/>
          </p:cNvPicPr>
          <p:nvPr/>
        </p:nvPicPr>
        <p:blipFill rotWithShape="1">
          <a:blip r:embed="rId2"/>
          <a:srcRect l="12377" r="8755" b="4"/>
          <a:stretch/>
        </p:blipFill>
        <p:spPr>
          <a:xfrm>
            <a:off x="20" y="10"/>
            <a:ext cx="7211993" cy="6857990"/>
          </a:xfrm>
          <a:prstGeom prst="rect">
            <a:avLst/>
          </a:prstGeom>
        </p:spPr>
      </p:pic>
      <p:cxnSp>
        <p:nvCxnSpPr>
          <p:cNvPr id="17"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6036-52A3-463D-AD5B-594056D01D6B}"/>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E1E542F1-51D5-34D7-2F5B-00CBBED5A685}"/>
              </a:ext>
            </a:extLst>
          </p:cNvPr>
          <p:cNvSpPr>
            <a:spLocks noGrp="1"/>
          </p:cNvSpPr>
          <p:nvPr>
            <p:ph idx="1"/>
          </p:nvPr>
        </p:nvSpPr>
        <p:spPr/>
        <p:txBody>
          <a:bodyPr vert="horz" lIns="91440" tIns="45720" rIns="91440" bIns="45720" rtlCol="0" anchor="t">
            <a:normAutofit/>
          </a:bodyPr>
          <a:lstStyle/>
          <a:p>
            <a:pPr marL="359410" lvl="1"/>
            <a:r>
              <a:rPr lang="en-US">
                <a:solidFill>
                  <a:srgbClr val="000000">
                    <a:alpha val="60000"/>
                  </a:srgbClr>
                </a:solidFill>
                <a:latin typeface="Times New Roman"/>
                <a:cs typeface="Times New Roman"/>
              </a:rPr>
              <a:t>      This project is about exploring the e-commerce marketplace using Jumia foods and </a:t>
            </a:r>
            <a:r>
              <a:rPr lang="en-US" err="1">
                <a:solidFill>
                  <a:srgbClr val="000000">
                    <a:alpha val="60000"/>
                  </a:srgbClr>
                </a:solidFill>
                <a:latin typeface="Times New Roman"/>
                <a:cs typeface="Times New Roman"/>
              </a:rPr>
              <a:t>Glovo</a:t>
            </a:r>
            <a:r>
              <a:rPr lang="en-US">
                <a:solidFill>
                  <a:srgbClr val="000000">
                    <a:alpha val="60000"/>
                  </a:srgbClr>
                </a:solidFill>
                <a:latin typeface="Times New Roman"/>
                <a:cs typeface="Times New Roman"/>
              </a:rPr>
              <a:t> foods as case studies. The both platforms being among the leading e-commerce marketplace in various countries, not just here in Nigeria.</a:t>
            </a:r>
          </a:p>
          <a:p>
            <a:pPr marL="359410" lvl="1"/>
            <a:r>
              <a:rPr lang="en-US">
                <a:solidFill>
                  <a:srgbClr val="000000">
                    <a:alpha val="60000"/>
                  </a:srgbClr>
                </a:solidFill>
                <a:latin typeface="Times New Roman"/>
                <a:cs typeface="Times New Roman"/>
              </a:rPr>
              <a:t>We explored both e-commerce platforms by conducting market research on their apps and also on their websites, from which we extracted the vendors list that we further used to create a database. Also, survey questionnaires were created, then data cleaning, analysis and visualization were done.</a:t>
            </a:r>
          </a:p>
        </p:txBody>
      </p:sp>
    </p:spTree>
    <p:extLst>
      <p:ext uri="{BB962C8B-B14F-4D97-AF65-F5344CB8AC3E}">
        <p14:creationId xmlns:p14="http://schemas.microsoft.com/office/powerpoint/2010/main" val="61081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3C17-5566-62A6-F632-E66515AD6F78}"/>
              </a:ext>
            </a:extLst>
          </p:cNvPr>
          <p:cNvSpPr>
            <a:spLocks noGrp="1"/>
          </p:cNvSpPr>
          <p:nvPr>
            <p:ph type="title"/>
          </p:nvPr>
        </p:nvSpPr>
        <p:spPr>
          <a:xfrm>
            <a:off x="989400" y="150874"/>
            <a:ext cx="10213200" cy="868421"/>
          </a:xfrm>
        </p:spPr>
        <p:txBody>
          <a:bodyPr/>
          <a:lstStyle/>
          <a:p>
            <a:r>
              <a:rPr lang="en-US"/>
              <a:t>METHODOLOGY</a:t>
            </a:r>
          </a:p>
        </p:txBody>
      </p:sp>
      <p:sp>
        <p:nvSpPr>
          <p:cNvPr id="3" name="Content Placeholder 2">
            <a:extLst>
              <a:ext uri="{FF2B5EF4-FFF2-40B4-BE49-F238E27FC236}">
                <a16:creationId xmlns:a16="http://schemas.microsoft.com/office/drawing/2014/main" id="{AD2904B8-3DEB-90F4-9697-419FA1CCCDC3}"/>
              </a:ext>
            </a:extLst>
          </p:cNvPr>
          <p:cNvSpPr>
            <a:spLocks noGrp="1"/>
          </p:cNvSpPr>
          <p:nvPr>
            <p:ph idx="1"/>
          </p:nvPr>
        </p:nvSpPr>
        <p:spPr>
          <a:xfrm>
            <a:off x="989400" y="1024567"/>
            <a:ext cx="10213200" cy="5607322"/>
          </a:xfrm>
        </p:spPr>
        <p:txBody>
          <a:bodyPr vert="horz" lIns="91440" tIns="45720" rIns="91440" bIns="45720" rtlCol="0" anchor="t">
            <a:normAutofit/>
          </a:bodyPr>
          <a:lstStyle/>
          <a:p>
            <a:pPr marL="0" indent="0">
              <a:buNone/>
            </a:pPr>
            <a:r>
              <a:rPr lang="en-US" dirty="0">
                <a:solidFill>
                  <a:srgbClr val="000000">
                    <a:alpha val="60000"/>
                  </a:srgbClr>
                </a:solidFill>
                <a:latin typeface="Times New Roman"/>
                <a:cs typeface="Times New Roman"/>
              </a:rPr>
              <a:t>The following are the methods employed in the course of this project</a:t>
            </a:r>
          </a:p>
          <a:p>
            <a:pPr marL="359410" indent="-359410"/>
            <a:r>
              <a:rPr lang="en-US" dirty="0">
                <a:solidFill>
                  <a:srgbClr val="000000">
                    <a:alpha val="60000"/>
                  </a:srgbClr>
                </a:solidFill>
                <a:latin typeface="Times New Roman"/>
                <a:cs typeface="Times New Roman"/>
              </a:rPr>
              <a:t>Data Extraction : we employed the use of web scraping on Power Bi to get the list of vendors from both </a:t>
            </a:r>
            <a:r>
              <a:rPr lang="en-US" dirty="0" err="1">
                <a:solidFill>
                  <a:srgbClr val="000000">
                    <a:alpha val="60000"/>
                  </a:srgbClr>
                </a:solidFill>
                <a:latin typeface="Times New Roman"/>
                <a:cs typeface="Times New Roman"/>
              </a:rPr>
              <a:t>Jumia</a:t>
            </a:r>
            <a:r>
              <a:rPr lang="en-US" dirty="0">
                <a:solidFill>
                  <a:srgbClr val="000000">
                    <a:alpha val="60000"/>
                  </a:srgbClr>
                </a:solidFill>
                <a:latin typeface="Times New Roman"/>
                <a:cs typeface="Times New Roman"/>
              </a:rPr>
              <a:t> foods and </a:t>
            </a:r>
            <a:r>
              <a:rPr lang="en-US" dirty="0" err="1">
                <a:solidFill>
                  <a:srgbClr val="000000">
                    <a:alpha val="60000"/>
                  </a:srgbClr>
                </a:solidFill>
                <a:latin typeface="Times New Roman"/>
                <a:cs typeface="Times New Roman"/>
              </a:rPr>
              <a:t>Glovo</a:t>
            </a:r>
            <a:r>
              <a:rPr lang="en-US" dirty="0">
                <a:solidFill>
                  <a:srgbClr val="000000">
                    <a:alpha val="60000"/>
                  </a:srgbClr>
                </a:solidFill>
                <a:latin typeface="Times New Roman"/>
                <a:cs typeface="Times New Roman"/>
              </a:rPr>
              <a:t> foods platforms.</a:t>
            </a:r>
          </a:p>
          <a:p>
            <a:pPr marL="359410" indent="-359410"/>
            <a:r>
              <a:rPr lang="en-US" dirty="0">
                <a:solidFill>
                  <a:srgbClr val="000000">
                    <a:alpha val="60000"/>
                  </a:srgbClr>
                </a:solidFill>
                <a:latin typeface="Times New Roman"/>
                <a:cs typeface="Times New Roman"/>
              </a:rPr>
              <a:t>Data Entry : considering we had a limited data extracted via web scraping, basically just the vendors business names. we had to resort to google searching the vendors in order to get more details for  full database creation.</a:t>
            </a:r>
            <a:r>
              <a:rPr lang="en-US" dirty="0">
                <a:solidFill>
                  <a:srgbClr val="000000">
                    <a:alpha val="60000"/>
                  </a:srgbClr>
                </a:solidFill>
                <a:latin typeface="Times New Roman"/>
                <a:ea typeface="+mn-lt"/>
                <a:cs typeface="+mn-lt"/>
              </a:rPr>
              <a:t> Hence</a:t>
            </a:r>
            <a:r>
              <a:rPr lang="en-US">
                <a:solidFill>
                  <a:srgbClr val="000000">
                    <a:alpha val="60000"/>
                  </a:srgbClr>
                </a:solidFill>
                <a:latin typeface="Times New Roman"/>
                <a:ea typeface="+mn-lt"/>
                <a:cs typeface="+mn-lt"/>
              </a:rPr>
              <a:t>, we</a:t>
            </a:r>
            <a:r>
              <a:rPr lang="en-US">
                <a:solidFill>
                  <a:srgbClr val="000000"/>
                </a:solidFill>
                <a:latin typeface="Times New Roman"/>
                <a:ea typeface="+mn-lt"/>
                <a:cs typeface="+mn-lt"/>
              </a:rPr>
              <a:t> were </a:t>
            </a:r>
            <a:r>
              <a:rPr lang="en-US" dirty="0">
                <a:solidFill>
                  <a:srgbClr val="000000"/>
                </a:solidFill>
                <a:latin typeface="Times New Roman"/>
                <a:ea typeface="+mn-lt"/>
                <a:cs typeface="+mn-lt"/>
              </a:rPr>
              <a:t>able to create a minimum 70 vendors database from both platforms.</a:t>
            </a:r>
            <a:endParaRPr lang="en-US" dirty="0">
              <a:solidFill>
                <a:srgbClr val="000000">
                  <a:alpha val="60000"/>
                </a:srgbClr>
              </a:solidFill>
              <a:latin typeface="Times New Roman"/>
              <a:ea typeface="+mn-lt"/>
              <a:cs typeface="+mn-lt"/>
            </a:endParaRPr>
          </a:p>
          <a:p>
            <a:pPr marL="359410" indent="-359410"/>
            <a:r>
              <a:rPr lang="en-US" dirty="0">
                <a:solidFill>
                  <a:srgbClr val="000000">
                    <a:alpha val="60000"/>
                  </a:srgbClr>
                </a:solidFill>
                <a:latin typeface="Times New Roman"/>
                <a:cs typeface="Times New Roman"/>
              </a:rPr>
              <a:t>Data Cleaning : both the data extracted and the ones manually gotten were cleaned by removing duplicates, checking for missing values, columns were properly formatted and renamed accordingly.</a:t>
            </a:r>
            <a:r>
              <a:rPr lang="en-US" dirty="0">
                <a:solidFill>
                  <a:srgbClr val="000000">
                    <a:alpha val="60000"/>
                  </a:srgbClr>
                </a:solidFill>
                <a:latin typeface="Times New Roman"/>
                <a:ea typeface="+mn-lt"/>
                <a:cs typeface="+mn-lt"/>
              </a:rPr>
              <a:t> </a:t>
            </a:r>
            <a:r>
              <a:rPr lang="en-US" dirty="0">
                <a:solidFill>
                  <a:srgbClr val="000000"/>
                </a:solidFill>
                <a:latin typeface="Times New Roman"/>
                <a:ea typeface="+mn-lt"/>
                <a:cs typeface="+mn-lt"/>
              </a:rPr>
              <a:t>.</a:t>
            </a:r>
            <a:endParaRPr lang="en-US" dirty="0">
              <a:solidFill>
                <a:srgbClr val="000000">
                  <a:alpha val="60000"/>
                </a:srgbClr>
              </a:solidFill>
              <a:latin typeface="Times New Roman"/>
              <a:ea typeface="+mn-lt"/>
              <a:cs typeface="+mn-lt"/>
            </a:endParaRPr>
          </a:p>
        </p:txBody>
      </p:sp>
    </p:spTree>
    <p:extLst>
      <p:ext uri="{BB962C8B-B14F-4D97-AF65-F5344CB8AC3E}">
        <p14:creationId xmlns:p14="http://schemas.microsoft.com/office/powerpoint/2010/main" val="350123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F89DD-AF3B-5D51-1673-16EC3C0375AB}"/>
              </a:ext>
            </a:extLst>
          </p:cNvPr>
          <p:cNvSpPr>
            <a:spLocks noGrp="1"/>
          </p:cNvSpPr>
          <p:nvPr>
            <p:ph idx="1"/>
          </p:nvPr>
        </p:nvSpPr>
        <p:spPr>
          <a:xfrm>
            <a:off x="989400" y="564492"/>
            <a:ext cx="10213200" cy="5161624"/>
          </a:xfrm>
        </p:spPr>
        <p:txBody>
          <a:bodyPr vert="horz" lIns="91440" tIns="45720" rIns="91440" bIns="45720" rtlCol="0" anchor="t">
            <a:normAutofit/>
          </a:bodyPr>
          <a:lstStyle/>
          <a:p>
            <a:pPr marL="359410" indent="-359410">
              <a:buFont typeface="Arial" panose="05000000000000000000" pitchFamily="2" charset="2"/>
              <a:buChar char="•"/>
            </a:pPr>
            <a:r>
              <a:rPr lang="en-US">
                <a:solidFill>
                  <a:srgbClr val="000000">
                    <a:alpha val="60000"/>
                  </a:srgbClr>
                </a:solidFill>
                <a:latin typeface="Times New Roman"/>
                <a:cs typeface="Times New Roman"/>
              </a:rPr>
              <a:t>Market Research : we created survey questionnaires, which we sent out to targeted vendors, those without a food ordering platforms for their business. This was done by reaching out to them via their social media pages.</a:t>
            </a:r>
          </a:p>
          <a:p>
            <a:pPr marL="359410" indent="-359410">
              <a:buFont typeface="Arial" panose="05000000000000000000" pitchFamily="2" charset="2"/>
              <a:buChar char="•"/>
            </a:pPr>
            <a:r>
              <a:rPr lang="en-US">
                <a:solidFill>
                  <a:srgbClr val="000000">
                    <a:alpha val="60000"/>
                  </a:srgbClr>
                </a:solidFill>
                <a:latin typeface="Times New Roman"/>
                <a:cs typeface="Times New Roman"/>
              </a:rPr>
              <a:t>Data Analysis :  there wasn't much to go by in the area of analysis, as we had limited columns in the database, they mainly comprises of vendors names, time of delivery, customer rating, their social handles and contacts. Hence, this doesn't give much room for quantitative analysis, but a comparative analysis was done on both platforms.</a:t>
            </a:r>
          </a:p>
          <a:p>
            <a:pPr marL="359410" indent="-359410">
              <a:buFont typeface="Arial" panose="05000000000000000000" pitchFamily="2" charset="2"/>
              <a:buChar char="•"/>
            </a:pPr>
            <a:r>
              <a:rPr lang="en-US">
                <a:solidFill>
                  <a:srgbClr val="000000">
                    <a:alpha val="60000"/>
                  </a:srgbClr>
                </a:solidFill>
                <a:latin typeface="Times New Roman"/>
                <a:cs typeface="Times New Roman"/>
              </a:rPr>
              <a:t>Data Visualization : using power bi, we were able to create visuals with the insights drawn from the database.</a:t>
            </a:r>
          </a:p>
        </p:txBody>
      </p:sp>
    </p:spTree>
    <p:extLst>
      <p:ext uri="{BB962C8B-B14F-4D97-AF65-F5344CB8AC3E}">
        <p14:creationId xmlns:p14="http://schemas.microsoft.com/office/powerpoint/2010/main" val="226024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76FF-EAC7-E80C-5BF5-E72E9AFED67E}"/>
              </a:ext>
            </a:extLst>
          </p:cNvPr>
          <p:cNvSpPr>
            <a:spLocks noGrp="1"/>
          </p:cNvSpPr>
          <p:nvPr>
            <p:ph type="title"/>
          </p:nvPr>
        </p:nvSpPr>
        <p:spPr>
          <a:xfrm>
            <a:off x="989400" y="-7277"/>
            <a:ext cx="10213200" cy="724648"/>
          </a:xfrm>
        </p:spPr>
        <p:txBody>
          <a:bodyPr/>
          <a:lstStyle/>
          <a:p>
            <a:r>
              <a:rPr lang="en-US"/>
              <a:t>REPORT </a:t>
            </a:r>
          </a:p>
        </p:txBody>
      </p:sp>
      <p:sp>
        <p:nvSpPr>
          <p:cNvPr id="3" name="Content Placeholder 2">
            <a:extLst>
              <a:ext uri="{FF2B5EF4-FFF2-40B4-BE49-F238E27FC236}">
                <a16:creationId xmlns:a16="http://schemas.microsoft.com/office/drawing/2014/main" id="{C5B61CF4-8A05-7580-C772-CD275806A092}"/>
              </a:ext>
            </a:extLst>
          </p:cNvPr>
          <p:cNvSpPr>
            <a:spLocks noGrp="1"/>
          </p:cNvSpPr>
          <p:nvPr>
            <p:ph idx="1"/>
          </p:nvPr>
        </p:nvSpPr>
        <p:spPr>
          <a:xfrm>
            <a:off x="989400" y="837661"/>
            <a:ext cx="10213200" cy="5866116"/>
          </a:xfrm>
        </p:spPr>
        <p:txBody>
          <a:bodyPr vert="horz" lIns="91440" tIns="45720" rIns="91440" bIns="45720" rtlCol="0" anchor="t">
            <a:normAutofit/>
          </a:bodyPr>
          <a:lstStyle/>
          <a:p>
            <a:pPr marL="0" indent="0">
              <a:buNone/>
            </a:pPr>
            <a:r>
              <a:rPr lang="en-US" dirty="0">
                <a:solidFill>
                  <a:srgbClr val="000000">
                    <a:alpha val="60000"/>
                  </a:srgbClr>
                </a:solidFill>
                <a:latin typeface="Times New Roman"/>
                <a:ea typeface="+mn-lt"/>
                <a:cs typeface="+mn-lt"/>
              </a:rPr>
              <a:t>The following are the insights gotten from the database analysis;</a:t>
            </a:r>
          </a:p>
          <a:p>
            <a:pPr marL="359410" indent="-359410"/>
            <a:r>
              <a:rPr lang="en-US" dirty="0">
                <a:solidFill>
                  <a:srgbClr val="000000">
                    <a:alpha val="60000"/>
                  </a:srgbClr>
                </a:solidFill>
                <a:latin typeface="Times New Roman"/>
                <a:cs typeface="Times New Roman"/>
              </a:rPr>
              <a:t>Market size : </a:t>
            </a:r>
            <a:r>
              <a:rPr lang="en-US" dirty="0" err="1">
                <a:solidFill>
                  <a:srgbClr val="000000">
                    <a:alpha val="60000"/>
                  </a:srgbClr>
                </a:solidFill>
                <a:latin typeface="Times New Roman"/>
                <a:cs typeface="Times New Roman"/>
              </a:rPr>
              <a:t>Jumia</a:t>
            </a:r>
            <a:r>
              <a:rPr lang="en-US" dirty="0">
                <a:solidFill>
                  <a:srgbClr val="000000">
                    <a:alpha val="60000"/>
                  </a:srgbClr>
                </a:solidFill>
                <a:latin typeface="Times New Roman"/>
                <a:cs typeface="Times New Roman"/>
              </a:rPr>
              <a:t> foods has a larger list of vendors to that of </a:t>
            </a:r>
            <a:r>
              <a:rPr lang="en-US" dirty="0" err="1">
                <a:solidFill>
                  <a:srgbClr val="000000">
                    <a:alpha val="60000"/>
                  </a:srgbClr>
                </a:solidFill>
                <a:latin typeface="Times New Roman"/>
                <a:cs typeface="Times New Roman"/>
              </a:rPr>
              <a:t>Glovo</a:t>
            </a:r>
            <a:r>
              <a:rPr lang="en-US" dirty="0">
                <a:solidFill>
                  <a:srgbClr val="000000">
                    <a:alpha val="60000"/>
                  </a:srgbClr>
                </a:solidFill>
                <a:latin typeface="Times New Roman"/>
                <a:cs typeface="Times New Roman"/>
              </a:rPr>
              <a:t>. 617 vendors list were extracted from </a:t>
            </a:r>
            <a:r>
              <a:rPr lang="en-US" dirty="0" err="1">
                <a:solidFill>
                  <a:srgbClr val="000000">
                    <a:alpha val="60000"/>
                  </a:srgbClr>
                </a:solidFill>
                <a:latin typeface="Times New Roman"/>
                <a:cs typeface="Times New Roman"/>
              </a:rPr>
              <a:t>Jumia</a:t>
            </a:r>
            <a:r>
              <a:rPr lang="en-US" dirty="0">
                <a:solidFill>
                  <a:srgbClr val="000000">
                    <a:alpha val="60000"/>
                  </a:srgbClr>
                </a:solidFill>
                <a:latin typeface="Times New Roman"/>
                <a:cs typeface="Times New Roman"/>
              </a:rPr>
              <a:t> foods platform while we were able to extract 156 vendors form </a:t>
            </a:r>
            <a:r>
              <a:rPr lang="en-US" dirty="0" err="1">
                <a:solidFill>
                  <a:srgbClr val="000000">
                    <a:alpha val="60000"/>
                  </a:srgbClr>
                </a:solidFill>
                <a:latin typeface="Times New Roman"/>
                <a:cs typeface="Times New Roman"/>
              </a:rPr>
              <a:t>GLovo</a:t>
            </a:r>
            <a:r>
              <a:rPr lang="en-US" dirty="0">
                <a:solidFill>
                  <a:srgbClr val="000000">
                    <a:alpha val="60000"/>
                  </a:srgbClr>
                </a:solidFill>
                <a:latin typeface="Times New Roman"/>
                <a:cs typeface="Times New Roman"/>
              </a:rPr>
              <a:t> platform'</a:t>
            </a:r>
          </a:p>
          <a:p>
            <a:pPr marL="359410" indent="-359410"/>
            <a:r>
              <a:rPr lang="en-US" dirty="0">
                <a:solidFill>
                  <a:srgbClr val="000000">
                    <a:alpha val="60000"/>
                  </a:srgbClr>
                </a:solidFill>
                <a:latin typeface="Times New Roman"/>
                <a:cs typeface="Times New Roman"/>
              </a:rPr>
              <a:t>Delivery time : </a:t>
            </a:r>
            <a:r>
              <a:rPr lang="en-US" dirty="0" err="1">
                <a:solidFill>
                  <a:srgbClr val="000000">
                    <a:alpha val="60000"/>
                  </a:srgbClr>
                </a:solidFill>
                <a:latin typeface="Times New Roman"/>
                <a:cs typeface="Times New Roman"/>
              </a:rPr>
              <a:t>Glovo</a:t>
            </a:r>
            <a:r>
              <a:rPr lang="en-US" dirty="0">
                <a:solidFill>
                  <a:srgbClr val="000000">
                    <a:alpha val="60000"/>
                  </a:srgbClr>
                </a:solidFill>
                <a:latin typeface="Times New Roman"/>
                <a:cs typeface="Times New Roman"/>
              </a:rPr>
              <a:t> delivers faster than </a:t>
            </a:r>
            <a:r>
              <a:rPr lang="en-US" dirty="0" err="1">
                <a:solidFill>
                  <a:srgbClr val="000000">
                    <a:alpha val="60000"/>
                  </a:srgbClr>
                </a:solidFill>
                <a:latin typeface="Times New Roman"/>
                <a:cs typeface="Times New Roman"/>
              </a:rPr>
              <a:t>Jumia</a:t>
            </a:r>
            <a:r>
              <a:rPr lang="en-US" dirty="0">
                <a:solidFill>
                  <a:srgbClr val="000000">
                    <a:alpha val="60000"/>
                  </a:srgbClr>
                </a:solidFill>
                <a:latin typeface="Times New Roman"/>
                <a:cs typeface="Times New Roman"/>
              </a:rPr>
              <a:t> as more vendors falls within the 10-30 mins delivery time on </a:t>
            </a:r>
            <a:r>
              <a:rPr lang="en-US" dirty="0" err="1">
                <a:solidFill>
                  <a:srgbClr val="000000">
                    <a:alpha val="60000"/>
                  </a:srgbClr>
                </a:solidFill>
                <a:latin typeface="Times New Roman"/>
                <a:cs typeface="Times New Roman"/>
              </a:rPr>
              <a:t>Glovo</a:t>
            </a:r>
            <a:r>
              <a:rPr lang="en-US" dirty="0">
                <a:solidFill>
                  <a:srgbClr val="000000">
                    <a:alpha val="60000"/>
                  </a:srgbClr>
                </a:solidFill>
                <a:latin typeface="Times New Roman"/>
                <a:cs typeface="Times New Roman"/>
              </a:rPr>
              <a:t>, while more vendors fall within the 50-70 mins delivery time. Although, this can also be as a result of </a:t>
            </a:r>
            <a:r>
              <a:rPr lang="en-US" dirty="0" err="1">
                <a:solidFill>
                  <a:srgbClr val="000000">
                    <a:alpha val="60000"/>
                  </a:srgbClr>
                </a:solidFill>
                <a:latin typeface="Times New Roman"/>
                <a:cs typeface="Times New Roman"/>
              </a:rPr>
              <a:t>Jumia</a:t>
            </a:r>
            <a:r>
              <a:rPr lang="en-US" dirty="0">
                <a:solidFill>
                  <a:srgbClr val="000000">
                    <a:alpha val="60000"/>
                  </a:srgbClr>
                </a:solidFill>
                <a:latin typeface="Times New Roman"/>
                <a:cs typeface="Times New Roman"/>
              </a:rPr>
              <a:t> having a larger list of vendors compared to </a:t>
            </a:r>
            <a:r>
              <a:rPr lang="en-US" dirty="0" err="1">
                <a:solidFill>
                  <a:srgbClr val="000000">
                    <a:alpha val="60000"/>
                  </a:srgbClr>
                </a:solidFill>
                <a:latin typeface="Times New Roman"/>
                <a:cs typeface="Times New Roman"/>
              </a:rPr>
              <a:t>Glovo</a:t>
            </a:r>
            <a:r>
              <a:rPr lang="en-US" dirty="0">
                <a:solidFill>
                  <a:srgbClr val="000000">
                    <a:alpha val="60000"/>
                  </a:srgbClr>
                </a:solidFill>
                <a:latin typeface="Times New Roman"/>
                <a:cs typeface="Times New Roman"/>
              </a:rPr>
              <a:t>.</a:t>
            </a:r>
          </a:p>
          <a:p>
            <a:pPr marL="359410" indent="-359410"/>
            <a:r>
              <a:rPr lang="en-US" dirty="0">
                <a:solidFill>
                  <a:srgbClr val="000000">
                    <a:alpha val="60000"/>
                  </a:srgbClr>
                </a:solidFill>
                <a:latin typeface="Times New Roman"/>
                <a:cs typeface="Times New Roman"/>
              </a:rPr>
              <a:t>Customer Ratings : In the selected vendors list used to create a minimum of 70 database each for both platforms, </a:t>
            </a:r>
            <a:r>
              <a:rPr lang="en-US" dirty="0" err="1">
                <a:solidFill>
                  <a:srgbClr val="000000">
                    <a:alpha val="60000"/>
                  </a:srgbClr>
                </a:solidFill>
                <a:latin typeface="Times New Roman"/>
                <a:cs typeface="Times New Roman"/>
              </a:rPr>
              <a:t>Jumia</a:t>
            </a:r>
            <a:r>
              <a:rPr lang="en-US" dirty="0">
                <a:solidFill>
                  <a:srgbClr val="000000">
                    <a:alpha val="60000"/>
                  </a:srgbClr>
                </a:solidFill>
                <a:latin typeface="Times New Roman"/>
                <a:cs typeface="Times New Roman"/>
              </a:rPr>
              <a:t> vendors has an average star rating of 4.08, while </a:t>
            </a:r>
            <a:r>
              <a:rPr lang="en-US" dirty="0" err="1">
                <a:solidFill>
                  <a:srgbClr val="000000">
                    <a:alpha val="60000"/>
                  </a:srgbClr>
                </a:solidFill>
                <a:latin typeface="Times New Roman"/>
                <a:cs typeface="Times New Roman"/>
              </a:rPr>
              <a:t>Glovo</a:t>
            </a:r>
            <a:r>
              <a:rPr lang="en-US" dirty="0">
                <a:solidFill>
                  <a:srgbClr val="000000">
                    <a:alpha val="60000"/>
                  </a:srgbClr>
                </a:solidFill>
                <a:latin typeface="Times New Roman"/>
                <a:cs typeface="Times New Roman"/>
              </a:rPr>
              <a:t> has an </a:t>
            </a:r>
            <a:r>
              <a:rPr lang="en-US" dirty="0" err="1">
                <a:solidFill>
                  <a:srgbClr val="000000">
                    <a:alpha val="60000"/>
                  </a:srgbClr>
                </a:solidFill>
                <a:latin typeface="Times New Roman"/>
                <a:cs typeface="Times New Roman"/>
              </a:rPr>
              <a:t>avarage</a:t>
            </a:r>
            <a:r>
              <a:rPr lang="en-US" dirty="0">
                <a:solidFill>
                  <a:srgbClr val="000000">
                    <a:alpha val="60000"/>
                  </a:srgbClr>
                </a:solidFill>
                <a:latin typeface="Times New Roman"/>
                <a:cs typeface="Times New Roman"/>
              </a:rPr>
              <a:t> of 3.69.</a:t>
            </a:r>
          </a:p>
          <a:p>
            <a:pPr marL="359410" indent="-359410"/>
            <a:endParaRPr lang="en-US" dirty="0">
              <a:solidFill>
                <a:srgbClr val="000000">
                  <a:alpha val="60000"/>
                </a:srgbClr>
              </a:solidFill>
            </a:endParaRPr>
          </a:p>
          <a:p>
            <a:pPr marL="359410" indent="-359410"/>
            <a:endParaRPr lang="en-US" dirty="0">
              <a:solidFill>
                <a:srgbClr val="000000">
                  <a:alpha val="60000"/>
                </a:srgbClr>
              </a:solidFill>
            </a:endParaRPr>
          </a:p>
        </p:txBody>
      </p:sp>
    </p:spTree>
    <p:extLst>
      <p:ext uri="{BB962C8B-B14F-4D97-AF65-F5344CB8AC3E}">
        <p14:creationId xmlns:p14="http://schemas.microsoft.com/office/powerpoint/2010/main" val="105172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0EE8B-76D3-4478-C14F-661DCC7EE8DE}"/>
              </a:ext>
            </a:extLst>
          </p:cNvPr>
          <p:cNvSpPr>
            <a:spLocks noGrp="1"/>
          </p:cNvSpPr>
          <p:nvPr>
            <p:ph idx="1"/>
          </p:nvPr>
        </p:nvSpPr>
        <p:spPr>
          <a:xfrm>
            <a:off x="989400" y="147549"/>
            <a:ext cx="10213200" cy="6613736"/>
          </a:xfrm>
        </p:spPr>
        <p:txBody>
          <a:bodyPr vert="horz" lIns="91440" tIns="45720" rIns="91440" bIns="45720" rtlCol="0" anchor="t">
            <a:normAutofit/>
          </a:bodyPr>
          <a:lstStyle/>
          <a:p>
            <a:pPr marL="359410" indent="-359410"/>
            <a:r>
              <a:rPr lang="en-US">
                <a:solidFill>
                  <a:srgbClr val="000000">
                    <a:alpha val="60000"/>
                  </a:srgbClr>
                </a:solidFill>
                <a:latin typeface="Times New Roman"/>
                <a:cs typeface="Times New Roman"/>
              </a:rPr>
              <a:t>Product category : the vendors were categorized according to the food product they sell, and they are; bakery, bar, cakes &amp; </a:t>
            </a:r>
            <a:r>
              <a:rPr lang="en-US" err="1">
                <a:solidFill>
                  <a:srgbClr val="000000">
                    <a:alpha val="60000"/>
                  </a:srgbClr>
                </a:solidFill>
                <a:latin typeface="Times New Roman"/>
                <a:cs typeface="Times New Roman"/>
              </a:rPr>
              <a:t>pasteries</a:t>
            </a:r>
            <a:r>
              <a:rPr lang="en-US">
                <a:solidFill>
                  <a:srgbClr val="000000">
                    <a:alpha val="60000"/>
                  </a:srgbClr>
                </a:solidFill>
                <a:latin typeface="Times New Roman"/>
                <a:cs typeface="Times New Roman"/>
              </a:rPr>
              <a:t>, Restaurants etc. It is discovered that a large number of the vendors on both platforms are into Restaurant business.</a:t>
            </a:r>
          </a:p>
          <a:p>
            <a:pPr marL="359410" indent="-359410"/>
            <a:r>
              <a:rPr lang="en-US">
                <a:solidFill>
                  <a:srgbClr val="000000">
                    <a:alpha val="60000"/>
                  </a:srgbClr>
                </a:solidFill>
                <a:latin typeface="Times New Roman"/>
                <a:cs typeface="Times New Roman"/>
              </a:rPr>
              <a:t>Personal ordering app : From the selected sample of vendors database created, we discovered there are only few vendors with their personal ordering apps for their business, and quite a large number of them are leveraging on Jumia and </a:t>
            </a:r>
            <a:r>
              <a:rPr lang="en-US" err="1">
                <a:solidFill>
                  <a:srgbClr val="000000">
                    <a:alpha val="60000"/>
                  </a:srgbClr>
                </a:solidFill>
                <a:latin typeface="Times New Roman"/>
                <a:cs typeface="Times New Roman"/>
              </a:rPr>
              <a:t>Glovo</a:t>
            </a:r>
            <a:r>
              <a:rPr lang="en-US">
                <a:solidFill>
                  <a:srgbClr val="000000">
                    <a:alpha val="60000"/>
                  </a:srgbClr>
                </a:solidFill>
                <a:latin typeface="Times New Roman"/>
                <a:cs typeface="Times New Roman"/>
              </a:rPr>
              <a:t> platforms to reach out to a wider scope of customers and thereby increase patronages for their business.</a:t>
            </a:r>
          </a:p>
          <a:p>
            <a:pPr marL="359410" indent="-359410"/>
            <a:r>
              <a:rPr lang="en-US">
                <a:solidFill>
                  <a:srgbClr val="000000">
                    <a:alpha val="60000"/>
                  </a:srgbClr>
                </a:solidFill>
                <a:latin typeface="Times New Roman"/>
                <a:cs typeface="Times New Roman"/>
              </a:rPr>
              <a:t>Survey responses : We were able to get very few responses from the survey sent out, hence they can't represent the opinion of the large sample size. Still, deductions gotten from their responses is that having their own ordering app will help have direct and efficient reach with their customers while someone feels it is less costly to use third party platforms to reach out to more customers.</a:t>
            </a:r>
          </a:p>
        </p:txBody>
      </p:sp>
    </p:spTree>
    <p:extLst>
      <p:ext uri="{BB962C8B-B14F-4D97-AF65-F5344CB8AC3E}">
        <p14:creationId xmlns:p14="http://schemas.microsoft.com/office/powerpoint/2010/main" val="3985779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2A80-D988-EA5B-7FEB-98753C31DA4D}"/>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464359F7-74EA-A125-9CA3-7B360C6ED3DC}"/>
              </a:ext>
            </a:extLst>
          </p:cNvPr>
          <p:cNvSpPr>
            <a:spLocks noGrp="1"/>
          </p:cNvSpPr>
          <p:nvPr>
            <p:ph idx="1"/>
          </p:nvPr>
        </p:nvSpPr>
        <p:spPr/>
        <p:txBody>
          <a:bodyPr vert="horz" lIns="91440" tIns="45720" rIns="91440" bIns="45720" rtlCol="0" anchor="t">
            <a:normAutofit/>
          </a:bodyPr>
          <a:lstStyle/>
          <a:p>
            <a:pPr marL="0" indent="0">
              <a:buNone/>
            </a:pPr>
            <a:r>
              <a:rPr lang="en-US">
                <a:solidFill>
                  <a:srgbClr val="000000">
                    <a:alpha val="60000"/>
                  </a:srgbClr>
                </a:solidFill>
                <a:latin typeface="Times New Roman"/>
                <a:cs typeface="Times New Roman"/>
              </a:rPr>
              <a:t>        </a:t>
            </a:r>
            <a:endParaRPr lang="en-US"/>
          </a:p>
          <a:p>
            <a:pPr marL="0" indent="0">
              <a:buNone/>
            </a:pPr>
            <a:r>
              <a:rPr lang="en-US">
                <a:solidFill>
                  <a:srgbClr val="000000">
                    <a:alpha val="60000"/>
                  </a:srgbClr>
                </a:solidFill>
                <a:latin typeface="Times New Roman"/>
                <a:cs typeface="Times New Roman"/>
              </a:rPr>
              <a:t>        I do hope the findings gotten from our market research on Jumia foods and </a:t>
            </a:r>
            <a:r>
              <a:rPr lang="en-US" err="1">
                <a:solidFill>
                  <a:srgbClr val="000000">
                    <a:alpha val="60000"/>
                  </a:srgbClr>
                </a:solidFill>
                <a:latin typeface="Times New Roman"/>
                <a:cs typeface="Times New Roman"/>
              </a:rPr>
              <a:t>Glovo</a:t>
            </a:r>
            <a:r>
              <a:rPr lang="en-US">
                <a:solidFill>
                  <a:srgbClr val="000000">
                    <a:alpha val="60000"/>
                  </a:srgbClr>
                </a:solidFill>
                <a:latin typeface="Times New Roman"/>
                <a:cs typeface="Times New Roman"/>
              </a:rPr>
              <a:t> meets the Goals and Objectives that the project is set out to achieve, by helping to make crucial decisions in the adoption of more technology in the e-commerce marketplace.</a:t>
            </a:r>
            <a:endParaRPr lang="en-US"/>
          </a:p>
          <a:p>
            <a:pPr marL="0" indent="0">
              <a:buNone/>
            </a:pPr>
            <a:endParaRPr lang="en-US">
              <a:solidFill>
                <a:srgbClr val="000000">
                  <a:alpha val="60000"/>
                </a:srgbClr>
              </a:solidFill>
              <a:latin typeface="Times New Roman"/>
              <a:cs typeface="Times New Roman"/>
            </a:endParaRPr>
          </a:p>
          <a:p>
            <a:pPr marL="0" indent="0">
              <a:buNone/>
            </a:pPr>
            <a:r>
              <a:rPr lang="en-US" sz="2400" b="1">
                <a:solidFill>
                  <a:srgbClr val="000000">
                    <a:alpha val="60000"/>
                  </a:srgbClr>
                </a:solidFill>
                <a:latin typeface="Times New Roman"/>
                <a:cs typeface="Times New Roman"/>
              </a:rPr>
              <a:t>THANK YOU.</a:t>
            </a:r>
          </a:p>
        </p:txBody>
      </p:sp>
    </p:spTree>
    <p:extLst>
      <p:ext uri="{BB962C8B-B14F-4D97-AF65-F5344CB8AC3E}">
        <p14:creationId xmlns:p14="http://schemas.microsoft.com/office/powerpoint/2010/main" val="3532808424"/>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7F"/>
      </a:accent3>
      <a:accent4>
        <a:srgbClr val="76AD78"/>
      </a:accent4>
      <a:accent5>
        <a:srgbClr val="81AB94"/>
      </a:accent5>
      <a:accent6>
        <a:srgbClr val="74AAA2"/>
      </a:accent6>
      <a:hlink>
        <a:srgbClr val="6978AE"/>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TotalTime>1</TotalTime>
  <Words>754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Avenir Next LT Pro</vt:lpstr>
      <vt:lpstr>Calibri</vt:lpstr>
      <vt:lpstr>Franklin Gothic Heavy</vt:lpstr>
      <vt:lpstr>Goudy Old Style</vt:lpstr>
      <vt:lpstr>Times New Roman</vt:lpstr>
      <vt:lpstr>Wingdings</vt:lpstr>
      <vt:lpstr>FrostyVTI</vt:lpstr>
      <vt:lpstr>EXPLORING JUMIA &amp; GLOVO E-COMMERCE MARKETPLACE</vt:lpstr>
      <vt:lpstr>INTRODUCTION</vt:lpstr>
      <vt:lpstr>METHODOLOGY</vt:lpstr>
      <vt:lpstr>PowerPoint Presentation</vt:lpstr>
      <vt:lpstr>REPORT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Abisola Adeyeye</cp:lastModifiedBy>
  <cp:revision>4</cp:revision>
  <dcterms:created xsi:type="dcterms:W3CDTF">2023-03-06T11:52:43Z</dcterms:created>
  <dcterms:modified xsi:type="dcterms:W3CDTF">2023-03-07T14:08:04Z</dcterms:modified>
</cp:coreProperties>
</file>