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F888"/>
    <a:srgbClr val="C82701"/>
    <a:srgbClr val="F40E04"/>
    <a:srgbClr val="1CFFFE"/>
    <a:srgbClr val="F8FA01"/>
    <a:srgbClr val="82D357"/>
    <a:srgbClr val="EA0B43"/>
    <a:srgbClr val="B62602"/>
    <a:srgbClr val="C4034B"/>
    <a:srgbClr val="BB0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F2C6-7206-31B0-0B52-3C6297B42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CBA7E-CB99-A5E1-3CFE-AFF92BF5C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7515-9F03-9AFC-FA47-E57FFC26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7E5EF-BD53-71E9-A302-0C63973D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09FCE-0EFC-6E94-E7C4-A9ED83BA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8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E101-1ACD-1733-0AC0-FD7DCB3A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4DBDD-A7EB-7C0B-8A4C-5F8426112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101FF-8EA8-1E07-D7BD-F17B2E80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78001-4BE2-AF29-4571-42D7689C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5D8D-9D57-0FD2-EEB0-8BC34871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0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20252-BBF2-E1C4-88B8-5B7AAB5E0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5C3DB-E358-F34E-779D-F8527796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2866-B917-3EC0-70A4-B92B961F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27A8-F151-1468-DAA2-B952B6BB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3ED01-5418-5F79-878B-41BFC9E5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0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A7DE-8589-03A8-F6A5-5C1BCE45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0E4E-90EC-1C5E-7B9A-90E7BC1C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3AD2C-E8E8-91B7-CD3D-4DFEEDA7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C590-0BE6-A293-2186-9EB2299A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83153-2982-3161-B9A7-C816986F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6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6D96-8564-3534-7AE0-7E5210F8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86277-A4D7-3904-90AD-A80FAC52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1106-7500-6BF8-A6F8-65173A0F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87D2-4DE5-BDA9-BAEF-2DAFD8C8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5FC3-2584-2A20-8DEC-5DB54638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BDA5-5B49-D152-47D2-4AC28434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FB160-635D-731A-C27A-54C496AE6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4093B-146A-3407-5A91-DC9CCDEB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5F0C3-2DF2-E660-5B07-D17552F5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D4BC-C198-7AF7-4547-F4C00CFC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7C2AE-6C78-9DAC-8DDA-8FC372B3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05FF-04AF-CC44-BA82-068C1754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77602-B847-2596-FFB9-2F2E2E536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654D2-2AAD-BC8D-32BE-B6159904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E5773-8240-987E-9528-920341F22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6ED47-AE3A-DD07-75D0-0A3FCAF9A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2797B-9D81-F64E-130A-5B44CF2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97494-20CB-34D2-7515-82E9915A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B6BA1-DC4C-4473-D771-0C44E24E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4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D5CB-9255-C24D-9DCB-D94D49FE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02C03-251E-0021-A814-E2525E6C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43C95-F5B1-D5C2-E7E8-131916F7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F506-72F0-5B4D-07DA-92B4B1BB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EDDAE-5E22-6226-B82E-9047F807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40B53-9798-0132-D994-826E4C07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4AB82-7C8C-D534-5647-3CD172EB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0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9181-CA95-5DC5-20B0-8968B7C6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19345-4809-D425-DF73-563B0468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01CA5-3206-28B7-2165-86A769E1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FD197-8352-417F-5E9C-B92400E5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8B045-97EE-870E-F8C5-846F164E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617CF-6156-720F-2BCF-82FF152A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A6F2-1860-5736-9868-C44BBE80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97F0B-7E16-B88F-89AE-953F60FE6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8A7CF-D02C-6639-3781-AD24F5FF2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F7C2D-731A-C97C-9F3F-8C074BBF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0E297-6A4C-FC6E-FD9A-E38240A8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89230-7F32-54C2-BADC-C5F5A830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EFA4A-A354-A031-13AC-D052185B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5355C-F01C-D04B-385A-50877E7D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C705-6A53-E5A5-5300-68F76873D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F36E-750C-98F1-182C-3E94A6498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2169-FFFB-D2E1-A4F5-1EE7093B6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1C8732-5BF7-AAD9-FF7A-9E1A8E5F1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61DFC-545A-CE21-4D80-6C48EF37F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6" y="2785751"/>
            <a:ext cx="3333749" cy="15219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CFEDB5-6514-6D34-E2CC-944D0329FF8E}"/>
              </a:ext>
            </a:extLst>
          </p:cNvPr>
          <p:cNvSpPr/>
          <p:nvPr/>
        </p:nvSpPr>
        <p:spPr>
          <a:xfrm>
            <a:off x="1976436" y="890588"/>
            <a:ext cx="9001125" cy="866774"/>
          </a:xfrm>
          <a:prstGeom prst="rect">
            <a:avLst/>
          </a:prstGeom>
          <a:solidFill>
            <a:srgbClr val="162B1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Scripture Quotation Identifier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585D35-D64D-5946-3715-2ACA03D1EB6E}"/>
              </a:ext>
            </a:extLst>
          </p:cNvPr>
          <p:cNvSpPr/>
          <p:nvPr/>
        </p:nvSpPr>
        <p:spPr>
          <a:xfrm>
            <a:off x="2000250" y="3530666"/>
            <a:ext cx="1571625" cy="1222309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 Black" panose="020B0A04020102020204" pitchFamily="34" charset="0"/>
              </a:rPr>
              <a:t>Michael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C3F486-D5B4-6934-BEE7-66B29C6AF0BD}"/>
              </a:ext>
            </a:extLst>
          </p:cNvPr>
          <p:cNvSpPr/>
          <p:nvPr/>
        </p:nvSpPr>
        <p:spPr>
          <a:xfrm>
            <a:off x="9434511" y="3429000"/>
            <a:ext cx="1571625" cy="1222309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 Black" panose="020B0A04020102020204" pitchFamily="34" charset="0"/>
              </a:rPr>
              <a:t>Stephen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0CD2B5-55FC-AFD3-7BCE-D91313DC15B7}"/>
              </a:ext>
            </a:extLst>
          </p:cNvPr>
          <p:cNvSpPr/>
          <p:nvPr/>
        </p:nvSpPr>
        <p:spPr>
          <a:xfrm>
            <a:off x="2000250" y="1835216"/>
            <a:ext cx="1571625" cy="1222309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 Black" panose="020B0A04020102020204" pitchFamily="34" charset="0"/>
              </a:rPr>
              <a:t>Kai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975124-A928-CD96-45A7-27032F23576D}"/>
              </a:ext>
            </a:extLst>
          </p:cNvPr>
          <p:cNvSpPr/>
          <p:nvPr/>
        </p:nvSpPr>
        <p:spPr>
          <a:xfrm>
            <a:off x="9405936" y="1800225"/>
            <a:ext cx="1571625" cy="1333500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 Black" panose="020B0A04020102020204" pitchFamily="34" charset="0"/>
              </a:rPr>
              <a:t>Kobe</a:t>
            </a:r>
          </a:p>
        </p:txBody>
      </p:sp>
    </p:spTree>
    <p:extLst>
      <p:ext uri="{BB962C8B-B14F-4D97-AF65-F5344CB8AC3E}">
        <p14:creationId xmlns:p14="http://schemas.microsoft.com/office/powerpoint/2010/main" val="343905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A88C37-C92B-2A7C-E9B3-6DADBCF58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23330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D6075-C2E6-C772-2BFD-756C0BE2B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80" y="784810"/>
            <a:ext cx="2286837" cy="1043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72BDAE-78D9-92FB-E8A8-F285271431FA}"/>
              </a:ext>
            </a:extLst>
          </p:cNvPr>
          <p:cNvSpPr/>
          <p:nvPr/>
        </p:nvSpPr>
        <p:spPr>
          <a:xfrm>
            <a:off x="1170432" y="5189698"/>
            <a:ext cx="10243585" cy="790477"/>
          </a:xfrm>
          <a:prstGeom prst="rect">
            <a:avLst/>
          </a:prstGeom>
          <a:solidFill>
            <a:srgbClr val="1CFFFE"/>
          </a:solidFill>
          <a:ln w="76200">
            <a:solidFill>
              <a:srgbClr val="F40E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Algerian" panose="04020705040A02060702" pitchFamily="82" charset="0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24303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22C0AC-DDDB-A518-F57D-B6B4235A1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BC0D2D-578C-8DA8-2948-3B76F15C6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34" y="1615440"/>
            <a:ext cx="6766265" cy="2865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11D817-A1F4-7825-6EF4-1883257EE390}"/>
              </a:ext>
            </a:extLst>
          </p:cNvPr>
          <p:cNvSpPr/>
          <p:nvPr/>
        </p:nvSpPr>
        <p:spPr>
          <a:xfrm>
            <a:off x="1190752" y="0"/>
            <a:ext cx="9660127" cy="807720"/>
          </a:xfrm>
          <a:prstGeom prst="rect">
            <a:avLst/>
          </a:prstGeom>
          <a:solidFill>
            <a:srgbClr val="C8270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Arial Black" panose="020B0A04020102020204" pitchFamily="34" charset="0"/>
              </a:rPr>
              <a:t>Bar Graphs generated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55156-FA8E-A780-BA1B-8D8656147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" y="1404620"/>
            <a:ext cx="4934598" cy="36753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DAD02D-DA3D-263B-4146-102217E82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815" y="1404620"/>
            <a:ext cx="5037584" cy="36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7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0EBC-B3F0-3FB7-5A57-9E667E92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FF69-F720-8CF4-A12C-22B6F1F1D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C344E-115E-51C8-C235-4102154AF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679632-7570-140D-5552-29776E72A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736" y="1439228"/>
            <a:ext cx="4775216" cy="2179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7B8456-DAAE-E604-5B62-EDA0B3EE9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04" y="1439228"/>
            <a:ext cx="4775216" cy="2179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AD4C1-F03F-40F8-5999-DF4567BB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3" y="450108"/>
            <a:ext cx="5966977" cy="4427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73E81F-8A6A-021C-E508-D96D9BE7E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0108"/>
            <a:ext cx="5944115" cy="44352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24C356-205D-93FF-65C1-DF73E948B472}"/>
              </a:ext>
            </a:extLst>
          </p:cNvPr>
          <p:cNvSpPr/>
          <p:nvPr/>
        </p:nvSpPr>
        <p:spPr>
          <a:xfrm>
            <a:off x="2123440" y="4915495"/>
            <a:ext cx="8412480" cy="1106527"/>
          </a:xfrm>
          <a:prstGeom prst="rect">
            <a:avLst/>
          </a:prstGeom>
          <a:solidFill>
            <a:srgbClr val="07F888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Arial Black" panose="020B0A04020102020204" pitchFamily="34" charset="0"/>
              </a:rPr>
              <a:t>Stacked-Bar Graphs</a:t>
            </a:r>
          </a:p>
        </p:txBody>
      </p:sp>
    </p:spTree>
    <p:extLst>
      <p:ext uri="{BB962C8B-B14F-4D97-AF65-F5344CB8AC3E}">
        <p14:creationId xmlns:p14="http://schemas.microsoft.com/office/powerpoint/2010/main" val="89442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E2E5D7-4F44-527B-B8E8-E076CB77F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478"/>
            <a:ext cx="6136844" cy="687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E9F48-ACE6-EE67-A3B1-BD02F3161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05" y="-7739"/>
            <a:ext cx="6086882" cy="68734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747BFB-1DA6-2166-829B-6DBC769ABCEE}"/>
              </a:ext>
            </a:extLst>
          </p:cNvPr>
          <p:cNvSpPr/>
          <p:nvPr/>
        </p:nvSpPr>
        <p:spPr>
          <a:xfrm>
            <a:off x="694832" y="761261"/>
            <a:ext cx="1088402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7450D-52A6-CC91-63EA-08A928DA31A6}"/>
              </a:ext>
            </a:extLst>
          </p:cNvPr>
          <p:cNvSpPr/>
          <p:nvPr/>
        </p:nvSpPr>
        <p:spPr>
          <a:xfrm>
            <a:off x="1027745" y="1091954"/>
            <a:ext cx="10383968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Purpose: Find quotes or allusions to </a:t>
            </a:r>
            <a:r>
              <a:rPr lang="en-US" sz="3600" dirty="0" err="1">
                <a:solidFill>
                  <a:schemeClr val="tx1"/>
                </a:solidFill>
                <a:latin typeface="Arial Black" panose="020B0A04020102020204" pitchFamily="34" charset="0"/>
              </a:rPr>
              <a:t>Koine</a:t>
            </a:r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 Greek in the writings of Church Fathers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23D353-423A-AAF7-58B0-69CA28040F8C}"/>
              </a:ext>
            </a:extLst>
          </p:cNvPr>
          <p:cNvSpPr/>
          <p:nvPr/>
        </p:nvSpPr>
        <p:spPr>
          <a:xfrm>
            <a:off x="1000648" y="2442164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Challenge: Quotes may not be exact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2D4794-3BD4-32DF-EA81-BE2BBE34FCED}"/>
              </a:ext>
            </a:extLst>
          </p:cNvPr>
          <p:cNvCxnSpPr>
            <a:cxnSpLocks/>
          </p:cNvCxnSpPr>
          <p:nvPr/>
        </p:nvCxnSpPr>
        <p:spPr>
          <a:xfrm>
            <a:off x="899608" y="2351518"/>
            <a:ext cx="10301792" cy="0"/>
          </a:xfrm>
          <a:prstGeom prst="line">
            <a:avLst/>
          </a:prstGeom>
          <a:ln w="19050">
            <a:solidFill>
              <a:srgbClr val="3A00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FA781-0AEC-0E51-0606-010E8600DE0D}"/>
              </a:ext>
            </a:extLst>
          </p:cNvPr>
          <p:cNvSpPr/>
          <p:nvPr/>
        </p:nvSpPr>
        <p:spPr>
          <a:xfrm>
            <a:off x="1027741" y="2974554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John 9:5 As long as I am in the world, I am the light of the world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453DB4-A6E1-2FBA-5B06-85491A70C050}"/>
              </a:ext>
            </a:extLst>
          </p:cNvPr>
          <p:cNvSpPr/>
          <p:nvPr/>
        </p:nvSpPr>
        <p:spPr>
          <a:xfrm>
            <a:off x="1027744" y="5166986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Church Father: I am the light of the world as long as I am in 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3D6421-FED9-20B2-2D96-6F1C292E9CE6}"/>
              </a:ext>
            </a:extLst>
          </p:cNvPr>
          <p:cNvSpPr/>
          <p:nvPr/>
        </p:nvSpPr>
        <p:spPr>
          <a:xfrm>
            <a:off x="2335724" y="3065552"/>
            <a:ext cx="1151756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9C753-92AF-5960-304E-724B74CB4DD8}"/>
              </a:ext>
            </a:extLst>
          </p:cNvPr>
          <p:cNvSpPr/>
          <p:nvPr/>
        </p:nvSpPr>
        <p:spPr>
          <a:xfrm>
            <a:off x="3820390" y="3065552"/>
            <a:ext cx="712745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D98DDF-61ED-6580-D22E-AEA7095E7533}"/>
              </a:ext>
            </a:extLst>
          </p:cNvPr>
          <p:cNvSpPr/>
          <p:nvPr/>
        </p:nvSpPr>
        <p:spPr>
          <a:xfrm>
            <a:off x="4533135" y="3065199"/>
            <a:ext cx="399097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37770D-C03A-BE4A-768C-AD09141D757D}"/>
              </a:ext>
            </a:extLst>
          </p:cNvPr>
          <p:cNvSpPr/>
          <p:nvPr/>
        </p:nvSpPr>
        <p:spPr>
          <a:xfrm>
            <a:off x="5480102" y="3065199"/>
            <a:ext cx="860306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0A1629-462C-740D-6F4C-62B8AD2E3205}"/>
              </a:ext>
            </a:extLst>
          </p:cNvPr>
          <p:cNvSpPr/>
          <p:nvPr/>
        </p:nvSpPr>
        <p:spPr>
          <a:xfrm>
            <a:off x="6419656" y="3065199"/>
            <a:ext cx="704088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8C89B-C09A-D216-3B6C-4143D9E85E93}"/>
              </a:ext>
            </a:extLst>
          </p:cNvPr>
          <p:cNvSpPr/>
          <p:nvPr/>
        </p:nvSpPr>
        <p:spPr>
          <a:xfrm>
            <a:off x="7686485" y="3065199"/>
            <a:ext cx="704088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60817E-908E-430F-14A7-88825E46976C}"/>
              </a:ext>
            </a:extLst>
          </p:cNvPr>
          <p:cNvSpPr/>
          <p:nvPr/>
        </p:nvSpPr>
        <p:spPr>
          <a:xfrm>
            <a:off x="3241391" y="5239384"/>
            <a:ext cx="730721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7C8576-A04E-D8F2-8632-15895B7FE866}"/>
              </a:ext>
            </a:extLst>
          </p:cNvPr>
          <p:cNvSpPr/>
          <p:nvPr/>
        </p:nvSpPr>
        <p:spPr>
          <a:xfrm>
            <a:off x="4499090" y="5239384"/>
            <a:ext cx="730721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110A16-633B-02A8-1390-97D2B96CCACA}"/>
              </a:ext>
            </a:extLst>
          </p:cNvPr>
          <p:cNvSpPr/>
          <p:nvPr/>
        </p:nvSpPr>
        <p:spPr>
          <a:xfrm>
            <a:off x="6170918" y="5235566"/>
            <a:ext cx="843571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72EC9-C69E-4E6B-E966-C423E13468A4}"/>
              </a:ext>
            </a:extLst>
          </p:cNvPr>
          <p:cNvSpPr/>
          <p:nvPr/>
        </p:nvSpPr>
        <p:spPr>
          <a:xfrm>
            <a:off x="7082344" y="5235566"/>
            <a:ext cx="1041144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2B27BA-4522-1651-F12E-B8C202F0830E}"/>
              </a:ext>
            </a:extLst>
          </p:cNvPr>
          <p:cNvSpPr/>
          <p:nvPr/>
        </p:nvSpPr>
        <p:spPr>
          <a:xfrm>
            <a:off x="8488744" y="5235566"/>
            <a:ext cx="724551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FE99B2-AF55-ED46-26E9-3384FE191A02}"/>
              </a:ext>
            </a:extLst>
          </p:cNvPr>
          <p:cNvSpPr/>
          <p:nvPr/>
        </p:nvSpPr>
        <p:spPr>
          <a:xfrm>
            <a:off x="9213295" y="5235566"/>
            <a:ext cx="332913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7C8C7C-CAD9-5141-A466-F971408E4CA0}"/>
              </a:ext>
            </a:extLst>
          </p:cNvPr>
          <p:cNvCxnSpPr>
            <a:cxnSpLocks/>
          </p:cNvCxnSpPr>
          <p:nvPr/>
        </p:nvCxnSpPr>
        <p:spPr>
          <a:xfrm>
            <a:off x="2884154" y="3428647"/>
            <a:ext cx="4691314" cy="1806566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4981C4-B1AB-F4B3-B8AA-6E496D1D8FB3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3606752" y="3429000"/>
            <a:ext cx="570011" cy="1810384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3AFCCB-855E-F6E1-FBAB-261D1A112AE3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732684" y="3428647"/>
            <a:ext cx="4647068" cy="1806919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A5B47A-9D62-FE20-2F3B-B522DA0937CD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5910255" y="3428647"/>
            <a:ext cx="682449" cy="1806919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559563-B2F8-E1B6-AB7F-746308CED3D1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6771700" y="3428647"/>
            <a:ext cx="2079320" cy="1806919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AFBD30-4B62-47CE-08C5-339F4D33817F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4864451" y="3428647"/>
            <a:ext cx="3174078" cy="1810737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9357665-CBB2-44D0-4B9C-F70F05DA9127}"/>
              </a:ext>
            </a:extLst>
          </p:cNvPr>
          <p:cNvSpPr/>
          <p:nvPr/>
        </p:nvSpPr>
        <p:spPr>
          <a:xfrm>
            <a:off x="8403890" y="3897480"/>
            <a:ext cx="3793538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6 Matches</a:t>
            </a:r>
          </a:p>
        </p:txBody>
      </p:sp>
    </p:spTree>
    <p:extLst>
      <p:ext uri="{BB962C8B-B14F-4D97-AF65-F5344CB8AC3E}">
        <p14:creationId xmlns:p14="http://schemas.microsoft.com/office/powerpoint/2010/main" val="26949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F3FA0E-008F-E7B0-D2A7-53AFED5C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21" y="0"/>
            <a:ext cx="66345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75DD1-7B61-405A-DBD7-13E2F003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906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FE4B1D-D32D-9F09-FAB3-F82A8AF8DD73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9057BD-1738-2D0F-B84E-0E2DDF843B7D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How it 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6286-04A2-C24E-3338-C0F689D3C311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D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CCBBA8-E1EE-BF21-12F2-625102C118AD}"/>
              </a:ext>
            </a:extLst>
          </p:cNvPr>
          <p:cNvSpPr/>
          <p:nvPr/>
        </p:nvSpPr>
        <p:spPr>
          <a:xfrm>
            <a:off x="799731" y="4276271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Church Father: I am the way, the life, and the truth.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7B0506-41B2-20AD-28EA-22D9A81AF49A}"/>
              </a:ext>
            </a:extLst>
          </p:cNvPr>
          <p:cNvSpPr/>
          <p:nvPr/>
        </p:nvSpPr>
        <p:spPr>
          <a:xfrm>
            <a:off x="8103278" y="4276270"/>
            <a:ext cx="3359828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When Jesus said this…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B1D56-BCB2-3EF7-BECC-3CAA02F82823}"/>
              </a:ext>
            </a:extLst>
          </p:cNvPr>
          <p:cNvSpPr/>
          <p:nvPr/>
        </p:nvSpPr>
        <p:spPr>
          <a:xfrm>
            <a:off x="1025370" y="1756398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1. Split text up by clause (separated by ‘.’, ‘;’, or ‘?’)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255FCAA-1C43-5633-F402-9B03F57E7D72}"/>
              </a:ext>
            </a:extLst>
          </p:cNvPr>
          <p:cNvSpPr/>
          <p:nvPr/>
        </p:nvSpPr>
        <p:spPr>
          <a:xfrm>
            <a:off x="799731" y="3802427"/>
            <a:ext cx="443883" cy="508245"/>
          </a:xfrm>
          <a:prstGeom prst="downArrow">
            <a:avLst/>
          </a:prstGeom>
          <a:solidFill>
            <a:srgbClr val="590ED7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58086 -0.005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3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1207 -0.0004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animBg="1"/>
      <p:bldP spid="16" grpId="1" animBg="1"/>
      <p:bldP spid="1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F3FA0E-008F-E7B0-D2A7-53AFED5C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21" y="0"/>
            <a:ext cx="66345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75DD1-7B61-405A-DBD7-13E2F003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906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FE4B1D-D32D-9F09-FAB3-F82A8AF8DD73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9057BD-1738-2D0F-B84E-0E2DDF843B7D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How it 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6286-04A2-C24E-3338-C0F689D3C311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D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B1D56-BCB2-3EF7-BECC-3CAA02F82823}"/>
              </a:ext>
            </a:extLst>
          </p:cNvPr>
          <p:cNvSpPr/>
          <p:nvPr/>
        </p:nvSpPr>
        <p:spPr>
          <a:xfrm>
            <a:off x="1025370" y="1756398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1. Split text up by clause (separated by ‘.’, ‘;’, or ‘?’)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EEEFB5-99AA-6980-0C01-B518328C4AB5}"/>
              </a:ext>
            </a:extLst>
          </p:cNvPr>
          <p:cNvSpPr/>
          <p:nvPr/>
        </p:nvSpPr>
        <p:spPr>
          <a:xfrm>
            <a:off x="2208505" y="4276271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Church Father: I am the way, the life, and the truth.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30285-3ABF-EB06-D9A1-BCED5F945FDB}"/>
              </a:ext>
            </a:extLst>
          </p:cNvPr>
          <p:cNvSpPr/>
          <p:nvPr/>
        </p:nvSpPr>
        <p:spPr>
          <a:xfrm>
            <a:off x="1040167" y="2157275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2. Remove Definite Articles and “And”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9BFA5-7123-BC7F-1A9D-D4838A8F2F0C}"/>
              </a:ext>
            </a:extLst>
          </p:cNvPr>
          <p:cNvSpPr/>
          <p:nvPr/>
        </p:nvSpPr>
        <p:spPr>
          <a:xfrm>
            <a:off x="5131293" y="4276271"/>
            <a:ext cx="568171" cy="546524"/>
          </a:xfrm>
          <a:prstGeom prst="rect">
            <a:avLst/>
          </a:prstGeom>
          <a:noFill/>
          <a:ln w="28575">
            <a:solidFill>
              <a:srgbClr val="2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3DBFC-82AA-F180-7B3F-1FE7E51CE11D}"/>
              </a:ext>
            </a:extLst>
          </p:cNvPr>
          <p:cNvSpPr/>
          <p:nvPr/>
        </p:nvSpPr>
        <p:spPr>
          <a:xfrm>
            <a:off x="6402279" y="4277750"/>
            <a:ext cx="568171" cy="546524"/>
          </a:xfrm>
          <a:prstGeom prst="rect">
            <a:avLst/>
          </a:prstGeom>
          <a:noFill/>
          <a:ln w="28575">
            <a:solidFill>
              <a:srgbClr val="2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AB316-626F-97AB-3E72-33327D372858}"/>
              </a:ext>
            </a:extLst>
          </p:cNvPr>
          <p:cNvSpPr/>
          <p:nvPr/>
        </p:nvSpPr>
        <p:spPr>
          <a:xfrm>
            <a:off x="8173374" y="4277109"/>
            <a:ext cx="568171" cy="546524"/>
          </a:xfrm>
          <a:prstGeom prst="rect">
            <a:avLst/>
          </a:prstGeom>
          <a:noFill/>
          <a:ln w="28575">
            <a:solidFill>
              <a:srgbClr val="2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6C5521-19F9-1253-EF46-239AA00416A9}"/>
              </a:ext>
            </a:extLst>
          </p:cNvPr>
          <p:cNvSpPr/>
          <p:nvPr/>
        </p:nvSpPr>
        <p:spPr>
          <a:xfrm>
            <a:off x="7565717" y="4268232"/>
            <a:ext cx="568171" cy="546524"/>
          </a:xfrm>
          <a:prstGeom prst="rect">
            <a:avLst/>
          </a:prstGeom>
          <a:noFill/>
          <a:ln w="28575">
            <a:solidFill>
              <a:srgbClr val="2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F3FA0E-008F-E7B0-D2A7-53AFED5C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21" y="0"/>
            <a:ext cx="66345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75DD1-7B61-405A-DBD7-13E2F003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906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FE4B1D-D32D-9F09-FAB3-F82A8AF8DD73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9057BD-1738-2D0F-B84E-0E2DDF843B7D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How it 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6286-04A2-C24E-3338-C0F689D3C311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D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B1D56-BCB2-3EF7-BECC-3CAA02F82823}"/>
              </a:ext>
            </a:extLst>
          </p:cNvPr>
          <p:cNvSpPr/>
          <p:nvPr/>
        </p:nvSpPr>
        <p:spPr>
          <a:xfrm>
            <a:off x="1025370" y="1756398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1. Split text up by clause (separated by ‘.’, ‘;’, or ‘?’)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EEEFB5-99AA-6980-0C01-B518328C4AB5}"/>
              </a:ext>
            </a:extLst>
          </p:cNvPr>
          <p:cNvSpPr/>
          <p:nvPr/>
        </p:nvSpPr>
        <p:spPr>
          <a:xfrm>
            <a:off x="2208505" y="4276271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Church Father: I am the way, the life, and the truth.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30285-3ABF-EB06-D9A1-BCED5F945FDB}"/>
              </a:ext>
            </a:extLst>
          </p:cNvPr>
          <p:cNvSpPr/>
          <p:nvPr/>
        </p:nvSpPr>
        <p:spPr>
          <a:xfrm>
            <a:off x="1040167" y="2157275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2. Remove Definite Articles and “And”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9BFA5-7123-BC7F-1A9D-D4838A8F2F0C}"/>
              </a:ext>
            </a:extLst>
          </p:cNvPr>
          <p:cNvSpPr/>
          <p:nvPr/>
        </p:nvSpPr>
        <p:spPr>
          <a:xfrm>
            <a:off x="5131293" y="4276271"/>
            <a:ext cx="568171" cy="546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3DBFC-82AA-F180-7B3F-1FE7E51CE11D}"/>
              </a:ext>
            </a:extLst>
          </p:cNvPr>
          <p:cNvSpPr/>
          <p:nvPr/>
        </p:nvSpPr>
        <p:spPr>
          <a:xfrm>
            <a:off x="6402279" y="4277750"/>
            <a:ext cx="568171" cy="546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AB316-626F-97AB-3E72-33327D372858}"/>
              </a:ext>
            </a:extLst>
          </p:cNvPr>
          <p:cNvSpPr/>
          <p:nvPr/>
        </p:nvSpPr>
        <p:spPr>
          <a:xfrm>
            <a:off x="8173374" y="4277109"/>
            <a:ext cx="568171" cy="546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6C5521-19F9-1253-EF46-239AA00416A9}"/>
              </a:ext>
            </a:extLst>
          </p:cNvPr>
          <p:cNvSpPr/>
          <p:nvPr/>
        </p:nvSpPr>
        <p:spPr>
          <a:xfrm>
            <a:off x="7565717" y="4268232"/>
            <a:ext cx="568171" cy="546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F4064-8CA4-E259-B016-490410EA0091}"/>
              </a:ext>
            </a:extLst>
          </p:cNvPr>
          <p:cNvSpPr/>
          <p:nvPr/>
        </p:nvSpPr>
        <p:spPr>
          <a:xfrm>
            <a:off x="1040167" y="2574252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3. Compare with Biblical 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D9F51-E0B1-CCF3-DC26-CA1267E36E08}"/>
              </a:ext>
            </a:extLst>
          </p:cNvPr>
          <p:cNvSpPr/>
          <p:nvPr/>
        </p:nvSpPr>
        <p:spPr>
          <a:xfrm>
            <a:off x="2208505" y="2936154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John 9:5 – 3 matches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228789-AD9E-049A-73C3-3102A121D868}"/>
              </a:ext>
            </a:extLst>
          </p:cNvPr>
          <p:cNvSpPr/>
          <p:nvPr/>
        </p:nvSpPr>
        <p:spPr>
          <a:xfrm>
            <a:off x="2208505" y="3267259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John 14:6 – 6 matches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BF38E-DE1D-5821-0CBF-09D843D54A84}"/>
              </a:ext>
            </a:extLst>
          </p:cNvPr>
          <p:cNvSpPr/>
          <p:nvPr/>
        </p:nvSpPr>
        <p:spPr>
          <a:xfrm>
            <a:off x="2208690" y="3592274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John 11:35 – 0 matches</a:t>
            </a:r>
          </a:p>
        </p:txBody>
      </p:sp>
    </p:spTree>
    <p:extLst>
      <p:ext uri="{BB962C8B-B14F-4D97-AF65-F5344CB8AC3E}">
        <p14:creationId xmlns:p14="http://schemas.microsoft.com/office/powerpoint/2010/main" val="245731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57B356-256D-89E7-74E8-BEF61AF0B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31" y="0"/>
            <a:ext cx="640967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D8707C-C589-3A2A-0706-464B896D8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40967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1B3F-DE8A-8AE1-E252-60E40B403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38" y="1811045"/>
            <a:ext cx="3035515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31A88A-3E28-D5B7-9255-18A106999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10" y="1811045"/>
            <a:ext cx="3035515" cy="1828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410925-2A85-F81C-2514-3C8AB5D5EA5F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98D423-5791-CB7C-2243-8AD3C3780621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B32CE3-073E-2D8D-EDA4-A94AFF19EA58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0F4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86E14-2EA8-465B-7D34-050CA2C70DEE}"/>
              </a:ext>
            </a:extLst>
          </p:cNvPr>
          <p:cNvSpPr/>
          <p:nvPr/>
        </p:nvSpPr>
        <p:spPr>
          <a:xfrm>
            <a:off x="1025371" y="1756398"/>
            <a:ext cx="9863092" cy="83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The Whole new Testament is used and compared to every line of the Church father’s writings 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D64BE167-3FD7-0913-79CF-0A5948232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22256"/>
              </p:ext>
            </p:extLst>
          </p:nvPr>
        </p:nvGraphicFramePr>
        <p:xfrm>
          <a:off x="1425930" y="2874256"/>
          <a:ext cx="9061972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493">
                  <a:extLst>
                    <a:ext uri="{9D8B030D-6E8A-4147-A177-3AD203B41FA5}">
                      <a16:colId xmlns:a16="http://schemas.microsoft.com/office/drawing/2014/main" val="489110681"/>
                    </a:ext>
                  </a:extLst>
                </a:gridCol>
                <a:gridCol w="2265493">
                  <a:extLst>
                    <a:ext uri="{9D8B030D-6E8A-4147-A177-3AD203B41FA5}">
                      <a16:colId xmlns:a16="http://schemas.microsoft.com/office/drawing/2014/main" val="3102531615"/>
                    </a:ext>
                  </a:extLst>
                </a:gridCol>
                <a:gridCol w="2265493">
                  <a:extLst>
                    <a:ext uri="{9D8B030D-6E8A-4147-A177-3AD203B41FA5}">
                      <a16:colId xmlns:a16="http://schemas.microsoft.com/office/drawing/2014/main" val="4002850418"/>
                    </a:ext>
                  </a:extLst>
                </a:gridCol>
                <a:gridCol w="2265493">
                  <a:extLst>
                    <a:ext uri="{9D8B030D-6E8A-4147-A177-3AD203B41FA5}">
                      <a16:colId xmlns:a16="http://schemas.microsoft.com/office/drawing/2014/main" val="2011882385"/>
                    </a:ext>
                  </a:extLst>
                </a:gridCol>
              </a:tblGrid>
              <a:tr h="600519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John 9:5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543870"/>
                  </a:ext>
                </a:extLst>
              </a:tr>
              <a:tr h="600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John 14:6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849959"/>
                  </a:ext>
                </a:extLst>
              </a:tr>
              <a:tr h="600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John 11:35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950038"/>
                  </a:ext>
                </a:extLst>
              </a:tr>
              <a:tr h="6005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Sentence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Sentence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Sentence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97771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AD205EC4-EC04-21E5-D919-5848271544D6}"/>
              </a:ext>
            </a:extLst>
          </p:cNvPr>
          <p:cNvSpPr/>
          <p:nvPr/>
        </p:nvSpPr>
        <p:spPr>
          <a:xfrm>
            <a:off x="8211844" y="4136993"/>
            <a:ext cx="2254928" cy="656949"/>
          </a:xfrm>
          <a:prstGeom prst="rect">
            <a:avLst/>
          </a:prstGeom>
          <a:solidFill>
            <a:srgbClr val="C403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 Matches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E2A7F1-8460-DEDE-284B-CA60CA3C5E15}"/>
              </a:ext>
            </a:extLst>
          </p:cNvPr>
          <p:cNvSpPr/>
          <p:nvPr/>
        </p:nvSpPr>
        <p:spPr>
          <a:xfrm>
            <a:off x="3680858" y="4128834"/>
            <a:ext cx="2289908" cy="656949"/>
          </a:xfrm>
          <a:prstGeom prst="rect">
            <a:avLst/>
          </a:prstGeom>
          <a:solidFill>
            <a:srgbClr val="C403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 Matches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9777F1-4A28-3120-76EB-D19225264242}"/>
              </a:ext>
            </a:extLst>
          </p:cNvPr>
          <p:cNvSpPr/>
          <p:nvPr/>
        </p:nvSpPr>
        <p:spPr>
          <a:xfrm>
            <a:off x="3684233" y="3515557"/>
            <a:ext cx="2254928" cy="656948"/>
          </a:xfrm>
          <a:prstGeom prst="rect">
            <a:avLst/>
          </a:prstGeom>
          <a:solidFill>
            <a:srgbClr val="07DD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6 Matches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6275D7-F9B6-A182-C15D-929F0D55DCC7}"/>
              </a:ext>
            </a:extLst>
          </p:cNvPr>
          <p:cNvSpPr/>
          <p:nvPr/>
        </p:nvSpPr>
        <p:spPr>
          <a:xfrm>
            <a:off x="8222409" y="3511311"/>
            <a:ext cx="2254928" cy="656949"/>
          </a:xfrm>
          <a:prstGeom prst="rect">
            <a:avLst/>
          </a:prstGeom>
          <a:solidFill>
            <a:srgbClr val="A1E2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3 Matches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0570B2-E7A1-6D14-C3F1-D7108F69C1E8}"/>
              </a:ext>
            </a:extLst>
          </p:cNvPr>
          <p:cNvSpPr/>
          <p:nvPr/>
        </p:nvSpPr>
        <p:spPr>
          <a:xfrm>
            <a:off x="3684233" y="2877085"/>
            <a:ext cx="2254928" cy="621437"/>
          </a:xfrm>
          <a:prstGeom prst="rect">
            <a:avLst/>
          </a:prstGeom>
          <a:solidFill>
            <a:srgbClr val="A1E2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3 Matches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D52FD-749F-505E-07F5-B38253389806}"/>
              </a:ext>
            </a:extLst>
          </p:cNvPr>
          <p:cNvSpPr/>
          <p:nvPr/>
        </p:nvSpPr>
        <p:spPr>
          <a:xfrm>
            <a:off x="8232975" y="2866432"/>
            <a:ext cx="2254928" cy="656949"/>
          </a:xfrm>
          <a:prstGeom prst="rect">
            <a:avLst/>
          </a:prstGeom>
          <a:solidFill>
            <a:srgbClr val="5C5D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2 Matches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6F55BA-FEF1-3645-2BD0-6B09A5360C7C}"/>
              </a:ext>
            </a:extLst>
          </p:cNvPr>
          <p:cNvSpPr/>
          <p:nvPr/>
        </p:nvSpPr>
        <p:spPr>
          <a:xfrm>
            <a:off x="5956916" y="4128835"/>
            <a:ext cx="2254928" cy="656949"/>
          </a:xfrm>
          <a:prstGeom prst="rect">
            <a:avLst/>
          </a:prstGeom>
          <a:solidFill>
            <a:srgbClr val="BB077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 Match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33DA8-B211-569A-BA43-76A9AE8A6D3B}"/>
              </a:ext>
            </a:extLst>
          </p:cNvPr>
          <p:cNvSpPr/>
          <p:nvPr/>
        </p:nvSpPr>
        <p:spPr>
          <a:xfrm>
            <a:off x="5956916" y="2866432"/>
            <a:ext cx="2254928" cy="656949"/>
          </a:xfrm>
          <a:prstGeom prst="rect">
            <a:avLst/>
          </a:prstGeom>
          <a:solidFill>
            <a:srgbClr val="BB077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 Match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26ABD8-97C5-06E2-6B6E-5B9310D54847}"/>
              </a:ext>
            </a:extLst>
          </p:cNvPr>
          <p:cNvSpPr/>
          <p:nvPr/>
        </p:nvSpPr>
        <p:spPr>
          <a:xfrm>
            <a:off x="5956916" y="3515556"/>
            <a:ext cx="2254928" cy="656949"/>
          </a:xfrm>
          <a:prstGeom prst="rect">
            <a:avLst/>
          </a:prstGeom>
          <a:solidFill>
            <a:srgbClr val="C403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 Matches</a:t>
            </a:r>
          </a:p>
        </p:txBody>
      </p:sp>
    </p:spTree>
    <p:extLst>
      <p:ext uri="{BB962C8B-B14F-4D97-AF65-F5344CB8AC3E}">
        <p14:creationId xmlns:p14="http://schemas.microsoft.com/office/powerpoint/2010/main" val="35098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 animBg="1"/>
      <p:bldP spid="2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942F01-6059-D6A2-0050-18AEF55B5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33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CD3D9-1434-1C24-939B-6DE73306A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4" y="1707585"/>
            <a:ext cx="5878466" cy="2683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7E38B3-CA6D-FA3D-1FE8-E946BED5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33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BB0C6-489A-EA43-2DA5-1B2EB85C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62" y="1707585"/>
            <a:ext cx="5243887" cy="26836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A7735F-A997-D139-2AC8-521287482AAD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33FBA-2226-6E82-8955-1AC605F0D8A4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Drawbacks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52BFC9-A14F-7485-2B5B-7AA13E2772A0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B626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6ABCA-6D64-B7A9-05ED-9D0BC0FA4E65}"/>
              </a:ext>
            </a:extLst>
          </p:cNvPr>
          <p:cNvSpPr/>
          <p:nvPr/>
        </p:nvSpPr>
        <p:spPr>
          <a:xfrm>
            <a:off x="1025371" y="1756398"/>
            <a:ext cx="9863092" cy="3485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Worse at detecting references to short verses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Currently only works with the Greek new testament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Processing intensive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Large-sized output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Still requires a scholar to validate if the line is a quote of a selected verse </a:t>
            </a:r>
          </a:p>
        </p:txBody>
      </p:sp>
    </p:spTree>
    <p:extLst>
      <p:ext uri="{BB962C8B-B14F-4D97-AF65-F5344CB8AC3E}">
        <p14:creationId xmlns:p14="http://schemas.microsoft.com/office/powerpoint/2010/main" val="379505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A3EED5-1D25-8D12-501A-A16F7D326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194" y="0"/>
            <a:ext cx="626019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50399-AA25-7B23-8E8B-19D31D552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06" y="0"/>
            <a:ext cx="626019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0E8608-F1F9-BE9A-ED0A-44C3CD0E3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45" y="2065375"/>
            <a:ext cx="3171723" cy="1447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F9A49-5D1A-BDD7-9C15-86AB16C6F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945" y="2065374"/>
            <a:ext cx="3171723" cy="14479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AA0407-00A4-ECEE-89F0-CD4974D74381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377A6-3B48-2558-1885-6D3A7D77C0C9}"/>
              </a:ext>
            </a:extLst>
          </p:cNvPr>
          <p:cNvSpPr/>
          <p:nvPr/>
        </p:nvSpPr>
        <p:spPr>
          <a:xfrm>
            <a:off x="1025370" y="856695"/>
            <a:ext cx="5322902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Summary Diagram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494CD9-B3AD-C1A8-B48B-4EE5AC735F89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82D3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rogram Flow Image">
            <a:extLst>
              <a:ext uri="{FF2B5EF4-FFF2-40B4-BE49-F238E27FC236}">
                <a16:creationId xmlns:a16="http://schemas.microsoft.com/office/drawing/2014/main" id="{E641E34A-953C-9CD9-C113-02725CC5B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31" y="1928672"/>
            <a:ext cx="58197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6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F0257F-ED93-5313-FE58-1E1E2E776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359400-24E7-BC22-1B9A-B3320447E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7B71E-B351-450A-7585-863D6E8EF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14" y="1856100"/>
            <a:ext cx="2588101" cy="1294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C46FD-1899-B723-707F-E608B9173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76" y="1856100"/>
            <a:ext cx="2588101" cy="12942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AD7D46-F7C6-5E33-2E65-0F80448A5BC6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87740-48F4-2E18-6ABD-389C86D59977}"/>
              </a:ext>
            </a:extLst>
          </p:cNvPr>
          <p:cNvSpPr/>
          <p:nvPr/>
        </p:nvSpPr>
        <p:spPr>
          <a:xfrm>
            <a:off x="1025370" y="856695"/>
            <a:ext cx="5322902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Tool 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7407BC-4ED4-3386-4C5F-310B1F38CA56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F8FA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rogram Flow Image">
            <a:extLst>
              <a:ext uri="{FF2B5EF4-FFF2-40B4-BE49-F238E27FC236}">
                <a16:creationId xmlns:a16="http://schemas.microsoft.com/office/drawing/2014/main" id="{D728F5DE-AB43-863E-BE2F-D60F28E9D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090738"/>
            <a:ext cx="99250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46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300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White</dc:creator>
  <cp:lastModifiedBy>Michael White</cp:lastModifiedBy>
  <cp:revision>5</cp:revision>
  <dcterms:created xsi:type="dcterms:W3CDTF">2023-03-10T03:21:48Z</dcterms:created>
  <dcterms:modified xsi:type="dcterms:W3CDTF">2023-03-10T20:56:25Z</dcterms:modified>
</cp:coreProperties>
</file>