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0"/>
      </p:cViewPr>
      <p:guideLst>
        <p:guide orient="horz" pos="2160"/>
        <p:guide orient="horz" pos="3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74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3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7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04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34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60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01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283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28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16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390650" cy="5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421325" y="6096000"/>
            <a:ext cx="126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/>
                </a:solidFill>
              </a:rPr>
              <a:t>Startup Weekend</a:t>
            </a:r>
          </a:p>
          <a:p>
            <a:pPr algn="r"/>
            <a:fld id="{41E4A3CE-BA00-41C8-9862-21E4DBFB4200}" type="slidenum">
              <a:rPr lang="en-US" sz="1200" smtClean="0">
                <a:solidFill>
                  <a:schemeClr val="tx2"/>
                </a:solidFill>
              </a:rPr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3"/>
          <a:stretch/>
        </p:blipFill>
        <p:spPr bwMode="auto">
          <a:xfrm>
            <a:off x="212641" y="3124199"/>
            <a:ext cx="5532096" cy="322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Hobo Std" pitchFamily="50" charset="0"/>
              </a:rPr>
              <a:t>SproutHub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Startup Weekend</a:t>
            </a:r>
            <a:endParaRPr lang="en-US" dirty="0">
              <a:solidFill>
                <a:srgbClr val="FF0000"/>
              </a:solidFill>
              <a:latin typeface="Hobo St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Sunday, September 16</a:t>
            </a:r>
            <a:r>
              <a:rPr lang="en-US" baseline="30000" dirty="0" smtClean="0">
                <a:solidFill>
                  <a:srgbClr val="00B0F0"/>
                </a:solidFill>
              </a:rPr>
              <a:t>th</a:t>
            </a:r>
            <a:r>
              <a:rPr lang="en-US" dirty="0" smtClean="0">
                <a:solidFill>
                  <a:srgbClr val="00B0F0"/>
                </a:solidFill>
              </a:rPr>
              <a:t> 2012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029200"/>
            <a:ext cx="3067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https://mail-attachment.googleusercontent.com/attachment/u/0/?ui=2&amp;ik=30c45bebfa&amp;view=att&amp;th=139cf907ed92464b&amp;attid=0.1&amp;disp=inline&amp;realattid=f_h769jo7d0&amp;safe=1&amp;zw&amp;saduie=AG9B_P87NLzwTo6VGor2FJbIZ5Fb&amp;sadet=1347807173772&amp;sads=ocLoUfN176l7gtjVbYXAyaun3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321936"/>
            <a:ext cx="34290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Local Farmers markets have limited reach to potential consumers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67934"/>
            <a:ext cx="3657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Farmers markets operating hours are not always convenient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Locations of markets is sparse &amp; fragmented across Louisville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Limited awareness of product availability, locations &amp; time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905000"/>
            <a:ext cx="0" cy="3962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96263" y="26289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663" y="2209800"/>
            <a:ext cx="8382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63263" y="2457450"/>
            <a:ext cx="838200" cy="1714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763" y="2286000"/>
            <a:ext cx="838200" cy="3429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0200" y="1321936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# of Markets open on Saturday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308" y="28194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8-11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9534" y="28194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11-1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9558" y="27840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1+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96263" y="5237371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8663" y="4854585"/>
            <a:ext cx="838200" cy="3657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63263" y="4627651"/>
            <a:ext cx="838200" cy="6131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9763" y="4900424"/>
            <a:ext cx="838200" cy="32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75982" y="54980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Other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4898" y="5498068"/>
            <a:ext cx="99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Location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9334" y="54980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Time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9979" y="3580227"/>
            <a:ext cx="36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Reasons for not shopping at Markets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7084" y="1829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020" y="188868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7266" y="204495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8019" y="4516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8756" y="4258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93" y="4475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7084" y="1691268"/>
            <a:ext cx="3164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89979" y="3949559"/>
            <a:ext cx="361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ail-attachment.googleusercontent.com/attachment/u/0/?ui=2&amp;ik=30c45bebfa&amp;view=att&amp;th=139cf95b866c0f19&amp;attid=0.1&amp;disp=inline&amp;realattid=f_h769r9ou0&amp;safe=1&amp;zw&amp;saduie=AG9B_P87NLzwTo6VGor2FJbIZ5Fb&amp;sadet=1347810590675&amp;sads=HQCFpafDuH1Vce0g0kI28ZdYQw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0486" y="5791200"/>
            <a:ext cx="542471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“…Genius, amazing, hilarious #SWLOU” @</a:t>
            </a:r>
            <a:r>
              <a:rPr lang="en-US" b="1" dirty="0" err="1" smtClean="0">
                <a:solidFill>
                  <a:schemeClr val="tx2"/>
                </a:solidFill>
              </a:rPr>
              <a:t>ZacharyCohn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AutoShape 7" descr="https://mail-attachment.googleusercontent.com/attachment/u/0/?ui=2&amp;ik=30c45bebfa&amp;view=att&amp;th=139d020f0716833b&amp;attid=0.1&amp;disp=inline&amp;realattid=f_h76f6qbl0&amp;safe=1&amp;zw&amp;saduie=AG9B_P87NLzwTo6VGor2FJbIZ5Fb&amp;sadet=1347817243032&amp;sads=MKjIC2y4We3N-eAKAnrTWQpFKR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"/>
            <a:ext cx="9144000" cy="576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1759" y="1321936"/>
            <a:ext cx="265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Where to find customers?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905000"/>
            <a:ext cx="0" cy="3962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31759" y="1691268"/>
            <a:ext cx="251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905396" cy="2286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842000" y="4343400"/>
            <a:ext cx="20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Marketing Strategy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842000" y="471273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72098" y="4716120"/>
            <a:ext cx="40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Initially, leveraging traditional, mobile &amp; social </a:t>
            </a:r>
            <a:r>
              <a:rPr lang="en-US" dirty="0" smtClean="0">
                <a:solidFill>
                  <a:schemeClr val="tx2"/>
                </a:solidFill>
              </a:rPr>
              <a:t>platforms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2098" y="5358377"/>
            <a:ext cx="40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Marketing via t</a:t>
            </a:r>
            <a:r>
              <a:rPr lang="en-US" dirty="0" smtClean="0">
                <a:solidFill>
                  <a:schemeClr val="tx2"/>
                </a:solidFill>
              </a:rPr>
              <a:t>raditional </a:t>
            </a:r>
            <a:r>
              <a:rPr lang="en-US" dirty="0" smtClean="0">
                <a:solidFill>
                  <a:schemeClr val="tx2"/>
                </a:solidFill>
              </a:rPr>
              <a:t>media once business is expanding &amp; </a:t>
            </a:r>
            <a:r>
              <a:rPr lang="en-US" dirty="0" smtClean="0">
                <a:solidFill>
                  <a:schemeClr val="tx2"/>
                </a:solidFill>
              </a:rPr>
              <a:t>scalable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53454" y="2057400"/>
            <a:ext cx="4141292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5888" algn="l"/>
                <a:tab pos="2293938" algn="ctr"/>
                <a:tab pos="3208338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		</a:t>
            </a:r>
            <a:r>
              <a:rPr lang="en-US" b="1" u="sng" dirty="0" smtClean="0">
                <a:solidFill>
                  <a:schemeClr val="tx2"/>
                </a:solidFill>
              </a:rPr>
              <a:t>$/Units</a:t>
            </a: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u="sng" dirty="0" smtClean="0">
                <a:solidFill>
                  <a:schemeClr val="tx2"/>
                </a:solidFill>
              </a:rPr>
              <a:t>CAGR%</a:t>
            </a:r>
          </a:p>
          <a:p>
            <a:pPr>
              <a:tabLst>
                <a:tab pos="115888" algn="l"/>
                <a:tab pos="2293938" algn="ctr"/>
                <a:tab pos="3208338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# of markets	5,274	8%</a:t>
            </a:r>
          </a:p>
          <a:p>
            <a:pPr>
              <a:tabLst>
                <a:tab pos="115888" algn="l"/>
                <a:tab pos="2293938" algn="ctr"/>
                <a:tab pos="3208338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Market Revenues	$1.2B	8%</a:t>
            </a:r>
          </a:p>
          <a:p>
            <a:pPr>
              <a:tabLst>
                <a:tab pos="115888" algn="l"/>
                <a:tab pos="2293938" algn="ctr"/>
                <a:tab pos="3208338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CSA offering farms	1,400	15%</a:t>
            </a:r>
          </a:p>
          <a:p>
            <a:pPr>
              <a:tabLst>
                <a:tab pos="115888" algn="l"/>
                <a:tab pos="2293938" algn="ctr"/>
                <a:tab pos="3208338" algn="ctr"/>
              </a:tabLst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3397" y="1321936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National Market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360997" y="1691268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448" y="4716120"/>
            <a:ext cx="40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Direct to consumer model for farming showing steady growth over last 10 </a:t>
            </a:r>
            <a:r>
              <a:rPr lang="en-US" dirty="0" err="1" smtClean="0">
                <a:solidFill>
                  <a:schemeClr val="tx2"/>
                </a:solidFill>
              </a:rPr>
              <a:t>yrs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448" y="5358377"/>
            <a:ext cx="40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Community Supported Agriculture (CSA’s) growing double-digit per year</a:t>
            </a:r>
          </a:p>
        </p:txBody>
      </p:sp>
    </p:spTree>
    <p:extLst>
      <p:ext uri="{BB962C8B-B14F-4D97-AF65-F5344CB8AC3E}">
        <p14:creationId xmlns:p14="http://schemas.microsoft.com/office/powerpoint/2010/main" val="1386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83268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Segment / Data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7156" y="3536764"/>
            <a:ext cx="240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Strategy / Assumptions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905000"/>
            <a:ext cx="0" cy="3962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175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67156" y="3906096"/>
            <a:ext cx="2352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3850666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31279" y="3431566"/>
            <a:ext cx="838200" cy="4191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6704" y="2860066"/>
            <a:ext cx="838200" cy="990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5784" y="3164866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EBITDA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813" y="2501885"/>
            <a:ext cx="52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2173" y="38461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‘13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7598" y="38461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‘15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524000" y="2289496"/>
            <a:ext cx="1490357" cy="5705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1490233" y="2815924"/>
            <a:ext cx="85806" cy="60145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2971454" y="2259423"/>
            <a:ext cx="85806" cy="60145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3352800" y="1752600"/>
            <a:ext cx="1143000" cy="625653"/>
          </a:xfrm>
          <a:prstGeom prst="cloud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~50%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CAGR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1260" y="4420723"/>
            <a:ext cx="10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Margin %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482" y="47900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ROI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95394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Pilot starting in Louisville, KY … expansion to 3 nearby cities by ‘15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4400" y="464203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Total initial investment 10k … ~75-100K  incremental needed per expansion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400" y="533013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Investigating low-cost methods to acquire customers … leveraging new &amp; old technologies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174" y="2999495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0.2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626" y="47900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~20x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7599" y="2421791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0.4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7560" y="47900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~9x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857" y="1112282"/>
            <a:ext cx="1165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$’s in millions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2174" y="243192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0.5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7599" y="1854216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1.7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1028" y="4420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36453" y="4420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29036" y="1949688"/>
            <a:ext cx="3429000" cy="13998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5888" algn="l"/>
                <a:tab pos="2743200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Sale / Unit	$3.50</a:t>
            </a:r>
          </a:p>
          <a:p>
            <a:pPr>
              <a:tabLst>
                <a:tab pos="115888" algn="l"/>
                <a:tab pos="2743200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Cost / Unit	$1.50</a:t>
            </a:r>
          </a:p>
          <a:p>
            <a:pPr>
              <a:tabLst>
                <a:tab pos="115888" algn="l"/>
                <a:tab pos="2743200" algn="ctr"/>
              </a:tabLst>
            </a:pPr>
            <a:r>
              <a:rPr lang="en-US" b="1" u="sng" dirty="0" smtClean="0">
                <a:solidFill>
                  <a:schemeClr val="tx2"/>
                </a:solidFill>
              </a:rPr>
              <a:t>Lab &amp; OH / Unit	$0.40</a:t>
            </a:r>
          </a:p>
          <a:p>
            <a:pPr>
              <a:tabLst>
                <a:tab pos="115888" algn="l"/>
                <a:tab pos="2743200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Gross Profit %	54%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2833" y="1383268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Unit Economics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880433" y="175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  <a:latin typeface="Hobo Std" pitchFamily="50" charset="0"/>
              </a:rPr>
              <a:t>SproutHub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Jeremy Gray – Sprout Master</a:t>
            </a:r>
          </a:p>
          <a:p>
            <a:pPr marL="347663" indent="0">
              <a:buNone/>
            </a:pPr>
            <a:r>
              <a:rPr lang="en-US" sz="1400" dirty="0" smtClean="0"/>
              <a:t>Finance &amp; IT Management</a:t>
            </a:r>
          </a:p>
          <a:p>
            <a:pPr marL="347663" indent="0">
              <a:buNone/>
            </a:pPr>
            <a:endParaRPr lang="en-US" sz="1400" dirty="0" smtClean="0"/>
          </a:p>
          <a:p>
            <a:r>
              <a:rPr lang="en-US" sz="2000" b="1" dirty="0" smtClean="0"/>
              <a:t>Brandon </a:t>
            </a:r>
            <a:r>
              <a:rPr lang="en-US" sz="2000" b="1" dirty="0" err="1" smtClean="0"/>
              <a:t>Kobel</a:t>
            </a:r>
            <a:r>
              <a:rPr lang="en-US" sz="2000" b="1" dirty="0" smtClean="0"/>
              <a:t> – Chief Fertilizer</a:t>
            </a:r>
          </a:p>
          <a:p>
            <a:pPr marL="347663" indent="0">
              <a:buNone/>
            </a:pPr>
            <a:r>
              <a:rPr lang="en-US" sz="1400" dirty="0" smtClean="0"/>
              <a:t>.Software Engineer</a:t>
            </a:r>
          </a:p>
          <a:p>
            <a:pPr marL="347663" indent="0">
              <a:buNone/>
            </a:pPr>
            <a:endParaRPr lang="en-US" sz="1400" dirty="0" smtClean="0"/>
          </a:p>
          <a:p>
            <a:r>
              <a:rPr lang="en-US" sz="2000" b="1" dirty="0" smtClean="0"/>
              <a:t>Daniel </a:t>
            </a:r>
            <a:r>
              <a:rPr lang="en-US" sz="2000" b="1" dirty="0" err="1" smtClean="0"/>
              <a:t>VanderMeer</a:t>
            </a:r>
            <a:r>
              <a:rPr lang="en-US" sz="2000" b="1" dirty="0"/>
              <a:t> </a:t>
            </a:r>
            <a:r>
              <a:rPr lang="en-US" sz="2000" b="1" dirty="0" smtClean="0"/>
              <a:t>– Master Gardener</a:t>
            </a:r>
          </a:p>
          <a:p>
            <a:pPr marL="347663" indent="0">
              <a:buNone/>
            </a:pPr>
            <a:r>
              <a:rPr lang="en-US" sz="1400" dirty="0" smtClean="0"/>
              <a:t>Software Architecture &amp; Design</a:t>
            </a:r>
          </a:p>
          <a:p>
            <a:pPr marL="347663" indent="0">
              <a:buNone/>
            </a:pPr>
            <a:endParaRPr lang="en-US" sz="1400" dirty="0" smtClean="0"/>
          </a:p>
          <a:p>
            <a:r>
              <a:rPr lang="en-US" sz="2000" b="1" dirty="0" smtClean="0"/>
              <a:t>Harry </a:t>
            </a:r>
            <a:r>
              <a:rPr lang="en-US" sz="2000" b="1" dirty="0" err="1" smtClean="0"/>
              <a:t>Talamini</a:t>
            </a:r>
            <a:r>
              <a:rPr lang="en-US" sz="2000" b="1" dirty="0" smtClean="0"/>
              <a:t> – Compost Officer</a:t>
            </a:r>
          </a:p>
          <a:p>
            <a:pPr marL="347663" indent="0">
              <a:buNone/>
            </a:pPr>
            <a:r>
              <a:rPr lang="en-US" sz="1400" dirty="0" smtClean="0"/>
              <a:t>Business </a:t>
            </a:r>
            <a:r>
              <a:rPr lang="en-US" sz="1400" dirty="0" smtClean="0"/>
              <a:t>Development</a:t>
            </a:r>
            <a:endParaRPr lang="en-US" sz="1400" dirty="0" smtClean="0"/>
          </a:p>
          <a:p>
            <a:pPr marL="347663" indent="0">
              <a:buNone/>
            </a:pPr>
            <a:endParaRPr lang="en-US" sz="1400" dirty="0" smtClean="0"/>
          </a:p>
          <a:p>
            <a:r>
              <a:rPr lang="en-US" sz="2000" b="1" dirty="0" smtClean="0"/>
              <a:t>Mark </a:t>
            </a:r>
            <a:r>
              <a:rPr lang="en-US" sz="2000" b="1" dirty="0" err="1" smtClean="0"/>
              <a:t>Mintman</a:t>
            </a:r>
            <a:r>
              <a:rPr lang="en-US" sz="2000" b="1" dirty="0" smtClean="0"/>
              <a:t> – Cool Cucumber</a:t>
            </a:r>
          </a:p>
          <a:p>
            <a:pPr marL="347663" indent="0">
              <a:buNone/>
            </a:pPr>
            <a:r>
              <a:rPr lang="en-US" sz="1400" dirty="0" smtClean="0"/>
              <a:t>Finance and Investor Relations</a:t>
            </a:r>
          </a:p>
          <a:p>
            <a:pPr marL="347663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21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253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SproutHub Startup Weekend</vt:lpstr>
      <vt:lpstr>Problem</vt:lpstr>
      <vt:lpstr>PowerPoint Presentation</vt:lpstr>
      <vt:lpstr>Market Overview</vt:lpstr>
      <vt:lpstr>Financial Overview</vt:lpstr>
      <vt:lpstr>SproutHub  Team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Weekend Team SproutHub</dc:title>
  <dc:creator>Valued Acer Customer</dc:creator>
  <cp:lastModifiedBy>Valued Acer Customer</cp:lastModifiedBy>
  <cp:revision>25</cp:revision>
  <dcterms:created xsi:type="dcterms:W3CDTF">2012-09-15T22:59:00Z</dcterms:created>
  <dcterms:modified xsi:type="dcterms:W3CDTF">2012-09-16T18:43:50Z</dcterms:modified>
</cp:coreProperties>
</file>