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8D6E-55EB-49CA-84C7-BF81C78C5198}" type="datetimeFigureOut">
              <a:rPr lang="en-CA" smtClean="0"/>
              <a:t>2019-08-24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F393-34CF-4446-A4D3-64EE505AD8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001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8D6E-55EB-49CA-84C7-BF81C78C5198}" type="datetimeFigureOut">
              <a:rPr lang="en-CA" smtClean="0"/>
              <a:t>2019-08-24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F393-34CF-4446-A4D3-64EE505AD8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227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8D6E-55EB-49CA-84C7-BF81C78C5198}" type="datetimeFigureOut">
              <a:rPr lang="en-CA" smtClean="0"/>
              <a:t>2019-08-24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F393-34CF-4446-A4D3-64EE505AD8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19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8D6E-55EB-49CA-84C7-BF81C78C5198}" type="datetimeFigureOut">
              <a:rPr lang="en-CA" smtClean="0"/>
              <a:t>2019-08-24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F393-34CF-4446-A4D3-64EE505AD8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191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8D6E-55EB-49CA-84C7-BF81C78C5198}" type="datetimeFigureOut">
              <a:rPr lang="en-CA" smtClean="0"/>
              <a:t>2019-08-24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F393-34CF-4446-A4D3-64EE505AD8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295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8D6E-55EB-49CA-84C7-BF81C78C5198}" type="datetimeFigureOut">
              <a:rPr lang="en-CA" smtClean="0"/>
              <a:t>2019-08-24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F393-34CF-4446-A4D3-64EE505AD8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798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8D6E-55EB-49CA-84C7-BF81C78C5198}" type="datetimeFigureOut">
              <a:rPr lang="en-CA" smtClean="0"/>
              <a:t>2019-08-24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F393-34CF-4446-A4D3-64EE505AD8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755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8D6E-55EB-49CA-84C7-BF81C78C5198}" type="datetimeFigureOut">
              <a:rPr lang="en-CA" smtClean="0"/>
              <a:t>2019-08-24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F393-34CF-4446-A4D3-64EE505AD8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16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8D6E-55EB-49CA-84C7-BF81C78C5198}" type="datetimeFigureOut">
              <a:rPr lang="en-CA" smtClean="0"/>
              <a:t>2019-08-24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F393-34CF-4446-A4D3-64EE505AD8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946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8D6E-55EB-49CA-84C7-BF81C78C5198}" type="datetimeFigureOut">
              <a:rPr lang="en-CA" smtClean="0"/>
              <a:t>2019-08-24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F393-34CF-4446-A4D3-64EE505AD8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635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8D6E-55EB-49CA-84C7-BF81C78C5198}" type="datetimeFigureOut">
              <a:rPr lang="en-CA" smtClean="0"/>
              <a:t>2019-08-24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F393-34CF-4446-A4D3-64EE505AD8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853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8D6E-55EB-49CA-84C7-BF81C78C5198}" type="datetimeFigureOut">
              <a:rPr lang="en-CA" smtClean="0"/>
              <a:t>2019-08-24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1F393-34CF-4446-A4D3-64EE505AD8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005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 </a:t>
            </a:r>
            <a:r>
              <a:rPr lang="en-CA" dirty="0" smtClean="0"/>
              <a:t>efficient 2D </a:t>
            </a:r>
            <a:r>
              <a:rPr lang="en-CA" dirty="0"/>
              <a:t>implementation of KD </a:t>
            </a:r>
            <a:r>
              <a:rPr lang="en-CA" dirty="0" smtClean="0"/>
              <a:t>trees (k==2)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71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2D Point</a:t>
            </a:r>
            <a:endParaRPr lang="en-CA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2339300"/>
            <a:ext cx="5190523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1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struct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point</a:t>
            </a:r>
            <a:endParaRPr kumimoji="0" lang="en-US" alt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  </a:t>
            </a:r>
            <a:r>
              <a:rPr kumimoji="0" lang="en-US" altLang="en-US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double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x, y;</a:t>
            </a:r>
            <a:endParaRPr kumimoji="0" lang="en-US" alt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 </a:t>
            </a:r>
            <a:endParaRPr kumimoji="0" lang="en-US" alt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  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point() : x(0.), y(0.)</a:t>
            </a:r>
            <a:endParaRPr kumimoji="0" lang="en-US" alt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  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{}</a:t>
            </a:r>
            <a:endParaRPr kumimoji="0" lang="en-US" alt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  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point(</a:t>
            </a:r>
            <a:r>
              <a:rPr kumimoji="0" lang="en-US" altLang="en-US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double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u, </a:t>
            </a:r>
            <a:r>
              <a:rPr kumimoji="0" lang="en-US" altLang="en-US" sz="24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double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v) : x(u), y(v)</a:t>
            </a:r>
            <a:endParaRPr kumimoji="0" lang="en-US" alt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  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{}</a:t>
            </a:r>
            <a:endParaRPr kumimoji="0" lang="en-US" alt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};</a:t>
            </a:r>
            <a:endParaRPr kumimoji="0" lang="en-US" altLang="en-US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897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Tree Node structure:</a:t>
            </a:r>
            <a:br>
              <a:rPr lang="en-CA" dirty="0" smtClean="0"/>
            </a:br>
            <a:r>
              <a:rPr lang="en-CA" sz="1300" dirty="0" smtClean="0"/>
              <a:t>-</a:t>
            </a:r>
            <a:r>
              <a:rPr lang="en-CA" sz="1800" dirty="0" smtClean="0"/>
              <a:t>i0, i1 denote index of children nodes if internal node</a:t>
            </a:r>
            <a:br>
              <a:rPr lang="en-CA" sz="1800" dirty="0" smtClean="0"/>
            </a:br>
            <a:r>
              <a:rPr lang="en-CA" sz="1800" dirty="0" smtClean="0"/>
              <a:t>-i0, i1 denote index of points in the input vector if leaf node</a:t>
            </a:r>
            <a:br>
              <a:rPr lang="en-CA" sz="1800" dirty="0" smtClean="0"/>
            </a:br>
            <a:r>
              <a:rPr lang="en-CA" sz="1800" dirty="0" smtClean="0"/>
              <a:t>-split denotes splitting point index (-1 if leaf node)</a:t>
            </a:r>
            <a:endParaRPr lang="en-CA" sz="18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2893298"/>
            <a:ext cx="3331040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struct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kd_tree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::node</a:t>
            </a:r>
            <a:endParaRPr kumimoji="0" lang="en-US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  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size_t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i0, i1, split;</a:t>
            </a:r>
            <a:endParaRPr kumimoji="0" lang="en-US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 </a:t>
            </a:r>
            <a:endParaRPr kumimoji="0" lang="en-US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 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node() : i0(-1), i1(-1), split(-1)</a:t>
            </a:r>
            <a:endParaRPr kumimoji="0" lang="en-US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 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{}</a:t>
            </a:r>
            <a:endParaRPr kumimoji="0" lang="en-US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  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friend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 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bool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is_leaf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const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node &amp;n)</a:t>
            </a:r>
            <a:endParaRPr kumimoji="0" lang="en-US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 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 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return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n.split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==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size_t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(-1); }</a:t>
            </a:r>
            <a:endParaRPr kumimoji="0" lang="en-US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};</a:t>
            </a:r>
            <a:endParaRPr kumimoji="0" lang="en-US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091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For input vector of size </a:t>
            </a:r>
            <a:r>
              <a:rPr lang="en-CA" dirty="0"/>
              <a:t>n</a:t>
            </a:r>
            <a:r>
              <a:rPr lang="en-CA" dirty="0" smtClean="0"/>
              <a:t> points we need </a:t>
            </a:r>
          </a:p>
          <a:p>
            <a:pPr marL="0" indent="0">
              <a:buNone/>
            </a:pPr>
            <a:r>
              <a:rPr lang="en-CA" dirty="0" smtClean="0"/>
              <a:t>N = min(m-1, 2n-1/2 m  -1 ) nodes. m is smallest power of 2 &gt;= n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879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1800" dirty="0" smtClean="0"/>
              <a:t>-min and max denotes bounding box for the subtree (useful for various reasons)</a:t>
            </a:r>
            <a:endParaRPr lang="en-CA" sz="18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10380" y="2619862"/>
            <a:ext cx="4026743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1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struct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 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kd_tree</a:t>
            </a:r>
            <a:endParaRPr kumimoji="0" lang="en-US" alt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  </a:t>
            </a:r>
            <a:r>
              <a:rPr kumimoji="0" lang="en-US" altLang="en-US" sz="1800" b="1" i="1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struct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node;</a:t>
            </a:r>
            <a:endParaRPr kumimoji="0" lang="en-US" alt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 </a:t>
            </a:r>
            <a:endParaRPr kumimoji="0" lang="en-US" alt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  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point min, max;</a:t>
            </a:r>
            <a:endParaRPr kumimoji="0" lang="en-US" alt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  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vector&lt;node&gt; nodes;</a:t>
            </a:r>
            <a:endParaRPr kumimoji="0" lang="en-US" alt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 </a:t>
            </a:r>
            <a:endParaRPr kumimoji="0" lang="en-US" alt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  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kd_tree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800" b="1" i="1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const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vector&lt;point&gt; &amp;points);</a:t>
            </a:r>
            <a:endParaRPr kumimoji="0" lang="en-US" alt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};</a:t>
            </a:r>
            <a:endParaRPr kumimoji="0" lang="en-US" alt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383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Building the Tree (stack based or recursion based)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do stack based:</a:t>
            </a:r>
          </a:p>
          <a:p>
            <a:r>
              <a:rPr lang="en-CA" dirty="0" err="1" smtClean="0"/>
              <a:t>Struct</a:t>
            </a:r>
            <a:r>
              <a:rPr lang="en-CA" dirty="0" smtClean="0"/>
              <a:t> </a:t>
            </a:r>
            <a:r>
              <a:rPr lang="en-CA" i="1" dirty="0" err="1" smtClean="0"/>
              <a:t>build_stack</a:t>
            </a:r>
            <a:r>
              <a:rPr lang="en-CA" i="1" dirty="0" smtClean="0"/>
              <a:t>{ </a:t>
            </a:r>
            <a:r>
              <a:rPr lang="en-CA" i="1" dirty="0" err="1" smtClean="0"/>
              <a:t>size_t</a:t>
            </a:r>
            <a:r>
              <a:rPr lang="en-CA" i="1" dirty="0" smtClean="0"/>
              <a:t> first, last, node, dim;};</a:t>
            </a:r>
          </a:p>
          <a:p>
            <a:r>
              <a:rPr lang="en-CA" i="1" dirty="0"/>
              <a:t>f</a:t>
            </a:r>
            <a:r>
              <a:rPr lang="en-CA" i="1" dirty="0" smtClean="0"/>
              <a:t>irst</a:t>
            </a:r>
            <a:r>
              <a:rPr lang="en-CA" dirty="0" smtClean="0"/>
              <a:t> and </a:t>
            </a:r>
            <a:r>
              <a:rPr lang="en-CA" i="1" dirty="0" smtClean="0"/>
              <a:t>last</a:t>
            </a:r>
            <a:r>
              <a:rPr lang="en-CA" dirty="0" smtClean="0"/>
              <a:t> denote point range to consider.</a:t>
            </a:r>
          </a:p>
          <a:p>
            <a:r>
              <a:rPr lang="en-CA" i="1" dirty="0"/>
              <a:t>n</a:t>
            </a:r>
            <a:r>
              <a:rPr lang="en-CA" i="1" dirty="0" smtClean="0"/>
              <a:t>ode</a:t>
            </a:r>
            <a:r>
              <a:rPr lang="en-CA" dirty="0" smtClean="0"/>
              <a:t> is index of current node.</a:t>
            </a:r>
          </a:p>
          <a:p>
            <a:r>
              <a:rPr lang="en-CA" i="1" dirty="0" smtClean="0"/>
              <a:t>dim</a:t>
            </a:r>
            <a:r>
              <a:rPr lang="en-CA" dirty="0" smtClean="0"/>
              <a:t> is current dimension to split on.</a:t>
            </a:r>
          </a:p>
          <a:p>
            <a:r>
              <a:rPr lang="en-CA" dirty="0" smtClean="0"/>
              <a:t>We use </a:t>
            </a:r>
            <a:r>
              <a:rPr lang="en-CA" dirty="0" err="1" smtClean="0"/>
              <a:t>stl</a:t>
            </a:r>
            <a:r>
              <a:rPr lang="en-CA" dirty="0" smtClean="0"/>
              <a:t> portioning algorithm for building the tree</a:t>
            </a:r>
          </a:p>
          <a:p>
            <a:r>
              <a:rPr lang="en-CA" dirty="0" smtClean="0"/>
              <a:t>We partition the index of the points and not the point array itself</a:t>
            </a:r>
          </a:p>
          <a:p>
            <a:r>
              <a:rPr lang="en-CA" dirty="0" smtClean="0"/>
              <a:t>Helper functions for partitioning: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165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Helper functions for partitioning:</a:t>
            </a:r>
            <a:endParaRPr lang="en-CA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662192"/>
            <a:ext cx="4475584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struct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lower_x</a:t>
            </a:r>
            <a:endParaRPr kumimoji="0" lang="en-US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  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const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std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::vector&lt;point&gt; &amp;points;</a:t>
            </a:r>
            <a:endParaRPr kumimoji="0" lang="en-US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 </a:t>
            </a:r>
            <a:endParaRPr kumimoji="0" lang="en-US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  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lower_x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const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std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::vector&lt;point&gt; &amp;p) : points(p)</a:t>
            </a:r>
            <a:endParaRPr kumimoji="0" lang="en-US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 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{}</a:t>
            </a:r>
            <a:endParaRPr kumimoji="0" lang="en-US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  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bool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operator()(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size_t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i1, 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size_t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i2) 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const</a:t>
            </a:r>
            <a:endParaRPr kumimoji="0" lang="en-US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 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 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return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points[i1].x&lt;points[i2].x; }</a:t>
            </a:r>
            <a:endParaRPr kumimoji="0" lang="en-US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};</a:t>
            </a:r>
            <a:endParaRPr kumimoji="0" lang="en-US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 </a:t>
            </a:r>
            <a:endParaRPr kumimoji="0" lang="en-US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struct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lower_y</a:t>
            </a:r>
            <a:endParaRPr kumimoji="0" lang="en-US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  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const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std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::vector&lt;point&gt; &amp;points;</a:t>
            </a:r>
            <a:endParaRPr kumimoji="0" lang="en-US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 </a:t>
            </a:r>
            <a:endParaRPr kumimoji="0" lang="en-US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  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lower_y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const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std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::vector&lt;point&gt; &amp;p) : points(p)</a:t>
            </a:r>
            <a:endParaRPr kumimoji="0" lang="en-US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 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{}</a:t>
            </a:r>
            <a:endParaRPr kumimoji="0" lang="en-US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  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bool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operator()(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size_t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i1, 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size_t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i2) </a:t>
            </a: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const</a:t>
            </a:r>
            <a:endParaRPr kumimoji="0" lang="en-US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 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 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return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757575"/>
                </a:solidFill>
                <a:effectLst/>
                <a:latin typeface="Monaco"/>
              </a:rPr>
              <a:t>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points[i1].y&lt;points[i2].y; }</a:t>
            </a:r>
            <a:endParaRPr kumimoji="0" lang="en-US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};</a:t>
            </a:r>
            <a:endParaRPr kumimoji="0" lang="en-US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421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Tree construction algorithm:</a:t>
            </a:r>
            <a:endParaRPr lang="en-CA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8042"/>
              </p:ext>
            </p:extLst>
          </p:nvPr>
        </p:nvGraphicFramePr>
        <p:xfrm>
          <a:off x="973394" y="1209369"/>
          <a:ext cx="5574889" cy="18044160"/>
        </p:xfrm>
        <a:graphic>
          <a:graphicData uri="http://schemas.openxmlformats.org/drawingml/2006/table">
            <a:tbl>
              <a:tblPr/>
              <a:tblGrid>
                <a:gridCol w="25400">
                  <a:extLst>
                    <a:ext uri="{9D8B030D-6E8A-4147-A177-3AD203B41FA5}">
                      <a16:colId xmlns:a16="http://schemas.microsoft.com/office/drawing/2014/main" val="3946458134"/>
                    </a:ext>
                  </a:extLst>
                </a:gridCol>
                <a:gridCol w="5549489">
                  <a:extLst>
                    <a:ext uri="{9D8B030D-6E8A-4147-A177-3AD203B41FA5}">
                      <a16:colId xmlns:a16="http://schemas.microsoft.com/office/drawing/2014/main" val="23266467"/>
                    </a:ext>
                  </a:extLst>
                </a:gridCol>
              </a:tblGrid>
              <a:tr h="13703742">
                <a:tc>
                  <a:txBody>
                    <a:bodyPr/>
                    <a:lstStyle/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2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3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4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5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6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7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8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9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10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11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12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13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14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15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16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17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18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19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20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21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22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23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24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25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26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27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28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29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30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31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32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33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34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35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36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37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38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39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40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41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42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43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44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45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46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47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48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49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50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51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52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53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54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55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56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57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58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59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60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61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62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63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64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65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66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67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68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69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70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71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72</a:t>
                      </a:r>
                    </a:p>
                    <a:p>
                      <a:pPr algn="r" rtl="0" fontAlgn="base"/>
                      <a:r>
                        <a:rPr lang="en-CA" sz="300" b="0" i="0" dirty="0">
                          <a:solidFill>
                            <a:srgbClr val="AFAFAF"/>
                          </a:solidFill>
                          <a:effectLst/>
                          <a:latin typeface="Monaco"/>
                        </a:rPr>
                        <a:t>73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CA" sz="1600" b="0" i="1" dirty="0" err="1">
                          <a:effectLst/>
                          <a:latin typeface="Monaco"/>
                        </a:rPr>
                        <a:t>kd_tree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::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kd_tree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(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const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 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std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::vector&lt;point&gt; &amp;points)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{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const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 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size_t</a:t>
                      </a:r>
                      <a:endParaRPr lang="en-CA" sz="1600" b="0" i="1" dirty="0">
                        <a:effectLst/>
                        <a:latin typeface="Monaco"/>
                      </a:endParaRP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stack_size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 = 32,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count = 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points.size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();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if (count==0)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return;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size_t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 *index = new 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size_t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[count];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for (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size_t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 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i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 = 0; 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i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&lt;count; ++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i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)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index[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i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] = 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i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;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const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 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size_t</a:t>
                      </a:r>
                      <a:endParaRPr lang="en-CA" sz="1600" b="0" i="1" dirty="0">
                        <a:effectLst/>
                        <a:latin typeface="Monaco"/>
                      </a:endParaRP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m = next_pow_of_2(count),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node_count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 = 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std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::min(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std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::max(m - 1, 1), 2*count - m/2 - 1);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nodes.reserve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(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node_count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);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nodes.push_back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(node());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build_task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 tasks[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stack_size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] =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{/*first*/0, /*last*/count - 1, /*node*/0, /*dim*/0};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int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 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current_task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 = 0;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point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min(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std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::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numeric_limits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&lt;double&gt;::max(),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    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std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::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numeric_limits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&lt;double&gt;::max()),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max(-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std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::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numeric_limits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&lt;double&gt;::max(),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    -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std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::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numeric_limits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&lt;double&gt;::max());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do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{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build_task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 task = tasks[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current_task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];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node &amp;n = nodes[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task.node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];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if (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task.last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 - 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task.first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&lt;=1)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{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  n.i0 = index[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task.first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];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  expand(min, max, points[n.i0]);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  if (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task.first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!=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task.last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)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  {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    n.i1 = index[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task.last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];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    expand(min, max, points[n.i1]);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  }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  assert(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is_leaf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(n));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  --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current_task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;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  continue;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}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const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 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size_t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 k = (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task.first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 + 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task.last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)/2;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if (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task.dim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==0)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  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std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::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nth_element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(index + 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task.first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,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                   index + k,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                   index + 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task.last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 + 1,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                   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lower_x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(points));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else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  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std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::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nth_element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(index + 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task.first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,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                   index + k,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                   index + 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task.last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 + 1,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                   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lower_y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(points));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const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 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size_t</a:t>
                      </a:r>
                      <a:endParaRPr lang="en-CA" sz="1600" b="0" i="1" dirty="0">
                        <a:effectLst/>
                        <a:latin typeface="Monaco"/>
                      </a:endParaRP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  i0 = 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nodes.size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(),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  i1 = i0 + 1;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n.split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 = index[k];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n.i0 = i0;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n.i1 = i1;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const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 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size_t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 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next_dir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 = task.dim^1;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const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 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build_task</a:t>
                      </a:r>
                      <a:endParaRPr lang="en-CA" sz="1600" b="0" i="1" dirty="0">
                        <a:effectLst/>
                        <a:latin typeface="Monaco"/>
                      </a:endParaRP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  task0 = {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task.first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, k, i0, 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next_dir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},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  task1 = {k + 1, 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task.last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, i1, 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next_dir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};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tasks[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current_task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] = task0;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nodes.push_back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(node());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++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current_task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;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assert(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current_task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&lt;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stack_size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);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tasks[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current_task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] = task1;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  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nodes.push_back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(node());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} while (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current_task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!=-1);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delete [] index;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assert(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nodes.size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()==</a:t>
                      </a:r>
                      <a:r>
                        <a:rPr lang="en-CA" sz="1600" b="0" i="1" dirty="0" err="1">
                          <a:effectLst/>
                          <a:latin typeface="Monaco"/>
                        </a:rPr>
                        <a:t>node_count</a:t>
                      </a:r>
                      <a:r>
                        <a:rPr lang="en-CA" sz="1600" b="0" i="1" dirty="0">
                          <a:effectLst/>
                          <a:latin typeface="Monaco"/>
                        </a:rPr>
                        <a:t>);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this-&gt;min = min;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  this-&gt;max = max;</a:t>
                      </a:r>
                    </a:p>
                    <a:p>
                      <a:pPr algn="l" rtl="0" fontAlgn="base"/>
                      <a:r>
                        <a:rPr lang="en-CA" sz="1600" b="0" i="1" dirty="0">
                          <a:effectLst/>
                          <a:latin typeface="Monaco"/>
                        </a:rPr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72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021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247</Words>
  <Application>Microsoft Office PowerPoint</Application>
  <PresentationFormat>Widescreen</PresentationFormat>
  <Paragraphs>209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Monaco</vt:lpstr>
      <vt:lpstr>Office Theme</vt:lpstr>
      <vt:lpstr>A efficient 2D implementation of KD trees (k==2) </vt:lpstr>
      <vt:lpstr>2D Point</vt:lpstr>
      <vt:lpstr>Tree Node structure: -i0, i1 denote index of children nodes if internal node -i0, i1 denote index of points in the input vector if leaf node -split denotes splitting point index (-1 if leaf node)</vt:lpstr>
      <vt:lpstr>PowerPoint Presentation</vt:lpstr>
      <vt:lpstr>-min and max denotes bounding box for the subtree (useful for various reasons)</vt:lpstr>
      <vt:lpstr>Building the Tree (stack based or recursion based)</vt:lpstr>
      <vt:lpstr>Helper functions for partitioning:</vt:lpstr>
      <vt:lpstr>Tree construction algorithm: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efficient 2D implementation of KD trees (k==2) </dc:title>
  <dc:creator>Windows User</dc:creator>
  <cp:lastModifiedBy>Windows User</cp:lastModifiedBy>
  <cp:revision>7</cp:revision>
  <dcterms:created xsi:type="dcterms:W3CDTF">2019-08-24T16:41:24Z</dcterms:created>
  <dcterms:modified xsi:type="dcterms:W3CDTF">2019-08-24T17:28:24Z</dcterms:modified>
</cp:coreProperties>
</file>