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77" r:id="rId4"/>
    <p:sldId id="278" r:id="rId5"/>
    <p:sldId id="279" r:id="rId6"/>
    <p:sldId id="280" r:id="rId7"/>
    <p:sldId id="282" r:id="rId8"/>
    <p:sldId id="281" r:id="rId9"/>
    <p:sldId id="285" r:id="rId10"/>
    <p:sldId id="286" r:id="rId11"/>
    <p:sldId id="287" r:id="rId12"/>
    <p:sldId id="284" r:id="rId13"/>
    <p:sldId id="288" r:id="rId14"/>
    <p:sldId id="289" r:id="rId15"/>
    <p:sldId id="290" r:id="rId16"/>
    <p:sldId id="295" r:id="rId17"/>
    <p:sldId id="296" r:id="rId18"/>
    <p:sldId id="297" r:id="rId19"/>
    <p:sldId id="293" r:id="rId20"/>
    <p:sldId id="298" r:id="rId21"/>
    <p:sldId id="299" r:id="rId22"/>
    <p:sldId id="305" r:id="rId23"/>
    <p:sldId id="304" r:id="rId24"/>
    <p:sldId id="3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61AB6-9DBB-CE91-CB22-CD1DC0068368}" v="296" dt="2020-07-15T01:31:04.784"/>
    <p1510:client id="{C3AA659A-753B-7F6C-C896-AE2A3C016C76}" v="514" dt="2020-07-15T03:04:39.322"/>
    <p1510:client id="{F249AE0D-544C-59F5-B23F-8A2074C48CE3}" v="31" dt="2020-07-15T02:48:16.798"/>
    <p1510:client id="{FE23E4A2-E43E-5BCB-F417-99B6EB0BE68B}" v="265" dt="2020-07-15T05:01:14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73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43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5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5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4DE81-7AE9-40F6-9288-85A64DB923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0376F97-78B6-475C-AC88-5AAA21595E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deal with lots of data</a:t>
          </a:r>
        </a:p>
      </dgm:t>
    </dgm:pt>
    <dgm:pt modelId="{E542EDD3-75DC-464F-AA8B-D08C6486F7E1}" type="parTrans" cxnId="{32D6DB06-98BC-4B04-91F5-216DFF6FE801}">
      <dgm:prSet/>
      <dgm:spPr/>
      <dgm:t>
        <a:bodyPr/>
        <a:lstStyle/>
        <a:p>
          <a:endParaRPr lang="en-US"/>
        </a:p>
      </dgm:t>
    </dgm:pt>
    <dgm:pt modelId="{6F24420C-1D6C-4034-A953-88D33080C7AA}" type="sibTrans" cxnId="{32D6DB06-98BC-4B04-91F5-216DFF6FE801}">
      <dgm:prSet/>
      <dgm:spPr/>
      <dgm:t>
        <a:bodyPr/>
        <a:lstStyle/>
        <a:p>
          <a:endParaRPr lang="en-US"/>
        </a:p>
      </dgm:t>
    </dgm:pt>
    <dgm:pt modelId="{6254F95A-96BA-4AC6-8C76-760DEDF930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must know how to </a:t>
          </a:r>
          <a:r>
            <a:rPr lang="en-US" b="1"/>
            <a:t>extract value </a:t>
          </a:r>
          <a:r>
            <a:rPr lang="en-US"/>
            <a:t>from data</a:t>
          </a:r>
        </a:p>
      </dgm:t>
    </dgm:pt>
    <dgm:pt modelId="{323C2CA3-A5D6-40D9-B4CD-101BB9F7CF92}" type="parTrans" cxnId="{46C2E018-E824-4DB2-AC61-344FC3FAB399}">
      <dgm:prSet/>
      <dgm:spPr/>
      <dgm:t>
        <a:bodyPr/>
        <a:lstStyle/>
        <a:p>
          <a:endParaRPr lang="en-US"/>
        </a:p>
      </dgm:t>
    </dgm:pt>
    <dgm:pt modelId="{6817B145-861F-4600-BA0A-8DB16F09C92D}" type="sibTrans" cxnId="{46C2E018-E824-4DB2-AC61-344FC3FAB399}">
      <dgm:prSet/>
      <dgm:spPr/>
      <dgm:t>
        <a:bodyPr/>
        <a:lstStyle/>
        <a:p>
          <a:endParaRPr lang="en-US"/>
        </a:p>
      </dgm:t>
    </dgm:pt>
    <dgm:pt modelId="{50C0D265-B7F5-457F-8D3C-86C9822142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we can’t store, extract and filter data </a:t>
          </a:r>
          <a:r>
            <a:rPr lang="en-US" b="1"/>
            <a:t>efficiently</a:t>
          </a:r>
          <a:r>
            <a:rPr lang="en-US"/>
            <a:t>, we will eventually lose customers/players</a:t>
          </a:r>
        </a:p>
      </dgm:t>
    </dgm:pt>
    <dgm:pt modelId="{5BCD6203-EC1F-43F4-9E07-DE0414FCA69A}" type="parTrans" cxnId="{5F8716B3-45CD-4FED-AD20-41C78E91A7EF}">
      <dgm:prSet/>
      <dgm:spPr/>
      <dgm:t>
        <a:bodyPr/>
        <a:lstStyle/>
        <a:p>
          <a:endParaRPr lang="en-US"/>
        </a:p>
      </dgm:t>
    </dgm:pt>
    <dgm:pt modelId="{9857D0F1-436B-4596-9066-A12C7873B8C4}" type="sibTrans" cxnId="{5F8716B3-45CD-4FED-AD20-41C78E91A7EF}">
      <dgm:prSet/>
      <dgm:spPr/>
      <dgm:t>
        <a:bodyPr/>
        <a:lstStyle/>
        <a:p>
          <a:endParaRPr lang="en-US"/>
        </a:p>
      </dgm:t>
    </dgm:pt>
    <dgm:pt modelId="{04DD8ACF-C612-4675-9476-DABE0ACD296B}" type="pres">
      <dgm:prSet presAssocID="{3704DE81-7AE9-40F6-9288-85A64DB923C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9F66E8-CDB2-4EB5-8F82-272AF3A3620E}" type="pres">
      <dgm:prSet presAssocID="{50376F97-78B6-475C-AC88-5AAA21595E5B}" presName="compNode" presStyleCnt="0"/>
      <dgm:spPr/>
    </dgm:pt>
    <dgm:pt modelId="{0A0B1E70-27AE-4211-99CC-9A865A3907C3}" type="pres">
      <dgm:prSet presAssocID="{50376F97-78B6-475C-AC88-5AAA21595E5B}" presName="bgRect" presStyleLbl="bgShp" presStyleIdx="0" presStyleCnt="3"/>
      <dgm:spPr/>
    </dgm:pt>
    <dgm:pt modelId="{314AF855-E905-4204-9A65-5FCF325B31A3}" type="pres">
      <dgm:prSet presAssocID="{50376F97-78B6-475C-AC88-5AAA21595E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563D8D2-08C6-41E7-B043-2268B3E98228}" type="pres">
      <dgm:prSet presAssocID="{50376F97-78B6-475C-AC88-5AAA21595E5B}" presName="spaceRect" presStyleCnt="0"/>
      <dgm:spPr/>
    </dgm:pt>
    <dgm:pt modelId="{255176AF-C5D1-4A24-8D7F-6B510C3D0916}" type="pres">
      <dgm:prSet presAssocID="{50376F97-78B6-475C-AC88-5AAA21595E5B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F0B864E-5F52-457E-8970-32481515DA8E}" type="pres">
      <dgm:prSet presAssocID="{6F24420C-1D6C-4034-A953-88D33080C7AA}" presName="sibTrans" presStyleCnt="0"/>
      <dgm:spPr/>
    </dgm:pt>
    <dgm:pt modelId="{FA16EFF5-4455-4EEF-A8BF-AC70B4C6C555}" type="pres">
      <dgm:prSet presAssocID="{6254F95A-96BA-4AC6-8C76-760DEDF9300A}" presName="compNode" presStyleCnt="0"/>
      <dgm:spPr/>
    </dgm:pt>
    <dgm:pt modelId="{071E2299-53BA-452C-A820-C290EE2C0841}" type="pres">
      <dgm:prSet presAssocID="{6254F95A-96BA-4AC6-8C76-760DEDF9300A}" presName="bgRect" presStyleLbl="bgShp" presStyleIdx="1" presStyleCnt="3"/>
      <dgm:spPr/>
    </dgm:pt>
    <dgm:pt modelId="{CEC1FD57-587E-47C7-8298-B2DC0B49688E}" type="pres">
      <dgm:prSet presAssocID="{6254F95A-96BA-4AC6-8C76-760DEDF930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B1706A5-2706-4653-9DA5-623EAF2C120E}" type="pres">
      <dgm:prSet presAssocID="{6254F95A-96BA-4AC6-8C76-760DEDF9300A}" presName="spaceRect" presStyleCnt="0"/>
      <dgm:spPr/>
    </dgm:pt>
    <dgm:pt modelId="{19E7FFB3-BE28-4251-A767-465A0D2C6A4B}" type="pres">
      <dgm:prSet presAssocID="{6254F95A-96BA-4AC6-8C76-760DEDF9300A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EA53342-98D8-4026-AC37-F607188F3AA0}" type="pres">
      <dgm:prSet presAssocID="{6817B145-861F-4600-BA0A-8DB16F09C92D}" presName="sibTrans" presStyleCnt="0"/>
      <dgm:spPr/>
    </dgm:pt>
    <dgm:pt modelId="{B195784B-CD5E-4672-99EF-38084B407DA3}" type="pres">
      <dgm:prSet presAssocID="{50C0D265-B7F5-457F-8D3C-86C9822142FC}" presName="compNode" presStyleCnt="0"/>
      <dgm:spPr/>
    </dgm:pt>
    <dgm:pt modelId="{33775F36-580F-4F51-8711-D48678A0BAE8}" type="pres">
      <dgm:prSet presAssocID="{50C0D265-B7F5-457F-8D3C-86C9822142FC}" presName="bgRect" presStyleLbl="bgShp" presStyleIdx="2" presStyleCnt="3"/>
      <dgm:spPr/>
    </dgm:pt>
    <dgm:pt modelId="{17567B0D-2081-4E43-8CFD-5F706F10FED4}" type="pres">
      <dgm:prSet presAssocID="{50C0D265-B7F5-457F-8D3C-86C9822142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BF2369D-B6A0-44C9-A2B8-DB1D1D3608B2}" type="pres">
      <dgm:prSet presAssocID="{50C0D265-B7F5-457F-8D3C-86C9822142FC}" presName="spaceRect" presStyleCnt="0"/>
      <dgm:spPr/>
    </dgm:pt>
    <dgm:pt modelId="{F43294CE-1D1D-49D3-891E-BFA084FFE663}" type="pres">
      <dgm:prSet presAssocID="{50C0D265-B7F5-457F-8D3C-86C9822142FC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F8716B3-45CD-4FED-AD20-41C78E91A7EF}" srcId="{3704DE81-7AE9-40F6-9288-85A64DB923CC}" destId="{50C0D265-B7F5-457F-8D3C-86C9822142FC}" srcOrd="2" destOrd="0" parTransId="{5BCD6203-EC1F-43F4-9E07-DE0414FCA69A}" sibTransId="{9857D0F1-436B-4596-9066-A12C7873B8C4}"/>
    <dgm:cxn modelId="{46C2E018-E824-4DB2-AC61-344FC3FAB399}" srcId="{3704DE81-7AE9-40F6-9288-85A64DB923CC}" destId="{6254F95A-96BA-4AC6-8C76-760DEDF9300A}" srcOrd="1" destOrd="0" parTransId="{323C2CA3-A5D6-40D9-B4CD-101BB9F7CF92}" sibTransId="{6817B145-861F-4600-BA0A-8DB16F09C92D}"/>
    <dgm:cxn modelId="{C6D0CFE7-634E-CB42-93E9-4BA11ACB0190}" type="presOf" srcId="{3704DE81-7AE9-40F6-9288-85A64DB923CC}" destId="{04DD8ACF-C612-4675-9476-DABE0ACD296B}" srcOrd="0" destOrd="0" presId="urn:microsoft.com/office/officeart/2018/2/layout/IconVerticalSolidList"/>
    <dgm:cxn modelId="{84BB8D80-82A8-EF4A-B327-E56FF5EECE0E}" type="presOf" srcId="{50C0D265-B7F5-457F-8D3C-86C9822142FC}" destId="{F43294CE-1D1D-49D3-891E-BFA084FFE663}" srcOrd="0" destOrd="0" presId="urn:microsoft.com/office/officeart/2018/2/layout/IconVerticalSolidList"/>
    <dgm:cxn modelId="{6F0FB7BA-1BA0-6347-85C2-BFFE5C3627EC}" type="presOf" srcId="{50376F97-78B6-475C-AC88-5AAA21595E5B}" destId="{255176AF-C5D1-4A24-8D7F-6B510C3D0916}" srcOrd="0" destOrd="0" presId="urn:microsoft.com/office/officeart/2018/2/layout/IconVerticalSolidList"/>
    <dgm:cxn modelId="{32D6DB06-98BC-4B04-91F5-216DFF6FE801}" srcId="{3704DE81-7AE9-40F6-9288-85A64DB923CC}" destId="{50376F97-78B6-475C-AC88-5AAA21595E5B}" srcOrd="0" destOrd="0" parTransId="{E542EDD3-75DC-464F-AA8B-D08C6486F7E1}" sibTransId="{6F24420C-1D6C-4034-A953-88D33080C7AA}"/>
    <dgm:cxn modelId="{261016BB-EA2F-A949-934B-4702DAF24DA9}" type="presOf" srcId="{6254F95A-96BA-4AC6-8C76-760DEDF9300A}" destId="{19E7FFB3-BE28-4251-A767-465A0D2C6A4B}" srcOrd="0" destOrd="0" presId="urn:microsoft.com/office/officeart/2018/2/layout/IconVerticalSolidList"/>
    <dgm:cxn modelId="{4CB70C37-C0E3-7441-A3C2-ABC738BA044C}" type="presParOf" srcId="{04DD8ACF-C612-4675-9476-DABE0ACD296B}" destId="{459F66E8-CDB2-4EB5-8F82-272AF3A3620E}" srcOrd="0" destOrd="0" presId="urn:microsoft.com/office/officeart/2018/2/layout/IconVerticalSolidList"/>
    <dgm:cxn modelId="{EB961FCB-E252-4847-8C28-F626AD422B33}" type="presParOf" srcId="{459F66E8-CDB2-4EB5-8F82-272AF3A3620E}" destId="{0A0B1E70-27AE-4211-99CC-9A865A3907C3}" srcOrd="0" destOrd="0" presId="urn:microsoft.com/office/officeart/2018/2/layout/IconVerticalSolidList"/>
    <dgm:cxn modelId="{DF3A3DD3-5EC9-F644-9AA4-8D060C7AADC9}" type="presParOf" srcId="{459F66E8-CDB2-4EB5-8F82-272AF3A3620E}" destId="{314AF855-E905-4204-9A65-5FCF325B31A3}" srcOrd="1" destOrd="0" presId="urn:microsoft.com/office/officeart/2018/2/layout/IconVerticalSolidList"/>
    <dgm:cxn modelId="{FBCFA10A-5D22-F048-A87F-226FE1AF0B67}" type="presParOf" srcId="{459F66E8-CDB2-4EB5-8F82-272AF3A3620E}" destId="{0563D8D2-08C6-41E7-B043-2268B3E98228}" srcOrd="2" destOrd="0" presId="urn:microsoft.com/office/officeart/2018/2/layout/IconVerticalSolidList"/>
    <dgm:cxn modelId="{D1FD0178-A503-4747-A059-B2C5AD8D2605}" type="presParOf" srcId="{459F66E8-CDB2-4EB5-8F82-272AF3A3620E}" destId="{255176AF-C5D1-4A24-8D7F-6B510C3D0916}" srcOrd="3" destOrd="0" presId="urn:microsoft.com/office/officeart/2018/2/layout/IconVerticalSolidList"/>
    <dgm:cxn modelId="{C0AB60CD-8B34-BE4D-A83F-47363E556D1A}" type="presParOf" srcId="{04DD8ACF-C612-4675-9476-DABE0ACD296B}" destId="{7F0B864E-5F52-457E-8970-32481515DA8E}" srcOrd="1" destOrd="0" presId="urn:microsoft.com/office/officeart/2018/2/layout/IconVerticalSolidList"/>
    <dgm:cxn modelId="{2BF94340-D4BC-9445-965A-001E89ED413C}" type="presParOf" srcId="{04DD8ACF-C612-4675-9476-DABE0ACD296B}" destId="{FA16EFF5-4455-4EEF-A8BF-AC70B4C6C555}" srcOrd="2" destOrd="0" presId="urn:microsoft.com/office/officeart/2018/2/layout/IconVerticalSolidList"/>
    <dgm:cxn modelId="{C2D083BE-87D5-0040-88C4-885A2E9F872A}" type="presParOf" srcId="{FA16EFF5-4455-4EEF-A8BF-AC70B4C6C555}" destId="{071E2299-53BA-452C-A820-C290EE2C0841}" srcOrd="0" destOrd="0" presId="urn:microsoft.com/office/officeart/2018/2/layout/IconVerticalSolidList"/>
    <dgm:cxn modelId="{9421C301-0DFA-5F40-BE65-23228E0AA26B}" type="presParOf" srcId="{FA16EFF5-4455-4EEF-A8BF-AC70B4C6C555}" destId="{CEC1FD57-587E-47C7-8298-B2DC0B49688E}" srcOrd="1" destOrd="0" presId="urn:microsoft.com/office/officeart/2018/2/layout/IconVerticalSolidList"/>
    <dgm:cxn modelId="{C23ACA94-6ECC-FD4D-96B3-21319EB0CC91}" type="presParOf" srcId="{FA16EFF5-4455-4EEF-A8BF-AC70B4C6C555}" destId="{4B1706A5-2706-4653-9DA5-623EAF2C120E}" srcOrd="2" destOrd="0" presId="urn:microsoft.com/office/officeart/2018/2/layout/IconVerticalSolidList"/>
    <dgm:cxn modelId="{89804DF0-C13E-F649-A254-F768235CFC1B}" type="presParOf" srcId="{FA16EFF5-4455-4EEF-A8BF-AC70B4C6C555}" destId="{19E7FFB3-BE28-4251-A767-465A0D2C6A4B}" srcOrd="3" destOrd="0" presId="urn:microsoft.com/office/officeart/2018/2/layout/IconVerticalSolidList"/>
    <dgm:cxn modelId="{E1F0FBEE-420C-2B40-999E-B0C33BBDA92B}" type="presParOf" srcId="{04DD8ACF-C612-4675-9476-DABE0ACD296B}" destId="{DEA53342-98D8-4026-AC37-F607188F3AA0}" srcOrd="3" destOrd="0" presId="urn:microsoft.com/office/officeart/2018/2/layout/IconVerticalSolidList"/>
    <dgm:cxn modelId="{7D0EC24F-0C36-8B41-A9A4-2BAE7DD0B900}" type="presParOf" srcId="{04DD8ACF-C612-4675-9476-DABE0ACD296B}" destId="{B195784B-CD5E-4672-99EF-38084B407DA3}" srcOrd="4" destOrd="0" presId="urn:microsoft.com/office/officeart/2018/2/layout/IconVerticalSolidList"/>
    <dgm:cxn modelId="{049F9BC6-0060-504B-A488-2831EE3233EA}" type="presParOf" srcId="{B195784B-CD5E-4672-99EF-38084B407DA3}" destId="{33775F36-580F-4F51-8711-D48678A0BAE8}" srcOrd="0" destOrd="0" presId="urn:microsoft.com/office/officeart/2018/2/layout/IconVerticalSolidList"/>
    <dgm:cxn modelId="{D188D3DD-E456-1044-BA28-AA2F2627EED4}" type="presParOf" srcId="{B195784B-CD5E-4672-99EF-38084B407DA3}" destId="{17567B0D-2081-4E43-8CFD-5F706F10FED4}" srcOrd="1" destOrd="0" presId="urn:microsoft.com/office/officeart/2018/2/layout/IconVerticalSolidList"/>
    <dgm:cxn modelId="{D533C13D-CC00-9E4D-9866-D863C121C6DE}" type="presParOf" srcId="{B195784B-CD5E-4672-99EF-38084B407DA3}" destId="{EBF2369D-B6A0-44C9-A2B8-DB1D1D3608B2}" srcOrd="2" destOrd="0" presId="urn:microsoft.com/office/officeart/2018/2/layout/IconVerticalSolidList"/>
    <dgm:cxn modelId="{83CD8DD7-08AE-7A4C-9014-9495FA840B43}" type="presParOf" srcId="{B195784B-CD5E-4672-99EF-38084B407DA3}" destId="{F43294CE-1D1D-49D3-891E-BFA084FFE6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549CAF-DBF2-4ED9-8858-5B802FA582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98863C9-B750-4C3C-973F-FB63DEDDB3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Telemetry</a:t>
          </a:r>
        </a:p>
      </dgm:t>
    </dgm:pt>
    <dgm:pt modelId="{67FA72C3-282E-49D5-9861-B00D94AF7BB5}" type="parTrans" cxnId="{8EE31BA9-5981-4FFE-82F0-B86DE8926EF3}">
      <dgm:prSet/>
      <dgm:spPr/>
      <dgm:t>
        <a:bodyPr/>
        <a:lstStyle/>
        <a:p>
          <a:endParaRPr lang="en-US"/>
        </a:p>
      </dgm:t>
    </dgm:pt>
    <dgm:pt modelId="{3A34396A-17A1-4771-8881-2681939F1CC9}" type="sibTrans" cxnId="{8EE31BA9-5981-4FFE-82F0-B86DE8926EF3}">
      <dgm:prSet/>
      <dgm:spPr/>
      <dgm:t>
        <a:bodyPr/>
        <a:lstStyle/>
        <a:p>
          <a:endParaRPr lang="en-US"/>
        </a:p>
      </dgm:t>
    </dgm:pt>
    <dgm:pt modelId="{0AB7035A-C143-4256-998E-CC4C661364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happens with data that is transmitted from the client?</a:t>
          </a:r>
        </a:p>
      </dgm:t>
    </dgm:pt>
    <dgm:pt modelId="{C1BF848A-7A01-4AC8-BE73-1E8E96193379}" type="parTrans" cxnId="{AC000627-8BBB-4906-BCEB-C46547CE9011}">
      <dgm:prSet/>
      <dgm:spPr/>
      <dgm:t>
        <a:bodyPr/>
        <a:lstStyle/>
        <a:p>
          <a:endParaRPr lang="en-US"/>
        </a:p>
      </dgm:t>
    </dgm:pt>
    <dgm:pt modelId="{56BE74EA-E086-4E61-9928-905A2C9CA4F5}" type="sibTrans" cxnId="{AC000627-8BBB-4906-BCEB-C46547CE9011}">
      <dgm:prSet/>
      <dgm:spPr/>
      <dgm:t>
        <a:bodyPr/>
        <a:lstStyle/>
        <a:p>
          <a:endParaRPr lang="en-US"/>
        </a:p>
      </dgm:t>
    </dgm:pt>
    <dgm:pt modelId="{43F6A541-677A-47DC-AD73-80C3E1251B28}" type="pres">
      <dgm:prSet presAssocID="{73549CAF-DBF2-4ED9-8858-5B802FA5825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264656-0506-4E00-AEFB-906B41489F04}" type="pres">
      <dgm:prSet presAssocID="{298863C9-B750-4C3C-973F-FB63DEDDB360}" presName="compNode" presStyleCnt="0"/>
      <dgm:spPr/>
    </dgm:pt>
    <dgm:pt modelId="{FEC07DA3-19C5-4398-800C-4DF20A5B3515}" type="pres">
      <dgm:prSet presAssocID="{298863C9-B750-4C3C-973F-FB63DEDDB360}" presName="bgRect" presStyleLbl="bgShp" presStyleIdx="0" presStyleCnt="2"/>
      <dgm:spPr/>
    </dgm:pt>
    <dgm:pt modelId="{236CAD4D-1A60-4DBE-A6B0-FAA982575876}" type="pres">
      <dgm:prSet presAssocID="{298863C9-B750-4C3C-973F-FB63DEDDB36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4D1CD607-F88C-47CB-B9B4-F00A3C8454F9}" type="pres">
      <dgm:prSet presAssocID="{298863C9-B750-4C3C-973F-FB63DEDDB360}" presName="spaceRect" presStyleCnt="0"/>
      <dgm:spPr/>
    </dgm:pt>
    <dgm:pt modelId="{17D95DDB-AE2A-49BC-B23D-0EB2A3A53AA0}" type="pres">
      <dgm:prSet presAssocID="{298863C9-B750-4C3C-973F-FB63DEDDB360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BD0DDC1-CFB1-4D97-B81C-A366E40384D1}" type="pres">
      <dgm:prSet presAssocID="{3A34396A-17A1-4771-8881-2681939F1CC9}" presName="sibTrans" presStyleCnt="0"/>
      <dgm:spPr/>
    </dgm:pt>
    <dgm:pt modelId="{DA96868B-848C-4F12-AC05-303AD8D954B8}" type="pres">
      <dgm:prSet presAssocID="{0AB7035A-C143-4256-998E-CC4C66136403}" presName="compNode" presStyleCnt="0"/>
      <dgm:spPr/>
    </dgm:pt>
    <dgm:pt modelId="{6B84920A-D7FE-4A48-B13C-7AE7F698FEF3}" type="pres">
      <dgm:prSet presAssocID="{0AB7035A-C143-4256-998E-CC4C66136403}" presName="bgRect" presStyleLbl="bgShp" presStyleIdx="1" presStyleCnt="2"/>
      <dgm:spPr/>
    </dgm:pt>
    <dgm:pt modelId="{B422F99E-78BE-4FBE-9DDA-06264C291B1A}" type="pres">
      <dgm:prSet presAssocID="{0AB7035A-C143-4256-998E-CC4C661364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D3AA955-F2B4-4DF7-97A7-87AA4AD8538B}" type="pres">
      <dgm:prSet presAssocID="{0AB7035A-C143-4256-998E-CC4C66136403}" presName="spaceRect" presStyleCnt="0"/>
      <dgm:spPr/>
    </dgm:pt>
    <dgm:pt modelId="{679182D9-92A3-45D4-A9D0-AA7DBB55F990}" type="pres">
      <dgm:prSet presAssocID="{0AB7035A-C143-4256-998E-CC4C66136403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6236CD2-EA35-1840-B429-3FEC9B9798D0}" type="presOf" srcId="{298863C9-B750-4C3C-973F-FB63DEDDB360}" destId="{17D95DDB-AE2A-49BC-B23D-0EB2A3A53AA0}" srcOrd="0" destOrd="0" presId="urn:microsoft.com/office/officeart/2018/2/layout/IconVerticalSolidList"/>
    <dgm:cxn modelId="{18713DD0-6D1D-CB47-8F1D-C5CC608030DF}" type="presOf" srcId="{73549CAF-DBF2-4ED9-8858-5B802FA5825E}" destId="{43F6A541-677A-47DC-AD73-80C3E1251B28}" srcOrd="0" destOrd="0" presId="urn:microsoft.com/office/officeart/2018/2/layout/IconVerticalSolidList"/>
    <dgm:cxn modelId="{EB28668B-06A5-7540-85C9-562CF0573A93}" type="presOf" srcId="{0AB7035A-C143-4256-998E-CC4C66136403}" destId="{679182D9-92A3-45D4-A9D0-AA7DBB55F990}" srcOrd="0" destOrd="0" presId="urn:microsoft.com/office/officeart/2018/2/layout/IconVerticalSolidList"/>
    <dgm:cxn modelId="{8EE31BA9-5981-4FFE-82F0-B86DE8926EF3}" srcId="{73549CAF-DBF2-4ED9-8858-5B802FA5825E}" destId="{298863C9-B750-4C3C-973F-FB63DEDDB360}" srcOrd="0" destOrd="0" parTransId="{67FA72C3-282E-49D5-9861-B00D94AF7BB5}" sibTransId="{3A34396A-17A1-4771-8881-2681939F1CC9}"/>
    <dgm:cxn modelId="{AC000627-8BBB-4906-BCEB-C46547CE9011}" srcId="{73549CAF-DBF2-4ED9-8858-5B802FA5825E}" destId="{0AB7035A-C143-4256-998E-CC4C66136403}" srcOrd="1" destOrd="0" parTransId="{C1BF848A-7A01-4AC8-BE73-1E8E96193379}" sibTransId="{56BE74EA-E086-4E61-9928-905A2C9CA4F5}"/>
    <dgm:cxn modelId="{AFE4CFE0-42A2-6643-8F4D-DC5664791B1A}" type="presParOf" srcId="{43F6A541-677A-47DC-AD73-80C3E1251B28}" destId="{D3264656-0506-4E00-AEFB-906B41489F04}" srcOrd="0" destOrd="0" presId="urn:microsoft.com/office/officeart/2018/2/layout/IconVerticalSolidList"/>
    <dgm:cxn modelId="{9BDEBD27-CCCA-2343-810B-A81E288E3F2D}" type="presParOf" srcId="{D3264656-0506-4E00-AEFB-906B41489F04}" destId="{FEC07DA3-19C5-4398-800C-4DF20A5B3515}" srcOrd="0" destOrd="0" presId="urn:microsoft.com/office/officeart/2018/2/layout/IconVerticalSolidList"/>
    <dgm:cxn modelId="{4FDF1340-4CD5-6447-9BA9-855A1F38E7B8}" type="presParOf" srcId="{D3264656-0506-4E00-AEFB-906B41489F04}" destId="{236CAD4D-1A60-4DBE-A6B0-FAA982575876}" srcOrd="1" destOrd="0" presId="urn:microsoft.com/office/officeart/2018/2/layout/IconVerticalSolidList"/>
    <dgm:cxn modelId="{FEE68306-7805-8946-A272-5384DB28F6FA}" type="presParOf" srcId="{D3264656-0506-4E00-AEFB-906B41489F04}" destId="{4D1CD607-F88C-47CB-B9B4-F00A3C8454F9}" srcOrd="2" destOrd="0" presId="urn:microsoft.com/office/officeart/2018/2/layout/IconVerticalSolidList"/>
    <dgm:cxn modelId="{6AB578C7-8FC6-F84F-810C-FE20D5883714}" type="presParOf" srcId="{D3264656-0506-4E00-AEFB-906B41489F04}" destId="{17D95DDB-AE2A-49BC-B23D-0EB2A3A53AA0}" srcOrd="3" destOrd="0" presId="urn:microsoft.com/office/officeart/2018/2/layout/IconVerticalSolidList"/>
    <dgm:cxn modelId="{58781C1F-F406-4B43-9985-C6251B028F24}" type="presParOf" srcId="{43F6A541-677A-47DC-AD73-80C3E1251B28}" destId="{4BD0DDC1-CFB1-4D97-B81C-A366E40384D1}" srcOrd="1" destOrd="0" presId="urn:microsoft.com/office/officeart/2018/2/layout/IconVerticalSolidList"/>
    <dgm:cxn modelId="{F488828E-EBC0-9A45-B71B-E4B9E622C67C}" type="presParOf" srcId="{43F6A541-677A-47DC-AD73-80C3E1251B28}" destId="{DA96868B-848C-4F12-AC05-303AD8D954B8}" srcOrd="2" destOrd="0" presId="urn:microsoft.com/office/officeart/2018/2/layout/IconVerticalSolidList"/>
    <dgm:cxn modelId="{57FA678D-172D-AD4E-A744-930F4F0A32B7}" type="presParOf" srcId="{DA96868B-848C-4F12-AC05-303AD8D954B8}" destId="{6B84920A-D7FE-4A48-B13C-7AE7F698FEF3}" srcOrd="0" destOrd="0" presId="urn:microsoft.com/office/officeart/2018/2/layout/IconVerticalSolidList"/>
    <dgm:cxn modelId="{53DE9D55-0587-3148-8DD8-CA83F4F750AD}" type="presParOf" srcId="{DA96868B-848C-4F12-AC05-303AD8D954B8}" destId="{B422F99E-78BE-4FBE-9DDA-06264C291B1A}" srcOrd="1" destOrd="0" presId="urn:microsoft.com/office/officeart/2018/2/layout/IconVerticalSolidList"/>
    <dgm:cxn modelId="{37802B12-9CFB-2C4E-A752-F390E37531FB}" type="presParOf" srcId="{DA96868B-848C-4F12-AC05-303AD8D954B8}" destId="{9D3AA955-F2B4-4DF7-97A7-87AA4AD8538B}" srcOrd="2" destOrd="0" presId="urn:microsoft.com/office/officeart/2018/2/layout/IconVerticalSolidList"/>
    <dgm:cxn modelId="{CC2F9296-8216-464C-A699-0F1AF35B156A}" type="presParOf" srcId="{DA96868B-848C-4F12-AC05-303AD8D954B8}" destId="{679182D9-92A3-45D4-A9D0-AA7DBB55F9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09C926-9791-7F42-922F-73960AAD7476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</dgm:pt>
    <dgm:pt modelId="{4250B964-D483-5E45-BD62-2243793565C9}">
      <dgm:prSet phldrT="[Text]" custT="1"/>
      <dgm:spPr/>
      <dgm:t>
        <a:bodyPr/>
        <a:lstStyle/>
        <a:p>
          <a:endParaRPr lang="en-US" sz="2100"/>
        </a:p>
      </dgm:t>
    </dgm:pt>
    <dgm:pt modelId="{92C85EE0-A14C-D249-97D9-9B5090E876A0}" type="parTrans" cxnId="{370AA416-4F4F-5347-AFC9-995AC4091B1A}">
      <dgm:prSet/>
      <dgm:spPr/>
      <dgm:t>
        <a:bodyPr/>
        <a:lstStyle/>
        <a:p>
          <a:endParaRPr lang="en-US"/>
        </a:p>
      </dgm:t>
    </dgm:pt>
    <dgm:pt modelId="{4608D937-7E85-7549-8DDC-A9301E831C06}" type="sibTrans" cxnId="{370AA416-4F4F-5347-AFC9-995AC4091B1A}">
      <dgm:prSet/>
      <dgm:spPr/>
      <dgm:t>
        <a:bodyPr/>
        <a:lstStyle/>
        <a:p>
          <a:endParaRPr lang="en-US"/>
        </a:p>
      </dgm:t>
    </dgm:pt>
    <dgm:pt modelId="{19FCD32B-E9F6-EA42-9C5C-9EC38634CE36}">
      <dgm:prSet phldrT="[Text]"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1010101101</a:t>
          </a:r>
        </a:p>
      </dgm:t>
    </dgm:pt>
    <dgm:pt modelId="{EDFE9451-6E36-0B45-9D4F-1326A168EBD5}" type="parTrans" cxnId="{07E1C668-A60D-AC4C-BAF6-9B989CD77DDE}">
      <dgm:prSet/>
      <dgm:spPr/>
      <dgm:t>
        <a:bodyPr/>
        <a:lstStyle/>
        <a:p>
          <a:endParaRPr lang="en-US"/>
        </a:p>
      </dgm:t>
    </dgm:pt>
    <dgm:pt modelId="{259884DF-A473-F646-9F8F-BAC6493AF1C8}" type="sibTrans" cxnId="{07E1C668-A60D-AC4C-BAF6-9B989CD77DDE}">
      <dgm:prSet/>
      <dgm:spPr/>
      <dgm:t>
        <a:bodyPr/>
        <a:lstStyle/>
        <a:p>
          <a:endParaRPr lang="en-US"/>
        </a:p>
      </dgm:t>
    </dgm:pt>
    <dgm:pt modelId="{B33A04F1-783D-9C42-9C4B-126C2AF0EDEF}">
      <dgm:prSet phldrT="[Text]"/>
      <dgm:spPr/>
      <dgm:t>
        <a:bodyPr/>
        <a:lstStyle/>
        <a:p>
          <a:endParaRPr lang="en-US"/>
        </a:p>
      </dgm:t>
    </dgm:pt>
    <dgm:pt modelId="{D882680A-05EA-1D4A-A89F-3BD0C944EA7B}" type="parTrans" cxnId="{15324FB1-5A9D-DA40-AC31-3037CEE1B4EE}">
      <dgm:prSet/>
      <dgm:spPr/>
      <dgm:t>
        <a:bodyPr/>
        <a:lstStyle/>
        <a:p>
          <a:endParaRPr lang="en-US"/>
        </a:p>
      </dgm:t>
    </dgm:pt>
    <dgm:pt modelId="{B95845CF-0798-7543-A59B-A8276B17B9F1}" type="sibTrans" cxnId="{15324FB1-5A9D-DA40-AC31-3037CEE1B4EE}">
      <dgm:prSet/>
      <dgm:spPr/>
      <dgm:t>
        <a:bodyPr/>
        <a:lstStyle/>
        <a:p>
          <a:endParaRPr lang="en-US"/>
        </a:p>
      </dgm:t>
    </dgm:pt>
    <dgm:pt modelId="{FF473D65-7A64-D845-AF93-0F91BEB56A03}" type="pres">
      <dgm:prSet presAssocID="{3C09C926-9791-7F42-922F-73960AAD7476}" presName="Name0" presStyleCnt="0">
        <dgm:presLayoutVars>
          <dgm:dir/>
          <dgm:animLvl val="lvl"/>
          <dgm:resizeHandles val="exact"/>
        </dgm:presLayoutVars>
      </dgm:prSet>
      <dgm:spPr/>
    </dgm:pt>
    <dgm:pt modelId="{058B3085-10AB-674F-814A-D0800806CDD4}" type="pres">
      <dgm:prSet presAssocID="{4250B964-D483-5E45-BD62-2243793565C9}" presName="Name8" presStyleCnt="0"/>
      <dgm:spPr/>
    </dgm:pt>
    <dgm:pt modelId="{8C46899D-5493-EB4A-AC40-647B9E5A77BD}" type="pres">
      <dgm:prSet presAssocID="{4250B964-D483-5E45-BD62-2243793565C9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E1E3AF-922A-314E-B8DC-8344D35C4640}" type="pres">
      <dgm:prSet presAssocID="{4250B964-D483-5E45-BD62-2243793565C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55B03-1B15-9D48-9B5F-D30C865AFB7D}" type="pres">
      <dgm:prSet presAssocID="{B33A04F1-783D-9C42-9C4B-126C2AF0EDEF}" presName="Name8" presStyleCnt="0"/>
      <dgm:spPr/>
    </dgm:pt>
    <dgm:pt modelId="{910AF36A-16FD-FC40-AA3F-8EAFECA98453}" type="pres">
      <dgm:prSet presAssocID="{B33A04F1-783D-9C42-9C4B-126C2AF0EDEF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3A80E-EFAC-6249-9492-6623B245CE72}" type="pres">
      <dgm:prSet presAssocID="{B33A04F1-783D-9C42-9C4B-126C2AF0EDE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35DE2-8D0C-AC4C-9DBD-37758CA15ADB}" type="pres">
      <dgm:prSet presAssocID="{19FCD32B-E9F6-EA42-9C5C-9EC38634CE36}" presName="Name8" presStyleCnt="0"/>
      <dgm:spPr/>
    </dgm:pt>
    <dgm:pt modelId="{3C14AC2A-324E-FE4A-A027-4C75E21E752D}" type="pres">
      <dgm:prSet presAssocID="{19FCD32B-E9F6-EA42-9C5C-9EC38634CE36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15FF7-9B8F-6E4B-83D7-407E1BB7F0D5}" type="pres">
      <dgm:prSet presAssocID="{19FCD32B-E9F6-EA42-9C5C-9EC38634CE3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0AA416-4F4F-5347-AFC9-995AC4091B1A}" srcId="{3C09C926-9791-7F42-922F-73960AAD7476}" destId="{4250B964-D483-5E45-BD62-2243793565C9}" srcOrd="0" destOrd="0" parTransId="{92C85EE0-A14C-D249-97D9-9B5090E876A0}" sibTransId="{4608D937-7E85-7549-8DDC-A9301E831C06}"/>
    <dgm:cxn modelId="{15324FB1-5A9D-DA40-AC31-3037CEE1B4EE}" srcId="{3C09C926-9791-7F42-922F-73960AAD7476}" destId="{B33A04F1-783D-9C42-9C4B-126C2AF0EDEF}" srcOrd="1" destOrd="0" parTransId="{D882680A-05EA-1D4A-A89F-3BD0C944EA7B}" sibTransId="{B95845CF-0798-7543-A59B-A8276B17B9F1}"/>
    <dgm:cxn modelId="{07E1C668-A60D-AC4C-BAF6-9B989CD77DDE}" srcId="{3C09C926-9791-7F42-922F-73960AAD7476}" destId="{19FCD32B-E9F6-EA42-9C5C-9EC38634CE36}" srcOrd="2" destOrd="0" parTransId="{EDFE9451-6E36-0B45-9D4F-1326A168EBD5}" sibTransId="{259884DF-A473-F646-9F8F-BAC6493AF1C8}"/>
    <dgm:cxn modelId="{C2FFC06F-5BBF-8E48-A1A0-35C813AF7906}" type="presOf" srcId="{B33A04F1-783D-9C42-9C4B-126C2AF0EDEF}" destId="{910AF36A-16FD-FC40-AA3F-8EAFECA98453}" srcOrd="0" destOrd="0" presId="urn:microsoft.com/office/officeart/2005/8/layout/pyramid1"/>
    <dgm:cxn modelId="{B3F9B751-62F1-D848-9FF8-F15AA1A8ECAC}" type="presOf" srcId="{3C09C926-9791-7F42-922F-73960AAD7476}" destId="{FF473D65-7A64-D845-AF93-0F91BEB56A03}" srcOrd="0" destOrd="0" presId="urn:microsoft.com/office/officeart/2005/8/layout/pyramid1"/>
    <dgm:cxn modelId="{E8DE99BE-8391-794A-BEF5-65ACF5D63136}" type="presOf" srcId="{19FCD32B-E9F6-EA42-9C5C-9EC38634CE36}" destId="{3C14AC2A-324E-FE4A-A027-4C75E21E752D}" srcOrd="0" destOrd="0" presId="urn:microsoft.com/office/officeart/2005/8/layout/pyramid1"/>
    <dgm:cxn modelId="{14635FA8-DE24-6643-A6E8-F5696AD51B81}" type="presOf" srcId="{B33A04F1-783D-9C42-9C4B-126C2AF0EDEF}" destId="{C1E3A80E-EFAC-6249-9492-6623B245CE72}" srcOrd="1" destOrd="0" presId="urn:microsoft.com/office/officeart/2005/8/layout/pyramid1"/>
    <dgm:cxn modelId="{936E6E9A-3584-DE4A-8CB6-AFBC7C188488}" type="presOf" srcId="{4250B964-D483-5E45-BD62-2243793565C9}" destId="{8C46899D-5493-EB4A-AC40-647B9E5A77BD}" srcOrd="0" destOrd="0" presId="urn:microsoft.com/office/officeart/2005/8/layout/pyramid1"/>
    <dgm:cxn modelId="{57CF27CD-4E3E-3E41-B4C3-2AA8EF1CBF84}" type="presOf" srcId="{19FCD32B-E9F6-EA42-9C5C-9EC38634CE36}" destId="{E8715FF7-9B8F-6E4B-83D7-407E1BB7F0D5}" srcOrd="1" destOrd="0" presId="urn:microsoft.com/office/officeart/2005/8/layout/pyramid1"/>
    <dgm:cxn modelId="{F864FA6E-AB74-7B43-8F40-0FB7243F6CA7}" type="presOf" srcId="{4250B964-D483-5E45-BD62-2243793565C9}" destId="{ADE1E3AF-922A-314E-B8DC-8344D35C4640}" srcOrd="1" destOrd="0" presId="urn:microsoft.com/office/officeart/2005/8/layout/pyramid1"/>
    <dgm:cxn modelId="{1A6ADF4C-2A56-E645-BB0E-4E0E077DB215}" type="presParOf" srcId="{FF473D65-7A64-D845-AF93-0F91BEB56A03}" destId="{058B3085-10AB-674F-814A-D0800806CDD4}" srcOrd="0" destOrd="0" presId="urn:microsoft.com/office/officeart/2005/8/layout/pyramid1"/>
    <dgm:cxn modelId="{7CA70441-E70D-F74B-A08E-79DBC415B806}" type="presParOf" srcId="{058B3085-10AB-674F-814A-D0800806CDD4}" destId="{8C46899D-5493-EB4A-AC40-647B9E5A77BD}" srcOrd="0" destOrd="0" presId="urn:microsoft.com/office/officeart/2005/8/layout/pyramid1"/>
    <dgm:cxn modelId="{A55FAECB-C76D-8A42-8604-1B1A15004D5F}" type="presParOf" srcId="{058B3085-10AB-674F-814A-D0800806CDD4}" destId="{ADE1E3AF-922A-314E-B8DC-8344D35C4640}" srcOrd="1" destOrd="0" presId="urn:microsoft.com/office/officeart/2005/8/layout/pyramid1"/>
    <dgm:cxn modelId="{66CDFCD5-EEB4-CE4C-90A4-C84D49FF9DFB}" type="presParOf" srcId="{FF473D65-7A64-D845-AF93-0F91BEB56A03}" destId="{12455B03-1B15-9D48-9B5F-D30C865AFB7D}" srcOrd="1" destOrd="0" presId="urn:microsoft.com/office/officeart/2005/8/layout/pyramid1"/>
    <dgm:cxn modelId="{39A53463-123B-3549-BEC3-CB1FE4645AA9}" type="presParOf" srcId="{12455B03-1B15-9D48-9B5F-D30C865AFB7D}" destId="{910AF36A-16FD-FC40-AA3F-8EAFECA98453}" srcOrd="0" destOrd="0" presId="urn:microsoft.com/office/officeart/2005/8/layout/pyramid1"/>
    <dgm:cxn modelId="{CC011291-570B-C843-B2AA-719582DC4448}" type="presParOf" srcId="{12455B03-1B15-9D48-9B5F-D30C865AFB7D}" destId="{C1E3A80E-EFAC-6249-9492-6623B245CE72}" srcOrd="1" destOrd="0" presId="urn:microsoft.com/office/officeart/2005/8/layout/pyramid1"/>
    <dgm:cxn modelId="{43F71E30-D2BA-8F43-9755-9A67C0A8D06A}" type="presParOf" srcId="{FF473D65-7A64-D845-AF93-0F91BEB56A03}" destId="{FFE35DE2-8D0C-AC4C-9DBD-37758CA15ADB}" srcOrd="2" destOrd="0" presId="urn:microsoft.com/office/officeart/2005/8/layout/pyramid1"/>
    <dgm:cxn modelId="{EEB08A01-13DD-8041-BF71-50F00B8A1A23}" type="presParOf" srcId="{FFE35DE2-8D0C-AC4C-9DBD-37758CA15ADB}" destId="{3C14AC2A-324E-FE4A-A027-4C75E21E752D}" srcOrd="0" destOrd="0" presId="urn:microsoft.com/office/officeart/2005/8/layout/pyramid1"/>
    <dgm:cxn modelId="{B1F554A3-4BD9-0747-B3C7-0FA39478C0A1}" type="presParOf" srcId="{FFE35DE2-8D0C-AC4C-9DBD-37758CA15ADB}" destId="{E8715FF7-9B8F-6E4B-83D7-407E1BB7F0D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B1E70-27AE-4211-99CC-9A865A3907C3}">
      <dsp:nvSpPr>
        <dsp:cNvPr id="0" name=""/>
        <dsp:cNvSpPr/>
      </dsp:nvSpPr>
      <dsp:spPr>
        <a:xfrm>
          <a:off x="0" y="680"/>
          <a:ext cx="6089650" cy="1591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AF855-E905-4204-9A65-5FCF325B31A3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176AF-C5D1-4A24-8D7F-6B510C3D0916}">
      <dsp:nvSpPr>
        <dsp:cNvPr id="0" name=""/>
        <dsp:cNvSpPr/>
      </dsp:nvSpPr>
      <dsp:spPr>
        <a:xfrm>
          <a:off x="1838352" y="680"/>
          <a:ext cx="4251297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We deal with lots of data</a:t>
          </a:r>
        </a:p>
      </dsp:txBody>
      <dsp:txXfrm>
        <a:off x="1838352" y="680"/>
        <a:ext cx="4251297" cy="1591647"/>
      </dsp:txXfrm>
    </dsp:sp>
    <dsp:sp modelId="{071E2299-53BA-452C-A820-C290EE2C0841}">
      <dsp:nvSpPr>
        <dsp:cNvPr id="0" name=""/>
        <dsp:cNvSpPr/>
      </dsp:nvSpPr>
      <dsp:spPr>
        <a:xfrm>
          <a:off x="0" y="1990238"/>
          <a:ext cx="6089650" cy="15916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1FD57-587E-47C7-8298-B2DC0B49688E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7FFB3-BE28-4251-A767-465A0D2C6A4B}">
      <dsp:nvSpPr>
        <dsp:cNvPr id="0" name=""/>
        <dsp:cNvSpPr/>
      </dsp:nvSpPr>
      <dsp:spPr>
        <a:xfrm>
          <a:off x="1838352" y="1990238"/>
          <a:ext cx="4251297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We must know how to </a:t>
          </a:r>
          <a:r>
            <a:rPr lang="en-US" sz="2100" b="1" kern="1200"/>
            <a:t>extract value </a:t>
          </a:r>
          <a:r>
            <a:rPr lang="en-US" sz="2100" kern="1200"/>
            <a:t>from data</a:t>
          </a:r>
        </a:p>
      </dsp:txBody>
      <dsp:txXfrm>
        <a:off x="1838352" y="1990238"/>
        <a:ext cx="4251297" cy="1591647"/>
      </dsp:txXfrm>
    </dsp:sp>
    <dsp:sp modelId="{33775F36-580F-4F51-8711-D48678A0BAE8}">
      <dsp:nvSpPr>
        <dsp:cNvPr id="0" name=""/>
        <dsp:cNvSpPr/>
      </dsp:nvSpPr>
      <dsp:spPr>
        <a:xfrm>
          <a:off x="0" y="3979797"/>
          <a:ext cx="6089650" cy="15916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67B0D-2081-4E43-8CFD-5F706F10FED4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294CE-1D1D-49D3-891E-BFA084FFE663}">
      <dsp:nvSpPr>
        <dsp:cNvPr id="0" name=""/>
        <dsp:cNvSpPr/>
      </dsp:nvSpPr>
      <dsp:spPr>
        <a:xfrm>
          <a:off x="1838352" y="3979797"/>
          <a:ext cx="4251297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If we can’t store, extract and filter data </a:t>
          </a:r>
          <a:r>
            <a:rPr lang="en-US" sz="2100" b="1" kern="1200"/>
            <a:t>efficiently</a:t>
          </a:r>
          <a:r>
            <a:rPr lang="en-US" sz="2100" kern="1200"/>
            <a:t>, we will eventually lose customers/players</a:t>
          </a:r>
        </a:p>
      </dsp:txBody>
      <dsp:txXfrm>
        <a:off x="1838352" y="3979797"/>
        <a:ext cx="4251297" cy="1591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07DA3-19C5-4398-800C-4DF20A5B3515}">
      <dsp:nvSpPr>
        <dsp:cNvPr id="0" name=""/>
        <dsp:cNvSpPr/>
      </dsp:nvSpPr>
      <dsp:spPr>
        <a:xfrm>
          <a:off x="0" y="905470"/>
          <a:ext cx="6089650" cy="1671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CAD4D-1A60-4DBE-A6B0-FAA982575876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95DDB-AE2A-49BC-B23D-0EB2A3A53AA0}">
      <dsp:nvSpPr>
        <dsp:cNvPr id="0" name=""/>
        <dsp:cNvSpPr/>
      </dsp:nvSpPr>
      <dsp:spPr>
        <a:xfrm>
          <a:off x="1930741" y="905470"/>
          <a:ext cx="4158908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Telemetry</a:t>
          </a:r>
        </a:p>
      </dsp:txBody>
      <dsp:txXfrm>
        <a:off x="1930741" y="905470"/>
        <a:ext cx="4158908" cy="1671637"/>
      </dsp:txXfrm>
    </dsp:sp>
    <dsp:sp modelId="{6B84920A-D7FE-4A48-B13C-7AE7F698FEF3}">
      <dsp:nvSpPr>
        <dsp:cNvPr id="0" name=""/>
        <dsp:cNvSpPr/>
      </dsp:nvSpPr>
      <dsp:spPr>
        <a:xfrm>
          <a:off x="0" y="2995017"/>
          <a:ext cx="6089650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2F99E-78BE-4FBE-9DDA-06264C291B1A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182D9-92A3-45D4-A9D0-AA7DBB55F990}">
      <dsp:nvSpPr>
        <dsp:cNvPr id="0" name=""/>
        <dsp:cNvSpPr/>
      </dsp:nvSpPr>
      <dsp:spPr>
        <a:xfrm>
          <a:off x="1930741" y="2995017"/>
          <a:ext cx="4158908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What happens with data that is transmitted from the client?</a:t>
          </a:r>
        </a:p>
      </dsp:txBody>
      <dsp:txXfrm>
        <a:off x="1930741" y="2995017"/>
        <a:ext cx="4158908" cy="1671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6899D-5493-EB4A-AC40-647B9E5A77BD}">
      <dsp:nvSpPr>
        <dsp:cNvPr id="0" name=""/>
        <dsp:cNvSpPr/>
      </dsp:nvSpPr>
      <dsp:spPr>
        <a:xfrm>
          <a:off x="979797" y="0"/>
          <a:ext cx="979797" cy="1011714"/>
        </a:xfrm>
        <a:prstGeom prst="trapezoid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979797" y="0"/>
        <a:ext cx="979797" cy="1011714"/>
      </dsp:txXfrm>
    </dsp:sp>
    <dsp:sp modelId="{910AF36A-16FD-FC40-AA3F-8EAFECA98453}">
      <dsp:nvSpPr>
        <dsp:cNvPr id="0" name=""/>
        <dsp:cNvSpPr/>
      </dsp:nvSpPr>
      <dsp:spPr>
        <a:xfrm>
          <a:off x="489898" y="1011714"/>
          <a:ext cx="1959595" cy="1011714"/>
        </a:xfrm>
        <a:prstGeom prst="trapezoid">
          <a:avLst>
            <a:gd name="adj" fmla="val 4842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832828" y="1011714"/>
        <a:ext cx="1273736" cy="1011714"/>
      </dsp:txXfrm>
    </dsp:sp>
    <dsp:sp modelId="{3C14AC2A-324E-FE4A-A027-4C75E21E752D}">
      <dsp:nvSpPr>
        <dsp:cNvPr id="0" name=""/>
        <dsp:cNvSpPr/>
      </dsp:nvSpPr>
      <dsp:spPr>
        <a:xfrm>
          <a:off x="0" y="2023429"/>
          <a:ext cx="2939393" cy="1011714"/>
        </a:xfrm>
        <a:prstGeom prst="trapezoid">
          <a:avLst>
            <a:gd name="adj" fmla="val 4842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>
              <a:solidFill>
                <a:schemeClr val="bg1"/>
              </a:solidFill>
            </a:rPr>
            <a:t>1010101101</a:t>
          </a:r>
        </a:p>
      </dsp:txBody>
      <dsp:txXfrm>
        <a:off x="514393" y="2023429"/>
        <a:ext cx="1910605" cy="1011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1CF35-B584-6D4C-8747-AB049F9AFCD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0009E-022A-114E-B8B8-7A0F8BA2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3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bernardmarr/2018/05/21/how-much-data-do-we-create-every-day-the-mind-blowing-stats-everyone-should-read/#57909acc60ba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mallbiztrends.com/2019/02/page-load-speed-impacts-buying-decisions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CA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amount of </a:t>
            </a:r>
            <a:r>
              <a:rPr lang="en-CA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CA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 </a:t>
            </a:r>
            <a:r>
              <a:rPr lang="en-CA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 every day</a:t>
            </a:r>
            <a:r>
              <a:rPr lang="en-CA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truly mind-boggling. There are 2.5 quintillion bytes of </a:t>
            </a:r>
            <a:r>
              <a:rPr lang="en-CA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created each day</a:t>
            </a:r>
            <a:r>
              <a:rPr lang="en-CA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at our current pace, but that pace is only accelerating with the growth </a:t>
            </a:r>
            <a:r>
              <a:rPr lang="en-CA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</a:t>
            </a:r>
            <a:r>
              <a:rPr lang="en-CA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Internet of Things (IoT). Over the last two years alone 90 percent </a:t>
            </a:r>
            <a:r>
              <a:rPr lang="en-CA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data in the</a:t>
            </a:r>
            <a:r>
              <a:rPr lang="en-CA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world was </a:t>
            </a:r>
            <a:r>
              <a:rPr lang="en-CA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generated. </a:t>
            </a:r>
          </a:p>
          <a:p>
            <a:pPr lvl="0">
              <a:lnSpc>
                <a:spcPct val="100000"/>
              </a:lnSpc>
            </a:pPr>
            <a:r>
              <a:rPr lang="en-CA">
                <a:hlinkClick r:id="rId3"/>
              </a:rPr>
              <a:t>https://www.forbes.com/sites/bernardmarr/2018/05/21/how-much-data-do-we-create-every-day-the-mind-blowing-stats-everyone-should-read/#57909acc60ba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Stat about “how much a page takes to load and its effect on customers”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 you know a staggering 70% of consumers admit that the speed pages load on a website affects their buying decisions?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>
                <a:hlinkClick r:id="rId4"/>
              </a:rPr>
              <a:t>https://smallbiztrends.com/2019/02/page-load-speed-impacts-buying-decisions.html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009E-022A-114E-B8B8-7A0F8BA22E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7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If we don’t know our players our how they interact with our product, we will fail to deliver better games – and eventually our game will fail</a:t>
            </a:r>
          </a:p>
          <a:p>
            <a:endParaRPr lang="en-US"/>
          </a:p>
          <a:p>
            <a:pPr lvl="0">
              <a:lnSpc>
                <a:spcPct val="100000"/>
              </a:lnSpc>
            </a:pPr>
            <a:r>
              <a:rPr lang="en-US"/>
              <a:t>Mobile to server / Web browser to server</a:t>
            </a:r>
          </a:p>
          <a:p>
            <a:pPr lvl="0">
              <a:lnSpc>
                <a:spcPct val="100000"/>
              </a:lnSpc>
            </a:pPr>
            <a:r>
              <a:rPr lang="en-US"/>
              <a:t>How it is stored? </a:t>
            </a:r>
          </a:p>
          <a:p>
            <a:pPr lvl="0">
              <a:lnSpc>
                <a:spcPct val="100000"/>
              </a:lnSpc>
            </a:pPr>
            <a:r>
              <a:rPr lang="en-US"/>
              <a:t>Cost</a:t>
            </a:r>
          </a:p>
          <a:p>
            <a:pPr lvl="0">
              <a:lnSpc>
                <a:spcPct val="100000"/>
              </a:lnSpc>
            </a:pPr>
            <a:r>
              <a:rPr lang="en-US" err="1"/>
              <a:t>Securityt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009E-022A-114E-B8B8-7A0F8BA22E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2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009E-022A-114E-B8B8-7A0F8BA22E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4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009E-022A-114E-B8B8-7A0F8BA22E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34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009E-022A-114E-B8B8-7A0F8BA22E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9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009E-022A-114E-B8B8-7A0F8BA22E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9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009E-022A-114E-B8B8-7A0F8BA22E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4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Exercise</a:t>
            </a:r>
          </a:p>
          <a:p>
            <a:pPr lvl="1"/>
            <a:r>
              <a:rPr lang="en-US"/>
              <a:t>A company has a games room with </a:t>
            </a:r>
            <a:r>
              <a:rPr lang="en-US" b="1"/>
              <a:t>multiple videogames consoles.</a:t>
            </a:r>
            <a:r>
              <a:rPr lang="en-US"/>
              <a:t> For each console there are </a:t>
            </a:r>
            <a:r>
              <a:rPr lang="en-US" b="1"/>
              <a:t>multiple sport-based 1v1 games. </a:t>
            </a:r>
            <a:r>
              <a:rPr lang="en-US"/>
              <a:t>Any 2 </a:t>
            </a:r>
            <a:r>
              <a:rPr lang="en-US" b="1"/>
              <a:t>employees</a:t>
            </a:r>
            <a:r>
              <a:rPr lang="en-US"/>
              <a:t> can go in the games room and pick one of the available games. There are two main issues: </a:t>
            </a:r>
          </a:p>
          <a:p>
            <a:pPr lvl="2"/>
            <a:r>
              <a:rPr lang="en-US"/>
              <a:t>Managers don’t want their employees playing too many games (so they want to keep track of how many times a given employee has played something). </a:t>
            </a:r>
          </a:p>
          <a:p>
            <a:pPr lvl="2"/>
            <a:r>
              <a:rPr lang="en-US"/>
              <a:t>Employees keep arguing who is the best in a given game (so they need a way of keeping track of matches played by every 2 employees).</a:t>
            </a:r>
          </a:p>
          <a:p>
            <a:pPr lvl="1"/>
            <a:r>
              <a:rPr lang="en-US"/>
              <a:t>Design a database that address those issues. Ask questions as needed!</a:t>
            </a:r>
          </a:p>
          <a:p>
            <a:pPr lvl="2"/>
            <a:r>
              <a:rPr lang="en-US"/>
              <a:t>Your solution should have each of the 3 different available data models (Conceptual, Logical, Physical)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009E-022A-114E-B8B8-7A0F8BA22E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67DC9-C781-9A48-833C-638D3A18F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39ED764-B6ED-2F49-9EC0-19B484A1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862E8D-D8E3-F34A-ADD7-C4ADA2CA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EC82D0-E233-CB43-ACED-517CD227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BB5C9A-5129-084F-919E-0AF92F8A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0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9AF6A-3DAD-364B-A442-22AB5951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41B65F3-38EA-8F4B-9AC1-87EF80CC2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85106D-3879-9445-A165-2D52645D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8E2C42-26C3-644A-9C87-745039B4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417141-A8B6-DD48-8B24-81EFD623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7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C3FBC75-C752-D942-B546-A1B8B09CE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794FBC-8EB9-F44C-BEFE-B0AB1FB73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B4198D-AABA-484A-9A20-F4B45F5A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DA5391-A7BA-7845-B74A-ECA94569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1F25CD-3903-274A-9F7A-D0F0CDCB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4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10DFD-21A1-E048-9FC5-DB6255BE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242403-D351-564F-BC0D-1FC1D84E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C7A0CF-B72B-C04E-9758-F31F5E31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FD137A-2928-DB4A-B406-1905EFB9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0392D6-D35E-4C44-BB2A-73045E80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0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5257B-7853-814E-B40A-C6E58A33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0DB2A5-BE23-244B-A19D-53A28D56D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94B6ED-C058-7046-BF11-16D81D73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898FF3-5BCD-F045-A7ED-44434D81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9C3629-5AB1-C044-9F55-8A724913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5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8E6E3B-3746-5944-B234-7B4205FB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46418D-B763-A04F-8E2D-11F357E2E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68F484-96C4-BF4D-B82B-E2357706E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E8E440-A72D-6248-859D-AA285E70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D03E9F-A1AE-E245-89DC-73D7C7B7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38B775-C9AA-4348-A409-F4431965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1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0FDC00-CC3B-8A44-B882-436F1B1C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D83766-EF93-4C42-AED9-FE2BF49E8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ED0924-F4D5-BD46-9E36-73B6873E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428825-2759-3843-BA86-5B0FDCCCC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B2A70EC-A566-5049-9278-277D90932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95F9C8D-E747-3343-8603-0CCC2D1F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DC95496-3643-3443-A2D0-6493A1D1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76AC9F1-0042-5D42-B8AE-6E33979F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0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2EAAC1-131C-FD4B-B678-E7D3A8E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D07A88-BA78-924D-8043-D8CC08B0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978C877-3015-D94D-855A-4C7D3727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0AF362E-A41B-9342-93CC-05A25B28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6937874-8137-1D45-AC90-7A4B3742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0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E3A03-0575-9A45-8C60-39E8E423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6BB8E0-020F-CC4B-A1EC-77A4F79AC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3C4B3A-4593-0A4B-9889-9A16C2B9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7CC3C2-53F8-7F4E-B7FF-18183543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4BB100-C42B-4E41-A162-3E5E783A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9C85B9-8DBE-7F48-A933-E5AFD095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84C3E-C9CE-A744-94D1-49015315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646BE83-EE7C-5649-9909-FEE30D910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3512FB-F880-E646-8C3F-5E0B746E8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8F72A6-680D-CE40-9F37-A541462F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C7DDE8-0AED-2D46-BE2B-DA823E4B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C543D3-3ABA-9C49-A218-DBD4DBEA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C7F4BFC-A752-C048-902C-EA6E4313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4C9D3F-2ACF-6B48-A976-E56A7F673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9C63FBD-E71A-4E48-BEBA-AD399A67DB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5003639" y="6499106"/>
            <a:ext cx="1339287" cy="3588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302FAB5-3967-1445-9795-784D81A1CD82}"/>
              </a:ext>
            </a:extLst>
          </p:cNvPr>
          <p:cNvSpPr txBox="1"/>
          <p:nvPr userDrawn="1"/>
        </p:nvSpPr>
        <p:spPr>
          <a:xfrm>
            <a:off x="7765650" y="6519446"/>
            <a:ext cx="358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>
                <a:solidFill>
                  <a:schemeClr val="bg1">
                    <a:lumMod val="65000"/>
                  </a:schemeClr>
                </a:solidFill>
              </a:rPr>
              <a:t>VGP320 – Database Programming</a:t>
            </a:r>
          </a:p>
        </p:txBody>
      </p:sp>
    </p:spTree>
    <p:extLst>
      <p:ext uri="{BB962C8B-B14F-4D97-AF65-F5344CB8AC3E}">
        <p14:creationId xmlns:p14="http://schemas.microsoft.com/office/powerpoint/2010/main" val="119544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E95D989-81FA-4BAD-9AD5-E46CEDA91B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A93B05-B8A8-D24C-BFCD-7CCDAC98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56189E5-8A3E-4CFD-B71B-CCD0F8495E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595BC073-455F-494B-A71E-85182B225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46760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5569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Database design</a:t>
            </a:r>
          </a:p>
          <a:p>
            <a:pPr lvl="1"/>
            <a:r>
              <a:rPr lang="en-US"/>
              <a:t>Specify which data you need to store</a:t>
            </a:r>
          </a:p>
          <a:p>
            <a:pPr lvl="1"/>
            <a:r>
              <a:rPr lang="en-US"/>
              <a:t>Which attributes</a:t>
            </a:r>
          </a:p>
          <a:p>
            <a:pPr lvl="2"/>
            <a:r>
              <a:rPr lang="en-US"/>
              <a:t>Some attributes are </a:t>
            </a:r>
            <a:r>
              <a:rPr lang="en-US" b="1"/>
              <a:t>mandatory</a:t>
            </a:r>
            <a:r>
              <a:rPr lang="en-US"/>
              <a:t>, other are </a:t>
            </a:r>
            <a:r>
              <a:rPr lang="en-US" b="1"/>
              <a:t>optional</a:t>
            </a:r>
            <a:endParaRPr lang="en-US"/>
          </a:p>
          <a:p>
            <a:pPr lvl="1"/>
            <a:r>
              <a:rPr lang="en-US"/>
              <a:t>Which attributes types</a:t>
            </a:r>
          </a:p>
          <a:p>
            <a:pPr lvl="2"/>
            <a:r>
              <a:rPr lang="en-US"/>
              <a:t>Text (String), Boolean, Numbers (Integer, Float)</a:t>
            </a:r>
          </a:p>
          <a:p>
            <a:pPr lvl="1"/>
            <a:r>
              <a:rPr lang="en-US"/>
              <a:t>Naming consistency</a:t>
            </a:r>
          </a:p>
          <a:p>
            <a:pPr lvl="2"/>
            <a:r>
              <a:rPr lang="en-US"/>
              <a:t>Birthdate, birth-date, </a:t>
            </a:r>
            <a:r>
              <a:rPr lang="en-US" err="1"/>
              <a:t>birth_date</a:t>
            </a:r>
            <a:r>
              <a:rPr lang="en-US"/>
              <a:t>, </a:t>
            </a:r>
            <a:r>
              <a:rPr lang="en-US" err="1"/>
              <a:t>bday</a:t>
            </a:r>
            <a:r>
              <a:rPr lang="en-US"/>
              <a:t> ?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0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Database design</a:t>
            </a:r>
          </a:p>
          <a:p>
            <a:pPr lvl="1"/>
            <a:r>
              <a:rPr lang="en-US"/>
              <a:t>Data format</a:t>
            </a:r>
          </a:p>
          <a:p>
            <a:pPr lvl="2"/>
            <a:r>
              <a:rPr lang="en-US"/>
              <a:t>Date should be stored as: mm-dd-</a:t>
            </a:r>
            <a:r>
              <a:rPr lang="en-US" err="1"/>
              <a:t>yyyy</a:t>
            </a:r>
            <a:r>
              <a:rPr lang="en-US"/>
              <a:t>, mm-dd-</a:t>
            </a:r>
            <a:r>
              <a:rPr lang="en-US" err="1"/>
              <a:t>yy</a:t>
            </a:r>
            <a:r>
              <a:rPr lang="en-US"/>
              <a:t>, </a:t>
            </a:r>
            <a:r>
              <a:rPr lang="en-US" err="1"/>
              <a:t>yyyy</a:t>
            </a:r>
            <a:r>
              <a:rPr lang="en-US"/>
              <a:t>-mm-dd?</a:t>
            </a:r>
          </a:p>
          <a:p>
            <a:pPr lvl="2"/>
            <a:r>
              <a:rPr lang="en-US"/>
              <a:t>Ensure data consistency and integrity</a:t>
            </a:r>
          </a:p>
          <a:p>
            <a:pPr lvl="1"/>
            <a:r>
              <a:rPr lang="en-US"/>
              <a:t>Calculated fields</a:t>
            </a:r>
          </a:p>
          <a:p>
            <a:pPr lvl="2"/>
            <a:r>
              <a:rPr lang="en-US"/>
              <a:t>Age: isn’t it better to store the </a:t>
            </a:r>
            <a:r>
              <a:rPr lang="en-US" err="1"/>
              <a:t>birth_date</a:t>
            </a:r>
            <a:r>
              <a:rPr lang="en-US"/>
              <a:t> and calculate customer’s date upon retrieval?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Database design</a:t>
            </a:r>
          </a:p>
          <a:p>
            <a:pPr lvl="1"/>
            <a:r>
              <a:rPr lang="en-US"/>
              <a:t>Relational databases allow queries</a:t>
            </a:r>
          </a:p>
          <a:p>
            <a:pPr lvl="2"/>
            <a:r>
              <a:rPr lang="en-US"/>
              <a:t>“Give me the list of students enrolled in course A”</a:t>
            </a:r>
          </a:p>
          <a:p>
            <a:pPr lvl="2"/>
            <a:r>
              <a:rPr lang="en-US"/>
              <a:t>“Give me the top grade for students enrolled in course B”</a:t>
            </a:r>
          </a:p>
          <a:p>
            <a:pPr lvl="1"/>
            <a:r>
              <a:rPr lang="en-US"/>
              <a:t>Relational databases allows aggregating data</a:t>
            </a:r>
          </a:p>
          <a:p>
            <a:pPr lvl="2"/>
            <a:r>
              <a:rPr lang="en-US"/>
              <a:t>“How many students are taking classes from courses A and B at the same time?”</a:t>
            </a:r>
          </a:p>
          <a:p>
            <a:pPr lvl="2"/>
            <a:r>
              <a:rPr lang="en-US"/>
              <a:t>“Give me the average grade of students enrolled in course A”</a:t>
            </a:r>
          </a:p>
          <a:p>
            <a:pPr lvl="1"/>
            <a:r>
              <a:rPr lang="en-US"/>
              <a:t>Usually an </a:t>
            </a:r>
            <a:r>
              <a:rPr lang="en-US" b="1"/>
              <a:t>unique id </a:t>
            </a:r>
            <a:r>
              <a:rPr lang="en-US"/>
              <a:t>from each table</a:t>
            </a:r>
            <a:r>
              <a:rPr lang="en-US" b="1"/>
              <a:t> </a:t>
            </a:r>
            <a:r>
              <a:rPr lang="en-US"/>
              <a:t>is required when querying multiple tables</a:t>
            </a:r>
          </a:p>
          <a:p>
            <a:pPr lvl="2"/>
            <a:r>
              <a:rPr lang="en-US"/>
              <a:t>That unique id from each table </a:t>
            </a:r>
            <a:r>
              <a:rPr lang="en-US" b="1"/>
              <a:t>is the link </a:t>
            </a:r>
            <a:r>
              <a:rPr lang="en-US"/>
              <a:t>to the other table</a:t>
            </a:r>
            <a:endParaRPr lang="en-US" b="1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2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Security</a:t>
            </a:r>
          </a:p>
          <a:p>
            <a:pPr lvl="1"/>
            <a:r>
              <a:rPr lang="en-US"/>
              <a:t>Most databases engines have built-in security settings</a:t>
            </a:r>
          </a:p>
          <a:p>
            <a:pPr lvl="2"/>
            <a:r>
              <a:rPr lang="en-US"/>
              <a:t>Users have specific privileges – limited actions</a:t>
            </a:r>
          </a:p>
          <a:p>
            <a:pPr lvl="2"/>
            <a:r>
              <a:rPr lang="en-US"/>
              <a:t>POLP: Principle Of Least Privilege</a:t>
            </a:r>
          </a:p>
          <a:p>
            <a:pPr lvl="1"/>
            <a:r>
              <a:rPr lang="en-US"/>
              <a:t>Data restriction</a:t>
            </a:r>
          </a:p>
          <a:p>
            <a:pPr lvl="2"/>
            <a:r>
              <a:rPr lang="en-US"/>
              <a:t>This user/application can run the </a:t>
            </a:r>
            <a:r>
              <a:rPr lang="en-US" b="1"/>
              <a:t>view </a:t>
            </a:r>
            <a:r>
              <a:rPr lang="en-US"/>
              <a:t>A, but not </a:t>
            </a:r>
            <a:r>
              <a:rPr lang="en-US" b="1"/>
              <a:t>view </a:t>
            </a:r>
            <a:r>
              <a:rPr lang="en-US"/>
              <a:t>B</a:t>
            </a:r>
          </a:p>
          <a:p>
            <a:pPr lvl="2"/>
            <a:r>
              <a:rPr lang="en-US"/>
              <a:t>Views are customized queries that the DBA (Database Administrator) can pre-define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5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Data modelling</a:t>
            </a:r>
          </a:p>
          <a:p>
            <a:pPr lvl="1"/>
            <a:r>
              <a:rPr lang="en-US"/>
              <a:t>Process of understanding the problem, designing a solution by gathering data requirements and creating </a:t>
            </a:r>
            <a:r>
              <a:rPr lang="en-US" b="1"/>
              <a:t>entities </a:t>
            </a:r>
            <a:r>
              <a:rPr lang="en-US"/>
              <a:t>and </a:t>
            </a:r>
            <a:r>
              <a:rPr lang="en-US" b="1"/>
              <a:t>relationships</a:t>
            </a:r>
          </a:p>
          <a:p>
            <a:pPr lvl="1"/>
            <a:r>
              <a:rPr lang="en-US"/>
              <a:t>Similar to class modelling</a:t>
            </a:r>
          </a:p>
          <a:p>
            <a:pPr lvl="1"/>
            <a:r>
              <a:rPr lang="en-US"/>
              <a:t>3 main types</a:t>
            </a:r>
          </a:p>
          <a:p>
            <a:pPr lvl="2"/>
            <a:r>
              <a:rPr lang="en-US"/>
              <a:t>Conceptual data model</a:t>
            </a:r>
          </a:p>
          <a:p>
            <a:pPr lvl="2"/>
            <a:r>
              <a:rPr lang="en-US"/>
              <a:t>Logical data model</a:t>
            </a:r>
          </a:p>
          <a:p>
            <a:pPr lvl="2"/>
            <a:r>
              <a:rPr lang="en-US"/>
              <a:t>Physical data model</a:t>
            </a:r>
          </a:p>
        </p:txBody>
      </p:sp>
    </p:spTree>
    <p:extLst>
      <p:ext uri="{BB962C8B-B14F-4D97-AF65-F5344CB8AC3E}">
        <p14:creationId xmlns:p14="http://schemas.microsoft.com/office/powerpoint/2010/main" val="331746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Data modelling</a:t>
            </a:r>
          </a:p>
          <a:p>
            <a:pPr lvl="1"/>
            <a:r>
              <a:rPr lang="en-US"/>
              <a:t>Conceptual Data Model</a:t>
            </a:r>
          </a:p>
          <a:p>
            <a:pPr lvl="2"/>
            <a:r>
              <a:rPr lang="en-US"/>
              <a:t>High-level model with entities and their relationships</a:t>
            </a:r>
          </a:p>
          <a:p>
            <a:pPr lvl="2"/>
            <a:r>
              <a:rPr lang="en-US"/>
              <a:t>Usually do not show further information such as how the relationships are formed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77A8A18-03EC-994E-BADF-A6E20B0E3DD5}"/>
              </a:ext>
            </a:extLst>
          </p:cNvPr>
          <p:cNvGrpSpPr/>
          <p:nvPr/>
        </p:nvGrpSpPr>
        <p:grpSpPr>
          <a:xfrm>
            <a:off x="3473012" y="4309242"/>
            <a:ext cx="5245976" cy="914400"/>
            <a:chOff x="3111061" y="4309242"/>
            <a:chExt cx="5245976" cy="9144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xmlns="" id="{FCD91A91-510D-E64E-BA5A-A1E0A6D3A57A}"/>
                </a:ext>
              </a:extLst>
            </p:cNvPr>
            <p:cNvSpPr/>
            <p:nvPr/>
          </p:nvSpPr>
          <p:spPr>
            <a:xfrm>
              <a:off x="3111061" y="4309242"/>
              <a:ext cx="1671145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Product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xmlns="" id="{3F94B04E-0FDA-334E-9A4D-A63AFC76D136}"/>
                </a:ext>
              </a:extLst>
            </p:cNvPr>
            <p:cNvSpPr/>
            <p:nvPr/>
          </p:nvSpPr>
          <p:spPr>
            <a:xfrm>
              <a:off x="6685892" y="4309242"/>
              <a:ext cx="1671145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Order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D5DA0F6C-34F9-E345-9118-F316B9D0853C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4792717" y="4766442"/>
              <a:ext cx="18931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188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Data modelling</a:t>
            </a:r>
          </a:p>
          <a:p>
            <a:pPr lvl="1"/>
            <a:r>
              <a:rPr lang="en-US"/>
              <a:t>Logical Data Model</a:t>
            </a:r>
          </a:p>
          <a:p>
            <a:pPr lvl="2"/>
            <a:r>
              <a:rPr lang="en-US"/>
              <a:t>More detailed model including information about the relationships</a:t>
            </a:r>
          </a:p>
          <a:p>
            <a:pPr lvl="2"/>
            <a:r>
              <a:rPr lang="en-US"/>
              <a:t>Provides more information about entities (which attributes they have)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F7F21C5-1584-0648-8CA8-8F00392841C8}"/>
              </a:ext>
            </a:extLst>
          </p:cNvPr>
          <p:cNvGrpSpPr/>
          <p:nvPr/>
        </p:nvGrpSpPr>
        <p:grpSpPr>
          <a:xfrm>
            <a:off x="3473012" y="4309242"/>
            <a:ext cx="5245976" cy="914400"/>
            <a:chOff x="3473012" y="4309242"/>
            <a:chExt cx="5245976" cy="9144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xmlns="" id="{FCD91A91-510D-E64E-BA5A-A1E0A6D3A57A}"/>
                </a:ext>
              </a:extLst>
            </p:cNvPr>
            <p:cNvSpPr/>
            <p:nvPr/>
          </p:nvSpPr>
          <p:spPr>
            <a:xfrm>
              <a:off x="3473012" y="4309242"/>
              <a:ext cx="1671145" cy="914400"/>
            </a:xfrm>
            <a:prstGeom prst="roundRect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Product</a:t>
              </a:r>
            </a:p>
            <a:p>
              <a:r>
                <a:rPr lang="en-US" sz="1400"/>
                <a:t>Product ID</a:t>
              </a:r>
            </a:p>
            <a:p>
              <a:r>
                <a:rPr lang="en-US" sz="1400"/>
                <a:t>Product Name</a:t>
              </a:r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xmlns="" id="{3F94B04E-0FDA-334E-9A4D-A63AFC76D136}"/>
                </a:ext>
              </a:extLst>
            </p:cNvPr>
            <p:cNvSpPr/>
            <p:nvPr/>
          </p:nvSpPr>
          <p:spPr>
            <a:xfrm>
              <a:off x="7047843" y="4309242"/>
              <a:ext cx="1671145" cy="914400"/>
            </a:xfrm>
            <a:prstGeom prst="roundRect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Order</a:t>
              </a:r>
            </a:p>
            <a:p>
              <a:r>
                <a:rPr lang="en-US" sz="1400"/>
                <a:t>Order ID</a:t>
              </a:r>
            </a:p>
            <a:p>
              <a:r>
                <a:rPr lang="en-US" sz="1400"/>
                <a:t>Purchase Date</a:t>
              </a:r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D5DA0F6C-34F9-E345-9118-F316B9D0853C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5154668" y="4766442"/>
              <a:ext cx="1893175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6406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Data modelling</a:t>
            </a:r>
          </a:p>
          <a:p>
            <a:pPr lvl="1"/>
            <a:r>
              <a:rPr lang="en-US"/>
              <a:t>Physical Data Model</a:t>
            </a:r>
          </a:p>
          <a:p>
            <a:pPr lvl="2"/>
            <a:r>
              <a:rPr lang="en-US"/>
              <a:t>Closer to real schema of the database</a:t>
            </a:r>
          </a:p>
          <a:p>
            <a:pPr lvl="2"/>
            <a:r>
              <a:rPr lang="en-US"/>
              <a:t>Represents tables names, column names, keys, and attributes with their final names and types</a:t>
            </a:r>
          </a:p>
          <a:p>
            <a:pPr lvl="2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0FDADDC-2082-0A4E-9CAB-D4C925A9E200}"/>
              </a:ext>
            </a:extLst>
          </p:cNvPr>
          <p:cNvGrpSpPr/>
          <p:nvPr/>
        </p:nvGrpSpPr>
        <p:grpSpPr>
          <a:xfrm>
            <a:off x="3473012" y="4309242"/>
            <a:ext cx="5245976" cy="914400"/>
            <a:chOff x="3473012" y="4309242"/>
            <a:chExt cx="5245976" cy="9144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xmlns="" id="{FCD91A91-510D-E64E-BA5A-A1E0A6D3A57A}"/>
                </a:ext>
              </a:extLst>
            </p:cNvPr>
            <p:cNvSpPr/>
            <p:nvPr/>
          </p:nvSpPr>
          <p:spPr>
            <a:xfrm>
              <a:off x="3473012" y="4309242"/>
              <a:ext cx="1903686" cy="914400"/>
            </a:xfrm>
            <a:prstGeom prst="roundRect">
              <a:avLst/>
            </a:prstGeom>
            <a:solidFill>
              <a:schemeClr val="bg1"/>
            </a:solidFill>
            <a:ln>
              <a:miter lim="800000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product</a:t>
              </a:r>
            </a:p>
            <a:p>
              <a:r>
                <a:rPr lang="en-US" sz="1400" u="sng" err="1">
                  <a:solidFill>
                    <a:schemeClr val="tx1"/>
                  </a:solidFill>
                </a:rPr>
                <a:t>product_id</a:t>
              </a:r>
              <a:r>
                <a:rPr lang="en-US" sz="1400" u="sng">
                  <a:solidFill>
                    <a:schemeClr val="tx1"/>
                  </a:solidFill>
                </a:rPr>
                <a:t>: INT</a:t>
              </a:r>
            </a:p>
            <a:p>
              <a:r>
                <a:rPr lang="en-US" sz="1400" err="1">
                  <a:solidFill>
                    <a:schemeClr val="tx1"/>
                  </a:solidFill>
                </a:rPr>
                <a:t>product_name</a:t>
              </a:r>
              <a:r>
                <a:rPr lang="en-US" sz="1400">
                  <a:solidFill>
                    <a:schemeClr val="tx1"/>
                  </a:solidFill>
                </a:rPr>
                <a:t>: CHAR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xmlns="" id="{3F94B04E-0FDA-334E-9A4D-A63AFC76D136}"/>
                </a:ext>
              </a:extLst>
            </p:cNvPr>
            <p:cNvSpPr/>
            <p:nvPr/>
          </p:nvSpPr>
          <p:spPr>
            <a:xfrm>
              <a:off x="6815303" y="4309242"/>
              <a:ext cx="1903685" cy="914400"/>
            </a:xfrm>
            <a:prstGeom prst="roundRect">
              <a:avLst/>
            </a:prstGeom>
            <a:solidFill>
              <a:schemeClr val="bg1"/>
            </a:solidFill>
            <a:ln>
              <a:miter lim="800000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order</a:t>
              </a:r>
            </a:p>
            <a:p>
              <a:r>
                <a:rPr lang="en-US" sz="1400" u="sng" err="1">
                  <a:solidFill>
                    <a:schemeClr val="tx1"/>
                  </a:solidFill>
                </a:rPr>
                <a:t>order_id</a:t>
              </a:r>
              <a:r>
                <a:rPr lang="en-US" sz="1400" u="sng">
                  <a:solidFill>
                    <a:schemeClr val="tx1"/>
                  </a:solidFill>
                </a:rPr>
                <a:t>: INT</a:t>
              </a:r>
            </a:p>
            <a:p>
              <a:r>
                <a:rPr lang="en-US" sz="1400" err="1">
                  <a:solidFill>
                    <a:schemeClr val="tx1"/>
                  </a:solidFill>
                </a:rPr>
                <a:t>purchase_date</a:t>
              </a:r>
              <a:r>
                <a:rPr lang="en-US" sz="1400">
                  <a:solidFill>
                    <a:schemeClr val="tx1"/>
                  </a:solidFill>
                </a:rPr>
                <a:t>: DATE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D5DA0F6C-34F9-E345-9118-F316B9D0853C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5376698" y="4766442"/>
              <a:ext cx="1438605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0193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Data modelling</a:t>
            </a:r>
          </a:p>
          <a:p>
            <a:pPr lvl="1"/>
            <a:r>
              <a:rPr lang="en-US"/>
              <a:t>Recap</a:t>
            </a:r>
          </a:p>
          <a:p>
            <a:pPr lvl="2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8862963E-0B17-0F43-B6CB-3745139AC22D}"/>
              </a:ext>
            </a:extLst>
          </p:cNvPr>
          <p:cNvGrpSpPr/>
          <p:nvPr/>
        </p:nvGrpSpPr>
        <p:grpSpPr>
          <a:xfrm>
            <a:off x="5617122" y="5289341"/>
            <a:ext cx="5245976" cy="914400"/>
            <a:chOff x="3473012" y="5431333"/>
            <a:chExt cx="5245976" cy="9144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xmlns="" id="{FCD91A91-510D-E64E-BA5A-A1E0A6D3A57A}"/>
                </a:ext>
              </a:extLst>
            </p:cNvPr>
            <p:cNvSpPr/>
            <p:nvPr/>
          </p:nvSpPr>
          <p:spPr>
            <a:xfrm>
              <a:off x="3473012" y="5431333"/>
              <a:ext cx="1903686" cy="914400"/>
            </a:xfrm>
            <a:prstGeom prst="roundRect">
              <a:avLst/>
            </a:prstGeom>
            <a:solidFill>
              <a:schemeClr val="bg1"/>
            </a:solidFill>
            <a:ln>
              <a:miter lim="800000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product</a:t>
              </a:r>
            </a:p>
            <a:p>
              <a:r>
                <a:rPr lang="en-US" sz="1400" u="sng" err="1">
                  <a:solidFill>
                    <a:schemeClr val="tx1"/>
                  </a:solidFill>
                </a:rPr>
                <a:t>product_id</a:t>
              </a:r>
              <a:r>
                <a:rPr lang="en-US" sz="1400" u="sng">
                  <a:solidFill>
                    <a:schemeClr val="tx1"/>
                  </a:solidFill>
                </a:rPr>
                <a:t>: INT</a:t>
              </a:r>
            </a:p>
            <a:p>
              <a:r>
                <a:rPr lang="en-US" sz="1400" err="1">
                  <a:solidFill>
                    <a:schemeClr val="tx1"/>
                  </a:solidFill>
                </a:rPr>
                <a:t>product_name</a:t>
              </a:r>
              <a:r>
                <a:rPr lang="en-US" sz="1400">
                  <a:solidFill>
                    <a:schemeClr val="tx1"/>
                  </a:solidFill>
                </a:rPr>
                <a:t>: CHAR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xmlns="" id="{3F94B04E-0FDA-334E-9A4D-A63AFC76D136}"/>
                </a:ext>
              </a:extLst>
            </p:cNvPr>
            <p:cNvSpPr/>
            <p:nvPr/>
          </p:nvSpPr>
          <p:spPr>
            <a:xfrm>
              <a:off x="6815303" y="5431333"/>
              <a:ext cx="1903685" cy="914400"/>
            </a:xfrm>
            <a:prstGeom prst="roundRect">
              <a:avLst/>
            </a:prstGeom>
            <a:solidFill>
              <a:schemeClr val="bg1"/>
            </a:solidFill>
            <a:ln>
              <a:miter lim="800000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order</a:t>
              </a:r>
            </a:p>
            <a:p>
              <a:r>
                <a:rPr lang="en-US" sz="1400" u="sng" err="1">
                  <a:solidFill>
                    <a:schemeClr val="tx1"/>
                  </a:solidFill>
                </a:rPr>
                <a:t>order_id</a:t>
              </a:r>
              <a:r>
                <a:rPr lang="en-US" sz="1400" u="sng">
                  <a:solidFill>
                    <a:schemeClr val="tx1"/>
                  </a:solidFill>
                </a:rPr>
                <a:t>: INT</a:t>
              </a:r>
            </a:p>
            <a:p>
              <a:r>
                <a:rPr lang="en-US" sz="1400" err="1">
                  <a:solidFill>
                    <a:schemeClr val="tx1"/>
                  </a:solidFill>
                </a:rPr>
                <a:t>purchase_date</a:t>
              </a:r>
              <a:r>
                <a:rPr lang="en-US" sz="1400">
                  <a:solidFill>
                    <a:schemeClr val="tx1"/>
                  </a:solidFill>
                </a:rPr>
                <a:t>: DATE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D5DA0F6C-34F9-E345-9118-F316B9D0853C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5376698" y="5888533"/>
              <a:ext cx="1438605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9E0C4A16-D716-9540-841B-F0DD82AB2DFE}"/>
              </a:ext>
            </a:extLst>
          </p:cNvPr>
          <p:cNvGrpSpPr/>
          <p:nvPr/>
        </p:nvGrpSpPr>
        <p:grpSpPr>
          <a:xfrm>
            <a:off x="5617122" y="4057001"/>
            <a:ext cx="5245976" cy="914400"/>
            <a:chOff x="3473012" y="4198993"/>
            <a:chExt cx="5245976" cy="9144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xmlns="" id="{0AB4E5FE-7892-6B49-AEC8-2F24ADB489D3}"/>
                </a:ext>
              </a:extLst>
            </p:cNvPr>
            <p:cNvSpPr/>
            <p:nvPr/>
          </p:nvSpPr>
          <p:spPr>
            <a:xfrm>
              <a:off x="3473012" y="4198993"/>
              <a:ext cx="1671145" cy="914400"/>
            </a:xfrm>
            <a:prstGeom prst="roundRect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Product</a:t>
              </a:r>
            </a:p>
            <a:p>
              <a:r>
                <a:rPr lang="en-US" sz="1400"/>
                <a:t>Product ID</a:t>
              </a:r>
            </a:p>
            <a:p>
              <a:r>
                <a:rPr lang="en-US" sz="1400"/>
                <a:t>Product Name</a:t>
              </a:r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xmlns="" id="{B56DBE16-F460-6B45-9D92-2E81FCFE180B}"/>
                </a:ext>
              </a:extLst>
            </p:cNvPr>
            <p:cNvSpPr/>
            <p:nvPr/>
          </p:nvSpPr>
          <p:spPr>
            <a:xfrm>
              <a:off x="7047843" y="4198993"/>
              <a:ext cx="1671145" cy="914400"/>
            </a:xfrm>
            <a:prstGeom prst="roundRect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Order</a:t>
              </a:r>
            </a:p>
            <a:p>
              <a:r>
                <a:rPr lang="en-US" sz="1400"/>
                <a:t>Order ID</a:t>
              </a:r>
            </a:p>
            <a:p>
              <a:r>
                <a:rPr lang="en-US" sz="1400"/>
                <a:t>Purchase Date</a:t>
              </a:r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09D1A49B-3923-0A47-93FC-C802B0D70C6A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5154668" y="4656193"/>
              <a:ext cx="1893175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D1363B6E-0E9B-7B49-BAFC-9B96F8394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85144"/>
              </p:ext>
            </p:extLst>
          </p:nvPr>
        </p:nvGraphicFramePr>
        <p:xfrm>
          <a:off x="3161313" y="2716502"/>
          <a:ext cx="2034407" cy="3595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4407">
                  <a:extLst>
                    <a:ext uri="{9D8B030D-6E8A-4147-A177-3AD203B41FA5}">
                      <a16:colId xmlns:a16="http://schemas.microsoft.com/office/drawing/2014/main" xmlns="" val="2248282690"/>
                    </a:ext>
                  </a:extLst>
                </a:gridCol>
              </a:tblGrid>
              <a:tr h="1198466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Conceptual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38596125"/>
                  </a:ext>
                </a:extLst>
              </a:tr>
              <a:tr h="1198466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Logical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21708914"/>
                  </a:ext>
                </a:extLst>
              </a:tr>
              <a:tr h="1198466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Physical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82356716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78439F11-4A8F-5F4E-8BE6-5CE0FE3DBD48}"/>
              </a:ext>
            </a:extLst>
          </p:cNvPr>
          <p:cNvGrpSpPr/>
          <p:nvPr/>
        </p:nvGrpSpPr>
        <p:grpSpPr>
          <a:xfrm>
            <a:off x="5617122" y="2744053"/>
            <a:ext cx="5245976" cy="914400"/>
            <a:chOff x="3473012" y="2886045"/>
            <a:chExt cx="5245976" cy="914400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xmlns="" id="{3F0DBF24-60AE-2749-A8A6-FF4AF20A77BC}"/>
                </a:ext>
              </a:extLst>
            </p:cNvPr>
            <p:cNvSpPr/>
            <p:nvPr/>
          </p:nvSpPr>
          <p:spPr>
            <a:xfrm>
              <a:off x="3473012" y="2886045"/>
              <a:ext cx="1671145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Product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xmlns="" id="{B1E04DC1-C0BE-7046-AAF4-C45E40A8F48C}"/>
                </a:ext>
              </a:extLst>
            </p:cNvPr>
            <p:cNvSpPr/>
            <p:nvPr/>
          </p:nvSpPr>
          <p:spPr>
            <a:xfrm>
              <a:off x="7047843" y="2886045"/>
              <a:ext cx="1671145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Order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6FED5DCF-F87E-3345-9284-B4B6C1BD01C1}"/>
                </a:ext>
              </a:extLst>
            </p:cNvPr>
            <p:cNvCxnSpPr>
              <a:endCxn id="24" idx="1"/>
            </p:cNvCxnSpPr>
            <p:nvPr/>
          </p:nvCxnSpPr>
          <p:spPr>
            <a:xfrm>
              <a:off x="5154668" y="3343245"/>
              <a:ext cx="18931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xmlns="" id="{19B53A9D-A3BF-9A42-BA6E-230CE925F6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593326"/>
              </p:ext>
            </p:extLst>
          </p:nvPr>
        </p:nvGraphicFramePr>
        <p:xfrm>
          <a:off x="60654" y="2996629"/>
          <a:ext cx="2939393" cy="303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6" name="Graphic 35" descr="Person with idea">
            <a:extLst>
              <a:ext uri="{FF2B5EF4-FFF2-40B4-BE49-F238E27FC236}">
                <a16:creationId xmlns:a16="http://schemas.microsoft.com/office/drawing/2014/main" xmlns="" id="{B9D6575A-FD40-5142-8C8E-B994E12EF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85357" y="3313557"/>
            <a:ext cx="743443" cy="74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4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Data modelling process</a:t>
            </a:r>
          </a:p>
          <a:p>
            <a:pPr lvl="1"/>
            <a:r>
              <a:rPr lang="en-US"/>
              <a:t>Requires several conversations, ideally with multiple stakeholders, in different dates</a:t>
            </a:r>
          </a:p>
          <a:p>
            <a:pPr lvl="1"/>
            <a:r>
              <a:rPr lang="en-US"/>
              <a:t>It </a:t>
            </a:r>
            <a:r>
              <a:rPr lang="en-US" strike="sngStrike"/>
              <a:t>should</a:t>
            </a:r>
            <a:r>
              <a:rPr lang="en-US"/>
              <a:t> </a:t>
            </a:r>
            <a:r>
              <a:rPr lang="en-US" strike="sngStrike"/>
              <a:t>can</a:t>
            </a:r>
            <a:r>
              <a:rPr lang="en-US"/>
              <a:t> must not be done in a rush</a:t>
            </a:r>
          </a:p>
          <a:p>
            <a:pPr lvl="2"/>
            <a:r>
              <a:rPr lang="en-US"/>
              <a:t>E.g.: Let’s just add this column here, we need this feature out ASAP!</a:t>
            </a:r>
          </a:p>
          <a:p>
            <a:pPr lvl="1"/>
            <a:r>
              <a:rPr lang="en-US"/>
              <a:t>Take a moment to question yourself which consequences that will create?</a:t>
            </a:r>
          </a:p>
          <a:p>
            <a:pPr lvl="2"/>
            <a:r>
              <a:rPr lang="en-US"/>
              <a:t>What happens if you add this or that column in a given table?</a:t>
            </a:r>
          </a:p>
          <a:p>
            <a:pPr lvl="2"/>
            <a:r>
              <a:rPr lang="en-US"/>
              <a:t>And if you create a secondary table?</a:t>
            </a:r>
          </a:p>
          <a:p>
            <a:pPr lvl="2"/>
            <a:r>
              <a:rPr lang="en-US"/>
              <a:t>Which data type should be used?</a:t>
            </a:r>
          </a:p>
          <a:p>
            <a:pPr lvl="2"/>
            <a:r>
              <a:rPr lang="en-US"/>
              <a:t>Is this data model ready to scale?</a:t>
            </a:r>
          </a:p>
          <a:p>
            <a:pPr lvl="2"/>
            <a:r>
              <a:rPr lang="en-US"/>
              <a:t>Is it size-optimized?</a:t>
            </a:r>
          </a:p>
          <a:p>
            <a:pPr lvl="2"/>
            <a:r>
              <a:rPr lang="en-US"/>
              <a:t>What happens if multiple users are connected to my platform at the same time?</a:t>
            </a:r>
          </a:p>
        </p:txBody>
      </p:sp>
    </p:spTree>
    <p:extLst>
      <p:ext uri="{BB962C8B-B14F-4D97-AF65-F5344CB8AC3E}">
        <p14:creationId xmlns:p14="http://schemas.microsoft.com/office/powerpoint/2010/main" val="184293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xmlns="" id="{BE95D989-81FA-4BAD-9AD5-E46CEDA91B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C7C6D-2A31-0242-8063-C239D20C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Why? (2)</a:t>
            </a: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xmlns="" id="{156189E5-8A3E-4CFD-B71B-CCD0F8495E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F7AFFF4-9FE9-4162-A371-A59352235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80254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3671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Data modelling process</a:t>
            </a:r>
          </a:p>
          <a:p>
            <a:pPr lvl="1"/>
            <a:r>
              <a:rPr lang="en-US"/>
              <a:t>Tips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Define a goal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Define a scope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Are you changing an existing system or creating something new?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/>
              <a:t>How do you impact (or get limited by) the current system?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/>
              <a:t>Current limitations?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/>
              <a:t>Where/How current data is stored? Requires migration plan?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Identify main entities and how they interact with each other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Define data types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Review the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106BE-ED91-3C4D-974F-486718B398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Current systems may have</a:t>
            </a:r>
          </a:p>
          <a:p>
            <a:pPr lvl="1"/>
            <a:r>
              <a:rPr lang="en-US"/>
              <a:t>Missing data</a:t>
            </a:r>
          </a:p>
          <a:p>
            <a:pPr lvl="1"/>
            <a:r>
              <a:rPr lang="en-US"/>
              <a:t>Inconsistent data</a:t>
            </a:r>
          </a:p>
          <a:p>
            <a:pPr lvl="1"/>
            <a:r>
              <a:rPr lang="en-US"/>
              <a:t>Performance issues</a:t>
            </a:r>
          </a:p>
          <a:p>
            <a:pPr lvl="1"/>
            <a:r>
              <a:rPr lang="en-US"/>
              <a:t>Maintenance issues</a:t>
            </a:r>
          </a:p>
          <a:p>
            <a:pPr lvl="1"/>
            <a:r>
              <a:rPr lang="en-US"/>
              <a:t>Compatibility issues</a:t>
            </a:r>
          </a:p>
          <a:p>
            <a:pPr lvl="2"/>
            <a:r>
              <a:rPr lang="en-US"/>
              <a:t>e.g.: not compatible with latest code platform</a:t>
            </a:r>
          </a:p>
        </p:txBody>
      </p:sp>
    </p:spTree>
    <p:extLst>
      <p:ext uri="{BB962C8B-B14F-4D97-AF65-F5344CB8AC3E}">
        <p14:creationId xmlns:p14="http://schemas.microsoft.com/office/powerpoint/2010/main" val="27767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Exercise</a:t>
            </a:r>
          </a:p>
          <a:p>
            <a:pPr lvl="1"/>
            <a:r>
              <a:rPr lang="en-US">
                <a:cs typeface="Calibri"/>
              </a:rPr>
              <a:t>Design the database to store player stats for a FPS game. The database should store the </a:t>
            </a:r>
            <a:r>
              <a:rPr lang="en-US" b="1">
                <a:cs typeface="Calibri"/>
              </a:rPr>
              <a:t>player's name, player's id, date, and the number of enemies each player killed.</a:t>
            </a:r>
          </a:p>
          <a:p>
            <a:pPr lvl="1"/>
            <a:r>
              <a:rPr lang="en-US"/>
              <a:t>Design a database that address those issues. Ask questions as needed!</a:t>
            </a:r>
          </a:p>
          <a:p>
            <a:pPr lvl="2"/>
            <a:r>
              <a:rPr lang="en-US"/>
              <a:t>Your solution should have each of the 3 different available data models (Conceptual, Logical, Physical)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1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E1FAA079-A4B9-4033-AE9D-05E14B699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45320"/>
              </p:ext>
            </p:extLst>
          </p:nvPr>
        </p:nvGraphicFramePr>
        <p:xfrm>
          <a:off x="6070022" y="4745181"/>
          <a:ext cx="5223656" cy="189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21">
                  <a:extLst>
                    <a:ext uri="{9D8B030D-6E8A-4147-A177-3AD203B41FA5}">
                      <a16:colId xmlns:a16="http://schemas.microsoft.com/office/drawing/2014/main" xmlns="" val="2603794005"/>
                    </a:ext>
                  </a:extLst>
                </a:gridCol>
                <a:gridCol w="1437409">
                  <a:extLst>
                    <a:ext uri="{9D8B030D-6E8A-4147-A177-3AD203B41FA5}">
                      <a16:colId xmlns:a16="http://schemas.microsoft.com/office/drawing/2014/main" xmlns="" val="3689436496"/>
                    </a:ext>
                  </a:extLst>
                </a:gridCol>
                <a:gridCol w="2478726">
                  <a:extLst>
                    <a:ext uri="{9D8B030D-6E8A-4147-A177-3AD203B41FA5}">
                      <a16:colId xmlns:a16="http://schemas.microsoft.com/office/drawing/2014/main" xmlns="" val="1932833414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r>
                        <a:rPr lang="en-US"/>
                        <a:t>Player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Email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221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killer01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Gg@gmail.com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79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11121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jimmyjimmy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…..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784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32313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Just_justin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…..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97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31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72538FF-AF61-40B6-A50C-03394DF15403}"/>
              </a:ext>
            </a:extLst>
          </p:cNvPr>
          <p:cNvSpPr txBox="1"/>
          <p:nvPr/>
        </p:nvSpPr>
        <p:spPr>
          <a:xfrm>
            <a:off x="7772399" y="423949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Table: Player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xmlns="" id="{10B1A3A1-30ED-4FBD-B3E4-EA2D860FA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28947"/>
              </p:ext>
            </p:extLst>
          </p:nvPr>
        </p:nvGraphicFramePr>
        <p:xfrm>
          <a:off x="4999067" y="453945"/>
          <a:ext cx="6647878" cy="2226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772">
                  <a:extLst>
                    <a:ext uri="{9D8B030D-6E8A-4147-A177-3AD203B41FA5}">
                      <a16:colId xmlns:a16="http://schemas.microsoft.com/office/drawing/2014/main" xmlns="" val="3767469116"/>
                    </a:ext>
                  </a:extLst>
                </a:gridCol>
                <a:gridCol w="2648147">
                  <a:extLst>
                    <a:ext uri="{9D8B030D-6E8A-4147-A177-3AD203B41FA5}">
                      <a16:colId xmlns:a16="http://schemas.microsoft.com/office/drawing/2014/main" xmlns="" val="3724553813"/>
                    </a:ext>
                  </a:extLst>
                </a:gridCol>
                <a:gridCol w="2215959">
                  <a:extLst>
                    <a:ext uri="{9D8B030D-6E8A-4147-A177-3AD203B41FA5}">
                      <a16:colId xmlns:a16="http://schemas.microsoft.com/office/drawing/2014/main" xmlns="" val="3929490899"/>
                    </a:ext>
                  </a:extLst>
                </a:gridCol>
              </a:tblGrid>
              <a:tr h="372340">
                <a:tc>
                  <a:txBody>
                    <a:bodyPr/>
                    <a:lstStyle/>
                    <a:p>
                      <a:r>
                        <a:rPr lang="en-US"/>
                        <a:t>Match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Player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enemies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796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499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354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32313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753957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554207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32313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29645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C1CE8CE-E8C3-4E24-81B9-414C90976E0E}"/>
              </a:ext>
            </a:extLst>
          </p:cNvPr>
          <p:cNvSpPr txBox="1"/>
          <p:nvPr/>
        </p:nvSpPr>
        <p:spPr>
          <a:xfrm>
            <a:off x="5122718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Table: Match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xmlns="" id="{CF9AF435-1682-448F-86C2-6B0E60A2C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94111"/>
              </p:ext>
            </p:extLst>
          </p:nvPr>
        </p:nvGraphicFramePr>
        <p:xfrm>
          <a:off x="184612" y="3077649"/>
          <a:ext cx="403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636">
                  <a:extLst>
                    <a:ext uri="{9D8B030D-6E8A-4147-A177-3AD203B41FA5}">
                      <a16:colId xmlns:a16="http://schemas.microsoft.com/office/drawing/2014/main" xmlns="" val="4288562270"/>
                    </a:ext>
                  </a:extLst>
                </a:gridCol>
                <a:gridCol w="2090764">
                  <a:extLst>
                    <a:ext uri="{9D8B030D-6E8A-4147-A177-3AD203B41FA5}">
                      <a16:colId xmlns:a16="http://schemas.microsoft.com/office/drawing/2014/main" xmlns="" val="2658183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Match ID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 (timestamp)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611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01/07/2018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176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02/07/2018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900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578547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EAB20A1-1D94-4049-AFFB-906D4FCAAA48}"/>
              </a:ext>
            </a:extLst>
          </p:cNvPr>
          <p:cNvSpPr txBox="1"/>
          <p:nvPr/>
        </p:nvSpPr>
        <p:spPr>
          <a:xfrm>
            <a:off x="156731" y="266786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Table: </a:t>
            </a:r>
            <a:r>
              <a:rPr lang="en-US" err="1"/>
              <a:t>game_history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454687E2-F072-44D8-8D86-642F58862B63}"/>
              </a:ext>
            </a:extLst>
          </p:cNvPr>
          <p:cNvCxnSpPr/>
          <p:nvPr/>
        </p:nvCxnSpPr>
        <p:spPr>
          <a:xfrm>
            <a:off x="7188777" y="2763982"/>
            <a:ext cx="542059" cy="164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DF5865CA-C24E-4B63-A7A7-6CC71D82F769}"/>
              </a:ext>
            </a:extLst>
          </p:cNvPr>
          <p:cNvCxnSpPr/>
          <p:nvPr/>
        </p:nvCxnSpPr>
        <p:spPr>
          <a:xfrm flipH="1">
            <a:off x="2383847" y="1356879"/>
            <a:ext cx="2531919" cy="158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394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Exercise</a:t>
            </a:r>
          </a:p>
          <a:p>
            <a:pPr lvl="1"/>
            <a:r>
              <a:rPr lang="en-US"/>
              <a:t>A company has a games room with multiple videogames consoles. For each console there are multiple sport-based 1v1 games. Any 2 employees can go in the games room and pick one of the available games. There are two main issues: </a:t>
            </a:r>
          </a:p>
          <a:p>
            <a:pPr lvl="2"/>
            <a:r>
              <a:rPr lang="en-US"/>
              <a:t>Managers don’t want their employees playing too many games (so they want to keep track of how many times a given employee has played something). </a:t>
            </a:r>
          </a:p>
          <a:p>
            <a:pPr lvl="2"/>
            <a:r>
              <a:rPr lang="en-US"/>
              <a:t>Employees keep arguing who is the best in a given game (so they need a way of keeping track of matches played by every 2 employees).</a:t>
            </a:r>
          </a:p>
          <a:p>
            <a:pPr lvl="1"/>
            <a:r>
              <a:rPr lang="en-US"/>
              <a:t>Design a database that address those issues. Ask questions as needed!</a:t>
            </a:r>
          </a:p>
          <a:p>
            <a:pPr lvl="2"/>
            <a:r>
              <a:rPr lang="en-US"/>
              <a:t>Your solution should have each of the 3 different available data models (Conceptual, Logical, Physical)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02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0A997EE8-20AD-A24E-BBC0-0DBBB2771B46}"/>
              </a:ext>
            </a:extLst>
          </p:cNvPr>
          <p:cNvSpPr/>
          <p:nvPr/>
        </p:nvSpPr>
        <p:spPr>
          <a:xfrm>
            <a:off x="8041950" y="2124562"/>
            <a:ext cx="1903685" cy="914400"/>
          </a:xfrm>
          <a:prstGeom prst="roundRect">
            <a:avLst/>
          </a:prstGeom>
          <a:solidFill>
            <a:schemeClr val="bg1"/>
          </a:solidFill>
          <a:ln>
            <a:miter lim="800000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employee</a:t>
            </a:r>
          </a:p>
          <a:p>
            <a:r>
              <a:rPr lang="en-US" sz="1400" u="sng" err="1">
                <a:solidFill>
                  <a:schemeClr val="tx1"/>
                </a:solidFill>
              </a:rPr>
              <a:t>employee_id</a:t>
            </a:r>
            <a:r>
              <a:rPr lang="en-US" sz="1400" u="sng">
                <a:solidFill>
                  <a:schemeClr val="tx1"/>
                </a:solidFill>
              </a:rPr>
              <a:t>: INT</a:t>
            </a:r>
          </a:p>
          <a:p>
            <a:r>
              <a:rPr lang="en-US" sz="1400">
                <a:solidFill>
                  <a:schemeClr val="tx1"/>
                </a:solidFill>
              </a:rPr>
              <a:t>name: CHAR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xmlns="" id="{CFA1D090-CFCF-9B46-9549-BDA073FBB03D}"/>
              </a:ext>
            </a:extLst>
          </p:cNvPr>
          <p:cNvSpPr/>
          <p:nvPr/>
        </p:nvSpPr>
        <p:spPr>
          <a:xfrm>
            <a:off x="4192315" y="584795"/>
            <a:ext cx="1903685" cy="1138901"/>
          </a:xfrm>
          <a:prstGeom prst="roundRect">
            <a:avLst/>
          </a:prstGeom>
          <a:solidFill>
            <a:schemeClr val="bg1"/>
          </a:solidFill>
          <a:ln>
            <a:miter lim="800000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game</a:t>
            </a:r>
          </a:p>
          <a:p>
            <a:r>
              <a:rPr lang="en-US" sz="1400" u="sng" err="1">
                <a:solidFill>
                  <a:schemeClr val="tx1"/>
                </a:solidFill>
              </a:rPr>
              <a:t>game_id</a:t>
            </a:r>
            <a:r>
              <a:rPr lang="en-US" sz="1400" u="sng">
                <a:solidFill>
                  <a:schemeClr val="tx1"/>
                </a:solidFill>
              </a:rPr>
              <a:t>: INT</a:t>
            </a:r>
          </a:p>
          <a:p>
            <a:r>
              <a:rPr lang="en-US" sz="1400" err="1">
                <a:solidFill>
                  <a:schemeClr val="tx1"/>
                </a:solidFill>
              </a:rPr>
              <a:t>game_name</a:t>
            </a:r>
            <a:r>
              <a:rPr lang="en-US" sz="1400">
                <a:solidFill>
                  <a:schemeClr val="tx1"/>
                </a:solidFill>
              </a:rPr>
              <a:t>: CHAR</a:t>
            </a:r>
          </a:p>
          <a:p>
            <a:r>
              <a:rPr lang="en-US" sz="1400" err="1">
                <a:solidFill>
                  <a:schemeClr val="tx1"/>
                </a:solidFill>
              </a:rPr>
              <a:t>console_id</a:t>
            </a:r>
            <a:r>
              <a:rPr lang="en-US" sz="1400">
                <a:solidFill>
                  <a:schemeClr val="tx1"/>
                </a:solidFill>
              </a:rPr>
              <a:t>: INT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xmlns="" id="{4F5C0A92-FBC9-8A42-8E38-286931BCE1E6}"/>
              </a:ext>
            </a:extLst>
          </p:cNvPr>
          <p:cNvSpPr/>
          <p:nvPr/>
        </p:nvSpPr>
        <p:spPr>
          <a:xfrm>
            <a:off x="4185965" y="3896649"/>
            <a:ext cx="1903685" cy="1919354"/>
          </a:xfrm>
          <a:prstGeom prst="roundRect">
            <a:avLst/>
          </a:prstGeom>
          <a:solidFill>
            <a:schemeClr val="bg1"/>
          </a:solidFill>
          <a:ln>
            <a:miter lim="800000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match</a:t>
            </a:r>
          </a:p>
          <a:p>
            <a:r>
              <a:rPr lang="en-US" sz="1400" u="sng" err="1">
                <a:solidFill>
                  <a:schemeClr val="tx1"/>
                </a:solidFill>
              </a:rPr>
              <a:t>match_id</a:t>
            </a:r>
            <a:r>
              <a:rPr lang="en-US" sz="1400" u="sng">
                <a:solidFill>
                  <a:schemeClr val="tx1"/>
                </a:solidFill>
              </a:rPr>
              <a:t>: INT</a:t>
            </a:r>
          </a:p>
          <a:p>
            <a:r>
              <a:rPr lang="en-US" sz="1400">
                <a:solidFill>
                  <a:schemeClr val="tx1"/>
                </a:solidFill>
              </a:rPr>
              <a:t>player1_id: INT</a:t>
            </a:r>
          </a:p>
          <a:p>
            <a:r>
              <a:rPr lang="en-US" sz="1400">
                <a:solidFill>
                  <a:schemeClr val="tx1"/>
                </a:solidFill>
              </a:rPr>
              <a:t>player2_id: INT</a:t>
            </a:r>
          </a:p>
          <a:p>
            <a:r>
              <a:rPr lang="en-US" sz="1400" err="1">
                <a:solidFill>
                  <a:schemeClr val="tx1"/>
                </a:solidFill>
              </a:rPr>
              <a:t>date_time</a:t>
            </a:r>
            <a:r>
              <a:rPr lang="en-US" sz="1400">
                <a:solidFill>
                  <a:schemeClr val="tx1"/>
                </a:solidFill>
              </a:rPr>
              <a:t>: DATE</a:t>
            </a:r>
          </a:p>
          <a:p>
            <a:r>
              <a:rPr lang="en-US" sz="1400">
                <a:solidFill>
                  <a:schemeClr val="tx1"/>
                </a:solidFill>
              </a:rPr>
              <a:t>score1: INT</a:t>
            </a:r>
          </a:p>
          <a:p>
            <a:r>
              <a:rPr lang="en-US" sz="1400">
                <a:solidFill>
                  <a:schemeClr val="tx1"/>
                </a:solidFill>
              </a:rPr>
              <a:t>score2: INT</a:t>
            </a:r>
          </a:p>
          <a:p>
            <a:r>
              <a:rPr lang="en-US" sz="1400" err="1">
                <a:solidFill>
                  <a:schemeClr val="tx1"/>
                </a:solidFill>
              </a:rPr>
              <a:t>game_id</a:t>
            </a:r>
            <a:r>
              <a:rPr lang="en-US" sz="1400">
                <a:solidFill>
                  <a:schemeClr val="tx1"/>
                </a:solidFill>
              </a:rPr>
              <a:t>: INT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xmlns="" id="{5112047C-C42F-1449-AA47-559412E26D0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4054507" y="2806997"/>
            <a:ext cx="2172953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xmlns="" id="{216CA0D3-A544-3F48-B59D-EF9B67457C86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6633040" y="2495573"/>
            <a:ext cx="1817364" cy="29041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xmlns="" id="{F2E2DC38-75A9-3946-9684-F4F5D515112D}"/>
              </a:ext>
            </a:extLst>
          </p:cNvPr>
          <p:cNvCxnSpPr>
            <a:cxnSpLocks/>
            <a:stCxn id="15" idx="2"/>
            <a:endCxn id="12" idx="1"/>
          </p:cNvCxnSpPr>
          <p:nvPr/>
        </p:nvCxnSpPr>
        <p:spPr>
          <a:xfrm rot="5400000" flipH="1" flipV="1">
            <a:off x="4972758" y="2746812"/>
            <a:ext cx="3234241" cy="2904142"/>
          </a:xfrm>
          <a:prstGeom prst="bentConnector4">
            <a:avLst>
              <a:gd name="adj1" fmla="val -7068"/>
              <a:gd name="adj2" fmla="val 663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xmlns="" id="{03DC4EA1-27A3-1246-9C5C-299148F56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0207"/>
              </p:ext>
            </p:extLst>
          </p:nvPr>
        </p:nvGraphicFramePr>
        <p:xfrm>
          <a:off x="-3393744" y="5169497"/>
          <a:ext cx="657837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793">
                  <a:extLst>
                    <a:ext uri="{9D8B030D-6E8A-4147-A177-3AD203B41FA5}">
                      <a16:colId xmlns:a16="http://schemas.microsoft.com/office/drawing/2014/main" xmlns="" val="359267062"/>
                    </a:ext>
                  </a:extLst>
                </a:gridCol>
                <a:gridCol w="2192793">
                  <a:extLst>
                    <a:ext uri="{9D8B030D-6E8A-4147-A177-3AD203B41FA5}">
                      <a16:colId xmlns:a16="http://schemas.microsoft.com/office/drawing/2014/main" xmlns="" val="2953741641"/>
                    </a:ext>
                  </a:extLst>
                </a:gridCol>
                <a:gridCol w="2192793">
                  <a:extLst>
                    <a:ext uri="{9D8B030D-6E8A-4147-A177-3AD203B41FA5}">
                      <a16:colId xmlns:a16="http://schemas.microsoft.com/office/drawing/2014/main" xmlns="" val="1037597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err="1"/>
                        <a:t>match_id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player1_id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player2_id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294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397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244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486997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xmlns="" id="{F9085E03-EADA-924B-82E6-582248A23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77200"/>
              </p:ext>
            </p:extLst>
          </p:nvPr>
        </p:nvGraphicFramePr>
        <p:xfrm>
          <a:off x="7224111" y="-342305"/>
          <a:ext cx="42111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413">
                  <a:extLst>
                    <a:ext uri="{9D8B030D-6E8A-4147-A177-3AD203B41FA5}">
                      <a16:colId xmlns:a16="http://schemas.microsoft.com/office/drawing/2014/main" xmlns="" val="3518977202"/>
                    </a:ext>
                  </a:extLst>
                </a:gridCol>
                <a:gridCol w="2774732">
                  <a:extLst>
                    <a:ext uri="{9D8B030D-6E8A-4147-A177-3AD203B41FA5}">
                      <a16:colId xmlns:a16="http://schemas.microsoft.com/office/drawing/2014/main" xmlns="" val="2400302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Game_id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Game_name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41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FIFA – XBOX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31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NHL – XBOX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077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FIFA – PS4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170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NBA – PS4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446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xmlns="" id="{B93FA05A-A1E8-D348-8AC1-1C5B337C3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47940"/>
              </p:ext>
            </p:extLst>
          </p:nvPr>
        </p:nvGraphicFramePr>
        <p:xfrm>
          <a:off x="-4064000" y="-278410"/>
          <a:ext cx="378022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497">
                  <a:extLst>
                    <a:ext uri="{9D8B030D-6E8A-4147-A177-3AD203B41FA5}">
                      <a16:colId xmlns:a16="http://schemas.microsoft.com/office/drawing/2014/main" xmlns="" val="2619123308"/>
                    </a:ext>
                  </a:extLst>
                </a:gridCol>
                <a:gridCol w="2259724">
                  <a:extLst>
                    <a:ext uri="{9D8B030D-6E8A-4147-A177-3AD203B41FA5}">
                      <a16:colId xmlns:a16="http://schemas.microsoft.com/office/drawing/2014/main" xmlns="" val="2162624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Console_id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Console_name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050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036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398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70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What is a database?</a:t>
            </a:r>
          </a:p>
          <a:p>
            <a:pPr lvl="1"/>
            <a:r>
              <a:rPr lang="en-US"/>
              <a:t>Collection of data stored and organized on computer system</a:t>
            </a:r>
          </a:p>
          <a:p>
            <a:pPr lvl="2"/>
            <a:r>
              <a:rPr lang="en-US"/>
              <a:t>A collection of *txt, *json, *xml files can be seen as database</a:t>
            </a:r>
          </a:p>
          <a:p>
            <a:pPr lvl="2"/>
            <a:r>
              <a:rPr lang="en-US"/>
              <a:t>Not easy to search/update/delete on-the-fly</a:t>
            </a:r>
          </a:p>
          <a:p>
            <a:pPr lvl="2"/>
            <a:r>
              <a:rPr lang="en-US"/>
              <a:t>Can get really messy quickly</a:t>
            </a:r>
          </a:p>
          <a:p>
            <a:pPr lvl="1"/>
            <a:r>
              <a:rPr lang="en-US"/>
              <a:t>Optimized for searches and retrievals</a:t>
            </a:r>
          </a:p>
          <a:p>
            <a:r>
              <a:rPr lang="en-US"/>
              <a:t>Why is it useful for </a:t>
            </a:r>
            <a:r>
              <a:rPr lang="en-US" b="1"/>
              <a:t>gaming</a:t>
            </a:r>
            <a:r>
              <a:rPr lang="en-US"/>
              <a:t>?</a:t>
            </a:r>
          </a:p>
          <a:p>
            <a:pPr lvl="1"/>
            <a:r>
              <a:rPr lang="en-US"/>
              <a:t>Data persistence of player data</a:t>
            </a:r>
          </a:p>
          <a:p>
            <a:pPr lvl="1"/>
            <a:r>
              <a:rPr lang="en-US"/>
              <a:t>Metrics and stats</a:t>
            </a:r>
          </a:p>
          <a:p>
            <a:r>
              <a:rPr lang="en-US"/>
              <a:t>What about </a:t>
            </a:r>
            <a:r>
              <a:rPr lang="en-US" b="1"/>
              <a:t>database engine</a:t>
            </a:r>
            <a:r>
              <a:rPr lang="en-US"/>
              <a:t>?</a:t>
            </a:r>
          </a:p>
          <a:p>
            <a:pPr lvl="1"/>
            <a:r>
              <a:rPr lang="en-US"/>
              <a:t>Database engine is the software used to manage a collection of databases</a:t>
            </a:r>
          </a:p>
          <a:p>
            <a:pPr lvl="2"/>
            <a:r>
              <a:rPr lang="en-US"/>
              <a:t>MySQL, PostgreSQL, Oracle, Microsoft SQL Server, </a:t>
            </a:r>
            <a:r>
              <a:rPr lang="en-US" err="1"/>
              <a:t>etc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5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Databases can be relational or non-relational</a:t>
            </a:r>
          </a:p>
          <a:p>
            <a:pPr lvl="1"/>
            <a:r>
              <a:rPr lang="en-US" b="1"/>
              <a:t>SQL </a:t>
            </a:r>
            <a:r>
              <a:rPr lang="en-US"/>
              <a:t>vs</a:t>
            </a:r>
            <a:r>
              <a:rPr lang="en-US" b="1"/>
              <a:t> No-SQL </a:t>
            </a:r>
            <a:r>
              <a:rPr lang="en-US"/>
              <a:t>databases</a:t>
            </a:r>
          </a:p>
          <a:p>
            <a:pPr lvl="1"/>
            <a:r>
              <a:rPr lang="en-US" b="1"/>
              <a:t>SQL</a:t>
            </a:r>
            <a:r>
              <a:rPr lang="en-US"/>
              <a:t> stands for Structured Query Language</a:t>
            </a:r>
          </a:p>
          <a:p>
            <a:r>
              <a:rPr lang="en-US" b="1"/>
              <a:t>Relational databases</a:t>
            </a:r>
          </a:p>
          <a:p>
            <a:pPr lvl="1"/>
            <a:r>
              <a:rPr lang="en-US"/>
              <a:t>Databases that rely on </a:t>
            </a:r>
            <a:r>
              <a:rPr lang="en-US" i="1"/>
              <a:t>relations</a:t>
            </a:r>
            <a:r>
              <a:rPr lang="en-US"/>
              <a:t> between the stored data</a:t>
            </a:r>
          </a:p>
          <a:p>
            <a:pPr lvl="1"/>
            <a:r>
              <a:rPr lang="en-US"/>
              <a:t>Relational databases are composed by </a:t>
            </a:r>
            <a:r>
              <a:rPr lang="en-US" b="1" i="1"/>
              <a:t>tables</a:t>
            </a:r>
            <a:r>
              <a:rPr lang="en-US"/>
              <a:t> and how they relate with each other</a:t>
            </a:r>
          </a:p>
          <a:p>
            <a:pPr lvl="1"/>
            <a:r>
              <a:rPr lang="en-US"/>
              <a:t>Designed for easy updates, inserts and deletions</a:t>
            </a:r>
          </a:p>
          <a:p>
            <a:pPr lvl="1"/>
            <a:r>
              <a:rPr lang="en-US"/>
              <a:t>Widely used for websites, general applications, banking, </a:t>
            </a:r>
            <a:r>
              <a:rPr lang="en-US" err="1"/>
              <a:t>etc</a:t>
            </a:r>
            <a:endParaRPr lang="en-US" b="1"/>
          </a:p>
          <a:p>
            <a:r>
              <a:rPr lang="en-US" b="1"/>
              <a:t>Tables</a:t>
            </a:r>
          </a:p>
          <a:p>
            <a:pPr lvl="1"/>
            <a:r>
              <a:rPr lang="en-US"/>
              <a:t>Data structures that store data within a database</a:t>
            </a:r>
          </a:p>
          <a:p>
            <a:pPr lvl="1"/>
            <a:r>
              <a:rPr lang="en-US"/>
              <a:t>Tables represent related sets of data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7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Tables</a:t>
            </a:r>
          </a:p>
          <a:p>
            <a:pPr lvl="1"/>
            <a:r>
              <a:rPr lang="en-US"/>
              <a:t>Conceptually similar to a spreadsheet*</a:t>
            </a:r>
          </a:p>
          <a:p>
            <a:pPr lvl="2"/>
            <a:r>
              <a:rPr lang="en-US"/>
              <a:t>Rows and columns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 sz="1600"/>
              <a:t>*Maybe because spreadsheets were actually based on tables.. </a:t>
            </a:r>
            <a:r>
              <a:rPr lang="en-US" altLang="ja-JP" sz="1600"/>
              <a:t>¯\_(</a:t>
            </a:r>
            <a:r>
              <a:rPr lang="ja-JP" altLang="en-US" sz="1600"/>
              <a:t>ツ</a:t>
            </a:r>
            <a:r>
              <a:rPr lang="en-US" altLang="ja-JP" sz="1600"/>
              <a:t>)_/¯</a:t>
            </a:r>
            <a:endParaRPr lang="en-US" sz="16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917EC86-A49C-E64F-96DB-4EEA3E275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08825"/>
              </p:ext>
            </p:extLst>
          </p:nvPr>
        </p:nvGraphicFramePr>
        <p:xfrm>
          <a:off x="1044026" y="3935249"/>
          <a:ext cx="105156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5394">
                  <a:extLst>
                    <a:ext uri="{9D8B030D-6E8A-4147-A177-3AD203B41FA5}">
                      <a16:colId xmlns:a16="http://schemas.microsoft.com/office/drawing/2014/main" xmlns="" val="1909047635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xmlns="" val="92719627"/>
                    </a:ext>
                  </a:extLst>
                </a:gridCol>
                <a:gridCol w="3457903">
                  <a:extLst>
                    <a:ext uri="{9D8B030D-6E8A-4147-A177-3AD203B41FA5}">
                      <a16:colId xmlns:a16="http://schemas.microsoft.com/office/drawing/2014/main" xmlns="" val="218355473"/>
                    </a:ext>
                  </a:extLst>
                </a:gridCol>
                <a:gridCol w="4065751">
                  <a:extLst>
                    <a:ext uri="{9D8B030D-6E8A-4147-A177-3AD203B41FA5}">
                      <a16:colId xmlns:a16="http://schemas.microsoft.com/office/drawing/2014/main" xmlns="" val="15034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Online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922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Halpert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jhalpert@dundlermifflin.com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im_not_schrute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4330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mscott@dundlermifflin.com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thatswhatshesaid78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37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Dwight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Schrute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dschrute@dundlermifflin.com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assistant2manager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5603532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xmlns="" id="{1978F3B0-DE54-5B47-90A2-C9F44E3ADBE5}"/>
              </a:ext>
            </a:extLst>
          </p:cNvPr>
          <p:cNvSpPr/>
          <p:nvPr/>
        </p:nvSpPr>
        <p:spPr>
          <a:xfrm>
            <a:off x="441434" y="4361793"/>
            <a:ext cx="396766" cy="121044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xmlns="" id="{459F1712-E922-9345-90F8-23CC803092C5}"/>
              </a:ext>
            </a:extLst>
          </p:cNvPr>
          <p:cNvSpPr/>
          <p:nvPr/>
        </p:nvSpPr>
        <p:spPr>
          <a:xfrm rot="5400000">
            <a:off x="1518742" y="2956911"/>
            <a:ext cx="427422" cy="13768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xmlns="" id="{97CBC937-A74F-AB45-8F92-D6BD13BDDF76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338960" y="3025225"/>
            <a:ext cx="2044263" cy="1839314"/>
          </a:xfrm>
          <a:prstGeom prst="curvedConnector4">
            <a:avLst>
              <a:gd name="adj1" fmla="val 35197"/>
              <a:gd name="adj2" fmla="val 1124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xmlns="" id="{21EA1A4E-9A51-6C49-8675-B49356DBE61A}"/>
              </a:ext>
            </a:extLst>
          </p:cNvPr>
          <p:cNvCxnSpPr>
            <a:endCxn id="7" idx="1"/>
          </p:cNvCxnSpPr>
          <p:nvPr/>
        </p:nvCxnSpPr>
        <p:spPr>
          <a:xfrm rot="10800000" flipV="1">
            <a:off x="1732454" y="2922750"/>
            <a:ext cx="1735961" cy="50887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7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Complexity</a:t>
            </a:r>
          </a:p>
          <a:p>
            <a:pPr lvl="1"/>
            <a:r>
              <a:rPr lang="en-US"/>
              <a:t>Games/Systems can interact with multiple databases</a:t>
            </a:r>
          </a:p>
          <a:p>
            <a:pPr lvl="1"/>
            <a:r>
              <a:rPr lang="en-US"/>
              <a:t>Databases can have 1..N tables</a:t>
            </a:r>
          </a:p>
          <a:p>
            <a:pPr lvl="1"/>
            <a:r>
              <a:rPr lang="en-US"/>
              <a:t>If not properly designed, this can lead to chaos..</a:t>
            </a:r>
          </a:p>
          <a:p>
            <a:pPr lvl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08C4DD-0832-CC42-8E22-B8AB519F8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87" y="3429000"/>
            <a:ext cx="4400766" cy="29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9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Databases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9DC6506-EEFD-C14A-B2D7-7C992D4BA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Discussion</a:t>
            </a:r>
          </a:p>
          <a:p>
            <a:pPr lvl="1"/>
            <a:r>
              <a:rPr lang="en-US"/>
              <a:t>Anything wrong with that?</a:t>
            </a:r>
          </a:p>
          <a:p>
            <a:pPr lvl="1"/>
            <a:r>
              <a:rPr lang="en-US"/>
              <a:t>How would you do it better?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3B1C8B19-BCA9-9742-9A15-9C4483BD41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371562"/>
              </p:ext>
            </p:extLst>
          </p:nvPr>
        </p:nvGraphicFramePr>
        <p:xfrm>
          <a:off x="302172" y="3477260"/>
          <a:ext cx="1089134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235">
                  <a:extLst>
                    <a:ext uri="{9D8B030D-6E8A-4147-A177-3AD203B41FA5}">
                      <a16:colId xmlns:a16="http://schemas.microsoft.com/office/drawing/2014/main" xmlns="" val="2161680283"/>
                    </a:ext>
                  </a:extLst>
                </a:gridCol>
                <a:gridCol w="1412235">
                  <a:extLst>
                    <a:ext uri="{9D8B030D-6E8A-4147-A177-3AD203B41FA5}">
                      <a16:colId xmlns:a16="http://schemas.microsoft.com/office/drawing/2014/main" xmlns="" val="1156970903"/>
                    </a:ext>
                  </a:extLst>
                </a:gridCol>
                <a:gridCol w="1412235">
                  <a:extLst>
                    <a:ext uri="{9D8B030D-6E8A-4147-A177-3AD203B41FA5}">
                      <a16:colId xmlns:a16="http://schemas.microsoft.com/office/drawing/2014/main" xmlns="" val="2654078951"/>
                    </a:ext>
                  </a:extLst>
                </a:gridCol>
                <a:gridCol w="1005697">
                  <a:extLst>
                    <a:ext uri="{9D8B030D-6E8A-4147-A177-3AD203B41FA5}">
                      <a16:colId xmlns:a16="http://schemas.microsoft.com/office/drawing/2014/main" xmlns="" val="328789150"/>
                    </a:ext>
                  </a:extLst>
                </a:gridCol>
                <a:gridCol w="1412235">
                  <a:extLst>
                    <a:ext uri="{9D8B030D-6E8A-4147-A177-3AD203B41FA5}">
                      <a16:colId xmlns:a16="http://schemas.microsoft.com/office/drawing/2014/main" xmlns="" val="1399374614"/>
                    </a:ext>
                  </a:extLst>
                </a:gridCol>
                <a:gridCol w="1412235">
                  <a:extLst>
                    <a:ext uri="{9D8B030D-6E8A-4147-A177-3AD203B41FA5}">
                      <a16:colId xmlns:a16="http://schemas.microsoft.com/office/drawing/2014/main" xmlns="" val="1494324349"/>
                    </a:ext>
                  </a:extLst>
                </a:gridCol>
                <a:gridCol w="1412235">
                  <a:extLst>
                    <a:ext uri="{9D8B030D-6E8A-4147-A177-3AD203B41FA5}">
                      <a16:colId xmlns:a16="http://schemas.microsoft.com/office/drawing/2014/main" xmlns="" val="1234818825"/>
                    </a:ext>
                  </a:extLst>
                </a:gridCol>
                <a:gridCol w="1412235">
                  <a:extLst>
                    <a:ext uri="{9D8B030D-6E8A-4147-A177-3AD203B41FA5}">
                      <a16:colId xmlns:a16="http://schemas.microsoft.com/office/drawing/2014/main" xmlns="" val="2982641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Order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Product 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Customer 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Customer 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Customer</a:t>
                      </a:r>
                    </a:p>
                    <a:p>
                      <a:r>
                        <a:rPr lang="en-US" sz="160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813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2332482347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Acme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Coyote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604-111-2222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870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2332482348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Acme </a:t>
                      </a:r>
                      <a:r>
                        <a:rPr lang="en-US" err="1"/>
                        <a:t>inc.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111-604-2222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922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2332482340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Runner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666-666-6666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811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34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/>
              <a:t>Potential issues and improvements</a:t>
            </a:r>
          </a:p>
          <a:p>
            <a:pPr lvl="1"/>
            <a:r>
              <a:rPr lang="en-US">
                <a:sym typeface="Wingdings" pitchFamily="2" charset="2"/>
              </a:rPr>
              <a:t>Typo with manufacturer’s name</a:t>
            </a:r>
          </a:p>
          <a:p>
            <a:pPr lvl="1"/>
            <a:r>
              <a:rPr lang="en-US">
                <a:sym typeface="Wingdings" pitchFamily="2" charset="2"/>
              </a:rPr>
              <a:t>Typo with customer’s first name</a:t>
            </a:r>
          </a:p>
          <a:p>
            <a:pPr lvl="1"/>
            <a:r>
              <a:rPr lang="en-US">
                <a:sym typeface="Wingdings" pitchFamily="2" charset="2"/>
              </a:rPr>
              <a:t>Typo with customer’s last name</a:t>
            </a:r>
          </a:p>
          <a:p>
            <a:pPr lvl="1"/>
            <a:r>
              <a:rPr lang="en-US">
                <a:sym typeface="Wingdings" pitchFamily="2" charset="2"/>
              </a:rPr>
              <a:t>Missing data</a:t>
            </a:r>
          </a:p>
          <a:p>
            <a:pPr lvl="1"/>
            <a:r>
              <a:rPr lang="en-US">
                <a:sym typeface="Wingdings" pitchFamily="2" charset="2"/>
              </a:rPr>
              <a:t>Age is being represented differently</a:t>
            </a:r>
          </a:p>
          <a:p>
            <a:pPr lvl="1"/>
            <a:r>
              <a:rPr lang="en-US">
                <a:sym typeface="Wingdings" pitchFamily="2" charset="2"/>
              </a:rPr>
              <a:t>Quantity is unclear (e.g.: units? pounds? Kg? boxes?)</a:t>
            </a:r>
          </a:p>
          <a:p>
            <a:pPr lvl="1"/>
            <a:r>
              <a:rPr lang="en-US">
                <a:sym typeface="Wingdings" pitchFamily="2" charset="2"/>
              </a:rPr>
              <a:t>Customer’s phone number seem to be inconsistent</a:t>
            </a:r>
          </a:p>
          <a:p>
            <a:pPr lvl="1"/>
            <a:r>
              <a:rPr lang="en-US">
                <a:sym typeface="Wingdings" pitchFamily="2" charset="2"/>
              </a:rPr>
              <a:t>Multiple iPhone options – which model?</a:t>
            </a:r>
          </a:p>
          <a:p>
            <a:pPr lvl="1"/>
            <a:r>
              <a:rPr lang="en-US">
                <a:sym typeface="Wingdings" pitchFamily="2" charset="2"/>
              </a:rPr>
              <a:t>What if customer changed their phone numbers?</a:t>
            </a:r>
          </a:p>
          <a:p>
            <a:pPr lvl="1"/>
            <a:r>
              <a:rPr lang="en-US">
                <a:sym typeface="Wingdings" pitchFamily="2" charset="2"/>
              </a:rPr>
              <a:t>What if we forget to change customer’s info in one row?</a:t>
            </a:r>
          </a:p>
          <a:p>
            <a:pPr lvl="1"/>
            <a:r>
              <a:rPr lang="en-US">
                <a:sym typeface="Wingdings" pitchFamily="2" charset="2"/>
              </a:rPr>
              <a:t>What happens when one customer celebrate their birthday?</a:t>
            </a:r>
          </a:p>
          <a:p>
            <a:pPr lvl="1"/>
            <a:r>
              <a:rPr lang="en-US">
                <a:sym typeface="Wingdings" pitchFamily="2" charset="2"/>
              </a:rPr>
              <a:t>If we are storing the same customer’s info twice, aren’t we using twice as much disk space?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Database design</a:t>
            </a:r>
          </a:p>
          <a:p>
            <a:pPr lvl="1"/>
            <a:r>
              <a:rPr lang="en-US"/>
              <a:t>Solution to structure data efficiently</a:t>
            </a:r>
          </a:p>
          <a:p>
            <a:pPr lvl="1"/>
            <a:r>
              <a:rPr lang="en-US"/>
              <a:t>Avoid redundancy/duplicate information</a:t>
            </a:r>
          </a:p>
          <a:p>
            <a:pPr lvl="1"/>
            <a:r>
              <a:rPr lang="en-US"/>
              <a:t>Reduce complexity to maintain applications</a:t>
            </a:r>
          </a:p>
          <a:p>
            <a:pPr lvl="1"/>
            <a:r>
              <a:rPr lang="en-US"/>
              <a:t>Keep people sane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8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1624</Words>
  <Application>Microsoft Office PowerPoint</Application>
  <PresentationFormat>사용자 지정</PresentationFormat>
  <Paragraphs>366</Paragraphs>
  <Slides>24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Theme</vt:lpstr>
      <vt:lpstr>Why?</vt:lpstr>
      <vt:lpstr>Why? (2)</vt:lpstr>
      <vt:lpstr>Introduction to Databases </vt:lpstr>
      <vt:lpstr>Introduction to Databases </vt:lpstr>
      <vt:lpstr>Introduction to Databases </vt:lpstr>
      <vt:lpstr>Introduction to Databases </vt:lpstr>
      <vt:lpstr>Introduction to Databases </vt:lpstr>
      <vt:lpstr>Introduction to Databases </vt:lpstr>
      <vt:lpstr>Introduction to Databases </vt:lpstr>
      <vt:lpstr>Introduction to Databases </vt:lpstr>
      <vt:lpstr>Introduction to Databases </vt:lpstr>
      <vt:lpstr>Introduction to Databases </vt:lpstr>
      <vt:lpstr>Introduction to Databases </vt:lpstr>
      <vt:lpstr>Introduction to Databases </vt:lpstr>
      <vt:lpstr>Introduction to Databases </vt:lpstr>
      <vt:lpstr>Introduction to Databases </vt:lpstr>
      <vt:lpstr>Introduction to Databases </vt:lpstr>
      <vt:lpstr>Introduction to Databases </vt:lpstr>
      <vt:lpstr>Introduction to Databases </vt:lpstr>
      <vt:lpstr>Introduction to Databases </vt:lpstr>
      <vt:lpstr>Introduction to Databases </vt:lpstr>
      <vt:lpstr>PowerPoint 프레젠테이션</vt:lpstr>
      <vt:lpstr>Introduction to Databases 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VGP320 - Database Programming</dc:title>
  <dc:creator>Gustavo Fernandes</dc:creator>
  <cp:lastModifiedBy>Jimmy</cp:lastModifiedBy>
  <cp:revision>13</cp:revision>
  <dcterms:created xsi:type="dcterms:W3CDTF">2019-09-23T02:21:29Z</dcterms:created>
  <dcterms:modified xsi:type="dcterms:W3CDTF">2020-08-26T03:28:16Z</dcterms:modified>
</cp:coreProperties>
</file>