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5"/>
  </p:notesMasterIdLst>
  <p:handoutMasterIdLst>
    <p:handoutMasterId r:id="rId46"/>
  </p:handoutMasterIdLst>
  <p:sldIdLst>
    <p:sldId id="260" r:id="rId2"/>
    <p:sldId id="261" r:id="rId3"/>
    <p:sldId id="264" r:id="rId4"/>
    <p:sldId id="266" r:id="rId5"/>
    <p:sldId id="267" r:id="rId6"/>
    <p:sldId id="268" r:id="rId7"/>
    <p:sldId id="269" r:id="rId8"/>
    <p:sldId id="270" r:id="rId9"/>
    <p:sldId id="271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2" r:id="rId19"/>
    <p:sldId id="286" r:id="rId20"/>
    <p:sldId id="287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9" r:id="rId30"/>
    <p:sldId id="300" r:id="rId31"/>
    <p:sldId id="302" r:id="rId32"/>
    <p:sldId id="303" r:id="rId33"/>
    <p:sldId id="304" r:id="rId34"/>
    <p:sldId id="305" r:id="rId35"/>
    <p:sldId id="306" r:id="rId36"/>
    <p:sldId id="307" r:id="rId37"/>
    <p:sldId id="308" r:id="rId38"/>
    <p:sldId id="309" r:id="rId39"/>
    <p:sldId id="310" r:id="rId40"/>
    <p:sldId id="312" r:id="rId41"/>
    <p:sldId id="313" r:id="rId42"/>
    <p:sldId id="315" r:id="rId43"/>
    <p:sldId id="317" r:id="rId44"/>
  </p:sldIdLst>
  <p:sldSz cx="9144000" cy="6858000" type="screen4x3"/>
  <p:notesSz cx="7007225" cy="9293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050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A43717-73A2-9882-826D-6A1C479E2222}" v="20" dt="2019-10-23T03:21:05.368"/>
    <p1510:client id="{5B04DE3A-6D1F-B027-E232-0EEADA1982F3}" v="98" dt="2020-01-29T03:42:02.7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81" autoAdjust="0"/>
    <p:restoredTop sz="94714" autoAdjust="0"/>
  </p:normalViewPr>
  <p:slideViewPr>
    <p:cSldViewPr>
      <p:cViewPr>
        <p:scale>
          <a:sx n="56" d="100"/>
          <a:sy n="56" d="100"/>
        </p:scale>
        <p:origin x="-1046" y="-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59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stavo Fernandes" userId="S::gfernandes@lasallecollegevancouver.com::55d0e826-7389-4b5a-abb9-5fe58ebf70e8" providerId="AD" clId="Web-{57A43717-73A2-9882-826D-6A1C479E2222}"/>
    <pc:docChg chg="modSld">
      <pc:chgData name="Gustavo Fernandes" userId="S::gfernandes@lasallecollegevancouver.com::55d0e826-7389-4b5a-abb9-5fe58ebf70e8" providerId="AD" clId="Web-{57A43717-73A2-9882-826D-6A1C479E2222}" dt="2019-10-23T03:21:05.352" v="19" actId="20577"/>
      <pc:docMkLst>
        <pc:docMk/>
      </pc:docMkLst>
      <pc:sldChg chg="modSp">
        <pc:chgData name="Gustavo Fernandes" userId="S::gfernandes@lasallecollegevancouver.com::55d0e826-7389-4b5a-abb9-5fe58ebf70e8" providerId="AD" clId="Web-{57A43717-73A2-9882-826D-6A1C479E2222}" dt="2019-10-23T03:21:05.352" v="19" actId="20577"/>
        <pc:sldMkLst>
          <pc:docMk/>
          <pc:sldMk cId="0" sldId="315"/>
        </pc:sldMkLst>
        <pc:spChg chg="mod">
          <ac:chgData name="Gustavo Fernandes" userId="S::gfernandes@lasallecollegevancouver.com::55d0e826-7389-4b5a-abb9-5fe58ebf70e8" providerId="AD" clId="Web-{57A43717-73A2-9882-826D-6A1C479E2222}" dt="2019-10-23T03:21:05.352" v="19" actId="20577"/>
          <ac:spMkLst>
            <pc:docMk/>
            <pc:sldMk cId="0" sldId="315"/>
            <ac:spMk id="57348" creationId="{C0D9B574-AF4B-4F7D-A881-9DD5F86D87C1}"/>
          </ac:spMkLst>
        </pc:spChg>
      </pc:sldChg>
    </pc:docChg>
  </pc:docChgLst>
  <pc:docChgLst>
    <pc:chgData name="Gustavo Fernandes" userId="S::gfernandes@lasallecollegevancouver.com::55d0e826-7389-4b5a-abb9-5fe58ebf70e8" providerId="AD" clId="Web-{5B04DE3A-6D1F-B027-E232-0EEADA1982F3}"/>
    <pc:docChg chg="modSld">
      <pc:chgData name="Gustavo Fernandes" userId="S::gfernandes@lasallecollegevancouver.com::55d0e826-7389-4b5a-abb9-5fe58ebf70e8" providerId="AD" clId="Web-{5B04DE3A-6D1F-B027-E232-0EEADA1982F3}" dt="2020-01-29T03:42:02.760" v="97" actId="20577"/>
      <pc:docMkLst>
        <pc:docMk/>
      </pc:docMkLst>
      <pc:sldChg chg="modSp">
        <pc:chgData name="Gustavo Fernandes" userId="S::gfernandes@lasallecollegevancouver.com::55d0e826-7389-4b5a-abb9-5fe58ebf70e8" providerId="AD" clId="Web-{5B04DE3A-6D1F-B027-E232-0EEADA1982F3}" dt="2020-01-29T03:42:02.760" v="97" actId="20577"/>
        <pc:sldMkLst>
          <pc:docMk/>
          <pc:sldMk cId="0" sldId="258"/>
        </pc:sldMkLst>
        <pc:spChg chg="mod">
          <ac:chgData name="Gustavo Fernandes" userId="S::gfernandes@lasallecollegevancouver.com::55d0e826-7389-4b5a-abb9-5fe58ebf70e8" providerId="AD" clId="Web-{5B04DE3A-6D1F-B027-E232-0EEADA1982F3}" dt="2020-01-29T03:42:02.760" v="97" actId="20577"/>
          <ac:spMkLst>
            <pc:docMk/>
            <pc:sldMk cId="0" sldId="258"/>
            <ac:spMk id="9220" creationId="{34D3E46C-C4B1-4DCD-A0EE-A5AFDE63174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xmlns="" id="{FDCC976E-4BBD-48EC-B65E-6B81903514B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41" tIns="46570" rIns="93141" bIns="46570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xmlns="" id="{50945123-90F6-4459-9298-CE8F8FAA376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6887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41" tIns="46570" rIns="93141" bIns="46570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8372" name="Rectangle 4">
            <a:extLst>
              <a:ext uri="{FF2B5EF4-FFF2-40B4-BE49-F238E27FC236}">
                <a16:creationId xmlns:a16="http://schemas.microsoft.com/office/drawing/2014/main" xmlns="" id="{BAE171B0-6D1D-4B3C-9CB0-66CD157CFD3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8088"/>
            <a:ext cx="3036888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41" tIns="46570" rIns="93141" bIns="46570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8373" name="Rectangle 5">
            <a:extLst>
              <a:ext uri="{FF2B5EF4-FFF2-40B4-BE49-F238E27FC236}">
                <a16:creationId xmlns:a16="http://schemas.microsoft.com/office/drawing/2014/main" xmlns="" id="{B677A9D3-8C6C-4C05-9FAC-3E99D1B99B1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8088"/>
            <a:ext cx="3036887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41" tIns="46570" rIns="93141" bIns="46570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 smtClean="0"/>
            </a:lvl1pPr>
          </a:lstStyle>
          <a:p>
            <a:pPr>
              <a:defRPr/>
            </a:pPr>
            <a:fld id="{1B350EB1-C740-429C-9125-69A6B5F934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84354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xmlns="" id="{AB887D23-ECAD-442F-9C0C-C86BC3EE6E3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41" tIns="46570" rIns="93141" bIns="46570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xmlns="" id="{44E6EE1D-8E7E-415B-A5AA-12B374E4E7B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6887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41" tIns="46570" rIns="93141" bIns="46570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xmlns="" id="{41ACA221-8CD7-4841-9E7E-676C91E00F7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6613" cy="34845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6325" name="Rectangle 5">
            <a:extLst>
              <a:ext uri="{FF2B5EF4-FFF2-40B4-BE49-F238E27FC236}">
                <a16:creationId xmlns:a16="http://schemas.microsoft.com/office/drawing/2014/main" xmlns="" id="{F231C886-8423-4BA0-A2AC-0E14C92DF2D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4838"/>
            <a:ext cx="513715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41" tIns="46570" rIns="93141" bIns="4657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56326" name="Rectangle 6">
            <a:extLst>
              <a:ext uri="{FF2B5EF4-FFF2-40B4-BE49-F238E27FC236}">
                <a16:creationId xmlns:a16="http://schemas.microsoft.com/office/drawing/2014/main" xmlns="" id="{14F68C26-27E5-4563-B2FE-DA1005EB6F0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8088"/>
            <a:ext cx="3036888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41" tIns="46570" rIns="93141" bIns="46570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6327" name="Rectangle 7">
            <a:extLst>
              <a:ext uri="{FF2B5EF4-FFF2-40B4-BE49-F238E27FC236}">
                <a16:creationId xmlns:a16="http://schemas.microsoft.com/office/drawing/2014/main" xmlns="" id="{883659CB-69AD-4629-B5C8-48E82278C7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8088"/>
            <a:ext cx="3036887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41" tIns="46570" rIns="93141" bIns="46570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 smtClean="0"/>
            </a:lvl1pPr>
          </a:lstStyle>
          <a:p>
            <a:pPr>
              <a:defRPr/>
            </a:pPr>
            <a:fld id="{7AB76BFD-0CBB-4CF5-948D-5194E50277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28243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xmlns="" id="{D2477299-CF57-4763-B2DB-4CD4590384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568CDE7D-C209-4F2D-84D2-3E3C91DA9C00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xmlns="" id="{74B68C3D-1D4B-49C2-84E9-D2C9839249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xmlns="" id="{7BC5F25D-D65B-46A9-8737-2219F549B6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1430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14800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3750817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">
            <a:extLst>
              <a:ext uri="{FF2B5EF4-FFF2-40B4-BE49-F238E27FC236}">
                <a16:creationId xmlns:a16="http://schemas.microsoft.com/office/drawing/2014/main" xmlns="" id="{1994205D-B0B5-4EAC-9239-4A806D4A193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BF27DD-E61D-4708-9C4C-F96380294A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340228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228600"/>
            <a:ext cx="194310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228600"/>
            <a:ext cx="5676900" cy="55626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">
            <a:extLst>
              <a:ext uri="{FF2B5EF4-FFF2-40B4-BE49-F238E27FC236}">
                <a16:creationId xmlns:a16="http://schemas.microsoft.com/office/drawing/2014/main" xmlns="" id="{6C41FC1C-AC9D-48CE-B749-D278225274E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E6BBFF-E8C9-4FFA-B1B3-3C32629210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3781619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7772400" cy="838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066800" y="1676400"/>
            <a:ext cx="7772400" cy="4114800"/>
          </a:xfrm>
        </p:spPr>
        <p:txBody>
          <a:bodyPr/>
          <a:lstStyle/>
          <a:p>
            <a:pPr lvl="0"/>
            <a:endParaRPr lang="en-CA" noProof="0"/>
          </a:p>
        </p:txBody>
      </p:sp>
      <p:sp>
        <p:nvSpPr>
          <p:cNvPr id="4" name="Rectangle 15">
            <a:extLst>
              <a:ext uri="{FF2B5EF4-FFF2-40B4-BE49-F238E27FC236}">
                <a16:creationId xmlns:a16="http://schemas.microsoft.com/office/drawing/2014/main" xmlns="" id="{DFF485FA-7344-461E-8968-DC6EB524CE3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963E92-8ECF-4D63-A1D4-74E3A8F6FC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069645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">
            <a:extLst>
              <a:ext uri="{FF2B5EF4-FFF2-40B4-BE49-F238E27FC236}">
                <a16:creationId xmlns:a16="http://schemas.microsoft.com/office/drawing/2014/main" xmlns="" id="{8BD406C1-77D3-4ADB-8BEB-631DD6CEE5C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CEDF7B-532C-47BA-B94A-21EC89512D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441548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15">
            <a:extLst>
              <a:ext uri="{FF2B5EF4-FFF2-40B4-BE49-F238E27FC236}">
                <a16:creationId xmlns:a16="http://schemas.microsoft.com/office/drawing/2014/main" xmlns="" id="{77039E98-9929-4BC6-B6B0-75C4BBCE3CD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06DB5D-7991-4E66-B353-C6D1159401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251344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676400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676400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xmlns="" id="{CA92AAAD-9B24-4297-8DE8-CE986385875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4B64FB-357E-4315-AF72-42E54F4081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561675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xmlns="" id="{4DEA9287-AEA2-424B-BDB6-006460B1938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24B618-D51A-4913-AD02-D24806FFA5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180427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Rectangle 15">
            <a:extLst>
              <a:ext uri="{FF2B5EF4-FFF2-40B4-BE49-F238E27FC236}">
                <a16:creationId xmlns:a16="http://schemas.microsoft.com/office/drawing/2014/main" xmlns="" id="{BBDEB739-FBCA-4C06-B0A4-447153ADE05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99669C-FBDF-40E8-8992-9BCB72B013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482375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>
            <a:extLst>
              <a:ext uri="{FF2B5EF4-FFF2-40B4-BE49-F238E27FC236}">
                <a16:creationId xmlns:a16="http://schemas.microsoft.com/office/drawing/2014/main" xmlns="" id="{2AF331F0-40A1-44EA-9388-1C08506BF50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D7506F-8232-4B54-BAC1-AFC32535A2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673196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xmlns="" id="{4919C67E-047F-4BDA-A455-E08A21A3FCF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5946F-C878-4EA6-8B2B-DD90C0B70D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988703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xmlns="" id="{6CB66E0E-E840-4A52-88AD-7D71F7B569C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785813-CE42-4E8D-82A8-752DD219E5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710022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1">
            <a:extLst>
              <a:ext uri="{FF2B5EF4-FFF2-40B4-BE49-F238E27FC236}">
                <a16:creationId xmlns:a16="http://schemas.microsoft.com/office/drawing/2014/main" xmlns="" id="{6998E27E-A7FB-40EF-83E5-422265DF88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228600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12">
            <a:extLst>
              <a:ext uri="{FF2B5EF4-FFF2-40B4-BE49-F238E27FC236}">
                <a16:creationId xmlns:a16="http://schemas.microsoft.com/office/drawing/2014/main" xmlns="" id="{90F37662-53B9-4236-BBF5-3EDB45CE82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6764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87" name="Rectangle 15">
            <a:extLst>
              <a:ext uri="{FF2B5EF4-FFF2-40B4-BE49-F238E27FC236}">
                <a16:creationId xmlns:a16="http://schemas.microsoft.com/office/drawing/2014/main" xmlns="" id="{026171F4-066A-4DE2-A019-BA2C32BA057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2000" smtClean="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fld id="{487A9B9C-96E9-4545-A7A6-BA4BB4BC20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4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70501"/>
        </a:buClr>
        <a:buFont typeface="Wingdings" panose="05000000000000000000" pitchFamily="2" charset="2"/>
        <a:buChar char="§"/>
        <a:defRPr sz="3200" kern="1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70501"/>
        </a:buClr>
        <a:buFont typeface="Wingdings" panose="05000000000000000000" pitchFamily="2" charset="2"/>
        <a:buChar char="§"/>
        <a:defRPr sz="28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70501"/>
        </a:buClr>
        <a:buFont typeface="Wingdings" panose="05000000000000000000" pitchFamily="2" charset="2"/>
        <a:buChar char="§"/>
        <a:defRPr sz="24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70501"/>
        </a:buClr>
        <a:buFont typeface="Wingdings" panose="05000000000000000000" pitchFamily="2" charset="2"/>
        <a:buChar char="§"/>
        <a:defRPr sz="20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70501"/>
        </a:buClr>
        <a:buFont typeface="Wingdings" panose="05000000000000000000" pitchFamily="2" charset="2"/>
        <a:buChar char="§"/>
        <a:defRPr sz="20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40E74CC-5E12-4E53-A7DA-187F9A3F42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829C1C-0817-4791-8499-36B39EB7BC16}" type="slidenum">
              <a:rPr lang="en-US" altLang="en-US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xmlns="" id="{A810D091-48F9-4BA9-AF99-B9177CC32B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MySQL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xmlns="" id="{D5A0C8FE-97AF-430F-92A9-BB6120A719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MySQL is a very popular, open source database.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Officially pronounced “my Ess Que Ell” (not my sequel).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Handles very large databases;  very fast performance.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Why are we using MySQL?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Free (much cheaper than Oracle!)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Each student can install MySQL locally.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Easy to use Shell for creating tables, querying tables, etc.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B2B6171-A2BE-42A6-8E61-592EE2EC67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E20C7E-4B32-4C0F-808D-674B5CBC5FFE}" type="slidenum">
              <a:rPr lang="en-US" altLang="en-US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xmlns="" id="{B3DC9CC1-A71D-4E6A-8C18-73D5EC5295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a Database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xmlns="" id="{0945EEE4-A499-4347-9A5E-37E26A603E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676400"/>
            <a:ext cx="77724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To get started on your own database, first check which databases currently exist.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Use the SHOW statement to find out which databases currently exist on the server: 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mysql&gt; show databases;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+----------+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| Database |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+----------+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| mysql    |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| test     |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+----------+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2 rows in set (0.01 sec)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60769E1-1406-43B2-A2B1-9A218705CB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2B4746-E431-483D-953C-979059F670C0}" type="slidenum">
              <a:rPr lang="en-US" altLang="en-US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xmlns="" id="{2DFB1984-12AB-4C15-9F6E-E774EC0722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a Database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xmlns="" id="{2FE8F508-F4FB-4FB1-AFD0-44739008D8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 create a new database, issue the “create database” command:</a:t>
            </a:r>
          </a:p>
          <a:p>
            <a:pPr lvl="1" eaLnBrk="1" hangingPunct="1"/>
            <a:r>
              <a:rPr lang="en-US" altLang="en-US" sz="2400" b="1">
                <a:latin typeface="Courier New" panose="02070309020205020404" pitchFamily="49" charset="0"/>
              </a:rPr>
              <a:t>mysql&gt; create database webdb;</a:t>
            </a:r>
            <a:endParaRPr lang="en-US" altLang="en-US" sz="2400"/>
          </a:p>
          <a:p>
            <a:pPr eaLnBrk="1" hangingPunct="1"/>
            <a:r>
              <a:rPr lang="en-US" altLang="en-US"/>
              <a:t>To the select a database, issue the “use” command:</a:t>
            </a:r>
          </a:p>
          <a:p>
            <a:pPr lvl="1" eaLnBrk="1" hangingPunct="1"/>
            <a:r>
              <a:rPr lang="en-US" altLang="en-US" sz="2400" b="1">
                <a:latin typeface="Courier New" panose="02070309020205020404" pitchFamily="49" charset="0"/>
              </a:rPr>
              <a:t>mysql&gt; use webdb;</a:t>
            </a:r>
            <a:endParaRPr lang="en-US" altLang="en-US"/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8472345-2F39-46CF-9494-C8B27F9B2E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57672B-620C-46B8-A5B0-BE0C056FDE42}" type="slidenum">
              <a:rPr lang="en-US" altLang="en-US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xmlns="" id="{AF98E8E9-837A-4CDB-A073-8D55C5D9B7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Creating a Table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xmlns="" id="{F42497D1-C7EC-4695-8392-C7DA51AEB1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Once you have selected a database, you can view all database tables: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b="1">
                <a:latin typeface="Courier New" panose="02070309020205020404" pitchFamily="49" charset="0"/>
              </a:rPr>
              <a:t>mysql&gt; show tables;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b="1">
                <a:latin typeface="Courier New" panose="02070309020205020404" pitchFamily="49" charset="0"/>
              </a:rPr>
              <a:t>Empty set (0.02 sec)</a:t>
            </a:r>
          </a:p>
          <a:p>
            <a:pPr eaLnBrk="1" hangingPunct="1"/>
            <a:r>
              <a:rPr lang="en-US" altLang="en-US"/>
              <a:t>An empty set indicates that I have not created any tables yet.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endParaRPr lang="en-US" altLang="en-US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xmlns="" id="{7E07EA54-2101-447A-85F7-096539AB0F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BEE166-19B3-4411-BA7B-752B2D5A831D}" type="slidenum">
              <a:rPr lang="en-US" altLang="en-US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xmlns="" id="{7A5F92F1-4133-4E80-A242-856617CEAF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Creating a Table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xmlns="" id="{FCCC063E-48B1-4E0D-8F2B-67192A4D53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Let’s create a table for storing pets.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Table:  pets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/>
              <a:t>name:		VARCHAR(20)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/>
              <a:t>owner:		VARCHAR(20)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/>
              <a:t>species:	VARCHAR(20)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/>
              <a:t>sex:		CHAR(1)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/>
              <a:t>birth:		DATE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/>
              <a:t>date:		DATE</a:t>
            </a:r>
          </a:p>
        </p:txBody>
      </p:sp>
      <p:sp>
        <p:nvSpPr>
          <p:cNvPr id="25605" name="Text Box 4">
            <a:extLst>
              <a:ext uri="{FF2B5EF4-FFF2-40B4-BE49-F238E27FC236}">
                <a16:creationId xmlns:a16="http://schemas.microsoft.com/office/drawing/2014/main" xmlns="" id="{3F929B3D-C6BC-4339-8844-E6A1D40AB0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5925" y="4456113"/>
            <a:ext cx="1863725" cy="15525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chemeClr val="bg1"/>
                </a:solidFill>
              </a:rPr>
              <a:t>VARCHAR is</a:t>
            </a:r>
          </a:p>
          <a:p>
            <a:pPr eaLnBrk="1" hangingPunct="1"/>
            <a:r>
              <a:rPr lang="en-US" altLang="en-US" b="1">
                <a:solidFill>
                  <a:schemeClr val="bg1"/>
                </a:solidFill>
              </a:rPr>
              <a:t>usually used</a:t>
            </a:r>
          </a:p>
          <a:p>
            <a:pPr eaLnBrk="1" hangingPunct="1"/>
            <a:r>
              <a:rPr lang="en-US" altLang="en-US" b="1">
                <a:solidFill>
                  <a:schemeClr val="bg1"/>
                </a:solidFill>
              </a:rPr>
              <a:t>to store string</a:t>
            </a:r>
          </a:p>
          <a:p>
            <a:pPr eaLnBrk="1" hangingPunct="1"/>
            <a:r>
              <a:rPr lang="en-US" altLang="en-US" b="1">
                <a:solidFill>
                  <a:schemeClr val="bg1"/>
                </a:solidFill>
              </a:rPr>
              <a:t>data.</a:t>
            </a:r>
          </a:p>
        </p:txBody>
      </p:sp>
      <p:sp>
        <p:nvSpPr>
          <p:cNvPr id="25606" name="Line 5">
            <a:extLst>
              <a:ext uri="{FF2B5EF4-FFF2-40B4-BE49-F238E27FC236}">
                <a16:creationId xmlns:a16="http://schemas.microsoft.com/office/drawing/2014/main" xmlns="" id="{85D505C6-B334-449E-981B-2D15D98B521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24600" y="4191000"/>
            <a:ext cx="381000" cy="228600"/>
          </a:xfrm>
          <a:prstGeom prst="line">
            <a:avLst/>
          </a:prstGeom>
          <a:noFill/>
          <a:ln w="38100">
            <a:solidFill>
              <a:srgbClr val="07050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42AF6EA-9A2B-4BC1-ACFA-5E674A2813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C2939E-805C-4802-A7E1-93005C927182}" type="slidenum">
              <a:rPr lang="en-US" altLang="en-US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xmlns="" id="{88373AF7-80E9-49C8-A0ED-48677EA2A2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Creating a Table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xmlns="" id="{5E7A8A00-0EF3-411F-A922-4A614387CE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To create a table, use the CREATE TABLE command: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mysql&gt; CREATE TABLE pet (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  -&gt; name VARCHAR(20),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  -&gt; owner VARCHAR(20),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  -&gt; species VARCHAR(20),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  -&gt; sex CHAR(1),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  -&gt; birth DATE, death DATE);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Query OK, 0 rows affected (0.04 sec)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922E4B2-1D0F-462D-9FD9-2547AECC9C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C7410D-7F27-4872-A22D-B9561653A55C}" type="slidenum">
              <a:rPr lang="en-US" altLang="en-US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xmlns="" id="{C9DDD74F-FAF3-4C95-BA5A-126A83B0F2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Showing Tables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xmlns="" id="{1C0EA692-8B25-4B71-BA08-42C6234B00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To verify that the table has been created: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b="1">
                <a:latin typeface="Courier New" panose="02070309020205020404" pitchFamily="49" charset="0"/>
              </a:rPr>
              <a:t>mysql&gt; show tables;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b="1">
                <a:latin typeface="Courier New" panose="02070309020205020404" pitchFamily="49" charset="0"/>
              </a:rPr>
              <a:t>+------------------+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b="1">
                <a:latin typeface="Courier New" panose="02070309020205020404" pitchFamily="49" charset="0"/>
              </a:rPr>
              <a:t>| Tables_in_test   |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b="1">
                <a:latin typeface="Courier New" panose="02070309020205020404" pitchFamily="49" charset="0"/>
              </a:rPr>
              <a:t>+------------------+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b="1">
                <a:latin typeface="Courier New" panose="02070309020205020404" pitchFamily="49" charset="0"/>
              </a:rPr>
              <a:t>| pet              |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b="1">
                <a:latin typeface="Courier New" panose="02070309020205020404" pitchFamily="49" charset="0"/>
              </a:rPr>
              <a:t>+------------------+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b="1">
                <a:latin typeface="Courier New" panose="02070309020205020404" pitchFamily="49" charset="0"/>
              </a:rPr>
              <a:t>1 row in set (0.01 sec)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8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3D5498E-2449-4BE5-A963-AB20132207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B5CFF9-8A3E-4E04-9FAA-1230B7CF7013}" type="slidenum">
              <a:rPr lang="en-US" altLang="en-US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xmlns="" id="{DA8BFF98-AF7F-4524-A2EB-7ABEF408F5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Describing Tables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xmlns="" id="{CD6F1F9A-71F6-4FAD-A746-FEA9CF8D1E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676400"/>
            <a:ext cx="77724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/>
              <a:t>To view a table structure, use the DESCRIBE command: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mysql&gt; describe pet;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+---------+-------------+------+-----+---------+-------+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| Field   | Type        | Null | Key | Default | Extra |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+---------+-------------+------+-----+---------+-------+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| name    | varchar(20) | YES  |     | NULL    |       |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| owner   | varchar(20) | YES  |     | NULL    |       |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| species | varchar(20) | YES  |     | NULL    |       |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| sex     | char(1)     | YES  |     | NULL    |       |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| birth   | date        | YES  |     | NULL    |       |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| death   | date        | YES  |     | NULL    |       |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+---------+-------------+------+-----+---------+-------+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6 rows in set (0.02 sec)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8F0E602-ADAB-4BA5-B323-A2AC8FF47B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B06BE8-B6B8-4047-80AA-1C39A6935B05}" type="slidenum">
              <a:rPr lang="en-US" altLang="en-US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xmlns="" id="{45F1DE1B-35E8-422E-84E9-108FB0ED01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Deleting a Table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xmlns="" id="{0DBEAE20-ACC9-4D64-8FB7-14FAD55AF7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 delete an entire table, use the DROP TABLE command:</a:t>
            </a:r>
          </a:p>
          <a:p>
            <a:pPr eaLnBrk="1" hangingPunct="1"/>
            <a:endParaRPr lang="en-US" altLang="en-US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mysql&gt; drop table pet;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Query OK, 0 rows affected (0.02 sec)</a:t>
            </a:r>
          </a:p>
          <a:p>
            <a:pPr eaLnBrk="1" hangingPunct="1"/>
            <a:endParaRPr lang="en-US" altLang="en-US" sz="24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5758FEE-B82B-4B2F-8FD9-8772CC1799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433204-D2F9-428B-A899-4DAD0EB5A03C}" type="slidenum">
              <a:rPr lang="en-US" altLang="en-US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xmlns="" id="{707F2476-9192-404A-94C4-67F7B9795D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Loading Data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xmlns="" id="{ADA074A9-79D6-41E2-A2D0-1CA90F3B97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Use the INSERT statement to enter data into a table.</a:t>
            </a:r>
          </a:p>
          <a:p>
            <a:pPr eaLnBrk="1" hangingPunct="1"/>
            <a:r>
              <a:rPr lang="en-US" altLang="en-US" sz="2800"/>
              <a:t>For example:</a:t>
            </a:r>
          </a:p>
          <a:p>
            <a:pPr lvl="1" eaLnBrk="1" hangingPunct="1"/>
            <a:endParaRPr lang="en-US" altLang="en-US" sz="240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INSERT INTO pet VALUES ('Fluffy','Harold','cat','f',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'1999-02-04',NULL);</a:t>
            </a:r>
          </a:p>
          <a:p>
            <a:pPr eaLnBrk="1" hangingPunct="1"/>
            <a:r>
              <a:rPr lang="en-US" altLang="en-US" sz="2800"/>
              <a:t>The next slide shows a full set of sample data.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lvl="1" eaLnBrk="1" hangingPunct="1"/>
            <a:endParaRPr lang="en-US" altLang="en-US" sz="240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7E9DC79-8A08-4337-9724-79806594CC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B7ED0E-BADB-4030-BF08-AB451F2BF7DA}" type="slidenum">
              <a:rPr lang="en-US" altLang="en-US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xmlns="" id="{70320193-7F79-4125-9356-457107FA70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Loading Sample Data 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xmlns="" id="{0B9D7917-2200-4C02-B987-9DA9F2CE2D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You could create a text file `pet.txt' containing one record per line.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Values must be separated by tabs, and given in the order in which the columns were listed in the CREATE TABLE statement.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Then load the data via the LOAD DATA Command.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3D73567-625B-4BAF-B103-36ADC04698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A253-41C2-42F1-96F9-DD0B2BE38DE5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xmlns="" id="{9D54F129-6219-4EA2-B840-2C868008D9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Crash Course Fundamentals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xmlns="" id="{9551D7EC-D8D5-4A47-9D5A-EEC30D64A7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In order to use any SQL database, you need:</a:t>
            </a:r>
          </a:p>
          <a:p>
            <a:pPr lvl="1" eaLnBrk="1" hangingPunct="1"/>
            <a:r>
              <a:rPr lang="en-US" altLang="en-US" sz="2400"/>
              <a:t>a database.</a:t>
            </a:r>
          </a:p>
          <a:p>
            <a:pPr lvl="1" eaLnBrk="1" hangingPunct="1"/>
            <a:r>
              <a:rPr lang="en-US" altLang="en-US" sz="2400"/>
              <a:t>basic understand of SQL (Structured Query Language)</a:t>
            </a:r>
          </a:p>
          <a:p>
            <a:pPr eaLnBrk="1" hangingPunct="1"/>
            <a:r>
              <a:rPr lang="en-US" altLang="en-US" sz="2800"/>
              <a:t>Some students may have database backgrounds;  others may not.</a:t>
            </a:r>
          </a:p>
          <a:p>
            <a:pPr eaLnBrk="1" hangingPunct="1"/>
            <a:r>
              <a:rPr lang="en-US" altLang="en-US" sz="2800"/>
              <a:t>The purpose of this lecture is to get all students up to speed on database fundamentals.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xmlns="" id="{488075B4-83D7-462A-B31E-B33F7AE65C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1D9108-DC70-4F16-AEA5-7EE6E0E095F6}" type="slidenum">
              <a:rPr lang="en-US" altLang="en-US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xmlns="" id="{103D4C42-AD45-44A1-8654-F8B2C9CE9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Sample Data File</a:t>
            </a:r>
          </a:p>
        </p:txBody>
      </p:sp>
      <p:sp>
        <p:nvSpPr>
          <p:cNvPr id="33796" name="Text Box 4">
            <a:extLst>
              <a:ext uri="{FF2B5EF4-FFF2-40B4-BE49-F238E27FC236}">
                <a16:creationId xmlns:a16="http://schemas.microsoft.com/office/drawing/2014/main" xmlns="" id="{A724111E-7311-43F6-8C6F-24D3989052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524000"/>
            <a:ext cx="7543800" cy="3022600"/>
          </a:xfrm>
          <a:prstGeom prst="rect">
            <a:avLst/>
          </a:prstGeom>
          <a:noFill/>
          <a:ln w="9525">
            <a:solidFill>
              <a:srgbClr val="07050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70501"/>
                </a:solidFill>
              </a:rPr>
              <a:t>Fluffy	Harold	cat	f	1993-02-04	\N</a:t>
            </a:r>
          </a:p>
          <a:p>
            <a:pPr eaLnBrk="1" hangingPunct="1"/>
            <a:r>
              <a:rPr lang="en-US" altLang="en-US">
                <a:solidFill>
                  <a:srgbClr val="070501"/>
                </a:solidFill>
              </a:rPr>
              <a:t>Claws	Gwen	cat	m	1994-03-17	\N</a:t>
            </a:r>
          </a:p>
          <a:p>
            <a:pPr eaLnBrk="1" hangingPunct="1"/>
            <a:r>
              <a:rPr lang="en-US" altLang="en-US">
                <a:solidFill>
                  <a:srgbClr val="070501"/>
                </a:solidFill>
              </a:rPr>
              <a:t>Buffy	Harold	dog	f	1989-05-13	\N</a:t>
            </a:r>
          </a:p>
          <a:p>
            <a:pPr eaLnBrk="1" hangingPunct="1"/>
            <a:r>
              <a:rPr lang="en-US" altLang="en-US">
                <a:solidFill>
                  <a:srgbClr val="070501"/>
                </a:solidFill>
              </a:rPr>
              <a:t>Fang	Benny	dog	m	1990-08-27	\N</a:t>
            </a:r>
          </a:p>
          <a:p>
            <a:pPr eaLnBrk="1" hangingPunct="1"/>
            <a:r>
              <a:rPr lang="en-US" altLang="en-US">
                <a:solidFill>
                  <a:srgbClr val="070501"/>
                </a:solidFill>
              </a:rPr>
              <a:t>Bowser	Diane	dog	m	1979-08-31	1995-07-29</a:t>
            </a:r>
          </a:p>
          <a:p>
            <a:pPr eaLnBrk="1" hangingPunct="1"/>
            <a:r>
              <a:rPr lang="en-US" altLang="en-US">
                <a:solidFill>
                  <a:srgbClr val="070501"/>
                </a:solidFill>
              </a:rPr>
              <a:t>Chirpy	Gwen	bird	f	1998-09-11	\N</a:t>
            </a:r>
          </a:p>
          <a:p>
            <a:pPr eaLnBrk="1" hangingPunct="1"/>
            <a:r>
              <a:rPr lang="en-US" altLang="en-US">
                <a:solidFill>
                  <a:srgbClr val="070501"/>
                </a:solidFill>
              </a:rPr>
              <a:t>Whistler	Gwen	bird	\N	1997-12-09	\N</a:t>
            </a:r>
          </a:p>
          <a:p>
            <a:pPr eaLnBrk="1" hangingPunct="1"/>
            <a:r>
              <a:rPr lang="en-US" altLang="en-US">
                <a:solidFill>
                  <a:srgbClr val="070501"/>
                </a:solidFill>
              </a:rPr>
              <a:t>Slim	Benny	snake	m	1996-04-29	\N</a:t>
            </a:r>
          </a:p>
        </p:txBody>
      </p:sp>
      <p:sp>
        <p:nvSpPr>
          <p:cNvPr id="33797" name="Text Box 5">
            <a:extLst>
              <a:ext uri="{FF2B5EF4-FFF2-40B4-BE49-F238E27FC236}">
                <a16:creationId xmlns:a16="http://schemas.microsoft.com/office/drawing/2014/main" xmlns="" id="{04DAA46A-F789-4F8F-839E-68CE496B5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3325" y="4837113"/>
            <a:ext cx="76882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070501"/>
                </a:solidFill>
              </a:rPr>
              <a:t>To Load pet.txt:</a:t>
            </a:r>
          </a:p>
          <a:p>
            <a:pPr eaLnBrk="1" hangingPunct="1"/>
            <a:endParaRPr lang="en-US" altLang="en-US" b="1">
              <a:solidFill>
                <a:srgbClr val="070501"/>
              </a:solidFill>
            </a:endParaRPr>
          </a:p>
          <a:p>
            <a:pPr eaLnBrk="1" hangingPunct="1"/>
            <a:r>
              <a:rPr lang="en-US" altLang="en-US" b="1">
                <a:solidFill>
                  <a:srgbClr val="070501"/>
                </a:solidFill>
              </a:rPr>
              <a:t>mysql&gt;  LOAD DATA LOCAL INFILE "pet.txt" INTO TABLE pet; 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35DE444-38DA-4C64-AA10-AC13493164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07AD01-5259-4B7C-BA3A-E429C6347B4E}" type="slidenum">
              <a:rPr lang="en-US" altLang="en-US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xmlns="" id="{8C8B8D9E-FC9A-4B65-9C11-B6ABD10ED3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SQL Select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xmlns="" id="{6CFFDDEB-34A3-459E-A860-FBDA2EBB15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SELECT statement is used to pull information from a table.</a:t>
            </a:r>
          </a:p>
          <a:p>
            <a:pPr eaLnBrk="1" hangingPunct="1"/>
            <a:r>
              <a:rPr lang="en-US" altLang="en-US"/>
              <a:t>The general format is: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b="1">
                <a:latin typeface="Courier New" panose="02070309020205020404" pitchFamily="49" charset="0"/>
              </a:rPr>
              <a:t>SELECT what_to_select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b="1">
                <a:latin typeface="Courier New" panose="02070309020205020404" pitchFamily="49" charset="0"/>
              </a:rPr>
              <a:t>FROM which_table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b="1">
                <a:latin typeface="Courier New" panose="02070309020205020404" pitchFamily="49" charset="0"/>
              </a:rPr>
              <a:t>WHERE conditions_to_satisfy 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75BA492-C8EE-4C3F-A62E-D180CFE537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E7487-AA45-4954-98F2-B6C86FDB4F32}" type="slidenum">
              <a:rPr lang="en-US" altLang="en-US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xmlns="" id="{4A5253AC-F08D-429D-A97C-1D99F28A5F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Selecting All Data</a:t>
            </a:r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xmlns="" id="{9C4B4D5C-C2AA-4D69-B412-F3E6E05AF3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/>
              <a:t>The simplest form of SELECT retrieves everything from a table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mysql&gt; select * from pet;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+----------+--------+---------+------+------------+------------+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| name     | owner  | species | sex  | birth      | death      |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+----------+--------+---------+------+------------+------------+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| Fluffy   | Harold | cat     | f    | 1999-02-04 | NULL       |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| Claws    | Gwen   | cat     | f    | 1994-03-17 | NULL       |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| Buffy    | Harold | dog     | f    | 1989-05-13 | NULL       |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| Fang     | Benny  | dog     | m    | 1999-08-27 | NULL       |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| Bowser   | Diane  | dog     | m    | 1998-08-31 | 1995-07-29 |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| Chirpy   | Gwen   | bird    | f    | 1998-09-11 | NULL       |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| Whistler | Gwen   | bird    |      | 1997-12-09 | NULL       |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| Slim     | Benny  | snake   | m    | 1996-04-29 | NULL       |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+----------+--------+---------+------+------------+------------+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8 rows in set (0.00 sec)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5249958-CB8D-441E-8EC5-9772AE67FF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8886F6-E2CE-48FF-BA68-56FFD062F05C}" type="slidenum">
              <a:rPr lang="en-US" altLang="en-US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xmlns="" id="{3883ADEA-E021-4A76-B9D0-4E1D1D7D10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Selecting Particular Rows</a:t>
            </a: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xmlns="" id="{2759584D-D270-4380-8349-70CF848F8C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/>
              <a:t>You can select only particular rows from your table.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For example, if you want to verify the change that you made to Bowser's birth date, select Bowser's record like this: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mysql&gt; SELECT * FROM pet WHERE name = "Bowser";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+--------+-------+---------+------+------------+------------+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| name   | owner | species | sex  | birth      | death      |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+--------+-------+---------+------+------------+------------+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| Bowser | Diane | dog     | m    | 1998-08-31 | 1995-07-29 |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+--------+-------+---------+------+------------+------------+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1 row in set (0.00 sec)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81E22D-7578-433C-A5D5-37C50989F8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C7F28F-55A5-4F75-8991-092DA54EAC51}" type="slidenum">
              <a:rPr lang="en-US" altLang="en-US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xmlns="" id="{C843DEF2-DBD5-44DA-956E-19243D4293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Selecting Particular Rows</a:t>
            </a: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xmlns="" id="{85F90CD9-2973-482A-A2AD-79BDE9385D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To find all animals born after 1998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/>
              <a:t>SELECT * FROM pet WHERE birth &gt;= "1998-1-1";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2000"/>
          </a:p>
          <a:p>
            <a:pPr eaLnBrk="1" hangingPunct="1"/>
            <a:r>
              <a:rPr lang="en-US" altLang="en-US" sz="2800"/>
              <a:t>To find all female dogs, use a logical AND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/>
              <a:t>SELECT * FROM pet WHERE species = "dog" AND sex = "f";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2000"/>
          </a:p>
          <a:p>
            <a:pPr eaLnBrk="1" hangingPunct="1"/>
            <a:r>
              <a:rPr lang="en-US" altLang="en-US" sz="2800"/>
              <a:t>To find all snakes or birds, use a logical OR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/>
              <a:t>SELECT * FROM pet WHERE species = "snake"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/>
              <a:t>OR species = "bird"; 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208C60B-D40B-4FBA-9330-A817CBC469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94880C-E08C-4FCF-A1D3-3B89CF26A025}" type="slidenum">
              <a:rPr lang="en-US" altLang="en-US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xmlns="" id="{F725100A-F77E-46E1-8948-C079E1D6C3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Selecting Particular Columns</a:t>
            </a: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xmlns="" id="{0DEE6660-B352-493F-B385-7CEB3635FB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If you don’t want to see entire rows from your table, just name the columns in which you are interested, separated by commas.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For example, if you want to know when your pets were born, select the name and birth columns.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(see example next slide.)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676BE85-E630-44B6-920B-E5F21812A3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8468FB-234E-412E-8431-C2C570AE60A6}" type="slidenum">
              <a:rPr lang="en-US" altLang="en-US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xmlns="" id="{5FA34F23-BFB1-4F7E-B014-EB5BD7DF2E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Selecting Particular Columns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xmlns="" id="{8729FEC2-47BD-4E23-958B-0E84165B51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mysql&gt; select name, birth from pet;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+----------+------------+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| name     | birth      |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+----------+------------+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| Fluffy   | 1999-02-04 |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| Claws    | 1994-03-17 |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| Buffy    | 1989-05-13 |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| Fang     | 1999-08-27 |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| Bowser   | 1998-08-31 |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| Chirpy   | 1998-09-11 |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| Whistler | 1997-12-09 |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| Slim     | 1996-04-29 |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+----------+------------+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8 rows in set (0.01 sec)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1800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xmlns="" id="{A1D75F19-4890-4635-AB9F-18F72AB5C5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989E8E-55D3-481D-82AD-14D25C4EFDE5}" type="slidenum">
              <a:rPr lang="en-US" altLang="en-US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xmlns="" id="{C8ABD13C-60C6-41B9-934C-94F79E7480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Sorting Data</a:t>
            </a:r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xmlns="" id="{8003461F-9FF1-417B-8F71-15E416C89D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676400"/>
            <a:ext cx="7772400" cy="144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/>
              <a:t>To sort a result, use an ORDER BY clause.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For example, to view animal birthdays, sorted by date: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41989" name="Text Box 4">
            <a:extLst>
              <a:ext uri="{FF2B5EF4-FFF2-40B4-BE49-F238E27FC236}">
                <a16:creationId xmlns:a16="http://schemas.microsoft.com/office/drawing/2014/main" xmlns="" id="{CCA0A2CD-C4BF-419C-A34F-3371E72047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819400"/>
            <a:ext cx="6296025" cy="375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chemeClr val="bg2"/>
                </a:solidFill>
                <a:latin typeface="Courier New" panose="02070309020205020404" pitchFamily="49" charset="0"/>
              </a:rPr>
              <a:t>mysql&gt; SELECT name, birth FROM pet ORDER BY birth;</a:t>
            </a:r>
          </a:p>
          <a:p>
            <a:pPr eaLnBrk="1" hangingPunct="1"/>
            <a:r>
              <a:rPr lang="en-US" altLang="en-US" sz="1600" b="1">
                <a:solidFill>
                  <a:schemeClr val="bg2"/>
                </a:solidFill>
                <a:latin typeface="Courier New" panose="02070309020205020404" pitchFamily="49" charset="0"/>
              </a:rPr>
              <a:t>+----------+------------+</a:t>
            </a:r>
          </a:p>
          <a:p>
            <a:pPr eaLnBrk="1" hangingPunct="1"/>
            <a:r>
              <a:rPr lang="en-US" altLang="en-US" sz="1600" b="1">
                <a:solidFill>
                  <a:schemeClr val="bg2"/>
                </a:solidFill>
                <a:latin typeface="Courier New" panose="02070309020205020404" pitchFamily="49" charset="0"/>
              </a:rPr>
              <a:t>| name     | birth      |</a:t>
            </a:r>
          </a:p>
          <a:p>
            <a:pPr eaLnBrk="1" hangingPunct="1"/>
            <a:r>
              <a:rPr lang="en-US" altLang="en-US" sz="1600" b="1">
                <a:solidFill>
                  <a:schemeClr val="bg2"/>
                </a:solidFill>
                <a:latin typeface="Courier New" panose="02070309020205020404" pitchFamily="49" charset="0"/>
              </a:rPr>
              <a:t>+----------+------------+</a:t>
            </a:r>
          </a:p>
          <a:p>
            <a:pPr eaLnBrk="1" hangingPunct="1"/>
            <a:r>
              <a:rPr lang="en-US" altLang="en-US" sz="1600" b="1">
                <a:solidFill>
                  <a:schemeClr val="bg2"/>
                </a:solidFill>
                <a:latin typeface="Courier New" panose="02070309020205020404" pitchFamily="49" charset="0"/>
              </a:rPr>
              <a:t>| Buffy    | 1989-05-13 |</a:t>
            </a:r>
          </a:p>
          <a:p>
            <a:pPr eaLnBrk="1" hangingPunct="1"/>
            <a:r>
              <a:rPr lang="en-US" altLang="en-US" sz="1600" b="1">
                <a:solidFill>
                  <a:schemeClr val="bg2"/>
                </a:solidFill>
                <a:latin typeface="Courier New" panose="02070309020205020404" pitchFamily="49" charset="0"/>
              </a:rPr>
              <a:t>| Claws    | 1994-03-17 |</a:t>
            </a:r>
          </a:p>
          <a:p>
            <a:pPr eaLnBrk="1" hangingPunct="1"/>
            <a:r>
              <a:rPr lang="en-US" altLang="en-US" sz="1600" b="1">
                <a:solidFill>
                  <a:schemeClr val="bg2"/>
                </a:solidFill>
                <a:latin typeface="Courier New" panose="02070309020205020404" pitchFamily="49" charset="0"/>
              </a:rPr>
              <a:t>| Slim     | 1996-04-29 |</a:t>
            </a:r>
          </a:p>
          <a:p>
            <a:pPr eaLnBrk="1" hangingPunct="1"/>
            <a:r>
              <a:rPr lang="en-US" altLang="en-US" sz="1600" b="1">
                <a:solidFill>
                  <a:schemeClr val="bg2"/>
                </a:solidFill>
                <a:latin typeface="Courier New" panose="02070309020205020404" pitchFamily="49" charset="0"/>
              </a:rPr>
              <a:t>| Whistler | 1997-12-09 |</a:t>
            </a:r>
          </a:p>
          <a:p>
            <a:pPr eaLnBrk="1" hangingPunct="1"/>
            <a:r>
              <a:rPr lang="en-US" altLang="en-US" sz="1600" b="1">
                <a:solidFill>
                  <a:schemeClr val="bg2"/>
                </a:solidFill>
                <a:latin typeface="Courier New" panose="02070309020205020404" pitchFamily="49" charset="0"/>
              </a:rPr>
              <a:t>| Bowser   | 1998-08-31 |</a:t>
            </a:r>
          </a:p>
          <a:p>
            <a:pPr eaLnBrk="1" hangingPunct="1"/>
            <a:r>
              <a:rPr lang="en-US" altLang="en-US" sz="1600" b="1">
                <a:solidFill>
                  <a:schemeClr val="bg2"/>
                </a:solidFill>
                <a:latin typeface="Courier New" panose="02070309020205020404" pitchFamily="49" charset="0"/>
              </a:rPr>
              <a:t>| Chirpy   | 1998-09-11 |</a:t>
            </a:r>
          </a:p>
          <a:p>
            <a:pPr eaLnBrk="1" hangingPunct="1"/>
            <a:r>
              <a:rPr lang="en-US" altLang="en-US" sz="1600" b="1">
                <a:solidFill>
                  <a:schemeClr val="bg2"/>
                </a:solidFill>
                <a:latin typeface="Courier New" panose="02070309020205020404" pitchFamily="49" charset="0"/>
              </a:rPr>
              <a:t>| Fluffy   | 1999-02-04 |</a:t>
            </a:r>
          </a:p>
          <a:p>
            <a:pPr eaLnBrk="1" hangingPunct="1"/>
            <a:r>
              <a:rPr lang="en-US" altLang="en-US" sz="1600" b="1">
                <a:solidFill>
                  <a:schemeClr val="bg2"/>
                </a:solidFill>
                <a:latin typeface="Courier New" panose="02070309020205020404" pitchFamily="49" charset="0"/>
              </a:rPr>
              <a:t>| Fang     | 1999-08-27 |</a:t>
            </a:r>
          </a:p>
          <a:p>
            <a:pPr eaLnBrk="1" hangingPunct="1"/>
            <a:r>
              <a:rPr lang="en-US" altLang="en-US" sz="1600" b="1">
                <a:solidFill>
                  <a:schemeClr val="bg2"/>
                </a:solidFill>
                <a:latin typeface="Courier New" panose="02070309020205020404" pitchFamily="49" charset="0"/>
              </a:rPr>
              <a:t>+----------+------------+</a:t>
            </a:r>
          </a:p>
          <a:p>
            <a:pPr eaLnBrk="1" hangingPunct="1"/>
            <a:r>
              <a:rPr lang="en-US" altLang="en-US" sz="1600" b="1">
                <a:solidFill>
                  <a:schemeClr val="bg2"/>
                </a:solidFill>
                <a:latin typeface="Courier New" panose="02070309020205020404" pitchFamily="49" charset="0"/>
              </a:rPr>
              <a:t>8 rows in set (0.02 sec)</a:t>
            </a:r>
          </a:p>
          <a:p>
            <a:pPr eaLnBrk="1" hangingPunct="1"/>
            <a:endParaRPr lang="en-US" altLang="en-US" sz="1600">
              <a:solidFill>
                <a:schemeClr val="bg2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xmlns="" id="{C135E1E7-F84A-488F-BF42-330A726D3D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8525B9-B0F5-4E66-B55A-36AC1DACFF8A}" type="slidenum">
              <a:rPr lang="en-US" altLang="en-US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xmlns="" id="{8AC85E8C-D23C-4D49-83DD-7A9B87D8B5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Sorting Data</a:t>
            </a: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xmlns="" id="{7A67CF43-F36D-4861-AF6E-B18107FC02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 sort in reverse order, add the DESC (descending keyword)</a:t>
            </a:r>
          </a:p>
          <a:p>
            <a:pPr eaLnBrk="1" hangingPunct="1"/>
            <a:endParaRPr lang="en-US" altLang="en-US"/>
          </a:p>
        </p:txBody>
      </p:sp>
      <p:sp>
        <p:nvSpPr>
          <p:cNvPr id="43013" name="Text Box 4">
            <a:extLst>
              <a:ext uri="{FF2B5EF4-FFF2-40B4-BE49-F238E27FC236}">
                <a16:creationId xmlns:a16="http://schemas.microsoft.com/office/drawing/2014/main" xmlns="" id="{D9335E7A-BBF4-4EB9-8DD6-11AD5FEF9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895600"/>
            <a:ext cx="6907213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chemeClr val="bg2"/>
                </a:solidFill>
                <a:latin typeface="Courier New" panose="02070309020205020404" pitchFamily="49" charset="0"/>
              </a:rPr>
              <a:t>mysql&gt; SELECT name, birth FROM pet ORDER BY birth DESC;</a:t>
            </a:r>
          </a:p>
          <a:p>
            <a:pPr eaLnBrk="1" hangingPunct="1"/>
            <a:r>
              <a:rPr lang="en-US" altLang="en-US" sz="1600" b="1">
                <a:solidFill>
                  <a:schemeClr val="bg2"/>
                </a:solidFill>
                <a:latin typeface="Courier New" panose="02070309020205020404" pitchFamily="49" charset="0"/>
              </a:rPr>
              <a:t>+----------+------------+</a:t>
            </a:r>
          </a:p>
          <a:p>
            <a:pPr eaLnBrk="1" hangingPunct="1"/>
            <a:r>
              <a:rPr lang="en-US" altLang="en-US" sz="1600" b="1">
                <a:solidFill>
                  <a:schemeClr val="bg2"/>
                </a:solidFill>
                <a:latin typeface="Courier New" panose="02070309020205020404" pitchFamily="49" charset="0"/>
              </a:rPr>
              <a:t>| name     | birth      |</a:t>
            </a:r>
          </a:p>
          <a:p>
            <a:pPr eaLnBrk="1" hangingPunct="1"/>
            <a:r>
              <a:rPr lang="en-US" altLang="en-US" sz="1600" b="1">
                <a:solidFill>
                  <a:schemeClr val="bg2"/>
                </a:solidFill>
                <a:latin typeface="Courier New" panose="02070309020205020404" pitchFamily="49" charset="0"/>
              </a:rPr>
              <a:t>+----------+------------+</a:t>
            </a:r>
          </a:p>
          <a:p>
            <a:pPr eaLnBrk="1" hangingPunct="1"/>
            <a:r>
              <a:rPr lang="en-US" altLang="en-US" sz="1600" b="1">
                <a:solidFill>
                  <a:schemeClr val="bg2"/>
                </a:solidFill>
                <a:latin typeface="Courier New" panose="02070309020205020404" pitchFamily="49" charset="0"/>
              </a:rPr>
              <a:t>| Fang     | 1999-08-27 |</a:t>
            </a:r>
          </a:p>
          <a:p>
            <a:pPr eaLnBrk="1" hangingPunct="1"/>
            <a:r>
              <a:rPr lang="en-US" altLang="en-US" sz="1600" b="1">
                <a:solidFill>
                  <a:schemeClr val="bg2"/>
                </a:solidFill>
                <a:latin typeface="Courier New" panose="02070309020205020404" pitchFamily="49" charset="0"/>
              </a:rPr>
              <a:t>| Fluffy   | 1999-02-04 |</a:t>
            </a:r>
          </a:p>
          <a:p>
            <a:pPr eaLnBrk="1" hangingPunct="1"/>
            <a:r>
              <a:rPr lang="en-US" altLang="en-US" sz="1600" b="1">
                <a:solidFill>
                  <a:schemeClr val="bg2"/>
                </a:solidFill>
                <a:latin typeface="Courier New" panose="02070309020205020404" pitchFamily="49" charset="0"/>
              </a:rPr>
              <a:t>| Chirpy   | 1998-09-11 |</a:t>
            </a:r>
          </a:p>
          <a:p>
            <a:pPr eaLnBrk="1" hangingPunct="1"/>
            <a:r>
              <a:rPr lang="en-US" altLang="en-US" sz="1600" b="1">
                <a:solidFill>
                  <a:schemeClr val="bg2"/>
                </a:solidFill>
                <a:latin typeface="Courier New" panose="02070309020205020404" pitchFamily="49" charset="0"/>
              </a:rPr>
              <a:t>| Bowser   | 1998-08-31 |</a:t>
            </a:r>
          </a:p>
          <a:p>
            <a:pPr eaLnBrk="1" hangingPunct="1"/>
            <a:r>
              <a:rPr lang="en-US" altLang="en-US" sz="1600" b="1">
                <a:solidFill>
                  <a:schemeClr val="bg2"/>
                </a:solidFill>
                <a:latin typeface="Courier New" panose="02070309020205020404" pitchFamily="49" charset="0"/>
              </a:rPr>
              <a:t>| Whistler | 1997-12-09 |</a:t>
            </a:r>
          </a:p>
          <a:p>
            <a:pPr eaLnBrk="1" hangingPunct="1"/>
            <a:r>
              <a:rPr lang="en-US" altLang="en-US" sz="1600" b="1">
                <a:solidFill>
                  <a:schemeClr val="bg2"/>
                </a:solidFill>
                <a:latin typeface="Courier New" panose="02070309020205020404" pitchFamily="49" charset="0"/>
              </a:rPr>
              <a:t>| Slim     | 1996-04-29 |</a:t>
            </a:r>
          </a:p>
          <a:p>
            <a:pPr eaLnBrk="1" hangingPunct="1"/>
            <a:r>
              <a:rPr lang="en-US" altLang="en-US" sz="1600" b="1">
                <a:solidFill>
                  <a:schemeClr val="bg2"/>
                </a:solidFill>
                <a:latin typeface="Courier New" panose="02070309020205020404" pitchFamily="49" charset="0"/>
              </a:rPr>
              <a:t>| Claws    | 1994-03-17 |</a:t>
            </a:r>
          </a:p>
          <a:p>
            <a:pPr eaLnBrk="1" hangingPunct="1"/>
            <a:r>
              <a:rPr lang="en-US" altLang="en-US" sz="1600" b="1">
                <a:solidFill>
                  <a:schemeClr val="bg2"/>
                </a:solidFill>
                <a:latin typeface="Courier New" panose="02070309020205020404" pitchFamily="49" charset="0"/>
              </a:rPr>
              <a:t>| Buffy    | 1989-05-13 |</a:t>
            </a:r>
          </a:p>
          <a:p>
            <a:pPr eaLnBrk="1" hangingPunct="1"/>
            <a:r>
              <a:rPr lang="en-US" altLang="en-US" sz="1600" b="1">
                <a:solidFill>
                  <a:schemeClr val="bg2"/>
                </a:solidFill>
                <a:latin typeface="Courier New" panose="02070309020205020404" pitchFamily="49" charset="0"/>
              </a:rPr>
              <a:t>+----------+------------+</a:t>
            </a:r>
          </a:p>
          <a:p>
            <a:pPr eaLnBrk="1" hangingPunct="1"/>
            <a:r>
              <a:rPr lang="en-US" altLang="en-US" sz="1600" b="1">
                <a:solidFill>
                  <a:schemeClr val="bg2"/>
                </a:solidFill>
                <a:latin typeface="Courier New" panose="02070309020205020404" pitchFamily="49" charset="0"/>
              </a:rPr>
              <a:t>8 rows in set (0.02 sec)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EDACFC7-F7FA-493E-AF27-6925E1F833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81595E-53A5-4DD6-B333-782CFFE5B1FD}" type="slidenum">
              <a:rPr lang="en-US" altLang="en-US"/>
              <a:pPr>
                <a:defRPr/>
              </a:pPr>
              <a:t>29</a:t>
            </a:fld>
            <a:endParaRPr lang="en-US" altLang="en-US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xmlns="" id="{53C41767-DE2F-401E-AE22-DFCC79DCE6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Working with NULLs</a:t>
            </a:r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xmlns="" id="{9D701563-5C61-40AB-A1A7-5F8C7A1F54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NULL means missing value or unknown value.</a:t>
            </a:r>
          </a:p>
          <a:p>
            <a:pPr eaLnBrk="1" hangingPunct="1"/>
            <a:r>
              <a:rPr lang="en-US" altLang="en-US"/>
              <a:t>To test for NULL, you cannot use the arithmetic comparison operators, such as =, &lt; or &lt;&gt;.</a:t>
            </a:r>
          </a:p>
          <a:p>
            <a:pPr eaLnBrk="1" hangingPunct="1"/>
            <a:r>
              <a:rPr lang="en-US" altLang="en-US"/>
              <a:t>Rather, you must use the IS NULL and IS NOT NULL operators instead.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CB230EC-2F53-4412-9278-E1492C65F8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15B3BF-1D5D-4340-88C6-E78745A83447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xmlns="" id="{E30750BC-F1E1-4E3C-9225-B13441FFC5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Sample Session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xmlns="" id="{0467A02F-674E-4874-B170-6904EFC234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80772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/>
              <a:t>For example: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Enter password:  *****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Welcome to the MySQL monitor.  Commands end with ; or \g.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Your MySQL connection id is 241 to server version: 3.23.49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40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Type 'help;' or '\h' for help. Type '\c' to clear the buffer.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40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mysql&gt;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40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To exit the MySQL Shell, just type QUIT or EXIT: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40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mysql&gt; QUIT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mysql&gt;</a:t>
            </a:r>
            <a:r>
              <a:rPr lang="en-US" altLang="en-US" sz="1400">
                <a:latin typeface="Courier New" panose="02070309020205020404" pitchFamily="49" charset="0"/>
              </a:rPr>
              <a:t> </a:t>
            </a:r>
            <a:r>
              <a:rPr lang="en-US" altLang="en-US" sz="1800">
                <a:latin typeface="Courier New" panose="02070309020205020404" pitchFamily="49" charset="0"/>
              </a:rPr>
              <a:t>exit</a:t>
            </a:r>
            <a:endParaRPr lang="en-US" altLang="en-US" sz="14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D8A5B8E-CBE6-41F8-B907-169739CCE1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F6668C-EBD1-4024-A54B-00CCFD092C91}" type="slidenum">
              <a:rPr lang="en-US" altLang="en-US"/>
              <a:pPr>
                <a:defRPr/>
              </a:pPr>
              <a:t>30</a:t>
            </a:fld>
            <a:endParaRPr lang="en-US" altLang="en-US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xmlns="" id="{B1E58ED9-C4E1-4DC9-A1EE-445BBB88F6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Working with NULLs</a:t>
            </a: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xmlns="" id="{1C7EF09F-5922-4378-B4F4-0D518919DF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/>
              <a:t>For example, to find all your dead pets (what a morbid example!)</a:t>
            </a:r>
            <a:br>
              <a:rPr lang="en-US" altLang="en-US" sz="2400"/>
            </a:br>
            <a:endParaRPr lang="en-US" altLang="en-US" sz="24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mysql&gt; select name from pet where death &gt;IS NOT NULL;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+--------+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| name   |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+--------+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| Bowser |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+--------+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1 row in set (0.01 sec)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6FCB8C8-453C-4E9A-8E24-B439A68341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4EC2BE-AB4D-4EA4-9C7A-E3226A760F63}" type="slidenum">
              <a:rPr lang="en-US" altLang="en-US"/>
              <a:pPr>
                <a:defRPr/>
              </a:pPr>
              <a:t>31</a:t>
            </a:fld>
            <a:endParaRPr lang="en-US" altLang="en-US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xmlns="" id="{F01820AB-92B0-4B45-89A8-8048EB302C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Pattern Matching</a:t>
            </a:r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xmlns="" id="{1A3B4FF0-D5C3-4C1E-B709-7E4EFA8031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MySQL provides: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standard SQL pattern matching; 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regular expression pattern matching, similar to those used by Unix utilities such as vi, grep and sed.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SQL Pattern matching: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To perform pattern matching, use the LIKE or NOT LIKE comparison operators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By default, patterns are case insensitive.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Special Characters: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_  Used to match any single character.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% Used to match an arbitrary number of characters.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CDFF2F0-5C59-4993-B354-BCB38D9081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DE625F-7F44-4A00-8E8D-A1BCEBAB38CC}" type="slidenum">
              <a:rPr lang="en-US" altLang="en-US"/>
              <a:pPr>
                <a:defRPr/>
              </a:pPr>
              <a:t>32</a:t>
            </a:fld>
            <a:endParaRPr lang="en-US" altLang="en-US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xmlns="" id="{760C9A7A-ECE7-4720-A200-E43469FE5D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Pattern Matching Example</a:t>
            </a:r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xmlns="" id="{C354D6D2-7740-45C6-A329-8C45A82EEC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 find names beginning with ‘b’: </a:t>
            </a:r>
          </a:p>
          <a:p>
            <a:pPr eaLnBrk="1" hangingPunct="1"/>
            <a:endParaRPr lang="en-US" altLang="en-US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mysql&gt; SELECT * FROM pet WHERE name LIKE "b%";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+--------+--------+---------+------+------------+------------+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| name   | owner  | species | sex  | birth      | death      |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+--------+--------+---------+------+------------+------------+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| Buffy  | Harold | dog     | f    | 1989-05-13 | NULL       |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| Bowser | Diane  | dog     | m    | 1989-08-31 | 1995-07-29 |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+--------+--------+---------+------+------------+------------+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92D5496-46DB-437D-8AA7-CC0977B5BC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30A10D-F79C-447D-9886-F3DDBA5D6D59}" type="slidenum">
              <a:rPr lang="en-US" altLang="en-US"/>
              <a:pPr>
                <a:defRPr/>
              </a:pPr>
              <a:t>33</a:t>
            </a:fld>
            <a:endParaRPr lang="en-US" altLang="en-US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xmlns="" id="{D53D1004-96B4-48EE-8652-3DC3646000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Pattern Matching Example</a:t>
            </a:r>
          </a:p>
        </p:txBody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xmlns="" id="{3AE75994-DF96-4115-BBC3-65D6383C14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 find names ending with `fy': </a:t>
            </a:r>
          </a:p>
          <a:p>
            <a:pPr eaLnBrk="1" hangingPunct="1"/>
            <a:endParaRPr lang="en-US" altLang="en-US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mysql&gt; SELECT * FROM pet WHERE name LIKE "%fy";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+--------+--------+---------+------+------------+-------+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| name   | owner  | species | sex  | birth      | death |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+--------+--------+---------+------+------------+-------+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| Fluffy | Harold | cat     | f    | 1993-02-04 | NULL  |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| Buffy  | Harold | dog     | f    | 1989-05-13 | NULL  |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+--------+--------+---------+------+------------+-------+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3BD317E-8DEA-476B-B9DA-016F01B16E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2B5246-E942-4EA6-93BB-1A6DEAFFEA1D}" type="slidenum">
              <a:rPr lang="en-US" altLang="en-US"/>
              <a:pPr>
                <a:defRPr/>
              </a:pPr>
              <a:t>34</a:t>
            </a:fld>
            <a:endParaRPr lang="en-US" altLang="en-US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xmlns="" id="{FC81901B-70C6-4CFC-9014-E7965926CE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Pattern Matching Example</a:t>
            </a:r>
          </a:p>
        </p:txBody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xmlns="" id="{E4952AD6-203B-489D-AE3B-9505B2FF91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676400"/>
            <a:ext cx="8382000" cy="4114800"/>
          </a:xfrm>
        </p:spPr>
        <p:txBody>
          <a:bodyPr/>
          <a:lstStyle/>
          <a:p>
            <a:pPr eaLnBrk="1" hangingPunct="1"/>
            <a:r>
              <a:rPr lang="en-US" altLang="en-US" sz="2800"/>
              <a:t>To find names containing a ‘w’: </a:t>
            </a:r>
          </a:p>
          <a:p>
            <a:pPr eaLnBrk="1" hangingPunct="1"/>
            <a:endParaRPr lang="en-US" altLang="en-US" sz="2800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mysql&gt; SELECT * FROM pet WHERE name LIKE "%w%";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+----------+-------+---------+------+------------+------------+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| name     | owner | species | sex  | birth      | death      |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+----------+-------+---------+------+------------+------------+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| Claws    | Gwen  | cat     | m    | 1994-03-17 | NULL       |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| Bowser   | Diane | dog     | m    | 1989-08-31 | 1995-07-29 |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| Whistler | Gwen  | bird    | NULL | 1997-12-09 | NULL       |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+----------+-------+---------+------+------------+------------+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4EA1240-DE1F-4B02-BC12-B5EF35CD5A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6187F0-8DDB-456A-987A-4CA4559693A0}" type="slidenum">
              <a:rPr lang="en-US" altLang="en-US"/>
              <a:pPr>
                <a:defRPr/>
              </a:pPr>
              <a:t>35</a:t>
            </a:fld>
            <a:endParaRPr lang="en-US" altLang="en-US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xmlns="" id="{40AC1002-F5AA-4741-9666-36EFC8B2AA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Pattern Matching Example</a:t>
            </a:r>
          </a:p>
        </p:txBody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xmlns="" id="{8DD5A373-159A-43AE-9C0F-52E3D41657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/>
              <a:t>To find names containing exactly five characters, use the _ pattern character: 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mysql&gt; SELECT * FROM pet WHERE name LIKE "_____";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+-------+--------+---------+------+------------+-------+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| name  | owner  | species | sex  | birth      | death |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+-------+--------+---------+------+------------+-------+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| Claws | Gwen   | cat     | m    | 1994-03-17 | NULL  |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| Buffy | Harold | dog     | f    | 1989-05-13 | NULL  |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+-------+--------+---------+------+------------+-------+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A789F2E-12AC-4284-976F-718D015B88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AC438A-A929-46A7-93F6-C7A310DE3D11}" type="slidenum">
              <a:rPr lang="en-US" altLang="en-US"/>
              <a:pPr>
                <a:defRPr/>
              </a:pPr>
              <a:t>36</a:t>
            </a:fld>
            <a:endParaRPr lang="en-US" altLang="en-US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xmlns="" id="{EE93618E-EF88-4746-8408-199AA9E45F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Regular Expression Matching</a:t>
            </a:r>
          </a:p>
        </p:txBody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xmlns="" id="{457AA878-3327-496D-A56E-1D9905DC01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other type of pattern matching provided by MySQL uses extended regular expressions. </a:t>
            </a:r>
          </a:p>
          <a:p>
            <a:pPr eaLnBrk="1" hangingPunct="1"/>
            <a:r>
              <a:rPr lang="en-US" altLang="en-US"/>
              <a:t>When you test for a match for this type of pattern, use the REGEXP and NOT REGEXP operators (or RLIKE and NOT RLIKE, which are synonyms). 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892214B-487A-40B5-9F69-9D36E56DA8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A4348C-3A0F-45B0-8A6F-93B8F02C61AE}" type="slidenum">
              <a:rPr lang="en-US" altLang="en-US"/>
              <a:pPr>
                <a:defRPr/>
              </a:pPr>
              <a:t>37</a:t>
            </a:fld>
            <a:endParaRPr lang="en-US" altLang="en-US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xmlns="" id="{781984B6-E19A-4C46-84DF-5E89C19524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Regular Expressions</a:t>
            </a:r>
          </a:p>
        </p:txBody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xmlns="" id="{F554546E-C9A9-4255-B115-12883B9A01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/>
              <a:t>Some characteristics of extended regular expressions are: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. matches any single character.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A character class [...] matches any character within the brackets. For example, [abc] matches a, b, or c. To name a range of characters, use a dash. [a-z] matches any lowercase letter, whereas [0-9] matches any digit.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* matches zero or more instances of the thing preceding it. For example, x* matches any number of x characters, [0-9]* matches any number of digits, and .* matches any number of anything.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To anchor a pattern so that it must match the beginning or end of the value being tested, use ^ at the beginning or $ at the end of the pattern. 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295A3FB-FA8C-45FA-822C-70B929EAEF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4E57F0-5699-4816-9874-40FC831687EC}" type="slidenum">
              <a:rPr lang="en-US" altLang="en-US"/>
              <a:pPr>
                <a:defRPr/>
              </a:pPr>
              <a:t>38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xmlns="" id="{1D62D8D6-B036-443E-B012-C7F9A5D5D7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Reg Ex Example</a:t>
            </a:r>
          </a:p>
        </p:txBody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xmlns="" id="{FDF76815-2CFC-435C-97D9-745B4DAF82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/>
              <a:t>To find names beginning with b, use ^ to match the beginning of the name: 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mysql&gt; SELECT * FROM pet WHERE name REGEXP "^b";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+--------+--------+---------+------+------------+------------+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| name   | owner  | species | sex  | birth      | death      |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+--------+--------+---------+------+------------+------------+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| Buffy  | Harold | dog     | f    | 1989-05-13 | NULL       |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| Bowser | Diane  | dog     | m    | 1989-08-31 | 1995-07-29 |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+--------+--------+---------+------+------------+------------+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ED7D322-E7FE-498D-89FF-580A7A4858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7A546A-4906-47F9-A3F0-7142206194CC}" type="slidenum">
              <a:rPr lang="en-US" altLang="en-US"/>
              <a:pPr>
                <a:defRPr/>
              </a:pPr>
              <a:t>39</a:t>
            </a:fld>
            <a:endParaRPr lang="en-US" altLang="en-US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xmlns="" id="{68CE18D5-244B-4126-B0F6-BCD3B74CFC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Reg Ex Example</a:t>
            </a:r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xmlns="" id="{1C688E92-1663-4D3F-95E0-F3C45645F6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/>
              <a:t>To find names ending with `fy', use `$' to match the end of the name:</a:t>
            </a:r>
            <a:r>
              <a:rPr lang="en-US" altLang="en-US" sz="1800"/>
              <a:t> </a:t>
            </a:r>
          </a:p>
          <a:p>
            <a:pPr eaLnBrk="1" hangingPunct="1">
              <a:lnSpc>
                <a:spcPct val="80000"/>
              </a:lnSpc>
            </a:pPr>
            <a:endParaRPr lang="en-US" altLang="en-US" sz="18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mysql&gt; SELECT * FROM pet WHERE name REGEXP "fy$";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+--------+--------+---------+------+------------+-------+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| name   | owner  | species | sex  | birth      | death |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+--------+--------+---------+------+------------+-------+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| Fluffy | Harold | cat     | f    | 1993-02-04 | NULL  |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| Buffy  | Harold | dog     | f    | 1989-05-13 | NULL  |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+--------+--------+---------+------+------------+-------+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C4C1D29-E4B5-4BC1-B839-4A69600D4F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20CD9B-C8F0-49CE-8729-DD5AF0FFF278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xmlns="" id="{6E578A4F-47A7-45EF-A104-3014E99E36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Basic Queries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xmlns="" id="{C44E58D7-47C5-431A-9F1A-F048256852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/>
              <a:t>Once logged in, you can try some simple queries.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For example: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mysql&gt; SELECT VERSION(), CURRENT_DATE;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+-----------+--------------+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| VERSION() | CURRENT_DATE |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+-----------+--------------+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| 3.23.49   | 2002-05-26   |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+-----------+--------------+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1 row in set (0.00 sec)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Note that most MySQL commands end with a semicolon (;)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MySQL returns the total number of rows found, and the total time to execute the query.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61C8967-3960-4932-9CD8-773EFC2EB4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FC86C6-4013-43B9-B634-3B5DEA783FB6}" type="slidenum">
              <a:rPr lang="en-US" altLang="en-US"/>
              <a:pPr>
                <a:defRPr/>
              </a:pPr>
              <a:t>40</a:t>
            </a:fld>
            <a:endParaRPr lang="en-US" altLang="en-US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xmlns="" id="{8707C410-AC0E-4FFA-BF46-610BE1033D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Counting Rows</a:t>
            </a:r>
          </a:p>
        </p:txBody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xmlns="" id="{52F592BA-0B9A-4470-A50C-C961EC04B2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Databases are often used to answer the question, "How often does a certain type of data occur in a table?"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For example, you might want to know how many pets you have, or how many pets each owner has.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Counting the total number of animals you have is the same question as “How many rows are in the pet table?” because there is one record per pet.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The COUNT() function counts the number of non-NULL results.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F892A7D-04F7-4035-AB60-F90ECB25A8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F6A9C4-1A7E-4CE4-A943-475637D330B9}" type="slidenum">
              <a:rPr lang="en-US" altLang="en-US"/>
              <a:pPr>
                <a:defRPr/>
              </a:pPr>
              <a:t>41</a:t>
            </a:fld>
            <a:endParaRPr lang="en-US" altLang="en-US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xmlns="" id="{BF1E75D5-8417-4A7C-9CE0-D194A5913D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Counting Rows Example</a:t>
            </a:r>
          </a:p>
        </p:txBody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xmlns="" id="{8CAB90B4-2A23-4E88-B5B4-05B1A35E0C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A query to determine total number of pets: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b="1">
                <a:latin typeface="Courier New" panose="02070309020205020404" pitchFamily="49" charset="0"/>
              </a:rPr>
              <a:t>mysql&gt; SELECT COUNT(*) FROM pet;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b="1">
                <a:latin typeface="Courier New" panose="02070309020205020404" pitchFamily="49" charset="0"/>
              </a:rPr>
              <a:t>+----------+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b="1">
                <a:latin typeface="Courier New" panose="02070309020205020404" pitchFamily="49" charset="0"/>
              </a:rPr>
              <a:t>| COUNT(*) |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b="1">
                <a:latin typeface="Courier New" panose="02070309020205020404" pitchFamily="49" charset="0"/>
              </a:rPr>
              <a:t>+----------+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b="1">
                <a:latin typeface="Courier New" panose="02070309020205020404" pitchFamily="49" charset="0"/>
              </a:rPr>
              <a:t>|        9 |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b="1">
                <a:latin typeface="Courier New" panose="02070309020205020404" pitchFamily="49" charset="0"/>
              </a:rPr>
              <a:t>+----------+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8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D0C177C-C305-4B5E-B150-0BC9167516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055D4D-AE3F-4069-B5CE-988B2DD42F76}" type="slidenum">
              <a:rPr lang="en-US" altLang="en-US"/>
              <a:pPr>
                <a:defRPr/>
              </a:pPr>
              <a:t>42</a:t>
            </a:fld>
            <a:endParaRPr lang="en-US" altLang="en-US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xmlns="" id="{D9C9E399-D602-4F53-9D28-750A0DA1AB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Batch Mode</a:t>
            </a:r>
          </a:p>
        </p:txBody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xmlns="" id="{C0D9B574-AF4B-4F7D-A881-9DD5F86D87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In the previous sections, you used mysql interactively to enter queries and view the results.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You can also run mysql in batch mode. To do this, put the commands you want to run in a file, then tell mysql to read its input from the file: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b="1">
                <a:latin typeface="Courier New" panose="02070309020205020404" pitchFamily="49" charset="0"/>
              </a:rPr>
              <a:t>shell&gt; mysql &lt; batch-file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DC3C554-BE45-462B-B43C-AE090C47AF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B75CDF-E5D4-4B6D-9156-4A87950A421E}" type="slidenum">
              <a:rPr lang="en-US" altLang="en-US"/>
              <a:pPr>
                <a:defRPr/>
              </a:pPr>
              <a:t>43</a:t>
            </a:fld>
            <a:endParaRPr lang="en-US" altLang="en-US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xmlns="" id="{880BF675-C772-4E49-B6F5-2A68933CFA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</a:p>
        </p:txBody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xmlns="" id="{0C7C5F3F-7986-43A5-95A4-35D81E81DE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SQL provides a structured language for querying/updating multiple databases.</a:t>
            </a:r>
          </a:p>
          <a:p>
            <a:pPr eaLnBrk="1" hangingPunct="1"/>
            <a:r>
              <a:rPr lang="en-US" altLang="en-US" sz="2800"/>
              <a:t>The more you know SQL, the better.</a:t>
            </a:r>
          </a:p>
          <a:p>
            <a:pPr eaLnBrk="1" hangingPunct="1"/>
            <a:r>
              <a:rPr lang="en-US" altLang="en-US" sz="2800"/>
              <a:t>The most important part of SQL is learning to retrieve data.</a:t>
            </a:r>
          </a:p>
          <a:p>
            <a:pPr lvl="1" eaLnBrk="1" hangingPunct="1"/>
            <a:r>
              <a:rPr lang="en-US" altLang="en-US" sz="2400"/>
              <a:t>selecting rows, columns, boolean operators, pattern matching, etc.</a:t>
            </a:r>
          </a:p>
          <a:p>
            <a:pPr eaLnBrk="1" hangingPunct="1"/>
            <a:r>
              <a:rPr lang="en-US" altLang="en-US" sz="2800"/>
              <a:t>Keep playing around in the MySQL Shell.</a:t>
            </a:r>
          </a:p>
          <a:p>
            <a:pPr lvl="1" eaLnBrk="1" hangingPunct="1"/>
            <a:endParaRPr lang="en-US" altLang="en-US" sz="24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C20F15D-B078-4504-8FC6-4135D7BB1E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250414-355F-416F-ADFB-4CC430AA770C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xmlns="" id="{2F0C5E0A-D625-4579-A748-B906CBFBB1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Basic Queries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xmlns="" id="{063D75C4-4BB8-47BF-AA97-4CFD574CA1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/>
              <a:t>Keywords may be entered in any lettercase.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The following queries are equivalent: </a:t>
            </a:r>
          </a:p>
          <a:p>
            <a:pPr eaLnBrk="1" hangingPunct="1">
              <a:lnSpc>
                <a:spcPct val="80000"/>
              </a:lnSpc>
            </a:pPr>
            <a:endParaRPr lang="en-US" altLang="en-US" sz="280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mysql&gt; SELECT VERSION(), CURRENT_DATE;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mysql&gt; select version(), current_date;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mysql&gt; SeLeCt vErSiOn(), current_DATE;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BCB70F2-C98C-4227-8EB0-5BC0251AC4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674371-18DA-4857-BD13-DF4CFA459573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xmlns="" id="{7C0C953E-2D1A-47F9-AF0A-EF11F46C64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Basic Queries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xmlns="" id="{AC6E9E0E-021B-4B37-8BFD-BA962C2D91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/>
              <a:t>Here's another query. It demonstrates that you can use mysql as a simple calculator: </a:t>
            </a:r>
          </a:p>
          <a:p>
            <a:pPr eaLnBrk="1" hangingPunct="1">
              <a:lnSpc>
                <a:spcPct val="80000"/>
              </a:lnSpc>
            </a:pPr>
            <a:endParaRPr lang="en-US" altLang="en-US" sz="28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b="1">
                <a:latin typeface="Courier New" panose="02070309020205020404" pitchFamily="49" charset="0"/>
              </a:rPr>
              <a:t>mysql&gt; SELECT SIN(PI()/4), (4+1)*5;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b="1">
                <a:latin typeface="Courier New" panose="02070309020205020404" pitchFamily="49" charset="0"/>
              </a:rPr>
              <a:t>+-------------+---------+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b="1">
                <a:latin typeface="Courier New" panose="02070309020205020404" pitchFamily="49" charset="0"/>
              </a:rPr>
              <a:t>| SIN(PI()/4) | (4+1)*5 |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b="1">
                <a:latin typeface="Courier New" panose="02070309020205020404" pitchFamily="49" charset="0"/>
              </a:rPr>
              <a:t>+-------------+---------+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b="1">
                <a:latin typeface="Courier New" panose="02070309020205020404" pitchFamily="49" charset="0"/>
              </a:rPr>
              <a:t>|    0.707107 |      25 |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b="1">
                <a:latin typeface="Courier New" panose="02070309020205020404" pitchFamily="49" charset="0"/>
              </a:rPr>
              <a:t>+-------------+---------+</a:t>
            </a:r>
          </a:p>
          <a:p>
            <a:pPr eaLnBrk="1" hangingPunct="1">
              <a:lnSpc>
                <a:spcPct val="80000"/>
              </a:lnSpc>
            </a:pPr>
            <a:endParaRPr lang="en-US" altLang="en-US" sz="28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87DFCF7-57B4-4BEA-8392-7CDDB32F38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153A70-D62D-4F9B-B80E-8CA0CD478C8F}" type="slidenum">
              <a:rPr lang="en-US" altLang="en-US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xmlns="" id="{73479C04-44C0-4C1C-BAD8-D06EDA3466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Basic Queries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xmlns="" id="{7222B4F2-81D5-47EE-BA6C-F1AA8A82B1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676400"/>
            <a:ext cx="77724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/>
              <a:t>You can also enter multiple statements on a single line. Just end each one with a semicolon: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b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mysql&gt; SELECT VERSION(); SELECT NOW();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+--------------+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| VERSION()    |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+--------------+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| 3.22.20a-log |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+--------------+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+---------------------+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| NOW()               |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+---------------------+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| 2004 00:15:33 |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+---------------------+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658AC17-682D-45AF-BF80-FF8D9B5C9D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08E80D-645C-4C01-AC0E-61AC0EBFF55D}" type="slidenum">
              <a:rPr lang="en-US" altLang="en-US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xmlns="" id="{5CF15CD5-95CD-43B1-8D8D-DD281C4B0F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Multi-Line Commands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xmlns="" id="{2D27728F-585C-4E55-8A05-2421A5D42E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676400"/>
            <a:ext cx="77724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/>
              <a:t>mysql determines where your statement ends by looking for the terminating semicolon, not by looking for the end of the input line.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Here's a simple multiple-line statement: </a:t>
            </a:r>
          </a:p>
          <a:p>
            <a:pPr eaLnBrk="1" hangingPunct="1">
              <a:lnSpc>
                <a:spcPct val="80000"/>
              </a:lnSpc>
            </a:pPr>
            <a:endParaRPr lang="en-US" altLang="en-US" sz="28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mysql&gt; SELECT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-&gt; USER()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-&gt; ,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-&gt; CURRENT_DATE;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+--------------------+--------------+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| USER()             | CURRENT_DATE |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+--------------------+--------------+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| joesmith@localhost | 1999-03-18   |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+--------------------+--------------+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281CA70-D572-4A39-B5E0-6CB272F540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965CF5-6791-4354-B0D1-DD2A6EC15752}" type="slidenum">
              <a:rPr lang="en-US" altLang="en-US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xmlns="" id="{394B8FAA-8381-4048-AACC-2C50072E40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Canceling a Command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xmlns="" id="{404D8379-08AF-445E-8560-9B882D4800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If you decide you don't want to execute a command that you are in the process of entering, cancel it by typing \c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1">
                <a:latin typeface="Courier New" panose="02070309020205020404" pitchFamily="49" charset="0"/>
              </a:rPr>
              <a:t>mysql&gt; SELECT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1">
                <a:latin typeface="Courier New" panose="02070309020205020404" pitchFamily="49" charset="0"/>
              </a:rPr>
              <a:t>    -&gt; USER()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1">
                <a:latin typeface="Courier New" panose="02070309020205020404" pitchFamily="49" charset="0"/>
              </a:rPr>
              <a:t>    -&gt; \c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1">
                <a:latin typeface="Courier New" panose="02070309020205020404" pitchFamily="49" charset="0"/>
              </a:rPr>
              <a:t>mysql&gt;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Factory">
  <a:themeElements>
    <a:clrScheme name="Factory 1">
      <a:dk1>
        <a:srgbClr val="000054"/>
      </a:dk1>
      <a:lt1>
        <a:srgbClr val="EAEAEA"/>
      </a:lt1>
      <a:dk2>
        <a:srgbClr val="00007A"/>
      </a:dk2>
      <a:lt2>
        <a:srgbClr val="EBD189"/>
      </a:lt2>
      <a:accent1>
        <a:srgbClr val="FCAB40"/>
      </a:accent1>
      <a:accent2>
        <a:srgbClr val="555BAD"/>
      </a:accent2>
      <a:accent3>
        <a:srgbClr val="AAAABE"/>
      </a:accent3>
      <a:accent4>
        <a:srgbClr val="C8C8C8"/>
      </a:accent4>
      <a:accent5>
        <a:srgbClr val="FDD2AF"/>
      </a:accent5>
      <a:accent6>
        <a:srgbClr val="4C529C"/>
      </a:accent6>
      <a:hlink>
        <a:srgbClr val="B97C01"/>
      </a:hlink>
      <a:folHlink>
        <a:srgbClr val="CCFF33"/>
      </a:folHlink>
    </a:clrScheme>
    <a:fontScheme name="Facto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lnDef>
  </a:objectDefaults>
  <a:extraClrSchemeLst>
    <a:extraClrScheme>
      <a:clrScheme name="Factory 1">
        <a:dk1>
          <a:srgbClr val="000054"/>
        </a:dk1>
        <a:lt1>
          <a:srgbClr val="EAEAEA"/>
        </a:lt1>
        <a:dk2>
          <a:srgbClr val="00007A"/>
        </a:dk2>
        <a:lt2>
          <a:srgbClr val="EBD189"/>
        </a:lt2>
        <a:accent1>
          <a:srgbClr val="FCAB40"/>
        </a:accent1>
        <a:accent2>
          <a:srgbClr val="555BAD"/>
        </a:accent2>
        <a:accent3>
          <a:srgbClr val="AAAABE"/>
        </a:accent3>
        <a:accent4>
          <a:srgbClr val="C8C8C8"/>
        </a:accent4>
        <a:accent5>
          <a:srgbClr val="FDD2AF"/>
        </a:accent5>
        <a:accent6>
          <a:srgbClr val="4C529C"/>
        </a:accent6>
        <a:hlink>
          <a:srgbClr val="B97C01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2">
        <a:dk1>
          <a:srgbClr val="000000"/>
        </a:dk1>
        <a:lt1>
          <a:srgbClr val="FFFFCC"/>
        </a:lt1>
        <a:dk2>
          <a:srgbClr val="993300"/>
        </a:dk2>
        <a:lt2>
          <a:srgbClr val="EDE1AF"/>
        </a:lt2>
        <a:accent1>
          <a:srgbClr val="CAC0E2"/>
        </a:accent1>
        <a:accent2>
          <a:srgbClr val="DFC977"/>
        </a:accent2>
        <a:accent3>
          <a:srgbClr val="FFFFE2"/>
        </a:accent3>
        <a:accent4>
          <a:srgbClr val="000000"/>
        </a:accent4>
        <a:accent5>
          <a:srgbClr val="E1DCEE"/>
        </a:accent5>
        <a:accent6>
          <a:srgbClr val="CAB66B"/>
        </a:accent6>
        <a:hlink>
          <a:srgbClr val="660033"/>
        </a:hlink>
        <a:folHlink>
          <a:srgbClr val="99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tory 3">
        <a:dk1>
          <a:srgbClr val="000000"/>
        </a:dk1>
        <a:lt1>
          <a:srgbClr val="FFFFFF"/>
        </a:lt1>
        <a:dk2>
          <a:srgbClr val="000000"/>
        </a:dk2>
        <a:lt2>
          <a:srgbClr val="EAEAEA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tory 4">
        <a:dk1>
          <a:srgbClr val="481800"/>
        </a:dk1>
        <a:lt1>
          <a:srgbClr val="EAEAEA"/>
        </a:lt1>
        <a:dk2>
          <a:srgbClr val="762700"/>
        </a:dk2>
        <a:lt2>
          <a:srgbClr val="EBD189"/>
        </a:lt2>
        <a:accent1>
          <a:srgbClr val="FCAB40"/>
        </a:accent1>
        <a:accent2>
          <a:srgbClr val="AD717F"/>
        </a:accent2>
        <a:accent3>
          <a:srgbClr val="BDACAA"/>
        </a:accent3>
        <a:accent4>
          <a:srgbClr val="C8C8C8"/>
        </a:accent4>
        <a:accent5>
          <a:srgbClr val="FDD2AF"/>
        </a:accent5>
        <a:accent6>
          <a:srgbClr val="9C6672"/>
        </a:accent6>
        <a:hlink>
          <a:srgbClr val="FFFF99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5">
        <a:dk1>
          <a:srgbClr val="330066"/>
        </a:dk1>
        <a:lt1>
          <a:srgbClr val="EAEAEA"/>
        </a:lt1>
        <a:dk2>
          <a:srgbClr val="4E009C"/>
        </a:dk2>
        <a:lt2>
          <a:srgbClr val="EBD189"/>
        </a:lt2>
        <a:accent1>
          <a:srgbClr val="FCAB40"/>
        </a:accent1>
        <a:accent2>
          <a:srgbClr val="8871BB"/>
        </a:accent2>
        <a:accent3>
          <a:srgbClr val="B2AACB"/>
        </a:accent3>
        <a:accent4>
          <a:srgbClr val="C8C8C8"/>
        </a:accent4>
        <a:accent5>
          <a:srgbClr val="FDD2AF"/>
        </a:accent5>
        <a:accent6>
          <a:srgbClr val="7B66A9"/>
        </a:accent6>
        <a:hlink>
          <a:srgbClr val="99CC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6">
        <a:dk1>
          <a:srgbClr val="454425"/>
        </a:dk1>
        <a:lt1>
          <a:srgbClr val="EAEAEA"/>
        </a:lt1>
        <a:dk2>
          <a:srgbClr val="4D6A2A"/>
        </a:dk2>
        <a:lt2>
          <a:srgbClr val="EBD189"/>
        </a:lt2>
        <a:accent1>
          <a:srgbClr val="FCAB40"/>
        </a:accent1>
        <a:accent2>
          <a:srgbClr val="A59E79"/>
        </a:accent2>
        <a:accent3>
          <a:srgbClr val="B2B9AC"/>
        </a:accent3>
        <a:accent4>
          <a:srgbClr val="C8C8C8"/>
        </a:accent4>
        <a:accent5>
          <a:srgbClr val="FDD2AF"/>
        </a:accent5>
        <a:accent6>
          <a:srgbClr val="958F6D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7">
        <a:dk1>
          <a:srgbClr val="3C2924"/>
        </a:dk1>
        <a:lt1>
          <a:srgbClr val="EAEAEA"/>
        </a:lt1>
        <a:dk2>
          <a:srgbClr val="0D0A46"/>
        </a:dk2>
        <a:lt2>
          <a:srgbClr val="EBD189"/>
        </a:lt2>
        <a:accent1>
          <a:srgbClr val="FCAB40"/>
        </a:accent1>
        <a:accent2>
          <a:srgbClr val="633D4E"/>
        </a:accent2>
        <a:accent3>
          <a:srgbClr val="AAAAB0"/>
        </a:accent3>
        <a:accent4>
          <a:srgbClr val="C8C8C8"/>
        </a:accent4>
        <a:accent5>
          <a:srgbClr val="FDD2AF"/>
        </a:accent5>
        <a:accent6>
          <a:srgbClr val="593646"/>
        </a:accent6>
        <a:hlink>
          <a:srgbClr val="FFCC66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Designs\Factory.pot</Template>
  <TotalTime>673</TotalTime>
  <Words>2667</Words>
  <Application>Microsoft Office PowerPoint</Application>
  <PresentationFormat>화면 슬라이드 쇼(4:3)</PresentationFormat>
  <Paragraphs>449</Paragraphs>
  <Slides>43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4" baseType="lpstr">
      <vt:lpstr>Factory</vt:lpstr>
      <vt:lpstr>MySQL</vt:lpstr>
      <vt:lpstr>Crash Course Fundamentals</vt:lpstr>
      <vt:lpstr>Sample Session</vt:lpstr>
      <vt:lpstr>Basic Queries</vt:lpstr>
      <vt:lpstr>Basic Queries</vt:lpstr>
      <vt:lpstr>Basic Queries</vt:lpstr>
      <vt:lpstr>Basic Queries</vt:lpstr>
      <vt:lpstr>Multi-Line Commands</vt:lpstr>
      <vt:lpstr>Canceling a Command</vt:lpstr>
      <vt:lpstr>Using a Database</vt:lpstr>
      <vt:lpstr>Using a Database</vt:lpstr>
      <vt:lpstr>Creating a Table</vt:lpstr>
      <vt:lpstr>Creating a Table</vt:lpstr>
      <vt:lpstr>Creating a Table</vt:lpstr>
      <vt:lpstr>Showing Tables</vt:lpstr>
      <vt:lpstr>Describing Tables</vt:lpstr>
      <vt:lpstr>Deleting a Table</vt:lpstr>
      <vt:lpstr>Loading Data</vt:lpstr>
      <vt:lpstr>Loading Sample Data </vt:lpstr>
      <vt:lpstr>Sample Data File</vt:lpstr>
      <vt:lpstr>SQL Select</vt:lpstr>
      <vt:lpstr>Selecting All Data</vt:lpstr>
      <vt:lpstr>Selecting Particular Rows</vt:lpstr>
      <vt:lpstr>Selecting Particular Rows</vt:lpstr>
      <vt:lpstr>Selecting Particular Columns</vt:lpstr>
      <vt:lpstr>Selecting Particular Columns</vt:lpstr>
      <vt:lpstr>Sorting Data</vt:lpstr>
      <vt:lpstr>Sorting Data</vt:lpstr>
      <vt:lpstr>Working with NULLs</vt:lpstr>
      <vt:lpstr>Working with NULLs</vt:lpstr>
      <vt:lpstr>Pattern Matching</vt:lpstr>
      <vt:lpstr>Pattern Matching Example</vt:lpstr>
      <vt:lpstr>Pattern Matching Example</vt:lpstr>
      <vt:lpstr>Pattern Matching Example</vt:lpstr>
      <vt:lpstr>Pattern Matching Example</vt:lpstr>
      <vt:lpstr>Regular Expression Matching</vt:lpstr>
      <vt:lpstr>Regular Expressions</vt:lpstr>
      <vt:lpstr>Reg Ex Example</vt:lpstr>
      <vt:lpstr>Reg Ex Example</vt:lpstr>
      <vt:lpstr>Counting Rows</vt:lpstr>
      <vt:lpstr>Counting Rows Example</vt:lpstr>
      <vt:lpstr>Batch Mode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Barbara Hecker</dc:creator>
  <cp:lastModifiedBy>Jimmy</cp:lastModifiedBy>
  <cp:revision>82</cp:revision>
  <dcterms:created xsi:type="dcterms:W3CDTF">2000-08-16T12:59:35Z</dcterms:created>
  <dcterms:modified xsi:type="dcterms:W3CDTF">2020-08-26T03:28:21Z</dcterms:modified>
</cp:coreProperties>
</file>