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79" r:id="rId3"/>
    <p:sldId id="280" r:id="rId4"/>
    <p:sldId id="257" r:id="rId5"/>
    <p:sldId id="258" r:id="rId6"/>
    <p:sldId id="292" r:id="rId7"/>
    <p:sldId id="259" r:id="rId8"/>
    <p:sldId id="260" r:id="rId9"/>
    <p:sldId id="281" r:id="rId10"/>
    <p:sldId id="282" r:id="rId11"/>
    <p:sldId id="261" r:id="rId12"/>
    <p:sldId id="262" r:id="rId13"/>
    <p:sldId id="295" r:id="rId14"/>
    <p:sldId id="294" r:id="rId15"/>
    <p:sldId id="265" r:id="rId16"/>
    <p:sldId id="264" r:id="rId17"/>
    <p:sldId id="293" r:id="rId18"/>
    <p:sldId id="263" r:id="rId19"/>
    <p:sldId id="267" r:id="rId20"/>
    <p:sldId id="284" r:id="rId21"/>
    <p:sldId id="268" r:id="rId22"/>
    <p:sldId id="296" r:id="rId23"/>
    <p:sldId id="297" r:id="rId24"/>
    <p:sldId id="298" r:id="rId25"/>
    <p:sldId id="299" r:id="rId26"/>
    <p:sldId id="300" r:id="rId27"/>
    <p:sldId id="269" r:id="rId28"/>
    <p:sldId id="270" r:id="rId29"/>
    <p:sldId id="271" r:id="rId30"/>
    <p:sldId id="272" r:id="rId31"/>
    <p:sldId id="273" r:id="rId32"/>
    <p:sldId id="274" r:id="rId33"/>
    <p:sldId id="275" r:id="rId34"/>
    <p:sldId id="276" r:id="rId35"/>
    <p:sldId id="277" r:id="rId36"/>
    <p:sldId id="278" r:id="rId37"/>
    <p:sldId id="285" r:id="rId38"/>
    <p:sldId id="286" r:id="rId39"/>
    <p:sldId id="287" r:id="rId40"/>
    <p:sldId id="288" r:id="rId41"/>
    <p:sldId id="291" r:id="rId42"/>
    <p:sldId id="289" r:id="rId43"/>
    <p:sldId id="290"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E72D00AD-618A-4341-A84C-054B30E281DD}" type="datetimeFigureOut">
              <a:rPr lang="en-US"/>
              <a:pPr>
                <a:defRPr/>
              </a:pPr>
              <a:t>9/14/2019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4E217A89-A91C-4640-912A-F1FD386EC20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8E294CF-1178-495D-A384-82D448BB06CE}" type="datetimeFigureOut">
              <a:rPr lang="en-US"/>
              <a:pPr>
                <a:defRPr/>
              </a:pPr>
              <a:t>9/14/2019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D4833D0-C430-4548-B23A-2CC3B2E54ED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9B30F23-A2F3-4B24-826A-1BB37275EF6F}" type="datetimeFigureOut">
              <a:rPr lang="en-US"/>
              <a:pPr>
                <a:defRPr/>
              </a:pPr>
              <a:t>9/14/2019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66D22B8-4EAA-425B-86CA-1B36DF7050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7BB4CE9A-8AD2-4EFF-8C72-45A4AFFB9599}" type="datetimeFigureOut">
              <a:rPr lang="en-US"/>
              <a:pPr>
                <a:defRPr/>
              </a:pPr>
              <a:t>9/14/2019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CF202D8-A360-4567-9427-BE160ECAA36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554E39B1-90D4-474A-9473-02DBBCA5C706}" type="datetimeFigureOut">
              <a:rPr lang="en-US"/>
              <a:pPr>
                <a:defRPr/>
              </a:pPr>
              <a:t>9/14/2019</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C4E0A40-A56E-4970-A4B6-9E6F21672B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5DB85AA3-9324-47A0-AF3C-845825B85143}" type="datetimeFigureOut">
              <a:rPr lang="en-US"/>
              <a:pPr>
                <a:defRPr/>
              </a:pPr>
              <a:t>9/14/2019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51C4955-53DC-4037-B556-775DADAD20B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D2E4FCBB-343F-4808-8F2C-1F01336D06E9}" type="datetimeFigureOut">
              <a:rPr lang="en-US"/>
              <a:pPr>
                <a:defRPr/>
              </a:pPr>
              <a:t>9/14/2019</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4E358F75-391E-4223-BA5F-37485DB4159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ADCD24B1-4595-46D5-A00D-F790E83B241D}" type="datetimeFigureOut">
              <a:rPr lang="en-US"/>
              <a:pPr>
                <a:defRPr/>
              </a:pPr>
              <a:t>9/14/2019</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DFED2A2-F7BB-4816-806D-9BDFB78A062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60A44DF-0299-49A5-9F78-5E44D8F26F23}" type="datetimeFigureOut">
              <a:rPr lang="en-US"/>
              <a:pPr>
                <a:defRPr/>
              </a:pPr>
              <a:t>9/14/2019</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18585597-F9CA-4FBB-B34D-D9A8CBFAF32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C5A74CAB-4675-434E-845A-0278DFADEF21}" type="datetimeFigureOut">
              <a:rPr lang="en-US"/>
              <a:pPr>
                <a:defRPr/>
              </a:pPr>
              <a:t>9/14/2019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5CE083D0-258B-4F72-9BDA-8F9422B94A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290F1211-FA63-4126-AE92-8B4587BD11C6}" type="datetimeFigureOut">
              <a:rPr lang="en-US"/>
              <a:pPr>
                <a:defRPr/>
              </a:pPr>
              <a:t>9/14/2019</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0EA5C9C7-0B42-4F94-A0E2-65B549D251F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FFC3F395-AB2D-4B78-AE53-3AD6BF45A52D}" type="datetimeFigureOut">
              <a:rPr lang="en-US"/>
              <a:pPr>
                <a:defRPr/>
              </a:pPr>
              <a:t>9/14/2019</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32B52D18-A31B-477F-9F2D-690665877C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4" r:id="rId1"/>
    <p:sldLayoutId id="2147483770" r:id="rId2"/>
    <p:sldLayoutId id="2147483775" r:id="rId3"/>
    <p:sldLayoutId id="2147483776" r:id="rId4"/>
    <p:sldLayoutId id="2147483777" r:id="rId5"/>
    <p:sldLayoutId id="2147483778" r:id="rId6"/>
    <p:sldLayoutId id="2147483771" r:id="rId7"/>
    <p:sldLayoutId id="2147483779" r:id="rId8"/>
    <p:sldLayoutId id="2147483780" r:id="rId9"/>
    <p:sldLayoutId id="2147483772" r:id="rId10"/>
    <p:sldLayoutId id="214748377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Graphs</a:t>
            </a:r>
            <a:endParaRPr lang="en-US" dirty="0"/>
          </a:p>
        </p:txBody>
      </p:sp>
      <p:sp>
        <p:nvSpPr>
          <p:cNvPr id="9219" name="Subtitle 2"/>
          <p:cNvSpPr>
            <a:spLocks noGrp="1"/>
          </p:cNvSpPr>
          <p:nvPr>
            <p:ph type="subTitle" idx="1"/>
          </p:nvPr>
        </p:nvSpPr>
        <p:spPr>
          <a:xfrm>
            <a:off x="685800" y="3611563"/>
            <a:ext cx="7772400" cy="1200150"/>
          </a:xfrm>
        </p:spPr>
        <p:txBody>
          <a:bodyPr/>
          <a:lstStyle/>
          <a:p>
            <a:pPr marR="0"/>
            <a:r>
              <a:rPr lang="en-US" sz="2000" i="1" smtClean="0">
                <a:solidFill>
                  <a:srgbClr val="A6A6A6"/>
                </a:solidFill>
              </a:rPr>
              <a:t>Some material taken from website of Dale Winter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365760" indent="-256032" fontAlgn="auto">
              <a:spcAft>
                <a:spcPts val="0"/>
              </a:spcAft>
              <a:buFont typeface="Wingdings 3"/>
              <a:buChar char=""/>
              <a:defRPr/>
            </a:pPr>
            <a:r>
              <a:rPr lang="en-US" sz="2800" i="1" dirty="0" smtClean="0"/>
              <a:t>Definition</a:t>
            </a:r>
            <a:r>
              <a:rPr lang="en-US" sz="2800" dirty="0" smtClean="0"/>
              <a:t> :</a:t>
            </a:r>
          </a:p>
          <a:p>
            <a:pPr marL="621792" lvl="1" fontAlgn="auto">
              <a:spcBef>
                <a:spcPts val="324"/>
              </a:spcBef>
              <a:spcAft>
                <a:spcPts val="0"/>
              </a:spcAft>
              <a:buFont typeface="Verdana"/>
              <a:buChar char="◦"/>
              <a:defRPr/>
            </a:pPr>
            <a:r>
              <a:rPr lang="en-US" sz="2800" dirty="0" smtClean="0"/>
              <a:t>A graph </a:t>
            </a:r>
            <a:r>
              <a:rPr lang="en-US" sz="2800" i="1" dirty="0" smtClean="0"/>
              <a:t>G</a:t>
            </a:r>
            <a:r>
              <a:rPr lang="en-US" sz="2800" dirty="0" smtClean="0"/>
              <a:t> consists of a set of vertices and a set of edges, where each edge joins an unordered pair of vertices. The set of vertices of </a:t>
            </a:r>
            <a:r>
              <a:rPr lang="en-US" sz="2800" i="1" dirty="0" smtClean="0"/>
              <a:t>G</a:t>
            </a:r>
            <a:r>
              <a:rPr lang="en-US" sz="2800" dirty="0" smtClean="0"/>
              <a:t> is denoted by </a:t>
            </a:r>
            <a:r>
              <a:rPr lang="en-US" sz="2800" i="1" dirty="0" smtClean="0"/>
              <a:t>V</a:t>
            </a:r>
            <a:r>
              <a:rPr lang="en-US" sz="2800" dirty="0" smtClean="0"/>
              <a:t>(</a:t>
            </a:r>
            <a:r>
              <a:rPr lang="en-US" sz="2800" i="1" dirty="0" smtClean="0"/>
              <a:t>G</a:t>
            </a:r>
            <a:r>
              <a:rPr lang="en-US" sz="2800" dirty="0" smtClean="0"/>
              <a:t>) and the set of edges is denoted by </a:t>
            </a:r>
            <a:r>
              <a:rPr lang="en-US" sz="2800" i="1" dirty="0" smtClean="0"/>
              <a:t>E</a:t>
            </a:r>
            <a:r>
              <a:rPr lang="en-US" sz="2800" dirty="0" smtClean="0"/>
              <a:t>(</a:t>
            </a:r>
            <a:r>
              <a:rPr lang="en-US" sz="2800" i="1" dirty="0" smtClean="0"/>
              <a:t>G</a:t>
            </a:r>
            <a:r>
              <a:rPr lang="en-US" sz="2800" dirty="0" smtClean="0"/>
              <a:t>). </a:t>
            </a:r>
          </a:p>
          <a:p>
            <a:pPr marL="365760" indent="-256032" fontAlgn="auto">
              <a:spcAft>
                <a:spcPts val="0"/>
              </a:spcAft>
              <a:buFont typeface="Wingdings 3"/>
              <a:buChar char=""/>
              <a:defRPr/>
            </a:pPr>
            <a:r>
              <a:rPr lang="en-US" sz="2800" i="1" dirty="0" smtClean="0"/>
              <a:t>Definition:</a:t>
            </a:r>
            <a:r>
              <a:rPr lang="en-US" sz="2800" dirty="0" smtClean="0"/>
              <a:t> </a:t>
            </a:r>
          </a:p>
          <a:p>
            <a:pPr marL="621792" lvl="1" fontAlgn="auto">
              <a:spcBef>
                <a:spcPts val="324"/>
              </a:spcBef>
              <a:spcAft>
                <a:spcPts val="0"/>
              </a:spcAft>
              <a:buFont typeface="Verdana"/>
              <a:buChar char="◦"/>
              <a:defRPr/>
            </a:pPr>
            <a:r>
              <a:rPr lang="en-US" sz="2800" dirty="0" smtClean="0"/>
              <a:t>A loop is an edge that joins a vertex to itself. A multiple edge occurs when there is more than one edge joining a pair of vertices. </a:t>
            </a:r>
          </a:p>
          <a:p>
            <a:pPr marL="365760" indent="-256032" fontAlgn="auto">
              <a:spcAft>
                <a:spcPts val="0"/>
              </a:spcAft>
              <a:buFont typeface="Wingdings 3"/>
              <a:buChar char=""/>
              <a:defRPr/>
            </a:pPr>
            <a:r>
              <a:rPr lang="en-US" sz="2800" i="1" dirty="0" smtClean="0"/>
              <a:t>Definition:</a:t>
            </a:r>
            <a:r>
              <a:rPr lang="en-US" sz="2800" dirty="0" smtClean="0"/>
              <a:t> </a:t>
            </a:r>
          </a:p>
          <a:p>
            <a:pPr marL="621792" lvl="1" fontAlgn="auto">
              <a:spcBef>
                <a:spcPts val="324"/>
              </a:spcBef>
              <a:spcAft>
                <a:spcPts val="0"/>
              </a:spcAft>
              <a:buFont typeface="Verdana"/>
              <a:buChar char="◦"/>
              <a:defRPr/>
            </a:pPr>
            <a:r>
              <a:rPr lang="en-US" sz="2800" dirty="0" smtClean="0"/>
              <a:t>A simple graph is a pair (</a:t>
            </a:r>
            <a:r>
              <a:rPr lang="en-US" sz="2800" i="1" dirty="0" smtClean="0"/>
              <a:t>V</a:t>
            </a:r>
            <a:r>
              <a:rPr lang="en-US" sz="2800" dirty="0" smtClean="0"/>
              <a:t>(</a:t>
            </a:r>
            <a:r>
              <a:rPr lang="en-US" sz="2800" i="1" dirty="0" smtClean="0"/>
              <a:t>G</a:t>
            </a:r>
            <a:r>
              <a:rPr lang="en-US" sz="2800" dirty="0" smtClean="0"/>
              <a:t>), </a:t>
            </a:r>
            <a:r>
              <a:rPr lang="en-US" sz="2800" i="1" dirty="0" smtClean="0"/>
              <a:t>E</a:t>
            </a:r>
            <a:r>
              <a:rPr lang="en-US" sz="2800" dirty="0" smtClean="0"/>
              <a:t>(</a:t>
            </a:r>
            <a:r>
              <a:rPr lang="en-US" sz="2800" i="1" dirty="0" smtClean="0"/>
              <a:t>G</a:t>
            </a:r>
            <a:r>
              <a:rPr lang="en-US" sz="2800" dirty="0" smtClean="0"/>
              <a:t>)) where </a:t>
            </a:r>
            <a:r>
              <a:rPr lang="en-US" sz="2800" i="1" dirty="0" smtClean="0"/>
              <a:t>V</a:t>
            </a:r>
            <a:r>
              <a:rPr lang="en-US" sz="2800" dirty="0" smtClean="0"/>
              <a:t>(</a:t>
            </a:r>
            <a:r>
              <a:rPr lang="en-US" sz="2800" i="1" dirty="0" smtClean="0"/>
              <a:t>G</a:t>
            </a:r>
            <a:r>
              <a:rPr lang="en-US" sz="2800" dirty="0" smtClean="0"/>
              <a:t>) is a non-empty finite set of elements, and </a:t>
            </a:r>
            <a:r>
              <a:rPr lang="en-US" sz="2800" i="1" dirty="0" smtClean="0"/>
              <a:t>E</a:t>
            </a:r>
            <a:r>
              <a:rPr lang="en-US" sz="2800" dirty="0" smtClean="0"/>
              <a:t>(</a:t>
            </a:r>
            <a:r>
              <a:rPr lang="en-US" sz="2800" i="1" dirty="0" smtClean="0"/>
              <a:t>G</a:t>
            </a:r>
            <a:r>
              <a:rPr lang="en-US" sz="2800" dirty="0" smtClean="0"/>
              <a:t>) is a finite set of unordered pairs of distinct elements of </a:t>
            </a:r>
            <a:r>
              <a:rPr lang="en-US" sz="2800" i="1" dirty="0" smtClean="0"/>
              <a:t>V</a:t>
            </a:r>
            <a:r>
              <a:rPr lang="en-US" sz="2800" dirty="0" smtClean="0"/>
              <a:t>(</a:t>
            </a:r>
            <a:r>
              <a:rPr lang="en-US" sz="2800" i="1" dirty="0" smtClean="0"/>
              <a:t>G</a:t>
            </a:r>
            <a:r>
              <a:rPr lang="en-US" sz="2800" dirty="0" smtClean="0"/>
              <a:t>). </a:t>
            </a:r>
            <a:endParaRPr lang="en-US" dirty="0"/>
          </a:p>
        </p:txBody>
      </p:sp>
      <p:sp>
        <p:nvSpPr>
          <p:cNvPr id="3" name="Title 2"/>
          <p:cNvSpPr>
            <a:spLocks noGrp="1"/>
          </p:cNvSpPr>
          <p:nvPr>
            <p:ph type="title"/>
          </p:nvPr>
        </p:nvSpPr>
        <p:spPr/>
        <p:txBody>
          <a:bodyPr/>
          <a:lstStyle/>
          <a:p>
            <a:pPr fontAlgn="auto">
              <a:spcAft>
                <a:spcPts val="0"/>
              </a:spcAft>
              <a:defRPr/>
            </a:pPr>
            <a:r>
              <a:rPr lang="en-US" dirty="0" smtClean="0"/>
              <a:t>Definitions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65760" indent="-256032" fontAlgn="auto">
              <a:spcAft>
                <a:spcPts val="0"/>
              </a:spcAft>
              <a:buFont typeface="Wingdings 3"/>
              <a:buChar char=""/>
              <a:defRPr/>
            </a:pPr>
            <a:r>
              <a:rPr lang="en-US" dirty="0" smtClean="0"/>
              <a:t>Directed graph to describe the sequence of courses (with prerequisites) </a:t>
            </a:r>
          </a:p>
          <a:p>
            <a:pPr marL="365760" indent="-256032" fontAlgn="auto">
              <a:spcAft>
                <a:spcPts val="0"/>
              </a:spcAft>
              <a:buFont typeface="Wingdings 3"/>
              <a:buChar char=""/>
              <a:defRPr/>
            </a:pPr>
            <a:r>
              <a:rPr lang="en-US" dirty="0" smtClean="0"/>
              <a:t>Roadmap</a:t>
            </a:r>
          </a:p>
          <a:p>
            <a:pPr marL="365760" indent="-256032" fontAlgn="auto">
              <a:spcAft>
                <a:spcPts val="0"/>
              </a:spcAft>
              <a:buFont typeface="Wingdings 3"/>
              <a:buChar char=""/>
              <a:defRPr/>
            </a:pPr>
            <a:r>
              <a:rPr lang="en-US" dirty="0" smtClean="0"/>
              <a:t>Airline routes</a:t>
            </a:r>
          </a:p>
          <a:p>
            <a:pPr marL="365760" indent="-256032" fontAlgn="auto">
              <a:spcAft>
                <a:spcPts val="0"/>
              </a:spcAft>
              <a:buFont typeface="Wingdings 3"/>
              <a:buChar char=""/>
              <a:defRPr/>
            </a:pPr>
            <a:r>
              <a:rPr lang="en-US" dirty="0" smtClean="0"/>
              <a:t>Adventure game layout</a:t>
            </a:r>
          </a:p>
          <a:p>
            <a:pPr marL="365760" indent="-256032" fontAlgn="auto">
              <a:spcAft>
                <a:spcPts val="0"/>
              </a:spcAft>
              <a:buFont typeface="Wingdings 3"/>
              <a:buChar char=""/>
              <a:defRPr/>
            </a:pPr>
            <a:r>
              <a:rPr lang="en-US" dirty="0" smtClean="0"/>
              <a:t>Network schematic</a:t>
            </a:r>
          </a:p>
          <a:p>
            <a:pPr marL="365760" indent="-256032" fontAlgn="auto">
              <a:spcAft>
                <a:spcPts val="0"/>
              </a:spcAft>
              <a:buFont typeface="Wingdings 3"/>
              <a:buChar char=""/>
              <a:defRPr/>
            </a:pPr>
            <a:r>
              <a:rPr lang="en-US" dirty="0" smtClean="0"/>
              <a:t>Web page links</a:t>
            </a:r>
          </a:p>
          <a:p>
            <a:pPr marL="365760" indent="-256032" fontAlgn="auto">
              <a:spcAft>
                <a:spcPts val="0"/>
              </a:spcAft>
              <a:buFont typeface="Wingdings 3"/>
              <a:buChar char=""/>
              <a:defRPr/>
            </a:pPr>
            <a:r>
              <a:rPr lang="en-US" dirty="0" smtClean="0"/>
              <a:t>Relationship between students and courses</a:t>
            </a:r>
          </a:p>
          <a:p>
            <a:pPr marL="365760" indent="-256032" fontAlgn="auto">
              <a:spcAft>
                <a:spcPts val="0"/>
              </a:spcAft>
              <a:buFont typeface="Wingdings 3"/>
              <a:buChar char=""/>
              <a:defRPr/>
            </a:pPr>
            <a:r>
              <a:rPr lang="en-US" dirty="0" smtClean="0"/>
              <a:t>Flow capacities in a communications or a transportation network</a:t>
            </a:r>
          </a:p>
          <a:p>
            <a:pPr marL="365760" indent="-256032" fontAlgn="auto">
              <a:spcAft>
                <a:spcPts val="0"/>
              </a:spcAft>
              <a:buFont typeface="Wingdings 3"/>
              <a:buChar char=""/>
              <a:defRPr/>
            </a:pPr>
            <a:r>
              <a:rPr lang="en-US" dirty="0" smtClean="0"/>
              <a:t>Neurons</a:t>
            </a:r>
            <a:endParaRPr lang="en-US" dirty="0"/>
          </a:p>
        </p:txBody>
      </p:sp>
      <p:sp>
        <p:nvSpPr>
          <p:cNvPr id="3" name="Title 2"/>
          <p:cNvSpPr>
            <a:spLocks noGrp="1"/>
          </p:cNvSpPr>
          <p:nvPr>
            <p:ph type="title"/>
          </p:nvPr>
        </p:nvSpPr>
        <p:spPr/>
        <p:txBody>
          <a:bodyPr/>
          <a:lstStyle/>
          <a:p>
            <a:pPr fontAlgn="auto">
              <a:spcAft>
                <a:spcPts val="0"/>
              </a:spcAft>
              <a:defRPr/>
            </a:pPr>
            <a:r>
              <a:rPr lang="en-US" dirty="0" smtClean="0"/>
              <a:t>Examples of usage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r>
              <a:rPr lang="en-US" smtClean="0"/>
              <a:t>How can I represent the edges in a graph?</a:t>
            </a:r>
          </a:p>
          <a:p>
            <a:pPr lvl="1"/>
            <a:r>
              <a:rPr lang="en-US" smtClean="0"/>
              <a:t>Adjacency matrix</a:t>
            </a:r>
          </a:p>
          <a:p>
            <a:pPr lvl="1"/>
            <a:r>
              <a:rPr lang="en-US" smtClean="0"/>
              <a:t>Adjacency list</a:t>
            </a:r>
          </a:p>
        </p:txBody>
      </p:sp>
      <p:sp>
        <p:nvSpPr>
          <p:cNvPr id="3" name="Title 2"/>
          <p:cNvSpPr>
            <a:spLocks noGrp="1"/>
          </p:cNvSpPr>
          <p:nvPr>
            <p:ph type="title"/>
          </p:nvPr>
        </p:nvSpPr>
        <p:spPr/>
        <p:txBody>
          <a:bodyPr/>
          <a:lstStyle/>
          <a:p>
            <a:pPr fontAlgn="auto">
              <a:spcAft>
                <a:spcPts val="0"/>
              </a:spcAft>
              <a:defRPr/>
            </a:pPr>
            <a:r>
              <a:rPr lang="en-US" dirty="0" smtClean="0"/>
              <a:t>Representation of Graphs</a:t>
            </a:r>
            <a:endParaRPr lang="en-US" dirty="0"/>
          </a:p>
        </p:txBody>
      </p:sp>
      <p:pic>
        <p:nvPicPr>
          <p:cNvPr id="20484" name="Picture 3" descr="http://www.codeproject.com/KB/java/BFSDFS/graph.PNG"/>
          <p:cNvPicPr>
            <a:picLocks noChangeAspect="1" noChangeArrowheads="1"/>
          </p:cNvPicPr>
          <p:nvPr/>
        </p:nvPicPr>
        <p:blipFill>
          <a:blip r:embed="rId2" cstate="print"/>
          <a:srcRect/>
          <a:stretch>
            <a:fillRect/>
          </a:stretch>
        </p:blipFill>
        <p:spPr bwMode="auto">
          <a:xfrm>
            <a:off x="4191000" y="3352800"/>
            <a:ext cx="4505325" cy="277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r>
              <a:rPr lang="en-US" smtClean="0"/>
              <a:t>Adjacency matrix</a:t>
            </a:r>
          </a:p>
          <a:p>
            <a:pPr lvl="1"/>
            <a:r>
              <a:rPr lang="en-US" smtClean="0"/>
              <a:t>Using Boolean flags, we construct an n by n matrix</a:t>
            </a:r>
          </a:p>
          <a:p>
            <a:pPr lvl="2"/>
            <a:r>
              <a:rPr lang="en-US" smtClean="0"/>
              <a:t>Each node/vertex is a row/column in the matrix</a:t>
            </a:r>
          </a:p>
          <a:p>
            <a:pPr lvl="1"/>
            <a:r>
              <a:rPr lang="en-US" smtClean="0"/>
              <a:t>The flag indicates a link between the two nodes</a:t>
            </a:r>
          </a:p>
          <a:p>
            <a:pPr lvl="1"/>
            <a:r>
              <a:rPr lang="en-US" smtClean="0"/>
              <a:t>Advantages</a:t>
            </a:r>
          </a:p>
          <a:p>
            <a:pPr lvl="2"/>
            <a:r>
              <a:rPr lang="en-US" smtClean="0"/>
              <a:t>Easy to put into practice..a 2D array</a:t>
            </a:r>
          </a:p>
          <a:p>
            <a:pPr lvl="2"/>
            <a:r>
              <a:rPr lang="en-US" smtClean="0"/>
              <a:t>Adding/deleting links easy.. Just update the Boolean flags</a:t>
            </a:r>
          </a:p>
          <a:p>
            <a:pPr lvl="1"/>
            <a:r>
              <a:rPr lang="en-US" smtClean="0"/>
              <a:t>Disadvantages</a:t>
            </a:r>
          </a:p>
          <a:p>
            <a:pPr lvl="2"/>
            <a:r>
              <a:rPr lang="en-US" smtClean="0"/>
              <a:t>Memory usage as the node count increases</a:t>
            </a:r>
          </a:p>
          <a:p>
            <a:pPr lvl="2"/>
            <a:r>
              <a:rPr lang="en-US" smtClean="0"/>
              <a:t>Information redundancy</a:t>
            </a:r>
          </a:p>
        </p:txBody>
      </p:sp>
      <p:sp>
        <p:nvSpPr>
          <p:cNvPr id="3" name="Title 2"/>
          <p:cNvSpPr>
            <a:spLocks noGrp="1"/>
          </p:cNvSpPr>
          <p:nvPr>
            <p:ph type="title"/>
          </p:nvPr>
        </p:nvSpPr>
        <p:spPr/>
        <p:txBody>
          <a:bodyPr/>
          <a:lstStyle/>
          <a:p>
            <a:pPr>
              <a:defRPr/>
            </a:pPr>
            <a:r>
              <a:rPr lang="en-US" dirty="0" smtClean="0"/>
              <a:t>Adjacency matrix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endParaRPr lang="en-US" smtClean="0"/>
          </a:p>
        </p:txBody>
      </p:sp>
      <p:sp>
        <p:nvSpPr>
          <p:cNvPr id="3" name="Title 2"/>
          <p:cNvSpPr>
            <a:spLocks noGrp="1"/>
          </p:cNvSpPr>
          <p:nvPr>
            <p:ph type="title"/>
          </p:nvPr>
        </p:nvSpPr>
        <p:spPr/>
        <p:txBody>
          <a:bodyPr/>
          <a:lstStyle/>
          <a:p>
            <a:pPr fontAlgn="auto">
              <a:spcAft>
                <a:spcPts val="0"/>
              </a:spcAft>
              <a:defRPr/>
            </a:pPr>
            <a:r>
              <a:rPr lang="en-US" dirty="0" smtClean="0"/>
              <a:t>Adjacency matrix</a:t>
            </a:r>
            <a:endParaRPr lang="en-US" dirty="0"/>
          </a:p>
        </p:txBody>
      </p:sp>
      <p:pic>
        <p:nvPicPr>
          <p:cNvPr id="22532" name="Picture 3" descr="http://www.codeproject.com/KB/java/BFSDFS/graph.PNG"/>
          <p:cNvPicPr>
            <a:picLocks noChangeAspect="1" noChangeArrowheads="1"/>
          </p:cNvPicPr>
          <p:nvPr/>
        </p:nvPicPr>
        <p:blipFill>
          <a:blip r:embed="rId2" cstate="print"/>
          <a:srcRect/>
          <a:stretch>
            <a:fillRect/>
          </a:stretch>
        </p:blipFill>
        <p:spPr bwMode="auto">
          <a:xfrm>
            <a:off x="457200" y="1600200"/>
            <a:ext cx="4505325" cy="2771775"/>
          </a:xfrm>
          <a:prstGeom prst="rect">
            <a:avLst/>
          </a:prstGeom>
          <a:noFill/>
          <a:ln w="9525">
            <a:noFill/>
            <a:miter lim="800000"/>
            <a:headEnd/>
            <a:tailEnd/>
          </a:ln>
        </p:spPr>
      </p:pic>
      <p:pic>
        <p:nvPicPr>
          <p:cNvPr id="22533" name="Picture 4" descr="http://www.codeproject.com/KB/java/BFSDFS/adjMatrix.PNG"/>
          <p:cNvPicPr>
            <a:picLocks noChangeAspect="1" noChangeArrowheads="1"/>
          </p:cNvPicPr>
          <p:nvPr/>
        </p:nvPicPr>
        <p:blipFill>
          <a:blip r:embed="rId3" cstate="print"/>
          <a:srcRect/>
          <a:stretch>
            <a:fillRect/>
          </a:stretch>
        </p:blipFill>
        <p:spPr bwMode="auto">
          <a:xfrm>
            <a:off x="3886200" y="3581400"/>
            <a:ext cx="502920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t>Adjacency Matrix (undirected)</a:t>
            </a:r>
            <a:endParaRPr lang="en-US" dirty="0"/>
          </a:p>
        </p:txBody>
      </p:sp>
      <p:sp>
        <p:nvSpPr>
          <p:cNvPr id="23555" name="Text Placeholder 4"/>
          <p:cNvSpPr>
            <a:spLocks noGrp="1"/>
          </p:cNvSpPr>
          <p:nvPr>
            <p:ph type="body" idx="1"/>
          </p:nvPr>
        </p:nvSpPr>
        <p:spPr>
          <a:xfrm>
            <a:off x="457200" y="5410200"/>
            <a:ext cx="4040188" cy="1295400"/>
          </a:xfrm>
        </p:spPr>
        <p:txBody>
          <a:bodyPr anchor="t"/>
          <a:lstStyle/>
          <a:p>
            <a:pPr algn="ctr"/>
            <a:r>
              <a:rPr lang="en-US" smtClean="0"/>
              <a:t>Directed graph</a:t>
            </a:r>
          </a:p>
          <a:p>
            <a:pPr algn="ctr"/>
            <a:r>
              <a:rPr lang="en-US" smtClean="0"/>
              <a:t>4 bidirectional links</a:t>
            </a:r>
          </a:p>
        </p:txBody>
      </p:sp>
      <p:sp>
        <p:nvSpPr>
          <p:cNvPr id="23556" name="Text Placeholder 6"/>
          <p:cNvSpPr>
            <a:spLocks noGrp="1"/>
          </p:cNvSpPr>
          <p:nvPr>
            <p:ph type="body" sz="half" idx="3"/>
          </p:nvPr>
        </p:nvSpPr>
        <p:spPr>
          <a:xfrm>
            <a:off x="4645025" y="5410200"/>
            <a:ext cx="4041775" cy="1295400"/>
          </a:xfrm>
        </p:spPr>
        <p:txBody>
          <a:bodyPr anchor="t"/>
          <a:lstStyle/>
          <a:p>
            <a:pPr algn="ctr"/>
            <a:r>
              <a:rPr lang="en-US" smtClean="0"/>
              <a:t>Adjacency matrix</a:t>
            </a:r>
          </a:p>
        </p:txBody>
      </p:sp>
      <p:sp>
        <p:nvSpPr>
          <p:cNvPr id="23557" name="Content Placeholder 5"/>
          <p:cNvSpPr>
            <a:spLocks noGrp="1"/>
          </p:cNvSpPr>
          <p:nvPr>
            <p:ph sz="quarter" idx="2"/>
          </p:nvPr>
        </p:nvSpPr>
        <p:spPr>
          <a:xfrm>
            <a:off x="457200" y="1444625"/>
            <a:ext cx="4040188" cy="3941763"/>
          </a:xfrm>
          <a:ln>
            <a:prstDash val="solid"/>
          </a:ln>
        </p:spPr>
        <p:txBody>
          <a:bodyPr/>
          <a:lstStyle/>
          <a:p>
            <a:endParaRPr lang="en-US" smtClean="0"/>
          </a:p>
        </p:txBody>
      </p:sp>
      <p:graphicFrame>
        <p:nvGraphicFramePr>
          <p:cNvPr id="31" name="Content Placeholder 30"/>
          <p:cNvGraphicFramePr>
            <a:graphicFrameLocks noGrp="1"/>
          </p:cNvGraphicFramePr>
          <p:nvPr>
            <p:ph sz="quarter" idx="4"/>
          </p:nvPr>
        </p:nvGraphicFramePr>
        <p:xfrm>
          <a:off x="4572000" y="990600"/>
          <a:ext cx="4041774" cy="4343400"/>
        </p:xfrm>
        <a:graphic>
          <a:graphicData uri="http://schemas.openxmlformats.org/drawingml/2006/table">
            <a:tbl>
              <a:tblPr firstRow="1" bandRow="1">
                <a:tableStyleId>{5C22544A-7EE6-4342-B048-85BDC9FD1C3A}</a:tableStyleId>
              </a:tblPr>
              <a:tblGrid>
                <a:gridCol w="673629">
                  <a:extLst>
                    <a:ext uri="{9D8B030D-6E8A-4147-A177-3AD203B41FA5}">
                      <a16:colId xmlns:a16="http://schemas.microsoft.com/office/drawing/2014/main" val="20000"/>
                    </a:ext>
                  </a:extLst>
                </a:gridCol>
                <a:gridCol w="673629">
                  <a:extLst>
                    <a:ext uri="{9D8B030D-6E8A-4147-A177-3AD203B41FA5}">
                      <a16:colId xmlns:a16="http://schemas.microsoft.com/office/drawing/2014/main" val="20001"/>
                    </a:ext>
                  </a:extLst>
                </a:gridCol>
                <a:gridCol w="673629">
                  <a:extLst>
                    <a:ext uri="{9D8B030D-6E8A-4147-A177-3AD203B41FA5}">
                      <a16:colId xmlns:a16="http://schemas.microsoft.com/office/drawing/2014/main" val="20002"/>
                    </a:ext>
                  </a:extLst>
                </a:gridCol>
                <a:gridCol w="673629">
                  <a:extLst>
                    <a:ext uri="{9D8B030D-6E8A-4147-A177-3AD203B41FA5}">
                      <a16:colId xmlns:a16="http://schemas.microsoft.com/office/drawing/2014/main" val="20003"/>
                    </a:ext>
                  </a:extLst>
                </a:gridCol>
                <a:gridCol w="673629">
                  <a:extLst>
                    <a:ext uri="{9D8B030D-6E8A-4147-A177-3AD203B41FA5}">
                      <a16:colId xmlns:a16="http://schemas.microsoft.com/office/drawing/2014/main" val="20004"/>
                    </a:ext>
                  </a:extLst>
                </a:gridCol>
                <a:gridCol w="673629">
                  <a:extLst>
                    <a:ext uri="{9D8B030D-6E8A-4147-A177-3AD203B41FA5}">
                      <a16:colId xmlns:a16="http://schemas.microsoft.com/office/drawing/2014/main" val="20005"/>
                    </a:ext>
                  </a:extLst>
                </a:gridCol>
              </a:tblGrid>
              <a:tr h="723900">
                <a:tc>
                  <a:txBody>
                    <a:bodyPr/>
                    <a:lstStyle/>
                    <a:p>
                      <a:pPr algn="ctr"/>
                      <a:endParaRPr lang="en-US" sz="2800" dirty="0"/>
                    </a:p>
                  </a:txBody>
                  <a:tcPr anchor="ctr">
                    <a:solidFill>
                      <a:schemeClr val="bg1"/>
                    </a:solidFill>
                  </a:tcPr>
                </a:tc>
                <a:tc gridSpan="5">
                  <a:txBody>
                    <a:bodyPr/>
                    <a:lstStyle/>
                    <a:p>
                      <a:pPr algn="ctr"/>
                      <a:r>
                        <a:rPr lang="en-US" sz="2800" dirty="0" smtClean="0">
                          <a:solidFill>
                            <a:schemeClr val="tx1">
                              <a:lumMod val="95000"/>
                              <a:lumOff val="5000"/>
                            </a:schemeClr>
                          </a:solidFill>
                        </a:rPr>
                        <a:t>Destination Nodes</a:t>
                      </a:r>
                      <a:endParaRPr lang="en-US" sz="2800" dirty="0">
                        <a:solidFill>
                          <a:schemeClr val="tx1">
                            <a:lumMod val="95000"/>
                            <a:lumOff val="5000"/>
                          </a:schemeClr>
                        </a:solidFill>
                      </a:endParaRPr>
                    </a:p>
                  </a:txBody>
                  <a:tcPr anchor="ctr">
                    <a:solidFill>
                      <a:schemeClr val="bg1"/>
                    </a:solidFill>
                  </a:tcPr>
                </a:tc>
                <a:tc hMerge="1">
                  <a:txBody>
                    <a:bodyPr/>
                    <a:lstStyle/>
                    <a:p>
                      <a:pPr algn="ctr"/>
                      <a:endParaRPr lang="en-US" sz="2800" dirty="0"/>
                    </a:p>
                  </a:txBody>
                  <a:tcPr anchor="ctr">
                    <a:solidFill>
                      <a:schemeClr val="bg2">
                        <a:lumMod val="50000"/>
                      </a:schemeClr>
                    </a:solidFill>
                  </a:tcPr>
                </a:tc>
                <a:tc hMerge="1">
                  <a:txBody>
                    <a:bodyPr/>
                    <a:lstStyle/>
                    <a:p>
                      <a:pPr algn="ctr"/>
                      <a:endParaRPr lang="en-US" sz="2800" dirty="0"/>
                    </a:p>
                  </a:txBody>
                  <a:tcPr anchor="ctr">
                    <a:solidFill>
                      <a:schemeClr val="bg2">
                        <a:lumMod val="50000"/>
                      </a:schemeClr>
                    </a:solidFill>
                  </a:tcPr>
                </a:tc>
                <a:tc hMerge="1">
                  <a:txBody>
                    <a:bodyPr/>
                    <a:lstStyle/>
                    <a:p>
                      <a:pPr algn="ctr"/>
                      <a:endParaRPr lang="en-US" sz="2800" dirty="0"/>
                    </a:p>
                  </a:txBody>
                  <a:tcPr anchor="ctr">
                    <a:solidFill>
                      <a:schemeClr val="bg2">
                        <a:lumMod val="50000"/>
                      </a:schemeClr>
                    </a:solidFill>
                  </a:tcPr>
                </a:tc>
                <a:tc hMerge="1">
                  <a:txBody>
                    <a:bodyPr/>
                    <a:lstStyle/>
                    <a:p>
                      <a:pPr algn="ctr"/>
                      <a:endParaRPr lang="en-US" sz="2800" dirty="0"/>
                    </a:p>
                  </a:txBody>
                  <a:tcPr anchor="ctr">
                    <a:solidFill>
                      <a:schemeClr val="bg2">
                        <a:lumMod val="50000"/>
                      </a:schemeClr>
                    </a:solidFill>
                  </a:tcPr>
                </a:tc>
                <a:extLst>
                  <a:ext uri="{0D108BD9-81ED-4DB2-BD59-A6C34878D82A}">
                    <a16:rowId xmlns:a16="http://schemas.microsoft.com/office/drawing/2014/main" val="10000"/>
                  </a:ext>
                </a:extLst>
              </a:tr>
              <a:tr h="723900">
                <a:tc rowSpan="5">
                  <a:txBody>
                    <a:bodyPr/>
                    <a:lstStyle/>
                    <a:p>
                      <a:pPr algn="ctr"/>
                      <a:r>
                        <a:rPr lang="en-US" sz="2800" dirty="0" smtClean="0"/>
                        <a:t>Source Nodes</a:t>
                      </a:r>
                      <a:endParaRPr lang="en-US" sz="2800" dirty="0"/>
                    </a:p>
                  </a:txBody>
                  <a:tcPr vert="vert270" anchor="ctr">
                    <a:solidFill>
                      <a:schemeClr val="bg1"/>
                    </a:solidFill>
                  </a:tcPr>
                </a:tc>
                <a:tc>
                  <a:txBody>
                    <a:bodyPr/>
                    <a:lstStyle/>
                    <a:p>
                      <a:pPr algn="ctr"/>
                      <a:endParaRPr lang="en-US" sz="2800" dirty="0"/>
                    </a:p>
                  </a:txBody>
                  <a:tcPr anchor="ctr">
                    <a:solidFill>
                      <a:schemeClr val="bg2">
                        <a:lumMod val="50000"/>
                      </a:schemeClr>
                    </a:solidFill>
                  </a:tcPr>
                </a:tc>
                <a:tc>
                  <a:txBody>
                    <a:bodyPr/>
                    <a:lstStyle/>
                    <a:p>
                      <a:pPr algn="ctr"/>
                      <a:r>
                        <a:rPr lang="en-US" sz="2800" dirty="0" smtClean="0">
                          <a:solidFill>
                            <a:schemeClr val="bg1"/>
                          </a:solidFill>
                        </a:rPr>
                        <a:t>A</a:t>
                      </a:r>
                      <a:endParaRPr lang="en-US" sz="2800" dirty="0">
                        <a:solidFill>
                          <a:schemeClr val="bg1"/>
                        </a:solidFill>
                      </a:endParaRPr>
                    </a:p>
                  </a:txBody>
                  <a:tcPr anchor="ctr">
                    <a:solidFill>
                      <a:schemeClr val="bg2">
                        <a:lumMod val="50000"/>
                      </a:schemeClr>
                    </a:solidFill>
                  </a:tcPr>
                </a:tc>
                <a:tc>
                  <a:txBody>
                    <a:bodyPr/>
                    <a:lstStyle/>
                    <a:p>
                      <a:pPr algn="ctr"/>
                      <a:r>
                        <a:rPr lang="en-US" sz="2800" dirty="0" smtClean="0">
                          <a:solidFill>
                            <a:schemeClr val="bg1"/>
                          </a:solidFill>
                        </a:rPr>
                        <a:t>B</a:t>
                      </a:r>
                      <a:endParaRPr lang="en-US" sz="2800" dirty="0">
                        <a:solidFill>
                          <a:schemeClr val="bg1"/>
                        </a:solidFill>
                      </a:endParaRPr>
                    </a:p>
                  </a:txBody>
                  <a:tcPr anchor="ctr">
                    <a:solidFill>
                      <a:schemeClr val="bg2">
                        <a:lumMod val="50000"/>
                      </a:schemeClr>
                    </a:solidFill>
                  </a:tcPr>
                </a:tc>
                <a:tc>
                  <a:txBody>
                    <a:bodyPr/>
                    <a:lstStyle/>
                    <a:p>
                      <a:pPr algn="ctr"/>
                      <a:r>
                        <a:rPr lang="en-US" sz="2800" dirty="0" smtClean="0">
                          <a:solidFill>
                            <a:schemeClr val="bg1"/>
                          </a:solidFill>
                        </a:rPr>
                        <a:t>C</a:t>
                      </a:r>
                      <a:endParaRPr lang="en-US" sz="2800" dirty="0">
                        <a:solidFill>
                          <a:schemeClr val="bg1"/>
                        </a:solidFill>
                      </a:endParaRPr>
                    </a:p>
                  </a:txBody>
                  <a:tcPr anchor="ctr">
                    <a:solidFill>
                      <a:schemeClr val="bg2">
                        <a:lumMod val="50000"/>
                      </a:schemeClr>
                    </a:solidFill>
                  </a:tcPr>
                </a:tc>
                <a:tc>
                  <a:txBody>
                    <a:bodyPr/>
                    <a:lstStyle/>
                    <a:p>
                      <a:pPr algn="ctr"/>
                      <a:r>
                        <a:rPr lang="en-US" sz="2800" dirty="0" smtClean="0">
                          <a:solidFill>
                            <a:schemeClr val="bg1"/>
                          </a:solidFill>
                        </a:rPr>
                        <a:t>D</a:t>
                      </a:r>
                      <a:endParaRPr lang="en-US" sz="2800" dirty="0">
                        <a:solidFill>
                          <a:schemeClr val="bg1"/>
                        </a:solidFill>
                      </a:endParaRPr>
                    </a:p>
                  </a:txBody>
                  <a:tcPr anchor="ctr">
                    <a:solidFill>
                      <a:schemeClr val="bg2">
                        <a:lumMod val="50000"/>
                      </a:schemeClr>
                    </a:solidFill>
                  </a:tcPr>
                </a:tc>
                <a:extLst>
                  <a:ext uri="{0D108BD9-81ED-4DB2-BD59-A6C34878D82A}">
                    <a16:rowId xmlns:a16="http://schemas.microsoft.com/office/drawing/2014/main" val="10001"/>
                  </a:ext>
                </a:extLst>
              </a:tr>
              <a:tr h="723900">
                <a:tc vMerge="1">
                  <a:txBody>
                    <a:bodyPr/>
                    <a:lstStyle/>
                    <a:p>
                      <a:pPr marL="0" algn="ctr" rtl="0" eaLnBrk="1" latinLnBrk="0" hangingPunct="1"/>
                      <a:endParaRPr kumimoji="0" lang="en-US" sz="2800" b="1" kern="1200" dirty="0">
                        <a:solidFill>
                          <a:schemeClr val="lt1"/>
                        </a:solidFill>
                        <a:latin typeface="+mn-lt"/>
                        <a:ea typeface="+mn-ea"/>
                        <a:cs typeface="+mn-cs"/>
                      </a:endParaRPr>
                    </a:p>
                  </a:txBody>
                  <a:tcPr anchor="ctr">
                    <a:solidFill>
                      <a:schemeClr val="bg2">
                        <a:lumMod val="50000"/>
                      </a:schemeClr>
                    </a:solidFill>
                  </a:tcPr>
                </a:tc>
                <a:tc>
                  <a:txBody>
                    <a:bodyPr/>
                    <a:lstStyle/>
                    <a:p>
                      <a:pPr marL="0" algn="ctr" rtl="0" eaLnBrk="1" latinLnBrk="0" hangingPunct="1"/>
                      <a:r>
                        <a:rPr kumimoji="0" lang="en-US" sz="2800" b="1" kern="1200" dirty="0" smtClean="0">
                          <a:solidFill>
                            <a:schemeClr val="lt1"/>
                          </a:solidFill>
                          <a:latin typeface="+mn-lt"/>
                          <a:ea typeface="+mn-ea"/>
                          <a:cs typeface="+mn-cs"/>
                        </a:rPr>
                        <a:t>A</a:t>
                      </a:r>
                      <a:endParaRPr kumimoji="0" lang="en-US" sz="2800" b="1" kern="1200" dirty="0">
                        <a:solidFill>
                          <a:schemeClr val="lt1"/>
                        </a:solidFill>
                        <a:latin typeface="+mn-lt"/>
                        <a:ea typeface="+mn-ea"/>
                        <a:cs typeface="+mn-cs"/>
                      </a:endParaRPr>
                    </a:p>
                  </a:txBody>
                  <a:tcPr anchor="ctr">
                    <a:solidFill>
                      <a:schemeClr val="bg2">
                        <a:lumMod val="5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extLst>
                  <a:ext uri="{0D108BD9-81ED-4DB2-BD59-A6C34878D82A}">
                    <a16:rowId xmlns:a16="http://schemas.microsoft.com/office/drawing/2014/main" val="10002"/>
                  </a:ext>
                </a:extLst>
              </a:tr>
              <a:tr h="723900">
                <a:tc vMerge="1">
                  <a:txBody>
                    <a:bodyPr/>
                    <a:lstStyle/>
                    <a:p>
                      <a:pPr marL="0" algn="ctr" rtl="0" eaLnBrk="1" latinLnBrk="0" hangingPunct="1"/>
                      <a:endParaRPr kumimoji="0" lang="en-US" sz="2800" b="1" kern="1200" dirty="0" smtClean="0">
                        <a:solidFill>
                          <a:schemeClr val="lt1"/>
                        </a:solidFill>
                        <a:latin typeface="+mn-lt"/>
                        <a:ea typeface="+mn-ea"/>
                        <a:cs typeface="+mn-cs"/>
                      </a:endParaRPr>
                    </a:p>
                  </a:txBody>
                  <a:tcPr anchor="ctr">
                    <a:solidFill>
                      <a:schemeClr val="bg2">
                        <a:lumMod val="50000"/>
                      </a:schemeClr>
                    </a:solidFill>
                  </a:tcPr>
                </a:tc>
                <a:tc>
                  <a:txBody>
                    <a:bodyPr/>
                    <a:lstStyle/>
                    <a:p>
                      <a:pPr marL="0" algn="ctr" rtl="0" eaLnBrk="1" latinLnBrk="0" hangingPunct="1"/>
                      <a:r>
                        <a:rPr kumimoji="0" lang="en-US" sz="2800" b="1" kern="1200" dirty="0" smtClean="0">
                          <a:solidFill>
                            <a:schemeClr val="lt1"/>
                          </a:solidFill>
                          <a:latin typeface="+mn-lt"/>
                          <a:ea typeface="+mn-ea"/>
                          <a:cs typeface="+mn-cs"/>
                        </a:rPr>
                        <a:t>B</a:t>
                      </a:r>
                    </a:p>
                  </a:txBody>
                  <a:tcPr anchor="ctr">
                    <a:solidFill>
                      <a:schemeClr val="bg2">
                        <a:lumMod val="50000"/>
                      </a:schemeClr>
                    </a:solidFill>
                  </a:tcP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1</a:t>
                      </a:r>
                      <a:endParaRPr lang="en-US" sz="2800" dirty="0"/>
                    </a:p>
                  </a:txBody>
                  <a:tcPr anchor="ctr"/>
                </a:tc>
                <a:extLst>
                  <a:ext uri="{0D108BD9-81ED-4DB2-BD59-A6C34878D82A}">
                    <a16:rowId xmlns:a16="http://schemas.microsoft.com/office/drawing/2014/main" val="10003"/>
                  </a:ext>
                </a:extLst>
              </a:tr>
              <a:tr h="723900">
                <a:tc vMerge="1">
                  <a:txBody>
                    <a:bodyPr/>
                    <a:lstStyle/>
                    <a:p>
                      <a:pPr marL="0" algn="ctr" rtl="0" eaLnBrk="1" latinLnBrk="0" hangingPunct="1"/>
                      <a:endParaRPr kumimoji="0" lang="en-US" sz="2800" b="1" kern="1200" dirty="0" smtClean="0">
                        <a:solidFill>
                          <a:schemeClr val="lt1"/>
                        </a:solidFill>
                        <a:latin typeface="+mn-lt"/>
                        <a:ea typeface="+mn-ea"/>
                        <a:cs typeface="+mn-cs"/>
                      </a:endParaRPr>
                    </a:p>
                  </a:txBody>
                  <a:tcPr anchor="ctr">
                    <a:solidFill>
                      <a:schemeClr val="bg2">
                        <a:lumMod val="50000"/>
                      </a:schemeClr>
                    </a:solidFill>
                  </a:tcPr>
                </a:tc>
                <a:tc>
                  <a:txBody>
                    <a:bodyPr/>
                    <a:lstStyle/>
                    <a:p>
                      <a:pPr marL="0" algn="ctr" rtl="0" eaLnBrk="1" latinLnBrk="0" hangingPunct="1"/>
                      <a:r>
                        <a:rPr kumimoji="0" lang="en-US" sz="2800" b="1" kern="1200" dirty="0" smtClean="0">
                          <a:solidFill>
                            <a:schemeClr val="lt1"/>
                          </a:solidFill>
                          <a:latin typeface="+mn-lt"/>
                          <a:ea typeface="+mn-ea"/>
                          <a:cs typeface="+mn-cs"/>
                        </a:rPr>
                        <a:t>C</a:t>
                      </a:r>
                    </a:p>
                  </a:txBody>
                  <a:tcPr anchor="ctr">
                    <a:solidFill>
                      <a:schemeClr val="bg2">
                        <a:lumMod val="5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extLst>
                  <a:ext uri="{0D108BD9-81ED-4DB2-BD59-A6C34878D82A}">
                    <a16:rowId xmlns:a16="http://schemas.microsoft.com/office/drawing/2014/main" val="10004"/>
                  </a:ext>
                </a:extLst>
              </a:tr>
              <a:tr h="723900">
                <a:tc vMerge="1">
                  <a:txBody>
                    <a:bodyPr/>
                    <a:lstStyle/>
                    <a:p>
                      <a:pPr marL="0" algn="ctr" rtl="0" eaLnBrk="1" latinLnBrk="0" hangingPunct="1"/>
                      <a:endParaRPr kumimoji="0" lang="en-US" sz="2800" b="1" kern="1200" dirty="0" smtClean="0">
                        <a:solidFill>
                          <a:schemeClr val="lt1"/>
                        </a:solidFill>
                        <a:latin typeface="+mn-lt"/>
                        <a:ea typeface="+mn-ea"/>
                        <a:cs typeface="+mn-cs"/>
                      </a:endParaRPr>
                    </a:p>
                  </a:txBody>
                  <a:tcPr anchor="ctr">
                    <a:solidFill>
                      <a:schemeClr val="bg2">
                        <a:lumMod val="50000"/>
                      </a:schemeClr>
                    </a:solidFill>
                  </a:tcPr>
                </a:tc>
                <a:tc>
                  <a:txBody>
                    <a:bodyPr/>
                    <a:lstStyle/>
                    <a:p>
                      <a:pPr marL="0" algn="ctr" rtl="0" eaLnBrk="1" latinLnBrk="0" hangingPunct="1"/>
                      <a:r>
                        <a:rPr kumimoji="0" lang="en-US" sz="2800" b="1" kern="1200" dirty="0" smtClean="0">
                          <a:solidFill>
                            <a:schemeClr val="lt1"/>
                          </a:solidFill>
                          <a:latin typeface="+mn-lt"/>
                          <a:ea typeface="+mn-ea"/>
                          <a:cs typeface="+mn-cs"/>
                        </a:rPr>
                        <a:t>D</a:t>
                      </a:r>
                    </a:p>
                  </a:txBody>
                  <a:tcPr anchor="ctr">
                    <a:solidFill>
                      <a:schemeClr val="bg2">
                        <a:lumMod val="5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extLst>
                  <a:ext uri="{0D108BD9-81ED-4DB2-BD59-A6C34878D82A}">
                    <a16:rowId xmlns:a16="http://schemas.microsoft.com/office/drawing/2014/main" val="10005"/>
                  </a:ext>
                </a:extLst>
              </a:tr>
            </a:tbl>
          </a:graphicData>
        </a:graphic>
      </p:graphicFrame>
      <p:sp>
        <p:nvSpPr>
          <p:cNvPr id="9" name="Oval 8"/>
          <p:cNvSpPr/>
          <p:nvPr/>
        </p:nvSpPr>
        <p:spPr>
          <a:xfrm>
            <a:off x="1143000" y="198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a:t>
            </a:r>
          </a:p>
        </p:txBody>
      </p:sp>
      <p:sp>
        <p:nvSpPr>
          <p:cNvPr id="23560" name="Content Placeholder 5"/>
          <p:cNvSpPr txBox="1">
            <a:spLocks/>
          </p:cNvSpPr>
          <p:nvPr/>
        </p:nvSpPr>
        <p:spPr bwMode="auto">
          <a:xfrm>
            <a:off x="609600" y="1597025"/>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1" name="Oval 10"/>
          <p:cNvSpPr/>
          <p:nvPr/>
        </p:nvSpPr>
        <p:spPr>
          <a:xfrm>
            <a:off x="2667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a:t>
            </a:r>
          </a:p>
        </p:txBody>
      </p:sp>
      <p:sp>
        <p:nvSpPr>
          <p:cNvPr id="23562" name="Content Placeholder 5"/>
          <p:cNvSpPr txBox="1">
            <a:spLocks/>
          </p:cNvSpPr>
          <p:nvPr/>
        </p:nvSpPr>
        <p:spPr bwMode="auto">
          <a:xfrm>
            <a:off x="762000" y="17526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3" name="Oval 12"/>
          <p:cNvSpPr/>
          <p:nvPr/>
        </p:nvSpPr>
        <p:spPr>
          <a:xfrm>
            <a:off x="1066800" y="3581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23564" name="Content Placeholder 5"/>
          <p:cNvSpPr txBox="1">
            <a:spLocks/>
          </p:cNvSpPr>
          <p:nvPr/>
        </p:nvSpPr>
        <p:spPr bwMode="auto">
          <a:xfrm>
            <a:off x="914400" y="1901825"/>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5" name="Oval 14"/>
          <p:cNvSpPr/>
          <p:nvPr/>
        </p:nvSpPr>
        <p:spPr>
          <a:xfrm>
            <a:off x="2286000" y="2743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
            </a:r>
          </a:p>
        </p:txBody>
      </p:sp>
      <p:cxnSp>
        <p:nvCxnSpPr>
          <p:cNvPr id="17" name="Straight Arrow Connector 16"/>
          <p:cNvCxnSpPr>
            <a:endCxn id="9" idx="4"/>
          </p:cNvCxnSpPr>
          <p:nvPr/>
        </p:nvCxnSpPr>
        <p:spPr>
          <a:xfrm rot="5400000" flipH="1" flipV="1">
            <a:off x="762000" y="2971800"/>
            <a:ext cx="1143000" cy="76200"/>
          </a:xfrm>
          <a:prstGeom prst="straightConnector1">
            <a:avLst/>
          </a:prstGeom>
          <a:ln w="34925">
            <a:solidFill>
              <a:schemeClr val="bg2">
                <a:lumMod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7"/>
            <a:endCxn id="15" idx="2"/>
          </p:cNvCxnSpPr>
          <p:nvPr/>
        </p:nvCxnSpPr>
        <p:spPr>
          <a:xfrm rot="5400000" flipH="1" flipV="1">
            <a:off x="1533525" y="2895600"/>
            <a:ext cx="676275" cy="828675"/>
          </a:xfrm>
          <a:prstGeom prst="straightConnector1">
            <a:avLst/>
          </a:prstGeom>
          <a:ln w="34925">
            <a:solidFill>
              <a:schemeClr val="bg2">
                <a:lumMod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4"/>
            <a:endCxn id="11" idx="0"/>
          </p:cNvCxnSpPr>
          <p:nvPr/>
        </p:nvCxnSpPr>
        <p:spPr>
          <a:xfrm rot="16200000" flipH="1">
            <a:off x="2362200" y="3352800"/>
            <a:ext cx="685800" cy="381000"/>
          </a:xfrm>
          <a:prstGeom prst="straightConnector1">
            <a:avLst/>
          </a:prstGeom>
          <a:ln w="34925">
            <a:solidFill>
              <a:schemeClr val="bg2">
                <a:lumMod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3569" name="Content Placeholder 5"/>
          <p:cNvSpPr txBox="1">
            <a:spLocks/>
          </p:cNvSpPr>
          <p:nvPr/>
        </p:nvSpPr>
        <p:spPr bwMode="auto">
          <a:xfrm>
            <a:off x="0" y="12192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cxnSp>
        <p:nvCxnSpPr>
          <p:cNvPr id="25" name="Straight Arrow Connector 24"/>
          <p:cNvCxnSpPr>
            <a:stCxn id="11" idx="2"/>
            <a:endCxn id="13" idx="6"/>
          </p:cNvCxnSpPr>
          <p:nvPr/>
        </p:nvCxnSpPr>
        <p:spPr>
          <a:xfrm rot="10800000">
            <a:off x="1524000" y="3810000"/>
            <a:ext cx="1143000" cy="304800"/>
          </a:xfrm>
          <a:prstGeom prst="straightConnector1">
            <a:avLst/>
          </a:prstGeom>
          <a:ln w="34925">
            <a:solidFill>
              <a:schemeClr val="bg2">
                <a:lumMod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3571" name="Content Placeholder 5"/>
          <p:cNvSpPr txBox="1">
            <a:spLocks/>
          </p:cNvSpPr>
          <p:nvPr/>
        </p:nvSpPr>
        <p:spPr bwMode="auto">
          <a:xfrm>
            <a:off x="152400" y="13716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t>Adjacency Matrix (directed)</a:t>
            </a:r>
            <a:endParaRPr lang="en-US" dirty="0"/>
          </a:p>
        </p:txBody>
      </p:sp>
      <p:sp>
        <p:nvSpPr>
          <p:cNvPr id="24579" name="Text Placeholder 4"/>
          <p:cNvSpPr>
            <a:spLocks noGrp="1"/>
          </p:cNvSpPr>
          <p:nvPr>
            <p:ph type="body" idx="1"/>
          </p:nvPr>
        </p:nvSpPr>
        <p:spPr>
          <a:xfrm>
            <a:off x="457200" y="5410200"/>
            <a:ext cx="4040188" cy="1295400"/>
          </a:xfrm>
        </p:spPr>
        <p:txBody>
          <a:bodyPr anchor="t"/>
          <a:lstStyle/>
          <a:p>
            <a:pPr algn="ctr"/>
            <a:r>
              <a:rPr lang="en-US" smtClean="0"/>
              <a:t>Directed graph</a:t>
            </a:r>
          </a:p>
          <a:p>
            <a:pPr algn="ctr"/>
            <a:r>
              <a:rPr lang="en-US" smtClean="0"/>
              <a:t>4 directed links</a:t>
            </a:r>
          </a:p>
        </p:txBody>
      </p:sp>
      <p:sp>
        <p:nvSpPr>
          <p:cNvPr id="24580" name="Text Placeholder 6"/>
          <p:cNvSpPr>
            <a:spLocks noGrp="1"/>
          </p:cNvSpPr>
          <p:nvPr>
            <p:ph type="body" sz="half" idx="3"/>
          </p:nvPr>
        </p:nvSpPr>
        <p:spPr>
          <a:xfrm>
            <a:off x="4645025" y="5410200"/>
            <a:ext cx="4041775" cy="1295400"/>
          </a:xfrm>
        </p:spPr>
        <p:txBody>
          <a:bodyPr anchor="t"/>
          <a:lstStyle/>
          <a:p>
            <a:pPr algn="ctr"/>
            <a:r>
              <a:rPr lang="en-US" smtClean="0"/>
              <a:t>Adjacency matrix</a:t>
            </a:r>
          </a:p>
          <a:p>
            <a:pPr algn="ctr"/>
            <a:r>
              <a:rPr lang="en-US" smtClean="0"/>
              <a:t>4 links</a:t>
            </a:r>
          </a:p>
          <a:p>
            <a:pPr algn="ctr"/>
            <a:r>
              <a:rPr lang="en-US" smtClean="0"/>
              <a:t>Weight can occupy cell</a:t>
            </a:r>
          </a:p>
        </p:txBody>
      </p:sp>
      <p:sp>
        <p:nvSpPr>
          <p:cNvPr id="24581" name="Content Placeholder 5"/>
          <p:cNvSpPr>
            <a:spLocks noGrp="1"/>
          </p:cNvSpPr>
          <p:nvPr>
            <p:ph sz="quarter" idx="2"/>
          </p:nvPr>
        </p:nvSpPr>
        <p:spPr>
          <a:xfrm>
            <a:off x="457200" y="1444625"/>
            <a:ext cx="4040188" cy="3941763"/>
          </a:xfrm>
          <a:ln>
            <a:prstDash val="solid"/>
          </a:ln>
        </p:spPr>
        <p:txBody>
          <a:bodyPr/>
          <a:lstStyle/>
          <a:p>
            <a:endParaRPr lang="en-US" smtClean="0"/>
          </a:p>
        </p:txBody>
      </p:sp>
      <p:graphicFrame>
        <p:nvGraphicFramePr>
          <p:cNvPr id="31" name="Content Placeholder 30"/>
          <p:cNvGraphicFramePr>
            <a:graphicFrameLocks noGrp="1"/>
          </p:cNvGraphicFramePr>
          <p:nvPr>
            <p:ph sz="quarter" idx="4"/>
          </p:nvPr>
        </p:nvGraphicFramePr>
        <p:xfrm>
          <a:off x="4572000" y="990600"/>
          <a:ext cx="4041774" cy="4343400"/>
        </p:xfrm>
        <a:graphic>
          <a:graphicData uri="http://schemas.openxmlformats.org/drawingml/2006/table">
            <a:tbl>
              <a:tblPr firstRow="1" bandRow="1">
                <a:tableStyleId>{5C22544A-7EE6-4342-B048-85BDC9FD1C3A}</a:tableStyleId>
              </a:tblPr>
              <a:tblGrid>
                <a:gridCol w="673629">
                  <a:extLst>
                    <a:ext uri="{9D8B030D-6E8A-4147-A177-3AD203B41FA5}">
                      <a16:colId xmlns:a16="http://schemas.microsoft.com/office/drawing/2014/main" val="20000"/>
                    </a:ext>
                  </a:extLst>
                </a:gridCol>
                <a:gridCol w="673629">
                  <a:extLst>
                    <a:ext uri="{9D8B030D-6E8A-4147-A177-3AD203B41FA5}">
                      <a16:colId xmlns:a16="http://schemas.microsoft.com/office/drawing/2014/main" val="20001"/>
                    </a:ext>
                  </a:extLst>
                </a:gridCol>
                <a:gridCol w="673629">
                  <a:extLst>
                    <a:ext uri="{9D8B030D-6E8A-4147-A177-3AD203B41FA5}">
                      <a16:colId xmlns:a16="http://schemas.microsoft.com/office/drawing/2014/main" val="20002"/>
                    </a:ext>
                  </a:extLst>
                </a:gridCol>
                <a:gridCol w="673629">
                  <a:extLst>
                    <a:ext uri="{9D8B030D-6E8A-4147-A177-3AD203B41FA5}">
                      <a16:colId xmlns:a16="http://schemas.microsoft.com/office/drawing/2014/main" val="20003"/>
                    </a:ext>
                  </a:extLst>
                </a:gridCol>
                <a:gridCol w="673629">
                  <a:extLst>
                    <a:ext uri="{9D8B030D-6E8A-4147-A177-3AD203B41FA5}">
                      <a16:colId xmlns:a16="http://schemas.microsoft.com/office/drawing/2014/main" val="20004"/>
                    </a:ext>
                  </a:extLst>
                </a:gridCol>
                <a:gridCol w="673629">
                  <a:extLst>
                    <a:ext uri="{9D8B030D-6E8A-4147-A177-3AD203B41FA5}">
                      <a16:colId xmlns:a16="http://schemas.microsoft.com/office/drawing/2014/main" val="20005"/>
                    </a:ext>
                  </a:extLst>
                </a:gridCol>
              </a:tblGrid>
              <a:tr h="723900">
                <a:tc>
                  <a:txBody>
                    <a:bodyPr/>
                    <a:lstStyle/>
                    <a:p>
                      <a:pPr algn="ctr"/>
                      <a:endParaRPr lang="en-US" sz="2800" dirty="0"/>
                    </a:p>
                  </a:txBody>
                  <a:tcPr anchor="ctr">
                    <a:solidFill>
                      <a:schemeClr val="bg1"/>
                    </a:solidFill>
                  </a:tcPr>
                </a:tc>
                <a:tc gridSpan="5">
                  <a:txBody>
                    <a:bodyPr/>
                    <a:lstStyle/>
                    <a:p>
                      <a:pPr algn="ctr"/>
                      <a:r>
                        <a:rPr lang="en-US" sz="2800" dirty="0" smtClean="0">
                          <a:solidFill>
                            <a:schemeClr val="tx1">
                              <a:lumMod val="95000"/>
                              <a:lumOff val="5000"/>
                            </a:schemeClr>
                          </a:solidFill>
                        </a:rPr>
                        <a:t>Destination Nodes</a:t>
                      </a:r>
                      <a:endParaRPr lang="en-US" sz="2800" dirty="0">
                        <a:solidFill>
                          <a:schemeClr val="tx1">
                            <a:lumMod val="95000"/>
                            <a:lumOff val="5000"/>
                          </a:schemeClr>
                        </a:solidFill>
                      </a:endParaRPr>
                    </a:p>
                  </a:txBody>
                  <a:tcPr anchor="ctr">
                    <a:solidFill>
                      <a:schemeClr val="bg1"/>
                    </a:solidFill>
                  </a:tcPr>
                </a:tc>
                <a:tc hMerge="1">
                  <a:txBody>
                    <a:bodyPr/>
                    <a:lstStyle/>
                    <a:p>
                      <a:pPr algn="ctr"/>
                      <a:endParaRPr lang="en-US" sz="2800" dirty="0"/>
                    </a:p>
                  </a:txBody>
                  <a:tcPr anchor="ctr">
                    <a:solidFill>
                      <a:schemeClr val="bg2">
                        <a:lumMod val="50000"/>
                      </a:schemeClr>
                    </a:solidFill>
                  </a:tcPr>
                </a:tc>
                <a:tc hMerge="1">
                  <a:txBody>
                    <a:bodyPr/>
                    <a:lstStyle/>
                    <a:p>
                      <a:pPr algn="ctr"/>
                      <a:endParaRPr lang="en-US" sz="2800" dirty="0"/>
                    </a:p>
                  </a:txBody>
                  <a:tcPr anchor="ctr">
                    <a:solidFill>
                      <a:schemeClr val="bg2">
                        <a:lumMod val="50000"/>
                      </a:schemeClr>
                    </a:solidFill>
                  </a:tcPr>
                </a:tc>
                <a:tc hMerge="1">
                  <a:txBody>
                    <a:bodyPr/>
                    <a:lstStyle/>
                    <a:p>
                      <a:pPr algn="ctr"/>
                      <a:endParaRPr lang="en-US" sz="2800" dirty="0"/>
                    </a:p>
                  </a:txBody>
                  <a:tcPr anchor="ctr">
                    <a:solidFill>
                      <a:schemeClr val="bg2">
                        <a:lumMod val="50000"/>
                      </a:schemeClr>
                    </a:solidFill>
                  </a:tcPr>
                </a:tc>
                <a:tc hMerge="1">
                  <a:txBody>
                    <a:bodyPr/>
                    <a:lstStyle/>
                    <a:p>
                      <a:pPr algn="ctr"/>
                      <a:endParaRPr lang="en-US" sz="2800" dirty="0"/>
                    </a:p>
                  </a:txBody>
                  <a:tcPr anchor="ctr">
                    <a:solidFill>
                      <a:schemeClr val="bg2">
                        <a:lumMod val="50000"/>
                      </a:schemeClr>
                    </a:solidFill>
                  </a:tcPr>
                </a:tc>
                <a:extLst>
                  <a:ext uri="{0D108BD9-81ED-4DB2-BD59-A6C34878D82A}">
                    <a16:rowId xmlns:a16="http://schemas.microsoft.com/office/drawing/2014/main" val="10000"/>
                  </a:ext>
                </a:extLst>
              </a:tr>
              <a:tr h="723900">
                <a:tc rowSpan="5">
                  <a:txBody>
                    <a:bodyPr/>
                    <a:lstStyle/>
                    <a:p>
                      <a:pPr algn="ctr"/>
                      <a:r>
                        <a:rPr lang="en-US" sz="2800" dirty="0" smtClean="0"/>
                        <a:t>Source Nodes</a:t>
                      </a:r>
                      <a:endParaRPr lang="en-US" sz="2800" dirty="0"/>
                    </a:p>
                  </a:txBody>
                  <a:tcPr vert="vert270" anchor="ctr">
                    <a:solidFill>
                      <a:schemeClr val="bg1"/>
                    </a:solidFill>
                  </a:tcPr>
                </a:tc>
                <a:tc>
                  <a:txBody>
                    <a:bodyPr/>
                    <a:lstStyle/>
                    <a:p>
                      <a:pPr algn="ctr"/>
                      <a:endParaRPr lang="en-US" sz="2800" dirty="0"/>
                    </a:p>
                  </a:txBody>
                  <a:tcPr anchor="ctr">
                    <a:solidFill>
                      <a:schemeClr val="bg2">
                        <a:lumMod val="50000"/>
                      </a:schemeClr>
                    </a:solidFill>
                  </a:tcPr>
                </a:tc>
                <a:tc>
                  <a:txBody>
                    <a:bodyPr/>
                    <a:lstStyle/>
                    <a:p>
                      <a:pPr algn="ctr"/>
                      <a:r>
                        <a:rPr lang="en-US" sz="2800" dirty="0" smtClean="0">
                          <a:solidFill>
                            <a:schemeClr val="bg1"/>
                          </a:solidFill>
                        </a:rPr>
                        <a:t>A</a:t>
                      </a:r>
                      <a:endParaRPr lang="en-US" sz="2800" dirty="0">
                        <a:solidFill>
                          <a:schemeClr val="bg1"/>
                        </a:solidFill>
                      </a:endParaRPr>
                    </a:p>
                  </a:txBody>
                  <a:tcPr anchor="ctr">
                    <a:solidFill>
                      <a:schemeClr val="bg2">
                        <a:lumMod val="50000"/>
                      </a:schemeClr>
                    </a:solidFill>
                  </a:tcPr>
                </a:tc>
                <a:tc>
                  <a:txBody>
                    <a:bodyPr/>
                    <a:lstStyle/>
                    <a:p>
                      <a:pPr algn="ctr"/>
                      <a:r>
                        <a:rPr lang="en-US" sz="2800" dirty="0" smtClean="0">
                          <a:solidFill>
                            <a:schemeClr val="bg1"/>
                          </a:solidFill>
                        </a:rPr>
                        <a:t>B</a:t>
                      </a:r>
                      <a:endParaRPr lang="en-US" sz="2800" dirty="0">
                        <a:solidFill>
                          <a:schemeClr val="bg1"/>
                        </a:solidFill>
                      </a:endParaRPr>
                    </a:p>
                  </a:txBody>
                  <a:tcPr anchor="ctr">
                    <a:solidFill>
                      <a:schemeClr val="bg2">
                        <a:lumMod val="50000"/>
                      </a:schemeClr>
                    </a:solidFill>
                  </a:tcPr>
                </a:tc>
                <a:tc>
                  <a:txBody>
                    <a:bodyPr/>
                    <a:lstStyle/>
                    <a:p>
                      <a:pPr algn="ctr"/>
                      <a:r>
                        <a:rPr lang="en-US" sz="2800" dirty="0" smtClean="0">
                          <a:solidFill>
                            <a:schemeClr val="bg1"/>
                          </a:solidFill>
                        </a:rPr>
                        <a:t>C</a:t>
                      </a:r>
                      <a:endParaRPr lang="en-US" sz="2800" dirty="0">
                        <a:solidFill>
                          <a:schemeClr val="bg1"/>
                        </a:solidFill>
                      </a:endParaRPr>
                    </a:p>
                  </a:txBody>
                  <a:tcPr anchor="ctr">
                    <a:solidFill>
                      <a:schemeClr val="bg2">
                        <a:lumMod val="50000"/>
                      </a:schemeClr>
                    </a:solidFill>
                  </a:tcPr>
                </a:tc>
                <a:tc>
                  <a:txBody>
                    <a:bodyPr/>
                    <a:lstStyle/>
                    <a:p>
                      <a:pPr algn="ctr"/>
                      <a:r>
                        <a:rPr lang="en-US" sz="2800" dirty="0" smtClean="0">
                          <a:solidFill>
                            <a:schemeClr val="bg1"/>
                          </a:solidFill>
                        </a:rPr>
                        <a:t>D</a:t>
                      </a:r>
                      <a:endParaRPr lang="en-US" sz="2800" dirty="0">
                        <a:solidFill>
                          <a:schemeClr val="bg1"/>
                        </a:solidFill>
                      </a:endParaRPr>
                    </a:p>
                  </a:txBody>
                  <a:tcPr anchor="ctr">
                    <a:solidFill>
                      <a:schemeClr val="bg2">
                        <a:lumMod val="50000"/>
                      </a:schemeClr>
                    </a:solidFill>
                  </a:tcPr>
                </a:tc>
                <a:extLst>
                  <a:ext uri="{0D108BD9-81ED-4DB2-BD59-A6C34878D82A}">
                    <a16:rowId xmlns:a16="http://schemas.microsoft.com/office/drawing/2014/main" val="10001"/>
                  </a:ext>
                </a:extLst>
              </a:tr>
              <a:tr h="723900">
                <a:tc vMerge="1">
                  <a:txBody>
                    <a:bodyPr/>
                    <a:lstStyle/>
                    <a:p>
                      <a:pPr marL="0" algn="ctr" rtl="0" eaLnBrk="1" latinLnBrk="0" hangingPunct="1"/>
                      <a:endParaRPr kumimoji="0" lang="en-US" sz="2800" b="1" kern="1200" dirty="0">
                        <a:solidFill>
                          <a:schemeClr val="lt1"/>
                        </a:solidFill>
                        <a:latin typeface="+mn-lt"/>
                        <a:ea typeface="+mn-ea"/>
                        <a:cs typeface="+mn-cs"/>
                      </a:endParaRPr>
                    </a:p>
                  </a:txBody>
                  <a:tcPr anchor="ctr">
                    <a:solidFill>
                      <a:schemeClr val="bg2">
                        <a:lumMod val="50000"/>
                      </a:schemeClr>
                    </a:solidFill>
                  </a:tcPr>
                </a:tc>
                <a:tc>
                  <a:txBody>
                    <a:bodyPr/>
                    <a:lstStyle/>
                    <a:p>
                      <a:pPr marL="0" algn="ctr" rtl="0" eaLnBrk="1" latinLnBrk="0" hangingPunct="1"/>
                      <a:r>
                        <a:rPr kumimoji="0" lang="en-US" sz="2800" b="1" kern="1200" dirty="0" smtClean="0">
                          <a:solidFill>
                            <a:schemeClr val="lt1"/>
                          </a:solidFill>
                          <a:latin typeface="+mn-lt"/>
                          <a:ea typeface="+mn-ea"/>
                          <a:cs typeface="+mn-cs"/>
                        </a:rPr>
                        <a:t>A</a:t>
                      </a:r>
                      <a:endParaRPr kumimoji="0" lang="en-US" sz="2800" b="1" kern="1200" dirty="0">
                        <a:solidFill>
                          <a:schemeClr val="lt1"/>
                        </a:solidFill>
                        <a:latin typeface="+mn-lt"/>
                        <a:ea typeface="+mn-ea"/>
                        <a:cs typeface="+mn-cs"/>
                      </a:endParaRPr>
                    </a:p>
                  </a:txBody>
                  <a:tcPr anchor="ctr">
                    <a:solidFill>
                      <a:schemeClr val="bg2">
                        <a:lumMod val="5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extLst>
                  <a:ext uri="{0D108BD9-81ED-4DB2-BD59-A6C34878D82A}">
                    <a16:rowId xmlns:a16="http://schemas.microsoft.com/office/drawing/2014/main" val="10002"/>
                  </a:ext>
                </a:extLst>
              </a:tr>
              <a:tr h="723900">
                <a:tc vMerge="1">
                  <a:txBody>
                    <a:bodyPr/>
                    <a:lstStyle/>
                    <a:p>
                      <a:pPr marL="0" algn="ctr" rtl="0" eaLnBrk="1" latinLnBrk="0" hangingPunct="1"/>
                      <a:endParaRPr kumimoji="0" lang="en-US" sz="2800" b="1" kern="1200" dirty="0" smtClean="0">
                        <a:solidFill>
                          <a:schemeClr val="lt1"/>
                        </a:solidFill>
                        <a:latin typeface="+mn-lt"/>
                        <a:ea typeface="+mn-ea"/>
                        <a:cs typeface="+mn-cs"/>
                      </a:endParaRPr>
                    </a:p>
                  </a:txBody>
                  <a:tcPr anchor="ctr">
                    <a:solidFill>
                      <a:schemeClr val="bg2">
                        <a:lumMod val="50000"/>
                      </a:schemeClr>
                    </a:solidFill>
                  </a:tcPr>
                </a:tc>
                <a:tc>
                  <a:txBody>
                    <a:bodyPr/>
                    <a:lstStyle/>
                    <a:p>
                      <a:pPr marL="0" algn="ctr" rtl="0" eaLnBrk="1" latinLnBrk="0" hangingPunct="1"/>
                      <a:r>
                        <a:rPr kumimoji="0" lang="en-US" sz="2800" b="1" kern="1200" dirty="0" smtClean="0">
                          <a:solidFill>
                            <a:schemeClr val="lt1"/>
                          </a:solidFill>
                          <a:latin typeface="+mn-lt"/>
                          <a:ea typeface="+mn-ea"/>
                          <a:cs typeface="+mn-cs"/>
                        </a:rPr>
                        <a:t>B</a:t>
                      </a:r>
                    </a:p>
                  </a:txBody>
                  <a:tcPr anchor="ctr">
                    <a:solidFill>
                      <a:schemeClr val="bg2">
                        <a:lumMod val="50000"/>
                      </a:schemeClr>
                    </a:solidFill>
                  </a:tcP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extLst>
                  <a:ext uri="{0D108BD9-81ED-4DB2-BD59-A6C34878D82A}">
                    <a16:rowId xmlns:a16="http://schemas.microsoft.com/office/drawing/2014/main" val="10003"/>
                  </a:ext>
                </a:extLst>
              </a:tr>
              <a:tr h="723900">
                <a:tc vMerge="1">
                  <a:txBody>
                    <a:bodyPr/>
                    <a:lstStyle/>
                    <a:p>
                      <a:pPr marL="0" algn="ctr" rtl="0" eaLnBrk="1" latinLnBrk="0" hangingPunct="1"/>
                      <a:endParaRPr kumimoji="0" lang="en-US" sz="2800" b="1" kern="1200" dirty="0" smtClean="0">
                        <a:solidFill>
                          <a:schemeClr val="lt1"/>
                        </a:solidFill>
                        <a:latin typeface="+mn-lt"/>
                        <a:ea typeface="+mn-ea"/>
                        <a:cs typeface="+mn-cs"/>
                      </a:endParaRPr>
                    </a:p>
                  </a:txBody>
                  <a:tcPr anchor="ctr">
                    <a:solidFill>
                      <a:schemeClr val="bg2">
                        <a:lumMod val="50000"/>
                      </a:schemeClr>
                    </a:solidFill>
                  </a:tcPr>
                </a:tc>
                <a:tc>
                  <a:txBody>
                    <a:bodyPr/>
                    <a:lstStyle/>
                    <a:p>
                      <a:pPr marL="0" algn="ctr" rtl="0" eaLnBrk="1" latinLnBrk="0" hangingPunct="1"/>
                      <a:r>
                        <a:rPr kumimoji="0" lang="en-US" sz="2800" b="1" kern="1200" dirty="0" smtClean="0">
                          <a:solidFill>
                            <a:schemeClr val="lt1"/>
                          </a:solidFill>
                          <a:latin typeface="+mn-lt"/>
                          <a:ea typeface="+mn-ea"/>
                          <a:cs typeface="+mn-cs"/>
                        </a:rPr>
                        <a:t>C</a:t>
                      </a:r>
                    </a:p>
                  </a:txBody>
                  <a:tcPr anchor="ctr">
                    <a:solidFill>
                      <a:schemeClr val="bg2">
                        <a:lumMod val="5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extLst>
                  <a:ext uri="{0D108BD9-81ED-4DB2-BD59-A6C34878D82A}">
                    <a16:rowId xmlns:a16="http://schemas.microsoft.com/office/drawing/2014/main" val="10004"/>
                  </a:ext>
                </a:extLst>
              </a:tr>
              <a:tr h="723900">
                <a:tc vMerge="1">
                  <a:txBody>
                    <a:bodyPr/>
                    <a:lstStyle/>
                    <a:p>
                      <a:pPr marL="0" algn="ctr" rtl="0" eaLnBrk="1" latinLnBrk="0" hangingPunct="1"/>
                      <a:endParaRPr kumimoji="0" lang="en-US" sz="2800" b="1" kern="1200" dirty="0" smtClean="0">
                        <a:solidFill>
                          <a:schemeClr val="lt1"/>
                        </a:solidFill>
                        <a:latin typeface="+mn-lt"/>
                        <a:ea typeface="+mn-ea"/>
                        <a:cs typeface="+mn-cs"/>
                      </a:endParaRPr>
                    </a:p>
                  </a:txBody>
                  <a:tcPr anchor="ctr">
                    <a:solidFill>
                      <a:schemeClr val="bg2">
                        <a:lumMod val="50000"/>
                      </a:schemeClr>
                    </a:solidFill>
                  </a:tcPr>
                </a:tc>
                <a:tc>
                  <a:txBody>
                    <a:bodyPr/>
                    <a:lstStyle/>
                    <a:p>
                      <a:pPr marL="0" algn="ctr" rtl="0" eaLnBrk="1" latinLnBrk="0" hangingPunct="1"/>
                      <a:r>
                        <a:rPr kumimoji="0" lang="en-US" sz="2800" b="1" kern="1200" dirty="0" smtClean="0">
                          <a:solidFill>
                            <a:schemeClr val="lt1"/>
                          </a:solidFill>
                          <a:latin typeface="+mn-lt"/>
                          <a:ea typeface="+mn-ea"/>
                          <a:cs typeface="+mn-cs"/>
                        </a:rPr>
                        <a:t>D</a:t>
                      </a:r>
                    </a:p>
                  </a:txBody>
                  <a:tcPr anchor="ctr">
                    <a:solidFill>
                      <a:schemeClr val="bg2">
                        <a:lumMod val="5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extLst>
                  <a:ext uri="{0D108BD9-81ED-4DB2-BD59-A6C34878D82A}">
                    <a16:rowId xmlns:a16="http://schemas.microsoft.com/office/drawing/2014/main" val="10005"/>
                  </a:ext>
                </a:extLst>
              </a:tr>
            </a:tbl>
          </a:graphicData>
        </a:graphic>
      </p:graphicFrame>
      <p:sp>
        <p:nvSpPr>
          <p:cNvPr id="9" name="Oval 8"/>
          <p:cNvSpPr/>
          <p:nvPr/>
        </p:nvSpPr>
        <p:spPr>
          <a:xfrm>
            <a:off x="1143000" y="198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a:t>
            </a:r>
          </a:p>
        </p:txBody>
      </p:sp>
      <p:sp>
        <p:nvSpPr>
          <p:cNvPr id="24584" name="Content Placeholder 5"/>
          <p:cNvSpPr txBox="1">
            <a:spLocks/>
          </p:cNvSpPr>
          <p:nvPr/>
        </p:nvSpPr>
        <p:spPr bwMode="auto">
          <a:xfrm>
            <a:off x="609600" y="1597025"/>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1" name="Oval 10"/>
          <p:cNvSpPr/>
          <p:nvPr/>
        </p:nvSpPr>
        <p:spPr>
          <a:xfrm>
            <a:off x="2667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a:t>
            </a:r>
          </a:p>
        </p:txBody>
      </p:sp>
      <p:sp>
        <p:nvSpPr>
          <p:cNvPr id="24586" name="Content Placeholder 5"/>
          <p:cNvSpPr txBox="1">
            <a:spLocks/>
          </p:cNvSpPr>
          <p:nvPr/>
        </p:nvSpPr>
        <p:spPr bwMode="auto">
          <a:xfrm>
            <a:off x="762000" y="17526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3" name="Oval 12"/>
          <p:cNvSpPr/>
          <p:nvPr/>
        </p:nvSpPr>
        <p:spPr>
          <a:xfrm>
            <a:off x="1066800" y="3581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24588" name="Content Placeholder 5"/>
          <p:cNvSpPr txBox="1">
            <a:spLocks/>
          </p:cNvSpPr>
          <p:nvPr/>
        </p:nvSpPr>
        <p:spPr bwMode="auto">
          <a:xfrm>
            <a:off x="914400" y="1901825"/>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5" name="Oval 14"/>
          <p:cNvSpPr/>
          <p:nvPr/>
        </p:nvSpPr>
        <p:spPr>
          <a:xfrm>
            <a:off x="2286000" y="2743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
            </a:r>
          </a:p>
        </p:txBody>
      </p:sp>
      <p:cxnSp>
        <p:nvCxnSpPr>
          <p:cNvPr id="17" name="Straight Arrow Connector 16"/>
          <p:cNvCxnSpPr>
            <a:endCxn id="9" idx="4"/>
          </p:cNvCxnSpPr>
          <p:nvPr/>
        </p:nvCxnSpPr>
        <p:spPr>
          <a:xfrm rot="5400000" flipH="1" flipV="1">
            <a:off x="762000" y="2971800"/>
            <a:ext cx="1143000" cy="76200"/>
          </a:xfrm>
          <a:prstGeom prst="straightConnector1">
            <a:avLst/>
          </a:prstGeom>
          <a:ln w="3492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7"/>
            <a:endCxn id="15" idx="2"/>
          </p:cNvCxnSpPr>
          <p:nvPr/>
        </p:nvCxnSpPr>
        <p:spPr>
          <a:xfrm rot="5400000" flipH="1" flipV="1">
            <a:off x="1533525" y="2895600"/>
            <a:ext cx="676275" cy="828675"/>
          </a:xfrm>
          <a:prstGeom prst="straightConnector1">
            <a:avLst/>
          </a:prstGeom>
          <a:ln w="3492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4"/>
            <a:endCxn id="11" idx="0"/>
          </p:cNvCxnSpPr>
          <p:nvPr/>
        </p:nvCxnSpPr>
        <p:spPr>
          <a:xfrm rot="16200000" flipH="1">
            <a:off x="2362200" y="3352800"/>
            <a:ext cx="685800" cy="381000"/>
          </a:xfrm>
          <a:prstGeom prst="straightConnector1">
            <a:avLst/>
          </a:prstGeom>
          <a:ln w="3492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593" name="Content Placeholder 5"/>
          <p:cNvSpPr txBox="1">
            <a:spLocks/>
          </p:cNvSpPr>
          <p:nvPr/>
        </p:nvSpPr>
        <p:spPr bwMode="auto">
          <a:xfrm>
            <a:off x="0" y="12192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cxnSp>
        <p:nvCxnSpPr>
          <p:cNvPr id="25" name="Straight Arrow Connector 24"/>
          <p:cNvCxnSpPr>
            <a:stCxn id="11" idx="2"/>
            <a:endCxn id="13" idx="6"/>
          </p:cNvCxnSpPr>
          <p:nvPr/>
        </p:nvCxnSpPr>
        <p:spPr>
          <a:xfrm rot="10800000">
            <a:off x="1524000" y="3810000"/>
            <a:ext cx="1143000" cy="304800"/>
          </a:xfrm>
          <a:prstGeom prst="straightConnector1">
            <a:avLst/>
          </a:prstGeom>
          <a:ln w="3492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595" name="Content Placeholder 5"/>
          <p:cNvSpPr txBox="1">
            <a:spLocks/>
          </p:cNvSpPr>
          <p:nvPr/>
        </p:nvSpPr>
        <p:spPr bwMode="auto">
          <a:xfrm>
            <a:off x="152400" y="13716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r>
              <a:rPr lang="en-US" smtClean="0"/>
              <a:t>Array of Linked List nodes</a:t>
            </a:r>
          </a:p>
          <a:p>
            <a:pPr lvl="1"/>
            <a:r>
              <a:rPr lang="en-US" smtClean="0"/>
              <a:t>List whose elements are a linked list</a:t>
            </a:r>
          </a:p>
        </p:txBody>
      </p:sp>
      <p:sp>
        <p:nvSpPr>
          <p:cNvPr id="3" name="Title 2"/>
          <p:cNvSpPr>
            <a:spLocks noGrp="1"/>
          </p:cNvSpPr>
          <p:nvPr>
            <p:ph type="title"/>
          </p:nvPr>
        </p:nvSpPr>
        <p:spPr/>
        <p:txBody>
          <a:bodyPr/>
          <a:lstStyle/>
          <a:p>
            <a:pPr>
              <a:defRPr/>
            </a:pPr>
            <a:r>
              <a:rPr lang="en-US" dirty="0" smtClean="0"/>
              <a:t>Adjacency list</a:t>
            </a:r>
          </a:p>
        </p:txBody>
      </p:sp>
      <p:pic>
        <p:nvPicPr>
          <p:cNvPr id="25604" name="Picture 3" descr="http://www.codeproject.com/KB/java/BFSDFS/graph.PNG"/>
          <p:cNvPicPr>
            <a:picLocks noChangeAspect="1" noChangeArrowheads="1"/>
          </p:cNvPicPr>
          <p:nvPr/>
        </p:nvPicPr>
        <p:blipFill>
          <a:blip r:embed="rId2" cstate="print"/>
          <a:srcRect/>
          <a:stretch>
            <a:fillRect/>
          </a:stretch>
        </p:blipFill>
        <p:spPr bwMode="auto">
          <a:xfrm>
            <a:off x="152400" y="2286000"/>
            <a:ext cx="4505325" cy="2771775"/>
          </a:xfrm>
          <a:prstGeom prst="rect">
            <a:avLst/>
          </a:prstGeom>
          <a:noFill/>
          <a:ln w="9525">
            <a:noFill/>
            <a:miter lim="800000"/>
            <a:headEnd/>
            <a:tailEnd/>
          </a:ln>
        </p:spPr>
      </p:pic>
      <p:pic>
        <p:nvPicPr>
          <p:cNvPr id="25605" name="Picture 4" descr="http://www.codeproject.com/KB/java/BFSDFS/adjList.PNG"/>
          <p:cNvPicPr>
            <a:picLocks noChangeAspect="1" noChangeArrowheads="1"/>
          </p:cNvPicPr>
          <p:nvPr/>
        </p:nvPicPr>
        <p:blipFill>
          <a:blip r:embed="rId3" cstate="print"/>
          <a:srcRect/>
          <a:stretch>
            <a:fillRect/>
          </a:stretch>
        </p:blipFill>
        <p:spPr bwMode="auto">
          <a:xfrm>
            <a:off x="4648200" y="3886200"/>
            <a:ext cx="41910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lstStyle/>
          <a:p>
            <a:r>
              <a:rPr lang="en-US" smtClean="0"/>
              <a:t>Graph information stored in a matrix or grid</a:t>
            </a:r>
          </a:p>
          <a:p>
            <a:pPr lvl="1"/>
            <a:r>
              <a:rPr lang="en-US" smtClean="0"/>
              <a:t>Grid “G”</a:t>
            </a:r>
          </a:p>
          <a:p>
            <a:pPr lvl="1"/>
            <a:r>
              <a:rPr lang="en-US" smtClean="0"/>
              <a:t>We note if a vertex is “incident” to a particular edge</a:t>
            </a:r>
          </a:p>
          <a:p>
            <a:pPr lvl="1"/>
            <a:endParaRPr lang="en-US" smtClean="0"/>
          </a:p>
        </p:txBody>
      </p:sp>
      <p:sp>
        <p:nvSpPr>
          <p:cNvPr id="3" name="Title 2"/>
          <p:cNvSpPr>
            <a:spLocks noGrp="1"/>
          </p:cNvSpPr>
          <p:nvPr>
            <p:ph type="title"/>
          </p:nvPr>
        </p:nvSpPr>
        <p:spPr/>
        <p:txBody>
          <a:bodyPr/>
          <a:lstStyle/>
          <a:p>
            <a:pPr fontAlgn="auto">
              <a:spcAft>
                <a:spcPts val="0"/>
              </a:spcAft>
              <a:defRPr/>
            </a:pPr>
            <a:r>
              <a:rPr lang="en-US" dirty="0" smtClean="0"/>
              <a:t>Incidence Matrix</a:t>
            </a:r>
            <a:endParaRPr lang="en-US" dirty="0"/>
          </a:p>
        </p:txBody>
      </p:sp>
      <p:pic>
        <p:nvPicPr>
          <p:cNvPr id="26628" name="Picture 2" descr="http://www.math.lsa.umich.edu/mmss/coursesONLINE/graph/graph2/g2_4.gif"/>
          <p:cNvPicPr>
            <a:picLocks noChangeAspect="1" noChangeArrowheads="1"/>
          </p:cNvPicPr>
          <p:nvPr/>
        </p:nvPicPr>
        <p:blipFill>
          <a:blip r:embed="rId2" cstate="print"/>
          <a:srcRect/>
          <a:stretch>
            <a:fillRect/>
          </a:stretch>
        </p:blipFill>
        <p:spPr bwMode="auto">
          <a:xfrm>
            <a:off x="5486400" y="3276600"/>
            <a:ext cx="2676525" cy="1971675"/>
          </a:xfrm>
          <a:prstGeom prst="rect">
            <a:avLst/>
          </a:prstGeom>
          <a:noFill/>
          <a:ln w="9525">
            <a:noFill/>
            <a:miter lim="800000"/>
            <a:headEnd/>
            <a:tailEnd/>
          </a:ln>
        </p:spPr>
      </p:pic>
      <p:graphicFrame>
        <p:nvGraphicFramePr>
          <p:cNvPr id="5" name="Table 4"/>
          <p:cNvGraphicFramePr>
            <a:graphicFrameLocks noGrp="1"/>
          </p:cNvGraphicFramePr>
          <p:nvPr/>
        </p:nvGraphicFramePr>
        <p:xfrm>
          <a:off x="990600" y="3048000"/>
          <a:ext cx="3962399" cy="2819400"/>
        </p:xfrm>
        <a:graphic>
          <a:graphicData uri="http://schemas.openxmlformats.org/drawingml/2006/table">
            <a:tbl>
              <a:tblPr/>
              <a:tblGrid>
                <a:gridCol w="830217">
                  <a:extLst>
                    <a:ext uri="{9D8B030D-6E8A-4147-A177-3AD203B41FA5}">
                      <a16:colId xmlns:a16="http://schemas.microsoft.com/office/drawing/2014/main" val="20000"/>
                    </a:ext>
                  </a:extLst>
                </a:gridCol>
                <a:gridCol w="779900">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767322">
                  <a:extLst>
                    <a:ext uri="{9D8B030D-6E8A-4147-A177-3AD203B41FA5}">
                      <a16:colId xmlns:a16="http://schemas.microsoft.com/office/drawing/2014/main" val="20003"/>
                    </a:ext>
                  </a:extLst>
                </a:gridCol>
                <a:gridCol w="792480">
                  <a:extLst>
                    <a:ext uri="{9D8B030D-6E8A-4147-A177-3AD203B41FA5}">
                      <a16:colId xmlns:a16="http://schemas.microsoft.com/office/drawing/2014/main" val="20004"/>
                    </a:ext>
                  </a:extLst>
                </a:gridCol>
              </a:tblGrid>
              <a:tr h="563880">
                <a:tc>
                  <a:txBody>
                    <a:bodyPr/>
                    <a:lstStyle/>
                    <a:p>
                      <a:pPr algn="ctr"/>
                      <a:endParaRPr lang="en-US" sz="1200" dirty="0"/>
                    </a:p>
                  </a:txBody>
                  <a:tcPr marL="81280" marR="81280" marT="40640" marB="40640" anchor="ctr">
                    <a:lnL>
                      <a:noFill/>
                    </a:lnL>
                    <a:lnR>
                      <a:noFill/>
                    </a:lnR>
                    <a:lnT>
                      <a:noFill/>
                    </a:lnT>
                    <a:lnB>
                      <a:noFill/>
                    </a:lnB>
                    <a:solidFill>
                      <a:srgbClr val="FFFFFF"/>
                    </a:solidFill>
                  </a:tcPr>
                </a:tc>
                <a:tc>
                  <a:txBody>
                    <a:bodyPr/>
                    <a:lstStyle/>
                    <a:p>
                      <a:pPr algn="ctr"/>
                      <a:r>
                        <a:rPr lang="en-US" sz="1200" b="1" dirty="0"/>
                        <a:t>Side 'a'</a:t>
                      </a:r>
                      <a:endParaRPr lang="en-US" sz="1200" dirty="0"/>
                    </a:p>
                  </a:txBody>
                  <a:tcPr marL="81280" marR="81280" marT="40640" marB="40640" anchor="ctr">
                    <a:lnL>
                      <a:noFill/>
                    </a:lnL>
                    <a:lnR>
                      <a:noFill/>
                    </a:lnR>
                    <a:lnT>
                      <a:noFill/>
                    </a:lnT>
                    <a:lnB>
                      <a:noFill/>
                    </a:lnB>
                    <a:solidFill>
                      <a:srgbClr val="FFFFFF"/>
                    </a:solidFill>
                  </a:tcPr>
                </a:tc>
                <a:tc>
                  <a:txBody>
                    <a:bodyPr/>
                    <a:lstStyle/>
                    <a:p>
                      <a:pPr algn="ctr"/>
                      <a:r>
                        <a:rPr lang="en-US" sz="1200" b="1"/>
                        <a:t>Side 'b'</a:t>
                      </a:r>
                      <a:r>
                        <a:rPr lang="en-US" sz="1200"/>
                        <a:t> </a:t>
                      </a:r>
                    </a:p>
                  </a:txBody>
                  <a:tcPr marL="81280" marR="81280" marT="40640" marB="40640" anchor="ctr">
                    <a:lnL>
                      <a:noFill/>
                    </a:lnL>
                    <a:lnR>
                      <a:noFill/>
                    </a:lnR>
                    <a:lnT>
                      <a:noFill/>
                    </a:lnT>
                    <a:lnB>
                      <a:noFill/>
                    </a:lnB>
                    <a:solidFill>
                      <a:srgbClr val="FFFFFF"/>
                    </a:solidFill>
                  </a:tcPr>
                </a:tc>
                <a:tc>
                  <a:txBody>
                    <a:bodyPr/>
                    <a:lstStyle/>
                    <a:p>
                      <a:pPr algn="ctr"/>
                      <a:r>
                        <a:rPr lang="en-US" sz="1200" b="1"/>
                        <a:t>Side 'c'</a:t>
                      </a:r>
                      <a:endParaRPr lang="en-US" sz="1200"/>
                    </a:p>
                  </a:txBody>
                  <a:tcPr marL="81280" marR="81280" marT="40640" marB="40640" anchor="ctr">
                    <a:lnL>
                      <a:noFill/>
                    </a:lnL>
                    <a:lnR>
                      <a:noFill/>
                    </a:lnR>
                    <a:lnT>
                      <a:noFill/>
                    </a:lnT>
                    <a:lnB>
                      <a:noFill/>
                    </a:lnB>
                    <a:solidFill>
                      <a:srgbClr val="FFFFFF"/>
                    </a:solidFill>
                  </a:tcPr>
                </a:tc>
                <a:tc>
                  <a:txBody>
                    <a:bodyPr/>
                    <a:lstStyle/>
                    <a:p>
                      <a:pPr algn="ctr"/>
                      <a:r>
                        <a:rPr lang="en-US" sz="1200" b="1"/>
                        <a:t>Side 'd'</a:t>
                      </a:r>
                      <a:r>
                        <a:rPr lang="en-US" sz="1200"/>
                        <a:t> </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0"/>
                  </a:ext>
                </a:extLst>
              </a:tr>
              <a:tr h="563880">
                <a:tc>
                  <a:txBody>
                    <a:bodyPr/>
                    <a:lstStyle/>
                    <a:p>
                      <a:pPr algn="ctr"/>
                      <a:r>
                        <a:rPr lang="en-US" sz="1200" b="1" dirty="0"/>
                        <a:t>Vertex 1</a:t>
                      </a:r>
                      <a:endParaRPr lang="en-US" sz="1200" dirty="0"/>
                    </a:p>
                  </a:txBody>
                  <a:tcPr marL="81280" marR="81280" marT="40640" marB="40640" anchor="ctr">
                    <a:lnL>
                      <a:noFill/>
                    </a:lnL>
                    <a:lnR>
                      <a:noFill/>
                    </a:lnR>
                    <a:lnT>
                      <a:noFill/>
                    </a:lnT>
                    <a:lnB>
                      <a:noFill/>
                    </a:lnB>
                    <a:solidFill>
                      <a:srgbClr val="FFFFFF"/>
                    </a:solidFill>
                  </a:tcPr>
                </a:tc>
                <a:tc>
                  <a:txBody>
                    <a:bodyPr/>
                    <a:lstStyle/>
                    <a:p>
                      <a:pPr algn="ctr"/>
                      <a:r>
                        <a:rPr lang="en-US" sz="1600" b="1" dirty="0"/>
                        <a:t>1</a:t>
                      </a:r>
                    </a:p>
                  </a:txBody>
                  <a:tcPr marL="81280" marR="81280" marT="40640" marB="40640" anchor="ctr">
                    <a:lnL>
                      <a:noFill/>
                    </a:lnL>
                    <a:lnR>
                      <a:noFill/>
                    </a:lnR>
                    <a:lnT>
                      <a:noFill/>
                    </a:lnT>
                    <a:lnB>
                      <a:noFill/>
                    </a:lnB>
                    <a:solidFill>
                      <a:srgbClr val="FFFFFF"/>
                    </a:solidFill>
                  </a:tcPr>
                </a:tc>
                <a:tc>
                  <a:txBody>
                    <a:bodyPr/>
                    <a:lstStyle/>
                    <a:p>
                      <a:pPr algn="ctr"/>
                      <a:r>
                        <a:rPr lang="en-US" sz="1600" b="1"/>
                        <a:t>0 </a:t>
                      </a:r>
                    </a:p>
                  </a:txBody>
                  <a:tcPr marL="81280" marR="81280" marT="40640" marB="40640" anchor="ctr">
                    <a:lnL>
                      <a:noFill/>
                    </a:lnL>
                    <a:lnR>
                      <a:noFill/>
                    </a:lnR>
                    <a:lnT>
                      <a:noFill/>
                    </a:lnT>
                    <a:lnB>
                      <a:noFill/>
                    </a:lnB>
                    <a:solidFill>
                      <a:srgbClr val="FFFFFF"/>
                    </a:solidFill>
                  </a:tcPr>
                </a:tc>
                <a:tc>
                  <a:txBody>
                    <a:bodyPr/>
                    <a:lstStyle/>
                    <a:p>
                      <a:pPr algn="ctr"/>
                      <a:r>
                        <a:rPr lang="en-US" sz="1600" b="1"/>
                        <a:t>0</a:t>
                      </a:r>
                    </a:p>
                  </a:txBody>
                  <a:tcPr marL="81280" marR="81280" marT="40640" marB="40640" anchor="ctr">
                    <a:lnL>
                      <a:noFill/>
                    </a:lnL>
                    <a:lnR>
                      <a:noFill/>
                    </a:lnR>
                    <a:lnT>
                      <a:noFill/>
                    </a:lnT>
                    <a:lnB>
                      <a:noFill/>
                    </a:lnB>
                    <a:solidFill>
                      <a:srgbClr val="FFFFFF"/>
                    </a:solidFill>
                  </a:tcPr>
                </a:tc>
                <a:tc>
                  <a:txBody>
                    <a:bodyPr/>
                    <a:lstStyle/>
                    <a:p>
                      <a:pPr algn="ctr"/>
                      <a:r>
                        <a:rPr lang="en-US" sz="1600" b="1"/>
                        <a:t>0</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1"/>
                  </a:ext>
                </a:extLst>
              </a:tr>
              <a:tr h="563880">
                <a:tc>
                  <a:txBody>
                    <a:bodyPr/>
                    <a:lstStyle/>
                    <a:p>
                      <a:pPr algn="ctr"/>
                      <a:r>
                        <a:rPr lang="en-US" sz="1200" b="1"/>
                        <a:t>Vertex 2</a:t>
                      </a:r>
                      <a:endParaRPr lang="en-US" sz="1200"/>
                    </a:p>
                  </a:txBody>
                  <a:tcPr marL="81280" marR="81280" marT="40640" marB="40640" anchor="ctr">
                    <a:lnL>
                      <a:noFill/>
                    </a:lnL>
                    <a:lnR>
                      <a:noFill/>
                    </a:lnR>
                    <a:lnT>
                      <a:noFill/>
                    </a:lnT>
                    <a:lnB>
                      <a:noFill/>
                    </a:lnB>
                    <a:solidFill>
                      <a:srgbClr val="FFFFFF"/>
                    </a:solidFill>
                  </a:tcPr>
                </a:tc>
                <a:tc>
                  <a:txBody>
                    <a:bodyPr/>
                    <a:lstStyle/>
                    <a:p>
                      <a:pPr algn="ctr"/>
                      <a:r>
                        <a:rPr lang="en-US" sz="1600" b="1" dirty="0"/>
                        <a:t>1</a:t>
                      </a:r>
                    </a:p>
                  </a:txBody>
                  <a:tcPr marL="81280" marR="81280" marT="40640" marB="40640" anchor="ctr">
                    <a:lnL>
                      <a:noFill/>
                    </a:lnL>
                    <a:lnR>
                      <a:noFill/>
                    </a:lnR>
                    <a:lnT>
                      <a:noFill/>
                    </a:lnT>
                    <a:lnB>
                      <a:noFill/>
                    </a:lnB>
                    <a:solidFill>
                      <a:srgbClr val="FFFFFF"/>
                    </a:solidFill>
                  </a:tcPr>
                </a:tc>
                <a:tc>
                  <a:txBody>
                    <a:bodyPr/>
                    <a:lstStyle/>
                    <a:p>
                      <a:pPr algn="ctr"/>
                      <a:r>
                        <a:rPr lang="en-US" sz="1600" b="1" dirty="0"/>
                        <a:t>1 </a:t>
                      </a:r>
                    </a:p>
                  </a:txBody>
                  <a:tcPr marL="81280" marR="81280" marT="40640" marB="40640" anchor="ctr">
                    <a:lnL>
                      <a:noFill/>
                    </a:lnL>
                    <a:lnR>
                      <a:noFill/>
                    </a:lnR>
                    <a:lnT>
                      <a:noFill/>
                    </a:lnT>
                    <a:lnB>
                      <a:noFill/>
                    </a:lnB>
                    <a:solidFill>
                      <a:srgbClr val="FFFFFF"/>
                    </a:solidFill>
                  </a:tcPr>
                </a:tc>
                <a:tc>
                  <a:txBody>
                    <a:bodyPr/>
                    <a:lstStyle/>
                    <a:p>
                      <a:pPr algn="ctr"/>
                      <a:r>
                        <a:rPr lang="en-US" sz="1600" b="1" dirty="0"/>
                        <a:t>0</a:t>
                      </a:r>
                    </a:p>
                  </a:txBody>
                  <a:tcPr marL="81280" marR="81280" marT="40640" marB="40640" anchor="ctr">
                    <a:lnL>
                      <a:noFill/>
                    </a:lnL>
                    <a:lnR>
                      <a:noFill/>
                    </a:lnR>
                    <a:lnT>
                      <a:noFill/>
                    </a:lnT>
                    <a:lnB>
                      <a:noFill/>
                    </a:lnB>
                    <a:solidFill>
                      <a:srgbClr val="FFFFFF"/>
                    </a:solidFill>
                  </a:tcPr>
                </a:tc>
                <a:tc>
                  <a:txBody>
                    <a:bodyPr/>
                    <a:lstStyle/>
                    <a:p>
                      <a:pPr algn="ctr"/>
                      <a:r>
                        <a:rPr lang="en-US" sz="1600" b="1" dirty="0"/>
                        <a:t>1</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2"/>
                  </a:ext>
                </a:extLst>
              </a:tr>
              <a:tr h="563880">
                <a:tc>
                  <a:txBody>
                    <a:bodyPr/>
                    <a:lstStyle/>
                    <a:p>
                      <a:pPr algn="ctr"/>
                      <a:r>
                        <a:rPr lang="en-US" sz="1200" b="1"/>
                        <a:t>Vertex 3</a:t>
                      </a:r>
                      <a:endParaRPr lang="en-US" sz="1200"/>
                    </a:p>
                  </a:txBody>
                  <a:tcPr marL="81280" marR="81280" marT="40640" marB="40640" anchor="ctr">
                    <a:lnL>
                      <a:noFill/>
                    </a:lnL>
                    <a:lnR>
                      <a:noFill/>
                    </a:lnR>
                    <a:lnT>
                      <a:noFill/>
                    </a:lnT>
                    <a:lnB>
                      <a:noFill/>
                    </a:lnB>
                    <a:solidFill>
                      <a:srgbClr val="FFFFFF"/>
                    </a:solidFill>
                  </a:tcPr>
                </a:tc>
                <a:tc>
                  <a:txBody>
                    <a:bodyPr/>
                    <a:lstStyle/>
                    <a:p>
                      <a:pPr algn="ctr"/>
                      <a:r>
                        <a:rPr lang="en-US" sz="1600" b="1"/>
                        <a:t>0</a:t>
                      </a:r>
                    </a:p>
                  </a:txBody>
                  <a:tcPr marL="81280" marR="81280" marT="40640" marB="40640" anchor="ctr">
                    <a:lnL>
                      <a:noFill/>
                    </a:lnL>
                    <a:lnR>
                      <a:noFill/>
                    </a:lnR>
                    <a:lnT>
                      <a:noFill/>
                    </a:lnT>
                    <a:lnB>
                      <a:noFill/>
                    </a:lnB>
                    <a:solidFill>
                      <a:srgbClr val="FFFFFF"/>
                    </a:solidFill>
                  </a:tcPr>
                </a:tc>
                <a:tc>
                  <a:txBody>
                    <a:bodyPr/>
                    <a:lstStyle/>
                    <a:p>
                      <a:pPr algn="ctr"/>
                      <a:r>
                        <a:rPr lang="en-US" sz="1600" b="1"/>
                        <a:t>1 </a:t>
                      </a:r>
                    </a:p>
                  </a:txBody>
                  <a:tcPr marL="81280" marR="81280" marT="40640" marB="40640" anchor="ctr">
                    <a:lnL>
                      <a:noFill/>
                    </a:lnL>
                    <a:lnR>
                      <a:noFill/>
                    </a:lnR>
                    <a:lnT>
                      <a:noFill/>
                    </a:lnT>
                    <a:lnB>
                      <a:noFill/>
                    </a:lnB>
                    <a:solidFill>
                      <a:srgbClr val="FFFFFF"/>
                    </a:solidFill>
                  </a:tcPr>
                </a:tc>
                <a:tc>
                  <a:txBody>
                    <a:bodyPr/>
                    <a:lstStyle/>
                    <a:p>
                      <a:pPr algn="ctr"/>
                      <a:r>
                        <a:rPr lang="en-US" sz="1600" b="1" dirty="0"/>
                        <a:t>1</a:t>
                      </a:r>
                    </a:p>
                  </a:txBody>
                  <a:tcPr marL="81280" marR="81280" marT="40640" marB="40640" anchor="ctr">
                    <a:lnL>
                      <a:noFill/>
                    </a:lnL>
                    <a:lnR>
                      <a:noFill/>
                    </a:lnR>
                    <a:lnT>
                      <a:noFill/>
                    </a:lnT>
                    <a:lnB>
                      <a:noFill/>
                    </a:lnB>
                    <a:solidFill>
                      <a:srgbClr val="FFFFFF"/>
                    </a:solidFill>
                  </a:tcPr>
                </a:tc>
                <a:tc>
                  <a:txBody>
                    <a:bodyPr/>
                    <a:lstStyle/>
                    <a:p>
                      <a:pPr algn="ctr"/>
                      <a:r>
                        <a:rPr lang="en-US" sz="1600" b="1" dirty="0"/>
                        <a:t>0</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3"/>
                  </a:ext>
                </a:extLst>
              </a:tr>
              <a:tr h="563880">
                <a:tc>
                  <a:txBody>
                    <a:bodyPr/>
                    <a:lstStyle/>
                    <a:p>
                      <a:pPr algn="ctr"/>
                      <a:r>
                        <a:rPr lang="en-US" sz="1200" b="1"/>
                        <a:t>Vertex 4</a:t>
                      </a:r>
                      <a:endParaRPr lang="en-US" sz="1200"/>
                    </a:p>
                  </a:txBody>
                  <a:tcPr marL="81280" marR="81280" marT="40640" marB="40640" anchor="ctr">
                    <a:lnL>
                      <a:noFill/>
                    </a:lnL>
                    <a:lnR>
                      <a:noFill/>
                    </a:lnR>
                    <a:lnT>
                      <a:noFill/>
                    </a:lnT>
                    <a:lnB>
                      <a:noFill/>
                    </a:lnB>
                    <a:solidFill>
                      <a:srgbClr val="FFFFFF"/>
                    </a:solidFill>
                  </a:tcPr>
                </a:tc>
                <a:tc>
                  <a:txBody>
                    <a:bodyPr/>
                    <a:lstStyle/>
                    <a:p>
                      <a:pPr algn="ctr"/>
                      <a:r>
                        <a:rPr lang="en-US" sz="1600" b="1"/>
                        <a:t>0</a:t>
                      </a:r>
                    </a:p>
                  </a:txBody>
                  <a:tcPr marL="81280" marR="81280" marT="40640" marB="40640" anchor="ctr">
                    <a:lnL>
                      <a:noFill/>
                    </a:lnL>
                    <a:lnR>
                      <a:noFill/>
                    </a:lnR>
                    <a:lnT>
                      <a:noFill/>
                    </a:lnT>
                    <a:lnB>
                      <a:noFill/>
                    </a:lnB>
                    <a:solidFill>
                      <a:srgbClr val="FFFFFF"/>
                    </a:solidFill>
                  </a:tcPr>
                </a:tc>
                <a:tc>
                  <a:txBody>
                    <a:bodyPr/>
                    <a:lstStyle/>
                    <a:p>
                      <a:pPr algn="ctr"/>
                      <a:r>
                        <a:rPr lang="en-US" sz="1600" b="1"/>
                        <a:t>0 </a:t>
                      </a:r>
                    </a:p>
                  </a:txBody>
                  <a:tcPr marL="81280" marR="81280" marT="40640" marB="40640" anchor="ctr">
                    <a:lnL>
                      <a:noFill/>
                    </a:lnL>
                    <a:lnR>
                      <a:noFill/>
                    </a:lnR>
                    <a:lnT>
                      <a:noFill/>
                    </a:lnT>
                    <a:lnB>
                      <a:noFill/>
                    </a:lnB>
                    <a:solidFill>
                      <a:srgbClr val="FFFFFF"/>
                    </a:solidFill>
                  </a:tcPr>
                </a:tc>
                <a:tc>
                  <a:txBody>
                    <a:bodyPr/>
                    <a:lstStyle/>
                    <a:p>
                      <a:pPr algn="ctr"/>
                      <a:r>
                        <a:rPr lang="en-US" sz="1600" b="1" dirty="0"/>
                        <a:t>1</a:t>
                      </a:r>
                    </a:p>
                  </a:txBody>
                  <a:tcPr marL="81280" marR="81280" marT="40640" marB="40640" anchor="ctr">
                    <a:lnL>
                      <a:noFill/>
                    </a:lnL>
                    <a:lnR>
                      <a:noFill/>
                    </a:lnR>
                    <a:lnT>
                      <a:noFill/>
                    </a:lnT>
                    <a:lnB>
                      <a:noFill/>
                    </a:lnB>
                    <a:solidFill>
                      <a:srgbClr val="FFFFFF"/>
                    </a:solidFill>
                  </a:tcPr>
                </a:tc>
                <a:tc>
                  <a:txBody>
                    <a:bodyPr/>
                    <a:lstStyle/>
                    <a:p>
                      <a:pPr algn="ctr"/>
                      <a:r>
                        <a:rPr lang="en-US" sz="1600" b="1" dirty="0"/>
                        <a:t>1</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
        <p:nvSpPr>
          <p:cNvPr id="26655"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endParaRPr lang="en-US"/>
          </a:p>
          <a:p>
            <a:pPr algn="ctr" eaLnBrk="0" hangingPunct="0"/>
            <a:r>
              <a:rPr lang="en-US"/>
              <a:t/>
            </a:r>
            <a:br>
              <a:rPr lang="en-US"/>
            </a:b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t>Adjacency List (directed)</a:t>
            </a:r>
            <a:endParaRPr lang="en-US" dirty="0"/>
          </a:p>
        </p:txBody>
      </p:sp>
      <p:sp>
        <p:nvSpPr>
          <p:cNvPr id="27651" name="Text Placeholder 4"/>
          <p:cNvSpPr>
            <a:spLocks noGrp="1"/>
          </p:cNvSpPr>
          <p:nvPr>
            <p:ph type="body" idx="1"/>
          </p:nvPr>
        </p:nvSpPr>
        <p:spPr>
          <a:xfrm>
            <a:off x="457200" y="5410200"/>
            <a:ext cx="4040188" cy="1295400"/>
          </a:xfrm>
        </p:spPr>
        <p:txBody>
          <a:bodyPr anchor="t"/>
          <a:lstStyle/>
          <a:p>
            <a:pPr algn="ctr"/>
            <a:r>
              <a:rPr lang="en-US" smtClean="0"/>
              <a:t>Directed graph</a:t>
            </a:r>
          </a:p>
          <a:p>
            <a:pPr algn="ctr"/>
            <a:r>
              <a:rPr lang="en-US" smtClean="0"/>
              <a:t>4 directed links</a:t>
            </a:r>
          </a:p>
        </p:txBody>
      </p:sp>
      <p:sp>
        <p:nvSpPr>
          <p:cNvPr id="27652" name="Text Placeholder 6"/>
          <p:cNvSpPr>
            <a:spLocks noGrp="1"/>
          </p:cNvSpPr>
          <p:nvPr>
            <p:ph type="body" sz="half" idx="3"/>
          </p:nvPr>
        </p:nvSpPr>
        <p:spPr>
          <a:xfrm>
            <a:off x="4645025" y="5410200"/>
            <a:ext cx="4041775" cy="1295400"/>
          </a:xfrm>
        </p:spPr>
        <p:txBody>
          <a:bodyPr anchor="t"/>
          <a:lstStyle/>
          <a:p>
            <a:pPr algn="ctr"/>
            <a:r>
              <a:rPr lang="en-US" smtClean="0"/>
              <a:t>Weighting can also be assigned, next to the destination node</a:t>
            </a:r>
          </a:p>
        </p:txBody>
      </p:sp>
      <p:sp>
        <p:nvSpPr>
          <p:cNvPr id="27653" name="Content Placeholder 5"/>
          <p:cNvSpPr>
            <a:spLocks noGrp="1"/>
          </p:cNvSpPr>
          <p:nvPr>
            <p:ph sz="quarter" idx="2"/>
          </p:nvPr>
        </p:nvSpPr>
        <p:spPr>
          <a:xfrm>
            <a:off x="457200" y="1444625"/>
            <a:ext cx="2971800" cy="3279775"/>
          </a:xfrm>
          <a:ln>
            <a:prstDash val="solid"/>
          </a:ln>
        </p:spPr>
        <p:txBody>
          <a:bodyPr/>
          <a:lstStyle/>
          <a:p>
            <a:endParaRPr lang="en-US" smtClean="0"/>
          </a:p>
        </p:txBody>
      </p:sp>
      <p:graphicFrame>
        <p:nvGraphicFramePr>
          <p:cNvPr id="39" name="Content Placeholder 38"/>
          <p:cNvGraphicFramePr>
            <a:graphicFrameLocks noGrp="1"/>
          </p:cNvGraphicFramePr>
          <p:nvPr>
            <p:ph sz="quarter" idx="4"/>
          </p:nvPr>
        </p:nvGraphicFramePr>
        <p:xfrm>
          <a:off x="3733800" y="1444623"/>
          <a:ext cx="4953000" cy="3127376"/>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gridCol w="825500">
                  <a:extLst>
                    <a:ext uri="{9D8B030D-6E8A-4147-A177-3AD203B41FA5}">
                      <a16:colId xmlns:a16="http://schemas.microsoft.com/office/drawing/2014/main" val="20005"/>
                    </a:ext>
                  </a:extLst>
                </a:gridCol>
              </a:tblGrid>
              <a:tr h="781844">
                <a:tc>
                  <a:txBody>
                    <a:bodyPr/>
                    <a:lstStyle/>
                    <a:p>
                      <a:pPr algn="ctr"/>
                      <a:r>
                        <a:rPr lang="en-US" sz="2400" b="1" dirty="0" smtClean="0">
                          <a:ln>
                            <a:solidFill>
                              <a:schemeClr val="bg1"/>
                            </a:solidFill>
                          </a:ln>
                          <a:solidFill>
                            <a:schemeClr val="bg2">
                              <a:lumMod val="25000"/>
                            </a:schemeClr>
                          </a:solidFill>
                        </a:rPr>
                        <a:t>A</a:t>
                      </a:r>
                      <a:endParaRPr lang="en-US" sz="2400" b="1" dirty="0">
                        <a:ln>
                          <a:solidFill>
                            <a:schemeClr val="bg1"/>
                          </a:solidFill>
                        </a:ln>
                        <a:solidFill>
                          <a:schemeClr val="bg2">
                            <a:lumMod val="2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81844">
                <a:tc>
                  <a:txBody>
                    <a:bodyPr/>
                    <a:lstStyle/>
                    <a:p>
                      <a:pPr algn="ctr"/>
                      <a:r>
                        <a:rPr lang="en-US" sz="2400" b="1" dirty="0" smtClean="0">
                          <a:ln>
                            <a:solidFill>
                              <a:schemeClr val="bg1"/>
                            </a:solidFill>
                          </a:ln>
                        </a:rPr>
                        <a:t>B</a:t>
                      </a:r>
                      <a:endParaRPr lang="en-US" sz="2400" b="1"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smtClean="0">
                          <a:ln>
                            <a:solidFill>
                              <a:schemeClr val="bg1"/>
                            </a:solidFill>
                          </a:ln>
                        </a:rPr>
                        <a:t>D</a:t>
                      </a:r>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smtClean="0">
                          <a:ln>
                            <a:solidFill>
                              <a:schemeClr val="bg1"/>
                            </a:solidFill>
                          </a:ln>
                        </a:rPr>
                        <a:t>A</a:t>
                      </a:r>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81844">
                <a:tc>
                  <a:txBody>
                    <a:bodyPr/>
                    <a:lstStyle/>
                    <a:p>
                      <a:pPr algn="ctr"/>
                      <a:r>
                        <a:rPr lang="en-US" sz="2400" b="1" dirty="0" smtClean="0">
                          <a:ln>
                            <a:solidFill>
                              <a:schemeClr val="bg1"/>
                            </a:solidFill>
                          </a:ln>
                        </a:rPr>
                        <a:t>C</a:t>
                      </a:r>
                      <a:endParaRPr lang="en-US" sz="2400" b="1"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81844">
                <a:tc>
                  <a:txBody>
                    <a:bodyPr/>
                    <a:lstStyle/>
                    <a:p>
                      <a:pPr algn="ctr"/>
                      <a:r>
                        <a:rPr lang="en-US" sz="2400" b="1" dirty="0" smtClean="0">
                          <a:ln>
                            <a:solidFill>
                              <a:schemeClr val="bg1"/>
                            </a:solidFill>
                          </a:ln>
                        </a:rPr>
                        <a:t>D</a:t>
                      </a:r>
                      <a:endParaRPr lang="en-US" sz="2400" b="1"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smtClean="0">
                          <a:ln>
                            <a:solidFill>
                              <a:schemeClr val="bg1"/>
                            </a:solidFill>
                          </a:ln>
                        </a:rPr>
                        <a:t>C</a:t>
                      </a:r>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dirty="0">
                        <a:ln>
                          <a:solidFill>
                            <a:schemeClr val="bg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9" name="Oval 8"/>
          <p:cNvSpPr/>
          <p:nvPr/>
        </p:nvSpPr>
        <p:spPr>
          <a:xfrm>
            <a:off x="1143000" y="198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a:t>
            </a:r>
          </a:p>
        </p:txBody>
      </p:sp>
      <p:sp>
        <p:nvSpPr>
          <p:cNvPr id="27656" name="Content Placeholder 5"/>
          <p:cNvSpPr txBox="1">
            <a:spLocks/>
          </p:cNvSpPr>
          <p:nvPr/>
        </p:nvSpPr>
        <p:spPr bwMode="auto">
          <a:xfrm>
            <a:off x="609600" y="1597025"/>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1" name="Oval 10"/>
          <p:cNvSpPr/>
          <p:nvPr/>
        </p:nvSpPr>
        <p:spPr>
          <a:xfrm>
            <a:off x="2667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a:t>
            </a:r>
          </a:p>
        </p:txBody>
      </p:sp>
      <p:sp>
        <p:nvSpPr>
          <p:cNvPr id="27658" name="Content Placeholder 5"/>
          <p:cNvSpPr txBox="1">
            <a:spLocks/>
          </p:cNvSpPr>
          <p:nvPr/>
        </p:nvSpPr>
        <p:spPr bwMode="auto">
          <a:xfrm>
            <a:off x="762000" y="17526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3" name="Oval 12"/>
          <p:cNvSpPr/>
          <p:nvPr/>
        </p:nvSpPr>
        <p:spPr>
          <a:xfrm>
            <a:off x="1066800" y="3581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27660" name="Content Placeholder 5"/>
          <p:cNvSpPr txBox="1">
            <a:spLocks/>
          </p:cNvSpPr>
          <p:nvPr/>
        </p:nvSpPr>
        <p:spPr bwMode="auto">
          <a:xfrm>
            <a:off x="914400" y="1901825"/>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sp>
        <p:nvSpPr>
          <p:cNvPr id="15" name="Oval 14"/>
          <p:cNvSpPr/>
          <p:nvPr/>
        </p:nvSpPr>
        <p:spPr>
          <a:xfrm>
            <a:off x="2286000" y="2743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a:t>
            </a:r>
          </a:p>
        </p:txBody>
      </p:sp>
      <p:cxnSp>
        <p:nvCxnSpPr>
          <p:cNvPr id="17" name="Straight Arrow Connector 16"/>
          <p:cNvCxnSpPr>
            <a:endCxn id="9" idx="4"/>
          </p:cNvCxnSpPr>
          <p:nvPr/>
        </p:nvCxnSpPr>
        <p:spPr>
          <a:xfrm rot="5400000" flipH="1" flipV="1">
            <a:off x="762000" y="2971800"/>
            <a:ext cx="1143000" cy="76200"/>
          </a:xfrm>
          <a:prstGeom prst="straightConnector1">
            <a:avLst/>
          </a:prstGeom>
          <a:ln w="3492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7"/>
            <a:endCxn id="15" idx="2"/>
          </p:cNvCxnSpPr>
          <p:nvPr/>
        </p:nvCxnSpPr>
        <p:spPr>
          <a:xfrm rot="5400000" flipH="1" flipV="1">
            <a:off x="1533525" y="2895600"/>
            <a:ext cx="676275" cy="828675"/>
          </a:xfrm>
          <a:prstGeom prst="straightConnector1">
            <a:avLst/>
          </a:prstGeom>
          <a:ln w="3492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4"/>
            <a:endCxn id="11" idx="0"/>
          </p:cNvCxnSpPr>
          <p:nvPr/>
        </p:nvCxnSpPr>
        <p:spPr>
          <a:xfrm rot="16200000" flipH="1">
            <a:off x="2362200" y="3352800"/>
            <a:ext cx="685800" cy="381000"/>
          </a:xfrm>
          <a:prstGeom prst="straightConnector1">
            <a:avLst/>
          </a:prstGeom>
          <a:ln w="3492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665" name="Content Placeholder 5"/>
          <p:cNvSpPr txBox="1">
            <a:spLocks/>
          </p:cNvSpPr>
          <p:nvPr/>
        </p:nvSpPr>
        <p:spPr bwMode="auto">
          <a:xfrm>
            <a:off x="0" y="12192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cxnSp>
        <p:nvCxnSpPr>
          <p:cNvPr id="25" name="Straight Arrow Connector 24"/>
          <p:cNvCxnSpPr>
            <a:stCxn id="11" idx="2"/>
            <a:endCxn id="13" idx="6"/>
          </p:cNvCxnSpPr>
          <p:nvPr/>
        </p:nvCxnSpPr>
        <p:spPr>
          <a:xfrm rot="10800000">
            <a:off x="1524000" y="3810000"/>
            <a:ext cx="1143000" cy="304800"/>
          </a:xfrm>
          <a:prstGeom prst="straightConnector1">
            <a:avLst/>
          </a:prstGeom>
          <a:ln w="3492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667" name="Content Placeholder 5"/>
          <p:cNvSpPr txBox="1">
            <a:spLocks/>
          </p:cNvSpPr>
          <p:nvPr/>
        </p:nvSpPr>
        <p:spPr bwMode="auto">
          <a:xfrm>
            <a:off x="152400" y="1371600"/>
            <a:ext cx="4040188" cy="3941763"/>
          </a:xfrm>
          <a:prstGeom prst="rect">
            <a:avLst/>
          </a:prstGeom>
          <a:noFill/>
          <a:ln w="9525">
            <a:noFill/>
            <a:prstDash val="sysDash"/>
            <a:miter lim="800000"/>
            <a:headEnd/>
            <a:tailEnd/>
          </a:ln>
        </p:spPr>
        <p:txBody>
          <a:bodyPr/>
          <a:lstStyle/>
          <a:p>
            <a:pPr marL="365125" indent="-255588">
              <a:spcBef>
                <a:spcPts val="400"/>
              </a:spcBef>
              <a:buClr>
                <a:schemeClr val="accent1"/>
              </a:buClr>
              <a:buSzPct val="68000"/>
              <a:buFont typeface="Wingdings 3" pitchFamily="18" charset="2"/>
              <a:buChar char=""/>
            </a:pPr>
            <a:endParaRPr lang="en-US" sz="2400">
              <a:latin typeface="Lucida Sans Unicode" pitchFamily="34" charset="0"/>
            </a:endParaRPr>
          </a:p>
        </p:txBody>
      </p:sp>
      <p:cxnSp>
        <p:nvCxnSpPr>
          <p:cNvPr id="41" name="Straight Connector 40"/>
          <p:cNvCxnSpPr/>
          <p:nvPr/>
        </p:nvCxnSpPr>
        <p:spPr>
          <a:xfrm>
            <a:off x="4572000" y="1447800"/>
            <a:ext cx="838200" cy="7620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573588" y="3049588"/>
            <a:ext cx="836612" cy="76041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953000" y="2590800"/>
            <a:ext cx="457200" cy="1588"/>
          </a:xfrm>
          <a:prstGeom prst="straightConnector1">
            <a:avLst/>
          </a:prstGeom>
          <a:ln w="31750" cmpd="sng">
            <a:headEnd type="ova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791200" y="2590800"/>
            <a:ext cx="457200" cy="1588"/>
          </a:xfrm>
          <a:prstGeom prst="straightConnector1">
            <a:avLst/>
          </a:prstGeom>
          <a:ln w="31750" cmpd="sng">
            <a:headEnd type="ova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6438900" y="2400300"/>
            <a:ext cx="762000" cy="3810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953000" y="4191000"/>
            <a:ext cx="457200" cy="1588"/>
          </a:xfrm>
          <a:prstGeom prst="straightConnector1">
            <a:avLst/>
          </a:prstGeom>
          <a:ln w="31750" cmpd="sng">
            <a:headEnd type="ova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5638800" y="3962400"/>
            <a:ext cx="762000" cy="4572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5410201" y="2590800"/>
            <a:ext cx="762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249194" y="2590006"/>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5410994" y="4190206"/>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810794" y="5790406"/>
            <a:ext cx="76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r>
              <a:rPr lang="en-US" smtClean="0"/>
              <a:t>Leonhard Euler – 1736</a:t>
            </a:r>
          </a:p>
          <a:p>
            <a:r>
              <a:rPr lang="en-US" smtClean="0"/>
              <a:t>Find a starting point so that you can walk around the city, crossing each bridge exactly once, and end up at your starting point</a:t>
            </a:r>
          </a:p>
        </p:txBody>
      </p:sp>
      <p:sp>
        <p:nvSpPr>
          <p:cNvPr id="3" name="Title 2"/>
          <p:cNvSpPr>
            <a:spLocks noGrp="1"/>
          </p:cNvSpPr>
          <p:nvPr>
            <p:ph type="title"/>
          </p:nvPr>
        </p:nvSpPr>
        <p:spPr/>
        <p:txBody>
          <a:bodyPr/>
          <a:lstStyle/>
          <a:p>
            <a:pPr fontAlgn="auto">
              <a:spcAft>
                <a:spcPts val="0"/>
              </a:spcAft>
              <a:defRPr/>
            </a:pPr>
            <a:r>
              <a:rPr lang="en-US" dirty="0" smtClean="0"/>
              <a:t>Seven Bridges of </a:t>
            </a:r>
            <a:r>
              <a:rPr lang="en-US" dirty="0" err="1" smtClean="0"/>
              <a:t>Königsberg</a:t>
            </a:r>
            <a:endParaRPr lang="en-US" dirty="0"/>
          </a:p>
        </p:txBody>
      </p:sp>
      <p:pic>
        <p:nvPicPr>
          <p:cNvPr id="10244" name="Picture 4" descr="http://www.math.lsa.umich.edu/mmss/coursesONLINE/graph/g_1.jpg"/>
          <p:cNvPicPr>
            <a:picLocks noChangeAspect="1" noChangeArrowheads="1"/>
          </p:cNvPicPr>
          <p:nvPr/>
        </p:nvPicPr>
        <p:blipFill>
          <a:blip r:embed="rId2" cstate="print"/>
          <a:srcRect/>
          <a:stretch>
            <a:fillRect/>
          </a:stretch>
        </p:blipFill>
        <p:spPr bwMode="auto">
          <a:xfrm>
            <a:off x="4098925" y="3343275"/>
            <a:ext cx="4684713" cy="3362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7"/>
          <p:cNvSpPr>
            <a:spLocks noGrp="1"/>
          </p:cNvSpPr>
          <p:nvPr>
            <p:ph idx="1"/>
          </p:nvPr>
        </p:nvSpPr>
        <p:spPr/>
        <p:txBody>
          <a:bodyPr/>
          <a:lstStyle/>
          <a:p>
            <a:r>
              <a:rPr lang="en-US" smtClean="0"/>
              <a:t>The number of edges incident with a vertex</a:t>
            </a:r>
          </a:p>
        </p:txBody>
      </p:sp>
      <p:sp>
        <p:nvSpPr>
          <p:cNvPr id="7" name="Title 6"/>
          <p:cNvSpPr>
            <a:spLocks noGrp="1"/>
          </p:cNvSpPr>
          <p:nvPr>
            <p:ph type="title"/>
          </p:nvPr>
        </p:nvSpPr>
        <p:spPr/>
        <p:txBody>
          <a:bodyPr/>
          <a:lstStyle/>
          <a:p>
            <a:pPr fontAlgn="auto">
              <a:spcAft>
                <a:spcPts val="0"/>
              </a:spcAft>
              <a:defRPr/>
            </a:pPr>
            <a:r>
              <a:rPr lang="en-US" dirty="0" smtClean="0"/>
              <a:t>Degree or </a:t>
            </a:r>
            <a:r>
              <a:rPr lang="en-US" dirty="0" err="1" smtClean="0"/>
              <a:t>Valency</a:t>
            </a:r>
            <a:endParaRPr lang="en-US" dirty="0"/>
          </a:p>
        </p:txBody>
      </p:sp>
      <p:pic>
        <p:nvPicPr>
          <p:cNvPr id="28676" name="Picture 2" descr="http://www.math.lsa.umich.edu/mmss/coursesONLINE/graph/graph2/g2_9.gif"/>
          <p:cNvPicPr>
            <a:picLocks noChangeAspect="1" noChangeArrowheads="1"/>
          </p:cNvPicPr>
          <p:nvPr/>
        </p:nvPicPr>
        <p:blipFill>
          <a:blip r:embed="rId2" cstate="print"/>
          <a:srcRect/>
          <a:stretch>
            <a:fillRect/>
          </a:stretch>
        </p:blipFill>
        <p:spPr bwMode="auto">
          <a:xfrm>
            <a:off x="3352800" y="2286000"/>
            <a:ext cx="5172075" cy="379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7"/>
          <p:cNvSpPr>
            <a:spLocks noGrp="1"/>
          </p:cNvSpPr>
          <p:nvPr>
            <p:ph idx="1"/>
          </p:nvPr>
        </p:nvSpPr>
        <p:spPr/>
        <p:txBody>
          <a:bodyPr/>
          <a:lstStyle/>
          <a:p>
            <a:r>
              <a:rPr lang="en-US" smtClean="0"/>
              <a:t>Determine if edge exists between two vertices</a:t>
            </a:r>
          </a:p>
          <a:p>
            <a:r>
              <a:rPr lang="en-US" smtClean="0"/>
              <a:t>Find all adjacent vertices for a given vertex</a:t>
            </a:r>
          </a:p>
          <a:p>
            <a:endParaRPr lang="en-US" smtClean="0"/>
          </a:p>
          <a:p>
            <a:r>
              <a:rPr lang="en-US" smtClean="0"/>
              <a:t>Consider the computational advantages in using one over the other</a:t>
            </a:r>
          </a:p>
        </p:txBody>
      </p:sp>
      <p:sp>
        <p:nvSpPr>
          <p:cNvPr id="7" name="Title 6"/>
          <p:cNvSpPr>
            <a:spLocks noGrp="1"/>
          </p:cNvSpPr>
          <p:nvPr>
            <p:ph type="title"/>
          </p:nvPr>
        </p:nvSpPr>
        <p:spPr/>
        <p:txBody>
          <a:bodyPr>
            <a:normAutofit fontScale="90000"/>
          </a:bodyPr>
          <a:lstStyle/>
          <a:p>
            <a:pPr fontAlgn="auto">
              <a:spcAft>
                <a:spcPts val="0"/>
              </a:spcAft>
              <a:defRPr/>
            </a:pPr>
            <a:r>
              <a:rPr lang="en-US" dirty="0" smtClean="0"/>
              <a:t>Representations can be used to…</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r>
              <a:rPr lang="en-US" smtClean="0"/>
              <a:t>Two algorithms to traverse and search for a node</a:t>
            </a:r>
          </a:p>
          <a:p>
            <a:r>
              <a:rPr lang="en-US" smtClean="0"/>
              <a:t>Determine if a node is reachable from a given node</a:t>
            </a:r>
          </a:p>
          <a:p>
            <a:endParaRPr lang="en-US" smtClean="0"/>
          </a:p>
          <a:p>
            <a:r>
              <a:rPr lang="en-US" smtClean="0"/>
              <a:t>BFS</a:t>
            </a:r>
          </a:p>
          <a:p>
            <a:pPr lvl="1"/>
            <a:r>
              <a:rPr lang="en-US" smtClean="0"/>
              <a:t>Breadth First Search</a:t>
            </a:r>
          </a:p>
          <a:p>
            <a:r>
              <a:rPr lang="en-US" smtClean="0"/>
              <a:t>DFS</a:t>
            </a:r>
          </a:p>
          <a:p>
            <a:pPr lvl="1"/>
            <a:r>
              <a:rPr lang="en-US" smtClean="0"/>
              <a:t>Depth First Search</a:t>
            </a:r>
          </a:p>
        </p:txBody>
      </p:sp>
      <p:sp>
        <p:nvSpPr>
          <p:cNvPr id="3" name="Title 2"/>
          <p:cNvSpPr>
            <a:spLocks noGrp="1"/>
          </p:cNvSpPr>
          <p:nvPr>
            <p:ph type="title"/>
          </p:nvPr>
        </p:nvSpPr>
        <p:spPr/>
        <p:txBody>
          <a:bodyPr/>
          <a:lstStyle/>
          <a:p>
            <a:pPr>
              <a:defRPr/>
            </a:pPr>
            <a:r>
              <a:rPr lang="en-US" dirty="0" smtClean="0"/>
              <a:t>Graph Traversals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r>
              <a:rPr lang="en-US" dirty="0" smtClean="0"/>
              <a:t>See how far you can go</a:t>
            </a:r>
          </a:p>
          <a:p>
            <a:pPr lvl="1"/>
            <a:r>
              <a:rPr lang="en-US" dirty="0" smtClean="0"/>
              <a:t>Use a STACK</a:t>
            </a:r>
          </a:p>
          <a:p>
            <a:r>
              <a:rPr lang="en-US" dirty="0" smtClean="0"/>
              <a:t>Result is A B E F C D</a:t>
            </a:r>
          </a:p>
          <a:p>
            <a:pPr marL="1117600" lvl="2" indent="-514350">
              <a:buFont typeface="Lucida Sans Unicode" pitchFamily="34" charset="0"/>
              <a:buAutoNum type="arabicPeriod"/>
            </a:pPr>
            <a:r>
              <a:rPr lang="en-US" dirty="0" smtClean="0"/>
              <a:t>Push </a:t>
            </a:r>
            <a:r>
              <a:rPr lang="en-US" dirty="0" smtClean="0"/>
              <a:t>starting</a:t>
            </a:r>
            <a:r>
              <a:rPr lang="en-US" dirty="0" smtClean="0"/>
              <a:t> </a:t>
            </a:r>
            <a:r>
              <a:rPr lang="en-US" dirty="0" smtClean="0"/>
              <a:t>node</a:t>
            </a:r>
          </a:p>
          <a:p>
            <a:pPr marL="1117600" lvl="2" indent="-514350">
              <a:buFont typeface="Lucida Sans Unicode" pitchFamily="34" charset="0"/>
              <a:buAutoNum type="arabicPeriod"/>
            </a:pPr>
            <a:r>
              <a:rPr lang="en-US" dirty="0" smtClean="0"/>
              <a:t>Loop until the stack is empty</a:t>
            </a:r>
          </a:p>
          <a:p>
            <a:pPr marL="1117600" lvl="2" indent="-514350">
              <a:buFont typeface="Lucida Sans Unicode" pitchFamily="34" charset="0"/>
              <a:buAutoNum type="arabicPeriod"/>
            </a:pPr>
            <a:r>
              <a:rPr lang="en-US" dirty="0" smtClean="0"/>
              <a:t>Peek the node in the stack</a:t>
            </a:r>
          </a:p>
          <a:p>
            <a:pPr marL="1117600" lvl="2" indent="-514350">
              <a:buFont typeface="Lucida Sans Unicode" pitchFamily="34" charset="0"/>
              <a:buAutoNum type="arabicPeriod"/>
            </a:pPr>
            <a:r>
              <a:rPr lang="en-US" dirty="0" smtClean="0"/>
              <a:t>If node has unvisited </a:t>
            </a:r>
            <a:r>
              <a:rPr lang="en-US" dirty="0" smtClean="0"/>
              <a:t>adjacent </a:t>
            </a:r>
            <a:r>
              <a:rPr lang="en-US" dirty="0" smtClean="0"/>
              <a:t>nodes, mark as traversed and push it on stack</a:t>
            </a:r>
          </a:p>
          <a:p>
            <a:pPr marL="1117600" lvl="2" indent="-514350">
              <a:buFont typeface="Lucida Sans Unicode" pitchFamily="34" charset="0"/>
              <a:buAutoNum type="arabicPeriod"/>
            </a:pPr>
            <a:r>
              <a:rPr lang="en-US" dirty="0" smtClean="0"/>
              <a:t>If node does not have unvisited </a:t>
            </a:r>
            <a:r>
              <a:rPr lang="en-US" dirty="0" smtClean="0"/>
              <a:t>adjacent </a:t>
            </a:r>
            <a:r>
              <a:rPr lang="en-US" dirty="0" smtClean="0"/>
              <a:t>nodes, pop the node from the stack</a:t>
            </a:r>
          </a:p>
        </p:txBody>
      </p:sp>
      <p:sp>
        <p:nvSpPr>
          <p:cNvPr id="3" name="Title 2"/>
          <p:cNvSpPr>
            <a:spLocks noGrp="1"/>
          </p:cNvSpPr>
          <p:nvPr>
            <p:ph type="title"/>
          </p:nvPr>
        </p:nvSpPr>
        <p:spPr/>
        <p:txBody>
          <a:bodyPr/>
          <a:lstStyle/>
          <a:p>
            <a:pPr>
              <a:defRPr/>
            </a:pPr>
            <a:r>
              <a:rPr lang="en-US" dirty="0" smtClean="0"/>
              <a:t>DFS algorithm</a:t>
            </a:r>
            <a:endParaRPr lang="en-US" dirty="0"/>
          </a:p>
        </p:txBody>
      </p:sp>
      <p:pic>
        <p:nvPicPr>
          <p:cNvPr id="31748" name="Picture 4" descr="http://www.codeproject.com/KB/java/BFSDFS/graph.PNG"/>
          <p:cNvPicPr>
            <a:picLocks noChangeAspect="1" noChangeArrowheads="1"/>
          </p:cNvPicPr>
          <p:nvPr/>
        </p:nvPicPr>
        <p:blipFill>
          <a:blip r:embed="rId2" cstate="print"/>
          <a:srcRect/>
          <a:stretch>
            <a:fillRect/>
          </a:stretch>
        </p:blipFill>
        <p:spPr bwMode="auto">
          <a:xfrm>
            <a:off x="5029200" y="381000"/>
            <a:ext cx="374332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DFS algorithm</a:t>
            </a:r>
            <a:endParaRPr lang="en-US" dirty="0"/>
          </a:p>
        </p:txBody>
      </p:sp>
      <p:sp>
        <p:nvSpPr>
          <p:cNvPr id="32771" name="Text Placeholder 3"/>
          <p:cNvSpPr>
            <a:spLocks noGrp="1"/>
          </p:cNvSpPr>
          <p:nvPr>
            <p:ph type="body" idx="2"/>
          </p:nvPr>
        </p:nvSpPr>
        <p:spPr>
          <a:xfrm>
            <a:off x="4419600" y="5354638"/>
            <a:ext cx="3975100" cy="914400"/>
          </a:xfrm>
        </p:spPr>
        <p:txBody>
          <a:bodyPr/>
          <a:lstStyle/>
          <a:p>
            <a:endParaRPr lang="en-US" smtClean="0"/>
          </a:p>
        </p:txBody>
      </p:sp>
      <p:sp>
        <p:nvSpPr>
          <p:cNvPr id="32772" name="Content Placeholder 1"/>
          <p:cNvSpPr>
            <a:spLocks noGrp="1"/>
          </p:cNvSpPr>
          <p:nvPr>
            <p:ph sz="half" idx="1"/>
          </p:nvPr>
        </p:nvSpPr>
        <p:spPr>
          <a:xfrm>
            <a:off x="914400" y="274638"/>
            <a:ext cx="7480300" cy="4983162"/>
          </a:xfrm>
        </p:spPr>
        <p:txBody>
          <a:bodyPr/>
          <a:lstStyle/>
          <a:p>
            <a:pPr>
              <a:buFont typeface="Wingdings 3" pitchFamily="18" charset="2"/>
              <a:buNone/>
            </a:pPr>
            <a:r>
              <a:rPr lang="en-US" sz="1400" dirty="0" smtClean="0"/>
              <a:t>public void </a:t>
            </a:r>
            <a:r>
              <a:rPr lang="en-US" sz="1400" dirty="0" err="1" smtClean="0"/>
              <a:t>dfs</a:t>
            </a:r>
            <a:r>
              <a:rPr lang="en-US" sz="1400" dirty="0" smtClean="0"/>
              <a:t>()</a:t>
            </a:r>
          </a:p>
          <a:p>
            <a:pPr>
              <a:buFont typeface="Wingdings 3" pitchFamily="18" charset="2"/>
              <a:buNone/>
            </a:pPr>
            <a:r>
              <a:rPr lang="en-US" sz="1400" dirty="0" smtClean="0"/>
              <a:t>{	</a:t>
            </a:r>
            <a:r>
              <a:rPr lang="en-US" sz="1400" i="1" dirty="0" smtClean="0"/>
              <a:t>//DFS uses Stack data structure</a:t>
            </a:r>
          </a:p>
          <a:p>
            <a:pPr>
              <a:buFont typeface="Wingdings 3" pitchFamily="18" charset="2"/>
              <a:buNone/>
            </a:pPr>
            <a:r>
              <a:rPr lang="en-US" sz="1400" dirty="0" smtClean="0"/>
              <a:t>	Stack s=new Stack();</a:t>
            </a:r>
          </a:p>
          <a:p>
            <a:pPr>
              <a:buFont typeface="Wingdings 3" pitchFamily="18" charset="2"/>
              <a:buNone/>
            </a:pPr>
            <a:r>
              <a:rPr lang="en-US" sz="1400" dirty="0" smtClean="0"/>
              <a:t>	</a:t>
            </a:r>
            <a:r>
              <a:rPr lang="en-US" sz="1400" dirty="0" err="1" smtClean="0"/>
              <a:t>s.push</a:t>
            </a:r>
            <a:r>
              <a:rPr lang="en-US" sz="1400" dirty="0" smtClean="0"/>
              <a:t>(</a:t>
            </a:r>
            <a:r>
              <a:rPr lang="en-US" sz="1400" dirty="0" err="1" smtClean="0"/>
              <a:t>this.rootNode</a:t>
            </a:r>
            <a:r>
              <a:rPr lang="en-US" sz="1400" dirty="0" smtClean="0"/>
              <a:t>);</a:t>
            </a:r>
          </a:p>
          <a:p>
            <a:pPr>
              <a:buFont typeface="Wingdings 3" pitchFamily="18" charset="2"/>
              <a:buNone/>
            </a:pPr>
            <a:r>
              <a:rPr lang="en-US" sz="1400" dirty="0" smtClean="0"/>
              <a:t>	</a:t>
            </a:r>
            <a:r>
              <a:rPr lang="en-US" sz="1400" dirty="0" err="1" smtClean="0"/>
              <a:t>rootNode.visited</a:t>
            </a:r>
            <a:r>
              <a:rPr lang="en-US" sz="1400" dirty="0" smtClean="0"/>
              <a:t>=true;</a:t>
            </a:r>
          </a:p>
          <a:p>
            <a:pPr>
              <a:buFont typeface="Wingdings 3" pitchFamily="18" charset="2"/>
              <a:buNone/>
            </a:pPr>
            <a:r>
              <a:rPr lang="en-US" sz="1400" dirty="0" smtClean="0"/>
              <a:t>	</a:t>
            </a:r>
            <a:r>
              <a:rPr lang="en-US" sz="1400" dirty="0" err="1" smtClean="0"/>
              <a:t>printNode</a:t>
            </a:r>
            <a:r>
              <a:rPr lang="en-US" sz="1400" dirty="0" smtClean="0"/>
              <a:t>(</a:t>
            </a:r>
            <a:r>
              <a:rPr lang="en-US" sz="1400" dirty="0" err="1" smtClean="0"/>
              <a:t>rootNode</a:t>
            </a:r>
            <a:r>
              <a:rPr lang="en-US" sz="1400" dirty="0" smtClean="0"/>
              <a:t>);</a:t>
            </a:r>
          </a:p>
          <a:p>
            <a:pPr>
              <a:buFont typeface="Wingdings 3" pitchFamily="18" charset="2"/>
              <a:buNone/>
            </a:pPr>
            <a:r>
              <a:rPr lang="en-US" sz="1400" dirty="0" smtClean="0"/>
              <a:t>	while(!</a:t>
            </a:r>
            <a:r>
              <a:rPr lang="en-US" sz="1400" dirty="0" err="1" smtClean="0"/>
              <a:t>s.isEmpty</a:t>
            </a:r>
            <a:r>
              <a:rPr lang="en-US" sz="1400" dirty="0" smtClean="0"/>
              <a:t>())</a:t>
            </a:r>
          </a:p>
          <a:p>
            <a:pPr>
              <a:buFont typeface="Wingdings 3" pitchFamily="18" charset="2"/>
              <a:buNone/>
            </a:pPr>
            <a:r>
              <a:rPr lang="en-US" sz="1400" dirty="0" smtClean="0"/>
              <a:t>	{	Node n=(Node)</a:t>
            </a:r>
            <a:r>
              <a:rPr lang="en-US" sz="1400" dirty="0" err="1" smtClean="0"/>
              <a:t>s.peek</a:t>
            </a:r>
            <a:r>
              <a:rPr lang="en-US" sz="1400" dirty="0" smtClean="0"/>
              <a:t>();</a:t>
            </a:r>
          </a:p>
          <a:p>
            <a:pPr>
              <a:buFont typeface="Wingdings 3" pitchFamily="18" charset="2"/>
              <a:buNone/>
            </a:pPr>
            <a:r>
              <a:rPr lang="en-US" sz="1400" dirty="0" smtClean="0"/>
              <a:t>		Node child=</a:t>
            </a:r>
            <a:r>
              <a:rPr lang="en-US" sz="1400" dirty="0" err="1" smtClean="0"/>
              <a:t>getUnvisitedChildNode</a:t>
            </a:r>
            <a:r>
              <a:rPr lang="en-US" sz="1400" dirty="0" smtClean="0"/>
              <a:t>(n);</a:t>
            </a:r>
          </a:p>
          <a:p>
            <a:pPr>
              <a:buFont typeface="Wingdings 3" pitchFamily="18" charset="2"/>
              <a:buNone/>
            </a:pPr>
            <a:r>
              <a:rPr lang="en-US" sz="1400" dirty="0" smtClean="0"/>
              <a:t>		if  (child!=null)</a:t>
            </a:r>
          </a:p>
          <a:p>
            <a:pPr>
              <a:buFont typeface="Wingdings 3" pitchFamily="18" charset="2"/>
              <a:buNone/>
            </a:pPr>
            <a:r>
              <a:rPr lang="en-US" sz="1400" dirty="0" smtClean="0"/>
              <a:t>		{</a:t>
            </a:r>
          </a:p>
          <a:p>
            <a:pPr>
              <a:buFont typeface="Wingdings 3" pitchFamily="18" charset="2"/>
              <a:buNone/>
            </a:pPr>
            <a:r>
              <a:rPr lang="en-US" sz="1400" dirty="0" smtClean="0"/>
              <a:t>			</a:t>
            </a:r>
            <a:r>
              <a:rPr lang="en-US" sz="1400" dirty="0" err="1" smtClean="0"/>
              <a:t>child.visited</a:t>
            </a:r>
            <a:r>
              <a:rPr lang="en-US" sz="1400" dirty="0" smtClean="0"/>
              <a:t>=true;</a:t>
            </a:r>
          </a:p>
          <a:p>
            <a:pPr>
              <a:buFont typeface="Wingdings 3" pitchFamily="18" charset="2"/>
              <a:buNone/>
            </a:pPr>
            <a:r>
              <a:rPr lang="en-US" sz="1400" dirty="0" smtClean="0"/>
              <a:t>			</a:t>
            </a:r>
            <a:r>
              <a:rPr lang="en-US" sz="1400" dirty="0" err="1" smtClean="0"/>
              <a:t>printNode</a:t>
            </a:r>
            <a:r>
              <a:rPr lang="en-US" sz="1400" dirty="0" smtClean="0"/>
              <a:t>(child);</a:t>
            </a:r>
          </a:p>
          <a:p>
            <a:pPr>
              <a:buFont typeface="Wingdings 3" pitchFamily="18" charset="2"/>
              <a:buNone/>
            </a:pPr>
            <a:r>
              <a:rPr lang="en-US" sz="1400" dirty="0" smtClean="0"/>
              <a:t>			</a:t>
            </a:r>
            <a:r>
              <a:rPr lang="en-US" sz="1400" dirty="0" err="1" smtClean="0"/>
              <a:t>s.push</a:t>
            </a:r>
            <a:r>
              <a:rPr lang="en-US" sz="1400" dirty="0" smtClean="0"/>
              <a:t>(child);</a:t>
            </a:r>
          </a:p>
          <a:p>
            <a:pPr>
              <a:buFont typeface="Wingdings 3" pitchFamily="18" charset="2"/>
              <a:buNone/>
            </a:pPr>
            <a:r>
              <a:rPr lang="en-US" sz="1400" dirty="0" smtClean="0"/>
              <a:t>		}</a:t>
            </a:r>
          </a:p>
          <a:p>
            <a:pPr>
              <a:buFont typeface="Wingdings 3" pitchFamily="18" charset="2"/>
              <a:buNone/>
            </a:pPr>
            <a:r>
              <a:rPr lang="en-US" sz="1400" dirty="0" smtClean="0"/>
              <a:t>		else</a:t>
            </a:r>
          </a:p>
          <a:p>
            <a:pPr>
              <a:buFont typeface="Wingdings 3" pitchFamily="18" charset="2"/>
              <a:buNone/>
            </a:pPr>
            <a:r>
              <a:rPr lang="en-US" sz="1400" dirty="0" smtClean="0"/>
              <a:t>		{</a:t>
            </a:r>
          </a:p>
          <a:p>
            <a:pPr>
              <a:buFont typeface="Wingdings 3" pitchFamily="18" charset="2"/>
              <a:buNone/>
            </a:pPr>
            <a:r>
              <a:rPr lang="en-US" sz="1400" dirty="0" smtClean="0"/>
              <a:t>			</a:t>
            </a:r>
            <a:r>
              <a:rPr lang="en-US" sz="1400" dirty="0" err="1" smtClean="0"/>
              <a:t>s.pop</a:t>
            </a:r>
            <a:r>
              <a:rPr lang="en-US" sz="1400" dirty="0" smtClean="0"/>
              <a:t>();</a:t>
            </a:r>
          </a:p>
          <a:p>
            <a:pPr>
              <a:buFont typeface="Wingdings 3" pitchFamily="18" charset="2"/>
              <a:buNone/>
            </a:pPr>
            <a:r>
              <a:rPr lang="en-US" sz="1400" dirty="0" smtClean="0"/>
              <a:t>		}</a:t>
            </a:r>
          </a:p>
          <a:p>
            <a:pPr>
              <a:buFont typeface="Wingdings 3" pitchFamily="18" charset="2"/>
              <a:buNone/>
            </a:pPr>
            <a:r>
              <a:rPr lang="en-US" sz="1400" dirty="0" smtClean="0"/>
              <a:t>	}</a:t>
            </a:r>
          </a:p>
          <a:p>
            <a:pPr>
              <a:buFont typeface="Wingdings 3" pitchFamily="18" charset="2"/>
              <a:buNone/>
            </a:pPr>
            <a:r>
              <a:rPr lang="en-US" sz="1400" dirty="0" smtClean="0"/>
              <a:t>	</a:t>
            </a:r>
            <a:r>
              <a:rPr lang="en-US" sz="1400" i="1" dirty="0" smtClean="0"/>
              <a:t>//Clear visited property of nodes</a:t>
            </a:r>
            <a:r>
              <a:rPr lang="en-US" sz="1400" dirty="0" smtClean="0"/>
              <a:t>	</a:t>
            </a:r>
          </a:p>
          <a:p>
            <a:pPr>
              <a:buFont typeface="Wingdings 3" pitchFamily="18" charset="2"/>
              <a:buNone/>
            </a:pPr>
            <a:r>
              <a:rPr lang="en-US" sz="1400" dirty="0" err="1" smtClean="0"/>
              <a:t>clearNodes</a:t>
            </a:r>
            <a:r>
              <a:rPr lang="en-US" sz="14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p:txBody>
          <a:bodyPr/>
          <a:lstStyle/>
          <a:p>
            <a:r>
              <a:rPr lang="en-US" dirty="0" smtClean="0"/>
              <a:t>Stay close to root</a:t>
            </a:r>
          </a:p>
          <a:p>
            <a:pPr lvl="1"/>
            <a:r>
              <a:rPr lang="en-US" dirty="0" smtClean="0"/>
              <a:t>Visit “level” by “level”</a:t>
            </a:r>
          </a:p>
          <a:p>
            <a:pPr lvl="1"/>
            <a:r>
              <a:rPr lang="en-US" dirty="0" smtClean="0"/>
              <a:t>Use a QUEUE</a:t>
            </a:r>
          </a:p>
          <a:p>
            <a:r>
              <a:rPr lang="en-US" dirty="0" smtClean="0"/>
              <a:t>Result is A B C D E F</a:t>
            </a:r>
          </a:p>
          <a:p>
            <a:pPr marL="1117600" lvl="2" indent="-514350">
              <a:buFont typeface="Lucida Sans Unicode" pitchFamily="34" charset="0"/>
              <a:buAutoNum type="arabicPeriod"/>
            </a:pPr>
            <a:r>
              <a:rPr lang="en-US" dirty="0" smtClean="0"/>
              <a:t>Push </a:t>
            </a:r>
            <a:r>
              <a:rPr lang="en-US" dirty="0" smtClean="0"/>
              <a:t>start </a:t>
            </a:r>
            <a:r>
              <a:rPr lang="en-US" dirty="0" smtClean="0"/>
              <a:t>node into the queue</a:t>
            </a:r>
          </a:p>
          <a:p>
            <a:pPr marL="1117600" lvl="2" indent="-514350">
              <a:buFont typeface="Lucida Sans Unicode" pitchFamily="34" charset="0"/>
              <a:buAutoNum type="arabicPeriod"/>
            </a:pPr>
            <a:r>
              <a:rPr lang="en-US" dirty="0" smtClean="0"/>
              <a:t>Loop until the queue is empty</a:t>
            </a:r>
          </a:p>
          <a:p>
            <a:pPr marL="1117600" lvl="2" indent="-514350">
              <a:buFont typeface="Lucida Sans Unicode" pitchFamily="34" charset="0"/>
              <a:buAutoNum type="arabicPeriod"/>
            </a:pPr>
            <a:r>
              <a:rPr lang="en-US" dirty="0" smtClean="0"/>
              <a:t>Remove the node from the queue</a:t>
            </a:r>
          </a:p>
          <a:p>
            <a:pPr marL="1117600" lvl="2" indent="-514350">
              <a:buFont typeface="Lucida Sans Unicode" pitchFamily="34" charset="0"/>
              <a:buAutoNum type="arabicPeriod"/>
            </a:pPr>
            <a:r>
              <a:rPr lang="en-US" dirty="0" smtClean="0"/>
              <a:t>If removed node has unvisited child nodes, mark as traversed and insert unvisited children into queue</a:t>
            </a:r>
          </a:p>
        </p:txBody>
      </p:sp>
      <p:sp>
        <p:nvSpPr>
          <p:cNvPr id="3" name="Title 2"/>
          <p:cNvSpPr>
            <a:spLocks noGrp="1"/>
          </p:cNvSpPr>
          <p:nvPr>
            <p:ph type="title"/>
          </p:nvPr>
        </p:nvSpPr>
        <p:spPr/>
        <p:txBody>
          <a:bodyPr/>
          <a:lstStyle/>
          <a:p>
            <a:pPr>
              <a:defRPr/>
            </a:pPr>
            <a:r>
              <a:rPr lang="en-US" dirty="0" smtClean="0"/>
              <a:t>BFS algorithm</a:t>
            </a:r>
            <a:endParaRPr lang="en-US" dirty="0"/>
          </a:p>
        </p:txBody>
      </p:sp>
      <p:pic>
        <p:nvPicPr>
          <p:cNvPr id="33796" name="Picture 4" descr="http://www.codeproject.com/KB/java/BFSDFS/graph.PNG"/>
          <p:cNvPicPr>
            <a:picLocks noChangeAspect="1" noChangeArrowheads="1"/>
          </p:cNvPicPr>
          <p:nvPr/>
        </p:nvPicPr>
        <p:blipFill>
          <a:blip r:embed="rId2" cstate="print"/>
          <a:srcRect/>
          <a:stretch>
            <a:fillRect/>
          </a:stretch>
        </p:blipFill>
        <p:spPr bwMode="auto">
          <a:xfrm>
            <a:off x="5029200" y="381000"/>
            <a:ext cx="374332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BFS algorithm</a:t>
            </a:r>
            <a:endParaRPr lang="en-US" dirty="0"/>
          </a:p>
        </p:txBody>
      </p:sp>
      <p:sp>
        <p:nvSpPr>
          <p:cNvPr id="34819" name="Text Placeholder 4"/>
          <p:cNvSpPr>
            <a:spLocks noGrp="1"/>
          </p:cNvSpPr>
          <p:nvPr>
            <p:ph type="body" idx="2"/>
          </p:nvPr>
        </p:nvSpPr>
        <p:spPr>
          <a:xfrm>
            <a:off x="4419600" y="5354638"/>
            <a:ext cx="3975100" cy="914400"/>
          </a:xfrm>
        </p:spPr>
        <p:txBody>
          <a:bodyPr/>
          <a:lstStyle/>
          <a:p>
            <a:endParaRPr lang="en-US" smtClean="0"/>
          </a:p>
        </p:txBody>
      </p:sp>
      <p:sp>
        <p:nvSpPr>
          <p:cNvPr id="34820" name="Content Placeholder 1"/>
          <p:cNvSpPr>
            <a:spLocks noGrp="1"/>
          </p:cNvSpPr>
          <p:nvPr>
            <p:ph sz="half" idx="1"/>
          </p:nvPr>
        </p:nvSpPr>
        <p:spPr>
          <a:xfrm>
            <a:off x="914400" y="274638"/>
            <a:ext cx="7480300" cy="4572000"/>
          </a:xfrm>
        </p:spPr>
        <p:txBody>
          <a:bodyPr/>
          <a:lstStyle/>
          <a:p>
            <a:pPr>
              <a:buFont typeface="Wingdings 3" pitchFamily="18" charset="2"/>
              <a:buNone/>
            </a:pPr>
            <a:r>
              <a:rPr lang="en-US" sz="1400" dirty="0" smtClean="0"/>
              <a:t>public void </a:t>
            </a:r>
            <a:r>
              <a:rPr lang="en-US" sz="1400" dirty="0" err="1" smtClean="0"/>
              <a:t>bfs</a:t>
            </a:r>
            <a:r>
              <a:rPr lang="en-US" sz="1400" dirty="0" smtClean="0"/>
              <a:t>()</a:t>
            </a:r>
          </a:p>
          <a:p>
            <a:pPr>
              <a:buFont typeface="Wingdings 3" pitchFamily="18" charset="2"/>
              <a:buNone/>
            </a:pPr>
            <a:r>
              <a:rPr lang="en-US" sz="1400" dirty="0" smtClean="0"/>
              <a:t>{	</a:t>
            </a:r>
            <a:r>
              <a:rPr lang="en-US" sz="1400" i="1" dirty="0" smtClean="0"/>
              <a:t>//BFS uses Queue data structure</a:t>
            </a:r>
          </a:p>
          <a:p>
            <a:pPr>
              <a:buFont typeface="Wingdings 3" pitchFamily="18" charset="2"/>
              <a:buNone/>
            </a:pPr>
            <a:r>
              <a:rPr lang="en-US" sz="1400" dirty="0" smtClean="0"/>
              <a:t>	Queue q=new </a:t>
            </a:r>
            <a:r>
              <a:rPr lang="en-US" sz="1400" dirty="0" err="1" smtClean="0"/>
              <a:t>LinkedList</a:t>
            </a:r>
            <a:r>
              <a:rPr lang="en-US" sz="1400" dirty="0" smtClean="0"/>
              <a:t>();</a:t>
            </a:r>
          </a:p>
          <a:p>
            <a:pPr>
              <a:buFont typeface="Wingdings 3" pitchFamily="18" charset="2"/>
              <a:buNone/>
            </a:pPr>
            <a:r>
              <a:rPr lang="en-US" sz="1400" dirty="0" smtClean="0"/>
              <a:t>	</a:t>
            </a:r>
            <a:r>
              <a:rPr lang="en-US" sz="1400" dirty="0" err="1" smtClean="0"/>
              <a:t>q.add</a:t>
            </a:r>
            <a:r>
              <a:rPr lang="en-US" sz="1400" dirty="0" smtClean="0"/>
              <a:t>(</a:t>
            </a:r>
            <a:r>
              <a:rPr lang="en-US" sz="1400" dirty="0" err="1" smtClean="0"/>
              <a:t>this.rootNode</a:t>
            </a:r>
            <a:r>
              <a:rPr lang="en-US" sz="1400" dirty="0" smtClean="0"/>
              <a:t>);</a:t>
            </a:r>
          </a:p>
          <a:p>
            <a:pPr>
              <a:buFont typeface="Wingdings 3" pitchFamily="18" charset="2"/>
              <a:buNone/>
            </a:pPr>
            <a:r>
              <a:rPr lang="en-US" sz="1400" dirty="0" smtClean="0"/>
              <a:t>	</a:t>
            </a:r>
            <a:r>
              <a:rPr lang="en-US" sz="1400" dirty="0" err="1" smtClean="0"/>
              <a:t>printNode</a:t>
            </a:r>
            <a:r>
              <a:rPr lang="en-US" sz="1400" dirty="0" smtClean="0"/>
              <a:t>(</a:t>
            </a:r>
            <a:r>
              <a:rPr lang="en-US" sz="1400" dirty="0" err="1" smtClean="0"/>
              <a:t>this.rootNode</a:t>
            </a:r>
            <a:r>
              <a:rPr lang="en-US" sz="1400" dirty="0" smtClean="0"/>
              <a:t>);</a:t>
            </a:r>
          </a:p>
          <a:p>
            <a:pPr>
              <a:buFont typeface="Wingdings 3" pitchFamily="18" charset="2"/>
              <a:buNone/>
            </a:pPr>
            <a:r>
              <a:rPr lang="en-US" sz="1400" dirty="0" smtClean="0"/>
              <a:t>	</a:t>
            </a:r>
            <a:r>
              <a:rPr lang="en-US" sz="1400" dirty="0" err="1" smtClean="0"/>
              <a:t>rootNode.visited</a:t>
            </a:r>
            <a:r>
              <a:rPr lang="en-US" sz="1400" dirty="0" smtClean="0"/>
              <a:t>=true;</a:t>
            </a:r>
          </a:p>
          <a:p>
            <a:pPr>
              <a:buFont typeface="Wingdings 3" pitchFamily="18" charset="2"/>
              <a:buNone/>
            </a:pPr>
            <a:r>
              <a:rPr lang="en-US" sz="1400" dirty="0" smtClean="0"/>
              <a:t>	while(!</a:t>
            </a:r>
            <a:r>
              <a:rPr lang="en-US" sz="1400" dirty="0" err="1" smtClean="0"/>
              <a:t>q.isEmpty</a:t>
            </a:r>
            <a:r>
              <a:rPr lang="en-US" sz="1400" dirty="0" smtClean="0"/>
              <a:t>())</a:t>
            </a:r>
          </a:p>
          <a:p>
            <a:pPr>
              <a:buFont typeface="Wingdings 3" pitchFamily="18" charset="2"/>
              <a:buNone/>
            </a:pPr>
            <a:r>
              <a:rPr lang="en-US" sz="1400" dirty="0" smtClean="0"/>
              <a:t>	{</a:t>
            </a:r>
          </a:p>
          <a:p>
            <a:pPr>
              <a:buFont typeface="Wingdings 3" pitchFamily="18" charset="2"/>
              <a:buNone/>
            </a:pPr>
            <a:r>
              <a:rPr lang="en-US" sz="1400" dirty="0" smtClean="0"/>
              <a:t>		Node n=(Node)</a:t>
            </a:r>
            <a:r>
              <a:rPr lang="en-US" sz="1400" dirty="0" err="1" smtClean="0"/>
              <a:t>q.remove</a:t>
            </a:r>
            <a:r>
              <a:rPr lang="en-US" sz="1400" dirty="0" smtClean="0"/>
              <a:t>();</a:t>
            </a:r>
          </a:p>
          <a:p>
            <a:pPr>
              <a:buFont typeface="Wingdings 3" pitchFamily="18" charset="2"/>
              <a:buNone/>
            </a:pPr>
            <a:r>
              <a:rPr lang="en-US" sz="1400" dirty="0" smtClean="0"/>
              <a:t>		Node child=null;</a:t>
            </a:r>
          </a:p>
          <a:p>
            <a:pPr>
              <a:buFont typeface="Wingdings 3" pitchFamily="18" charset="2"/>
              <a:buNone/>
            </a:pPr>
            <a:r>
              <a:rPr lang="en-US" sz="1400" dirty="0" smtClean="0"/>
              <a:t>		while ((child=</a:t>
            </a:r>
            <a:r>
              <a:rPr lang="en-US" sz="1400" dirty="0" err="1" smtClean="0"/>
              <a:t>getUnvisitedChildNode</a:t>
            </a:r>
            <a:r>
              <a:rPr lang="en-US" sz="1400" dirty="0" smtClean="0"/>
              <a:t>(n))!=null)</a:t>
            </a:r>
          </a:p>
          <a:p>
            <a:pPr>
              <a:buFont typeface="Wingdings 3" pitchFamily="18" charset="2"/>
              <a:buNone/>
            </a:pPr>
            <a:r>
              <a:rPr lang="en-US" sz="1400" dirty="0" smtClean="0"/>
              <a:t>		{</a:t>
            </a:r>
          </a:p>
          <a:p>
            <a:pPr>
              <a:buFont typeface="Wingdings 3" pitchFamily="18" charset="2"/>
              <a:buNone/>
            </a:pPr>
            <a:r>
              <a:rPr lang="en-US" sz="1400" dirty="0" smtClean="0"/>
              <a:t>			</a:t>
            </a:r>
            <a:r>
              <a:rPr lang="en-US" sz="1400" dirty="0" err="1" smtClean="0"/>
              <a:t>child.visited</a:t>
            </a:r>
            <a:r>
              <a:rPr lang="en-US" sz="1400" dirty="0" smtClean="0"/>
              <a:t>=true;</a:t>
            </a:r>
          </a:p>
          <a:p>
            <a:pPr>
              <a:buFont typeface="Wingdings 3" pitchFamily="18" charset="2"/>
              <a:buNone/>
            </a:pPr>
            <a:r>
              <a:rPr lang="en-US" sz="1400" dirty="0" smtClean="0"/>
              <a:t>			</a:t>
            </a:r>
            <a:r>
              <a:rPr lang="en-US" sz="1400" dirty="0" err="1" smtClean="0"/>
              <a:t>printNode</a:t>
            </a:r>
            <a:r>
              <a:rPr lang="en-US" sz="1400" dirty="0" smtClean="0"/>
              <a:t>(child);</a:t>
            </a:r>
          </a:p>
          <a:p>
            <a:pPr>
              <a:buFont typeface="Wingdings 3" pitchFamily="18" charset="2"/>
              <a:buNone/>
            </a:pPr>
            <a:r>
              <a:rPr lang="en-US" sz="1400" dirty="0" smtClean="0"/>
              <a:t>			</a:t>
            </a:r>
            <a:r>
              <a:rPr lang="en-US" sz="1400" dirty="0" err="1" smtClean="0"/>
              <a:t>q.add</a:t>
            </a:r>
            <a:r>
              <a:rPr lang="en-US" sz="1400" dirty="0" smtClean="0"/>
              <a:t>(child);</a:t>
            </a:r>
          </a:p>
          <a:p>
            <a:pPr>
              <a:buFont typeface="Wingdings 3" pitchFamily="18" charset="2"/>
              <a:buNone/>
            </a:pPr>
            <a:r>
              <a:rPr lang="en-US" sz="1400" dirty="0" smtClean="0"/>
              <a:t>		}</a:t>
            </a:r>
          </a:p>
          <a:p>
            <a:pPr>
              <a:buFont typeface="Wingdings 3" pitchFamily="18" charset="2"/>
              <a:buNone/>
            </a:pPr>
            <a:r>
              <a:rPr lang="en-US" sz="1400" dirty="0" smtClean="0"/>
              <a:t>	}</a:t>
            </a:r>
          </a:p>
          <a:p>
            <a:pPr>
              <a:buFont typeface="Wingdings 3" pitchFamily="18" charset="2"/>
              <a:buNone/>
            </a:pPr>
            <a:r>
              <a:rPr lang="en-US" sz="1400" i="1" dirty="0" smtClean="0"/>
              <a:t>//Clear visited property of nodes</a:t>
            </a:r>
            <a:endParaRPr lang="en-US" sz="1400" dirty="0" smtClean="0"/>
          </a:p>
          <a:p>
            <a:pPr>
              <a:buFont typeface="Wingdings 3" pitchFamily="18" charset="2"/>
              <a:buNone/>
            </a:pPr>
            <a:r>
              <a:rPr lang="en-US" sz="1400" dirty="0" err="1" smtClean="0"/>
              <a:t>clearNodes</a:t>
            </a:r>
            <a:r>
              <a:rPr lang="en-US" sz="1400"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r>
              <a:rPr lang="en-US" smtClean="0"/>
              <a:t>Follow a sequence of links</a:t>
            </a:r>
          </a:p>
          <a:p>
            <a:r>
              <a:rPr lang="en-US" smtClean="0"/>
              <a:t>Operations</a:t>
            </a:r>
          </a:p>
          <a:p>
            <a:pPr lvl="1"/>
            <a:r>
              <a:rPr lang="en-US" smtClean="0"/>
              <a:t>Insert/delete items in the graph</a:t>
            </a:r>
          </a:p>
          <a:p>
            <a:pPr lvl="1"/>
            <a:r>
              <a:rPr lang="en-US" smtClean="0"/>
              <a:t>Find the shortest path to a given item in a graph</a:t>
            </a:r>
          </a:p>
          <a:p>
            <a:pPr lvl="1"/>
            <a:r>
              <a:rPr lang="en-US" smtClean="0"/>
              <a:t>Find all items to which a given item is connected in a graph</a:t>
            </a:r>
          </a:p>
          <a:p>
            <a:pPr lvl="1"/>
            <a:r>
              <a:rPr lang="en-US" smtClean="0"/>
              <a:t>Traverse all of the items in a graph</a:t>
            </a:r>
          </a:p>
        </p:txBody>
      </p:sp>
      <p:sp>
        <p:nvSpPr>
          <p:cNvPr id="3" name="Title 2"/>
          <p:cNvSpPr>
            <a:spLocks noGrp="1"/>
          </p:cNvSpPr>
          <p:nvPr>
            <p:ph type="title"/>
          </p:nvPr>
        </p:nvSpPr>
        <p:spPr/>
        <p:txBody>
          <a:bodyPr/>
          <a:lstStyle/>
          <a:p>
            <a:pPr fontAlgn="auto">
              <a:spcAft>
                <a:spcPts val="0"/>
              </a:spcAft>
              <a:defRPr/>
            </a:pPr>
            <a:r>
              <a:rPr lang="en-US" dirty="0" smtClean="0"/>
              <a:t>Graph Traversals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r>
              <a:rPr lang="en-US" smtClean="0"/>
              <a:t>Starting with an arbitrary vertex</a:t>
            </a:r>
          </a:p>
          <a:p>
            <a:pPr>
              <a:buFont typeface="Wingdings 3" pitchFamily="18" charset="2"/>
              <a:buNone/>
            </a:pPr>
            <a:r>
              <a:rPr lang="en-US" smtClean="0"/>
              <a:t>TraverseFromVertex(graph, startVertex)</a:t>
            </a:r>
          </a:p>
          <a:p>
            <a:pPr lvl="1">
              <a:buFont typeface="Verdana" pitchFamily="34" charset="0"/>
              <a:buNone/>
            </a:pPr>
            <a:r>
              <a:rPr lang="en-US" smtClean="0"/>
              <a:t>Mark all vertices as unvisited</a:t>
            </a:r>
          </a:p>
          <a:p>
            <a:pPr lvl="1">
              <a:buFont typeface="Verdana" pitchFamily="34" charset="0"/>
              <a:buNone/>
            </a:pPr>
            <a:r>
              <a:rPr lang="en-US" smtClean="0"/>
              <a:t>Insert startVertex into empty collection</a:t>
            </a:r>
          </a:p>
          <a:p>
            <a:pPr lvl="1">
              <a:buFont typeface="Verdana" pitchFamily="34" charset="0"/>
              <a:buNone/>
            </a:pPr>
            <a:r>
              <a:rPr lang="en-US" smtClean="0"/>
              <a:t>While (collection not empty)</a:t>
            </a:r>
          </a:p>
          <a:p>
            <a:pPr lvl="2">
              <a:buFont typeface="Wingdings 2" pitchFamily="18" charset="2"/>
              <a:buNone/>
            </a:pPr>
            <a:r>
              <a:rPr lang="en-US" smtClean="0"/>
              <a:t>Remove a vertex from the collection</a:t>
            </a:r>
          </a:p>
          <a:p>
            <a:pPr lvl="2">
              <a:buFont typeface="Wingdings 2" pitchFamily="18" charset="2"/>
              <a:buNone/>
            </a:pPr>
            <a:r>
              <a:rPr lang="en-US" smtClean="0"/>
              <a:t>If vertex hasn’t been visited</a:t>
            </a:r>
          </a:p>
          <a:p>
            <a:pPr lvl="3">
              <a:buFont typeface="Wingdings 2" pitchFamily="18" charset="2"/>
              <a:buNone/>
            </a:pPr>
            <a:r>
              <a:rPr lang="en-US" smtClean="0"/>
              <a:t>Mark it as visited</a:t>
            </a:r>
          </a:p>
          <a:p>
            <a:pPr lvl="3">
              <a:buFont typeface="Wingdings 2" pitchFamily="18" charset="2"/>
              <a:buNone/>
            </a:pPr>
            <a:r>
              <a:rPr lang="en-US" smtClean="0"/>
              <a:t>Process the vertex</a:t>
            </a:r>
          </a:p>
          <a:p>
            <a:pPr lvl="3">
              <a:buFont typeface="Wingdings 2" pitchFamily="18" charset="2"/>
              <a:buNone/>
            </a:pPr>
            <a:r>
              <a:rPr lang="en-US" smtClean="0"/>
              <a:t>Insert all adjacent unvisited vertices into the collection</a:t>
            </a:r>
          </a:p>
        </p:txBody>
      </p:sp>
      <p:sp>
        <p:nvSpPr>
          <p:cNvPr id="3" name="Title 2"/>
          <p:cNvSpPr>
            <a:spLocks noGrp="1"/>
          </p:cNvSpPr>
          <p:nvPr>
            <p:ph type="title"/>
          </p:nvPr>
        </p:nvSpPr>
        <p:spPr/>
        <p:txBody>
          <a:bodyPr/>
          <a:lstStyle/>
          <a:p>
            <a:pPr fontAlgn="auto">
              <a:spcAft>
                <a:spcPts val="0"/>
              </a:spcAft>
              <a:defRPr/>
            </a:pPr>
            <a:r>
              <a:rPr lang="en-US" dirty="0" smtClean="0"/>
              <a:t>Generic Traversal Algorithm</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p:txBody>
          <a:bodyPr/>
          <a:lstStyle/>
          <a:p>
            <a:r>
              <a:rPr lang="en-US" smtClean="0"/>
              <a:t>All vertices reachable from startVertex are processed exactly once</a:t>
            </a:r>
          </a:p>
          <a:p>
            <a:r>
              <a:rPr lang="en-US" smtClean="0"/>
              <a:t>Determining adjacent vertices is straightforward</a:t>
            </a:r>
          </a:p>
          <a:p>
            <a:pPr lvl="1"/>
            <a:r>
              <a:rPr lang="en-US" smtClean="0"/>
              <a:t>Matrix used:</a:t>
            </a:r>
          </a:p>
          <a:p>
            <a:pPr lvl="2"/>
            <a:r>
              <a:rPr lang="en-US" smtClean="0"/>
              <a:t>Iterate across the vertex’s row</a:t>
            </a:r>
          </a:p>
          <a:p>
            <a:pPr lvl="1"/>
            <a:r>
              <a:rPr lang="en-US" smtClean="0"/>
              <a:t>List used:</a:t>
            </a:r>
          </a:p>
          <a:p>
            <a:pPr lvl="2"/>
            <a:r>
              <a:rPr lang="en-US" smtClean="0"/>
              <a:t>Traverse the vertex’s linked list</a:t>
            </a:r>
          </a:p>
          <a:p>
            <a:pPr lvl="2">
              <a:buFont typeface="Wingdings 2" pitchFamily="18" charset="2"/>
              <a:buNone/>
            </a:pPr>
            <a:endParaRPr lang="en-US" smtClean="0"/>
          </a:p>
        </p:txBody>
      </p:sp>
      <p:sp>
        <p:nvSpPr>
          <p:cNvPr id="3" name="Title 2"/>
          <p:cNvSpPr>
            <a:spLocks noGrp="1"/>
          </p:cNvSpPr>
          <p:nvPr>
            <p:ph type="title"/>
          </p:nvPr>
        </p:nvSpPr>
        <p:spPr/>
        <p:txBody>
          <a:bodyPr/>
          <a:lstStyle/>
          <a:p>
            <a:pPr fontAlgn="auto">
              <a:spcAft>
                <a:spcPts val="0"/>
              </a:spcAft>
              <a:defRPr/>
            </a:pPr>
            <a:r>
              <a:rPr lang="en-US" dirty="0" smtClean="0"/>
              <a:t>Generic Traversal Algorithm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365760" indent="-256032" fontAlgn="auto">
              <a:spcAft>
                <a:spcPts val="0"/>
              </a:spcAft>
              <a:buFont typeface="Wingdings 3"/>
              <a:buChar char=""/>
              <a:defRPr/>
            </a:pPr>
            <a:r>
              <a:rPr lang="en-US" b="1" i="1" dirty="0" smtClean="0"/>
              <a:t>What is the smallest number of colors needed to color any </a:t>
            </a:r>
            <a:r>
              <a:rPr lang="en-US" b="1" i="1" u="sng" dirty="0" smtClean="0"/>
              <a:t>planar map </a:t>
            </a:r>
            <a:r>
              <a:rPr lang="en-US" sz="2200" i="1" dirty="0" smtClean="0">
                <a:solidFill>
                  <a:schemeClr val="bg1">
                    <a:lumMod val="50000"/>
                  </a:schemeClr>
                </a:solidFill>
              </a:rPr>
              <a:t>(drawn so that no edges cross)</a:t>
            </a:r>
            <a:r>
              <a:rPr lang="en-US" b="1" i="1" dirty="0" smtClean="0"/>
              <a:t>so that any two neighboring regions have different colors?</a:t>
            </a:r>
          </a:p>
          <a:p>
            <a:pPr marL="365760" indent="-256032" fontAlgn="auto">
              <a:spcAft>
                <a:spcPts val="0"/>
              </a:spcAft>
              <a:buFont typeface="Wingdings 3"/>
              <a:buChar char=""/>
              <a:defRPr/>
            </a:pPr>
            <a:r>
              <a:rPr lang="en-US" dirty="0" smtClean="0"/>
              <a:t>Over the last 150 years, some big shots in the world of mathematics have been involved with this problem. Around 1850, Francis Guthrie showed how to color a map of all the counties in England using only four colors. He became interested in the general problem, and talked about it with his brother, Frederick. Frederick talked about it with his math teacher, Augustus </a:t>
            </a:r>
            <a:r>
              <a:rPr lang="en-US" dirty="0" err="1" smtClean="0"/>
              <a:t>DeMorgan</a:t>
            </a:r>
            <a:r>
              <a:rPr lang="en-US" dirty="0" smtClean="0"/>
              <a:t> , who sent the problem to William Hamilton </a:t>
            </a:r>
            <a:r>
              <a:rPr lang="en-US" dirty="0" err="1" smtClean="0"/>
              <a:t>Hamilton</a:t>
            </a:r>
            <a:r>
              <a:rPr lang="en-US" dirty="0" smtClean="0"/>
              <a:t> was evidently too interested in other and it lay dormant for about 25 years. In 1878, Arthur </a:t>
            </a:r>
            <a:r>
              <a:rPr lang="en-US" dirty="0" err="1" smtClean="0"/>
              <a:t>Cayley</a:t>
            </a:r>
            <a:r>
              <a:rPr lang="en-US" dirty="0" smtClean="0"/>
              <a:t> made the scientific community aware of the problem again, and shortly thereafter, British mathematician Sir Alfred </a:t>
            </a:r>
            <a:r>
              <a:rPr lang="en-US" dirty="0" err="1" smtClean="0"/>
              <a:t>Kempe</a:t>
            </a:r>
            <a:r>
              <a:rPr lang="en-US" dirty="0" smtClean="0"/>
              <a:t> devised a 'proof' that was unquestioned for over ten years. However, in 1890 Percy John </a:t>
            </a:r>
            <a:r>
              <a:rPr lang="en-US" dirty="0" err="1" smtClean="0"/>
              <a:t>Heawood</a:t>
            </a:r>
            <a:r>
              <a:rPr lang="en-US" dirty="0" smtClean="0"/>
              <a:t>, found a mistake in </a:t>
            </a:r>
            <a:r>
              <a:rPr lang="en-US" dirty="0" err="1" smtClean="0"/>
              <a:t>Kempe's</a:t>
            </a:r>
            <a:r>
              <a:rPr lang="en-US" dirty="0" smtClean="0"/>
              <a:t> work. The problem remained unsolved until 1976, when Kenneth </a:t>
            </a:r>
            <a:r>
              <a:rPr lang="en-US" dirty="0" err="1" smtClean="0"/>
              <a:t>Appel</a:t>
            </a:r>
            <a:r>
              <a:rPr lang="en-US" dirty="0" smtClean="0"/>
              <a:t> and Wolfgang </a:t>
            </a:r>
            <a:r>
              <a:rPr lang="en-US" dirty="0" err="1" smtClean="0"/>
              <a:t>Haken</a:t>
            </a:r>
            <a:r>
              <a:rPr lang="en-US" dirty="0" smtClean="0"/>
              <a:t> produced a proof involving an intricate computer analysis of 1936 different configurations.</a:t>
            </a:r>
            <a:endParaRPr lang="en-US" dirty="0"/>
          </a:p>
        </p:txBody>
      </p:sp>
      <p:sp>
        <p:nvSpPr>
          <p:cNvPr id="3" name="Title 2"/>
          <p:cNvSpPr>
            <a:spLocks noGrp="1"/>
          </p:cNvSpPr>
          <p:nvPr>
            <p:ph type="title"/>
          </p:nvPr>
        </p:nvSpPr>
        <p:spPr/>
        <p:txBody>
          <a:bodyPr/>
          <a:lstStyle/>
          <a:p>
            <a:pPr fontAlgn="auto">
              <a:spcAft>
                <a:spcPts val="0"/>
              </a:spcAft>
              <a:defRPr/>
            </a:pPr>
            <a:r>
              <a:rPr lang="en-US" dirty="0" smtClean="0"/>
              <a:t>Four Color Problem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p:txBody>
          <a:bodyPr/>
          <a:lstStyle/>
          <a:p>
            <a:r>
              <a:rPr lang="en-US" smtClean="0"/>
              <a:t>Depth-first</a:t>
            </a:r>
          </a:p>
          <a:p>
            <a:pPr lvl="1"/>
            <a:r>
              <a:rPr lang="en-US" smtClean="0"/>
              <a:t>Uses a stack as a collection</a:t>
            </a:r>
          </a:p>
          <a:p>
            <a:pPr lvl="2"/>
            <a:r>
              <a:rPr lang="en-US" smtClean="0"/>
              <a:t>Goes deeply before backtracking to another path</a:t>
            </a:r>
          </a:p>
          <a:p>
            <a:pPr lvl="1"/>
            <a:r>
              <a:rPr lang="en-US" smtClean="0"/>
              <a:t>Can be implemented recursively</a:t>
            </a:r>
          </a:p>
          <a:p>
            <a:r>
              <a:rPr lang="en-US" smtClean="0"/>
              <a:t>Breadth-first</a:t>
            </a:r>
          </a:p>
          <a:p>
            <a:pPr lvl="1"/>
            <a:r>
              <a:rPr lang="en-US" smtClean="0"/>
              <a:t>Queue is the collection</a:t>
            </a:r>
          </a:p>
          <a:p>
            <a:pPr lvl="2"/>
            <a:r>
              <a:rPr lang="en-US" smtClean="0"/>
              <a:t>Visit every adjacent vertex before proceeding deeper</a:t>
            </a:r>
          </a:p>
          <a:p>
            <a:pPr lvl="3"/>
            <a:r>
              <a:rPr lang="en-US" smtClean="0"/>
              <a:t>Similar to a level order traversal of a tree</a:t>
            </a:r>
          </a:p>
        </p:txBody>
      </p:sp>
      <p:sp>
        <p:nvSpPr>
          <p:cNvPr id="3" name="Title 2"/>
          <p:cNvSpPr>
            <a:spLocks noGrp="1"/>
          </p:cNvSpPr>
          <p:nvPr>
            <p:ph type="title"/>
          </p:nvPr>
        </p:nvSpPr>
        <p:spPr/>
        <p:txBody>
          <a:bodyPr/>
          <a:lstStyle/>
          <a:p>
            <a:pPr fontAlgn="auto">
              <a:spcAft>
                <a:spcPts val="0"/>
              </a:spcAft>
              <a:defRPr/>
            </a:pPr>
            <a:r>
              <a:rPr lang="en-US" dirty="0" smtClean="0"/>
              <a:t>Traversal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r>
              <a:rPr lang="en-US" smtClean="0"/>
              <a:t>Graph can be partitioned into disjoint components</a:t>
            </a:r>
          </a:p>
          <a:p>
            <a:pPr lvl="1"/>
            <a:r>
              <a:rPr lang="en-US" smtClean="0"/>
              <a:t>Each component stored in a set</a:t>
            </a:r>
          </a:p>
          <a:p>
            <a:pPr lvl="2"/>
            <a:r>
              <a:rPr lang="en-US" smtClean="0"/>
              <a:t>Sets are stored in a list</a:t>
            </a:r>
          </a:p>
        </p:txBody>
      </p:sp>
      <p:sp>
        <p:nvSpPr>
          <p:cNvPr id="3" name="Title 2"/>
          <p:cNvSpPr>
            <a:spLocks noGrp="1"/>
          </p:cNvSpPr>
          <p:nvPr>
            <p:ph type="title"/>
          </p:nvPr>
        </p:nvSpPr>
        <p:spPr/>
        <p:txBody>
          <a:bodyPr/>
          <a:lstStyle/>
          <a:p>
            <a:pPr fontAlgn="auto">
              <a:spcAft>
                <a:spcPts val="0"/>
              </a:spcAft>
              <a:defRPr/>
            </a:pPr>
            <a:r>
              <a:rPr lang="en-US" dirty="0" smtClean="0"/>
              <a:t>Graph Components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p:txBody>
          <a:bodyPr/>
          <a:lstStyle/>
          <a:p>
            <a:r>
              <a:rPr lang="en-US" smtClean="0"/>
              <a:t>Spanning Tree</a:t>
            </a:r>
          </a:p>
          <a:p>
            <a:pPr lvl="1"/>
            <a:r>
              <a:rPr lang="en-US" smtClean="0"/>
              <a:t>Fewest number of edges possible</a:t>
            </a:r>
          </a:p>
          <a:p>
            <a:pPr lvl="2"/>
            <a:r>
              <a:rPr lang="en-US" smtClean="0"/>
              <a:t>While keeping connection between all vertices in the component</a:t>
            </a:r>
          </a:p>
          <a:p>
            <a:pPr lvl="3"/>
            <a:r>
              <a:rPr lang="en-US" smtClean="0"/>
              <a:t>N – 1 edges in the tree for “N” vertices</a:t>
            </a:r>
          </a:p>
          <a:p>
            <a:pPr lvl="1"/>
            <a:r>
              <a:rPr lang="en-US" smtClean="0"/>
              <a:t>Traversing all the vertices of an undirected graph (not just a single component)</a:t>
            </a:r>
          </a:p>
          <a:p>
            <a:pPr lvl="2"/>
            <a:r>
              <a:rPr lang="en-US" smtClean="0"/>
              <a:t>Generates a </a:t>
            </a:r>
            <a:r>
              <a:rPr lang="en-US" b="1" u="sng" smtClean="0"/>
              <a:t>spanning forest</a:t>
            </a:r>
          </a:p>
        </p:txBody>
      </p:sp>
      <p:sp>
        <p:nvSpPr>
          <p:cNvPr id="3" name="Title 2"/>
          <p:cNvSpPr>
            <a:spLocks noGrp="1"/>
          </p:cNvSpPr>
          <p:nvPr>
            <p:ph type="title"/>
          </p:nvPr>
        </p:nvSpPr>
        <p:spPr/>
        <p:txBody>
          <a:bodyPr/>
          <a:lstStyle/>
          <a:p>
            <a:pPr fontAlgn="auto">
              <a:spcAft>
                <a:spcPts val="0"/>
              </a:spcAft>
              <a:defRPr/>
            </a:pPr>
            <a:r>
              <a:rPr lang="en-US" dirty="0" smtClean="0"/>
              <a:t>Trees within graphs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65760" indent="-256032" fontAlgn="auto">
              <a:spcAft>
                <a:spcPts val="0"/>
              </a:spcAft>
              <a:buFont typeface="Wingdings 3"/>
              <a:buChar char=""/>
              <a:defRPr/>
            </a:pPr>
            <a:r>
              <a:rPr lang="en-US" dirty="0" smtClean="0"/>
              <a:t>Weighted edges</a:t>
            </a:r>
          </a:p>
          <a:p>
            <a:pPr marL="621792" lvl="1" fontAlgn="auto">
              <a:spcBef>
                <a:spcPts val="324"/>
              </a:spcBef>
              <a:spcAft>
                <a:spcPts val="0"/>
              </a:spcAft>
              <a:buFont typeface="Verdana"/>
              <a:buChar char="◦"/>
              <a:defRPr/>
            </a:pPr>
            <a:r>
              <a:rPr lang="en-US" dirty="0" smtClean="0"/>
              <a:t>Sum all edges</a:t>
            </a:r>
          </a:p>
          <a:p>
            <a:pPr marL="859536" lvl="2" fontAlgn="auto">
              <a:spcAft>
                <a:spcPts val="0"/>
              </a:spcAft>
              <a:buFont typeface="Wingdings 2"/>
              <a:buChar char=""/>
              <a:defRPr/>
            </a:pPr>
            <a:r>
              <a:rPr lang="en-US" dirty="0" smtClean="0"/>
              <a:t>Minimize the sum</a:t>
            </a:r>
          </a:p>
          <a:p>
            <a:pPr marL="365760" indent="-256032" fontAlgn="auto">
              <a:spcAft>
                <a:spcPts val="0"/>
              </a:spcAft>
              <a:buFont typeface="Wingdings 3"/>
              <a:buChar char=""/>
              <a:defRPr/>
            </a:pPr>
            <a:r>
              <a:rPr lang="en-US" dirty="0" smtClean="0"/>
              <a:t>Minimum spanning forest</a:t>
            </a:r>
          </a:p>
          <a:p>
            <a:pPr marL="621792" lvl="1" fontAlgn="auto">
              <a:spcBef>
                <a:spcPts val="324"/>
              </a:spcBef>
              <a:spcAft>
                <a:spcPts val="0"/>
              </a:spcAft>
              <a:buFont typeface="Verdana"/>
              <a:buChar char="◦"/>
              <a:defRPr/>
            </a:pPr>
            <a:r>
              <a:rPr lang="en-US" dirty="0" smtClean="0"/>
              <a:t>Applies to the entire graph</a:t>
            </a:r>
          </a:p>
          <a:p>
            <a:pPr marL="365760" indent="-256032" fontAlgn="auto">
              <a:spcAft>
                <a:spcPts val="0"/>
              </a:spcAft>
              <a:buFont typeface="Wingdings 3"/>
              <a:buChar char=""/>
              <a:defRPr/>
            </a:pPr>
            <a:r>
              <a:rPr lang="en-US" dirty="0" smtClean="0"/>
              <a:t>Algorithms</a:t>
            </a:r>
          </a:p>
          <a:p>
            <a:pPr marL="621792" lvl="1" fontAlgn="auto">
              <a:spcBef>
                <a:spcPts val="324"/>
              </a:spcBef>
              <a:spcAft>
                <a:spcPts val="0"/>
              </a:spcAft>
              <a:buFont typeface="Verdana"/>
              <a:buChar char="◦"/>
              <a:defRPr/>
            </a:pPr>
            <a:r>
              <a:rPr lang="en-US" dirty="0" smtClean="0"/>
              <a:t>1957: Prim’s algorithm</a:t>
            </a:r>
          </a:p>
          <a:p>
            <a:pPr marL="621792" lvl="1" fontAlgn="auto">
              <a:spcBef>
                <a:spcPts val="324"/>
              </a:spcBef>
              <a:spcAft>
                <a:spcPts val="0"/>
              </a:spcAft>
              <a:buFont typeface="Verdana"/>
              <a:buChar char="◦"/>
              <a:defRPr/>
            </a:pPr>
            <a:r>
              <a:rPr lang="en-US" dirty="0" smtClean="0"/>
              <a:t>1956: </a:t>
            </a:r>
            <a:r>
              <a:rPr lang="en-US" dirty="0" err="1" smtClean="0"/>
              <a:t>Kurskal’s</a:t>
            </a:r>
            <a:r>
              <a:rPr lang="en-US" dirty="0" smtClean="0"/>
              <a:t> algorithm</a:t>
            </a:r>
          </a:p>
          <a:p>
            <a:pPr marL="365760" lvl="1" indent="-256032" fontAlgn="auto">
              <a:spcBef>
                <a:spcPts val="400"/>
              </a:spcBef>
              <a:spcAft>
                <a:spcPts val="0"/>
              </a:spcAft>
              <a:buSzPct val="68000"/>
              <a:buFont typeface="Wingdings 3"/>
              <a:buChar char=""/>
              <a:defRPr/>
            </a:pPr>
            <a:r>
              <a:rPr lang="en-US" dirty="0" smtClean="0"/>
              <a:t>Prim’s algorithm </a:t>
            </a:r>
            <a:r>
              <a:rPr lang="en-US" sz="2000" i="1" dirty="0" smtClean="0"/>
              <a:t>(We are assuming a connected graph)</a:t>
            </a:r>
          </a:p>
          <a:p>
            <a:pPr marL="603504" lvl="2" indent="-256032" fontAlgn="auto">
              <a:spcBef>
                <a:spcPts val="400"/>
              </a:spcBef>
              <a:spcAft>
                <a:spcPts val="0"/>
              </a:spcAft>
              <a:buSzPct val="68000"/>
              <a:buFont typeface="Wingdings 3"/>
              <a:buChar char=""/>
              <a:defRPr/>
            </a:pPr>
            <a:r>
              <a:rPr lang="en-US" dirty="0" smtClean="0"/>
              <a:t>Mark all vertices and edges as unvisited</a:t>
            </a:r>
          </a:p>
          <a:p>
            <a:pPr marL="603504" lvl="2" indent="-256032" fontAlgn="auto">
              <a:spcBef>
                <a:spcPts val="400"/>
              </a:spcBef>
              <a:spcAft>
                <a:spcPts val="0"/>
              </a:spcAft>
              <a:buSzPct val="68000"/>
              <a:buFont typeface="Wingdings 3"/>
              <a:buChar char=""/>
              <a:defRPr/>
            </a:pPr>
            <a:r>
              <a:rPr lang="en-US" dirty="0" smtClean="0"/>
              <a:t>Mark vertex “v” as visited</a:t>
            </a:r>
          </a:p>
          <a:p>
            <a:pPr marL="603504" lvl="2" indent="-256032" fontAlgn="auto">
              <a:spcBef>
                <a:spcPts val="400"/>
              </a:spcBef>
              <a:spcAft>
                <a:spcPts val="0"/>
              </a:spcAft>
              <a:buSzPct val="68000"/>
              <a:buFont typeface="Wingdings 3"/>
              <a:buChar char=""/>
              <a:defRPr/>
            </a:pPr>
            <a:r>
              <a:rPr lang="en-US" dirty="0" smtClean="0"/>
              <a:t>For all vertices</a:t>
            </a:r>
          </a:p>
          <a:p>
            <a:pPr marL="886968" lvl="3" indent="-256032" fontAlgn="auto">
              <a:spcBef>
                <a:spcPts val="400"/>
              </a:spcBef>
              <a:spcAft>
                <a:spcPts val="0"/>
              </a:spcAft>
              <a:buSzPct val="68000"/>
              <a:buFont typeface="Wingdings 3"/>
              <a:buChar char=""/>
              <a:defRPr/>
            </a:pPr>
            <a:r>
              <a:rPr lang="en-US" dirty="0" smtClean="0"/>
              <a:t>Find the least weight edge from a visited vertex to an unvisited vertex</a:t>
            </a:r>
          </a:p>
          <a:p>
            <a:pPr marL="1115568" lvl="4" indent="-256032" fontAlgn="auto">
              <a:spcBef>
                <a:spcPts val="400"/>
              </a:spcBef>
              <a:spcAft>
                <a:spcPts val="0"/>
              </a:spcAft>
              <a:buSzPct val="68000"/>
              <a:buFont typeface="Wingdings 3"/>
              <a:buChar char=""/>
              <a:defRPr/>
            </a:pPr>
            <a:r>
              <a:rPr lang="en-US" dirty="0" smtClean="0"/>
              <a:t>Mark the edge and vertex as unvisited</a:t>
            </a:r>
          </a:p>
          <a:p>
            <a:pPr marL="603504" lvl="2" indent="-256032" fontAlgn="auto">
              <a:spcBef>
                <a:spcPts val="400"/>
              </a:spcBef>
              <a:spcAft>
                <a:spcPts val="0"/>
              </a:spcAft>
              <a:buSzPct val="68000"/>
              <a:buFont typeface="Wingdings 3"/>
              <a:buChar char=""/>
              <a:defRPr/>
            </a:pPr>
            <a:r>
              <a:rPr lang="en-US" dirty="0" smtClean="0"/>
              <a:t>At the end, the edges are the tree’s branches in the minimum spanning tree</a:t>
            </a:r>
            <a:endParaRPr lang="en-US" dirty="0"/>
          </a:p>
        </p:txBody>
      </p:sp>
      <p:sp>
        <p:nvSpPr>
          <p:cNvPr id="3" name="Title 2"/>
          <p:cNvSpPr>
            <a:spLocks noGrp="1"/>
          </p:cNvSpPr>
          <p:nvPr>
            <p:ph type="title"/>
          </p:nvPr>
        </p:nvSpPr>
        <p:spPr/>
        <p:txBody>
          <a:bodyPr/>
          <a:lstStyle/>
          <a:p>
            <a:pPr fontAlgn="auto">
              <a:spcAft>
                <a:spcPts val="0"/>
              </a:spcAft>
              <a:defRPr/>
            </a:pPr>
            <a:r>
              <a:rPr lang="en-US" dirty="0" smtClean="0"/>
              <a:t>Minimum Spanning Tree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r>
              <a:rPr lang="en-US" smtClean="0"/>
              <a:t>DAG</a:t>
            </a:r>
          </a:p>
          <a:p>
            <a:pPr lvl="1"/>
            <a:r>
              <a:rPr lang="en-US" smtClean="0"/>
              <a:t>Topological order assigns a rank to each vertex</a:t>
            </a:r>
          </a:p>
          <a:p>
            <a:pPr lvl="2"/>
            <a:r>
              <a:rPr lang="en-US" smtClean="0"/>
              <a:t>Edges go from lower to higher ranked vertices</a:t>
            </a:r>
          </a:p>
          <a:p>
            <a:pPr lvl="2"/>
            <a:r>
              <a:rPr lang="en-US" smtClean="0"/>
              <a:t>Sort based on graph traversal</a:t>
            </a:r>
          </a:p>
          <a:p>
            <a:pPr lvl="3"/>
            <a:r>
              <a:rPr lang="en-US" smtClean="0"/>
              <a:t>Either depth or breadth based</a:t>
            </a:r>
          </a:p>
          <a:p>
            <a:pPr lvl="2"/>
            <a:r>
              <a:rPr lang="en-US" smtClean="0"/>
              <a:t>Vertices are returned in a stack in ascending order</a:t>
            </a:r>
          </a:p>
        </p:txBody>
      </p:sp>
      <p:sp>
        <p:nvSpPr>
          <p:cNvPr id="3" name="Title 2"/>
          <p:cNvSpPr>
            <a:spLocks noGrp="1"/>
          </p:cNvSpPr>
          <p:nvPr>
            <p:ph type="title"/>
          </p:nvPr>
        </p:nvSpPr>
        <p:spPr/>
        <p:txBody>
          <a:bodyPr/>
          <a:lstStyle/>
          <a:p>
            <a:pPr fontAlgn="auto">
              <a:spcAft>
                <a:spcPts val="0"/>
              </a:spcAft>
              <a:defRPr/>
            </a:pPr>
            <a:r>
              <a:rPr lang="en-US" dirty="0" smtClean="0"/>
              <a:t>Topological Sort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r>
              <a:rPr lang="en-US" smtClean="0"/>
              <a:t>Single source shortest path problem</a:t>
            </a:r>
          </a:p>
          <a:p>
            <a:pPr lvl="1"/>
            <a:r>
              <a:rPr lang="en-US" smtClean="0"/>
              <a:t>Shortest path from a single vertex to all other vertices</a:t>
            </a:r>
          </a:p>
          <a:p>
            <a:pPr lvl="2"/>
            <a:r>
              <a:rPr lang="en-US" smtClean="0"/>
              <a:t>Dijkstra’s algorithm</a:t>
            </a:r>
          </a:p>
          <a:p>
            <a:pPr lvl="3"/>
            <a:r>
              <a:rPr lang="en-US" smtClean="0"/>
              <a:t>Assumes all weights are positive</a:t>
            </a:r>
          </a:p>
          <a:p>
            <a:r>
              <a:rPr lang="en-US" smtClean="0"/>
              <a:t>All-pairs shortest path problem</a:t>
            </a:r>
          </a:p>
          <a:p>
            <a:pPr lvl="1"/>
            <a:r>
              <a:rPr lang="en-US" smtClean="0"/>
              <a:t>Set of all shortest paths I a graph</a:t>
            </a:r>
          </a:p>
        </p:txBody>
      </p:sp>
      <p:sp>
        <p:nvSpPr>
          <p:cNvPr id="3" name="Title 2"/>
          <p:cNvSpPr>
            <a:spLocks noGrp="1"/>
          </p:cNvSpPr>
          <p:nvPr>
            <p:ph type="title"/>
          </p:nvPr>
        </p:nvSpPr>
        <p:spPr/>
        <p:txBody>
          <a:bodyPr/>
          <a:lstStyle/>
          <a:p>
            <a:pPr fontAlgn="auto">
              <a:spcAft>
                <a:spcPts val="0"/>
              </a:spcAft>
              <a:defRPr/>
            </a:pPr>
            <a:r>
              <a:rPr lang="en-US" dirty="0" smtClean="0"/>
              <a:t>Shortest Path Problem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365760" indent="-256032" fontAlgn="auto">
              <a:spcAft>
                <a:spcPts val="0"/>
              </a:spcAft>
              <a:buFont typeface="Wingdings 3"/>
              <a:buChar char=""/>
              <a:defRPr/>
            </a:pPr>
            <a:r>
              <a:rPr lang="en-US" dirty="0" smtClean="0"/>
              <a:t>Computes distances of the shortest paths </a:t>
            </a:r>
            <a:r>
              <a:rPr lang="en-US" dirty="0" smtClean="0"/>
              <a:t>for </a:t>
            </a:r>
            <a:r>
              <a:rPr lang="en-US" dirty="0" smtClean="0"/>
              <a:t>a source vertex to all other vertices in the graph</a:t>
            </a:r>
          </a:p>
          <a:p>
            <a:pPr marL="365760" indent="-256032" fontAlgn="auto">
              <a:spcAft>
                <a:spcPts val="0"/>
              </a:spcAft>
              <a:buFont typeface="Wingdings 3"/>
              <a:buChar char=""/>
              <a:defRPr/>
            </a:pPr>
            <a:r>
              <a:rPr lang="en-US" dirty="0" smtClean="0"/>
              <a:t>Output is a 2D grid (called “</a:t>
            </a:r>
            <a:r>
              <a:rPr lang="en-US" u="sng" dirty="0" smtClean="0"/>
              <a:t>results</a:t>
            </a:r>
            <a:r>
              <a:rPr lang="en-US" dirty="0" smtClean="0"/>
              <a:t>”)</a:t>
            </a:r>
          </a:p>
          <a:p>
            <a:pPr marL="621792" lvl="1" fontAlgn="auto">
              <a:spcBef>
                <a:spcPts val="324"/>
              </a:spcBef>
              <a:spcAft>
                <a:spcPts val="0"/>
              </a:spcAft>
              <a:buFont typeface="Verdana"/>
              <a:buChar char="◦"/>
              <a:defRPr/>
            </a:pPr>
            <a:r>
              <a:rPr lang="en-US" dirty="0" smtClean="0"/>
              <a:t>N rows</a:t>
            </a:r>
          </a:p>
          <a:p>
            <a:pPr marL="859536" lvl="2" fontAlgn="auto">
              <a:spcAft>
                <a:spcPts val="0"/>
              </a:spcAft>
              <a:buFont typeface="Wingdings 2"/>
              <a:buChar char=""/>
              <a:defRPr/>
            </a:pPr>
            <a:r>
              <a:rPr lang="en-US" dirty="0" smtClean="0"/>
              <a:t>First column in each row is a vertex</a:t>
            </a:r>
          </a:p>
          <a:p>
            <a:pPr marL="859536" lvl="2" fontAlgn="auto">
              <a:spcAft>
                <a:spcPts val="0"/>
              </a:spcAft>
              <a:buFont typeface="Wingdings 2"/>
              <a:buChar char=""/>
              <a:defRPr/>
            </a:pPr>
            <a:r>
              <a:rPr lang="en-US" dirty="0" smtClean="0"/>
              <a:t>Second column is the distance from source to this vertex</a:t>
            </a:r>
          </a:p>
          <a:p>
            <a:pPr marL="859536" lvl="2" fontAlgn="auto">
              <a:spcAft>
                <a:spcPts val="0"/>
              </a:spcAft>
              <a:buFont typeface="Wingdings 2"/>
              <a:buChar char=""/>
              <a:defRPr/>
            </a:pPr>
            <a:r>
              <a:rPr lang="en-US" dirty="0" smtClean="0"/>
              <a:t>Third column holds the immediate parent vertex on this path</a:t>
            </a:r>
          </a:p>
          <a:p>
            <a:pPr marL="621792" lvl="1" fontAlgn="auto">
              <a:spcBef>
                <a:spcPts val="324"/>
              </a:spcBef>
              <a:spcAft>
                <a:spcPts val="0"/>
              </a:spcAft>
              <a:buFont typeface="Verdana"/>
              <a:buChar char="◦"/>
              <a:defRPr/>
            </a:pPr>
            <a:r>
              <a:rPr lang="en-US" dirty="0" smtClean="0"/>
              <a:t>Temporary list, called “</a:t>
            </a:r>
            <a:r>
              <a:rPr lang="en-US" b="1" u="sng" dirty="0" smtClean="0"/>
              <a:t>included</a:t>
            </a:r>
            <a:r>
              <a:rPr lang="en-US" dirty="0" smtClean="0"/>
              <a:t>” produced</a:t>
            </a:r>
          </a:p>
          <a:p>
            <a:pPr marL="859536" lvl="2" fontAlgn="auto">
              <a:spcAft>
                <a:spcPts val="0"/>
              </a:spcAft>
              <a:buFont typeface="Wingdings 2"/>
              <a:buChar char=""/>
              <a:defRPr/>
            </a:pPr>
            <a:r>
              <a:rPr lang="en-US" dirty="0" smtClean="0"/>
              <a:t>Contains N Booleans</a:t>
            </a:r>
          </a:p>
          <a:p>
            <a:pPr lvl="3" fontAlgn="auto">
              <a:spcAft>
                <a:spcPts val="0"/>
              </a:spcAft>
              <a:buFont typeface="Wingdings 2"/>
              <a:buChar char=""/>
              <a:defRPr/>
            </a:pPr>
            <a:r>
              <a:rPr lang="en-US" dirty="0" smtClean="0"/>
              <a:t>Tracks if a vertex has been included in the set of vertices for which we’ve already determined the shortest path</a:t>
            </a:r>
            <a:endParaRPr lang="en-US" dirty="0"/>
          </a:p>
        </p:txBody>
      </p:sp>
      <p:sp>
        <p:nvSpPr>
          <p:cNvPr id="3" name="Title 2"/>
          <p:cNvSpPr>
            <a:spLocks noGrp="1"/>
          </p:cNvSpPr>
          <p:nvPr>
            <p:ph type="title"/>
          </p:nvPr>
        </p:nvSpPr>
        <p:spPr/>
        <p:txBody>
          <a:bodyPr/>
          <a:lstStyle/>
          <a:p>
            <a:pPr fontAlgn="auto">
              <a:spcAft>
                <a:spcPts val="0"/>
              </a:spcAft>
              <a:defRPr/>
            </a:pPr>
            <a:r>
              <a:rPr lang="en-US" dirty="0" err="1" smtClean="0"/>
              <a:t>Dijkstra’s</a:t>
            </a:r>
            <a:r>
              <a:rPr lang="en-US" dirty="0" smtClean="0"/>
              <a:t> algorithm</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endParaRPr lang="en-US" smtClean="0"/>
          </a:p>
        </p:txBody>
      </p:sp>
      <p:sp>
        <p:nvSpPr>
          <p:cNvPr id="3" name="Title 2"/>
          <p:cNvSpPr>
            <a:spLocks noGrp="1"/>
          </p:cNvSpPr>
          <p:nvPr>
            <p:ph type="title"/>
          </p:nvPr>
        </p:nvSpPr>
        <p:spPr/>
        <p:txBody>
          <a:bodyPr/>
          <a:lstStyle/>
          <a:p>
            <a:pPr fontAlgn="auto">
              <a:spcAft>
                <a:spcPts val="0"/>
              </a:spcAft>
              <a:defRPr/>
            </a:pPr>
            <a:r>
              <a:rPr lang="en-US" dirty="0" smtClean="0"/>
              <a:t>Back to the Seven Bridges</a:t>
            </a:r>
            <a:endParaRPr lang="en-US" dirty="0"/>
          </a:p>
        </p:txBody>
      </p:sp>
      <p:pic>
        <p:nvPicPr>
          <p:cNvPr id="46084" name="Picture 2" descr="http://www.math.lsa.umich.edu/mmss/coursesONLINE/graph/graph3/Image7.gif"/>
          <p:cNvPicPr>
            <a:picLocks noChangeAspect="1" noChangeArrowheads="1"/>
          </p:cNvPicPr>
          <p:nvPr/>
        </p:nvPicPr>
        <p:blipFill>
          <a:blip r:embed="rId2" cstate="print"/>
          <a:srcRect/>
          <a:stretch>
            <a:fillRect/>
          </a:stretch>
        </p:blipFill>
        <p:spPr bwMode="auto">
          <a:xfrm>
            <a:off x="1371600" y="1447800"/>
            <a:ext cx="6477000" cy="4630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p:txBody>
          <a:bodyPr/>
          <a:lstStyle/>
          <a:p>
            <a:r>
              <a:rPr lang="en-US" smtClean="0"/>
              <a:t>The bridges are “pairs” of vertices joined by edges</a:t>
            </a:r>
          </a:p>
        </p:txBody>
      </p:sp>
      <p:sp>
        <p:nvSpPr>
          <p:cNvPr id="3" name="Title 2"/>
          <p:cNvSpPr>
            <a:spLocks noGrp="1"/>
          </p:cNvSpPr>
          <p:nvPr>
            <p:ph type="title"/>
          </p:nvPr>
        </p:nvSpPr>
        <p:spPr/>
        <p:txBody>
          <a:bodyPr/>
          <a:lstStyle/>
          <a:p>
            <a:pPr fontAlgn="auto">
              <a:spcAft>
                <a:spcPts val="0"/>
              </a:spcAft>
              <a:defRPr/>
            </a:pPr>
            <a:r>
              <a:rPr lang="en-US" dirty="0" smtClean="0"/>
              <a:t>Seven Bridges</a:t>
            </a:r>
            <a:endParaRPr lang="en-US" dirty="0"/>
          </a:p>
        </p:txBody>
      </p:sp>
      <p:pic>
        <p:nvPicPr>
          <p:cNvPr id="47108" name="Picture 2" descr="http://www.math.lsa.umich.edu/mmss/coursesONLINE/graph/graph3/Image8.gif"/>
          <p:cNvPicPr>
            <a:picLocks noChangeAspect="1" noChangeArrowheads="1"/>
          </p:cNvPicPr>
          <p:nvPr/>
        </p:nvPicPr>
        <p:blipFill>
          <a:blip r:embed="rId2" cstate="print"/>
          <a:srcRect/>
          <a:stretch>
            <a:fillRect/>
          </a:stretch>
        </p:blipFill>
        <p:spPr bwMode="auto">
          <a:xfrm>
            <a:off x="2819400" y="2667000"/>
            <a:ext cx="4929188" cy="3524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p:txBody>
          <a:bodyPr/>
          <a:lstStyle/>
          <a:p>
            <a:r>
              <a:rPr lang="en-US" smtClean="0"/>
              <a:t>Complete the graph</a:t>
            </a:r>
          </a:p>
          <a:p>
            <a:pPr lvl="1"/>
            <a:r>
              <a:rPr lang="en-US" smtClean="0"/>
              <a:t>Draw in the joining streets</a:t>
            </a:r>
          </a:p>
        </p:txBody>
      </p:sp>
      <p:sp>
        <p:nvSpPr>
          <p:cNvPr id="3" name="Title 2"/>
          <p:cNvSpPr>
            <a:spLocks noGrp="1"/>
          </p:cNvSpPr>
          <p:nvPr>
            <p:ph type="title"/>
          </p:nvPr>
        </p:nvSpPr>
        <p:spPr/>
        <p:txBody>
          <a:bodyPr/>
          <a:lstStyle/>
          <a:p>
            <a:pPr fontAlgn="auto">
              <a:spcAft>
                <a:spcPts val="0"/>
              </a:spcAft>
              <a:defRPr/>
            </a:pPr>
            <a:r>
              <a:rPr lang="en-US" dirty="0" smtClean="0"/>
              <a:t>Seven Bridges</a:t>
            </a:r>
            <a:endParaRPr lang="en-US" dirty="0"/>
          </a:p>
        </p:txBody>
      </p:sp>
      <p:pic>
        <p:nvPicPr>
          <p:cNvPr id="48132" name="Picture 2" descr="http://www.math.lsa.umich.edu/mmss/coursesONLINE/graph/graph3/Image8.gif"/>
          <p:cNvPicPr>
            <a:picLocks noChangeAspect="1" noChangeArrowheads="1"/>
          </p:cNvPicPr>
          <p:nvPr/>
        </p:nvPicPr>
        <p:blipFill>
          <a:blip r:embed="rId2" cstate="print"/>
          <a:srcRect/>
          <a:stretch>
            <a:fillRect/>
          </a:stretch>
        </p:blipFill>
        <p:spPr bwMode="auto">
          <a:xfrm>
            <a:off x="2819400" y="2667000"/>
            <a:ext cx="4929188" cy="3524250"/>
          </a:xfrm>
          <a:prstGeom prst="rect">
            <a:avLst/>
          </a:prstGeom>
          <a:noFill/>
          <a:ln w="9525">
            <a:noFill/>
            <a:miter lim="800000"/>
            <a:headEnd/>
            <a:tailEnd/>
          </a:ln>
        </p:spPr>
      </p:pic>
      <p:pic>
        <p:nvPicPr>
          <p:cNvPr id="93186" name="Picture 2" descr="http://www.math.lsa.umich.edu/mmss/coursesONLINE/graph/graph3/Image9.gif"/>
          <p:cNvPicPr>
            <a:picLocks noChangeAspect="1" noChangeArrowheads="1"/>
          </p:cNvPicPr>
          <p:nvPr/>
        </p:nvPicPr>
        <p:blipFill>
          <a:blip r:embed="rId3" cstate="print"/>
          <a:srcRect/>
          <a:stretch>
            <a:fillRect/>
          </a:stretch>
        </p:blipFill>
        <p:spPr bwMode="auto">
          <a:xfrm>
            <a:off x="2774950" y="2652713"/>
            <a:ext cx="4983163" cy="358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wipe(up)">
                                      <p:cBhvr>
                                        <p:cTn id="7" dur="3000"/>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365760" indent="-256032" fontAlgn="auto">
              <a:spcAft>
                <a:spcPts val="0"/>
              </a:spcAft>
              <a:buFont typeface="Wingdings 3"/>
              <a:buChar char=""/>
              <a:defRPr/>
            </a:pPr>
            <a:r>
              <a:rPr lang="en-US" dirty="0" smtClean="0"/>
              <a:t>Unlabeled graph</a:t>
            </a:r>
          </a:p>
          <a:p>
            <a:pPr marL="621792" lvl="1" fontAlgn="auto">
              <a:spcBef>
                <a:spcPts val="324"/>
              </a:spcBef>
              <a:spcAft>
                <a:spcPts val="0"/>
              </a:spcAft>
              <a:buFont typeface="Verdana"/>
              <a:buChar char="◦"/>
              <a:defRPr/>
            </a:pPr>
            <a:r>
              <a:rPr lang="en-US" dirty="0" smtClean="0"/>
              <a:t>Nodes (vertex) and links (edges), without notations on nodes</a:t>
            </a:r>
          </a:p>
          <a:p>
            <a:pPr marL="365760" indent="-256032" fontAlgn="auto">
              <a:spcAft>
                <a:spcPts val="0"/>
              </a:spcAft>
              <a:buFont typeface="Wingdings 3"/>
              <a:buChar char=""/>
              <a:defRPr/>
            </a:pPr>
            <a:r>
              <a:rPr lang="en-US" dirty="0" smtClean="0"/>
              <a:t>Labeled graph</a:t>
            </a:r>
          </a:p>
          <a:p>
            <a:pPr marL="621792" lvl="1" fontAlgn="auto">
              <a:spcBef>
                <a:spcPts val="324"/>
              </a:spcBef>
              <a:spcAft>
                <a:spcPts val="0"/>
              </a:spcAft>
              <a:buFont typeface="Verdana"/>
              <a:buChar char="◦"/>
              <a:defRPr/>
            </a:pPr>
            <a:r>
              <a:rPr lang="en-US" dirty="0" smtClean="0"/>
              <a:t>Nodes contain a label</a:t>
            </a:r>
          </a:p>
          <a:p>
            <a:pPr marL="365760" indent="-256032" fontAlgn="auto">
              <a:spcAft>
                <a:spcPts val="0"/>
              </a:spcAft>
              <a:buFont typeface="Wingdings 3"/>
              <a:buChar char=""/>
              <a:defRPr/>
            </a:pPr>
            <a:r>
              <a:rPr lang="en-US" dirty="0" smtClean="0"/>
              <a:t>Weighted graph</a:t>
            </a:r>
          </a:p>
          <a:p>
            <a:pPr marL="621792" lvl="1" fontAlgn="auto">
              <a:spcBef>
                <a:spcPts val="324"/>
              </a:spcBef>
              <a:spcAft>
                <a:spcPts val="0"/>
              </a:spcAft>
              <a:buFont typeface="Verdana"/>
              <a:buChar char="◦"/>
              <a:defRPr/>
            </a:pPr>
            <a:r>
              <a:rPr lang="en-US" dirty="0" smtClean="0"/>
              <a:t>Links have an associated value or “weight” label</a:t>
            </a:r>
          </a:p>
          <a:p>
            <a:pPr marL="365760" indent="-256032" fontAlgn="auto">
              <a:spcAft>
                <a:spcPts val="0"/>
              </a:spcAft>
              <a:buFont typeface="Wingdings 3"/>
              <a:buChar char=""/>
              <a:defRPr/>
            </a:pPr>
            <a:r>
              <a:rPr lang="en-US" dirty="0" smtClean="0"/>
              <a:t>Vertex is </a:t>
            </a:r>
            <a:r>
              <a:rPr lang="en-US" u="sng" dirty="0" smtClean="0"/>
              <a:t>adjacent</a:t>
            </a:r>
            <a:r>
              <a:rPr lang="en-US" dirty="0" smtClean="0"/>
              <a:t> to another if an edge connects it</a:t>
            </a:r>
          </a:p>
          <a:p>
            <a:pPr marL="621792" lvl="1" fontAlgn="auto">
              <a:spcBef>
                <a:spcPts val="324"/>
              </a:spcBef>
              <a:spcAft>
                <a:spcPts val="0"/>
              </a:spcAft>
              <a:buFont typeface="Verdana"/>
              <a:buChar char="◦"/>
              <a:defRPr/>
            </a:pPr>
            <a:r>
              <a:rPr lang="en-US" dirty="0" smtClean="0"/>
              <a:t>The vertices are called “neighbors”</a:t>
            </a:r>
          </a:p>
          <a:p>
            <a:pPr marL="365760" indent="-256032" fontAlgn="auto">
              <a:spcAft>
                <a:spcPts val="0"/>
              </a:spcAft>
              <a:buFont typeface="Wingdings 3"/>
              <a:buChar char=""/>
              <a:defRPr/>
            </a:pPr>
            <a:r>
              <a:rPr lang="en-US" dirty="0" smtClean="0"/>
              <a:t>Path</a:t>
            </a:r>
          </a:p>
          <a:p>
            <a:pPr marL="621792" lvl="1" fontAlgn="auto">
              <a:spcBef>
                <a:spcPts val="324"/>
              </a:spcBef>
              <a:spcAft>
                <a:spcPts val="0"/>
              </a:spcAft>
              <a:buFont typeface="Verdana"/>
              <a:buChar char="◦"/>
              <a:defRPr/>
            </a:pPr>
            <a:r>
              <a:rPr lang="en-US" dirty="0" smtClean="0"/>
              <a:t>Sequence of edges, to get from one vertex to another</a:t>
            </a:r>
          </a:p>
          <a:p>
            <a:pPr marL="859536" lvl="2" fontAlgn="auto">
              <a:spcAft>
                <a:spcPts val="0"/>
              </a:spcAft>
              <a:buFont typeface="Wingdings 2"/>
              <a:buChar char=""/>
              <a:defRPr/>
            </a:pPr>
            <a:r>
              <a:rPr lang="en-US" dirty="0" smtClean="0"/>
              <a:t>A vertex is “reachable” if there is a path between the two nodes</a:t>
            </a:r>
          </a:p>
          <a:p>
            <a:pPr marL="859536" lvl="2" fontAlgn="auto">
              <a:spcAft>
                <a:spcPts val="0"/>
              </a:spcAft>
              <a:buFont typeface="Wingdings 2"/>
              <a:buChar char=""/>
              <a:defRPr/>
            </a:pPr>
            <a:r>
              <a:rPr lang="en-US" dirty="0" smtClean="0"/>
              <a:t>Length if path: number of edges on the path</a:t>
            </a:r>
          </a:p>
          <a:p>
            <a:pPr marL="365760" indent="-256032" fontAlgn="auto">
              <a:spcAft>
                <a:spcPts val="0"/>
              </a:spcAft>
              <a:buFont typeface="Wingdings 3"/>
              <a:buChar char=""/>
              <a:defRPr/>
            </a:pPr>
            <a:r>
              <a:rPr lang="en-US" dirty="0" smtClean="0"/>
              <a:t>Connected graph</a:t>
            </a:r>
          </a:p>
          <a:p>
            <a:pPr marL="621792" lvl="1" fontAlgn="auto">
              <a:spcBef>
                <a:spcPts val="324"/>
              </a:spcBef>
              <a:spcAft>
                <a:spcPts val="0"/>
              </a:spcAft>
              <a:buFont typeface="Verdana"/>
              <a:buChar char="◦"/>
              <a:defRPr/>
            </a:pPr>
            <a:r>
              <a:rPr lang="en-US" dirty="0" smtClean="0"/>
              <a:t>A path exists from each node to every other node</a:t>
            </a:r>
          </a:p>
          <a:p>
            <a:pPr marL="365760" indent="-256032" fontAlgn="auto">
              <a:spcAft>
                <a:spcPts val="0"/>
              </a:spcAft>
              <a:buFont typeface="Wingdings 3"/>
              <a:buChar char=""/>
              <a:defRPr/>
            </a:pPr>
            <a:r>
              <a:rPr lang="en-US" dirty="0" smtClean="0"/>
              <a:t>Complete graph</a:t>
            </a:r>
          </a:p>
          <a:p>
            <a:pPr marL="621792" lvl="1" fontAlgn="auto">
              <a:spcBef>
                <a:spcPts val="324"/>
              </a:spcBef>
              <a:spcAft>
                <a:spcPts val="0"/>
              </a:spcAft>
              <a:buFont typeface="Verdana"/>
              <a:buChar char="◦"/>
              <a:defRPr/>
            </a:pPr>
            <a:r>
              <a:rPr lang="en-US" dirty="0" smtClean="0"/>
              <a:t>Path from each vertex to every other vertex</a:t>
            </a:r>
            <a:endParaRPr lang="en-US" dirty="0"/>
          </a:p>
        </p:txBody>
      </p:sp>
      <p:sp>
        <p:nvSpPr>
          <p:cNvPr id="3" name="Title 2"/>
          <p:cNvSpPr>
            <a:spLocks noGrp="1"/>
          </p:cNvSpPr>
          <p:nvPr>
            <p:ph type="title"/>
          </p:nvPr>
        </p:nvSpPr>
        <p:spPr/>
        <p:txBody>
          <a:bodyPr/>
          <a:lstStyle/>
          <a:p>
            <a:pPr fontAlgn="auto">
              <a:spcAft>
                <a:spcPts val="0"/>
              </a:spcAft>
              <a:defRPr/>
            </a:pPr>
            <a:r>
              <a:rPr lang="en-US" dirty="0" smtClean="0"/>
              <a:t>Graphs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r>
              <a:rPr lang="en-US" smtClean="0"/>
              <a:t>“Bridge” edges are in blue</a:t>
            </a:r>
          </a:p>
          <a:p>
            <a:r>
              <a:rPr lang="en-US" smtClean="0"/>
              <a:t>Do we have a sequence of edges so that:</a:t>
            </a:r>
          </a:p>
          <a:p>
            <a:pPr lvl="1"/>
            <a:r>
              <a:rPr lang="en-US" smtClean="0"/>
              <a:t>Consecutive edges e</a:t>
            </a:r>
            <a:r>
              <a:rPr lang="en-US" i="1" baseline="-25000" smtClean="0"/>
              <a:t>j</a:t>
            </a:r>
            <a:r>
              <a:rPr lang="en-US" smtClean="0"/>
              <a:t>… and e</a:t>
            </a:r>
            <a:r>
              <a:rPr lang="en-US" i="1" baseline="-25000" smtClean="0"/>
              <a:t>j+1</a:t>
            </a:r>
            <a:r>
              <a:rPr lang="en-US" smtClean="0"/>
              <a:t> are incident to a common vertex AND</a:t>
            </a:r>
          </a:p>
          <a:p>
            <a:pPr lvl="2"/>
            <a:r>
              <a:rPr lang="en-US" smtClean="0"/>
              <a:t>Each of the blue edges belongs to the sequence AND</a:t>
            </a:r>
          </a:p>
          <a:p>
            <a:pPr lvl="3"/>
            <a:r>
              <a:rPr lang="en-US" smtClean="0"/>
              <a:t>Each of the blue edges occurs exactly one in the sequence</a:t>
            </a:r>
          </a:p>
          <a:p>
            <a:r>
              <a:rPr lang="en-US" smtClean="0"/>
              <a:t>Referred to as a “walk”</a:t>
            </a:r>
          </a:p>
        </p:txBody>
      </p:sp>
      <p:sp>
        <p:nvSpPr>
          <p:cNvPr id="3" name="Title 2"/>
          <p:cNvSpPr>
            <a:spLocks noGrp="1"/>
          </p:cNvSpPr>
          <p:nvPr>
            <p:ph type="title"/>
          </p:nvPr>
        </p:nvSpPr>
        <p:spPr/>
        <p:txBody>
          <a:bodyPr/>
          <a:lstStyle/>
          <a:p>
            <a:pPr fontAlgn="auto">
              <a:spcAft>
                <a:spcPts val="0"/>
              </a:spcAft>
              <a:defRPr/>
            </a:pPr>
            <a:r>
              <a:rPr lang="en-US" dirty="0" smtClean="0"/>
              <a:t>Seven Bridges</a:t>
            </a:r>
            <a:endParaRPr lang="en-US" dirty="0"/>
          </a:p>
        </p:txBody>
      </p:sp>
      <p:pic>
        <p:nvPicPr>
          <p:cNvPr id="49156" name="Picture 2" descr="http://www.math.lsa.umich.edu/mmss/coursesONLINE/graph/graph3/Image10.gif"/>
          <p:cNvPicPr>
            <a:picLocks noChangeAspect="1" noChangeArrowheads="1"/>
          </p:cNvPicPr>
          <p:nvPr/>
        </p:nvPicPr>
        <p:blipFill>
          <a:blip r:embed="rId2" cstate="print"/>
          <a:srcRect/>
          <a:stretch>
            <a:fillRect/>
          </a:stretch>
        </p:blipFill>
        <p:spPr bwMode="auto">
          <a:xfrm>
            <a:off x="4572000" y="4143375"/>
            <a:ext cx="3932238"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p:txBody>
          <a:bodyPr/>
          <a:lstStyle/>
          <a:p>
            <a:r>
              <a:rPr lang="en-US" dirty="0"/>
              <a:t>Bridges of </a:t>
            </a:r>
            <a:r>
              <a:rPr lang="en-US" dirty="0" err="1"/>
              <a:t>Königsberg</a:t>
            </a:r>
            <a:endParaRPr lang="en-US" dirty="0" smtClean="0"/>
          </a:p>
        </p:txBody>
      </p:sp>
      <p:sp>
        <p:nvSpPr>
          <p:cNvPr id="3" name="Title 2"/>
          <p:cNvSpPr>
            <a:spLocks noGrp="1"/>
          </p:cNvSpPr>
          <p:nvPr>
            <p:ph type="title"/>
          </p:nvPr>
        </p:nvSpPr>
        <p:spPr/>
        <p:txBody>
          <a:bodyPr/>
          <a:lstStyle/>
          <a:p>
            <a:pPr fontAlgn="auto">
              <a:spcAft>
                <a:spcPts val="0"/>
              </a:spcAft>
              <a:defRPr/>
            </a:pPr>
            <a:r>
              <a:rPr lang="en-US" dirty="0" smtClean="0"/>
              <a:t>Seven Bridges</a:t>
            </a:r>
            <a:endParaRPr lang="en-US" dirty="0"/>
          </a:p>
        </p:txBody>
      </p:sp>
      <p:pic>
        <p:nvPicPr>
          <p:cNvPr id="50180" name="Picture 2" descr="http://www.nowpublishers.com/10.1561%5CEDA10%5C1000000011%5Ceda0113x.gif"/>
          <p:cNvPicPr>
            <a:picLocks noChangeAspect="1" noChangeArrowheads="1"/>
          </p:cNvPicPr>
          <p:nvPr/>
        </p:nvPicPr>
        <p:blipFill>
          <a:blip r:embed="rId2" cstate="print"/>
          <a:srcRect/>
          <a:stretch>
            <a:fillRect/>
          </a:stretch>
        </p:blipFill>
        <p:spPr bwMode="auto">
          <a:xfrm>
            <a:off x="533400" y="1752600"/>
            <a:ext cx="6532563"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p:txBody>
          <a:bodyPr/>
          <a:lstStyle/>
          <a:p>
            <a:r>
              <a:rPr lang="en-US" smtClean="0"/>
              <a:t>Walk</a:t>
            </a:r>
          </a:p>
          <a:p>
            <a:pPr lvl="1"/>
            <a:r>
              <a:rPr lang="en-US" smtClean="0"/>
              <a:t>Finite sequence of edges, </a:t>
            </a:r>
            <a:r>
              <a:rPr lang="en-US" i="1" smtClean="0"/>
              <a:t>e</a:t>
            </a:r>
            <a:r>
              <a:rPr lang="en-US" baseline="-25000" smtClean="0"/>
              <a:t>1</a:t>
            </a:r>
            <a:r>
              <a:rPr lang="en-US" smtClean="0"/>
              <a:t> , . . . , </a:t>
            </a:r>
            <a:r>
              <a:rPr lang="en-US" i="1" smtClean="0"/>
              <a:t>e</a:t>
            </a:r>
            <a:r>
              <a:rPr lang="en-US" i="1" baseline="-25000" smtClean="0"/>
              <a:t>m</a:t>
            </a:r>
            <a:r>
              <a:rPr lang="en-US" smtClean="0"/>
              <a:t> </a:t>
            </a:r>
          </a:p>
          <a:p>
            <a:pPr lvl="1"/>
            <a:r>
              <a:rPr lang="en-US" smtClean="0"/>
              <a:t>edge, </a:t>
            </a:r>
            <a:r>
              <a:rPr lang="en-US" i="1" smtClean="0"/>
              <a:t>e</a:t>
            </a:r>
            <a:r>
              <a:rPr lang="en-US" i="1" baseline="-25000" smtClean="0"/>
              <a:t>j</a:t>
            </a:r>
            <a:r>
              <a:rPr lang="en-US" smtClean="0"/>
              <a:t> , incident to vertices </a:t>
            </a:r>
            <a:r>
              <a:rPr lang="en-US" i="1" smtClean="0"/>
              <a:t>v</a:t>
            </a:r>
            <a:r>
              <a:rPr lang="en-US" i="1" baseline="-25000" smtClean="0"/>
              <a:t>j - </a:t>
            </a:r>
            <a:r>
              <a:rPr lang="en-US" baseline="-25000" smtClean="0"/>
              <a:t>1</a:t>
            </a:r>
            <a:r>
              <a:rPr lang="en-US" smtClean="0"/>
              <a:t> and </a:t>
            </a:r>
            <a:r>
              <a:rPr lang="en-US" i="1" smtClean="0"/>
              <a:t>v</a:t>
            </a:r>
            <a:r>
              <a:rPr lang="en-US" i="1" baseline="-25000" smtClean="0"/>
              <a:t>j</a:t>
            </a:r>
            <a:r>
              <a:rPr lang="en-US" smtClean="0"/>
              <a:t> such that any two consecutive edges </a:t>
            </a:r>
            <a:r>
              <a:rPr lang="en-US" i="1" smtClean="0"/>
              <a:t>e</a:t>
            </a:r>
            <a:r>
              <a:rPr lang="en-US" i="1" baseline="-25000" smtClean="0"/>
              <a:t>j</a:t>
            </a:r>
            <a:r>
              <a:rPr lang="en-US" smtClean="0"/>
              <a:t> and </a:t>
            </a:r>
            <a:r>
              <a:rPr lang="en-US" i="1" smtClean="0"/>
              <a:t>e</a:t>
            </a:r>
            <a:r>
              <a:rPr lang="en-US" i="1" baseline="-25000" smtClean="0"/>
              <a:t>j</a:t>
            </a:r>
            <a:r>
              <a:rPr lang="en-US" baseline="-25000" smtClean="0"/>
              <a:t> + 1</a:t>
            </a:r>
            <a:r>
              <a:rPr lang="en-US" smtClean="0"/>
              <a:t> are incident to a common vertex </a:t>
            </a:r>
            <a:r>
              <a:rPr lang="en-US" i="1" smtClean="0"/>
              <a:t>v</a:t>
            </a:r>
            <a:r>
              <a:rPr lang="en-US" i="1" baseline="-25000" smtClean="0"/>
              <a:t>j</a:t>
            </a:r>
          </a:p>
          <a:p>
            <a:pPr lvl="1"/>
            <a:r>
              <a:rPr lang="en-US" smtClean="0"/>
              <a:t>vertex </a:t>
            </a:r>
            <a:r>
              <a:rPr lang="en-US" i="1" smtClean="0"/>
              <a:t>v</a:t>
            </a:r>
            <a:r>
              <a:rPr lang="en-US" baseline="-25000" smtClean="0"/>
              <a:t>0</a:t>
            </a:r>
            <a:r>
              <a:rPr lang="en-US" smtClean="0"/>
              <a:t> is called the </a:t>
            </a:r>
            <a:r>
              <a:rPr lang="en-US" b="1" smtClean="0"/>
              <a:t>initial vertex</a:t>
            </a:r>
            <a:r>
              <a:rPr lang="en-US" smtClean="0"/>
              <a:t> and the vertex </a:t>
            </a:r>
            <a:r>
              <a:rPr lang="en-US" i="1" smtClean="0"/>
              <a:t>v</a:t>
            </a:r>
            <a:r>
              <a:rPr lang="en-US" i="1" baseline="-25000" smtClean="0"/>
              <a:t>m</a:t>
            </a:r>
            <a:r>
              <a:rPr lang="en-US" smtClean="0"/>
              <a:t> is called the </a:t>
            </a:r>
            <a:r>
              <a:rPr lang="en-US" b="1" smtClean="0"/>
              <a:t>final vertex</a:t>
            </a:r>
          </a:p>
          <a:p>
            <a:pPr lvl="1"/>
            <a:r>
              <a:rPr lang="en-US" smtClean="0"/>
              <a:t>number of edges in the walk is called the </a:t>
            </a:r>
            <a:r>
              <a:rPr lang="en-US" b="1" smtClean="0"/>
              <a:t>length</a:t>
            </a:r>
            <a:r>
              <a:rPr lang="en-US" smtClean="0"/>
              <a:t> of the walk</a:t>
            </a:r>
          </a:p>
        </p:txBody>
      </p:sp>
      <p:sp>
        <p:nvSpPr>
          <p:cNvPr id="3" name="Title 2"/>
          <p:cNvSpPr>
            <a:spLocks noGrp="1"/>
          </p:cNvSpPr>
          <p:nvPr>
            <p:ph type="title"/>
          </p:nvPr>
        </p:nvSpPr>
        <p:spPr/>
        <p:txBody>
          <a:bodyPr/>
          <a:lstStyle/>
          <a:p>
            <a:pPr fontAlgn="auto">
              <a:spcAft>
                <a:spcPts val="0"/>
              </a:spcAft>
              <a:defRPr/>
            </a:pPr>
            <a:r>
              <a:rPr lang="en-US" dirty="0" smtClean="0"/>
              <a:t>Walking</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smtClean="0"/>
              <a:t>In a </a:t>
            </a:r>
            <a:r>
              <a:rPr lang="en-US" u="sng" dirty="0" smtClean="0"/>
              <a:t>walk</a:t>
            </a:r>
            <a:r>
              <a:rPr lang="en-US" dirty="0" smtClean="0"/>
              <a:t>, no requirement that edges in walk are different from each other</a:t>
            </a:r>
          </a:p>
          <a:p>
            <a:pPr marL="621792" lvl="1" fontAlgn="auto">
              <a:spcBef>
                <a:spcPts val="324"/>
              </a:spcBef>
              <a:spcAft>
                <a:spcPts val="0"/>
              </a:spcAft>
              <a:buFont typeface="Verdana"/>
              <a:buChar char="◦"/>
              <a:defRPr/>
            </a:pPr>
            <a:r>
              <a:rPr lang="en-US" dirty="0" smtClean="0"/>
              <a:t>possible to have a walk that consists of same edge repeated over and over</a:t>
            </a:r>
          </a:p>
          <a:p>
            <a:pPr marL="859536" lvl="2" fontAlgn="auto">
              <a:spcAft>
                <a:spcPts val="0"/>
              </a:spcAft>
              <a:buFont typeface="Wingdings 2"/>
              <a:buChar char=""/>
              <a:defRPr/>
            </a:pPr>
            <a:r>
              <a:rPr lang="en-US" dirty="0" smtClean="0"/>
              <a:t>Like walking up and down the same street over and over</a:t>
            </a:r>
          </a:p>
          <a:p>
            <a:pPr marL="365760" indent="-256032" fontAlgn="auto">
              <a:spcAft>
                <a:spcPts val="0"/>
              </a:spcAft>
              <a:buFont typeface="Wingdings 3"/>
              <a:buChar char=""/>
              <a:defRPr/>
            </a:pPr>
            <a:r>
              <a:rPr lang="en-US" dirty="0" smtClean="0"/>
              <a:t>Assumption that all edges in the walk are distinct</a:t>
            </a:r>
          </a:p>
          <a:p>
            <a:pPr marL="621792" lvl="1" fontAlgn="auto">
              <a:spcBef>
                <a:spcPts val="324"/>
              </a:spcBef>
              <a:spcAft>
                <a:spcPts val="0"/>
              </a:spcAft>
              <a:buFont typeface="Verdana"/>
              <a:buChar char="◦"/>
              <a:defRPr/>
            </a:pPr>
            <a:r>
              <a:rPr lang="en-US" dirty="0" smtClean="0"/>
              <a:t>Definition of a PATH</a:t>
            </a:r>
          </a:p>
          <a:p>
            <a:pPr marL="365760" indent="-256032" fontAlgn="auto">
              <a:spcAft>
                <a:spcPts val="0"/>
              </a:spcAft>
              <a:buFont typeface="Wingdings 3"/>
              <a:buChar char=""/>
              <a:defRPr/>
            </a:pPr>
            <a:r>
              <a:rPr lang="en-US" dirty="0" smtClean="0"/>
              <a:t>Closed walk</a:t>
            </a:r>
          </a:p>
          <a:p>
            <a:pPr marL="621792" lvl="1" fontAlgn="auto">
              <a:spcBef>
                <a:spcPts val="324"/>
              </a:spcBef>
              <a:spcAft>
                <a:spcPts val="0"/>
              </a:spcAft>
              <a:buFont typeface="Verdana"/>
              <a:buChar char="◦"/>
              <a:defRPr/>
            </a:pPr>
            <a:r>
              <a:rPr lang="en-US" dirty="0" smtClean="0"/>
              <a:t>Walk from a vertex to itself</a:t>
            </a:r>
          </a:p>
          <a:p>
            <a:pPr marL="365760" indent="-256032" fontAlgn="auto">
              <a:spcAft>
                <a:spcPts val="0"/>
              </a:spcAft>
              <a:buFont typeface="Wingdings 3"/>
              <a:buChar char=""/>
              <a:defRPr/>
            </a:pPr>
            <a:r>
              <a:rPr lang="en-US" dirty="0" smtClean="0"/>
              <a:t>Simple path</a:t>
            </a:r>
          </a:p>
          <a:p>
            <a:pPr marL="621792" lvl="1" fontAlgn="auto">
              <a:spcBef>
                <a:spcPts val="324"/>
              </a:spcBef>
              <a:spcAft>
                <a:spcPts val="0"/>
              </a:spcAft>
              <a:buFont typeface="Verdana"/>
              <a:buChar char="◦"/>
              <a:defRPr/>
            </a:pPr>
            <a:r>
              <a:rPr lang="en-US" dirty="0" smtClean="0"/>
              <a:t>All vertices are distinct</a:t>
            </a:r>
          </a:p>
          <a:p>
            <a:pPr marL="365760" indent="-256032" fontAlgn="auto">
              <a:spcAft>
                <a:spcPts val="0"/>
              </a:spcAft>
              <a:buFont typeface="Wingdings 3"/>
              <a:buChar char=""/>
              <a:defRPr/>
            </a:pPr>
            <a:r>
              <a:rPr lang="en-US" dirty="0" smtClean="0"/>
              <a:t>Circuit</a:t>
            </a:r>
          </a:p>
          <a:p>
            <a:pPr marL="621792" lvl="1" fontAlgn="auto">
              <a:spcBef>
                <a:spcPts val="324"/>
              </a:spcBef>
              <a:spcAft>
                <a:spcPts val="0"/>
              </a:spcAft>
              <a:buFont typeface="Verdana"/>
              <a:buChar char="◦"/>
              <a:defRPr/>
            </a:pPr>
            <a:r>
              <a:rPr lang="en-US" dirty="0" smtClean="0"/>
              <a:t>Simple path which is closed</a:t>
            </a:r>
          </a:p>
          <a:p>
            <a:pPr marL="365760" indent="-256032" fontAlgn="auto">
              <a:spcAft>
                <a:spcPts val="0"/>
              </a:spcAft>
              <a:buFont typeface="Wingdings 3"/>
              <a:buChar char=""/>
              <a:defRPr/>
            </a:pPr>
            <a:endParaRPr lang="en-US" dirty="0"/>
          </a:p>
        </p:txBody>
      </p:sp>
      <p:sp>
        <p:nvSpPr>
          <p:cNvPr id="3" name="Title 2"/>
          <p:cNvSpPr>
            <a:spLocks noGrp="1"/>
          </p:cNvSpPr>
          <p:nvPr>
            <p:ph type="title"/>
          </p:nvPr>
        </p:nvSpPr>
        <p:spPr/>
        <p:txBody>
          <a:bodyPr/>
          <a:lstStyle/>
          <a:p>
            <a:pPr fontAlgn="auto">
              <a:spcAft>
                <a:spcPts val="0"/>
              </a:spcAft>
              <a:defRPr/>
            </a:pPr>
            <a:r>
              <a:rPr lang="en-US" dirty="0" smtClean="0"/>
              <a:t>Path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365760" indent="-256032" fontAlgn="auto">
              <a:spcAft>
                <a:spcPts val="0"/>
              </a:spcAft>
              <a:buFont typeface="Wingdings 3"/>
              <a:buChar char=""/>
              <a:defRPr/>
            </a:pPr>
            <a:r>
              <a:rPr lang="en-US" dirty="0" smtClean="0"/>
              <a:t>Degree of a vertex</a:t>
            </a:r>
          </a:p>
          <a:p>
            <a:pPr marL="621792" lvl="1" fontAlgn="auto">
              <a:spcBef>
                <a:spcPts val="324"/>
              </a:spcBef>
              <a:spcAft>
                <a:spcPts val="0"/>
              </a:spcAft>
              <a:buFont typeface="Verdana"/>
              <a:buChar char="◦"/>
              <a:defRPr/>
            </a:pPr>
            <a:r>
              <a:rPr lang="en-US" dirty="0" smtClean="0"/>
              <a:t>Number of edges connected to it</a:t>
            </a:r>
          </a:p>
          <a:p>
            <a:pPr marL="859536" lvl="2" fontAlgn="auto">
              <a:spcAft>
                <a:spcPts val="0"/>
              </a:spcAft>
              <a:buFont typeface="Wingdings 2"/>
              <a:buChar char=""/>
              <a:defRPr/>
            </a:pPr>
            <a:r>
              <a:rPr lang="en-US" dirty="0" smtClean="0"/>
              <a:t>In a complete graph, it number of vertices  minus 1</a:t>
            </a:r>
          </a:p>
          <a:p>
            <a:pPr marL="365760" indent="-256032" fontAlgn="auto">
              <a:spcAft>
                <a:spcPts val="0"/>
              </a:spcAft>
              <a:buFont typeface="Wingdings 3"/>
              <a:buChar char=""/>
              <a:defRPr/>
            </a:pPr>
            <a:r>
              <a:rPr lang="en-US" dirty="0" smtClean="0"/>
              <a:t>Simple path</a:t>
            </a:r>
          </a:p>
          <a:p>
            <a:pPr marL="621792" lvl="1" fontAlgn="auto">
              <a:spcBef>
                <a:spcPts val="324"/>
              </a:spcBef>
              <a:spcAft>
                <a:spcPts val="0"/>
              </a:spcAft>
              <a:buFont typeface="Verdana"/>
              <a:buChar char="◦"/>
              <a:defRPr/>
            </a:pPr>
            <a:r>
              <a:rPr lang="en-US" dirty="0" smtClean="0"/>
              <a:t>Does not pass through a vertex more than once</a:t>
            </a:r>
          </a:p>
          <a:p>
            <a:pPr marL="365760" indent="-256032" fontAlgn="auto">
              <a:spcAft>
                <a:spcPts val="0"/>
              </a:spcAft>
              <a:buFont typeface="Wingdings 3"/>
              <a:buChar char=""/>
              <a:defRPr/>
            </a:pPr>
            <a:r>
              <a:rPr lang="en-US" dirty="0" smtClean="0"/>
              <a:t>Cycle</a:t>
            </a:r>
          </a:p>
          <a:p>
            <a:pPr marL="621792" lvl="1" fontAlgn="auto">
              <a:spcBef>
                <a:spcPts val="324"/>
              </a:spcBef>
              <a:spcAft>
                <a:spcPts val="0"/>
              </a:spcAft>
              <a:buFont typeface="Verdana"/>
              <a:buChar char="◦"/>
              <a:defRPr/>
            </a:pPr>
            <a:r>
              <a:rPr lang="en-US" dirty="0" smtClean="0"/>
              <a:t>Path begins / ends at the same vertex</a:t>
            </a:r>
          </a:p>
          <a:p>
            <a:pPr marL="365760" indent="-256032" fontAlgn="auto">
              <a:spcAft>
                <a:spcPts val="0"/>
              </a:spcAft>
              <a:buFont typeface="Wingdings 3"/>
              <a:buChar char=""/>
              <a:defRPr/>
            </a:pPr>
            <a:r>
              <a:rPr lang="en-US" dirty="0" smtClean="0"/>
              <a:t>Undirected</a:t>
            </a:r>
          </a:p>
          <a:p>
            <a:pPr marL="621792" lvl="1" fontAlgn="auto">
              <a:spcBef>
                <a:spcPts val="324"/>
              </a:spcBef>
              <a:spcAft>
                <a:spcPts val="0"/>
              </a:spcAft>
              <a:buFont typeface="Verdana"/>
              <a:buChar char="◦"/>
              <a:defRPr/>
            </a:pPr>
            <a:r>
              <a:rPr lang="en-US" dirty="0" smtClean="0"/>
              <a:t>Edges do not indicate a direction</a:t>
            </a:r>
          </a:p>
          <a:p>
            <a:pPr marL="365760" indent="-256032" fontAlgn="auto">
              <a:spcAft>
                <a:spcPts val="0"/>
              </a:spcAft>
              <a:buFont typeface="Wingdings 3"/>
              <a:buChar char=""/>
              <a:defRPr/>
            </a:pPr>
            <a:r>
              <a:rPr lang="en-US" dirty="0" smtClean="0"/>
              <a:t>Directed</a:t>
            </a:r>
          </a:p>
          <a:p>
            <a:pPr marL="621792" lvl="1" fontAlgn="auto">
              <a:spcBef>
                <a:spcPts val="324"/>
              </a:spcBef>
              <a:spcAft>
                <a:spcPts val="0"/>
              </a:spcAft>
              <a:buFont typeface="Verdana"/>
              <a:buChar char="◦"/>
              <a:defRPr/>
            </a:pPr>
            <a:r>
              <a:rPr lang="en-US" dirty="0" smtClean="0"/>
              <a:t>Explicit direction in an edge between two nodes</a:t>
            </a:r>
          </a:p>
          <a:p>
            <a:pPr marL="859536" lvl="2" fontAlgn="auto">
              <a:spcAft>
                <a:spcPts val="0"/>
              </a:spcAft>
              <a:buFont typeface="Wingdings 2"/>
              <a:buChar char=""/>
              <a:defRPr/>
            </a:pPr>
            <a:r>
              <a:rPr lang="en-US" dirty="0" smtClean="0"/>
              <a:t>“digraph” (directed graph)</a:t>
            </a:r>
          </a:p>
          <a:p>
            <a:pPr marL="621792" lvl="1" fontAlgn="auto">
              <a:spcBef>
                <a:spcPts val="324"/>
              </a:spcBef>
              <a:spcAft>
                <a:spcPts val="0"/>
              </a:spcAft>
              <a:buFont typeface="Verdana"/>
              <a:buChar char="◦"/>
              <a:defRPr/>
            </a:pPr>
            <a:r>
              <a:rPr lang="en-US" dirty="0" smtClean="0"/>
              <a:t>Directed edges</a:t>
            </a:r>
          </a:p>
          <a:p>
            <a:pPr marL="859536" lvl="2" fontAlgn="auto">
              <a:spcAft>
                <a:spcPts val="0"/>
              </a:spcAft>
              <a:buFont typeface="Wingdings 2"/>
              <a:buChar char=""/>
              <a:defRPr/>
            </a:pPr>
            <a:r>
              <a:rPr lang="en-US" dirty="0" smtClean="0"/>
              <a:t>Source and destination vertices</a:t>
            </a:r>
          </a:p>
          <a:p>
            <a:pPr marL="621792" lvl="1" fontAlgn="auto">
              <a:spcBef>
                <a:spcPts val="324"/>
              </a:spcBef>
              <a:spcAft>
                <a:spcPts val="0"/>
              </a:spcAft>
              <a:buFont typeface="Verdana"/>
              <a:buChar char="◦"/>
              <a:defRPr/>
            </a:pPr>
            <a:r>
              <a:rPr lang="en-US" dirty="0" smtClean="0"/>
              <a:t>Incident edges</a:t>
            </a:r>
          </a:p>
          <a:p>
            <a:pPr marL="859536" lvl="2" fontAlgn="auto">
              <a:spcAft>
                <a:spcPts val="0"/>
              </a:spcAft>
              <a:buFont typeface="Wingdings 2"/>
              <a:buChar char=""/>
              <a:defRPr/>
            </a:pPr>
            <a:r>
              <a:rPr lang="en-US" dirty="0" smtClean="0"/>
              <a:t>Edges emanating from a source vertex</a:t>
            </a:r>
            <a:endParaRPr lang="en-US" dirty="0"/>
          </a:p>
        </p:txBody>
      </p:sp>
      <p:sp>
        <p:nvSpPr>
          <p:cNvPr id="3" name="Title 2"/>
          <p:cNvSpPr>
            <a:spLocks noGrp="1"/>
          </p:cNvSpPr>
          <p:nvPr>
            <p:ph type="title"/>
          </p:nvPr>
        </p:nvSpPr>
        <p:spPr/>
        <p:txBody>
          <a:bodyPr/>
          <a:lstStyle/>
          <a:p>
            <a:pPr fontAlgn="auto">
              <a:spcAft>
                <a:spcPts val="0"/>
              </a:spcAft>
              <a:defRPr/>
            </a:pPr>
            <a:r>
              <a:rPr lang="en-US" dirty="0" smtClean="0"/>
              <a:t>Graphs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r>
              <a:rPr lang="en-US" smtClean="0"/>
              <a:t>How is a graph different from a tree?</a:t>
            </a:r>
          </a:p>
          <a:p>
            <a:pPr lvl="1"/>
            <a:r>
              <a:rPr lang="en-US" smtClean="0"/>
              <a:t>A node can have many parents in a graph</a:t>
            </a:r>
          </a:p>
          <a:p>
            <a:pPr lvl="1"/>
            <a:r>
              <a:rPr lang="en-US" smtClean="0"/>
              <a:t>Links can have values or weights assigned to them</a:t>
            </a:r>
          </a:p>
        </p:txBody>
      </p:sp>
      <p:sp>
        <p:nvSpPr>
          <p:cNvPr id="3" name="Title 2"/>
          <p:cNvSpPr>
            <a:spLocks noGrp="1"/>
          </p:cNvSpPr>
          <p:nvPr>
            <p:ph type="title"/>
          </p:nvPr>
        </p:nvSpPr>
        <p:spPr/>
        <p:txBody>
          <a:bodyPr/>
          <a:lstStyle/>
          <a:p>
            <a:pPr>
              <a:defRPr/>
            </a:pPr>
            <a:r>
              <a:rPr lang="en-US" dirty="0" smtClean="0"/>
              <a:t>Graphs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p:txBody>
          <a:bodyPr/>
          <a:lstStyle/>
          <a:p>
            <a:r>
              <a:rPr lang="en-US" smtClean="0"/>
              <a:t>Directed Acyclic Graph (DAG)</a:t>
            </a:r>
          </a:p>
          <a:p>
            <a:pPr lvl="1"/>
            <a:r>
              <a:rPr lang="en-US" smtClean="0"/>
              <a:t>Contains no cycles</a:t>
            </a:r>
          </a:p>
          <a:p>
            <a:r>
              <a:rPr lang="en-US" smtClean="0"/>
              <a:t>Lists and trees</a:t>
            </a:r>
          </a:p>
          <a:p>
            <a:pPr lvl="1"/>
            <a:r>
              <a:rPr lang="en-US" smtClean="0"/>
              <a:t>Special cases of directed graphs</a:t>
            </a:r>
          </a:p>
          <a:p>
            <a:r>
              <a:rPr lang="en-US" smtClean="0"/>
              <a:t>List</a:t>
            </a:r>
          </a:p>
          <a:p>
            <a:pPr lvl="1"/>
            <a:r>
              <a:rPr lang="en-US" smtClean="0"/>
              <a:t>Nodes are predecessors and successors</a:t>
            </a:r>
          </a:p>
          <a:p>
            <a:r>
              <a:rPr lang="en-US" smtClean="0"/>
              <a:t>Tree</a:t>
            </a:r>
          </a:p>
          <a:p>
            <a:pPr lvl="1"/>
            <a:r>
              <a:rPr lang="en-US" smtClean="0"/>
              <a:t>Nodes are parents and children</a:t>
            </a:r>
          </a:p>
        </p:txBody>
      </p:sp>
      <p:sp>
        <p:nvSpPr>
          <p:cNvPr id="3" name="Title 2"/>
          <p:cNvSpPr>
            <a:spLocks noGrp="1"/>
          </p:cNvSpPr>
          <p:nvPr>
            <p:ph type="title"/>
          </p:nvPr>
        </p:nvSpPr>
        <p:spPr/>
        <p:txBody>
          <a:bodyPr/>
          <a:lstStyle/>
          <a:p>
            <a:pPr fontAlgn="auto">
              <a:spcAft>
                <a:spcPts val="0"/>
              </a:spcAft>
              <a:defRPr/>
            </a:pPr>
            <a:r>
              <a:rPr lang="en-US" dirty="0" smtClean="0"/>
              <a:t>Directed Graphs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r>
              <a:rPr lang="en-US" smtClean="0"/>
              <a:t>Dense and sparse graphs</a:t>
            </a:r>
          </a:p>
          <a:p>
            <a:pPr lvl="1"/>
            <a:r>
              <a:rPr lang="en-US" smtClean="0"/>
              <a:t>Based of number of edges in the graph</a:t>
            </a:r>
          </a:p>
          <a:p>
            <a:r>
              <a:rPr lang="en-US" smtClean="0"/>
              <a:t>Limiting cases</a:t>
            </a:r>
          </a:p>
          <a:p>
            <a:pPr lvl="1"/>
            <a:r>
              <a:rPr lang="en-US" smtClean="0"/>
              <a:t>Complete directed graph with N vertices</a:t>
            </a:r>
          </a:p>
          <a:p>
            <a:pPr lvl="2"/>
            <a:r>
              <a:rPr lang="en-US" smtClean="0"/>
              <a:t>N * (N-1)</a:t>
            </a:r>
          </a:p>
          <a:p>
            <a:pPr lvl="1"/>
            <a:r>
              <a:rPr lang="en-US" smtClean="0"/>
              <a:t>Complete undirected graph with N vertices</a:t>
            </a:r>
          </a:p>
          <a:p>
            <a:pPr lvl="2"/>
            <a:r>
              <a:rPr lang="en-US" smtClean="0"/>
              <a:t>N * (N-1) / 2</a:t>
            </a:r>
          </a:p>
        </p:txBody>
      </p:sp>
      <p:sp>
        <p:nvSpPr>
          <p:cNvPr id="3" name="Title 2"/>
          <p:cNvSpPr>
            <a:spLocks noGrp="1"/>
          </p:cNvSpPr>
          <p:nvPr>
            <p:ph type="title"/>
          </p:nvPr>
        </p:nvSpPr>
        <p:spPr/>
        <p:txBody>
          <a:bodyPr/>
          <a:lstStyle/>
          <a:p>
            <a:pPr fontAlgn="auto">
              <a:spcAft>
                <a:spcPts val="0"/>
              </a:spcAft>
              <a:defRPr/>
            </a:pPr>
            <a:r>
              <a:rPr lang="en-US" dirty="0" smtClean="0"/>
              <a:t>Graphs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http://www.math.lsa.umich.edu/mmss/coursesONLINE/graph/graph1/g1_4.jpg"/>
          <p:cNvPicPr>
            <a:picLocks noChangeAspect="1" noChangeArrowheads="1"/>
          </p:cNvPicPr>
          <p:nvPr/>
        </p:nvPicPr>
        <p:blipFill>
          <a:blip r:embed="rId2" cstate="print"/>
          <a:srcRect/>
          <a:stretch>
            <a:fillRect/>
          </a:stretch>
        </p:blipFill>
        <p:spPr bwMode="auto">
          <a:xfrm>
            <a:off x="3200400" y="4038600"/>
            <a:ext cx="4838700" cy="2038350"/>
          </a:xfrm>
          <a:prstGeom prst="rect">
            <a:avLst/>
          </a:prstGeom>
          <a:noFill/>
          <a:ln w="9525">
            <a:noFill/>
            <a:miter lim="800000"/>
            <a:headEnd/>
            <a:tailEnd/>
          </a:ln>
        </p:spPr>
      </p:pic>
      <p:pic>
        <p:nvPicPr>
          <p:cNvPr id="17411" name="Picture 6" descr="http://www.math.lsa.umich.edu/mmss/coursesONLINE/graph/graph1/g1_3.jpg"/>
          <p:cNvPicPr>
            <a:picLocks noChangeAspect="1" noChangeArrowheads="1"/>
          </p:cNvPicPr>
          <p:nvPr/>
        </p:nvPicPr>
        <p:blipFill>
          <a:blip r:embed="rId3" cstate="print"/>
          <a:srcRect/>
          <a:stretch>
            <a:fillRect/>
          </a:stretch>
        </p:blipFill>
        <p:spPr bwMode="auto">
          <a:xfrm>
            <a:off x="3733800" y="1752600"/>
            <a:ext cx="4905375" cy="2162175"/>
          </a:xfrm>
          <a:prstGeom prst="rect">
            <a:avLst/>
          </a:prstGeom>
          <a:noFill/>
          <a:ln w="9525">
            <a:noFill/>
            <a:miter lim="800000"/>
            <a:headEnd/>
            <a:tailEnd/>
          </a:ln>
        </p:spPr>
      </p:pic>
      <p:sp>
        <p:nvSpPr>
          <p:cNvPr id="17412" name="Content Placeholder 1"/>
          <p:cNvSpPr>
            <a:spLocks noGrp="1"/>
          </p:cNvSpPr>
          <p:nvPr>
            <p:ph idx="1"/>
          </p:nvPr>
        </p:nvSpPr>
        <p:spPr/>
        <p:txBody>
          <a:bodyPr/>
          <a:lstStyle/>
          <a:p>
            <a:r>
              <a:rPr lang="en-US" smtClean="0"/>
              <a:t>Tetrahedral</a:t>
            </a:r>
          </a:p>
          <a:p>
            <a:r>
              <a:rPr lang="en-US" smtClean="0"/>
              <a:t>Octahedral</a:t>
            </a:r>
          </a:p>
          <a:p>
            <a:r>
              <a:rPr lang="en-US" smtClean="0"/>
              <a:t>Cube</a:t>
            </a:r>
          </a:p>
        </p:txBody>
      </p:sp>
      <p:sp>
        <p:nvSpPr>
          <p:cNvPr id="3" name="Title 2"/>
          <p:cNvSpPr>
            <a:spLocks noGrp="1"/>
          </p:cNvSpPr>
          <p:nvPr>
            <p:ph type="title"/>
          </p:nvPr>
        </p:nvSpPr>
        <p:spPr/>
        <p:txBody>
          <a:bodyPr/>
          <a:lstStyle/>
          <a:p>
            <a:pPr fontAlgn="auto">
              <a:spcAft>
                <a:spcPts val="0"/>
              </a:spcAft>
              <a:defRPr/>
            </a:pPr>
            <a:r>
              <a:rPr lang="en-US" dirty="0" smtClean="0"/>
              <a:t>Graphs</a:t>
            </a:r>
            <a:endParaRPr lang="en-US" dirty="0"/>
          </a:p>
        </p:txBody>
      </p:sp>
      <p:pic>
        <p:nvPicPr>
          <p:cNvPr id="17414" name="Picture 2" descr="http://www.math.lsa.umich.edu/mmss/coursesONLINE/graph/graph1/g1_2.jpg"/>
          <p:cNvPicPr>
            <a:picLocks noChangeAspect="1" noChangeArrowheads="1"/>
          </p:cNvPicPr>
          <p:nvPr/>
        </p:nvPicPr>
        <p:blipFill>
          <a:blip r:embed="rId4" cstate="print"/>
          <a:srcRect/>
          <a:stretch>
            <a:fillRect/>
          </a:stretch>
        </p:blipFill>
        <p:spPr bwMode="auto">
          <a:xfrm>
            <a:off x="3048000" y="533400"/>
            <a:ext cx="1619250"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aph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Graphs</Template>
  <TotalTime>58</TotalTime>
  <Words>1930</Words>
  <Application>Microsoft Office PowerPoint</Application>
  <PresentationFormat>On-screen Show (4:3)</PresentationFormat>
  <Paragraphs>412</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Lucida Sans Unicode</vt:lpstr>
      <vt:lpstr>Verdana</vt:lpstr>
      <vt:lpstr>Wingdings 2</vt:lpstr>
      <vt:lpstr>Wingdings 3</vt:lpstr>
      <vt:lpstr>Graphs</vt:lpstr>
      <vt:lpstr>Graphs</vt:lpstr>
      <vt:lpstr>Seven Bridges of Königsberg</vt:lpstr>
      <vt:lpstr>Four Color Problem</vt:lpstr>
      <vt:lpstr>Graphs</vt:lpstr>
      <vt:lpstr>Graphs</vt:lpstr>
      <vt:lpstr>Graphs</vt:lpstr>
      <vt:lpstr>Directed Graphs</vt:lpstr>
      <vt:lpstr>Graphs</vt:lpstr>
      <vt:lpstr>Graphs</vt:lpstr>
      <vt:lpstr>Definitions</vt:lpstr>
      <vt:lpstr>Examples of usage</vt:lpstr>
      <vt:lpstr>Representation of Graphs</vt:lpstr>
      <vt:lpstr>Adjacency matrix</vt:lpstr>
      <vt:lpstr>Adjacency matrix</vt:lpstr>
      <vt:lpstr>Adjacency Matrix (undirected)</vt:lpstr>
      <vt:lpstr>Adjacency Matrix (directed)</vt:lpstr>
      <vt:lpstr>Adjacency list</vt:lpstr>
      <vt:lpstr>Incidence Matrix</vt:lpstr>
      <vt:lpstr>Adjacency List (directed)</vt:lpstr>
      <vt:lpstr>Degree or Valency</vt:lpstr>
      <vt:lpstr>Representations can be used to…</vt:lpstr>
      <vt:lpstr>Graph Traversals</vt:lpstr>
      <vt:lpstr>DFS algorithm</vt:lpstr>
      <vt:lpstr>DFS algorithm</vt:lpstr>
      <vt:lpstr>BFS algorithm</vt:lpstr>
      <vt:lpstr>BFS algorithm</vt:lpstr>
      <vt:lpstr>Graph Traversals</vt:lpstr>
      <vt:lpstr>Generic Traversal Algorithm</vt:lpstr>
      <vt:lpstr>Generic Traversal Algorithm</vt:lpstr>
      <vt:lpstr>Traversal</vt:lpstr>
      <vt:lpstr>Graph Components</vt:lpstr>
      <vt:lpstr>Trees within graphs</vt:lpstr>
      <vt:lpstr>Minimum Spanning Tree</vt:lpstr>
      <vt:lpstr>Topological Sort</vt:lpstr>
      <vt:lpstr>Shortest Path Problem</vt:lpstr>
      <vt:lpstr>Dijkstra’s algorithm</vt:lpstr>
      <vt:lpstr>Back to the Seven Bridges</vt:lpstr>
      <vt:lpstr>Seven Bridges</vt:lpstr>
      <vt:lpstr>Seven Bridges</vt:lpstr>
      <vt:lpstr>Seven Bridges</vt:lpstr>
      <vt:lpstr>Seven Bridges</vt:lpstr>
      <vt:lpstr>Walking</vt:lpstr>
      <vt:lpstr>Path</vt:lpstr>
    </vt:vector>
  </TitlesOfParts>
  <Company>CW Post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Computer Science</dc:creator>
  <cp:lastModifiedBy>Windows User</cp:lastModifiedBy>
  <cp:revision>8</cp:revision>
  <dcterms:created xsi:type="dcterms:W3CDTF">2009-11-05T00:33:35Z</dcterms:created>
  <dcterms:modified xsi:type="dcterms:W3CDTF">2019-09-14T18:17:22Z</dcterms:modified>
</cp:coreProperties>
</file>