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8" r:id="rId5"/>
    <p:sldId id="279" r:id="rId6"/>
    <p:sldId id="259" r:id="rId7"/>
    <p:sldId id="260" r:id="rId8"/>
    <p:sldId id="261" r:id="rId9"/>
    <p:sldId id="281" r:id="rId10"/>
    <p:sldId id="280" r:id="rId11"/>
    <p:sldId id="262" r:id="rId12"/>
    <p:sldId id="263"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44C36A-15FA-40D9-8552-A146B921D0A8}">
  <a:tblStyle styleId="{6244C36A-15FA-40D9-8552-A146B921D0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786" y="-7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946529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3801ec82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3801ec82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801ec82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801ec82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3801ec82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3801ec8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08e1040a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08e1040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07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1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3801ec82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3801ec8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3801ec82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3801ec82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784000" y="67775"/>
            <a:ext cx="2278025" cy="650875"/>
          </a:xfrm>
          <a:prstGeom prst="rect">
            <a:avLst/>
          </a:prstGeom>
          <a:noFill/>
          <a:ln>
            <a:noFill/>
          </a:ln>
        </p:spPr>
      </p:pic>
      <p:sp>
        <p:nvSpPr>
          <p:cNvPr id="55" name="Google Shape;55;p13"/>
          <p:cNvSpPr/>
          <p:nvPr/>
        </p:nvSpPr>
        <p:spPr>
          <a:xfrm>
            <a:off x="2199250" y="2091775"/>
            <a:ext cx="5100600" cy="709200"/>
          </a:xfrm>
          <a:prstGeom prst="snip2DiagRect">
            <a:avLst>
              <a:gd name="adj1" fmla="val 0"/>
              <a:gd name="adj2" fmla="val 16667"/>
            </a:avLst>
          </a:prstGeom>
          <a:solidFill>
            <a:srgbClr val="F80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2722200" y="2205625"/>
            <a:ext cx="4126200" cy="48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500" b="1">
                <a:solidFill>
                  <a:schemeClr val="lt1"/>
                </a:solidFill>
              </a:rPr>
              <a:t>SENIOR PROJECT</a:t>
            </a:r>
            <a:endParaRPr sz="3500" b="1">
              <a:solidFill>
                <a:schemeClr val="lt1"/>
              </a:solidFill>
            </a:endParaRPr>
          </a:p>
        </p:txBody>
      </p:sp>
      <p:sp>
        <p:nvSpPr>
          <p:cNvPr id="57" name="Google Shape;57;p13"/>
          <p:cNvSpPr/>
          <p:nvPr/>
        </p:nvSpPr>
        <p:spPr>
          <a:xfrm rot="10800000" flipH="1">
            <a:off x="2887000" y="2879709"/>
            <a:ext cx="3725100" cy="518100"/>
          </a:xfrm>
          <a:prstGeom prst="snip2DiagRect">
            <a:avLst>
              <a:gd name="adj1" fmla="val 0"/>
              <a:gd name="adj2"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2990800" y="2898009"/>
            <a:ext cx="3517500" cy="481500"/>
          </a:xfrm>
          <a:prstGeom prst="rect">
            <a:avLst/>
          </a:prstGeom>
          <a:noFill/>
          <a:ln>
            <a:noFill/>
          </a:ln>
        </p:spPr>
        <p:txBody>
          <a:bodyPr spcFirstLastPara="1" wrap="square" lIns="91425" tIns="91425" rIns="91425" bIns="91425" anchor="ctr" anchorCtr="0">
            <a:noAutofit/>
          </a:bodyPr>
          <a:lstStyle/>
          <a:p>
            <a:pPr lvl="0" algn="ctr"/>
            <a:r>
              <a:rPr lang="en-GB" sz="2000" b="1" i="1" dirty="0">
                <a:solidFill>
                  <a:srgbClr val="005A7C"/>
                </a:solidFill>
              </a:rPr>
              <a:t>AI project with Multithreading</a:t>
            </a:r>
            <a:endParaRPr sz="2000" b="1" i="1" dirty="0">
              <a:solidFill>
                <a:srgbClr val="005A7C"/>
              </a:solidFill>
            </a:endParaRPr>
          </a:p>
        </p:txBody>
      </p:sp>
      <p:sp>
        <p:nvSpPr>
          <p:cNvPr id="59" name="Google Shape;59;p13"/>
          <p:cNvSpPr/>
          <p:nvPr/>
        </p:nvSpPr>
        <p:spPr>
          <a:xfrm rot="10800000" flipH="1">
            <a:off x="2328200" y="2829577"/>
            <a:ext cx="4971600" cy="13200"/>
          </a:xfrm>
          <a:prstGeom prst="rect">
            <a:avLst/>
          </a:prstGeom>
          <a:solidFill>
            <a:srgbClr val="005A7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pic>
        <p:nvPicPr>
          <p:cNvPr id="4" name="그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142" y="1527585"/>
            <a:ext cx="1664101" cy="2764715"/>
          </a:xfrm>
          <a:prstGeom prst="rect">
            <a:avLst/>
          </a:prstGeom>
        </p:spPr>
      </p:pic>
      <p:pic>
        <p:nvPicPr>
          <p:cNvPr id="6" name="그림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191" y="1527585"/>
            <a:ext cx="2748760" cy="2758272"/>
          </a:xfrm>
          <a:prstGeom prst="rect">
            <a:avLst/>
          </a:prstGeom>
        </p:spPr>
      </p:pic>
      <p:pic>
        <p:nvPicPr>
          <p:cNvPr id="7" name="그림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9850" y="1339551"/>
            <a:ext cx="1333500" cy="952500"/>
          </a:xfrm>
          <a:prstGeom prst="rect">
            <a:avLst/>
          </a:prstGeom>
        </p:spPr>
      </p:pic>
      <p:pic>
        <p:nvPicPr>
          <p:cNvPr id="15" name="그림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9850" y="2292051"/>
            <a:ext cx="1333500" cy="952500"/>
          </a:xfrm>
          <a:prstGeom prst="rect">
            <a:avLst/>
          </a:prstGeom>
        </p:spPr>
      </p:pic>
      <p:pic>
        <p:nvPicPr>
          <p:cNvPr id="16" name="그림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9850" y="3244551"/>
            <a:ext cx="1333500" cy="952500"/>
          </a:xfrm>
          <a:prstGeom prst="rect">
            <a:avLst/>
          </a:prstGeom>
        </p:spPr>
      </p:pic>
      <p:sp>
        <p:nvSpPr>
          <p:cNvPr id="10" name="TextBox 9"/>
          <p:cNvSpPr txBox="1"/>
          <p:nvPr/>
        </p:nvSpPr>
        <p:spPr>
          <a:xfrm>
            <a:off x="4903350" y="1661912"/>
            <a:ext cx="561372" cy="307777"/>
          </a:xfrm>
          <a:prstGeom prst="rect">
            <a:avLst/>
          </a:prstGeom>
          <a:noFill/>
        </p:spPr>
        <p:txBody>
          <a:bodyPr wrap="none" rtlCol="0">
            <a:spAutoFit/>
          </a:bodyPr>
          <a:lstStyle/>
          <a:p>
            <a:r>
              <a:rPr lang="en-US" b="1" dirty="0" smtClean="0"/>
              <a:t>Find</a:t>
            </a:r>
            <a:endParaRPr lang="en-US" b="1" dirty="0"/>
          </a:p>
        </p:txBody>
      </p:sp>
      <p:sp>
        <p:nvSpPr>
          <p:cNvPr id="18" name="TextBox 17"/>
          <p:cNvSpPr txBox="1"/>
          <p:nvPr/>
        </p:nvSpPr>
        <p:spPr>
          <a:xfrm>
            <a:off x="4903350" y="2614412"/>
            <a:ext cx="492443" cy="307777"/>
          </a:xfrm>
          <a:prstGeom prst="rect">
            <a:avLst/>
          </a:prstGeom>
          <a:noFill/>
        </p:spPr>
        <p:txBody>
          <a:bodyPr wrap="none" rtlCol="0">
            <a:spAutoFit/>
          </a:bodyPr>
          <a:lstStyle/>
          <a:p>
            <a:r>
              <a:rPr lang="en-US" b="1" dirty="0" smtClean="0"/>
              <a:t>Idle</a:t>
            </a:r>
            <a:endParaRPr lang="en-US" b="1" dirty="0"/>
          </a:p>
        </p:txBody>
      </p:sp>
      <p:sp>
        <p:nvSpPr>
          <p:cNvPr id="19" name="TextBox 18"/>
          <p:cNvSpPr txBox="1"/>
          <p:nvPr/>
        </p:nvSpPr>
        <p:spPr>
          <a:xfrm>
            <a:off x="4903350" y="3566912"/>
            <a:ext cx="603050" cy="307777"/>
          </a:xfrm>
          <a:prstGeom prst="rect">
            <a:avLst/>
          </a:prstGeom>
          <a:noFill/>
        </p:spPr>
        <p:txBody>
          <a:bodyPr wrap="none" rtlCol="0">
            <a:spAutoFit/>
          </a:bodyPr>
          <a:lstStyle/>
          <a:p>
            <a:r>
              <a:rPr lang="en-US" b="1" dirty="0" smtClean="0"/>
              <a:t>Walk</a:t>
            </a:r>
            <a:endParaRPr lang="en-US" b="1" dirty="0"/>
          </a:p>
        </p:txBody>
      </p:sp>
      <p:sp>
        <p:nvSpPr>
          <p:cNvPr id="20" name="TextBox 19"/>
          <p:cNvSpPr txBox="1"/>
          <p:nvPr/>
        </p:nvSpPr>
        <p:spPr>
          <a:xfrm>
            <a:off x="4622664" y="4327405"/>
            <a:ext cx="1398140" cy="307777"/>
          </a:xfrm>
          <a:prstGeom prst="rect">
            <a:avLst/>
          </a:prstGeom>
          <a:noFill/>
        </p:spPr>
        <p:txBody>
          <a:bodyPr wrap="none" rtlCol="0">
            <a:spAutoFit/>
          </a:bodyPr>
          <a:lstStyle/>
          <a:p>
            <a:r>
              <a:rPr lang="en-US" b="1" dirty="0" smtClean="0"/>
              <a:t>State machine</a:t>
            </a:r>
            <a:endParaRPr lang="en-US" b="1" dirty="0"/>
          </a:p>
        </p:txBody>
      </p:sp>
      <p:sp>
        <p:nvSpPr>
          <p:cNvPr id="21" name="TextBox 20"/>
          <p:cNvSpPr txBox="1"/>
          <p:nvPr/>
        </p:nvSpPr>
        <p:spPr>
          <a:xfrm>
            <a:off x="7623091" y="4360107"/>
            <a:ext cx="364202" cy="307777"/>
          </a:xfrm>
          <a:prstGeom prst="rect">
            <a:avLst/>
          </a:prstGeom>
          <a:noFill/>
        </p:spPr>
        <p:txBody>
          <a:bodyPr wrap="none" rtlCol="0">
            <a:spAutoFit/>
          </a:bodyPr>
          <a:lstStyle/>
          <a:p>
            <a:r>
              <a:rPr lang="en-US" b="1" dirty="0" smtClean="0"/>
              <a:t>UI</a:t>
            </a:r>
            <a:endParaRPr lang="en-US" b="1" dirty="0"/>
          </a:p>
        </p:txBody>
      </p:sp>
      <p:sp>
        <p:nvSpPr>
          <p:cNvPr id="22" name="TextBox 21"/>
          <p:cNvSpPr txBox="1"/>
          <p:nvPr/>
        </p:nvSpPr>
        <p:spPr>
          <a:xfrm>
            <a:off x="1084414" y="4360107"/>
            <a:ext cx="1875835" cy="307777"/>
          </a:xfrm>
          <a:prstGeom prst="rect">
            <a:avLst/>
          </a:prstGeom>
          <a:noFill/>
        </p:spPr>
        <p:txBody>
          <a:bodyPr wrap="none" rtlCol="0">
            <a:spAutoFit/>
          </a:bodyPr>
          <a:lstStyle/>
          <a:p>
            <a:r>
              <a:rPr lang="en-US" b="1" dirty="0" smtClean="0"/>
              <a:t>Grids for Pathfinder</a:t>
            </a:r>
            <a:endParaRPr lang="en-US" b="1" dirty="0"/>
          </a:p>
        </p:txBody>
      </p:sp>
    </p:spTree>
    <p:extLst>
      <p:ext uri="{BB962C8B-B14F-4D97-AF65-F5344CB8AC3E}">
        <p14:creationId xmlns:p14="http://schemas.microsoft.com/office/powerpoint/2010/main" val="3784872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GB" dirty="0"/>
              <a:t>What is your target audience</a:t>
            </a:r>
            <a:r>
              <a:rPr lang="en-GB" dirty="0" smtClean="0"/>
              <a:t>?</a:t>
            </a:r>
          </a:p>
          <a:p>
            <a:pPr marL="285750" indent="-285750">
              <a:spcAft>
                <a:spcPts val="1600"/>
              </a:spcAft>
              <a:buFont typeface="Wingdings" panose="05000000000000000000" pitchFamily="2" charset="2"/>
              <a:buChar char="q"/>
            </a:pPr>
            <a:r>
              <a:rPr lang="en-GB" dirty="0" smtClean="0"/>
              <a:t>Programmers, who have curiosity of how Multi-threading activates</a:t>
            </a:r>
          </a:p>
          <a:p>
            <a:pPr marL="285750" indent="-285750">
              <a:spcAft>
                <a:spcPts val="1600"/>
              </a:spcAft>
              <a:buFont typeface="Wingdings" panose="05000000000000000000" pitchFamily="2" charset="2"/>
              <a:buChar char="q"/>
            </a:pPr>
            <a:r>
              <a:rPr lang="en-GB" dirty="0" smtClean="0"/>
              <a:t>Game designers, who desire to implement Stealth game, or Real-time strategy game</a:t>
            </a:r>
          </a:p>
          <a:p>
            <a:pPr marL="285750" indent="-285750">
              <a:spcAft>
                <a:spcPts val="1600"/>
              </a:spcAft>
              <a:buFont typeface="Wingdings" panose="05000000000000000000" pitchFamily="2" charset="2"/>
              <a:buChar char="q"/>
            </a:pPr>
            <a:endParaRPr lang="en-GB" dirty="0" smtClean="0"/>
          </a:p>
          <a:p>
            <a:pPr marL="285750" indent="-285750">
              <a:spcAft>
                <a:spcPts val="1600"/>
              </a:spcAft>
              <a:buFont typeface="Wingdings" panose="05000000000000000000" pitchFamily="2" charset="2"/>
              <a:buChar char="q"/>
            </a:pPr>
            <a:endParaRPr lang="en-GB" dirty="0" smtClean="0"/>
          </a:p>
          <a:p>
            <a:pPr marL="0" marR="0" lvl="0" indent="0" algn="l" rtl="0">
              <a:lnSpc>
                <a:spcPct val="115000"/>
              </a:lnSpc>
              <a:spcBef>
                <a:spcPts val="0"/>
              </a:spcBef>
              <a:spcAft>
                <a:spcPts val="1600"/>
              </a:spcAft>
              <a:buNone/>
            </a:pPr>
            <a:r>
              <a:rPr lang="en-GB" dirty="0" smtClean="0"/>
              <a:t>	</a:t>
            </a:r>
            <a:endParaRPr dirty="0"/>
          </a:p>
        </p:txBody>
      </p:sp>
      <p:pic>
        <p:nvPicPr>
          <p:cNvPr id="114" name="Google Shape;114;p19"/>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15" name="Google Shape;115;p19"/>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16" name="Google Shape;116;p19"/>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TARGET AUDIENCE</a:t>
            </a:r>
            <a:endParaRPr dirty="0">
              <a:solidFill>
                <a:srgbClr val="005A7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31" name="Google Shape;131;p20"/>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005A7C"/>
                </a:solidFill>
              </a:rPr>
              <a:t>PROJECT OUTPUT</a:t>
            </a:r>
            <a:endParaRPr dirty="0">
              <a:solidFill>
                <a:srgbClr val="005A7C"/>
              </a:solidFill>
            </a:endParaRPr>
          </a:p>
        </p:txBody>
      </p:sp>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244" y="962640"/>
            <a:ext cx="8401722" cy="405242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9"/>
        <p:cNvGrpSpPr/>
        <p:nvPr/>
      </p:nvGrpSpPr>
      <p:grpSpPr>
        <a:xfrm>
          <a:off x="0" y="0"/>
          <a:ext cx="0" cy="0"/>
          <a:chOff x="0" y="0"/>
          <a:chExt cx="0" cy="0"/>
        </a:xfrm>
      </p:grpSpPr>
      <p:pic>
        <p:nvPicPr>
          <p:cNvPr id="260" name="Google Shape;260;p34"/>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261" name="Google Shape;261;p34"/>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262" name="Google Shape;262;p34"/>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THANK YOU</a:t>
            </a:r>
            <a:endParaRPr dirty="0">
              <a:solidFill>
                <a:srgbClr val="005A7C"/>
              </a:solidFill>
            </a:endParaRPr>
          </a:p>
        </p:txBody>
      </p:sp>
      <p:pic>
        <p:nvPicPr>
          <p:cNvPr id="1034" name="Picture 10" descr="Image result for any questions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6737" y="1611105"/>
            <a:ext cx="6105525" cy="2752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89572" y="3566321"/>
            <a:ext cx="1140056" cy="230832"/>
          </a:xfrm>
          <a:prstGeom prst="rect">
            <a:avLst/>
          </a:prstGeom>
          <a:noFill/>
        </p:spPr>
        <p:txBody>
          <a:bodyPr wrap="none" rtlCol="0">
            <a:spAutoFit/>
          </a:bodyPr>
          <a:lstStyle/>
          <a:p>
            <a:r>
              <a:rPr lang="en-US" sz="900" dirty="0" smtClean="0"/>
              <a:t>Don’t ask girlfriend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a:t>Introduction</a:t>
            </a:r>
          </a:p>
          <a:p>
            <a:pPr marL="457200" lvl="0" indent="-342900" algn="l" rtl="0">
              <a:spcBef>
                <a:spcPts val="0"/>
              </a:spcBef>
              <a:spcAft>
                <a:spcPts val="0"/>
              </a:spcAft>
              <a:buSzPts val="1800"/>
              <a:buChar char="❏"/>
            </a:pPr>
            <a:r>
              <a:rPr lang="en-CA" dirty="0"/>
              <a:t>Project Idea</a:t>
            </a:r>
          </a:p>
          <a:p>
            <a:pPr marL="457200" lvl="0" indent="-342900" algn="l" rtl="0">
              <a:spcBef>
                <a:spcPts val="0"/>
              </a:spcBef>
              <a:spcAft>
                <a:spcPts val="0"/>
              </a:spcAft>
              <a:buSzPts val="1800"/>
              <a:buChar char="❏"/>
            </a:pPr>
            <a:r>
              <a:rPr lang="en-CA" dirty="0"/>
              <a:t>Motivation</a:t>
            </a:r>
          </a:p>
          <a:p>
            <a:pPr marL="457200" lvl="0" indent="-342900" algn="l" rtl="0">
              <a:spcBef>
                <a:spcPts val="0"/>
              </a:spcBef>
              <a:spcAft>
                <a:spcPts val="0"/>
              </a:spcAft>
              <a:buSzPts val="1800"/>
              <a:buChar char="❏"/>
            </a:pPr>
            <a:r>
              <a:rPr lang="en-CA" dirty="0"/>
              <a:t>Build Target</a:t>
            </a:r>
          </a:p>
          <a:p>
            <a:pPr marL="457200" lvl="0" indent="-342900" algn="l" rtl="0">
              <a:spcBef>
                <a:spcPts val="0"/>
              </a:spcBef>
              <a:spcAft>
                <a:spcPts val="0"/>
              </a:spcAft>
              <a:buSzPts val="1800"/>
              <a:buChar char="❏"/>
            </a:pPr>
            <a:r>
              <a:rPr lang="en-CA" dirty="0"/>
              <a:t>What’s Different?</a:t>
            </a:r>
          </a:p>
          <a:p>
            <a:pPr marL="457200" lvl="0" indent="-342900" algn="l" rtl="0">
              <a:spcBef>
                <a:spcPts val="0"/>
              </a:spcBef>
              <a:spcAft>
                <a:spcPts val="0"/>
              </a:spcAft>
              <a:buSzPts val="1800"/>
              <a:buChar char="❏"/>
            </a:pPr>
            <a:r>
              <a:rPr lang="en-CA" dirty="0"/>
              <a:t>Project Features</a:t>
            </a:r>
          </a:p>
          <a:p>
            <a:pPr marL="457200" lvl="0" indent="-342900" algn="l" rtl="0">
              <a:spcBef>
                <a:spcPts val="0"/>
              </a:spcBef>
              <a:spcAft>
                <a:spcPts val="0"/>
              </a:spcAft>
              <a:buSzPts val="1800"/>
              <a:buChar char="❏"/>
            </a:pPr>
            <a:r>
              <a:rPr lang="en-CA" dirty="0"/>
              <a:t>Target Audience</a:t>
            </a:r>
          </a:p>
          <a:p>
            <a:pPr marL="457200" lvl="0" indent="-342900" algn="l" rtl="0">
              <a:spcBef>
                <a:spcPts val="0"/>
              </a:spcBef>
              <a:spcAft>
                <a:spcPts val="0"/>
              </a:spcAft>
              <a:buSzPts val="1800"/>
              <a:buChar char="❏"/>
            </a:pPr>
            <a:r>
              <a:rPr lang="en-CA" dirty="0"/>
              <a:t>Prototype</a:t>
            </a:r>
          </a:p>
          <a:p>
            <a:pPr marL="457200" lvl="0" indent="-342900" algn="l" rtl="0">
              <a:spcBef>
                <a:spcPts val="0"/>
              </a:spcBef>
              <a:spcAft>
                <a:spcPts val="0"/>
              </a:spcAft>
              <a:buSzPts val="1800"/>
              <a:buChar char="❏"/>
            </a:pPr>
            <a:endParaRPr lang="en-CA" dirty="0"/>
          </a:p>
        </p:txBody>
      </p:sp>
      <p:pic>
        <p:nvPicPr>
          <p:cNvPr id="65" name="Google Shape;65;p14"/>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66" name="Google Shape;66;p14"/>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67" name="Google Shape;67;p14"/>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1049550" y="163075"/>
            <a:ext cx="550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5A7C"/>
                </a:solidFill>
              </a:rPr>
              <a:t>AGENDA</a:t>
            </a:r>
            <a:endParaRPr>
              <a:solidFill>
                <a:srgbClr val="005A7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err="1" smtClean="0"/>
              <a:t>Minjang</a:t>
            </a:r>
            <a:r>
              <a:rPr lang="en-CA" dirty="0" smtClean="0"/>
              <a:t> </a:t>
            </a:r>
            <a:r>
              <a:rPr lang="en-CA" dirty="0" err="1" smtClean="0"/>
              <a:t>Jin</a:t>
            </a:r>
            <a:r>
              <a:rPr lang="en-CA" dirty="0" smtClean="0"/>
              <a:t>, the Game programming student in LaSalle college</a:t>
            </a:r>
          </a:p>
          <a:p>
            <a:pPr marL="457200" lvl="0" indent="-342900" algn="l" rtl="0">
              <a:spcBef>
                <a:spcPts val="0"/>
              </a:spcBef>
              <a:spcAft>
                <a:spcPts val="0"/>
              </a:spcAft>
              <a:buSzPts val="1800"/>
              <a:buChar char="❏"/>
            </a:pPr>
            <a:endParaRPr lang="en-CA" dirty="0"/>
          </a:p>
          <a:p>
            <a:pPr marL="457200" lvl="0" indent="-342900" algn="l" rtl="0">
              <a:spcBef>
                <a:spcPts val="0"/>
              </a:spcBef>
              <a:spcAft>
                <a:spcPts val="0"/>
              </a:spcAft>
              <a:buSzPts val="1800"/>
              <a:buChar char="❏"/>
            </a:pPr>
            <a:r>
              <a:rPr lang="en-CA" dirty="0" smtClean="0"/>
              <a:t>South Korea</a:t>
            </a:r>
          </a:p>
          <a:p>
            <a:pPr marL="114300" lvl="0" indent="0" algn="l" rtl="0">
              <a:spcBef>
                <a:spcPts val="0"/>
              </a:spcBef>
              <a:spcAft>
                <a:spcPts val="0"/>
              </a:spcAft>
              <a:buSzPts val="1800"/>
              <a:buNone/>
            </a:pPr>
            <a:endParaRPr lang="en-CA" dirty="0"/>
          </a:p>
          <a:p>
            <a:pPr marL="457200" lvl="0" indent="-342900" algn="l" rtl="0">
              <a:spcBef>
                <a:spcPts val="0"/>
              </a:spcBef>
              <a:spcAft>
                <a:spcPts val="0"/>
              </a:spcAft>
              <a:buSzPts val="1800"/>
              <a:buChar char="❏"/>
            </a:pPr>
            <a:r>
              <a:rPr lang="en-CA" dirty="0" smtClean="0"/>
              <a:t>No career, started programming A-Z in the college</a:t>
            </a:r>
          </a:p>
          <a:p>
            <a:pPr marL="457200" lvl="0" indent="-342900" algn="l" rtl="0">
              <a:spcBef>
                <a:spcPts val="0"/>
              </a:spcBef>
              <a:spcAft>
                <a:spcPts val="0"/>
              </a:spcAft>
              <a:buSzPts val="1800"/>
              <a:buChar char="❏"/>
            </a:pPr>
            <a:endParaRPr lang="en-CA" dirty="0"/>
          </a:p>
          <a:p>
            <a:pPr marL="457200" lvl="0" indent="-342900" algn="l" rtl="0">
              <a:spcBef>
                <a:spcPts val="0"/>
              </a:spcBef>
              <a:spcAft>
                <a:spcPts val="0"/>
              </a:spcAft>
              <a:buSzPts val="1800"/>
              <a:buChar char="❏"/>
            </a:pPr>
            <a:r>
              <a:rPr lang="en-US" dirty="0" smtClean="0"/>
              <a:t>Favorite things: Drawing and playing Real-time strategy games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smtClean="0"/>
              <a:t>C++, C#, and Python</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smtClean="0"/>
              <a:t>My life in Canada for 3 years = The biggest adventure</a:t>
            </a:r>
          </a:p>
          <a:p>
            <a:pPr marL="457200" lvl="0" indent="-342900" algn="l" rtl="0">
              <a:spcBef>
                <a:spcPts val="0"/>
              </a:spcBef>
              <a:spcAft>
                <a:spcPts val="0"/>
              </a:spcAft>
              <a:buSzPts val="1800"/>
              <a:buChar char="❏"/>
            </a:pPr>
            <a:endParaRPr lang="en-US" dirty="0" smtClean="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INTRODUCTION</a:t>
            </a:r>
            <a:endParaRPr dirty="0">
              <a:solidFill>
                <a:srgbClr val="005A7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Char char="❏"/>
            </a:pPr>
            <a:r>
              <a:rPr lang="en-CA" dirty="0" smtClean="0"/>
              <a:t>Main idea: Multithreading utilization</a:t>
            </a:r>
          </a:p>
          <a:p>
            <a:pPr lvl="1">
              <a:buChar char="❏"/>
            </a:pPr>
            <a:r>
              <a:rPr lang="en-CA" dirty="0" smtClean="0"/>
              <a:t>Usage of thread: </a:t>
            </a:r>
            <a:r>
              <a:rPr lang="en-CA" dirty="0"/>
              <a:t>How influence </a:t>
            </a:r>
            <a:r>
              <a:rPr lang="en-CA" dirty="0" smtClean="0"/>
              <a:t>would the implementation of multithreading be given?</a:t>
            </a:r>
          </a:p>
          <a:p>
            <a:pPr lvl="1">
              <a:buChar char="❏"/>
            </a:pPr>
            <a:r>
              <a:rPr lang="en-CA" dirty="0" smtClean="0"/>
              <a:t>What part will I utilize thread for?</a:t>
            </a:r>
          </a:p>
          <a:p>
            <a:pPr lvl="0">
              <a:buChar char="❏"/>
            </a:pPr>
            <a:endParaRPr lang="en-CA" dirty="0"/>
          </a:p>
          <a:p>
            <a:pPr lvl="0">
              <a:buChar char="❏"/>
            </a:pPr>
            <a:r>
              <a:rPr lang="en-US" dirty="0" smtClean="0"/>
              <a:t>Third-person perspective to observe AI’s behavior</a:t>
            </a:r>
          </a:p>
          <a:p>
            <a:pPr lvl="0">
              <a:buChar char="❏"/>
            </a:pPr>
            <a:endParaRPr lang="en-US" dirty="0"/>
          </a:p>
          <a:p>
            <a:pPr lvl="0">
              <a:buChar char="❏"/>
            </a:pPr>
            <a:r>
              <a:rPr lang="en-US" dirty="0" smtClean="0"/>
              <a:t>Unity engine, and C# language</a:t>
            </a:r>
          </a:p>
          <a:p>
            <a:pPr lvl="0">
              <a:buChar char="❏"/>
            </a:pPr>
            <a:endParaRPr lang="en-US" dirty="0"/>
          </a:p>
          <a:p>
            <a:pPr lvl="0">
              <a:buChar char="❏"/>
            </a:pPr>
            <a:r>
              <a:rPr lang="en-US" dirty="0" smtClean="0"/>
              <a:t>Direction: </a:t>
            </a:r>
            <a:r>
              <a:rPr lang="en-US" dirty="0" smtClean="0"/>
              <a:t>Implementation the combination of pathfinding and state machine with multi-threading techniques.</a:t>
            </a:r>
            <a:endParaRPr dirty="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IDEA</a:t>
            </a:r>
            <a:endParaRPr dirty="0">
              <a:solidFill>
                <a:srgbClr val="005A7C"/>
              </a:solidFill>
            </a:endParaRPr>
          </a:p>
        </p:txBody>
      </p:sp>
    </p:spTree>
    <p:extLst>
      <p:ext uri="{BB962C8B-B14F-4D97-AF65-F5344CB8AC3E}">
        <p14:creationId xmlns:p14="http://schemas.microsoft.com/office/powerpoint/2010/main" val="3660446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Char char="❏"/>
            </a:pPr>
            <a:r>
              <a:rPr lang="en-CA" dirty="0"/>
              <a:t>Your motivations to build this </a:t>
            </a:r>
            <a:r>
              <a:rPr lang="en-CA" dirty="0" smtClean="0"/>
              <a:t>project</a:t>
            </a:r>
          </a:p>
          <a:p>
            <a:pPr lvl="0">
              <a:buChar char="❏"/>
            </a:pPr>
            <a:endParaRPr lang="en-CA" dirty="0" smtClean="0"/>
          </a:p>
          <a:p>
            <a:pPr lvl="0">
              <a:buChar char="❏"/>
            </a:pPr>
            <a:r>
              <a:rPr lang="en-CA" dirty="0" smtClean="0"/>
              <a:t>Study </a:t>
            </a:r>
            <a:r>
              <a:rPr lang="en-CA" dirty="0" smtClean="0"/>
              <a:t>multithreading</a:t>
            </a:r>
          </a:p>
          <a:p>
            <a:pPr lvl="1">
              <a:buChar char="❏"/>
            </a:pPr>
            <a:r>
              <a:rPr lang="en-CA" dirty="0" smtClean="0"/>
              <a:t>Actual performance instead of using Unity engine</a:t>
            </a:r>
          </a:p>
          <a:p>
            <a:pPr lvl="1">
              <a:buChar char="❏"/>
            </a:pPr>
            <a:r>
              <a:rPr lang="en-CA" dirty="0" smtClean="0"/>
              <a:t>Questions for thread work</a:t>
            </a:r>
            <a:endParaRPr lang="en-CA" dirty="0"/>
          </a:p>
          <a:p>
            <a:pPr lvl="0">
              <a:buChar char="❏"/>
            </a:pPr>
            <a:endParaRPr lang="en-CA" dirty="0"/>
          </a:p>
          <a:p>
            <a:pPr lvl="0">
              <a:buChar char="❏"/>
            </a:pPr>
            <a:r>
              <a:rPr lang="en-CA" dirty="0" smtClean="0"/>
              <a:t>Senior research – Analyze about Multithreading</a:t>
            </a:r>
          </a:p>
          <a:p>
            <a:pPr lvl="0">
              <a:buChar char="❏"/>
            </a:pPr>
            <a:endParaRPr lang="en-CA" dirty="0" smtClean="0"/>
          </a:p>
          <a:p>
            <a:pPr>
              <a:buChar char="❏"/>
            </a:pPr>
            <a:r>
              <a:rPr lang="en-US" dirty="0" smtClean="0"/>
              <a:t>Main motivation: Commandos </a:t>
            </a:r>
            <a:r>
              <a:rPr lang="en-US" dirty="0" smtClean="0"/>
              <a:t>1</a:t>
            </a:r>
            <a:endParaRPr dirty="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MOTIVATION</a:t>
            </a:r>
            <a:endParaRPr dirty="0">
              <a:solidFill>
                <a:srgbClr val="005A7C"/>
              </a:solidFill>
            </a:endParaRPr>
          </a:p>
        </p:txBody>
      </p:sp>
      <p:pic>
        <p:nvPicPr>
          <p:cNvPr id="2" name="그림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399" y="449425"/>
            <a:ext cx="3506993" cy="1972684"/>
          </a:xfrm>
          <a:prstGeom prst="rect">
            <a:avLst/>
          </a:prstGeom>
        </p:spPr>
      </p:pic>
    </p:spTree>
    <p:extLst>
      <p:ext uri="{BB962C8B-B14F-4D97-AF65-F5344CB8AC3E}">
        <p14:creationId xmlns:p14="http://schemas.microsoft.com/office/powerpoint/2010/main" val="421565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84" name="Google Shape;84;p16"/>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85" name="Google Shape;85;p16"/>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BUILD TARGET</a:t>
            </a:r>
            <a:endParaRPr dirty="0">
              <a:solidFill>
                <a:srgbClr val="005A7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19338750"/>
              </p:ext>
            </p:extLst>
          </p:nvPr>
        </p:nvGraphicFramePr>
        <p:xfrm>
          <a:off x="1141939" y="1798707"/>
          <a:ext cx="7415122" cy="2174654"/>
        </p:xfrm>
        <a:graphic>
          <a:graphicData uri="http://schemas.openxmlformats.org/drawingml/2006/table">
            <a:tbl>
              <a:tblPr firstRow="1" bandRow="1">
                <a:tableStyleId>{69C7853C-536D-4A76-A0AE-DD22124D55A5}</a:tableStyleId>
              </a:tblPr>
              <a:tblGrid>
                <a:gridCol w="3707561">
                  <a:extLst>
                    <a:ext uri="{9D8B030D-6E8A-4147-A177-3AD203B41FA5}">
                      <a16:colId xmlns:a16="http://schemas.microsoft.com/office/drawing/2014/main" xmlns="" val="286823836"/>
                    </a:ext>
                  </a:extLst>
                </a:gridCol>
                <a:gridCol w="3707561">
                  <a:extLst>
                    <a:ext uri="{9D8B030D-6E8A-4147-A177-3AD203B41FA5}">
                      <a16:colId xmlns:a16="http://schemas.microsoft.com/office/drawing/2014/main" xmlns="" val="2898565558"/>
                    </a:ext>
                  </a:extLst>
                </a:gridCol>
              </a:tblGrid>
              <a:tr h="451087">
                <a:tc>
                  <a:txBody>
                    <a:bodyPr/>
                    <a:lstStyle/>
                    <a:p>
                      <a:r>
                        <a:rPr lang="en-CA" sz="1700" dirty="0"/>
                        <a:t>Build Details</a:t>
                      </a:r>
                    </a:p>
                  </a:txBody>
                  <a:tcPr marL="111227" marR="111227" marT="55613" marB="55613"/>
                </a:tc>
                <a:tc>
                  <a:txBody>
                    <a:bodyPr/>
                    <a:lstStyle/>
                    <a:p>
                      <a:endParaRPr lang="en-CA" sz="1700"/>
                    </a:p>
                  </a:txBody>
                  <a:tcPr marL="111227" marR="111227" marT="55613" marB="55613"/>
                </a:tc>
                <a:extLst>
                  <a:ext uri="{0D108BD9-81ED-4DB2-BD59-A6C34878D82A}">
                    <a16:rowId xmlns:a16="http://schemas.microsoft.com/office/drawing/2014/main" xmlns="" val="2222532343"/>
                  </a:ext>
                </a:extLst>
              </a:tr>
              <a:tr h="138404">
                <a:tc>
                  <a:txBody>
                    <a:bodyPr/>
                    <a:lstStyle/>
                    <a:p>
                      <a:r>
                        <a:rPr lang="en-CA" sz="1700" dirty="0"/>
                        <a:t>Platform:</a:t>
                      </a:r>
                    </a:p>
                  </a:txBody>
                  <a:tcPr marL="111227" marR="111227" marT="55613" marB="55613"/>
                </a:tc>
                <a:tc>
                  <a:txBody>
                    <a:bodyPr/>
                    <a:lstStyle/>
                    <a:p>
                      <a:r>
                        <a:rPr lang="en-CA" sz="1700" dirty="0" smtClean="0"/>
                        <a:t>PC</a:t>
                      </a:r>
                      <a:endParaRPr lang="en-CA" sz="1700" dirty="0"/>
                    </a:p>
                  </a:txBody>
                  <a:tcPr marL="111227" marR="111227" marT="55613" marB="55613"/>
                </a:tc>
                <a:extLst>
                  <a:ext uri="{0D108BD9-81ED-4DB2-BD59-A6C34878D82A}">
                    <a16:rowId xmlns:a16="http://schemas.microsoft.com/office/drawing/2014/main" xmlns="" val="2031816787"/>
                  </a:ext>
                </a:extLst>
              </a:tr>
              <a:tr h="451087">
                <a:tc>
                  <a:txBody>
                    <a:bodyPr/>
                    <a:lstStyle/>
                    <a:p>
                      <a:r>
                        <a:rPr lang="en-CA" sz="1700" dirty="0"/>
                        <a:t>O.S:</a:t>
                      </a:r>
                    </a:p>
                  </a:txBody>
                  <a:tcPr marL="111227" marR="111227" marT="55613" marB="55613"/>
                </a:tc>
                <a:tc>
                  <a:txBody>
                    <a:bodyPr/>
                    <a:lstStyle/>
                    <a:p>
                      <a:r>
                        <a:rPr lang="en-CA" sz="1700" dirty="0" smtClean="0"/>
                        <a:t>Windows</a:t>
                      </a:r>
                      <a:endParaRPr lang="en-CA" sz="1700" dirty="0"/>
                    </a:p>
                  </a:txBody>
                  <a:tcPr marL="111227" marR="111227" marT="55613" marB="55613"/>
                </a:tc>
                <a:extLst>
                  <a:ext uri="{0D108BD9-81ED-4DB2-BD59-A6C34878D82A}">
                    <a16:rowId xmlns:a16="http://schemas.microsoft.com/office/drawing/2014/main" xmlns="" val="3386888986"/>
                  </a:ext>
                </a:extLst>
              </a:tr>
              <a:tr h="451087">
                <a:tc>
                  <a:txBody>
                    <a:bodyPr/>
                    <a:lstStyle/>
                    <a:p>
                      <a:r>
                        <a:rPr lang="en-CA" sz="1700" dirty="0"/>
                        <a:t>Camera:</a:t>
                      </a:r>
                    </a:p>
                  </a:txBody>
                  <a:tcPr marL="111227" marR="111227" marT="55613" marB="55613"/>
                </a:tc>
                <a:tc>
                  <a:txBody>
                    <a:bodyPr/>
                    <a:lstStyle/>
                    <a:p>
                      <a:r>
                        <a:rPr lang="en-CA" sz="1700" dirty="0" smtClean="0"/>
                        <a:t>Third</a:t>
                      </a:r>
                      <a:endParaRPr lang="en-CA" sz="1700" dirty="0"/>
                    </a:p>
                  </a:txBody>
                  <a:tcPr marL="111227" marR="111227" marT="55613" marB="55613"/>
                </a:tc>
                <a:extLst>
                  <a:ext uri="{0D108BD9-81ED-4DB2-BD59-A6C34878D82A}">
                    <a16:rowId xmlns:a16="http://schemas.microsoft.com/office/drawing/2014/main" xmlns="" val="3897717921"/>
                  </a:ext>
                </a:extLst>
              </a:tr>
              <a:tr h="451087">
                <a:tc>
                  <a:txBody>
                    <a:bodyPr/>
                    <a:lstStyle/>
                    <a:p>
                      <a:r>
                        <a:rPr lang="en-CA" sz="1700" dirty="0"/>
                        <a:t>Genre:</a:t>
                      </a:r>
                    </a:p>
                  </a:txBody>
                  <a:tcPr marL="111227" marR="111227" marT="55613" marB="55613"/>
                </a:tc>
                <a:tc>
                  <a:txBody>
                    <a:bodyPr/>
                    <a:lstStyle/>
                    <a:p>
                      <a:r>
                        <a:rPr lang="en-CA" sz="1700" dirty="0" smtClean="0"/>
                        <a:t>Real-Time</a:t>
                      </a:r>
                      <a:r>
                        <a:rPr lang="en-CA" sz="1700" baseline="0" dirty="0" smtClean="0"/>
                        <a:t> Strategy</a:t>
                      </a:r>
                      <a:endParaRPr lang="en-CA" sz="1700" dirty="0"/>
                    </a:p>
                  </a:txBody>
                  <a:tcPr marL="111227" marR="111227" marT="55613" marB="55613"/>
                </a:tc>
                <a:extLst>
                  <a:ext uri="{0D108BD9-81ED-4DB2-BD59-A6C34878D82A}">
                    <a16:rowId xmlns:a16="http://schemas.microsoft.com/office/drawing/2014/main" xmlns="" val="268306594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Differences</a:t>
            </a:r>
            <a:endParaRPr lang="en-CA" dirty="0"/>
          </a:p>
          <a:p>
            <a:pPr lvl="1" indent="-342900">
              <a:spcBef>
                <a:spcPts val="0"/>
              </a:spcBef>
              <a:buSzPts val="1800"/>
              <a:buChar char="❏"/>
            </a:pPr>
            <a:r>
              <a:rPr lang="en-CA" dirty="0" smtClean="0"/>
              <a:t>Provide opportunity of observation for comparison</a:t>
            </a:r>
          </a:p>
          <a:p>
            <a:pPr lvl="2" indent="-342900">
              <a:spcBef>
                <a:spcPts val="0"/>
              </a:spcBef>
              <a:buSzPts val="1800"/>
              <a:buChar char="❏"/>
            </a:pPr>
            <a:r>
              <a:rPr lang="en-CA" dirty="0" smtClean="0"/>
              <a:t>Thread pool VS Task pool</a:t>
            </a:r>
          </a:p>
          <a:p>
            <a:pPr lvl="1" indent="-342900">
              <a:spcBef>
                <a:spcPts val="0"/>
              </a:spcBef>
              <a:buSzPts val="1800"/>
              <a:buChar char="❏"/>
            </a:pPr>
            <a:endParaRPr lang="en-CA" dirty="0"/>
          </a:p>
          <a:p>
            <a:pPr lvl="1" indent="-342900">
              <a:spcBef>
                <a:spcPts val="0"/>
              </a:spcBef>
              <a:buSzPts val="1800"/>
              <a:buChar char="❏"/>
            </a:pPr>
            <a:r>
              <a:rPr lang="en-CA" dirty="0" smtClean="0"/>
              <a:t>Give the output with thread techniques</a:t>
            </a:r>
          </a:p>
          <a:p>
            <a:pPr lvl="2" indent="-342900">
              <a:spcBef>
                <a:spcPts val="0"/>
              </a:spcBef>
              <a:buSzPts val="1800"/>
              <a:buChar char="❏"/>
            </a:pPr>
            <a:r>
              <a:rPr lang="en-CA" dirty="0" smtClean="0"/>
              <a:t>Speed, FPS, and time</a:t>
            </a:r>
          </a:p>
          <a:p>
            <a:pPr lvl="2" indent="-342900">
              <a:spcBef>
                <a:spcPts val="0"/>
              </a:spcBef>
              <a:buSzPts val="1800"/>
              <a:buChar char="❏"/>
            </a:pPr>
            <a:r>
              <a:rPr lang="en-CA" dirty="0" smtClean="0"/>
              <a:t>Thread Keywords: Thread</a:t>
            </a:r>
            <a:r>
              <a:rPr lang="en-CA" dirty="0"/>
              <a:t>, </a:t>
            </a:r>
            <a:r>
              <a:rPr lang="en-CA" dirty="0" err="1" smtClean="0"/>
              <a:t>AutoResetEvent</a:t>
            </a:r>
            <a:r>
              <a:rPr lang="en-CA" dirty="0"/>
              <a:t>, </a:t>
            </a:r>
            <a:r>
              <a:rPr lang="en-CA" dirty="0" smtClean="0"/>
              <a:t>volatile, Lock, Monitor… </a:t>
            </a:r>
            <a:r>
              <a:rPr lang="en-CA" dirty="0" err="1" smtClean="0"/>
              <a:t>etc</a:t>
            </a:r>
            <a:endParaRPr lang="en-CA" dirty="0" smtClean="0"/>
          </a:p>
          <a:p>
            <a:pPr lvl="1" indent="-342900">
              <a:spcBef>
                <a:spcPts val="0"/>
              </a:spcBef>
              <a:buSzPts val="1800"/>
              <a:buChar char="❏"/>
            </a:pPr>
            <a:endParaRPr lang="en-CA" dirty="0"/>
          </a:p>
          <a:p>
            <a:pPr lvl="1" indent="-342900">
              <a:spcBef>
                <a:spcPts val="0"/>
              </a:spcBef>
              <a:buSzPts val="1800"/>
              <a:buChar char="❏"/>
            </a:pPr>
            <a:r>
              <a:rPr lang="en-CA" dirty="0" smtClean="0"/>
              <a:t>Game experience: Stealth game</a:t>
            </a:r>
          </a:p>
          <a:p>
            <a:pPr lvl="2" indent="-342900">
              <a:spcBef>
                <a:spcPts val="0"/>
              </a:spcBef>
              <a:buSzPts val="1800"/>
              <a:buChar char="❏"/>
            </a:pPr>
            <a:r>
              <a:rPr lang="en-CA" dirty="0" smtClean="0"/>
              <a:t>Sight interaction; detect an object, and change behavior</a:t>
            </a:r>
          </a:p>
          <a:p>
            <a:pPr lvl="2" indent="-342900">
              <a:spcBef>
                <a:spcPts val="0"/>
              </a:spcBef>
              <a:buSzPts val="1800"/>
              <a:buChar char="❏"/>
            </a:pPr>
            <a:endParaRPr lang="en-CA" dirty="0" smtClean="0"/>
          </a:p>
        </p:txBody>
      </p:sp>
      <p:pic>
        <p:nvPicPr>
          <p:cNvPr id="94" name="Google Shape;94;p17"/>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95" name="Google Shape;95;p17"/>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96" name="Google Shape;96;p17"/>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WHAT’S DIFFERENT?</a:t>
            </a:r>
            <a:endParaRPr dirty="0">
              <a:solidFill>
                <a:srgbClr val="005A7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Features</a:t>
            </a:r>
            <a:endParaRPr dirty="0"/>
          </a:p>
          <a:p>
            <a:pPr marL="914400" lvl="1" indent="-317500" algn="l" rtl="0">
              <a:spcBef>
                <a:spcPts val="0"/>
              </a:spcBef>
              <a:spcAft>
                <a:spcPts val="0"/>
              </a:spcAft>
              <a:buSzPts val="1400"/>
              <a:buChar char="❏"/>
            </a:pPr>
            <a:r>
              <a:rPr lang="en-GB" b="1" dirty="0" smtClean="0"/>
              <a:t>Pathfinding</a:t>
            </a:r>
            <a:r>
              <a:rPr lang="en-GB" dirty="0" smtClean="0"/>
              <a:t> – </a:t>
            </a:r>
            <a:r>
              <a:rPr lang="en-GB" dirty="0" err="1" smtClean="0"/>
              <a:t>Astar</a:t>
            </a:r>
            <a:r>
              <a:rPr lang="en-GB" dirty="0" smtClean="0"/>
              <a:t>, and DFS(Depth-first search)</a:t>
            </a:r>
          </a:p>
          <a:p>
            <a:pPr marL="914400" lvl="1" indent="-317500" algn="l" rtl="0">
              <a:spcBef>
                <a:spcPts val="0"/>
              </a:spcBef>
              <a:spcAft>
                <a:spcPts val="0"/>
              </a:spcAft>
              <a:buSzPts val="1400"/>
              <a:buChar char="❏"/>
            </a:pPr>
            <a:endParaRPr lang="en-GB" dirty="0" smtClean="0"/>
          </a:p>
          <a:p>
            <a:pPr marL="914400" lvl="1" indent="-317500" algn="l" rtl="0">
              <a:spcBef>
                <a:spcPts val="0"/>
              </a:spcBef>
              <a:spcAft>
                <a:spcPts val="0"/>
              </a:spcAft>
              <a:buSzPts val="1400"/>
              <a:buChar char="❏"/>
            </a:pPr>
            <a:r>
              <a:rPr lang="en-GB" b="1" dirty="0" smtClean="0"/>
              <a:t>State machine</a:t>
            </a:r>
          </a:p>
          <a:p>
            <a:pPr lvl="2">
              <a:spcBef>
                <a:spcPts val="0"/>
              </a:spcBef>
              <a:buChar char="❏"/>
            </a:pPr>
            <a:r>
              <a:rPr lang="en-GB" dirty="0" smtClean="0"/>
              <a:t>Idle – It is the state of waiting until taking an order</a:t>
            </a:r>
          </a:p>
          <a:p>
            <a:pPr lvl="2">
              <a:spcBef>
                <a:spcPts val="0"/>
              </a:spcBef>
              <a:buChar char="❏"/>
            </a:pPr>
            <a:r>
              <a:rPr lang="en-GB" dirty="0" smtClean="0"/>
              <a:t>Find – It is the state of looking around to find out an object</a:t>
            </a:r>
          </a:p>
          <a:p>
            <a:pPr lvl="2">
              <a:spcBef>
                <a:spcPts val="0"/>
              </a:spcBef>
              <a:buChar char="❏"/>
            </a:pPr>
            <a:r>
              <a:rPr lang="en-GB" dirty="0" smtClean="0"/>
              <a:t>Walk – It is the state of walking to move the position with pathfinding</a:t>
            </a:r>
          </a:p>
          <a:p>
            <a:pPr lvl="1">
              <a:spcBef>
                <a:spcPts val="0"/>
              </a:spcBef>
              <a:buChar char="❏"/>
            </a:pPr>
            <a:endParaRPr lang="en-GB" dirty="0"/>
          </a:p>
          <a:p>
            <a:pPr lvl="1">
              <a:spcBef>
                <a:spcPts val="0"/>
              </a:spcBef>
              <a:buChar char="❏"/>
            </a:pPr>
            <a:r>
              <a:rPr lang="en-GB" b="1" dirty="0" smtClean="0"/>
              <a:t>Perception</a:t>
            </a:r>
            <a:r>
              <a:rPr lang="en-GB" dirty="0" smtClean="0"/>
              <a:t> (visual sensor) – observing an object visually. It is interacting with the find state.</a:t>
            </a:r>
          </a:p>
          <a:p>
            <a:pPr lvl="1">
              <a:spcBef>
                <a:spcPts val="0"/>
              </a:spcBef>
              <a:buChar char="❏"/>
            </a:pPr>
            <a:endParaRPr lang="en-GB" dirty="0"/>
          </a:p>
          <a:p>
            <a:pPr lvl="1">
              <a:spcBef>
                <a:spcPts val="0"/>
              </a:spcBef>
              <a:buChar char="❏"/>
            </a:pPr>
            <a:r>
              <a:rPr lang="en-GB" b="1" dirty="0" smtClean="0"/>
              <a:t>UI</a:t>
            </a:r>
          </a:p>
          <a:p>
            <a:pPr lvl="2">
              <a:spcBef>
                <a:spcPts val="0"/>
              </a:spcBef>
              <a:buChar char="❏"/>
            </a:pPr>
            <a:r>
              <a:rPr lang="en-GB" dirty="0" smtClean="0"/>
              <a:t>Record the average time of how many does an entity activate pathfinding in thread or task</a:t>
            </a:r>
          </a:p>
          <a:p>
            <a:pPr lvl="2">
              <a:spcBef>
                <a:spcPts val="0"/>
              </a:spcBef>
              <a:buChar char="❏"/>
            </a:pPr>
            <a:r>
              <a:rPr lang="en-GB" dirty="0" smtClean="0"/>
              <a:t>Real-time, but some features are locked by </a:t>
            </a:r>
            <a:r>
              <a:rPr lang="en-GB" dirty="0" err="1" smtClean="0"/>
              <a:t>AutoResetEvent</a:t>
            </a:r>
            <a:r>
              <a:rPr lang="en-GB" dirty="0" smtClean="0"/>
              <a:t> to print in a specific time</a:t>
            </a:r>
          </a:p>
        </p:txBody>
      </p:sp>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pic>
        <p:nvPicPr>
          <p:cNvPr id="2" name="그림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498" y="2260734"/>
            <a:ext cx="372596" cy="266140"/>
          </a:xfrm>
          <a:prstGeom prst="rect">
            <a:avLst/>
          </a:prstGeom>
        </p:spPr>
      </p:pic>
      <p:pic>
        <p:nvPicPr>
          <p:cNvPr id="8"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0171" y="2526874"/>
            <a:ext cx="372596" cy="266140"/>
          </a:xfrm>
          <a:prstGeom prst="rect">
            <a:avLst/>
          </a:prstGeom>
        </p:spPr>
      </p:pic>
      <p:pic>
        <p:nvPicPr>
          <p:cNvPr id="9" name="그림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5005" y="2793014"/>
            <a:ext cx="372596" cy="2661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Features</a:t>
            </a:r>
          </a:p>
          <a:p>
            <a:pPr lvl="1" indent="-342900">
              <a:spcBef>
                <a:spcPts val="0"/>
              </a:spcBef>
              <a:buSzPts val="1800"/>
              <a:buFont typeface="Arial"/>
              <a:buChar char="❏"/>
            </a:pPr>
            <a:r>
              <a:rPr lang="en-US" b="1" dirty="0"/>
              <a:t>Environment</a:t>
            </a:r>
            <a:r>
              <a:rPr lang="en-US" dirty="0"/>
              <a:t> - Wall and Bush</a:t>
            </a:r>
          </a:p>
          <a:p>
            <a:pPr lvl="1" indent="-342900">
              <a:spcBef>
                <a:spcPts val="0"/>
              </a:spcBef>
              <a:buSzPts val="1800"/>
              <a:buChar char="❏"/>
            </a:pPr>
            <a:endParaRPr lang="en-CA" dirty="0" smtClean="0"/>
          </a:p>
          <a:p>
            <a:pPr lvl="1" indent="-342900">
              <a:spcBef>
                <a:spcPts val="0"/>
              </a:spcBef>
              <a:buSzPts val="1800"/>
              <a:buChar char="❏"/>
            </a:pPr>
            <a:r>
              <a:rPr lang="en-CA" b="1" dirty="0" smtClean="0"/>
              <a:t>Thread manager</a:t>
            </a:r>
          </a:p>
          <a:p>
            <a:pPr lvl="2" indent="-342900">
              <a:spcBef>
                <a:spcPts val="0"/>
              </a:spcBef>
              <a:buSzPts val="1800"/>
              <a:buChar char="❏"/>
            </a:pPr>
            <a:r>
              <a:rPr lang="en-CA" dirty="0" smtClean="0"/>
              <a:t>Receive the order from an entity, then allocate an order resource into the queue list, which is locked. Afterwards one or many thread will </a:t>
            </a:r>
            <a:r>
              <a:rPr lang="en-CA" dirty="0"/>
              <a:t>work pathfinding </a:t>
            </a:r>
            <a:r>
              <a:rPr lang="en-CA" dirty="0" smtClean="0"/>
              <a:t>synchronously.</a:t>
            </a:r>
          </a:p>
          <a:p>
            <a:pPr lvl="2" indent="-342900">
              <a:spcBef>
                <a:spcPts val="0"/>
              </a:spcBef>
              <a:buSzPts val="1800"/>
              <a:buChar char="❏"/>
            </a:pPr>
            <a:endParaRPr lang="en-CA" dirty="0" smtClean="0"/>
          </a:p>
          <a:p>
            <a:pPr lvl="2" indent="-342900">
              <a:spcBef>
                <a:spcPts val="0"/>
              </a:spcBef>
              <a:buSzPts val="1800"/>
              <a:buChar char="❏"/>
            </a:pPr>
            <a:r>
              <a:rPr lang="en-CA" dirty="0" smtClean="0"/>
              <a:t>Thread pool technique</a:t>
            </a:r>
          </a:p>
          <a:p>
            <a:pPr lvl="2" indent="-342900">
              <a:spcBef>
                <a:spcPts val="0"/>
              </a:spcBef>
              <a:buSzPts val="1800"/>
              <a:buChar char="❏"/>
            </a:pPr>
            <a:endParaRPr lang="en-CA" dirty="0" smtClean="0"/>
          </a:p>
          <a:p>
            <a:pPr lvl="1" indent="-342900">
              <a:spcBef>
                <a:spcPts val="0"/>
              </a:spcBef>
              <a:buSzPts val="1800"/>
              <a:buChar char="❏"/>
            </a:pPr>
            <a:r>
              <a:rPr lang="en-CA" b="1" dirty="0" smtClean="0"/>
              <a:t>Task manager</a:t>
            </a:r>
          </a:p>
          <a:p>
            <a:pPr lvl="2" indent="-342900">
              <a:spcBef>
                <a:spcPts val="0"/>
              </a:spcBef>
              <a:buSzPts val="1800"/>
              <a:buChar char="❏"/>
            </a:pPr>
            <a:r>
              <a:rPr lang="en-CA" dirty="0" smtClean="0"/>
              <a:t>The same principle with thread, but firstly task manager will stack pathfinding action asynchronously, </a:t>
            </a:r>
            <a:r>
              <a:rPr lang="en-CA" dirty="0"/>
              <a:t>then </a:t>
            </a:r>
            <a:r>
              <a:rPr lang="en-CA" dirty="0" smtClean="0"/>
              <a:t>one or </a:t>
            </a:r>
            <a:r>
              <a:rPr lang="en-CA" smtClean="0"/>
              <a:t>many task </a:t>
            </a:r>
            <a:r>
              <a:rPr lang="en-CA" dirty="0"/>
              <a:t>works </a:t>
            </a:r>
            <a:r>
              <a:rPr lang="en-CA" dirty="0" smtClean="0"/>
              <a:t>synchronously. </a:t>
            </a:r>
            <a:r>
              <a:rPr lang="en-CA" dirty="0" smtClean="0"/>
              <a:t>(Keywords: </a:t>
            </a:r>
            <a:r>
              <a:rPr lang="en-CA" dirty="0" err="1" smtClean="0"/>
              <a:t>async</a:t>
            </a:r>
            <a:r>
              <a:rPr lang="en-CA" dirty="0" smtClean="0"/>
              <a:t>/await)</a:t>
            </a:r>
            <a:endParaRPr dirty="0"/>
          </a:p>
        </p:txBody>
      </p:sp>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spTree>
    <p:extLst>
      <p:ext uri="{BB962C8B-B14F-4D97-AF65-F5344CB8AC3E}">
        <p14:creationId xmlns:p14="http://schemas.microsoft.com/office/powerpoint/2010/main" val="1832570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616</Words>
  <Application>Microsoft Office PowerPoint</Application>
  <PresentationFormat>화면 슬라이드 쇼(16:9)</PresentationFormat>
  <Paragraphs>109</Paragraphs>
  <Slides>13</Slides>
  <Notes>13</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Simple Light</vt:lpstr>
      <vt:lpstr>PowerPoint 프레젠테이션</vt:lpstr>
      <vt:lpstr>AGENDA</vt:lpstr>
      <vt:lpstr>INTRODUCTION</vt:lpstr>
      <vt:lpstr>PROJECT IDEA</vt:lpstr>
      <vt:lpstr>MOTIVATION</vt:lpstr>
      <vt:lpstr>BUILD TARGET</vt:lpstr>
      <vt:lpstr>WHAT’S DIFFERENT?</vt:lpstr>
      <vt:lpstr>PROJECT FEATURES</vt:lpstr>
      <vt:lpstr>PROJECT FEATURES</vt:lpstr>
      <vt:lpstr>PROJECT FEATURES</vt:lpstr>
      <vt:lpstr>TARGET AUDIENCE</vt:lpstr>
      <vt:lpstr>PROJECT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Jimmy</cp:lastModifiedBy>
  <cp:revision>30</cp:revision>
  <dcterms:modified xsi:type="dcterms:W3CDTF">2021-03-17T09:53:10Z</dcterms:modified>
</cp:coreProperties>
</file>