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78" r:id="rId5"/>
    <p:sldId id="279" r:id="rId6"/>
    <p:sldId id="259" r:id="rId7"/>
    <p:sldId id="260" r:id="rId8"/>
    <p:sldId id="261" r:id="rId9"/>
    <p:sldId id="281" r:id="rId10"/>
    <p:sldId id="283" r:id="rId11"/>
    <p:sldId id="280" r:id="rId12"/>
    <p:sldId id="262" r:id="rId13"/>
    <p:sldId id="282" r:id="rId14"/>
    <p:sldId id="263" r:id="rId15"/>
    <p:sldId id="284" r:id="rId16"/>
    <p:sldId id="277"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6244C36A-15FA-40D9-8552-A146B921D0A8}">
  <a:tblStyle styleId="{6244C36A-15FA-40D9-8552-A146B921D0A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1" d="100"/>
          <a:sy n="71" d="100"/>
        </p:scale>
        <p:origin x="-1786" y="-70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946529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3801ec82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3801ec82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3801ec82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3801ec82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Depth-first search (DFS) is an algorithm for traversing or searching tree or graph data structures. The algorithm starts at the root node (selecting some arbitrary node as the root node in the case of a graph) and explores as far as possible along each branch before backtracking.</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43801ec828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43801ec82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3801ec828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3801ec82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3801ec828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3801ec82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3801ec828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3801ec82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43801ec82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43801ec82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408e1040a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408e1040a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3801ec82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3801ec82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3801ec82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3801ec82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6071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3801ec82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3801ec82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3016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43801ec82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43801ec82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3801ec82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3801ec82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Volatile- </a:t>
            </a:r>
            <a:r>
              <a:rPr lang="en-US" sz="1100" b="0" i="0" u="none" strike="noStrike" cap="none" dirty="0" smtClean="0">
                <a:solidFill>
                  <a:srgbClr val="000000"/>
                </a:solidFill>
                <a:effectLst/>
                <a:latin typeface="Arial"/>
                <a:ea typeface="Arial"/>
                <a:cs typeface="Arial"/>
                <a:sym typeface="Arial"/>
              </a:rPr>
              <a:t>indicates that a field might be modified by multiple threads that are executing at the same time.</a:t>
            </a:r>
          </a:p>
          <a:p>
            <a:pPr marL="0" lvl="0" indent="0" algn="l" rtl="0">
              <a:spcBef>
                <a:spcPts val="0"/>
              </a:spcBef>
              <a:spcAft>
                <a:spcPts val="0"/>
              </a:spcAft>
              <a:buNone/>
            </a:pPr>
            <a:r>
              <a:rPr lang="en-US" sz="1100" b="0" i="0" u="none" strike="noStrike" cap="none" dirty="0" smtClean="0">
                <a:solidFill>
                  <a:srgbClr val="000000"/>
                </a:solidFill>
                <a:effectLst/>
                <a:latin typeface="Arial"/>
                <a:cs typeface="Arial"/>
                <a:sym typeface="Arial"/>
              </a:rPr>
              <a:t>Lock - </a:t>
            </a:r>
            <a:r>
              <a:rPr lang="en-US" sz="1100" b="0" i="0" u="none" strike="noStrike" cap="none" dirty="0" smtClean="0">
                <a:solidFill>
                  <a:srgbClr val="000000"/>
                </a:solidFill>
                <a:effectLst/>
                <a:latin typeface="Arial"/>
                <a:ea typeface="Arial"/>
                <a:cs typeface="Arial"/>
                <a:sym typeface="Arial"/>
              </a:rPr>
              <a:t>ensures that one thread is executing a piece of code at one time. The lock keyword ensures that one thread does not enter a critical section of code while another thread is in that critical section.</a:t>
            </a:r>
          </a:p>
          <a:p>
            <a:pPr marL="0" lvl="0" indent="0" algn="l" rtl="0">
              <a:spcBef>
                <a:spcPts val="0"/>
              </a:spcBef>
              <a:spcAft>
                <a:spcPts val="0"/>
              </a:spcAft>
              <a:buNone/>
            </a:pPr>
            <a:r>
              <a:rPr lang="en-US" sz="1100" b="0" i="0" u="none" strike="noStrike" cap="none" dirty="0" smtClean="0">
                <a:solidFill>
                  <a:srgbClr val="000000"/>
                </a:solidFill>
                <a:effectLst/>
                <a:latin typeface="Arial"/>
                <a:cs typeface="Arial"/>
                <a:sym typeface="Arial"/>
              </a:rPr>
              <a:t>Monitor</a:t>
            </a:r>
            <a:r>
              <a:rPr lang="en-US" sz="1100" b="0" i="0" u="none" strike="noStrike" cap="none" baseline="0" dirty="0" smtClean="0">
                <a:solidFill>
                  <a:srgbClr val="000000"/>
                </a:solidFill>
                <a:effectLst/>
                <a:latin typeface="Arial"/>
                <a:cs typeface="Arial"/>
                <a:sym typeface="Arial"/>
              </a:rPr>
              <a:t> - </a:t>
            </a:r>
            <a:r>
              <a:rPr lang="en-US" sz="1100" b="0" i="0" u="none" strike="noStrike" cap="none" dirty="0" smtClean="0">
                <a:solidFill>
                  <a:srgbClr val="000000"/>
                </a:solidFill>
                <a:effectLst/>
                <a:latin typeface="Arial"/>
                <a:ea typeface="Arial"/>
                <a:cs typeface="Arial"/>
                <a:sym typeface="Arial"/>
              </a:rPr>
              <a:t>Monitor is no different from lock but the monitor class provides more control over the synchronization of various threads trying to access the same lock of code.</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3801ec82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3801ec82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Depth-first search (DFS) is an algorithm for traversing or searching tree or graph data structures. The algorithm starts at the root node (selecting some arbitrary node as the root node in the case of a graph) and explores as far as possible along each branch before backtracking.</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3801ec82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3801ec82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Depth-first search (DFS) is an algorithm for traversing or searching tree or graph data structures. The algorithm starts at the root node (selecting some arbitrary node as the root node in the case of a graph) and explores as far as possible along each branch before backtracking.</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4.gif"/><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6784000" y="67775"/>
            <a:ext cx="2278025" cy="650875"/>
          </a:xfrm>
          <a:prstGeom prst="rect">
            <a:avLst/>
          </a:prstGeom>
          <a:noFill/>
          <a:ln>
            <a:noFill/>
          </a:ln>
        </p:spPr>
      </p:pic>
      <p:sp>
        <p:nvSpPr>
          <p:cNvPr id="55" name="Google Shape;55;p13"/>
          <p:cNvSpPr/>
          <p:nvPr/>
        </p:nvSpPr>
        <p:spPr>
          <a:xfrm>
            <a:off x="2199250" y="2091775"/>
            <a:ext cx="5100600" cy="709200"/>
          </a:xfrm>
          <a:prstGeom prst="snip2DiagRect">
            <a:avLst>
              <a:gd name="adj1" fmla="val 0"/>
              <a:gd name="adj2" fmla="val 16667"/>
            </a:avLst>
          </a:prstGeom>
          <a:solidFill>
            <a:srgbClr val="F80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txBox="1"/>
          <p:nvPr/>
        </p:nvSpPr>
        <p:spPr>
          <a:xfrm>
            <a:off x="2722200" y="2205625"/>
            <a:ext cx="4126200" cy="48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3500" b="1">
                <a:solidFill>
                  <a:schemeClr val="lt1"/>
                </a:solidFill>
              </a:rPr>
              <a:t>SENIOR PROJECT</a:t>
            </a:r>
            <a:endParaRPr sz="3500" b="1">
              <a:solidFill>
                <a:schemeClr val="lt1"/>
              </a:solidFill>
            </a:endParaRPr>
          </a:p>
        </p:txBody>
      </p:sp>
      <p:sp>
        <p:nvSpPr>
          <p:cNvPr id="57" name="Google Shape;57;p13"/>
          <p:cNvSpPr/>
          <p:nvPr/>
        </p:nvSpPr>
        <p:spPr>
          <a:xfrm rot="10800000" flipH="1">
            <a:off x="2887000" y="2879709"/>
            <a:ext cx="3725100" cy="518100"/>
          </a:xfrm>
          <a:prstGeom prst="snip2DiagRect">
            <a:avLst>
              <a:gd name="adj1" fmla="val 0"/>
              <a:gd name="adj2" fmla="val 16667"/>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txBox="1"/>
          <p:nvPr/>
        </p:nvSpPr>
        <p:spPr>
          <a:xfrm>
            <a:off x="2990800" y="2898009"/>
            <a:ext cx="3517500" cy="481500"/>
          </a:xfrm>
          <a:prstGeom prst="rect">
            <a:avLst/>
          </a:prstGeom>
          <a:noFill/>
          <a:ln>
            <a:noFill/>
          </a:ln>
        </p:spPr>
        <p:txBody>
          <a:bodyPr spcFirstLastPara="1" wrap="square" lIns="91425" tIns="91425" rIns="91425" bIns="91425" anchor="ctr" anchorCtr="0">
            <a:noAutofit/>
          </a:bodyPr>
          <a:lstStyle/>
          <a:p>
            <a:pPr lvl="0" algn="ctr"/>
            <a:r>
              <a:rPr lang="en-GB" sz="2000" b="1" i="1" dirty="0">
                <a:solidFill>
                  <a:srgbClr val="005A7C"/>
                </a:solidFill>
              </a:rPr>
              <a:t>AI project with Multithreading</a:t>
            </a:r>
            <a:endParaRPr sz="2000" b="1" i="1" dirty="0">
              <a:solidFill>
                <a:srgbClr val="005A7C"/>
              </a:solidFill>
            </a:endParaRPr>
          </a:p>
        </p:txBody>
      </p:sp>
      <p:sp>
        <p:nvSpPr>
          <p:cNvPr id="59" name="Google Shape;59;p13"/>
          <p:cNvSpPr/>
          <p:nvPr/>
        </p:nvSpPr>
        <p:spPr>
          <a:xfrm rot="10800000" flipH="1">
            <a:off x="2328200" y="2829577"/>
            <a:ext cx="4971600" cy="13200"/>
          </a:xfrm>
          <a:prstGeom prst="rect">
            <a:avLst/>
          </a:prstGeom>
          <a:solidFill>
            <a:srgbClr val="005A7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1"/>
        <p:cNvGrpSpPr/>
        <p:nvPr/>
      </p:nvGrpSpPr>
      <p:grpSpPr>
        <a:xfrm>
          <a:off x="0" y="0"/>
          <a:ext cx="0" cy="0"/>
          <a:chOff x="0" y="0"/>
          <a:chExt cx="0" cy="0"/>
        </a:xfrm>
      </p:grpSpPr>
      <p:pic>
        <p:nvPicPr>
          <p:cNvPr id="103" name="Google Shape;103;p18"/>
          <p:cNvPicPr preferRelativeResize="0"/>
          <p:nvPr/>
        </p:nvPicPr>
        <p:blipFill>
          <a:blip r:embed="rId3">
            <a:alphaModFix/>
          </a:blip>
          <a:stretch>
            <a:fillRect/>
          </a:stretch>
        </p:blipFill>
        <p:spPr>
          <a:xfrm>
            <a:off x="56017" y="46250"/>
            <a:ext cx="2796750" cy="799075"/>
          </a:xfrm>
          <a:prstGeom prst="rect">
            <a:avLst/>
          </a:prstGeom>
          <a:noFill/>
          <a:ln>
            <a:noFill/>
          </a:ln>
        </p:spPr>
      </p:pic>
      <p:pic>
        <p:nvPicPr>
          <p:cNvPr id="104" name="Google Shape;104;p18"/>
          <p:cNvPicPr preferRelativeResize="0"/>
          <p:nvPr/>
        </p:nvPicPr>
        <p:blipFill>
          <a:blip r:embed="rId4">
            <a:alphaModFix/>
          </a:blip>
          <a:stretch>
            <a:fillRect/>
          </a:stretch>
        </p:blipFill>
        <p:spPr>
          <a:xfrm>
            <a:off x="-7164" y="20196"/>
            <a:ext cx="3166375" cy="845625"/>
          </a:xfrm>
          <a:prstGeom prst="rect">
            <a:avLst/>
          </a:prstGeom>
          <a:noFill/>
          <a:ln>
            <a:noFill/>
          </a:ln>
        </p:spPr>
      </p:pic>
      <p:sp>
        <p:nvSpPr>
          <p:cNvPr id="105" name="Google Shape;105;p18"/>
          <p:cNvSpPr/>
          <p:nvPr/>
        </p:nvSpPr>
        <p:spPr>
          <a:xfrm>
            <a:off x="974250" y="53425"/>
            <a:ext cx="7858200" cy="7920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8"/>
          <p:cNvSpPr txBox="1">
            <a:spLocks noGrp="1"/>
          </p:cNvSpPr>
          <p:nvPr>
            <p:ph type="title"/>
          </p:nvPr>
        </p:nvSpPr>
        <p:spPr>
          <a:xfrm>
            <a:off x="1049550" y="163075"/>
            <a:ext cx="75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005A7C"/>
                </a:solidFill>
              </a:rPr>
              <a:t>PROJECT FEATURES</a:t>
            </a:r>
            <a:endParaRPr dirty="0">
              <a:solidFill>
                <a:srgbClr val="005A7C"/>
              </a:solidFill>
            </a:endParaRPr>
          </a:p>
        </p:txBody>
      </p:sp>
      <p:pic>
        <p:nvPicPr>
          <p:cNvPr id="3" name="그림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6804" y="833718"/>
            <a:ext cx="4004817" cy="4309782"/>
          </a:xfrm>
          <a:prstGeom prst="rect">
            <a:avLst/>
          </a:prstGeom>
        </p:spPr>
      </p:pic>
    </p:spTree>
    <p:extLst>
      <p:ext uri="{BB962C8B-B14F-4D97-AF65-F5344CB8AC3E}">
        <p14:creationId xmlns:p14="http://schemas.microsoft.com/office/powerpoint/2010/main" val="39873595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1"/>
        <p:cNvGrpSpPr/>
        <p:nvPr/>
      </p:nvGrpSpPr>
      <p:grpSpPr>
        <a:xfrm>
          <a:off x="0" y="0"/>
          <a:ext cx="0" cy="0"/>
          <a:chOff x="0" y="0"/>
          <a:chExt cx="0" cy="0"/>
        </a:xfrm>
      </p:grpSpPr>
      <p:pic>
        <p:nvPicPr>
          <p:cNvPr id="103" name="Google Shape;103;p18"/>
          <p:cNvPicPr preferRelativeResize="0"/>
          <p:nvPr/>
        </p:nvPicPr>
        <p:blipFill>
          <a:blip r:embed="rId3">
            <a:alphaModFix/>
          </a:blip>
          <a:stretch>
            <a:fillRect/>
          </a:stretch>
        </p:blipFill>
        <p:spPr>
          <a:xfrm>
            <a:off x="56017" y="46250"/>
            <a:ext cx="2796750" cy="799075"/>
          </a:xfrm>
          <a:prstGeom prst="rect">
            <a:avLst/>
          </a:prstGeom>
          <a:noFill/>
          <a:ln>
            <a:noFill/>
          </a:ln>
        </p:spPr>
      </p:pic>
      <p:pic>
        <p:nvPicPr>
          <p:cNvPr id="104" name="Google Shape;104;p18"/>
          <p:cNvPicPr preferRelativeResize="0"/>
          <p:nvPr/>
        </p:nvPicPr>
        <p:blipFill>
          <a:blip r:embed="rId4">
            <a:alphaModFix/>
          </a:blip>
          <a:stretch>
            <a:fillRect/>
          </a:stretch>
        </p:blipFill>
        <p:spPr>
          <a:xfrm>
            <a:off x="-7164" y="20196"/>
            <a:ext cx="3166375" cy="845625"/>
          </a:xfrm>
          <a:prstGeom prst="rect">
            <a:avLst/>
          </a:prstGeom>
          <a:noFill/>
          <a:ln>
            <a:noFill/>
          </a:ln>
        </p:spPr>
      </p:pic>
      <p:sp>
        <p:nvSpPr>
          <p:cNvPr id="105" name="Google Shape;105;p18"/>
          <p:cNvSpPr/>
          <p:nvPr/>
        </p:nvSpPr>
        <p:spPr>
          <a:xfrm>
            <a:off x="974250" y="53425"/>
            <a:ext cx="7858200" cy="7920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8"/>
          <p:cNvSpPr txBox="1">
            <a:spLocks noGrp="1"/>
          </p:cNvSpPr>
          <p:nvPr>
            <p:ph type="title"/>
          </p:nvPr>
        </p:nvSpPr>
        <p:spPr>
          <a:xfrm>
            <a:off x="1049550" y="163075"/>
            <a:ext cx="75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005A7C"/>
                </a:solidFill>
              </a:rPr>
              <a:t>PROJECT FEATURES</a:t>
            </a:r>
            <a:endParaRPr dirty="0">
              <a:solidFill>
                <a:srgbClr val="005A7C"/>
              </a:solidFill>
            </a:endParaRPr>
          </a:p>
        </p:txBody>
      </p:sp>
      <p:pic>
        <p:nvPicPr>
          <p:cNvPr id="4" name="그림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3142" y="1527585"/>
            <a:ext cx="1664101" cy="2764715"/>
          </a:xfrm>
          <a:prstGeom prst="rect">
            <a:avLst/>
          </a:prstGeom>
        </p:spPr>
      </p:pic>
      <p:pic>
        <p:nvPicPr>
          <p:cNvPr id="6" name="그림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2191" y="1527585"/>
            <a:ext cx="2748760" cy="2758272"/>
          </a:xfrm>
          <a:prstGeom prst="rect">
            <a:avLst/>
          </a:prstGeom>
        </p:spPr>
      </p:pic>
      <p:pic>
        <p:nvPicPr>
          <p:cNvPr id="7" name="그림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69850" y="1339551"/>
            <a:ext cx="1333500" cy="952500"/>
          </a:xfrm>
          <a:prstGeom prst="rect">
            <a:avLst/>
          </a:prstGeom>
        </p:spPr>
      </p:pic>
      <p:pic>
        <p:nvPicPr>
          <p:cNvPr id="15" name="그림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69850" y="2292051"/>
            <a:ext cx="1333500" cy="952500"/>
          </a:xfrm>
          <a:prstGeom prst="rect">
            <a:avLst/>
          </a:prstGeom>
        </p:spPr>
      </p:pic>
      <p:pic>
        <p:nvPicPr>
          <p:cNvPr id="16" name="그림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69850" y="3244551"/>
            <a:ext cx="1333500" cy="952500"/>
          </a:xfrm>
          <a:prstGeom prst="rect">
            <a:avLst/>
          </a:prstGeom>
        </p:spPr>
      </p:pic>
      <p:sp>
        <p:nvSpPr>
          <p:cNvPr id="10" name="TextBox 9"/>
          <p:cNvSpPr txBox="1"/>
          <p:nvPr/>
        </p:nvSpPr>
        <p:spPr>
          <a:xfrm>
            <a:off x="4903350" y="1661912"/>
            <a:ext cx="561372" cy="307777"/>
          </a:xfrm>
          <a:prstGeom prst="rect">
            <a:avLst/>
          </a:prstGeom>
          <a:noFill/>
        </p:spPr>
        <p:txBody>
          <a:bodyPr wrap="none" rtlCol="0">
            <a:spAutoFit/>
          </a:bodyPr>
          <a:lstStyle/>
          <a:p>
            <a:r>
              <a:rPr lang="en-US" b="1" dirty="0" smtClean="0"/>
              <a:t>Find</a:t>
            </a:r>
            <a:endParaRPr lang="en-US" b="1" dirty="0"/>
          </a:p>
        </p:txBody>
      </p:sp>
      <p:sp>
        <p:nvSpPr>
          <p:cNvPr id="18" name="TextBox 17"/>
          <p:cNvSpPr txBox="1"/>
          <p:nvPr/>
        </p:nvSpPr>
        <p:spPr>
          <a:xfrm>
            <a:off x="4903350" y="2614412"/>
            <a:ext cx="492443" cy="307777"/>
          </a:xfrm>
          <a:prstGeom prst="rect">
            <a:avLst/>
          </a:prstGeom>
          <a:noFill/>
        </p:spPr>
        <p:txBody>
          <a:bodyPr wrap="none" rtlCol="0">
            <a:spAutoFit/>
          </a:bodyPr>
          <a:lstStyle/>
          <a:p>
            <a:r>
              <a:rPr lang="en-US" b="1" dirty="0" smtClean="0"/>
              <a:t>Idle</a:t>
            </a:r>
            <a:endParaRPr lang="en-US" b="1" dirty="0"/>
          </a:p>
        </p:txBody>
      </p:sp>
      <p:sp>
        <p:nvSpPr>
          <p:cNvPr id="19" name="TextBox 18"/>
          <p:cNvSpPr txBox="1"/>
          <p:nvPr/>
        </p:nvSpPr>
        <p:spPr>
          <a:xfrm>
            <a:off x="4903350" y="3566912"/>
            <a:ext cx="603050" cy="307777"/>
          </a:xfrm>
          <a:prstGeom prst="rect">
            <a:avLst/>
          </a:prstGeom>
          <a:noFill/>
        </p:spPr>
        <p:txBody>
          <a:bodyPr wrap="none" rtlCol="0">
            <a:spAutoFit/>
          </a:bodyPr>
          <a:lstStyle/>
          <a:p>
            <a:r>
              <a:rPr lang="en-US" b="1" dirty="0" smtClean="0"/>
              <a:t>Walk</a:t>
            </a:r>
            <a:endParaRPr lang="en-US" b="1" dirty="0"/>
          </a:p>
        </p:txBody>
      </p:sp>
      <p:sp>
        <p:nvSpPr>
          <p:cNvPr id="20" name="TextBox 19"/>
          <p:cNvSpPr txBox="1"/>
          <p:nvPr/>
        </p:nvSpPr>
        <p:spPr>
          <a:xfrm>
            <a:off x="4622664" y="4327405"/>
            <a:ext cx="1398140" cy="307777"/>
          </a:xfrm>
          <a:prstGeom prst="rect">
            <a:avLst/>
          </a:prstGeom>
          <a:noFill/>
        </p:spPr>
        <p:txBody>
          <a:bodyPr wrap="none" rtlCol="0">
            <a:spAutoFit/>
          </a:bodyPr>
          <a:lstStyle/>
          <a:p>
            <a:r>
              <a:rPr lang="en-US" b="1" dirty="0" smtClean="0"/>
              <a:t>State machine</a:t>
            </a:r>
            <a:endParaRPr lang="en-US" b="1" dirty="0"/>
          </a:p>
        </p:txBody>
      </p:sp>
      <p:sp>
        <p:nvSpPr>
          <p:cNvPr id="21" name="TextBox 20"/>
          <p:cNvSpPr txBox="1"/>
          <p:nvPr/>
        </p:nvSpPr>
        <p:spPr>
          <a:xfrm>
            <a:off x="7623091" y="4360107"/>
            <a:ext cx="364202" cy="307777"/>
          </a:xfrm>
          <a:prstGeom prst="rect">
            <a:avLst/>
          </a:prstGeom>
          <a:noFill/>
        </p:spPr>
        <p:txBody>
          <a:bodyPr wrap="none" rtlCol="0">
            <a:spAutoFit/>
          </a:bodyPr>
          <a:lstStyle/>
          <a:p>
            <a:r>
              <a:rPr lang="en-US" b="1" dirty="0" smtClean="0"/>
              <a:t>UI</a:t>
            </a:r>
            <a:endParaRPr lang="en-US" b="1" dirty="0"/>
          </a:p>
        </p:txBody>
      </p:sp>
      <p:sp>
        <p:nvSpPr>
          <p:cNvPr id="22" name="TextBox 21"/>
          <p:cNvSpPr txBox="1"/>
          <p:nvPr/>
        </p:nvSpPr>
        <p:spPr>
          <a:xfrm>
            <a:off x="1084414" y="4360107"/>
            <a:ext cx="1875835" cy="307777"/>
          </a:xfrm>
          <a:prstGeom prst="rect">
            <a:avLst/>
          </a:prstGeom>
          <a:noFill/>
        </p:spPr>
        <p:txBody>
          <a:bodyPr wrap="none" rtlCol="0">
            <a:spAutoFit/>
          </a:bodyPr>
          <a:lstStyle/>
          <a:p>
            <a:r>
              <a:rPr lang="en-US" b="1" dirty="0" smtClean="0"/>
              <a:t>Grids for Pathfinder</a:t>
            </a:r>
            <a:endParaRPr lang="en-US" b="1" dirty="0"/>
          </a:p>
        </p:txBody>
      </p:sp>
    </p:spTree>
    <p:extLst>
      <p:ext uri="{BB962C8B-B14F-4D97-AF65-F5344CB8AC3E}">
        <p14:creationId xmlns:p14="http://schemas.microsoft.com/office/powerpoint/2010/main" val="37848722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2"/>
        <p:cNvGrpSpPr/>
        <p:nvPr/>
      </p:nvGrpSpPr>
      <p:grpSpPr>
        <a:xfrm>
          <a:off x="0" y="0"/>
          <a:ext cx="0" cy="0"/>
          <a:chOff x="0" y="0"/>
          <a:chExt cx="0" cy="0"/>
        </a:xfrm>
      </p:grpSpPr>
      <p:sp>
        <p:nvSpPr>
          <p:cNvPr id="113" name="Google Shape;11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GB" dirty="0"/>
              <a:t>What is your target audience</a:t>
            </a:r>
            <a:r>
              <a:rPr lang="en-GB" dirty="0" smtClean="0"/>
              <a:t>?</a:t>
            </a:r>
          </a:p>
          <a:p>
            <a:pPr marL="285750" indent="-285750">
              <a:spcAft>
                <a:spcPts val="1600"/>
              </a:spcAft>
              <a:buFont typeface="Wingdings" panose="05000000000000000000" pitchFamily="2" charset="2"/>
              <a:buChar char="q"/>
            </a:pPr>
            <a:r>
              <a:rPr lang="en-GB" dirty="0" smtClean="0"/>
              <a:t>Programmers, who have curiosity of how Multi-threading activates</a:t>
            </a:r>
          </a:p>
          <a:p>
            <a:pPr marL="285750" indent="-285750">
              <a:spcAft>
                <a:spcPts val="1600"/>
              </a:spcAft>
              <a:buFont typeface="Wingdings" panose="05000000000000000000" pitchFamily="2" charset="2"/>
              <a:buChar char="q"/>
            </a:pPr>
            <a:r>
              <a:rPr lang="en-GB" dirty="0" smtClean="0"/>
              <a:t>Game designers, who desire to implement Stealth game, or Real-time strategy game</a:t>
            </a:r>
          </a:p>
          <a:p>
            <a:pPr marL="285750" indent="-285750">
              <a:spcAft>
                <a:spcPts val="1600"/>
              </a:spcAft>
              <a:buFont typeface="Wingdings" panose="05000000000000000000" pitchFamily="2" charset="2"/>
              <a:buChar char="q"/>
            </a:pPr>
            <a:endParaRPr lang="en-GB" dirty="0" smtClean="0"/>
          </a:p>
          <a:p>
            <a:pPr marL="285750" indent="-285750">
              <a:spcAft>
                <a:spcPts val="1600"/>
              </a:spcAft>
              <a:buFont typeface="Wingdings" panose="05000000000000000000" pitchFamily="2" charset="2"/>
              <a:buChar char="q"/>
            </a:pPr>
            <a:endParaRPr lang="en-GB" dirty="0" smtClean="0"/>
          </a:p>
          <a:p>
            <a:pPr marL="0" marR="0" lvl="0" indent="0" algn="l" rtl="0">
              <a:lnSpc>
                <a:spcPct val="115000"/>
              </a:lnSpc>
              <a:spcBef>
                <a:spcPts val="0"/>
              </a:spcBef>
              <a:spcAft>
                <a:spcPts val="1600"/>
              </a:spcAft>
              <a:buNone/>
            </a:pPr>
            <a:r>
              <a:rPr lang="en-GB" dirty="0" smtClean="0"/>
              <a:t>	</a:t>
            </a:r>
            <a:endParaRPr dirty="0"/>
          </a:p>
        </p:txBody>
      </p:sp>
      <p:pic>
        <p:nvPicPr>
          <p:cNvPr id="114" name="Google Shape;114;p19"/>
          <p:cNvPicPr preferRelativeResize="0"/>
          <p:nvPr/>
        </p:nvPicPr>
        <p:blipFill>
          <a:blip r:embed="rId3">
            <a:alphaModFix/>
          </a:blip>
          <a:stretch>
            <a:fillRect/>
          </a:stretch>
        </p:blipFill>
        <p:spPr>
          <a:xfrm>
            <a:off x="56017" y="46250"/>
            <a:ext cx="2796750" cy="799075"/>
          </a:xfrm>
          <a:prstGeom prst="rect">
            <a:avLst/>
          </a:prstGeom>
          <a:noFill/>
          <a:ln>
            <a:noFill/>
          </a:ln>
        </p:spPr>
      </p:pic>
      <p:pic>
        <p:nvPicPr>
          <p:cNvPr id="115" name="Google Shape;115;p19"/>
          <p:cNvPicPr preferRelativeResize="0"/>
          <p:nvPr/>
        </p:nvPicPr>
        <p:blipFill>
          <a:blip r:embed="rId4">
            <a:alphaModFix/>
          </a:blip>
          <a:stretch>
            <a:fillRect/>
          </a:stretch>
        </p:blipFill>
        <p:spPr>
          <a:xfrm>
            <a:off x="-7164" y="20196"/>
            <a:ext cx="3166375" cy="845625"/>
          </a:xfrm>
          <a:prstGeom prst="rect">
            <a:avLst/>
          </a:prstGeom>
          <a:noFill/>
          <a:ln>
            <a:noFill/>
          </a:ln>
        </p:spPr>
      </p:pic>
      <p:sp>
        <p:nvSpPr>
          <p:cNvPr id="116" name="Google Shape;116;p19"/>
          <p:cNvSpPr/>
          <p:nvPr/>
        </p:nvSpPr>
        <p:spPr>
          <a:xfrm>
            <a:off x="974250" y="53425"/>
            <a:ext cx="7858200" cy="7920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txBox="1">
            <a:spLocks noGrp="1"/>
          </p:cNvSpPr>
          <p:nvPr>
            <p:ph type="title"/>
          </p:nvPr>
        </p:nvSpPr>
        <p:spPr>
          <a:xfrm>
            <a:off x="1049550" y="163075"/>
            <a:ext cx="75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005A7C"/>
                </a:solidFill>
              </a:rPr>
              <a:t>TARGET AUDIENCE</a:t>
            </a:r>
            <a:endParaRPr dirty="0">
              <a:solidFill>
                <a:srgbClr val="005A7C"/>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pic>
        <p:nvPicPr>
          <p:cNvPr id="129" name="Google Shape;129;p20"/>
          <p:cNvPicPr preferRelativeResize="0"/>
          <p:nvPr/>
        </p:nvPicPr>
        <p:blipFill>
          <a:blip r:embed="rId3">
            <a:alphaModFix/>
          </a:blip>
          <a:stretch>
            <a:fillRect/>
          </a:stretch>
        </p:blipFill>
        <p:spPr>
          <a:xfrm>
            <a:off x="56017" y="46250"/>
            <a:ext cx="2796750" cy="799075"/>
          </a:xfrm>
          <a:prstGeom prst="rect">
            <a:avLst/>
          </a:prstGeom>
          <a:noFill/>
          <a:ln>
            <a:noFill/>
          </a:ln>
        </p:spPr>
      </p:pic>
      <p:pic>
        <p:nvPicPr>
          <p:cNvPr id="130" name="Google Shape;130;p20"/>
          <p:cNvPicPr preferRelativeResize="0"/>
          <p:nvPr/>
        </p:nvPicPr>
        <p:blipFill>
          <a:blip r:embed="rId4">
            <a:alphaModFix/>
          </a:blip>
          <a:stretch>
            <a:fillRect/>
          </a:stretch>
        </p:blipFill>
        <p:spPr>
          <a:xfrm>
            <a:off x="-7164" y="20196"/>
            <a:ext cx="3166375" cy="845625"/>
          </a:xfrm>
          <a:prstGeom prst="rect">
            <a:avLst/>
          </a:prstGeom>
          <a:noFill/>
          <a:ln>
            <a:noFill/>
          </a:ln>
        </p:spPr>
      </p:pic>
      <p:sp>
        <p:nvSpPr>
          <p:cNvPr id="131" name="Google Shape;131;p20"/>
          <p:cNvSpPr/>
          <p:nvPr/>
        </p:nvSpPr>
        <p:spPr>
          <a:xfrm>
            <a:off x="974250" y="53425"/>
            <a:ext cx="7858200" cy="7920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txBox="1">
            <a:spLocks noGrp="1"/>
          </p:cNvSpPr>
          <p:nvPr>
            <p:ph type="title"/>
          </p:nvPr>
        </p:nvSpPr>
        <p:spPr>
          <a:xfrm>
            <a:off x="1049550" y="163075"/>
            <a:ext cx="75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005A7C"/>
                </a:solidFill>
              </a:rPr>
              <a:t>PROTOTYPE</a:t>
            </a:r>
            <a:endParaRPr dirty="0">
              <a:solidFill>
                <a:srgbClr val="005A7C"/>
              </a:solidFill>
            </a:endParaRP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905776" y="1423918"/>
            <a:ext cx="3376129" cy="3314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461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7"/>
        <p:cNvGrpSpPr/>
        <p:nvPr/>
      </p:nvGrpSpPr>
      <p:grpSpPr>
        <a:xfrm>
          <a:off x="0" y="0"/>
          <a:ext cx="0" cy="0"/>
          <a:chOff x="0" y="0"/>
          <a:chExt cx="0" cy="0"/>
        </a:xfrm>
      </p:grpSpPr>
      <p:pic>
        <p:nvPicPr>
          <p:cNvPr id="129" name="Google Shape;129;p20"/>
          <p:cNvPicPr preferRelativeResize="0"/>
          <p:nvPr/>
        </p:nvPicPr>
        <p:blipFill>
          <a:blip r:embed="rId3">
            <a:alphaModFix/>
          </a:blip>
          <a:stretch>
            <a:fillRect/>
          </a:stretch>
        </p:blipFill>
        <p:spPr>
          <a:xfrm>
            <a:off x="56017" y="46250"/>
            <a:ext cx="2796750" cy="799075"/>
          </a:xfrm>
          <a:prstGeom prst="rect">
            <a:avLst/>
          </a:prstGeom>
          <a:noFill/>
          <a:ln>
            <a:noFill/>
          </a:ln>
        </p:spPr>
      </p:pic>
      <p:pic>
        <p:nvPicPr>
          <p:cNvPr id="130" name="Google Shape;130;p20"/>
          <p:cNvPicPr preferRelativeResize="0"/>
          <p:nvPr/>
        </p:nvPicPr>
        <p:blipFill>
          <a:blip r:embed="rId4">
            <a:alphaModFix/>
          </a:blip>
          <a:stretch>
            <a:fillRect/>
          </a:stretch>
        </p:blipFill>
        <p:spPr>
          <a:xfrm>
            <a:off x="-7164" y="20196"/>
            <a:ext cx="3166375" cy="845625"/>
          </a:xfrm>
          <a:prstGeom prst="rect">
            <a:avLst/>
          </a:prstGeom>
          <a:noFill/>
          <a:ln>
            <a:noFill/>
          </a:ln>
        </p:spPr>
      </p:pic>
      <p:sp>
        <p:nvSpPr>
          <p:cNvPr id="131" name="Google Shape;131;p20"/>
          <p:cNvSpPr/>
          <p:nvPr/>
        </p:nvSpPr>
        <p:spPr>
          <a:xfrm>
            <a:off x="974250" y="53425"/>
            <a:ext cx="7858200" cy="7920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txBox="1">
            <a:spLocks noGrp="1"/>
          </p:cNvSpPr>
          <p:nvPr>
            <p:ph type="title"/>
          </p:nvPr>
        </p:nvSpPr>
        <p:spPr>
          <a:xfrm>
            <a:off x="1049550" y="163075"/>
            <a:ext cx="75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solidFill>
                  <a:srgbClr val="005A7C"/>
                </a:solidFill>
              </a:rPr>
              <a:t>PROJECT OUTPUT</a:t>
            </a:r>
            <a:endParaRPr dirty="0">
              <a:solidFill>
                <a:srgbClr val="005A7C"/>
              </a:solidFill>
            </a:endParaRPr>
          </a:p>
        </p:txBody>
      </p:sp>
      <p:pic>
        <p:nvPicPr>
          <p:cNvPr id="3" name="그림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244" y="962640"/>
            <a:ext cx="8401722" cy="405242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7"/>
        <p:cNvGrpSpPr/>
        <p:nvPr/>
      </p:nvGrpSpPr>
      <p:grpSpPr>
        <a:xfrm>
          <a:off x="0" y="0"/>
          <a:ext cx="0" cy="0"/>
          <a:chOff x="0" y="0"/>
          <a:chExt cx="0" cy="0"/>
        </a:xfrm>
      </p:grpSpPr>
      <p:pic>
        <p:nvPicPr>
          <p:cNvPr id="129" name="Google Shape;129;p20"/>
          <p:cNvPicPr preferRelativeResize="0"/>
          <p:nvPr/>
        </p:nvPicPr>
        <p:blipFill>
          <a:blip r:embed="rId3">
            <a:alphaModFix/>
          </a:blip>
          <a:stretch>
            <a:fillRect/>
          </a:stretch>
        </p:blipFill>
        <p:spPr>
          <a:xfrm>
            <a:off x="56017" y="46250"/>
            <a:ext cx="2796750" cy="799075"/>
          </a:xfrm>
          <a:prstGeom prst="rect">
            <a:avLst/>
          </a:prstGeom>
          <a:noFill/>
          <a:ln>
            <a:noFill/>
          </a:ln>
        </p:spPr>
      </p:pic>
      <p:pic>
        <p:nvPicPr>
          <p:cNvPr id="130" name="Google Shape;130;p20"/>
          <p:cNvPicPr preferRelativeResize="0"/>
          <p:nvPr/>
        </p:nvPicPr>
        <p:blipFill>
          <a:blip r:embed="rId4">
            <a:alphaModFix/>
          </a:blip>
          <a:stretch>
            <a:fillRect/>
          </a:stretch>
        </p:blipFill>
        <p:spPr>
          <a:xfrm>
            <a:off x="-7164" y="20196"/>
            <a:ext cx="3166375" cy="845625"/>
          </a:xfrm>
          <a:prstGeom prst="rect">
            <a:avLst/>
          </a:prstGeom>
          <a:noFill/>
          <a:ln>
            <a:noFill/>
          </a:ln>
        </p:spPr>
      </p:pic>
      <p:sp>
        <p:nvSpPr>
          <p:cNvPr id="131" name="Google Shape;131;p20"/>
          <p:cNvSpPr/>
          <p:nvPr/>
        </p:nvSpPr>
        <p:spPr>
          <a:xfrm>
            <a:off x="974250" y="53425"/>
            <a:ext cx="7858200" cy="7920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txBox="1">
            <a:spLocks noGrp="1"/>
          </p:cNvSpPr>
          <p:nvPr>
            <p:ph type="title"/>
          </p:nvPr>
        </p:nvSpPr>
        <p:spPr>
          <a:xfrm>
            <a:off x="1049550" y="163075"/>
            <a:ext cx="75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solidFill>
                  <a:srgbClr val="005A7C"/>
                </a:solidFill>
              </a:rPr>
              <a:t>PROJECT OUTPUT</a:t>
            </a:r>
            <a:endParaRPr dirty="0">
              <a:solidFill>
                <a:srgbClr val="005A7C"/>
              </a:solidFill>
            </a:endParaRPr>
          </a:p>
        </p:txBody>
      </p:sp>
      <p:pic>
        <p:nvPicPr>
          <p:cNvPr id="5" name="그림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1605" y="1874072"/>
            <a:ext cx="4572000" cy="2019300"/>
          </a:xfrm>
          <a:prstGeom prst="rect">
            <a:avLst/>
          </a:prstGeom>
        </p:spPr>
      </p:pic>
    </p:spTree>
    <p:extLst>
      <p:ext uri="{BB962C8B-B14F-4D97-AF65-F5344CB8AC3E}">
        <p14:creationId xmlns:p14="http://schemas.microsoft.com/office/powerpoint/2010/main" val="14339396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9"/>
        <p:cNvGrpSpPr/>
        <p:nvPr/>
      </p:nvGrpSpPr>
      <p:grpSpPr>
        <a:xfrm>
          <a:off x="0" y="0"/>
          <a:ext cx="0" cy="0"/>
          <a:chOff x="0" y="0"/>
          <a:chExt cx="0" cy="0"/>
        </a:xfrm>
      </p:grpSpPr>
      <p:pic>
        <p:nvPicPr>
          <p:cNvPr id="260" name="Google Shape;260;p34"/>
          <p:cNvPicPr preferRelativeResize="0"/>
          <p:nvPr/>
        </p:nvPicPr>
        <p:blipFill>
          <a:blip r:embed="rId3">
            <a:alphaModFix/>
          </a:blip>
          <a:stretch>
            <a:fillRect/>
          </a:stretch>
        </p:blipFill>
        <p:spPr>
          <a:xfrm>
            <a:off x="56017" y="46250"/>
            <a:ext cx="2796750" cy="799075"/>
          </a:xfrm>
          <a:prstGeom prst="rect">
            <a:avLst/>
          </a:prstGeom>
          <a:noFill/>
          <a:ln>
            <a:noFill/>
          </a:ln>
        </p:spPr>
      </p:pic>
      <p:pic>
        <p:nvPicPr>
          <p:cNvPr id="261" name="Google Shape;261;p34"/>
          <p:cNvPicPr preferRelativeResize="0"/>
          <p:nvPr/>
        </p:nvPicPr>
        <p:blipFill>
          <a:blip r:embed="rId4">
            <a:alphaModFix/>
          </a:blip>
          <a:stretch>
            <a:fillRect/>
          </a:stretch>
        </p:blipFill>
        <p:spPr>
          <a:xfrm>
            <a:off x="-7164" y="20196"/>
            <a:ext cx="3166375" cy="845625"/>
          </a:xfrm>
          <a:prstGeom prst="rect">
            <a:avLst/>
          </a:prstGeom>
          <a:noFill/>
          <a:ln>
            <a:noFill/>
          </a:ln>
        </p:spPr>
      </p:pic>
      <p:sp>
        <p:nvSpPr>
          <p:cNvPr id="262" name="Google Shape;262;p34"/>
          <p:cNvSpPr/>
          <p:nvPr/>
        </p:nvSpPr>
        <p:spPr>
          <a:xfrm>
            <a:off x="974250" y="53425"/>
            <a:ext cx="7858200" cy="7920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txBox="1">
            <a:spLocks noGrp="1"/>
          </p:cNvSpPr>
          <p:nvPr>
            <p:ph type="title"/>
          </p:nvPr>
        </p:nvSpPr>
        <p:spPr>
          <a:xfrm>
            <a:off x="1049550" y="163075"/>
            <a:ext cx="75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005A7C"/>
                </a:solidFill>
              </a:rPr>
              <a:t>THANK YOU</a:t>
            </a:r>
            <a:endParaRPr dirty="0">
              <a:solidFill>
                <a:srgbClr val="005A7C"/>
              </a:solidFill>
            </a:endParaRPr>
          </a:p>
        </p:txBody>
      </p:sp>
      <p:pic>
        <p:nvPicPr>
          <p:cNvPr id="1034" name="Picture 10" descr="Image result for any questions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6737" y="1611105"/>
            <a:ext cx="6105525" cy="27527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389572" y="3566321"/>
            <a:ext cx="1140056" cy="230832"/>
          </a:xfrm>
          <a:prstGeom prst="rect">
            <a:avLst/>
          </a:prstGeom>
          <a:noFill/>
        </p:spPr>
        <p:txBody>
          <a:bodyPr wrap="none" rtlCol="0">
            <a:spAutoFit/>
          </a:bodyPr>
          <a:lstStyle/>
          <a:p>
            <a:r>
              <a:rPr lang="en-US" sz="900" dirty="0" smtClean="0"/>
              <a:t>Don’t ask girlfriend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
        <p:cNvGrpSpPr/>
        <p:nvPr/>
      </p:nvGrpSpPr>
      <p:grpSpPr>
        <a:xfrm>
          <a:off x="0" y="0"/>
          <a:ext cx="0" cy="0"/>
          <a:chOff x="0" y="0"/>
          <a:chExt cx="0" cy="0"/>
        </a:xfrm>
      </p:grpSpPr>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CA" dirty="0"/>
              <a:t>Introduction</a:t>
            </a:r>
          </a:p>
          <a:p>
            <a:pPr marL="457200" lvl="0" indent="-342900" algn="l" rtl="0">
              <a:spcBef>
                <a:spcPts val="0"/>
              </a:spcBef>
              <a:spcAft>
                <a:spcPts val="0"/>
              </a:spcAft>
              <a:buSzPts val="1800"/>
              <a:buChar char="❏"/>
            </a:pPr>
            <a:r>
              <a:rPr lang="en-CA" dirty="0"/>
              <a:t>Project Idea</a:t>
            </a:r>
          </a:p>
          <a:p>
            <a:pPr marL="457200" lvl="0" indent="-342900" algn="l" rtl="0">
              <a:spcBef>
                <a:spcPts val="0"/>
              </a:spcBef>
              <a:spcAft>
                <a:spcPts val="0"/>
              </a:spcAft>
              <a:buSzPts val="1800"/>
              <a:buChar char="❏"/>
            </a:pPr>
            <a:r>
              <a:rPr lang="en-CA" dirty="0"/>
              <a:t>Motivation</a:t>
            </a:r>
          </a:p>
          <a:p>
            <a:pPr marL="457200" lvl="0" indent="-342900" algn="l" rtl="0">
              <a:spcBef>
                <a:spcPts val="0"/>
              </a:spcBef>
              <a:spcAft>
                <a:spcPts val="0"/>
              </a:spcAft>
              <a:buSzPts val="1800"/>
              <a:buChar char="❏"/>
            </a:pPr>
            <a:r>
              <a:rPr lang="en-CA" dirty="0"/>
              <a:t>Build Target</a:t>
            </a:r>
          </a:p>
          <a:p>
            <a:pPr marL="457200" lvl="0" indent="-342900" algn="l" rtl="0">
              <a:spcBef>
                <a:spcPts val="0"/>
              </a:spcBef>
              <a:spcAft>
                <a:spcPts val="0"/>
              </a:spcAft>
              <a:buSzPts val="1800"/>
              <a:buChar char="❏"/>
            </a:pPr>
            <a:r>
              <a:rPr lang="en-CA" dirty="0"/>
              <a:t>What’s Different?</a:t>
            </a:r>
          </a:p>
          <a:p>
            <a:pPr marL="457200" lvl="0" indent="-342900" algn="l" rtl="0">
              <a:spcBef>
                <a:spcPts val="0"/>
              </a:spcBef>
              <a:spcAft>
                <a:spcPts val="0"/>
              </a:spcAft>
              <a:buSzPts val="1800"/>
              <a:buChar char="❏"/>
            </a:pPr>
            <a:r>
              <a:rPr lang="en-CA" dirty="0"/>
              <a:t>Project Features</a:t>
            </a:r>
          </a:p>
          <a:p>
            <a:pPr marL="457200" lvl="0" indent="-342900" algn="l" rtl="0">
              <a:spcBef>
                <a:spcPts val="0"/>
              </a:spcBef>
              <a:spcAft>
                <a:spcPts val="0"/>
              </a:spcAft>
              <a:buSzPts val="1800"/>
              <a:buChar char="❏"/>
            </a:pPr>
            <a:r>
              <a:rPr lang="en-CA" dirty="0"/>
              <a:t>Target </a:t>
            </a:r>
            <a:r>
              <a:rPr lang="en-CA" dirty="0" smtClean="0"/>
              <a:t>Audience</a:t>
            </a:r>
          </a:p>
          <a:p>
            <a:pPr marL="457200" lvl="0" indent="-342900" algn="l" rtl="0">
              <a:spcBef>
                <a:spcPts val="0"/>
              </a:spcBef>
              <a:spcAft>
                <a:spcPts val="0"/>
              </a:spcAft>
              <a:buSzPts val="1800"/>
              <a:buChar char="❏"/>
            </a:pPr>
            <a:r>
              <a:rPr lang="en-CA" dirty="0" smtClean="0"/>
              <a:t>Prototype</a:t>
            </a:r>
            <a:endParaRPr lang="en-CA" dirty="0"/>
          </a:p>
          <a:p>
            <a:pPr marL="457200" lvl="0" indent="-342900" algn="l" rtl="0">
              <a:spcBef>
                <a:spcPts val="0"/>
              </a:spcBef>
              <a:spcAft>
                <a:spcPts val="0"/>
              </a:spcAft>
              <a:buSzPts val="1800"/>
              <a:buChar char="❏"/>
            </a:pPr>
            <a:r>
              <a:rPr lang="en-CA" dirty="0" smtClean="0"/>
              <a:t>Project </a:t>
            </a:r>
            <a:r>
              <a:rPr lang="en-CA" dirty="0"/>
              <a:t>O</a:t>
            </a:r>
            <a:r>
              <a:rPr lang="en-CA" dirty="0" smtClean="0"/>
              <a:t>utput</a:t>
            </a:r>
            <a:endParaRPr lang="en-CA" dirty="0"/>
          </a:p>
          <a:p>
            <a:pPr marL="457200" lvl="0" indent="-342900" algn="l" rtl="0">
              <a:spcBef>
                <a:spcPts val="0"/>
              </a:spcBef>
              <a:spcAft>
                <a:spcPts val="0"/>
              </a:spcAft>
              <a:buSzPts val="1800"/>
              <a:buChar char="❏"/>
            </a:pPr>
            <a:endParaRPr lang="en-CA" dirty="0"/>
          </a:p>
        </p:txBody>
      </p:sp>
      <p:pic>
        <p:nvPicPr>
          <p:cNvPr id="65" name="Google Shape;65;p14"/>
          <p:cNvPicPr preferRelativeResize="0"/>
          <p:nvPr/>
        </p:nvPicPr>
        <p:blipFill>
          <a:blip r:embed="rId3">
            <a:alphaModFix/>
          </a:blip>
          <a:stretch>
            <a:fillRect/>
          </a:stretch>
        </p:blipFill>
        <p:spPr>
          <a:xfrm>
            <a:off x="56017" y="46250"/>
            <a:ext cx="2796750" cy="799075"/>
          </a:xfrm>
          <a:prstGeom prst="rect">
            <a:avLst/>
          </a:prstGeom>
          <a:noFill/>
          <a:ln>
            <a:noFill/>
          </a:ln>
        </p:spPr>
      </p:pic>
      <p:pic>
        <p:nvPicPr>
          <p:cNvPr id="66" name="Google Shape;66;p14"/>
          <p:cNvPicPr preferRelativeResize="0"/>
          <p:nvPr/>
        </p:nvPicPr>
        <p:blipFill>
          <a:blip r:embed="rId4">
            <a:alphaModFix/>
          </a:blip>
          <a:stretch>
            <a:fillRect/>
          </a:stretch>
        </p:blipFill>
        <p:spPr>
          <a:xfrm>
            <a:off x="-7164" y="20196"/>
            <a:ext cx="3166375" cy="845625"/>
          </a:xfrm>
          <a:prstGeom prst="rect">
            <a:avLst/>
          </a:prstGeom>
          <a:noFill/>
          <a:ln>
            <a:noFill/>
          </a:ln>
        </p:spPr>
      </p:pic>
      <p:sp>
        <p:nvSpPr>
          <p:cNvPr id="67" name="Google Shape;67;p14"/>
          <p:cNvSpPr/>
          <p:nvPr/>
        </p:nvSpPr>
        <p:spPr>
          <a:xfrm>
            <a:off x="974250" y="53425"/>
            <a:ext cx="7858200" cy="7920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txBox="1">
            <a:spLocks noGrp="1"/>
          </p:cNvSpPr>
          <p:nvPr>
            <p:ph type="title"/>
          </p:nvPr>
        </p:nvSpPr>
        <p:spPr>
          <a:xfrm>
            <a:off x="1049550" y="163075"/>
            <a:ext cx="5505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5A7C"/>
                </a:solidFill>
              </a:rPr>
              <a:t>AGENDA</a:t>
            </a:r>
            <a:endParaRPr>
              <a:solidFill>
                <a:srgbClr val="005A7C"/>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CA" dirty="0" err="1" smtClean="0"/>
              <a:t>Minjang</a:t>
            </a:r>
            <a:r>
              <a:rPr lang="en-CA" dirty="0" smtClean="0"/>
              <a:t> </a:t>
            </a:r>
            <a:r>
              <a:rPr lang="en-CA" dirty="0" err="1" smtClean="0"/>
              <a:t>Jin</a:t>
            </a:r>
            <a:r>
              <a:rPr lang="en-CA" dirty="0" smtClean="0"/>
              <a:t>, the Game programming student in LaSalle college</a:t>
            </a:r>
          </a:p>
          <a:p>
            <a:pPr marL="457200" lvl="0" indent="-342900" algn="l" rtl="0">
              <a:spcBef>
                <a:spcPts val="0"/>
              </a:spcBef>
              <a:spcAft>
                <a:spcPts val="0"/>
              </a:spcAft>
              <a:buSzPts val="1800"/>
              <a:buChar char="❏"/>
            </a:pPr>
            <a:endParaRPr lang="en-CA" dirty="0"/>
          </a:p>
          <a:p>
            <a:pPr marL="457200" lvl="0" indent="-342900" algn="l" rtl="0">
              <a:spcBef>
                <a:spcPts val="0"/>
              </a:spcBef>
              <a:spcAft>
                <a:spcPts val="0"/>
              </a:spcAft>
              <a:buSzPts val="1800"/>
              <a:buChar char="❏"/>
            </a:pPr>
            <a:r>
              <a:rPr lang="en-CA" dirty="0" smtClean="0"/>
              <a:t>South Korea</a:t>
            </a:r>
          </a:p>
          <a:p>
            <a:pPr marL="114300" lvl="0" indent="0" algn="l" rtl="0">
              <a:spcBef>
                <a:spcPts val="0"/>
              </a:spcBef>
              <a:spcAft>
                <a:spcPts val="0"/>
              </a:spcAft>
              <a:buSzPts val="1800"/>
              <a:buNone/>
            </a:pPr>
            <a:endParaRPr lang="en-CA" dirty="0"/>
          </a:p>
          <a:p>
            <a:pPr marL="457200" lvl="0" indent="-342900" algn="l" rtl="0">
              <a:spcBef>
                <a:spcPts val="0"/>
              </a:spcBef>
              <a:spcAft>
                <a:spcPts val="0"/>
              </a:spcAft>
              <a:buSzPts val="1800"/>
              <a:buChar char="❏"/>
            </a:pPr>
            <a:r>
              <a:rPr lang="en-CA" dirty="0" smtClean="0"/>
              <a:t>No career, started programming A-Z in the college</a:t>
            </a:r>
          </a:p>
          <a:p>
            <a:pPr marL="457200" lvl="0" indent="-342900" algn="l" rtl="0">
              <a:spcBef>
                <a:spcPts val="0"/>
              </a:spcBef>
              <a:spcAft>
                <a:spcPts val="0"/>
              </a:spcAft>
              <a:buSzPts val="1800"/>
              <a:buChar char="❏"/>
            </a:pPr>
            <a:endParaRPr lang="en-CA" dirty="0"/>
          </a:p>
          <a:p>
            <a:pPr marL="457200" lvl="0" indent="-342900" algn="l" rtl="0">
              <a:spcBef>
                <a:spcPts val="0"/>
              </a:spcBef>
              <a:spcAft>
                <a:spcPts val="0"/>
              </a:spcAft>
              <a:buSzPts val="1800"/>
              <a:buChar char="❏"/>
            </a:pPr>
            <a:r>
              <a:rPr lang="en-US" dirty="0" smtClean="0"/>
              <a:t>Favorite things: </a:t>
            </a:r>
            <a:r>
              <a:rPr lang="en-US" dirty="0" smtClean="0"/>
              <a:t>Drawing, </a:t>
            </a:r>
            <a:r>
              <a:rPr lang="en-US" dirty="0" smtClean="0"/>
              <a:t>and playing Real-time strategy games</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smtClean="0"/>
              <a:t>C++, C#, and </a:t>
            </a:r>
            <a:r>
              <a:rPr lang="en-US" dirty="0" smtClean="0"/>
              <a:t>Python</a:t>
            </a:r>
            <a:endParaRPr lang="en-US" dirty="0" smtClean="0"/>
          </a:p>
        </p:txBody>
      </p:sp>
      <p:pic>
        <p:nvPicPr>
          <p:cNvPr id="74" name="Google Shape;74;p15"/>
          <p:cNvPicPr preferRelativeResize="0"/>
          <p:nvPr/>
        </p:nvPicPr>
        <p:blipFill>
          <a:blip r:embed="rId3">
            <a:alphaModFix/>
          </a:blip>
          <a:stretch>
            <a:fillRect/>
          </a:stretch>
        </p:blipFill>
        <p:spPr>
          <a:xfrm>
            <a:off x="56017" y="46250"/>
            <a:ext cx="2796750" cy="799075"/>
          </a:xfrm>
          <a:prstGeom prst="rect">
            <a:avLst/>
          </a:prstGeom>
          <a:noFill/>
          <a:ln>
            <a:noFill/>
          </a:ln>
        </p:spPr>
      </p:pic>
      <p:pic>
        <p:nvPicPr>
          <p:cNvPr id="75" name="Google Shape;75;p15"/>
          <p:cNvPicPr preferRelativeResize="0"/>
          <p:nvPr/>
        </p:nvPicPr>
        <p:blipFill>
          <a:blip r:embed="rId4">
            <a:alphaModFix/>
          </a:blip>
          <a:stretch>
            <a:fillRect/>
          </a:stretch>
        </p:blipFill>
        <p:spPr>
          <a:xfrm>
            <a:off x="-7164" y="20196"/>
            <a:ext cx="3166375" cy="845625"/>
          </a:xfrm>
          <a:prstGeom prst="rect">
            <a:avLst/>
          </a:prstGeom>
          <a:noFill/>
          <a:ln>
            <a:noFill/>
          </a:ln>
        </p:spPr>
      </p:pic>
      <p:sp>
        <p:nvSpPr>
          <p:cNvPr id="76" name="Google Shape;76;p15"/>
          <p:cNvSpPr/>
          <p:nvPr/>
        </p:nvSpPr>
        <p:spPr>
          <a:xfrm>
            <a:off x="974250" y="53425"/>
            <a:ext cx="7858200" cy="7920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txBox="1">
            <a:spLocks noGrp="1"/>
          </p:cNvSpPr>
          <p:nvPr>
            <p:ph type="title"/>
          </p:nvPr>
        </p:nvSpPr>
        <p:spPr>
          <a:xfrm>
            <a:off x="1049550" y="163075"/>
            <a:ext cx="75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005A7C"/>
                </a:solidFill>
              </a:rPr>
              <a:t>INTRODUCTION</a:t>
            </a:r>
            <a:endParaRPr dirty="0">
              <a:solidFill>
                <a:srgbClr val="005A7C"/>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buChar char="❏"/>
            </a:pPr>
            <a:r>
              <a:rPr lang="en-CA" dirty="0" smtClean="0"/>
              <a:t>Main idea: Multithreading utilization</a:t>
            </a:r>
          </a:p>
          <a:p>
            <a:pPr lvl="1">
              <a:buChar char="❏"/>
            </a:pPr>
            <a:r>
              <a:rPr lang="en-CA" dirty="0" smtClean="0"/>
              <a:t>Usage of thread: </a:t>
            </a:r>
            <a:r>
              <a:rPr lang="en-CA" dirty="0"/>
              <a:t>How influence </a:t>
            </a:r>
            <a:r>
              <a:rPr lang="en-CA" dirty="0" smtClean="0"/>
              <a:t>would the implementation of multithreading be given?</a:t>
            </a:r>
          </a:p>
          <a:p>
            <a:pPr lvl="1">
              <a:buChar char="❏"/>
            </a:pPr>
            <a:r>
              <a:rPr lang="en-CA" dirty="0" smtClean="0"/>
              <a:t>What part will I utilize thread for?</a:t>
            </a:r>
          </a:p>
          <a:p>
            <a:pPr lvl="0">
              <a:buChar char="❏"/>
            </a:pPr>
            <a:endParaRPr lang="en-CA" dirty="0"/>
          </a:p>
          <a:p>
            <a:pPr lvl="0">
              <a:buChar char="❏"/>
            </a:pPr>
            <a:r>
              <a:rPr lang="en-US" dirty="0" smtClean="0"/>
              <a:t>Third-person perspective to observe AI’s behavior</a:t>
            </a:r>
          </a:p>
          <a:p>
            <a:pPr lvl="0">
              <a:buChar char="❏"/>
            </a:pPr>
            <a:endParaRPr lang="en-US" dirty="0"/>
          </a:p>
          <a:p>
            <a:pPr lvl="0">
              <a:buChar char="❏"/>
            </a:pPr>
            <a:r>
              <a:rPr lang="en-US" dirty="0" smtClean="0"/>
              <a:t>Unity engine, and C# language</a:t>
            </a:r>
          </a:p>
          <a:p>
            <a:pPr lvl="0">
              <a:buChar char="❏"/>
            </a:pPr>
            <a:endParaRPr lang="en-US" dirty="0"/>
          </a:p>
          <a:p>
            <a:pPr lvl="0">
              <a:buChar char="❏"/>
            </a:pPr>
            <a:r>
              <a:rPr lang="en-US" dirty="0" smtClean="0"/>
              <a:t>Direction: Implementation the combination of pathfinding and state machine with multi-threading techniques.</a:t>
            </a:r>
            <a:endParaRPr dirty="0"/>
          </a:p>
        </p:txBody>
      </p:sp>
      <p:pic>
        <p:nvPicPr>
          <p:cNvPr id="74" name="Google Shape;74;p15"/>
          <p:cNvPicPr preferRelativeResize="0"/>
          <p:nvPr/>
        </p:nvPicPr>
        <p:blipFill>
          <a:blip r:embed="rId3">
            <a:alphaModFix/>
          </a:blip>
          <a:stretch>
            <a:fillRect/>
          </a:stretch>
        </p:blipFill>
        <p:spPr>
          <a:xfrm>
            <a:off x="56017" y="46250"/>
            <a:ext cx="2796750" cy="799075"/>
          </a:xfrm>
          <a:prstGeom prst="rect">
            <a:avLst/>
          </a:prstGeom>
          <a:noFill/>
          <a:ln>
            <a:noFill/>
          </a:ln>
        </p:spPr>
      </p:pic>
      <p:pic>
        <p:nvPicPr>
          <p:cNvPr id="75" name="Google Shape;75;p15"/>
          <p:cNvPicPr preferRelativeResize="0"/>
          <p:nvPr/>
        </p:nvPicPr>
        <p:blipFill>
          <a:blip r:embed="rId4">
            <a:alphaModFix/>
          </a:blip>
          <a:stretch>
            <a:fillRect/>
          </a:stretch>
        </p:blipFill>
        <p:spPr>
          <a:xfrm>
            <a:off x="-7164" y="20196"/>
            <a:ext cx="3166375" cy="845625"/>
          </a:xfrm>
          <a:prstGeom prst="rect">
            <a:avLst/>
          </a:prstGeom>
          <a:noFill/>
          <a:ln>
            <a:noFill/>
          </a:ln>
        </p:spPr>
      </p:pic>
      <p:sp>
        <p:nvSpPr>
          <p:cNvPr id="76" name="Google Shape;76;p15"/>
          <p:cNvSpPr/>
          <p:nvPr/>
        </p:nvSpPr>
        <p:spPr>
          <a:xfrm>
            <a:off x="974250" y="53425"/>
            <a:ext cx="7858200" cy="7920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txBox="1">
            <a:spLocks noGrp="1"/>
          </p:cNvSpPr>
          <p:nvPr>
            <p:ph type="title"/>
          </p:nvPr>
        </p:nvSpPr>
        <p:spPr>
          <a:xfrm>
            <a:off x="1049550" y="163075"/>
            <a:ext cx="75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005A7C"/>
                </a:solidFill>
              </a:rPr>
              <a:t>PROJECT IDEA</a:t>
            </a:r>
            <a:endParaRPr dirty="0">
              <a:solidFill>
                <a:srgbClr val="005A7C"/>
              </a:solidFill>
            </a:endParaRPr>
          </a:p>
        </p:txBody>
      </p:sp>
    </p:spTree>
    <p:extLst>
      <p:ext uri="{BB962C8B-B14F-4D97-AF65-F5344CB8AC3E}">
        <p14:creationId xmlns:p14="http://schemas.microsoft.com/office/powerpoint/2010/main" val="3660446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buChar char="❏"/>
            </a:pPr>
            <a:r>
              <a:rPr lang="en-CA" dirty="0"/>
              <a:t>Your motivations to build this </a:t>
            </a:r>
            <a:r>
              <a:rPr lang="en-CA" dirty="0" smtClean="0"/>
              <a:t>project</a:t>
            </a:r>
          </a:p>
          <a:p>
            <a:pPr lvl="0">
              <a:buChar char="❏"/>
            </a:pPr>
            <a:endParaRPr lang="en-CA" dirty="0" smtClean="0"/>
          </a:p>
          <a:p>
            <a:pPr lvl="0">
              <a:buChar char="❏"/>
            </a:pPr>
            <a:r>
              <a:rPr lang="en-CA" dirty="0" smtClean="0"/>
              <a:t>Study </a:t>
            </a:r>
            <a:r>
              <a:rPr lang="en-CA" dirty="0" smtClean="0"/>
              <a:t>multithreading – Senior research</a:t>
            </a:r>
            <a:endParaRPr lang="en-CA" dirty="0" smtClean="0"/>
          </a:p>
          <a:p>
            <a:pPr lvl="1">
              <a:buChar char="❏"/>
            </a:pPr>
            <a:r>
              <a:rPr lang="en-CA" dirty="0" smtClean="0"/>
              <a:t>Actual performance instead of using Unity engine</a:t>
            </a:r>
          </a:p>
          <a:p>
            <a:pPr lvl="1">
              <a:buChar char="❏"/>
            </a:pPr>
            <a:r>
              <a:rPr lang="en-CA" dirty="0" smtClean="0"/>
              <a:t>Curiosity</a:t>
            </a:r>
            <a:r>
              <a:rPr lang="en-CA" dirty="0" smtClean="0"/>
              <a:t> </a:t>
            </a:r>
            <a:r>
              <a:rPr lang="en-CA" dirty="0" smtClean="0"/>
              <a:t>for thread work</a:t>
            </a:r>
            <a:endParaRPr lang="en-CA" dirty="0"/>
          </a:p>
          <a:p>
            <a:pPr marL="114300" lvl="0" indent="0">
              <a:buNone/>
            </a:pPr>
            <a:endParaRPr lang="en-CA" dirty="0" smtClean="0"/>
          </a:p>
          <a:p>
            <a:pPr>
              <a:buChar char="❏"/>
            </a:pPr>
            <a:r>
              <a:rPr lang="en-US" dirty="0" smtClean="0"/>
              <a:t>Main motivation: </a:t>
            </a:r>
            <a:r>
              <a:rPr lang="en-US" b="1" dirty="0" smtClean="0"/>
              <a:t>Commandos 1</a:t>
            </a:r>
            <a:endParaRPr b="1" dirty="0"/>
          </a:p>
        </p:txBody>
      </p:sp>
      <p:pic>
        <p:nvPicPr>
          <p:cNvPr id="74" name="Google Shape;74;p15"/>
          <p:cNvPicPr preferRelativeResize="0"/>
          <p:nvPr/>
        </p:nvPicPr>
        <p:blipFill>
          <a:blip r:embed="rId3">
            <a:alphaModFix/>
          </a:blip>
          <a:stretch>
            <a:fillRect/>
          </a:stretch>
        </p:blipFill>
        <p:spPr>
          <a:xfrm>
            <a:off x="56017" y="46250"/>
            <a:ext cx="2796750" cy="799075"/>
          </a:xfrm>
          <a:prstGeom prst="rect">
            <a:avLst/>
          </a:prstGeom>
          <a:noFill/>
          <a:ln>
            <a:noFill/>
          </a:ln>
        </p:spPr>
      </p:pic>
      <p:pic>
        <p:nvPicPr>
          <p:cNvPr id="75" name="Google Shape;75;p15"/>
          <p:cNvPicPr preferRelativeResize="0"/>
          <p:nvPr/>
        </p:nvPicPr>
        <p:blipFill>
          <a:blip r:embed="rId4">
            <a:alphaModFix/>
          </a:blip>
          <a:stretch>
            <a:fillRect/>
          </a:stretch>
        </p:blipFill>
        <p:spPr>
          <a:xfrm>
            <a:off x="-7164" y="20196"/>
            <a:ext cx="3166375" cy="845625"/>
          </a:xfrm>
          <a:prstGeom prst="rect">
            <a:avLst/>
          </a:prstGeom>
          <a:noFill/>
          <a:ln>
            <a:noFill/>
          </a:ln>
        </p:spPr>
      </p:pic>
      <p:sp>
        <p:nvSpPr>
          <p:cNvPr id="76" name="Google Shape;76;p15"/>
          <p:cNvSpPr/>
          <p:nvPr/>
        </p:nvSpPr>
        <p:spPr>
          <a:xfrm>
            <a:off x="974250" y="53425"/>
            <a:ext cx="7858200" cy="7920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txBox="1">
            <a:spLocks noGrp="1"/>
          </p:cNvSpPr>
          <p:nvPr>
            <p:ph type="title"/>
          </p:nvPr>
        </p:nvSpPr>
        <p:spPr>
          <a:xfrm>
            <a:off x="1049550" y="163075"/>
            <a:ext cx="75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005A7C"/>
                </a:solidFill>
              </a:rPr>
              <a:t>MOTIVATION</a:t>
            </a:r>
            <a:endParaRPr dirty="0">
              <a:solidFill>
                <a:srgbClr val="005A7C"/>
              </a:solidFill>
            </a:endParaRPr>
          </a:p>
        </p:txBody>
      </p:sp>
      <p:pic>
        <p:nvPicPr>
          <p:cNvPr id="2" name="그림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427" y="2826865"/>
            <a:ext cx="3506993" cy="1972684"/>
          </a:xfrm>
          <a:prstGeom prst="rect">
            <a:avLst/>
          </a:prstGeom>
        </p:spPr>
      </p:pic>
    </p:spTree>
    <p:extLst>
      <p:ext uri="{BB962C8B-B14F-4D97-AF65-F5344CB8AC3E}">
        <p14:creationId xmlns:p14="http://schemas.microsoft.com/office/powerpoint/2010/main" val="4215659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1"/>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56017" y="46250"/>
            <a:ext cx="2796750" cy="799075"/>
          </a:xfrm>
          <a:prstGeom prst="rect">
            <a:avLst/>
          </a:prstGeom>
          <a:noFill/>
          <a:ln>
            <a:noFill/>
          </a:ln>
        </p:spPr>
      </p:pic>
      <p:pic>
        <p:nvPicPr>
          <p:cNvPr id="84" name="Google Shape;84;p16"/>
          <p:cNvPicPr preferRelativeResize="0"/>
          <p:nvPr/>
        </p:nvPicPr>
        <p:blipFill>
          <a:blip r:embed="rId4">
            <a:alphaModFix/>
          </a:blip>
          <a:stretch>
            <a:fillRect/>
          </a:stretch>
        </p:blipFill>
        <p:spPr>
          <a:xfrm>
            <a:off x="-7164" y="20196"/>
            <a:ext cx="3166375" cy="845625"/>
          </a:xfrm>
          <a:prstGeom prst="rect">
            <a:avLst/>
          </a:prstGeom>
          <a:noFill/>
          <a:ln>
            <a:noFill/>
          </a:ln>
        </p:spPr>
      </p:pic>
      <p:sp>
        <p:nvSpPr>
          <p:cNvPr id="85" name="Google Shape;85;p16"/>
          <p:cNvSpPr/>
          <p:nvPr/>
        </p:nvSpPr>
        <p:spPr>
          <a:xfrm>
            <a:off x="974250" y="53425"/>
            <a:ext cx="7858200" cy="7920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txBox="1">
            <a:spLocks noGrp="1"/>
          </p:cNvSpPr>
          <p:nvPr>
            <p:ph type="title"/>
          </p:nvPr>
        </p:nvSpPr>
        <p:spPr>
          <a:xfrm>
            <a:off x="1049550" y="163075"/>
            <a:ext cx="75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005A7C"/>
                </a:solidFill>
              </a:rPr>
              <a:t>BUILD TARGET</a:t>
            </a:r>
            <a:endParaRPr dirty="0">
              <a:solidFill>
                <a:srgbClr val="005A7C"/>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719338750"/>
              </p:ext>
            </p:extLst>
          </p:nvPr>
        </p:nvGraphicFramePr>
        <p:xfrm>
          <a:off x="1141939" y="1798707"/>
          <a:ext cx="7415122" cy="2174654"/>
        </p:xfrm>
        <a:graphic>
          <a:graphicData uri="http://schemas.openxmlformats.org/drawingml/2006/table">
            <a:tbl>
              <a:tblPr firstRow="1" bandRow="1">
                <a:tableStyleId>{69C7853C-536D-4A76-A0AE-DD22124D55A5}</a:tableStyleId>
              </a:tblPr>
              <a:tblGrid>
                <a:gridCol w="3707561">
                  <a:extLst>
                    <a:ext uri="{9D8B030D-6E8A-4147-A177-3AD203B41FA5}">
                      <a16:colId xmlns="" xmlns:a16="http://schemas.microsoft.com/office/drawing/2014/main" val="286823836"/>
                    </a:ext>
                  </a:extLst>
                </a:gridCol>
                <a:gridCol w="3707561">
                  <a:extLst>
                    <a:ext uri="{9D8B030D-6E8A-4147-A177-3AD203B41FA5}">
                      <a16:colId xmlns="" xmlns:a16="http://schemas.microsoft.com/office/drawing/2014/main" val="2898565558"/>
                    </a:ext>
                  </a:extLst>
                </a:gridCol>
              </a:tblGrid>
              <a:tr h="451087">
                <a:tc>
                  <a:txBody>
                    <a:bodyPr/>
                    <a:lstStyle/>
                    <a:p>
                      <a:r>
                        <a:rPr lang="en-CA" sz="1700" dirty="0"/>
                        <a:t>Build Details</a:t>
                      </a:r>
                    </a:p>
                  </a:txBody>
                  <a:tcPr marL="111227" marR="111227" marT="55613" marB="55613"/>
                </a:tc>
                <a:tc>
                  <a:txBody>
                    <a:bodyPr/>
                    <a:lstStyle/>
                    <a:p>
                      <a:endParaRPr lang="en-CA" sz="1700"/>
                    </a:p>
                  </a:txBody>
                  <a:tcPr marL="111227" marR="111227" marT="55613" marB="55613"/>
                </a:tc>
                <a:extLst>
                  <a:ext uri="{0D108BD9-81ED-4DB2-BD59-A6C34878D82A}">
                    <a16:rowId xmlns="" xmlns:a16="http://schemas.microsoft.com/office/drawing/2014/main" val="2222532343"/>
                  </a:ext>
                </a:extLst>
              </a:tr>
              <a:tr h="138404">
                <a:tc>
                  <a:txBody>
                    <a:bodyPr/>
                    <a:lstStyle/>
                    <a:p>
                      <a:r>
                        <a:rPr lang="en-CA" sz="1700" dirty="0"/>
                        <a:t>Platform:</a:t>
                      </a:r>
                    </a:p>
                  </a:txBody>
                  <a:tcPr marL="111227" marR="111227" marT="55613" marB="55613"/>
                </a:tc>
                <a:tc>
                  <a:txBody>
                    <a:bodyPr/>
                    <a:lstStyle/>
                    <a:p>
                      <a:r>
                        <a:rPr lang="en-CA" sz="1700" dirty="0" smtClean="0"/>
                        <a:t>PC</a:t>
                      </a:r>
                      <a:endParaRPr lang="en-CA" sz="1700" dirty="0"/>
                    </a:p>
                  </a:txBody>
                  <a:tcPr marL="111227" marR="111227" marT="55613" marB="55613"/>
                </a:tc>
                <a:extLst>
                  <a:ext uri="{0D108BD9-81ED-4DB2-BD59-A6C34878D82A}">
                    <a16:rowId xmlns="" xmlns:a16="http://schemas.microsoft.com/office/drawing/2014/main" val="2031816787"/>
                  </a:ext>
                </a:extLst>
              </a:tr>
              <a:tr h="451087">
                <a:tc>
                  <a:txBody>
                    <a:bodyPr/>
                    <a:lstStyle/>
                    <a:p>
                      <a:r>
                        <a:rPr lang="en-CA" sz="1700" dirty="0"/>
                        <a:t>O.S:</a:t>
                      </a:r>
                    </a:p>
                  </a:txBody>
                  <a:tcPr marL="111227" marR="111227" marT="55613" marB="55613"/>
                </a:tc>
                <a:tc>
                  <a:txBody>
                    <a:bodyPr/>
                    <a:lstStyle/>
                    <a:p>
                      <a:r>
                        <a:rPr lang="en-CA" sz="1700" dirty="0" smtClean="0"/>
                        <a:t>Windows</a:t>
                      </a:r>
                      <a:endParaRPr lang="en-CA" sz="1700" dirty="0"/>
                    </a:p>
                  </a:txBody>
                  <a:tcPr marL="111227" marR="111227" marT="55613" marB="55613"/>
                </a:tc>
                <a:extLst>
                  <a:ext uri="{0D108BD9-81ED-4DB2-BD59-A6C34878D82A}">
                    <a16:rowId xmlns="" xmlns:a16="http://schemas.microsoft.com/office/drawing/2014/main" val="3386888986"/>
                  </a:ext>
                </a:extLst>
              </a:tr>
              <a:tr h="451087">
                <a:tc>
                  <a:txBody>
                    <a:bodyPr/>
                    <a:lstStyle/>
                    <a:p>
                      <a:r>
                        <a:rPr lang="en-CA" sz="1700" dirty="0"/>
                        <a:t>Camera:</a:t>
                      </a:r>
                    </a:p>
                  </a:txBody>
                  <a:tcPr marL="111227" marR="111227" marT="55613" marB="55613"/>
                </a:tc>
                <a:tc>
                  <a:txBody>
                    <a:bodyPr/>
                    <a:lstStyle/>
                    <a:p>
                      <a:r>
                        <a:rPr lang="en-CA" sz="1700" dirty="0" smtClean="0"/>
                        <a:t>Third</a:t>
                      </a:r>
                      <a:endParaRPr lang="en-CA" sz="1700" dirty="0"/>
                    </a:p>
                  </a:txBody>
                  <a:tcPr marL="111227" marR="111227" marT="55613" marB="55613"/>
                </a:tc>
                <a:extLst>
                  <a:ext uri="{0D108BD9-81ED-4DB2-BD59-A6C34878D82A}">
                    <a16:rowId xmlns="" xmlns:a16="http://schemas.microsoft.com/office/drawing/2014/main" val="3897717921"/>
                  </a:ext>
                </a:extLst>
              </a:tr>
              <a:tr h="451087">
                <a:tc>
                  <a:txBody>
                    <a:bodyPr/>
                    <a:lstStyle/>
                    <a:p>
                      <a:r>
                        <a:rPr lang="en-CA" sz="1700" dirty="0"/>
                        <a:t>Genre:</a:t>
                      </a:r>
                    </a:p>
                  </a:txBody>
                  <a:tcPr marL="111227" marR="111227" marT="55613" marB="55613"/>
                </a:tc>
                <a:tc>
                  <a:txBody>
                    <a:bodyPr/>
                    <a:lstStyle/>
                    <a:p>
                      <a:r>
                        <a:rPr lang="en-CA" sz="1700" dirty="0" smtClean="0"/>
                        <a:t>Real-Time</a:t>
                      </a:r>
                      <a:r>
                        <a:rPr lang="en-CA" sz="1700" baseline="0" dirty="0" smtClean="0"/>
                        <a:t> Strategy</a:t>
                      </a:r>
                      <a:endParaRPr lang="en-CA" sz="1700" dirty="0"/>
                    </a:p>
                  </a:txBody>
                  <a:tcPr marL="111227" marR="111227" marT="55613" marB="55613"/>
                </a:tc>
                <a:extLst>
                  <a:ext uri="{0D108BD9-81ED-4DB2-BD59-A6C34878D82A}">
                    <a16:rowId xmlns="" xmlns:a16="http://schemas.microsoft.com/office/drawing/2014/main" val="2683065940"/>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93" name="Google Shape;9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CA" dirty="0" smtClean="0"/>
              <a:t>Differences</a:t>
            </a:r>
            <a:endParaRPr lang="en-CA" dirty="0"/>
          </a:p>
          <a:p>
            <a:pPr lvl="1" indent="-342900">
              <a:spcBef>
                <a:spcPts val="0"/>
              </a:spcBef>
              <a:buSzPts val="1800"/>
              <a:buChar char="❏"/>
            </a:pPr>
            <a:r>
              <a:rPr lang="en-CA" dirty="0" smtClean="0"/>
              <a:t>Provide opportunity of observation for comparison</a:t>
            </a:r>
          </a:p>
          <a:p>
            <a:pPr lvl="2" indent="-342900">
              <a:spcBef>
                <a:spcPts val="0"/>
              </a:spcBef>
              <a:buSzPts val="1800"/>
              <a:buChar char="❏"/>
            </a:pPr>
            <a:r>
              <a:rPr lang="en-CA" dirty="0" smtClean="0"/>
              <a:t>Thread pool VS Task pool</a:t>
            </a:r>
          </a:p>
          <a:p>
            <a:pPr lvl="1" indent="-342900">
              <a:spcBef>
                <a:spcPts val="0"/>
              </a:spcBef>
              <a:buSzPts val="1800"/>
              <a:buChar char="❏"/>
            </a:pPr>
            <a:endParaRPr lang="en-CA" dirty="0"/>
          </a:p>
          <a:p>
            <a:pPr lvl="1" indent="-342900">
              <a:spcBef>
                <a:spcPts val="0"/>
              </a:spcBef>
              <a:buSzPts val="1800"/>
              <a:buChar char="❏"/>
            </a:pPr>
            <a:r>
              <a:rPr lang="en-CA" dirty="0" smtClean="0"/>
              <a:t>Give the output with thread techniques</a:t>
            </a:r>
          </a:p>
          <a:p>
            <a:pPr lvl="2" indent="-342900">
              <a:spcBef>
                <a:spcPts val="0"/>
              </a:spcBef>
              <a:buSzPts val="1800"/>
              <a:buChar char="❏"/>
            </a:pPr>
            <a:r>
              <a:rPr lang="en-CA" dirty="0" smtClean="0"/>
              <a:t>Speed, FPS, and time</a:t>
            </a:r>
          </a:p>
          <a:p>
            <a:pPr lvl="2" indent="-342900">
              <a:spcBef>
                <a:spcPts val="0"/>
              </a:spcBef>
              <a:buSzPts val="1800"/>
              <a:buChar char="❏"/>
            </a:pPr>
            <a:r>
              <a:rPr lang="en-CA" dirty="0" smtClean="0"/>
              <a:t>Thread Keywords: Thread</a:t>
            </a:r>
            <a:r>
              <a:rPr lang="en-CA" dirty="0"/>
              <a:t>, </a:t>
            </a:r>
            <a:r>
              <a:rPr lang="en-CA" dirty="0" err="1" smtClean="0"/>
              <a:t>AutoResetEvent</a:t>
            </a:r>
            <a:r>
              <a:rPr lang="en-CA" dirty="0"/>
              <a:t>, </a:t>
            </a:r>
            <a:r>
              <a:rPr lang="en-CA" dirty="0" smtClean="0"/>
              <a:t>volatile, Lock, Monitor… </a:t>
            </a:r>
            <a:r>
              <a:rPr lang="en-CA" dirty="0" err="1" smtClean="0"/>
              <a:t>etc</a:t>
            </a:r>
            <a:endParaRPr lang="en-CA" dirty="0" smtClean="0"/>
          </a:p>
          <a:p>
            <a:pPr lvl="1" indent="-342900">
              <a:spcBef>
                <a:spcPts val="0"/>
              </a:spcBef>
              <a:buSzPts val="1800"/>
              <a:buChar char="❏"/>
            </a:pPr>
            <a:endParaRPr lang="en-CA" dirty="0"/>
          </a:p>
          <a:p>
            <a:pPr lvl="1" indent="-342900">
              <a:spcBef>
                <a:spcPts val="0"/>
              </a:spcBef>
              <a:buSzPts val="1800"/>
              <a:buChar char="❏"/>
            </a:pPr>
            <a:r>
              <a:rPr lang="en-CA" dirty="0" smtClean="0"/>
              <a:t>Game experience: Stealth game</a:t>
            </a:r>
          </a:p>
          <a:p>
            <a:pPr lvl="2" indent="-342900">
              <a:spcBef>
                <a:spcPts val="0"/>
              </a:spcBef>
              <a:buSzPts val="1800"/>
              <a:buChar char="❏"/>
            </a:pPr>
            <a:r>
              <a:rPr lang="en-CA" dirty="0" smtClean="0"/>
              <a:t>Sight interaction; detect an object, and change behavior</a:t>
            </a:r>
          </a:p>
          <a:p>
            <a:pPr lvl="2" indent="-342900">
              <a:spcBef>
                <a:spcPts val="0"/>
              </a:spcBef>
              <a:buSzPts val="1800"/>
              <a:buChar char="❏"/>
            </a:pPr>
            <a:endParaRPr lang="en-CA" dirty="0" smtClean="0"/>
          </a:p>
        </p:txBody>
      </p:sp>
      <p:pic>
        <p:nvPicPr>
          <p:cNvPr id="94" name="Google Shape;94;p17"/>
          <p:cNvPicPr preferRelativeResize="0"/>
          <p:nvPr/>
        </p:nvPicPr>
        <p:blipFill>
          <a:blip r:embed="rId3">
            <a:alphaModFix/>
          </a:blip>
          <a:stretch>
            <a:fillRect/>
          </a:stretch>
        </p:blipFill>
        <p:spPr>
          <a:xfrm>
            <a:off x="56017" y="46250"/>
            <a:ext cx="2796750" cy="799075"/>
          </a:xfrm>
          <a:prstGeom prst="rect">
            <a:avLst/>
          </a:prstGeom>
          <a:noFill/>
          <a:ln>
            <a:noFill/>
          </a:ln>
        </p:spPr>
      </p:pic>
      <p:pic>
        <p:nvPicPr>
          <p:cNvPr id="95" name="Google Shape;95;p17"/>
          <p:cNvPicPr preferRelativeResize="0"/>
          <p:nvPr/>
        </p:nvPicPr>
        <p:blipFill>
          <a:blip r:embed="rId4">
            <a:alphaModFix/>
          </a:blip>
          <a:stretch>
            <a:fillRect/>
          </a:stretch>
        </p:blipFill>
        <p:spPr>
          <a:xfrm>
            <a:off x="-7164" y="20196"/>
            <a:ext cx="3166375" cy="845625"/>
          </a:xfrm>
          <a:prstGeom prst="rect">
            <a:avLst/>
          </a:prstGeom>
          <a:noFill/>
          <a:ln>
            <a:noFill/>
          </a:ln>
        </p:spPr>
      </p:pic>
      <p:sp>
        <p:nvSpPr>
          <p:cNvPr id="96" name="Google Shape;96;p17"/>
          <p:cNvSpPr/>
          <p:nvPr/>
        </p:nvSpPr>
        <p:spPr>
          <a:xfrm>
            <a:off x="974250" y="53425"/>
            <a:ext cx="7858200" cy="7920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title"/>
          </p:nvPr>
        </p:nvSpPr>
        <p:spPr>
          <a:xfrm>
            <a:off x="1049550" y="163075"/>
            <a:ext cx="75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005A7C"/>
                </a:solidFill>
              </a:rPr>
              <a:t>WHAT’S DIFFERENT?</a:t>
            </a:r>
            <a:endParaRPr dirty="0">
              <a:solidFill>
                <a:srgbClr val="005A7C"/>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1"/>
        <p:cNvGrpSpPr/>
        <p:nvPr/>
      </p:nvGrpSpPr>
      <p:grpSpPr>
        <a:xfrm>
          <a:off x="0" y="0"/>
          <a:ext cx="0" cy="0"/>
          <a:chOff x="0" y="0"/>
          <a:chExt cx="0" cy="0"/>
        </a:xfrm>
      </p:grpSpPr>
      <p:sp>
        <p:nvSpPr>
          <p:cNvPr id="102" name="Google Shape;10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CA" dirty="0" smtClean="0"/>
              <a:t>Features</a:t>
            </a:r>
            <a:endParaRPr dirty="0"/>
          </a:p>
          <a:p>
            <a:pPr marL="914400" lvl="1" indent="-317500" algn="l" rtl="0">
              <a:spcBef>
                <a:spcPts val="0"/>
              </a:spcBef>
              <a:spcAft>
                <a:spcPts val="0"/>
              </a:spcAft>
              <a:buSzPts val="1400"/>
              <a:buChar char="❏"/>
            </a:pPr>
            <a:r>
              <a:rPr lang="en-GB" b="1" dirty="0" smtClean="0"/>
              <a:t>Pathfinding</a:t>
            </a:r>
            <a:r>
              <a:rPr lang="en-GB" dirty="0" smtClean="0"/>
              <a:t> – </a:t>
            </a:r>
            <a:r>
              <a:rPr lang="en-GB" dirty="0" err="1" smtClean="0"/>
              <a:t>Astar</a:t>
            </a:r>
            <a:r>
              <a:rPr lang="en-GB" dirty="0" smtClean="0"/>
              <a:t>, and DFS(Depth-first search)</a:t>
            </a:r>
          </a:p>
          <a:p>
            <a:pPr marL="914400" lvl="1" indent="-317500" algn="l" rtl="0">
              <a:spcBef>
                <a:spcPts val="0"/>
              </a:spcBef>
              <a:spcAft>
                <a:spcPts val="0"/>
              </a:spcAft>
              <a:buSzPts val="1400"/>
              <a:buChar char="❏"/>
            </a:pPr>
            <a:endParaRPr lang="en-GB" dirty="0" smtClean="0"/>
          </a:p>
          <a:p>
            <a:pPr marL="914400" lvl="1" indent="-317500" algn="l" rtl="0">
              <a:spcBef>
                <a:spcPts val="0"/>
              </a:spcBef>
              <a:spcAft>
                <a:spcPts val="0"/>
              </a:spcAft>
              <a:buSzPts val="1400"/>
              <a:buChar char="❏"/>
            </a:pPr>
            <a:r>
              <a:rPr lang="en-GB" b="1" dirty="0" smtClean="0"/>
              <a:t>State machine</a:t>
            </a:r>
          </a:p>
          <a:p>
            <a:pPr lvl="2">
              <a:spcBef>
                <a:spcPts val="0"/>
              </a:spcBef>
              <a:buChar char="❏"/>
            </a:pPr>
            <a:r>
              <a:rPr lang="en-GB" dirty="0" smtClean="0"/>
              <a:t>Idle – It is the state of waiting until taking an order</a:t>
            </a:r>
          </a:p>
          <a:p>
            <a:pPr lvl="2">
              <a:spcBef>
                <a:spcPts val="0"/>
              </a:spcBef>
              <a:buChar char="❏"/>
            </a:pPr>
            <a:r>
              <a:rPr lang="en-GB" dirty="0" smtClean="0"/>
              <a:t>Find – It is the state of looking around to find out an object</a:t>
            </a:r>
          </a:p>
          <a:p>
            <a:pPr lvl="2">
              <a:spcBef>
                <a:spcPts val="0"/>
              </a:spcBef>
              <a:buChar char="❏"/>
            </a:pPr>
            <a:r>
              <a:rPr lang="en-GB" dirty="0" smtClean="0"/>
              <a:t>Walk – It is the state of walking to move the position with pathfinding</a:t>
            </a:r>
          </a:p>
          <a:p>
            <a:pPr lvl="1">
              <a:spcBef>
                <a:spcPts val="0"/>
              </a:spcBef>
              <a:buChar char="❏"/>
            </a:pPr>
            <a:endParaRPr lang="en-GB" dirty="0"/>
          </a:p>
          <a:p>
            <a:pPr lvl="1">
              <a:spcBef>
                <a:spcPts val="0"/>
              </a:spcBef>
              <a:buChar char="❏"/>
            </a:pPr>
            <a:r>
              <a:rPr lang="en-GB" b="1" dirty="0" smtClean="0"/>
              <a:t>Perception</a:t>
            </a:r>
            <a:r>
              <a:rPr lang="en-GB" dirty="0" smtClean="0"/>
              <a:t> (visual sensor) – observing an object visually. It is interacting with the find state.</a:t>
            </a:r>
          </a:p>
          <a:p>
            <a:pPr lvl="1">
              <a:spcBef>
                <a:spcPts val="0"/>
              </a:spcBef>
              <a:buChar char="❏"/>
            </a:pPr>
            <a:endParaRPr lang="en-GB" dirty="0"/>
          </a:p>
          <a:p>
            <a:pPr lvl="1">
              <a:spcBef>
                <a:spcPts val="0"/>
              </a:spcBef>
              <a:buChar char="❏"/>
            </a:pPr>
            <a:r>
              <a:rPr lang="en-GB" b="1" dirty="0" smtClean="0"/>
              <a:t>UI</a:t>
            </a:r>
          </a:p>
          <a:p>
            <a:pPr lvl="2">
              <a:spcBef>
                <a:spcPts val="0"/>
              </a:spcBef>
              <a:buChar char="❏"/>
            </a:pPr>
            <a:r>
              <a:rPr lang="en-GB" dirty="0" smtClean="0"/>
              <a:t>Record the average time of how many does an entity activate pathfinding in thread or task</a:t>
            </a:r>
          </a:p>
          <a:p>
            <a:pPr lvl="2">
              <a:spcBef>
                <a:spcPts val="0"/>
              </a:spcBef>
              <a:buChar char="❏"/>
            </a:pPr>
            <a:r>
              <a:rPr lang="en-GB" dirty="0" smtClean="0"/>
              <a:t>Real-time, but some features are locked by </a:t>
            </a:r>
            <a:r>
              <a:rPr lang="en-GB" dirty="0" err="1" smtClean="0"/>
              <a:t>AutoResetEvent</a:t>
            </a:r>
            <a:r>
              <a:rPr lang="en-GB" dirty="0" smtClean="0"/>
              <a:t> to print in </a:t>
            </a:r>
            <a:r>
              <a:rPr lang="en-GB" dirty="0" smtClean="0"/>
              <a:t>every </a:t>
            </a:r>
            <a:r>
              <a:rPr lang="en-GB" dirty="0" smtClean="0"/>
              <a:t>specific time</a:t>
            </a:r>
          </a:p>
        </p:txBody>
      </p:sp>
      <p:pic>
        <p:nvPicPr>
          <p:cNvPr id="103" name="Google Shape;103;p18"/>
          <p:cNvPicPr preferRelativeResize="0"/>
          <p:nvPr/>
        </p:nvPicPr>
        <p:blipFill>
          <a:blip r:embed="rId3">
            <a:alphaModFix/>
          </a:blip>
          <a:stretch>
            <a:fillRect/>
          </a:stretch>
        </p:blipFill>
        <p:spPr>
          <a:xfrm>
            <a:off x="56017" y="46250"/>
            <a:ext cx="2796750" cy="799075"/>
          </a:xfrm>
          <a:prstGeom prst="rect">
            <a:avLst/>
          </a:prstGeom>
          <a:noFill/>
          <a:ln>
            <a:noFill/>
          </a:ln>
        </p:spPr>
      </p:pic>
      <p:pic>
        <p:nvPicPr>
          <p:cNvPr id="104" name="Google Shape;104;p18"/>
          <p:cNvPicPr preferRelativeResize="0"/>
          <p:nvPr/>
        </p:nvPicPr>
        <p:blipFill>
          <a:blip r:embed="rId4">
            <a:alphaModFix/>
          </a:blip>
          <a:stretch>
            <a:fillRect/>
          </a:stretch>
        </p:blipFill>
        <p:spPr>
          <a:xfrm>
            <a:off x="-7164" y="20196"/>
            <a:ext cx="3166375" cy="845625"/>
          </a:xfrm>
          <a:prstGeom prst="rect">
            <a:avLst/>
          </a:prstGeom>
          <a:noFill/>
          <a:ln>
            <a:noFill/>
          </a:ln>
        </p:spPr>
      </p:pic>
      <p:sp>
        <p:nvSpPr>
          <p:cNvPr id="105" name="Google Shape;105;p18"/>
          <p:cNvSpPr/>
          <p:nvPr/>
        </p:nvSpPr>
        <p:spPr>
          <a:xfrm>
            <a:off x="974250" y="53425"/>
            <a:ext cx="7858200" cy="7920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8"/>
          <p:cNvSpPr txBox="1">
            <a:spLocks noGrp="1"/>
          </p:cNvSpPr>
          <p:nvPr>
            <p:ph type="title"/>
          </p:nvPr>
        </p:nvSpPr>
        <p:spPr>
          <a:xfrm>
            <a:off x="1049550" y="163075"/>
            <a:ext cx="75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005A7C"/>
                </a:solidFill>
              </a:rPr>
              <a:t>PROJECT FEATURES</a:t>
            </a:r>
            <a:endParaRPr dirty="0">
              <a:solidFill>
                <a:srgbClr val="005A7C"/>
              </a:solidFill>
            </a:endParaRPr>
          </a:p>
        </p:txBody>
      </p:sp>
      <p:pic>
        <p:nvPicPr>
          <p:cNvPr id="2" name="그림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5498" y="2260734"/>
            <a:ext cx="372596" cy="266140"/>
          </a:xfrm>
          <a:prstGeom prst="rect">
            <a:avLst/>
          </a:prstGeom>
        </p:spPr>
      </p:pic>
      <p:pic>
        <p:nvPicPr>
          <p:cNvPr id="8" name="그림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20171" y="2526874"/>
            <a:ext cx="372596" cy="266140"/>
          </a:xfrm>
          <a:prstGeom prst="rect">
            <a:avLst/>
          </a:prstGeom>
        </p:spPr>
      </p:pic>
      <p:pic>
        <p:nvPicPr>
          <p:cNvPr id="9" name="그림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35005" y="2793014"/>
            <a:ext cx="372596" cy="26614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1"/>
        <p:cNvGrpSpPr/>
        <p:nvPr/>
      </p:nvGrpSpPr>
      <p:grpSpPr>
        <a:xfrm>
          <a:off x="0" y="0"/>
          <a:ext cx="0" cy="0"/>
          <a:chOff x="0" y="0"/>
          <a:chExt cx="0" cy="0"/>
        </a:xfrm>
      </p:grpSpPr>
      <p:sp>
        <p:nvSpPr>
          <p:cNvPr id="102" name="Google Shape;10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CA" dirty="0" smtClean="0"/>
              <a:t>Features</a:t>
            </a:r>
          </a:p>
          <a:p>
            <a:pPr lvl="1" indent="-342900">
              <a:spcBef>
                <a:spcPts val="0"/>
              </a:spcBef>
              <a:buSzPts val="1800"/>
              <a:buFont typeface="Arial"/>
              <a:buChar char="❏"/>
            </a:pPr>
            <a:r>
              <a:rPr lang="en-US" b="1" dirty="0"/>
              <a:t>Environment</a:t>
            </a:r>
            <a:r>
              <a:rPr lang="en-US" dirty="0"/>
              <a:t> - Wall and </a:t>
            </a:r>
            <a:r>
              <a:rPr lang="en-US" dirty="0" smtClean="0"/>
              <a:t>Bush</a:t>
            </a:r>
            <a:endParaRPr lang="en-US" dirty="0"/>
          </a:p>
          <a:p>
            <a:pPr lvl="1" indent="-342900">
              <a:spcBef>
                <a:spcPts val="0"/>
              </a:spcBef>
              <a:buSzPts val="1800"/>
              <a:buChar char="❏"/>
            </a:pPr>
            <a:endParaRPr lang="en-CA" dirty="0" smtClean="0"/>
          </a:p>
          <a:p>
            <a:pPr lvl="1" indent="-342900">
              <a:spcBef>
                <a:spcPts val="0"/>
              </a:spcBef>
              <a:buSzPts val="1800"/>
              <a:buChar char="❏"/>
            </a:pPr>
            <a:r>
              <a:rPr lang="en-CA" b="1" dirty="0" smtClean="0"/>
              <a:t>Thread manager</a:t>
            </a:r>
          </a:p>
          <a:p>
            <a:pPr lvl="2" indent="-342900">
              <a:spcBef>
                <a:spcPts val="0"/>
              </a:spcBef>
              <a:buSzPts val="1800"/>
              <a:buChar char="❏"/>
            </a:pPr>
            <a:r>
              <a:rPr lang="en-CA" dirty="0" smtClean="0"/>
              <a:t>Receive </a:t>
            </a:r>
            <a:r>
              <a:rPr lang="en-CA" dirty="0" smtClean="0"/>
              <a:t>a request</a:t>
            </a:r>
            <a:r>
              <a:rPr lang="en-CA" dirty="0" smtClean="0"/>
              <a:t> </a:t>
            </a:r>
            <a:r>
              <a:rPr lang="en-CA" dirty="0" smtClean="0"/>
              <a:t>from an entity, then </a:t>
            </a:r>
            <a:r>
              <a:rPr lang="en-CA" dirty="0" smtClean="0"/>
              <a:t>allocate and lock </a:t>
            </a:r>
            <a:r>
              <a:rPr lang="en-CA" dirty="0" smtClean="0"/>
              <a:t>an order </a:t>
            </a:r>
            <a:r>
              <a:rPr lang="en-CA" dirty="0" smtClean="0"/>
              <a:t>resource into the queue list. </a:t>
            </a:r>
            <a:r>
              <a:rPr lang="en-CA" dirty="0" smtClean="0"/>
              <a:t>Afterwards one or many thread will </a:t>
            </a:r>
            <a:r>
              <a:rPr lang="en-CA" dirty="0"/>
              <a:t>work pathfinding </a:t>
            </a:r>
            <a:r>
              <a:rPr lang="en-CA" dirty="0" smtClean="0"/>
              <a:t>synchronously.</a:t>
            </a:r>
          </a:p>
          <a:p>
            <a:pPr lvl="2" indent="-342900">
              <a:spcBef>
                <a:spcPts val="0"/>
              </a:spcBef>
              <a:buSzPts val="1800"/>
              <a:buChar char="❏"/>
            </a:pPr>
            <a:endParaRPr lang="en-CA" dirty="0" smtClean="0"/>
          </a:p>
          <a:p>
            <a:pPr lvl="2" indent="-342900">
              <a:spcBef>
                <a:spcPts val="0"/>
              </a:spcBef>
              <a:buSzPts val="1800"/>
              <a:buChar char="❏"/>
            </a:pPr>
            <a:r>
              <a:rPr lang="en-CA" dirty="0" smtClean="0"/>
              <a:t>Thread pool </a:t>
            </a:r>
            <a:r>
              <a:rPr lang="en-CA" dirty="0" smtClean="0"/>
              <a:t>technique</a:t>
            </a:r>
          </a:p>
          <a:p>
            <a:pPr lvl="2" indent="-342900">
              <a:spcBef>
                <a:spcPts val="0"/>
              </a:spcBef>
              <a:buSzPts val="1800"/>
              <a:buChar char="❏"/>
            </a:pPr>
            <a:endParaRPr lang="en-CA" dirty="0" smtClean="0"/>
          </a:p>
          <a:p>
            <a:pPr lvl="1" indent="-342900">
              <a:spcBef>
                <a:spcPts val="0"/>
              </a:spcBef>
              <a:buSzPts val="1800"/>
              <a:buChar char="❏"/>
            </a:pPr>
            <a:r>
              <a:rPr lang="en-CA" b="1" dirty="0" smtClean="0"/>
              <a:t>Task manager</a:t>
            </a:r>
          </a:p>
          <a:p>
            <a:pPr lvl="2" indent="-342900">
              <a:spcBef>
                <a:spcPts val="0"/>
              </a:spcBef>
              <a:buSzPts val="1800"/>
              <a:buChar char="❏"/>
            </a:pPr>
            <a:r>
              <a:rPr lang="en-CA" dirty="0" smtClean="0"/>
              <a:t>The same principle with thread, but firstly task manager will stack pathfinding action asynchronously, </a:t>
            </a:r>
            <a:r>
              <a:rPr lang="en-CA" dirty="0"/>
              <a:t>then </a:t>
            </a:r>
            <a:r>
              <a:rPr lang="en-CA" dirty="0" smtClean="0"/>
              <a:t>one or many task </a:t>
            </a:r>
            <a:r>
              <a:rPr lang="en-CA" dirty="0"/>
              <a:t>works </a:t>
            </a:r>
            <a:r>
              <a:rPr lang="en-CA" dirty="0" smtClean="0"/>
              <a:t>synchronously. (Keywords: </a:t>
            </a:r>
            <a:r>
              <a:rPr lang="en-CA" dirty="0" err="1" smtClean="0"/>
              <a:t>async</a:t>
            </a:r>
            <a:r>
              <a:rPr lang="en-CA" dirty="0" smtClean="0"/>
              <a:t>/await)</a:t>
            </a:r>
            <a:endParaRPr dirty="0"/>
          </a:p>
        </p:txBody>
      </p:sp>
      <p:pic>
        <p:nvPicPr>
          <p:cNvPr id="103" name="Google Shape;103;p18"/>
          <p:cNvPicPr preferRelativeResize="0"/>
          <p:nvPr/>
        </p:nvPicPr>
        <p:blipFill>
          <a:blip r:embed="rId3">
            <a:alphaModFix/>
          </a:blip>
          <a:stretch>
            <a:fillRect/>
          </a:stretch>
        </p:blipFill>
        <p:spPr>
          <a:xfrm>
            <a:off x="56017" y="46250"/>
            <a:ext cx="2796750" cy="799075"/>
          </a:xfrm>
          <a:prstGeom prst="rect">
            <a:avLst/>
          </a:prstGeom>
          <a:noFill/>
          <a:ln>
            <a:noFill/>
          </a:ln>
        </p:spPr>
      </p:pic>
      <p:pic>
        <p:nvPicPr>
          <p:cNvPr id="104" name="Google Shape;104;p18"/>
          <p:cNvPicPr preferRelativeResize="0"/>
          <p:nvPr/>
        </p:nvPicPr>
        <p:blipFill>
          <a:blip r:embed="rId4">
            <a:alphaModFix/>
          </a:blip>
          <a:stretch>
            <a:fillRect/>
          </a:stretch>
        </p:blipFill>
        <p:spPr>
          <a:xfrm>
            <a:off x="-7164" y="20196"/>
            <a:ext cx="3166375" cy="845625"/>
          </a:xfrm>
          <a:prstGeom prst="rect">
            <a:avLst/>
          </a:prstGeom>
          <a:noFill/>
          <a:ln>
            <a:noFill/>
          </a:ln>
        </p:spPr>
      </p:pic>
      <p:sp>
        <p:nvSpPr>
          <p:cNvPr id="105" name="Google Shape;105;p18"/>
          <p:cNvSpPr/>
          <p:nvPr/>
        </p:nvSpPr>
        <p:spPr>
          <a:xfrm>
            <a:off x="974250" y="53425"/>
            <a:ext cx="7858200" cy="7920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8"/>
          <p:cNvSpPr txBox="1">
            <a:spLocks noGrp="1"/>
          </p:cNvSpPr>
          <p:nvPr>
            <p:ph type="title"/>
          </p:nvPr>
        </p:nvSpPr>
        <p:spPr>
          <a:xfrm>
            <a:off x="1049550" y="163075"/>
            <a:ext cx="75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005A7C"/>
                </a:solidFill>
              </a:rPr>
              <a:t>PROJECT FEATURES</a:t>
            </a:r>
            <a:endParaRPr dirty="0">
              <a:solidFill>
                <a:srgbClr val="005A7C"/>
              </a:solidFill>
            </a:endParaRPr>
          </a:p>
        </p:txBody>
      </p:sp>
    </p:spTree>
    <p:extLst>
      <p:ext uri="{BB962C8B-B14F-4D97-AF65-F5344CB8AC3E}">
        <p14:creationId xmlns:p14="http://schemas.microsoft.com/office/powerpoint/2010/main" val="1832570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798</TotalTime>
  <Words>697</Words>
  <Application>Microsoft Office PowerPoint</Application>
  <PresentationFormat>화면 슬라이드 쇼(16:9)</PresentationFormat>
  <Paragraphs>112</Paragraphs>
  <Slides>16</Slides>
  <Notes>16</Notes>
  <HiddenSlides>0</HiddenSlides>
  <MMClips>0</MMClips>
  <ScaleCrop>false</ScaleCrop>
  <HeadingPairs>
    <vt:vector size="4" baseType="variant">
      <vt:variant>
        <vt:lpstr>테마</vt:lpstr>
      </vt:variant>
      <vt:variant>
        <vt:i4>1</vt:i4>
      </vt:variant>
      <vt:variant>
        <vt:lpstr>슬라이드 제목</vt:lpstr>
      </vt:variant>
      <vt:variant>
        <vt:i4>16</vt:i4>
      </vt:variant>
    </vt:vector>
  </HeadingPairs>
  <TitlesOfParts>
    <vt:vector size="17" baseType="lpstr">
      <vt:lpstr>Simple Light</vt:lpstr>
      <vt:lpstr>PowerPoint 프레젠테이션</vt:lpstr>
      <vt:lpstr>AGENDA</vt:lpstr>
      <vt:lpstr>INTRODUCTION</vt:lpstr>
      <vt:lpstr>PROJECT IDEA</vt:lpstr>
      <vt:lpstr>MOTIVATION</vt:lpstr>
      <vt:lpstr>BUILD TARGET</vt:lpstr>
      <vt:lpstr>WHAT’S DIFFERENT?</vt:lpstr>
      <vt:lpstr>PROJECT FEATURES</vt:lpstr>
      <vt:lpstr>PROJECT FEATURES</vt:lpstr>
      <vt:lpstr>PROJECT FEATURES</vt:lpstr>
      <vt:lpstr>PROJECT FEATURES</vt:lpstr>
      <vt:lpstr>TARGET AUDIENCE</vt:lpstr>
      <vt:lpstr>PROTOTYPE</vt:lpstr>
      <vt:lpstr>PROJECT OUTPUT</vt:lpstr>
      <vt:lpstr>PROJECT OUTPUT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Jimmy</cp:lastModifiedBy>
  <cp:revision>40</cp:revision>
  <dcterms:modified xsi:type="dcterms:W3CDTF">2021-03-20T03:44:11Z</dcterms:modified>
</cp:coreProperties>
</file>