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99"/>
    <a:srgbClr val="008000"/>
    <a:srgbClr val="FF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59" autoAdjust="0"/>
  </p:normalViewPr>
  <p:slideViewPr>
    <p:cSldViewPr snapToGrid="0">
      <p:cViewPr varScale="1">
        <p:scale>
          <a:sx n="79" d="100"/>
          <a:sy n="79" d="100"/>
        </p:scale>
        <p:origin x="157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AB1BF-F278-48FA-A5EF-484BE313FD75}" type="datetimeFigureOut">
              <a:rPr lang="en-US" smtClean="0"/>
              <a:pPr/>
              <a:t>12/23/2022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34701-8505-43A1-80E0-3AFD2F0CEF69}" type="slidenum">
              <a:rPr lang="en-US" smtClean="0"/>
              <a:pPr/>
              <a:t>‹#›</a:t>
            </a:fld>
            <a:endParaRPr lang="en-US"/>
          </a:p>
        </p:txBody>
      </p:sp>
    </p:spTree>
    <p:extLst>
      <p:ext uri="{BB962C8B-B14F-4D97-AF65-F5344CB8AC3E}">
        <p14:creationId xmlns:p14="http://schemas.microsoft.com/office/powerpoint/2010/main" val="7374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30.11.2021</a:t>
            </a:r>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3">
              <a:extLst>
                <a:ext uri="{BEBA8EAE-BF5A-486C-A8C5-ECC9F3942E4B}">
                  <a14:imgProps xmlns:a14="http://schemas.microsoft.com/office/drawing/2010/main">
                    <a14:imgLayer r:embed="rId4">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p:cNvSpPr txBox="1"/>
          <p:nvPr/>
        </p:nvSpPr>
        <p:spPr>
          <a:xfrm>
            <a:off x="182880" y="731520"/>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7" name="Date Placeholder 1"/>
          <p:cNvSpPr>
            <a:spLocks noGrp="1"/>
          </p:cNvSpPr>
          <p:nvPr>
            <p:ph type="dt" sz="half" idx="10"/>
          </p:nvPr>
        </p:nvSpPr>
        <p:spPr>
          <a:xfrm>
            <a:off x="4261070" y="6465395"/>
            <a:ext cx="742950" cy="239452"/>
          </a:xfrm>
        </p:spPr>
        <p:txBody>
          <a:bodyPr/>
          <a:lstStyle/>
          <a:p>
            <a:r>
              <a:rPr lang="en-US" dirty="0">
                <a:solidFill>
                  <a:schemeClr val="accent1">
                    <a:lumMod val="50000"/>
                  </a:schemeClr>
                </a:solidFill>
              </a:rPr>
              <a:t>Date</a:t>
            </a:r>
            <a:endParaRPr lang="en-IN" dirty="0">
              <a:solidFill>
                <a:schemeClr val="accent1">
                  <a:lumMod val="50000"/>
                </a:schemeClr>
              </a:solidFill>
            </a:endParaRPr>
          </a:p>
        </p:txBody>
      </p:sp>
      <p:sp>
        <p:nvSpPr>
          <p:cNvPr id="5" name="Slide Number Placeholder 4"/>
          <p:cNvSpPr>
            <a:spLocks noGrp="1"/>
          </p:cNvSpPr>
          <p:nvPr>
            <p:ph type="sldNum" sz="quarter" idx="12"/>
          </p:nvPr>
        </p:nvSpPr>
        <p:spPr>
          <a:xfrm>
            <a:off x="8514109" y="6373660"/>
            <a:ext cx="370811" cy="331187"/>
          </a:xfrm>
        </p:spPr>
        <p:txBody>
          <a:bodyPr/>
          <a:lstStyle/>
          <a:p>
            <a:fld id="{58CAE0E1-5C16-469C-80A6-45E1950F1503}" type="slidenum">
              <a:rPr lang="en-IN" smtClean="0">
                <a:solidFill>
                  <a:srgbClr val="002060"/>
                </a:solidFill>
              </a:rPr>
              <a:pPr/>
              <a:t>1</a:t>
            </a:fld>
            <a:endParaRPr lang="en-IN">
              <a:solidFill>
                <a:srgbClr val="002060"/>
              </a:solidFill>
            </a:endParaRPr>
          </a:p>
        </p:txBody>
      </p:sp>
      <p:sp>
        <p:nvSpPr>
          <p:cNvPr id="10" name="TextBox 9">
            <a:extLst>
              <a:ext uri="{FF2B5EF4-FFF2-40B4-BE49-F238E27FC236}">
                <a16:creationId xmlns:a16="http://schemas.microsoft.com/office/drawing/2014/main" id="{4AFABDB3-408F-4CF8-9733-D6F5D40E4CC7}"/>
              </a:ext>
            </a:extLst>
          </p:cNvPr>
          <p:cNvSpPr txBox="1"/>
          <p:nvPr/>
        </p:nvSpPr>
        <p:spPr>
          <a:xfrm>
            <a:off x="1213204" y="1670825"/>
            <a:ext cx="6838682" cy="4801314"/>
          </a:xfrm>
          <a:prstGeom prst="rect">
            <a:avLst/>
          </a:prstGeom>
          <a:solidFill>
            <a:schemeClr val="accent1">
              <a:lumMod val="40000"/>
              <a:lumOff val="60000"/>
            </a:schemeClr>
          </a:solidFill>
          <a:ln w="19050">
            <a:solidFill>
              <a:schemeClr val="tx1">
                <a:lumMod val="65000"/>
                <a:lumOff val="3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atin typeface="Times New Roman" pitchFamily="18" charset="0"/>
                <a:cs typeface="Times New Roman" pitchFamily="18" charset="0"/>
              </a:rPr>
              <a:t>PHISHING ATTACK DOMAIN DETECTION WITH ML </a:t>
            </a: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Rohit V	                 1BY20CS151</a:t>
            </a:r>
          </a:p>
          <a:p>
            <a:pPr algn="ctr"/>
            <a:r>
              <a:rPr lang="en-US" sz="2400" b="1" dirty="0" err="1">
                <a:latin typeface="Times New Roman" pitchFamily="18" charset="0"/>
                <a:cs typeface="Times New Roman" pitchFamily="18" charset="0"/>
              </a:rPr>
              <a:t>Shrividya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Shashidhara</a:t>
            </a:r>
            <a:r>
              <a:rPr lang="en-US" sz="2400" b="1" dirty="0">
                <a:latin typeface="Times New Roman" pitchFamily="18" charset="0"/>
                <a:cs typeface="Times New Roman" pitchFamily="18" charset="0"/>
              </a:rPr>
              <a:t> 1BY20CS181</a:t>
            </a:r>
          </a:p>
          <a:p>
            <a:pPr algn="ctr"/>
            <a:r>
              <a:rPr lang="en-US" sz="2400" b="1" dirty="0">
                <a:latin typeface="Times New Roman" pitchFamily="18" charset="0"/>
                <a:cs typeface="Times New Roman" pitchFamily="18" charset="0"/>
              </a:rPr>
              <a:t>Shriya Shetty                 1BY20CS182</a:t>
            </a:r>
          </a:p>
          <a:p>
            <a:pPr algn="ctr"/>
            <a:r>
              <a:rPr lang="en-US" sz="2400" b="1" dirty="0">
                <a:latin typeface="Times New Roman" pitchFamily="18" charset="0"/>
                <a:cs typeface="Times New Roman" pitchFamily="18" charset="0"/>
              </a:rPr>
              <a:t>Surabhi Raghavan        1BY20CS198</a:t>
            </a: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Under the guidance of:</a:t>
            </a:r>
          </a:p>
          <a:p>
            <a:r>
              <a:rPr lang="en-US" sz="2400" b="1" dirty="0">
                <a:latin typeface="Times New Roman" pitchFamily="18" charset="0"/>
                <a:cs typeface="Times New Roman" pitchFamily="18" charset="0"/>
              </a:rPr>
              <a:t>  Dr. B R Arun Kumar                       Dr. </a:t>
            </a:r>
            <a:r>
              <a:rPr lang="en-US" sz="2400" b="1" dirty="0" err="1">
                <a:latin typeface="Times New Roman" pitchFamily="18" charset="0"/>
                <a:cs typeface="Times New Roman" pitchFamily="18" charset="0"/>
              </a:rPr>
              <a:t>Srivani</a:t>
            </a:r>
            <a:r>
              <a:rPr lang="en-US" sz="2400" b="1" dirty="0">
                <a:latin typeface="Times New Roman" pitchFamily="18" charset="0"/>
                <a:cs typeface="Times New Roman" pitchFamily="18" charset="0"/>
              </a:rPr>
              <a:t> P</a:t>
            </a:r>
          </a:p>
          <a:p>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Professor                                Assistant Professor</a:t>
            </a:r>
          </a:p>
          <a:p>
            <a:pPr algn="ctr"/>
            <a:r>
              <a:rPr lang="en-US" sz="2400" b="1" dirty="0">
                <a:latin typeface="Times New Roman" pitchFamily="18" charset="0"/>
                <a:cs typeface="Times New Roman" pitchFamily="18" charset="0"/>
              </a:rPr>
              <a:t>2022-23</a:t>
            </a:r>
          </a:p>
          <a:p>
            <a:pPr algn="ctr"/>
            <a:r>
              <a:rPr lang="en-US" b="1" dirty="0">
                <a:latin typeface="Times New Roman" pitchFamily="18" charset="0"/>
                <a:cs typeface="Times New Roman" pitchFamily="18" charset="0"/>
              </a:rPr>
              <a:t>V Semester</a:t>
            </a:r>
          </a:p>
        </p:txBody>
      </p:sp>
    </p:spTree>
    <p:extLst>
      <p:ext uri="{BB962C8B-B14F-4D97-AF65-F5344CB8AC3E}">
        <p14:creationId xmlns:p14="http://schemas.microsoft.com/office/powerpoint/2010/main" val="403449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FB75D8-FCBF-4B91-A336-9166F9810B60}"/>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10</a:t>
            </a:fld>
            <a:endParaRPr lang="en-IN">
              <a:solidFill>
                <a:prstClr val="black">
                  <a:tint val="75000"/>
                </a:prstClr>
              </a:solidFill>
            </a:endParaRPr>
          </a:p>
        </p:txBody>
      </p:sp>
      <p:sp>
        <p:nvSpPr>
          <p:cNvPr id="4" name="TextBox 3">
            <a:extLst>
              <a:ext uri="{FF2B5EF4-FFF2-40B4-BE49-F238E27FC236}">
                <a16:creationId xmlns:a16="http://schemas.microsoft.com/office/drawing/2014/main" id="{716CFE79-BDFD-412C-8DB7-EB1B6E4D8FEF}"/>
              </a:ext>
            </a:extLst>
          </p:cNvPr>
          <p:cNvSpPr txBox="1"/>
          <p:nvPr/>
        </p:nvSpPr>
        <p:spPr>
          <a:xfrm>
            <a:off x="0" y="661162"/>
            <a:ext cx="2451370" cy="646331"/>
          </a:xfrm>
          <a:prstGeom prst="rect">
            <a:avLst/>
          </a:prstGeom>
          <a:noFill/>
        </p:spPr>
        <p:txBody>
          <a:bodyPr wrap="square" rtlCol="0">
            <a:spAutoFit/>
          </a:bodyPr>
          <a:lstStyle/>
          <a:p>
            <a:r>
              <a:rPr lang="en-US" sz="3600" dirty="0"/>
              <a:t>VALIDATION</a:t>
            </a:r>
            <a:endParaRPr lang="en-IN" sz="3600" dirty="0"/>
          </a:p>
        </p:txBody>
      </p:sp>
    </p:spTree>
    <p:extLst>
      <p:ext uri="{BB962C8B-B14F-4D97-AF65-F5344CB8AC3E}">
        <p14:creationId xmlns:p14="http://schemas.microsoft.com/office/powerpoint/2010/main" val="355951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812D57-2338-4433-987F-2EB30D90B334}"/>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11</a:t>
            </a:fld>
            <a:endParaRPr lang="en-IN">
              <a:solidFill>
                <a:prstClr val="black">
                  <a:tint val="75000"/>
                </a:prstClr>
              </a:solidFill>
            </a:endParaRPr>
          </a:p>
        </p:txBody>
      </p:sp>
      <p:sp>
        <p:nvSpPr>
          <p:cNvPr id="4" name="TextBox 3">
            <a:extLst>
              <a:ext uri="{FF2B5EF4-FFF2-40B4-BE49-F238E27FC236}">
                <a16:creationId xmlns:a16="http://schemas.microsoft.com/office/drawing/2014/main" id="{952757BD-EE1C-498C-9FFA-855DFFDCC39C}"/>
              </a:ext>
            </a:extLst>
          </p:cNvPr>
          <p:cNvSpPr txBox="1"/>
          <p:nvPr/>
        </p:nvSpPr>
        <p:spPr>
          <a:xfrm>
            <a:off x="0" y="644917"/>
            <a:ext cx="6196614" cy="646331"/>
          </a:xfrm>
          <a:prstGeom prst="rect">
            <a:avLst/>
          </a:prstGeom>
          <a:noFill/>
        </p:spPr>
        <p:txBody>
          <a:bodyPr wrap="square" rtlCol="0">
            <a:spAutoFit/>
          </a:bodyPr>
          <a:lstStyle/>
          <a:p>
            <a:r>
              <a:rPr lang="en-US" sz="3600" dirty="0">
                <a:cs typeface="Times New Roman" pitchFamily="18" charset="0"/>
              </a:rPr>
              <a:t>FUTURE SCOPE/ENHANCEMENT</a:t>
            </a:r>
            <a:endParaRPr lang="en-IN" sz="3600" dirty="0"/>
          </a:p>
        </p:txBody>
      </p:sp>
      <p:sp>
        <p:nvSpPr>
          <p:cNvPr id="5" name="TextBox 4">
            <a:extLst>
              <a:ext uri="{FF2B5EF4-FFF2-40B4-BE49-F238E27FC236}">
                <a16:creationId xmlns:a16="http://schemas.microsoft.com/office/drawing/2014/main" id="{849D3D55-3E06-4218-8A7C-6B92DA91DD37}"/>
              </a:ext>
            </a:extLst>
          </p:cNvPr>
          <p:cNvSpPr txBox="1"/>
          <p:nvPr/>
        </p:nvSpPr>
        <p:spPr>
          <a:xfrm>
            <a:off x="452336" y="1192310"/>
            <a:ext cx="8239327" cy="5262979"/>
          </a:xfrm>
          <a:prstGeom prst="rect">
            <a:avLst/>
          </a:prstGeom>
          <a:noFill/>
        </p:spPr>
        <p:txBody>
          <a:bodyPr wrap="square" rtlCol="0">
            <a:spAutoFit/>
          </a:bodyPr>
          <a:lstStyle/>
          <a:p>
            <a:r>
              <a:rPr lang="en-US" sz="2400" dirty="0"/>
              <a:t>There could be more features that can be experimented and that might lead to improving further the accuracy of the system. We can increase the model accuracy by varying the type of URLs being inputted to the model.</a:t>
            </a:r>
          </a:p>
          <a:p>
            <a:r>
              <a:rPr lang="en-US" sz="2400" dirty="0"/>
              <a:t>In our project, we have not used the content based features as the main problem with the content-based strategy for detecting phishing URLs is the non-availability of phishing websites and the life span of the phishing website is small, and it is difficult to train an ML classifier based on its content-based features. In the future, we would like to incorporate a rule-based prediction based on the content analysis of a URL. Hence, the combination of classification based lexical analyzer along with a rule-based URL content analyzer for phishing URL detection would provide a comprehensive solution.</a:t>
            </a:r>
            <a:endParaRPr lang="en-IN" sz="2400" dirty="0"/>
          </a:p>
        </p:txBody>
      </p:sp>
    </p:spTree>
    <p:extLst>
      <p:ext uri="{BB962C8B-B14F-4D97-AF65-F5344CB8AC3E}">
        <p14:creationId xmlns:p14="http://schemas.microsoft.com/office/powerpoint/2010/main" val="240354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0CBA7-14F5-4D6A-A035-3DA431E9B444}"/>
              </a:ext>
            </a:extLst>
          </p:cNvPr>
          <p:cNvSpPr>
            <a:spLocks noGrp="1"/>
          </p:cNvSpPr>
          <p:nvPr>
            <p:ph type="dt" sz="half" idx="10"/>
          </p:nvPr>
        </p:nvSpPr>
        <p:spPr/>
        <p:txBody>
          <a:bodyPr/>
          <a:lstStyle/>
          <a:p>
            <a:r>
              <a:rPr lang="en-US">
                <a:solidFill>
                  <a:prstClr val="black">
                    <a:tint val="75000"/>
                  </a:prstClr>
                </a:solidFill>
              </a:rPr>
              <a:t>30.11.2021</a:t>
            </a:r>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id="{985CFD1D-F61E-4236-8909-946EF6B59C8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12</a:t>
            </a:fld>
            <a:endParaRPr lang="en-IN">
              <a:solidFill>
                <a:prstClr val="black">
                  <a:tint val="75000"/>
                </a:prstClr>
              </a:solidFill>
            </a:endParaRPr>
          </a:p>
        </p:txBody>
      </p:sp>
      <p:pic>
        <p:nvPicPr>
          <p:cNvPr id="4" name="Picture 2" descr="Thanks Thank You GIF by Priooor">
            <a:extLst>
              <a:ext uri="{FF2B5EF4-FFF2-40B4-BE49-F238E27FC236}">
                <a16:creationId xmlns:a16="http://schemas.microsoft.com/office/drawing/2014/main" id="{44679FE9-3B07-4CCB-A4F9-F91A3EBED7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8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62425" y="6538913"/>
            <a:ext cx="742950" cy="239452"/>
          </a:xfrm>
        </p:spPr>
        <p:txBody>
          <a:bodyPr/>
          <a:lstStyle/>
          <a:p>
            <a:r>
              <a:rPr lang="en-US" dirty="0">
                <a:solidFill>
                  <a:schemeClr val="accent1">
                    <a:lumMod val="50000"/>
                  </a:schemeClr>
                </a:solidFill>
              </a:rPr>
              <a:t>Date</a:t>
            </a:r>
            <a:endParaRPr lang="en-IN" dirty="0">
              <a:solidFill>
                <a:schemeClr val="accent1">
                  <a:lumMod val="50000"/>
                </a:schemeClr>
              </a:solidFill>
            </a:endParaRPr>
          </a:p>
        </p:txBody>
      </p:sp>
      <p:sp>
        <p:nvSpPr>
          <p:cNvPr id="4" name="TextBox 3"/>
          <p:cNvSpPr txBox="1"/>
          <p:nvPr/>
        </p:nvSpPr>
        <p:spPr>
          <a:xfrm>
            <a:off x="106326" y="964773"/>
            <a:ext cx="8927449" cy="5878532"/>
          </a:xfrm>
          <a:prstGeom prst="rect">
            <a:avLst/>
          </a:prstGeom>
          <a:solidFill>
            <a:schemeClr val="accent1">
              <a:lumMod val="40000"/>
              <a:lumOff val="60000"/>
            </a:schemeClr>
          </a:solidFill>
          <a:ln w="19050">
            <a:solidFill>
              <a:schemeClr val="tx1">
                <a:lumMod val="65000"/>
                <a:lumOff val="3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solidFill>
                  <a:schemeClr val="accent5">
                    <a:lumMod val="50000"/>
                  </a:schemeClr>
                </a:solidFill>
                <a:latin typeface="Times New Roman" pitchFamily="18" charset="0"/>
                <a:cs typeface="Times New Roman" pitchFamily="18" charset="0"/>
              </a:rPr>
              <a:t>Contents</a:t>
            </a:r>
          </a:p>
          <a:p>
            <a:pPr>
              <a:buFont typeface="Arial" pitchFamily="34" charset="0"/>
              <a:buChar char="•"/>
            </a:pPr>
            <a:r>
              <a:rPr lang="en-US" sz="2000" dirty="0">
                <a:latin typeface="Times New Roman" pitchFamily="18" charset="0"/>
                <a:cs typeface="Times New Roman" pitchFamily="18" charset="0"/>
              </a:rPr>
              <a:t> Introduction -1 Slide</a:t>
            </a:r>
          </a:p>
          <a:p>
            <a:pPr>
              <a:buFont typeface="Arial" pitchFamily="34" charset="0"/>
              <a:buChar char="•"/>
            </a:pPr>
            <a:r>
              <a:rPr lang="en-US" sz="2000" dirty="0">
                <a:latin typeface="Times New Roman" pitchFamily="18" charset="0"/>
                <a:cs typeface="Times New Roman" pitchFamily="18" charset="0"/>
              </a:rPr>
              <a:t> Objectives - 1 Slide</a:t>
            </a:r>
          </a:p>
          <a:p>
            <a:pPr>
              <a:buFont typeface="Arial" pitchFamily="34" charset="0"/>
              <a:buChar char="•"/>
            </a:pPr>
            <a:r>
              <a:rPr lang="en-US" sz="2000" dirty="0">
                <a:latin typeface="Times New Roman" pitchFamily="18" charset="0"/>
                <a:cs typeface="Times New Roman" pitchFamily="18" charset="0"/>
              </a:rPr>
              <a:t> Literature Survey - 1 Slide</a:t>
            </a:r>
          </a:p>
          <a:p>
            <a:pPr>
              <a:buFont typeface="Arial" pitchFamily="34" charset="0"/>
              <a:buChar char="•"/>
            </a:pPr>
            <a:r>
              <a:rPr lang="en-US" sz="2000" dirty="0">
                <a:latin typeface="Times New Roman" pitchFamily="18" charset="0"/>
                <a:cs typeface="Times New Roman" pitchFamily="18" charset="0"/>
              </a:rPr>
              <a:t> Proposed Methodology -1 Slide</a:t>
            </a:r>
          </a:p>
          <a:p>
            <a:pPr>
              <a:buFont typeface="Arial" pitchFamily="34" charset="0"/>
              <a:buChar char="•"/>
            </a:pPr>
            <a:r>
              <a:rPr lang="en-US" sz="2000" dirty="0">
                <a:latin typeface="Times New Roman" pitchFamily="18" charset="0"/>
                <a:cs typeface="Times New Roman" pitchFamily="18" charset="0"/>
              </a:rPr>
              <a:t> System Architecture / Design -1 Slide</a:t>
            </a:r>
          </a:p>
          <a:p>
            <a:r>
              <a:rPr lang="en-US" sz="2000" dirty="0">
                <a:latin typeface="Times New Roman" pitchFamily="18" charset="0"/>
                <a:cs typeface="Times New Roman" pitchFamily="18" charset="0"/>
              </a:rPr>
              <a:t>   </a:t>
            </a:r>
            <a:r>
              <a:rPr lang="en-US" sz="1300" dirty="0">
                <a:latin typeface="Times New Roman" pitchFamily="18" charset="0"/>
                <a:cs typeface="Times New Roman" pitchFamily="18" charset="0"/>
              </a:rPr>
              <a:t>( 1. </a:t>
            </a:r>
            <a:r>
              <a:rPr lang="en-US" sz="1300" dirty="0">
                <a:solidFill>
                  <a:srgbClr val="FF0000"/>
                </a:solidFill>
                <a:latin typeface="Times New Roman" pitchFamily="18" charset="0"/>
                <a:cs typeface="Times New Roman" pitchFamily="18" charset="0"/>
              </a:rPr>
              <a:t>Context Model / </a:t>
            </a:r>
            <a:r>
              <a:rPr lang="en-US" sz="1300" dirty="0">
                <a:solidFill>
                  <a:srgbClr val="0070C0"/>
                </a:solidFill>
                <a:latin typeface="Times New Roman" pitchFamily="18" charset="0"/>
                <a:cs typeface="Times New Roman" pitchFamily="18" charset="0"/>
              </a:rPr>
              <a:t>2</a:t>
            </a:r>
            <a:r>
              <a:rPr lang="en-US" sz="1300" dirty="0">
                <a:solidFill>
                  <a:srgbClr val="FF0000"/>
                </a:solidFill>
                <a:latin typeface="Times New Roman" pitchFamily="18" charset="0"/>
                <a:cs typeface="Times New Roman" pitchFamily="18" charset="0"/>
              </a:rPr>
              <a:t>. </a:t>
            </a:r>
            <a:r>
              <a:rPr lang="en-US" sz="1300" dirty="0">
                <a:solidFill>
                  <a:srgbClr val="0070C0"/>
                </a:solidFill>
                <a:latin typeface="Times New Roman" pitchFamily="18" charset="0"/>
                <a:cs typeface="Times New Roman" pitchFamily="18" charset="0"/>
              </a:rPr>
              <a:t>Interaction Model-Use case diagram or Sequence diagram, </a:t>
            </a:r>
            <a:r>
              <a:rPr lang="en-US" sz="1300" dirty="0">
                <a:solidFill>
                  <a:srgbClr val="FF0000"/>
                </a:solidFill>
                <a:latin typeface="Times New Roman" pitchFamily="18" charset="0"/>
                <a:cs typeface="Times New Roman" pitchFamily="18" charset="0"/>
              </a:rPr>
              <a:t> / </a:t>
            </a:r>
            <a:r>
              <a:rPr lang="en-US" sz="1300" dirty="0">
                <a:solidFill>
                  <a:schemeClr val="accent2">
                    <a:lumMod val="75000"/>
                  </a:schemeClr>
                </a:solidFill>
                <a:latin typeface="Times New Roman" pitchFamily="18" charset="0"/>
                <a:cs typeface="Times New Roman" pitchFamily="18" charset="0"/>
              </a:rPr>
              <a:t>3</a:t>
            </a:r>
            <a:r>
              <a:rPr lang="en-US" sz="1300" dirty="0">
                <a:solidFill>
                  <a:srgbClr val="FF0000"/>
                </a:solidFill>
                <a:latin typeface="Times New Roman" pitchFamily="18" charset="0"/>
                <a:cs typeface="Times New Roman" pitchFamily="18" charset="0"/>
              </a:rPr>
              <a:t>. </a:t>
            </a:r>
            <a:r>
              <a:rPr lang="en-US" sz="1300" dirty="0">
                <a:solidFill>
                  <a:schemeClr val="accent2">
                    <a:lumMod val="75000"/>
                  </a:schemeClr>
                </a:solidFill>
                <a:latin typeface="Times New Roman" pitchFamily="18" charset="0"/>
                <a:cs typeface="Times New Roman" pitchFamily="18" charset="0"/>
              </a:rPr>
              <a:t>Structural Model- class diagram </a:t>
            </a:r>
            <a:r>
              <a:rPr lang="en-US" sz="1300" dirty="0">
                <a:solidFill>
                  <a:srgbClr val="FF0000"/>
                </a:solidFill>
                <a:latin typeface="Times New Roman" pitchFamily="18" charset="0"/>
                <a:cs typeface="Times New Roman" pitchFamily="18" charset="0"/>
              </a:rPr>
              <a:t>/          </a:t>
            </a:r>
          </a:p>
          <a:p>
            <a:r>
              <a:rPr lang="en-US" sz="1300" dirty="0">
                <a:solidFill>
                  <a:srgbClr val="FF0000"/>
                </a:solidFill>
                <a:latin typeface="Times New Roman" pitchFamily="18" charset="0"/>
                <a:cs typeface="Times New Roman" pitchFamily="18" charset="0"/>
              </a:rPr>
              <a:t>       </a:t>
            </a:r>
            <a:r>
              <a:rPr lang="en-US" sz="1300" dirty="0">
                <a:solidFill>
                  <a:srgbClr val="FF0066"/>
                </a:solidFill>
                <a:latin typeface="Times New Roman" pitchFamily="18" charset="0"/>
                <a:cs typeface="Times New Roman" pitchFamily="18" charset="0"/>
              </a:rPr>
              <a:t>4. Behavioral - Data Flow Model /in case of only software applications,</a:t>
            </a:r>
            <a:r>
              <a:rPr lang="en-US" sz="1300" dirty="0">
                <a:latin typeface="Times New Roman" pitchFamily="18" charset="0"/>
                <a:cs typeface="Times New Roman" pitchFamily="18" charset="0"/>
              </a:rPr>
              <a:t> </a:t>
            </a:r>
            <a:r>
              <a:rPr lang="en-US" sz="1300" dirty="0">
                <a:solidFill>
                  <a:srgbClr val="7030A0"/>
                </a:solidFill>
                <a:latin typeface="Times New Roman" pitchFamily="18" charset="0"/>
                <a:cs typeface="Times New Roman" pitchFamily="18" charset="0"/>
              </a:rPr>
              <a:t>add State machine model in case of Hardware  </a:t>
            </a:r>
          </a:p>
          <a:p>
            <a:r>
              <a:rPr lang="en-US" sz="1300" dirty="0">
                <a:solidFill>
                  <a:srgbClr val="7030A0"/>
                </a:solidFill>
                <a:latin typeface="Times New Roman" pitchFamily="18" charset="0"/>
                <a:cs typeface="Times New Roman" pitchFamily="18" charset="0"/>
              </a:rPr>
              <a:t>        integrated implementation</a:t>
            </a:r>
            <a:r>
              <a:rPr lang="en-US" sz="1300" dirty="0">
                <a:latin typeface="Times New Roman" pitchFamily="18" charset="0"/>
                <a:cs typeface="Times New Roman" pitchFamily="18" charset="0"/>
              </a:rPr>
              <a:t>)</a:t>
            </a:r>
          </a:p>
          <a:p>
            <a:r>
              <a:rPr lang="en-US" sz="1600" dirty="0">
                <a:solidFill>
                  <a:srgbClr val="008000"/>
                </a:solidFill>
                <a:latin typeface="Times New Roman" pitchFamily="18" charset="0"/>
                <a:cs typeface="Times New Roman" pitchFamily="18" charset="0"/>
              </a:rPr>
              <a:t>    **** Choose appropriate Model based on your problem Domain ****</a:t>
            </a:r>
          </a:p>
          <a:p>
            <a:pPr>
              <a:lnSpc>
                <a:spcPct val="150000"/>
              </a:lnSpc>
              <a:buFont typeface="Arial" pitchFamily="34" charset="0"/>
              <a:buChar char="•"/>
            </a:pPr>
            <a:r>
              <a:rPr lang="en-US" sz="2000" dirty="0">
                <a:latin typeface="Times New Roman" pitchFamily="18" charset="0"/>
                <a:cs typeface="Times New Roman" pitchFamily="18" charset="0"/>
              </a:rPr>
              <a:t> Implementation - 1 Slide</a:t>
            </a:r>
          </a:p>
          <a:p>
            <a:pPr marL="627063" indent="-342900">
              <a:buFont typeface="Wingdings" panose="05000000000000000000" pitchFamily="2" charset="2"/>
              <a:buChar char="q"/>
            </a:pPr>
            <a:r>
              <a:rPr lang="en-US" sz="1400" dirty="0">
                <a:latin typeface="Times New Roman" pitchFamily="18" charset="0"/>
                <a:cs typeface="Times New Roman" pitchFamily="18" charset="0"/>
              </a:rPr>
              <a:t>User Requirements</a:t>
            </a:r>
          </a:p>
          <a:p>
            <a:pPr marL="627063" indent="-342900">
              <a:buFont typeface="Wingdings" panose="05000000000000000000" pitchFamily="2" charset="2"/>
              <a:buChar char="q"/>
            </a:pPr>
            <a:r>
              <a:rPr lang="en-US" sz="1400" dirty="0">
                <a:latin typeface="Times New Roman" pitchFamily="18" charset="0"/>
                <a:cs typeface="Times New Roman" pitchFamily="18" charset="0"/>
              </a:rPr>
              <a:t>System Requirements</a:t>
            </a:r>
          </a:p>
          <a:p>
            <a:pPr marL="627063" indent="-342900">
              <a:buFont typeface="Wingdings" panose="05000000000000000000" pitchFamily="2" charset="2"/>
              <a:buChar char="q"/>
            </a:pPr>
            <a:r>
              <a:rPr lang="en-US" sz="1400" dirty="0">
                <a:latin typeface="Times New Roman" pitchFamily="18" charset="0"/>
                <a:cs typeface="Times New Roman" pitchFamily="18" charset="0"/>
              </a:rPr>
              <a:t>Functional Requirements</a:t>
            </a:r>
          </a:p>
          <a:p>
            <a:pPr marL="627063" indent="-342900">
              <a:buFont typeface="Wingdings" panose="05000000000000000000" pitchFamily="2" charset="2"/>
              <a:buChar char="q"/>
            </a:pPr>
            <a:r>
              <a:rPr lang="en-US" sz="1400" dirty="0">
                <a:latin typeface="Times New Roman" pitchFamily="18" charset="0"/>
                <a:cs typeface="Times New Roman" pitchFamily="18" charset="0"/>
              </a:rPr>
              <a:t>Non-functional Requirements</a:t>
            </a:r>
          </a:p>
          <a:p>
            <a:pPr marL="171450" indent="-171450">
              <a:buFont typeface="Arial" panose="020B0604020202020204" pitchFamily="34" charset="0"/>
              <a:buChar char="•"/>
            </a:pPr>
            <a:r>
              <a:rPr lang="en-US" sz="2000" dirty="0">
                <a:latin typeface="Times New Roman" pitchFamily="18" charset="0"/>
                <a:cs typeface="Times New Roman" pitchFamily="18" charset="0"/>
              </a:rPr>
              <a:t>Validation – 1 Slide</a:t>
            </a:r>
          </a:p>
          <a:p>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Analysis of Test cases and their observed output</a:t>
            </a:r>
          </a:p>
          <a:p>
            <a:pPr marL="285750" indent="-285750">
              <a:buFont typeface="Arial" panose="020B0604020202020204" pitchFamily="34" charset="0"/>
              <a:buChar char="•"/>
            </a:pPr>
            <a:r>
              <a:rPr lang="en-US" sz="2000" dirty="0">
                <a:latin typeface="Times New Roman" pitchFamily="18" charset="0"/>
                <a:cs typeface="Times New Roman" pitchFamily="18" charset="0"/>
              </a:rPr>
              <a:t>Future</a:t>
            </a:r>
            <a:r>
              <a:rPr lang="en-US" sz="1600" dirty="0">
                <a:latin typeface="Times New Roman" pitchFamily="18" charset="0"/>
                <a:cs typeface="Times New Roman" pitchFamily="18" charset="0"/>
              </a:rPr>
              <a:t> </a:t>
            </a:r>
            <a:r>
              <a:rPr lang="en-US" sz="2000" dirty="0">
                <a:latin typeface="Times New Roman" pitchFamily="18" charset="0"/>
                <a:cs typeface="Times New Roman" pitchFamily="18" charset="0"/>
              </a:rPr>
              <a:t>Scope/ Enhancement – 1 Slide</a:t>
            </a:r>
          </a:p>
          <a:p>
            <a:r>
              <a:rPr lang="en-US" sz="2000" dirty="0">
                <a:solidFill>
                  <a:srgbClr val="FF9900"/>
                </a:solidFill>
                <a:latin typeface="Rockwell" panose="02060603020205020403" pitchFamily="18" charset="0"/>
                <a:cs typeface="Times New Roman" pitchFamily="18" charset="0"/>
              </a:rPr>
              <a:t>Note:- Include Demo Videos of 1 minutes in the slide or if an application is hosted share the URL in the slides</a:t>
            </a:r>
          </a:p>
        </p:txBody>
      </p:sp>
      <p:sp>
        <p:nvSpPr>
          <p:cNvPr id="6" name="TextBox 5"/>
          <p:cNvSpPr txBox="1"/>
          <p:nvPr/>
        </p:nvSpPr>
        <p:spPr>
          <a:xfrm>
            <a:off x="441960" y="487316"/>
            <a:ext cx="8702040" cy="584775"/>
          </a:xfrm>
          <a:prstGeom prst="rect">
            <a:avLst/>
          </a:prstGeom>
          <a:noFill/>
        </p:spPr>
        <p:txBody>
          <a:bodyPr wrap="square" rtlCol="0">
            <a:spAutoFit/>
          </a:bodyPr>
          <a:lstStyle/>
          <a:p>
            <a:pPr algn="ctr"/>
            <a:r>
              <a:rPr lang="en-US" sz="3200" b="1" dirty="0">
                <a:solidFill>
                  <a:schemeClr val="accent5">
                    <a:lumMod val="50000"/>
                  </a:schemeClr>
                </a:solidFill>
              </a:rPr>
              <a:t>Department of Computer Science &amp; Engineering</a:t>
            </a:r>
            <a:endParaRPr lang="en-US" sz="3200" dirty="0">
              <a:solidFill>
                <a:schemeClr val="accent5">
                  <a:lumMod val="50000"/>
                </a:schemeClr>
              </a:solidFill>
            </a:endParaRPr>
          </a:p>
        </p:txBody>
      </p:sp>
      <p:sp>
        <p:nvSpPr>
          <p:cNvPr id="5" name="Slide Number Placeholder 4"/>
          <p:cNvSpPr>
            <a:spLocks noGrp="1"/>
          </p:cNvSpPr>
          <p:nvPr>
            <p:ph type="sldNum" sz="quarter" idx="12"/>
          </p:nvPr>
        </p:nvSpPr>
        <p:spPr>
          <a:xfrm>
            <a:off x="8588537" y="6356351"/>
            <a:ext cx="296383" cy="422014"/>
          </a:xfrm>
        </p:spPr>
        <p:txBody>
          <a:bodyPr/>
          <a:lstStyle/>
          <a:p>
            <a:fld id="{58CAE0E1-5C16-469C-80A6-45E1950F1503}" type="slidenum">
              <a:rPr lang="en-IN" smtClean="0">
                <a:solidFill>
                  <a:srgbClr val="002060"/>
                </a:solidFill>
              </a:rPr>
              <a:pPr/>
              <a:t>2</a:t>
            </a:fld>
            <a:endParaRPr lang="en-IN">
              <a:solidFill>
                <a:srgbClr val="002060"/>
              </a:solidFill>
            </a:endParaRPr>
          </a:p>
        </p:txBody>
      </p:sp>
    </p:spTree>
    <p:extLst>
      <p:ext uri="{BB962C8B-B14F-4D97-AF65-F5344CB8AC3E}">
        <p14:creationId xmlns:p14="http://schemas.microsoft.com/office/powerpoint/2010/main" val="403449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62966" y="6473089"/>
            <a:ext cx="732317" cy="246468"/>
          </a:xfrm>
        </p:spPr>
        <p:txBody>
          <a:bodyPr/>
          <a:lstStyle/>
          <a:p>
            <a:pPr algn="ctr"/>
            <a:r>
              <a:rPr lang="en-IN" dirty="0">
                <a:solidFill>
                  <a:srgbClr val="0070C0"/>
                </a:solidFill>
              </a:rPr>
              <a:t>Date</a:t>
            </a:r>
          </a:p>
        </p:txBody>
      </p:sp>
      <p:sp>
        <p:nvSpPr>
          <p:cNvPr id="3" name="Slide Number Placeholder 2"/>
          <p:cNvSpPr>
            <a:spLocks noGrp="1"/>
          </p:cNvSpPr>
          <p:nvPr>
            <p:ph type="sldNum" sz="quarter" idx="12"/>
          </p:nvPr>
        </p:nvSpPr>
        <p:spPr>
          <a:xfrm>
            <a:off x="8580473" y="6354432"/>
            <a:ext cx="221955" cy="365125"/>
          </a:xfrm>
        </p:spPr>
        <p:txBody>
          <a:bodyPr/>
          <a:lstStyle/>
          <a:p>
            <a:fld id="{58CAE0E1-5C16-469C-80A6-45E1950F1503}" type="slidenum">
              <a:rPr lang="en-IN" smtClean="0">
                <a:solidFill>
                  <a:srgbClr val="003399"/>
                </a:solidFill>
              </a:rPr>
              <a:pPr/>
              <a:t>3</a:t>
            </a:fld>
            <a:endParaRPr lang="en-IN" dirty="0">
              <a:solidFill>
                <a:srgbClr val="003399"/>
              </a:solidFill>
            </a:endParaRPr>
          </a:p>
        </p:txBody>
      </p:sp>
      <p:sp>
        <p:nvSpPr>
          <p:cNvPr id="4" name="TextBox 3">
            <a:extLst>
              <a:ext uri="{FF2B5EF4-FFF2-40B4-BE49-F238E27FC236}">
                <a16:creationId xmlns:a16="http://schemas.microsoft.com/office/drawing/2014/main" id="{0F245BE6-D834-4663-BAEA-541314A969CC}"/>
              </a:ext>
            </a:extLst>
          </p:cNvPr>
          <p:cNvSpPr txBox="1"/>
          <p:nvPr/>
        </p:nvSpPr>
        <p:spPr>
          <a:xfrm>
            <a:off x="0" y="622570"/>
            <a:ext cx="3151762" cy="646331"/>
          </a:xfrm>
          <a:prstGeom prst="rect">
            <a:avLst/>
          </a:prstGeom>
          <a:noFill/>
        </p:spPr>
        <p:txBody>
          <a:bodyPr wrap="square" rtlCol="0">
            <a:spAutoFit/>
          </a:bodyPr>
          <a:lstStyle/>
          <a:p>
            <a:r>
              <a:rPr lang="en-US" sz="3600" dirty="0"/>
              <a:t>INTRODUCTION</a:t>
            </a:r>
            <a:endParaRPr lang="en-IN" sz="3600" dirty="0"/>
          </a:p>
        </p:txBody>
      </p:sp>
      <p:sp>
        <p:nvSpPr>
          <p:cNvPr id="5" name="TextBox 4">
            <a:extLst>
              <a:ext uri="{FF2B5EF4-FFF2-40B4-BE49-F238E27FC236}">
                <a16:creationId xmlns:a16="http://schemas.microsoft.com/office/drawing/2014/main" id="{A1177E33-5296-4E8B-8D90-8893F56413E1}"/>
              </a:ext>
            </a:extLst>
          </p:cNvPr>
          <p:cNvSpPr txBox="1"/>
          <p:nvPr/>
        </p:nvSpPr>
        <p:spPr>
          <a:xfrm>
            <a:off x="714983" y="1397674"/>
            <a:ext cx="7714034" cy="4062651"/>
          </a:xfrm>
          <a:prstGeom prst="rect">
            <a:avLst/>
          </a:prstGeom>
          <a:noFill/>
        </p:spPr>
        <p:txBody>
          <a:bodyPr wrap="square" rtlCol="0">
            <a:spAutoFit/>
          </a:bodyPr>
          <a:lstStyle/>
          <a:p>
            <a:r>
              <a:rPr lang="en-IN" sz="2400" b="1" dirty="0"/>
              <a:t>Phishing</a:t>
            </a:r>
            <a:r>
              <a:rPr lang="en-IN" sz="2400" dirty="0"/>
              <a:t> is a type of social engineering attack often used to steal user data, including login credentials and credit card numbers. It occurs when an attacker, masquerading as a trusted entity, dupes a victim into opening an email, instant message, or text message. </a:t>
            </a:r>
          </a:p>
          <a:p>
            <a:endParaRPr lang="en-IN" sz="2400" dirty="0"/>
          </a:p>
          <a:p>
            <a:r>
              <a:rPr lang="en-IN" sz="2400" dirty="0"/>
              <a:t>The recipient is then tricked into clicking a </a:t>
            </a:r>
            <a:r>
              <a:rPr lang="en-IN" sz="2400" b="1" dirty="0"/>
              <a:t>malicious link</a:t>
            </a:r>
            <a:r>
              <a:rPr lang="en-IN" sz="2400" dirty="0"/>
              <a:t>, which can lead to the installation of malware, the freezing of the system as part of a ransomware attack or the revealing of sensitive information.</a:t>
            </a:r>
          </a:p>
          <a:p>
            <a:endParaRPr lang="en-IN" dirty="0"/>
          </a:p>
        </p:txBody>
      </p:sp>
    </p:spTree>
    <p:extLst>
      <p:ext uri="{BB962C8B-B14F-4D97-AF65-F5344CB8AC3E}">
        <p14:creationId xmlns:p14="http://schemas.microsoft.com/office/powerpoint/2010/main" val="9148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5B0CCE-8B9B-4B63-AD42-D8D672413F1E}"/>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4</a:t>
            </a:fld>
            <a:endParaRPr lang="en-IN">
              <a:solidFill>
                <a:prstClr val="black">
                  <a:tint val="75000"/>
                </a:prstClr>
              </a:solidFill>
            </a:endParaRPr>
          </a:p>
        </p:txBody>
      </p:sp>
      <p:sp>
        <p:nvSpPr>
          <p:cNvPr id="4" name="TextBox 3">
            <a:extLst>
              <a:ext uri="{FF2B5EF4-FFF2-40B4-BE49-F238E27FC236}">
                <a16:creationId xmlns:a16="http://schemas.microsoft.com/office/drawing/2014/main" id="{75B584B6-71D8-4542-999F-69BEFF728950}"/>
              </a:ext>
            </a:extLst>
          </p:cNvPr>
          <p:cNvSpPr txBox="1"/>
          <p:nvPr/>
        </p:nvSpPr>
        <p:spPr>
          <a:xfrm>
            <a:off x="0" y="671208"/>
            <a:ext cx="2208179" cy="646331"/>
          </a:xfrm>
          <a:prstGeom prst="rect">
            <a:avLst/>
          </a:prstGeom>
          <a:noFill/>
        </p:spPr>
        <p:txBody>
          <a:bodyPr wrap="square" rtlCol="0">
            <a:spAutoFit/>
          </a:bodyPr>
          <a:lstStyle/>
          <a:p>
            <a:r>
              <a:rPr lang="en-US" sz="3600" dirty="0"/>
              <a:t>OBJECTIVE</a:t>
            </a:r>
            <a:endParaRPr lang="en-IN" sz="3600" dirty="0"/>
          </a:p>
        </p:txBody>
      </p:sp>
      <p:sp>
        <p:nvSpPr>
          <p:cNvPr id="5" name="TextBox 4">
            <a:extLst>
              <a:ext uri="{FF2B5EF4-FFF2-40B4-BE49-F238E27FC236}">
                <a16:creationId xmlns:a16="http://schemas.microsoft.com/office/drawing/2014/main" id="{6E64178E-AE96-4B83-B1F3-73A02D39EE19}"/>
              </a:ext>
            </a:extLst>
          </p:cNvPr>
          <p:cNvSpPr txBox="1"/>
          <p:nvPr/>
        </p:nvSpPr>
        <p:spPr>
          <a:xfrm>
            <a:off x="452336" y="1317539"/>
            <a:ext cx="8239328" cy="2215991"/>
          </a:xfrm>
          <a:prstGeom prst="rect">
            <a:avLst/>
          </a:prstGeom>
          <a:noFill/>
        </p:spPr>
        <p:txBody>
          <a:bodyPr wrap="square" rtlCol="0">
            <a:spAutoFit/>
          </a:bodyPr>
          <a:lstStyle/>
          <a:p>
            <a:r>
              <a:rPr lang="en-US" sz="2400" dirty="0"/>
              <a:t>The objective of this project is to come up with solutions to successfully tracking and detecting phishing attack domains. To accomplish this, we will use a </a:t>
            </a:r>
            <a:r>
              <a:rPr lang="en-US" sz="2400" b="1" dirty="0"/>
              <a:t>training classification model </a:t>
            </a:r>
            <a:r>
              <a:rPr lang="en-US" sz="2400" dirty="0"/>
              <a:t>to find the model which would optimally classify </a:t>
            </a:r>
            <a:r>
              <a:rPr lang="en-US" sz="2400" b="1" dirty="0"/>
              <a:t>legitimate</a:t>
            </a:r>
            <a:r>
              <a:rPr lang="en-US" sz="2400" dirty="0"/>
              <a:t> and </a:t>
            </a:r>
            <a:r>
              <a:rPr lang="en-US" sz="2400" b="1" dirty="0"/>
              <a:t>malicious</a:t>
            </a:r>
            <a:r>
              <a:rPr lang="en-US" sz="2400" dirty="0"/>
              <a:t> domains. </a:t>
            </a:r>
          </a:p>
          <a:p>
            <a:endParaRPr lang="en-IN" dirty="0"/>
          </a:p>
        </p:txBody>
      </p:sp>
      <p:pic>
        <p:nvPicPr>
          <p:cNvPr id="1026" name="Picture 2">
            <a:extLst>
              <a:ext uri="{FF2B5EF4-FFF2-40B4-BE49-F238E27FC236}">
                <a16:creationId xmlns:a16="http://schemas.microsoft.com/office/drawing/2014/main" id="{05AD8227-111A-4472-8E42-9DF6CA0ED9B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39438" y="3429000"/>
            <a:ext cx="3865123" cy="289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73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9D6BEF-A63A-4EF8-A98A-3D1E2B874D1A}"/>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5</a:t>
            </a:fld>
            <a:endParaRPr lang="en-IN">
              <a:solidFill>
                <a:prstClr val="black">
                  <a:tint val="75000"/>
                </a:prstClr>
              </a:solidFill>
            </a:endParaRPr>
          </a:p>
        </p:txBody>
      </p:sp>
      <p:sp>
        <p:nvSpPr>
          <p:cNvPr id="4" name="TextBox 3">
            <a:extLst>
              <a:ext uri="{FF2B5EF4-FFF2-40B4-BE49-F238E27FC236}">
                <a16:creationId xmlns:a16="http://schemas.microsoft.com/office/drawing/2014/main" id="{DDAD1633-FA70-44C1-BDF4-091BF6F77836}"/>
              </a:ext>
            </a:extLst>
          </p:cNvPr>
          <p:cNvSpPr txBox="1"/>
          <p:nvPr/>
        </p:nvSpPr>
        <p:spPr>
          <a:xfrm>
            <a:off x="0" y="671209"/>
            <a:ext cx="3998068" cy="646331"/>
          </a:xfrm>
          <a:prstGeom prst="rect">
            <a:avLst/>
          </a:prstGeom>
          <a:noFill/>
        </p:spPr>
        <p:txBody>
          <a:bodyPr wrap="square" rtlCol="0">
            <a:spAutoFit/>
          </a:bodyPr>
          <a:lstStyle/>
          <a:p>
            <a:r>
              <a:rPr lang="en-US" sz="3600" dirty="0"/>
              <a:t>LITERATURE SURVEY</a:t>
            </a:r>
            <a:endParaRPr lang="en-IN" sz="3600" dirty="0"/>
          </a:p>
        </p:txBody>
      </p:sp>
      <p:sp>
        <p:nvSpPr>
          <p:cNvPr id="5" name="TextBox 4">
            <a:extLst>
              <a:ext uri="{FF2B5EF4-FFF2-40B4-BE49-F238E27FC236}">
                <a16:creationId xmlns:a16="http://schemas.microsoft.com/office/drawing/2014/main" id="{F0AA001E-A6E2-48B5-9269-C185D3279218}"/>
              </a:ext>
            </a:extLst>
          </p:cNvPr>
          <p:cNvSpPr txBox="1"/>
          <p:nvPr/>
        </p:nvSpPr>
        <p:spPr>
          <a:xfrm>
            <a:off x="462063" y="1317540"/>
            <a:ext cx="8219873" cy="4524315"/>
          </a:xfrm>
          <a:prstGeom prst="rect">
            <a:avLst/>
          </a:prstGeom>
          <a:noFill/>
        </p:spPr>
        <p:txBody>
          <a:bodyPr wrap="square" rtlCol="0">
            <a:spAutoFit/>
          </a:bodyPr>
          <a:lstStyle/>
          <a:p>
            <a:r>
              <a:rPr lang="en-US" sz="2400" dirty="0"/>
              <a:t>Phishing is a form of fraudulent attack where the attacker tries to gain sensitive information by posing as a reputable source. In a typical phishing attack, a victim opens a compromised link that poses as a credible website. The victim is then asked to enter their credentials, but since it is a “fake” website, the sensitive information is routed to the hacker and the victim gets “hacked”.</a:t>
            </a:r>
          </a:p>
          <a:p>
            <a:endParaRPr lang="en-US" sz="2400" dirty="0"/>
          </a:p>
          <a:p>
            <a:r>
              <a:rPr lang="en-US" sz="2400" dirty="0"/>
              <a:t>Most modern web browsers, antivirus software and email clients are pretty good at detecting phishing websites at the source, helping to prevent attacks. To understand how they work, we have built a phishing URL detector using Python and Machine Learning.  </a:t>
            </a:r>
            <a:endParaRPr lang="en-IN" sz="2400" dirty="0"/>
          </a:p>
        </p:txBody>
      </p:sp>
    </p:spTree>
    <p:extLst>
      <p:ext uri="{BB962C8B-B14F-4D97-AF65-F5344CB8AC3E}">
        <p14:creationId xmlns:p14="http://schemas.microsoft.com/office/powerpoint/2010/main" val="343813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7414FD-2998-4484-AFD6-ECEFE26B6BF8}"/>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6</a:t>
            </a:fld>
            <a:endParaRPr lang="en-IN">
              <a:solidFill>
                <a:prstClr val="black">
                  <a:tint val="75000"/>
                </a:prstClr>
              </a:solidFill>
            </a:endParaRPr>
          </a:p>
        </p:txBody>
      </p:sp>
      <p:sp>
        <p:nvSpPr>
          <p:cNvPr id="4" name="TextBox 3">
            <a:extLst>
              <a:ext uri="{FF2B5EF4-FFF2-40B4-BE49-F238E27FC236}">
                <a16:creationId xmlns:a16="http://schemas.microsoft.com/office/drawing/2014/main" id="{C631784F-3886-4DDF-A469-A7070B0EC1BF}"/>
              </a:ext>
            </a:extLst>
          </p:cNvPr>
          <p:cNvSpPr txBox="1"/>
          <p:nvPr/>
        </p:nvSpPr>
        <p:spPr>
          <a:xfrm>
            <a:off x="628650" y="1720840"/>
            <a:ext cx="7886700" cy="3416320"/>
          </a:xfrm>
          <a:prstGeom prst="rect">
            <a:avLst/>
          </a:prstGeom>
          <a:noFill/>
        </p:spPr>
        <p:txBody>
          <a:bodyPr wrap="square" rtlCol="0">
            <a:spAutoFit/>
          </a:bodyPr>
          <a:lstStyle/>
          <a:p>
            <a:pPr algn="just"/>
            <a:r>
              <a:rPr lang="en-US" sz="2400" dirty="0"/>
              <a:t>There are several algorithms and models which are have been used in the implementation of phishing domain detection using Machine Learning:</a:t>
            </a:r>
            <a:endParaRPr lang="en-IN" sz="2400" dirty="0"/>
          </a:p>
          <a:p>
            <a:pPr marL="400050" indent="-400050" algn="just">
              <a:buFont typeface="+mj-lt"/>
              <a:buAutoNum type="romanLcPeriod"/>
            </a:pPr>
            <a:r>
              <a:rPr lang="en-IN" sz="2400" dirty="0"/>
              <a:t>Logistical Regression </a:t>
            </a:r>
          </a:p>
          <a:p>
            <a:pPr marL="400050" indent="-400050" algn="just">
              <a:buFont typeface="+mj-lt"/>
              <a:buAutoNum type="romanLcPeriod"/>
            </a:pPr>
            <a:r>
              <a:rPr lang="en-IN" sz="2400" dirty="0"/>
              <a:t>Decision Tree </a:t>
            </a:r>
          </a:p>
          <a:p>
            <a:pPr marL="400050" indent="-400050" algn="just">
              <a:buFont typeface="+mj-lt"/>
              <a:buAutoNum type="romanLcPeriod"/>
            </a:pPr>
            <a:r>
              <a:rPr lang="en-IN" sz="2400" dirty="0"/>
              <a:t>Random Forest Classifier </a:t>
            </a:r>
          </a:p>
          <a:p>
            <a:pPr marL="400050" indent="-400050" algn="just">
              <a:buFont typeface="+mj-lt"/>
              <a:buAutoNum type="romanLcPeriod"/>
            </a:pPr>
            <a:r>
              <a:rPr lang="en-IN" sz="2400" dirty="0"/>
              <a:t>Multilayer Perceptron Neural Network </a:t>
            </a:r>
          </a:p>
          <a:p>
            <a:pPr marL="400050" indent="-400050" algn="just">
              <a:buFont typeface="+mj-lt"/>
              <a:buAutoNum type="romanLcPeriod"/>
            </a:pPr>
            <a:r>
              <a:rPr lang="en-IN" sz="2400" dirty="0" err="1"/>
              <a:t>Adaboost</a:t>
            </a:r>
            <a:r>
              <a:rPr lang="en-IN" sz="2400" dirty="0"/>
              <a:t> Classifier </a:t>
            </a:r>
          </a:p>
          <a:p>
            <a:pPr marL="400050" indent="-400050" algn="just">
              <a:buFont typeface="+mj-lt"/>
              <a:buAutoNum type="romanLcPeriod"/>
            </a:pPr>
            <a:r>
              <a:rPr lang="en-IN" sz="2400" dirty="0"/>
              <a:t>Gradient Boosting Classifier </a:t>
            </a:r>
            <a:endParaRPr lang="en-US" sz="2400" dirty="0"/>
          </a:p>
        </p:txBody>
      </p:sp>
    </p:spTree>
    <p:extLst>
      <p:ext uri="{BB962C8B-B14F-4D97-AF65-F5344CB8AC3E}">
        <p14:creationId xmlns:p14="http://schemas.microsoft.com/office/powerpoint/2010/main" val="396477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66BC5B-57DF-486B-8F06-D144934A2AD5}"/>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7</a:t>
            </a:fld>
            <a:endParaRPr lang="en-IN">
              <a:solidFill>
                <a:prstClr val="black">
                  <a:tint val="75000"/>
                </a:prstClr>
              </a:solidFill>
            </a:endParaRPr>
          </a:p>
        </p:txBody>
      </p:sp>
      <p:sp>
        <p:nvSpPr>
          <p:cNvPr id="4" name="TextBox 3">
            <a:extLst>
              <a:ext uri="{FF2B5EF4-FFF2-40B4-BE49-F238E27FC236}">
                <a16:creationId xmlns:a16="http://schemas.microsoft.com/office/drawing/2014/main" id="{1006624B-95CC-4281-A0A3-23141BDBB852}"/>
              </a:ext>
            </a:extLst>
          </p:cNvPr>
          <p:cNvSpPr txBox="1"/>
          <p:nvPr/>
        </p:nvSpPr>
        <p:spPr>
          <a:xfrm>
            <a:off x="0" y="651753"/>
            <a:ext cx="5369668" cy="646331"/>
          </a:xfrm>
          <a:prstGeom prst="rect">
            <a:avLst/>
          </a:prstGeom>
          <a:noFill/>
        </p:spPr>
        <p:txBody>
          <a:bodyPr wrap="square" rtlCol="0">
            <a:spAutoFit/>
          </a:bodyPr>
          <a:lstStyle/>
          <a:p>
            <a:r>
              <a:rPr lang="en-US" sz="3600" dirty="0"/>
              <a:t>PROPOSED METHODOLOGY </a:t>
            </a:r>
            <a:endParaRPr lang="en-IN" sz="3600" dirty="0"/>
          </a:p>
        </p:txBody>
      </p:sp>
      <p:sp>
        <p:nvSpPr>
          <p:cNvPr id="5" name="Rectangle: Rounded Corners 4">
            <a:extLst>
              <a:ext uri="{FF2B5EF4-FFF2-40B4-BE49-F238E27FC236}">
                <a16:creationId xmlns:a16="http://schemas.microsoft.com/office/drawing/2014/main" id="{F16B01BE-A7F7-4F95-A11D-E271909F881D}"/>
              </a:ext>
            </a:extLst>
          </p:cNvPr>
          <p:cNvSpPr/>
          <p:nvPr/>
        </p:nvSpPr>
        <p:spPr>
          <a:xfrm>
            <a:off x="3317740" y="1298084"/>
            <a:ext cx="2508520" cy="6463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r>
              <a:rPr lang="en-US" b="1" dirty="0"/>
              <a:t>Identify the criteria</a:t>
            </a:r>
            <a:r>
              <a:rPr lang="en-US" dirty="0"/>
              <a:t> that can recognize fake URLs</a:t>
            </a:r>
          </a:p>
        </p:txBody>
      </p:sp>
      <p:sp>
        <p:nvSpPr>
          <p:cNvPr id="6" name="Rectangle: Rounded Corners 5">
            <a:extLst>
              <a:ext uri="{FF2B5EF4-FFF2-40B4-BE49-F238E27FC236}">
                <a16:creationId xmlns:a16="http://schemas.microsoft.com/office/drawing/2014/main" id="{B27AEC7D-7280-4FA6-B736-BF164908A9C2}"/>
              </a:ext>
            </a:extLst>
          </p:cNvPr>
          <p:cNvSpPr/>
          <p:nvPr/>
        </p:nvSpPr>
        <p:spPr>
          <a:xfrm>
            <a:off x="3317740" y="2172457"/>
            <a:ext cx="2508520" cy="83657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r>
              <a:rPr lang="en-US" b="1"/>
              <a:t>Build a decision tree</a:t>
            </a:r>
            <a:r>
              <a:rPr lang="en-US"/>
              <a:t> that can iterate through the criteria</a:t>
            </a:r>
          </a:p>
        </p:txBody>
      </p:sp>
      <p:sp>
        <p:nvSpPr>
          <p:cNvPr id="7" name="Rectangle: Rounded Corners 6">
            <a:extLst>
              <a:ext uri="{FF2B5EF4-FFF2-40B4-BE49-F238E27FC236}">
                <a16:creationId xmlns:a16="http://schemas.microsoft.com/office/drawing/2014/main" id="{A9F201BB-5E20-4F28-9A0E-E47DB51F7E23}"/>
              </a:ext>
            </a:extLst>
          </p:cNvPr>
          <p:cNvSpPr/>
          <p:nvPr/>
        </p:nvSpPr>
        <p:spPr>
          <a:xfrm>
            <a:off x="3317740" y="3237077"/>
            <a:ext cx="2508520" cy="9435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r>
              <a:rPr lang="en-US" b="1" dirty="0"/>
              <a:t>Train our model</a:t>
            </a:r>
            <a:r>
              <a:rPr lang="en-US" dirty="0"/>
              <a:t> to recognize fake vs real URLs</a:t>
            </a:r>
          </a:p>
        </p:txBody>
      </p:sp>
      <p:sp>
        <p:nvSpPr>
          <p:cNvPr id="8" name="Rectangle: Rounded Corners 7">
            <a:extLst>
              <a:ext uri="{FF2B5EF4-FFF2-40B4-BE49-F238E27FC236}">
                <a16:creationId xmlns:a16="http://schemas.microsoft.com/office/drawing/2014/main" id="{679ADD30-F0A2-446A-876C-510AAD87D920}"/>
              </a:ext>
            </a:extLst>
          </p:cNvPr>
          <p:cNvSpPr/>
          <p:nvPr/>
        </p:nvSpPr>
        <p:spPr>
          <a:xfrm>
            <a:off x="3317740" y="4408703"/>
            <a:ext cx="2508520" cy="9435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r>
              <a:rPr lang="en-US" b="1" dirty="0"/>
              <a:t>Evaluate our model</a:t>
            </a:r>
            <a:r>
              <a:rPr lang="en-US" dirty="0"/>
              <a:t> to see how it performs</a:t>
            </a:r>
          </a:p>
        </p:txBody>
      </p:sp>
      <p:sp>
        <p:nvSpPr>
          <p:cNvPr id="9" name="Rectangle: Rounded Corners 8">
            <a:extLst>
              <a:ext uri="{FF2B5EF4-FFF2-40B4-BE49-F238E27FC236}">
                <a16:creationId xmlns:a16="http://schemas.microsoft.com/office/drawing/2014/main" id="{913E55E6-CFF3-43C9-A824-843C4225C3A9}"/>
              </a:ext>
            </a:extLst>
          </p:cNvPr>
          <p:cNvSpPr/>
          <p:nvPr/>
        </p:nvSpPr>
        <p:spPr>
          <a:xfrm>
            <a:off x="3317740" y="5580329"/>
            <a:ext cx="2508520" cy="83657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r>
              <a:rPr lang="en-IN" b="1" dirty="0"/>
              <a:t>Check for false positives/negatives</a:t>
            </a:r>
            <a:endParaRPr lang="en-IN" dirty="0"/>
          </a:p>
        </p:txBody>
      </p:sp>
      <p:cxnSp>
        <p:nvCxnSpPr>
          <p:cNvPr id="11" name="Straight Arrow Connector 10">
            <a:extLst>
              <a:ext uri="{FF2B5EF4-FFF2-40B4-BE49-F238E27FC236}">
                <a16:creationId xmlns:a16="http://schemas.microsoft.com/office/drawing/2014/main" id="{BE407E1E-88F8-4A00-87B4-2DE435059A97}"/>
              </a:ext>
            </a:extLst>
          </p:cNvPr>
          <p:cNvCxnSpPr>
            <a:cxnSpLocks/>
            <a:stCxn id="5" idx="2"/>
            <a:endCxn id="6" idx="0"/>
          </p:cNvCxnSpPr>
          <p:nvPr/>
        </p:nvCxnSpPr>
        <p:spPr>
          <a:xfrm>
            <a:off x="4572000" y="1944415"/>
            <a:ext cx="0" cy="228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8385D19-654F-4189-A51B-85664FDE806A}"/>
              </a:ext>
            </a:extLst>
          </p:cNvPr>
          <p:cNvCxnSpPr>
            <a:cxnSpLocks/>
            <a:stCxn id="6" idx="2"/>
            <a:endCxn id="7" idx="0"/>
          </p:cNvCxnSpPr>
          <p:nvPr/>
        </p:nvCxnSpPr>
        <p:spPr>
          <a:xfrm>
            <a:off x="4572000" y="3009035"/>
            <a:ext cx="0" cy="228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FC264BA-8472-4B17-AEF1-31C3A9AC3D04}"/>
              </a:ext>
            </a:extLst>
          </p:cNvPr>
          <p:cNvCxnSpPr>
            <a:cxnSpLocks/>
            <a:stCxn id="7" idx="2"/>
            <a:endCxn id="8" idx="0"/>
          </p:cNvCxnSpPr>
          <p:nvPr/>
        </p:nvCxnSpPr>
        <p:spPr>
          <a:xfrm>
            <a:off x="4572000" y="4180661"/>
            <a:ext cx="0" cy="228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528458C-5912-4CED-A013-A606990B51E0}"/>
              </a:ext>
            </a:extLst>
          </p:cNvPr>
          <p:cNvCxnSpPr>
            <a:cxnSpLocks/>
            <a:stCxn id="8" idx="2"/>
            <a:endCxn id="9" idx="0"/>
          </p:cNvCxnSpPr>
          <p:nvPr/>
        </p:nvCxnSpPr>
        <p:spPr>
          <a:xfrm>
            <a:off x="4572000" y="5352287"/>
            <a:ext cx="0" cy="228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508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9E3EC4-398A-433C-9BF2-A4BAD106C407}"/>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8</a:t>
            </a:fld>
            <a:endParaRPr lang="en-IN">
              <a:solidFill>
                <a:prstClr val="black">
                  <a:tint val="75000"/>
                </a:prstClr>
              </a:solidFill>
            </a:endParaRPr>
          </a:p>
        </p:txBody>
      </p:sp>
      <p:sp>
        <p:nvSpPr>
          <p:cNvPr id="4" name="TextBox 3">
            <a:extLst>
              <a:ext uri="{FF2B5EF4-FFF2-40B4-BE49-F238E27FC236}">
                <a16:creationId xmlns:a16="http://schemas.microsoft.com/office/drawing/2014/main" id="{9BF369D7-F1E5-493C-A652-411EAD166855}"/>
              </a:ext>
            </a:extLst>
          </p:cNvPr>
          <p:cNvSpPr txBox="1"/>
          <p:nvPr/>
        </p:nvSpPr>
        <p:spPr>
          <a:xfrm>
            <a:off x="0" y="644917"/>
            <a:ext cx="6205491" cy="646331"/>
          </a:xfrm>
          <a:prstGeom prst="rect">
            <a:avLst/>
          </a:prstGeom>
          <a:noFill/>
        </p:spPr>
        <p:txBody>
          <a:bodyPr wrap="square" rtlCol="0">
            <a:spAutoFit/>
          </a:bodyPr>
          <a:lstStyle/>
          <a:p>
            <a:r>
              <a:rPr lang="en-US" sz="3600" dirty="0">
                <a:cs typeface="Times New Roman" pitchFamily="18" charset="0"/>
              </a:rPr>
              <a:t>SYSTEM ARCHITECTURE/DESIGN</a:t>
            </a:r>
            <a:endParaRPr lang="en-IN" sz="3600" dirty="0"/>
          </a:p>
        </p:txBody>
      </p:sp>
    </p:spTree>
    <p:extLst>
      <p:ext uri="{BB962C8B-B14F-4D97-AF65-F5344CB8AC3E}">
        <p14:creationId xmlns:p14="http://schemas.microsoft.com/office/powerpoint/2010/main" val="264179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40D923-5B5D-4DAF-AE2F-017CC71B5A37}"/>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9</a:t>
            </a:fld>
            <a:endParaRPr lang="en-IN">
              <a:solidFill>
                <a:prstClr val="black">
                  <a:tint val="75000"/>
                </a:prstClr>
              </a:solidFill>
            </a:endParaRPr>
          </a:p>
        </p:txBody>
      </p:sp>
      <p:sp>
        <p:nvSpPr>
          <p:cNvPr id="4" name="TextBox 3">
            <a:extLst>
              <a:ext uri="{FF2B5EF4-FFF2-40B4-BE49-F238E27FC236}">
                <a16:creationId xmlns:a16="http://schemas.microsoft.com/office/drawing/2014/main" id="{0FA79364-23CE-4FD8-815E-5018523EE3F4}"/>
              </a:ext>
            </a:extLst>
          </p:cNvPr>
          <p:cNvSpPr txBox="1"/>
          <p:nvPr/>
        </p:nvSpPr>
        <p:spPr>
          <a:xfrm>
            <a:off x="1" y="644917"/>
            <a:ext cx="3648721" cy="646331"/>
          </a:xfrm>
          <a:prstGeom prst="rect">
            <a:avLst/>
          </a:prstGeom>
          <a:noFill/>
        </p:spPr>
        <p:txBody>
          <a:bodyPr wrap="square" rtlCol="0">
            <a:spAutoFit/>
          </a:bodyPr>
          <a:lstStyle/>
          <a:p>
            <a:r>
              <a:rPr lang="en-US" sz="3600" dirty="0">
                <a:cs typeface="Times New Roman" pitchFamily="18" charset="0"/>
              </a:rPr>
              <a:t>IMPLEMENTATION</a:t>
            </a:r>
            <a:endParaRPr lang="en-IN" sz="3600" dirty="0"/>
          </a:p>
        </p:txBody>
      </p:sp>
      <p:graphicFrame>
        <p:nvGraphicFramePr>
          <p:cNvPr id="5" name="Table 4">
            <a:extLst>
              <a:ext uri="{FF2B5EF4-FFF2-40B4-BE49-F238E27FC236}">
                <a16:creationId xmlns:a16="http://schemas.microsoft.com/office/drawing/2014/main" id="{5F42BB1E-3EE5-41BA-973B-DC2763B75733}"/>
              </a:ext>
            </a:extLst>
          </p:cNvPr>
          <p:cNvGraphicFramePr>
            <a:graphicFrameLocks noGrp="1"/>
          </p:cNvGraphicFramePr>
          <p:nvPr>
            <p:extLst>
              <p:ext uri="{D42A27DB-BD31-4B8C-83A1-F6EECF244321}">
                <p14:modId xmlns:p14="http://schemas.microsoft.com/office/powerpoint/2010/main" val="1685155059"/>
              </p:ext>
            </p:extLst>
          </p:nvPr>
        </p:nvGraphicFramePr>
        <p:xfrm>
          <a:off x="462336" y="1298084"/>
          <a:ext cx="8053014" cy="2389505"/>
        </p:xfrm>
        <a:graphic>
          <a:graphicData uri="http://schemas.openxmlformats.org/drawingml/2006/table">
            <a:tbl>
              <a:tblPr firstRow="1" bandRow="1">
                <a:tableStyleId>{5C22544A-7EE6-4342-B048-85BDC9FD1C3A}</a:tableStyleId>
              </a:tblPr>
              <a:tblGrid>
                <a:gridCol w="4026507">
                  <a:extLst>
                    <a:ext uri="{9D8B030D-6E8A-4147-A177-3AD203B41FA5}">
                      <a16:colId xmlns:a16="http://schemas.microsoft.com/office/drawing/2014/main" val="1527645228"/>
                    </a:ext>
                  </a:extLst>
                </a:gridCol>
                <a:gridCol w="4026507">
                  <a:extLst>
                    <a:ext uri="{9D8B030D-6E8A-4147-A177-3AD203B41FA5}">
                      <a16:colId xmlns:a16="http://schemas.microsoft.com/office/drawing/2014/main" val="1127671312"/>
                    </a:ext>
                  </a:extLst>
                </a:gridCol>
              </a:tblGrid>
              <a:tr h="477901">
                <a:tc>
                  <a:txBody>
                    <a:bodyPr/>
                    <a:lstStyle/>
                    <a:p>
                      <a:pPr algn="ctr"/>
                      <a:r>
                        <a:rPr lang="en-IN" sz="2400" dirty="0"/>
                        <a:t>Name of the component</a:t>
                      </a:r>
                    </a:p>
                  </a:txBody>
                  <a:tcPr/>
                </a:tc>
                <a:tc>
                  <a:txBody>
                    <a:bodyPr/>
                    <a:lstStyle/>
                    <a:p>
                      <a:pPr algn="ctr"/>
                      <a:r>
                        <a:rPr lang="en-IN" sz="2400" dirty="0"/>
                        <a:t>Specifications </a:t>
                      </a:r>
                    </a:p>
                  </a:txBody>
                  <a:tcPr/>
                </a:tc>
                <a:extLst>
                  <a:ext uri="{0D108BD9-81ED-4DB2-BD59-A6C34878D82A}">
                    <a16:rowId xmlns:a16="http://schemas.microsoft.com/office/drawing/2014/main" val="179822485"/>
                  </a:ext>
                </a:extLst>
              </a:tr>
              <a:tr h="477901">
                <a:tc>
                  <a:txBody>
                    <a:bodyPr/>
                    <a:lstStyle/>
                    <a:p>
                      <a:pPr algn="ctr"/>
                      <a:r>
                        <a:rPr lang="en-IN" sz="2400" dirty="0"/>
                        <a:t>Operating System</a:t>
                      </a:r>
                    </a:p>
                  </a:txBody>
                  <a:tcPr/>
                </a:tc>
                <a:tc>
                  <a:txBody>
                    <a:bodyPr/>
                    <a:lstStyle/>
                    <a:p>
                      <a:pPr algn="ctr"/>
                      <a:r>
                        <a:rPr lang="en-US" sz="2400" dirty="0"/>
                        <a:t>Windows 11/ Windows 10</a:t>
                      </a:r>
                      <a:endParaRPr lang="en-IN" sz="2400" dirty="0"/>
                    </a:p>
                  </a:txBody>
                  <a:tcPr/>
                </a:tc>
                <a:extLst>
                  <a:ext uri="{0D108BD9-81ED-4DB2-BD59-A6C34878D82A}">
                    <a16:rowId xmlns:a16="http://schemas.microsoft.com/office/drawing/2014/main" val="1780990662"/>
                  </a:ext>
                </a:extLst>
              </a:tr>
              <a:tr h="477901">
                <a:tc>
                  <a:txBody>
                    <a:bodyPr/>
                    <a:lstStyle/>
                    <a:p>
                      <a:pPr algn="ctr"/>
                      <a:r>
                        <a:rPr lang="en-US" sz="2400" dirty="0"/>
                        <a:t>Language</a:t>
                      </a:r>
                      <a:endParaRPr lang="en-IN" sz="2400" dirty="0"/>
                    </a:p>
                  </a:txBody>
                  <a:tcPr/>
                </a:tc>
                <a:tc>
                  <a:txBody>
                    <a:bodyPr/>
                    <a:lstStyle/>
                    <a:p>
                      <a:pPr algn="ctr"/>
                      <a:r>
                        <a:rPr lang="en-US" sz="2400" dirty="0"/>
                        <a:t>Python</a:t>
                      </a:r>
                      <a:endParaRPr lang="en-IN" sz="2400" dirty="0"/>
                    </a:p>
                  </a:txBody>
                  <a:tcPr/>
                </a:tc>
                <a:extLst>
                  <a:ext uri="{0D108BD9-81ED-4DB2-BD59-A6C34878D82A}">
                    <a16:rowId xmlns:a16="http://schemas.microsoft.com/office/drawing/2014/main" val="989736826"/>
                  </a:ext>
                </a:extLst>
              </a:tr>
              <a:tr h="477901">
                <a:tc>
                  <a:txBody>
                    <a:bodyPr/>
                    <a:lstStyle/>
                    <a:p>
                      <a:pPr algn="ctr"/>
                      <a:r>
                        <a:rPr lang="en-US" sz="2400" dirty="0"/>
                        <a:t>IDE</a:t>
                      </a:r>
                      <a:endParaRPr lang="en-IN" sz="2400" dirty="0"/>
                    </a:p>
                  </a:txBody>
                  <a:tcPr/>
                </a:tc>
                <a:tc>
                  <a:txBody>
                    <a:bodyPr/>
                    <a:lstStyle/>
                    <a:p>
                      <a:pPr algn="ctr"/>
                      <a:r>
                        <a:rPr lang="en-US" sz="2400" dirty="0"/>
                        <a:t>VS Code</a:t>
                      </a:r>
                      <a:endParaRPr lang="en-IN" sz="2400" dirty="0"/>
                    </a:p>
                  </a:txBody>
                  <a:tcPr/>
                </a:tc>
                <a:extLst>
                  <a:ext uri="{0D108BD9-81ED-4DB2-BD59-A6C34878D82A}">
                    <a16:rowId xmlns:a16="http://schemas.microsoft.com/office/drawing/2014/main" val="1839717974"/>
                  </a:ext>
                </a:extLst>
              </a:tr>
              <a:tr h="477901">
                <a:tc>
                  <a:txBody>
                    <a:bodyPr/>
                    <a:lstStyle/>
                    <a:p>
                      <a:pPr algn="ctr"/>
                      <a:r>
                        <a:rPr lang="en-US" sz="2400" dirty="0"/>
                        <a:t>Browser</a:t>
                      </a:r>
                      <a:endParaRPr lang="en-IN" sz="2400" dirty="0"/>
                    </a:p>
                  </a:txBody>
                  <a:tcPr/>
                </a:tc>
                <a:tc>
                  <a:txBody>
                    <a:bodyPr/>
                    <a:lstStyle/>
                    <a:p>
                      <a:pPr algn="ctr"/>
                      <a:r>
                        <a:rPr lang="en-US" sz="2400" dirty="0"/>
                        <a:t>Chrome</a:t>
                      </a:r>
                      <a:endParaRPr lang="en-IN" sz="2400" dirty="0"/>
                    </a:p>
                  </a:txBody>
                  <a:tcPr/>
                </a:tc>
                <a:extLst>
                  <a:ext uri="{0D108BD9-81ED-4DB2-BD59-A6C34878D82A}">
                    <a16:rowId xmlns:a16="http://schemas.microsoft.com/office/drawing/2014/main" val="3446843261"/>
                  </a:ext>
                </a:extLst>
              </a:tr>
            </a:tbl>
          </a:graphicData>
        </a:graphic>
      </p:graphicFrame>
      <p:graphicFrame>
        <p:nvGraphicFramePr>
          <p:cNvPr id="6" name="Table 5">
            <a:extLst>
              <a:ext uri="{FF2B5EF4-FFF2-40B4-BE49-F238E27FC236}">
                <a16:creationId xmlns:a16="http://schemas.microsoft.com/office/drawing/2014/main" id="{630A3DBB-6E38-4B62-AC88-69DFB508739B}"/>
              </a:ext>
            </a:extLst>
          </p:cNvPr>
          <p:cNvGraphicFramePr>
            <a:graphicFrameLocks noGrp="1"/>
          </p:cNvGraphicFramePr>
          <p:nvPr>
            <p:extLst>
              <p:ext uri="{D42A27DB-BD31-4B8C-83A1-F6EECF244321}">
                <p14:modId xmlns:p14="http://schemas.microsoft.com/office/powerpoint/2010/main" val="3494216694"/>
              </p:ext>
            </p:extLst>
          </p:nvPr>
        </p:nvGraphicFramePr>
        <p:xfrm>
          <a:off x="462336" y="3795713"/>
          <a:ext cx="8053014" cy="2743200"/>
        </p:xfrm>
        <a:graphic>
          <a:graphicData uri="http://schemas.openxmlformats.org/drawingml/2006/table">
            <a:tbl>
              <a:tblPr firstRow="1" bandRow="1">
                <a:tableStyleId>{5C22544A-7EE6-4342-B048-85BDC9FD1C3A}</a:tableStyleId>
              </a:tblPr>
              <a:tblGrid>
                <a:gridCol w="4026507">
                  <a:extLst>
                    <a:ext uri="{9D8B030D-6E8A-4147-A177-3AD203B41FA5}">
                      <a16:colId xmlns:a16="http://schemas.microsoft.com/office/drawing/2014/main" val="3573616677"/>
                    </a:ext>
                  </a:extLst>
                </a:gridCol>
                <a:gridCol w="4026507">
                  <a:extLst>
                    <a:ext uri="{9D8B030D-6E8A-4147-A177-3AD203B41FA5}">
                      <a16:colId xmlns:a16="http://schemas.microsoft.com/office/drawing/2014/main" val="3441742557"/>
                    </a:ext>
                  </a:extLst>
                </a:gridCol>
              </a:tblGrid>
              <a:tr h="447782">
                <a:tc>
                  <a:txBody>
                    <a:bodyPr/>
                    <a:lstStyle/>
                    <a:p>
                      <a:pPr algn="ctr"/>
                      <a:r>
                        <a:rPr lang="en-US" sz="2400" dirty="0"/>
                        <a:t>Name of the component</a:t>
                      </a:r>
                      <a:endParaRPr lang="en-IN" sz="2400" dirty="0"/>
                    </a:p>
                  </a:txBody>
                  <a:tcPr/>
                </a:tc>
                <a:tc>
                  <a:txBody>
                    <a:bodyPr/>
                    <a:lstStyle/>
                    <a:p>
                      <a:pPr algn="ctr"/>
                      <a:r>
                        <a:rPr lang="en-US" sz="2400" dirty="0"/>
                        <a:t>Specifications</a:t>
                      </a:r>
                      <a:endParaRPr lang="en-IN" sz="2400" dirty="0"/>
                    </a:p>
                  </a:txBody>
                  <a:tcPr/>
                </a:tc>
                <a:extLst>
                  <a:ext uri="{0D108BD9-81ED-4DB2-BD59-A6C34878D82A}">
                    <a16:rowId xmlns:a16="http://schemas.microsoft.com/office/drawing/2014/main" val="1681951539"/>
                  </a:ext>
                </a:extLst>
              </a:tr>
              <a:tr h="447782">
                <a:tc>
                  <a:txBody>
                    <a:bodyPr/>
                    <a:lstStyle/>
                    <a:p>
                      <a:pPr algn="ctr"/>
                      <a:r>
                        <a:rPr lang="en-US" sz="2400" dirty="0"/>
                        <a:t>Processor</a:t>
                      </a:r>
                      <a:endParaRPr lang="en-IN" sz="2400" dirty="0"/>
                    </a:p>
                  </a:txBody>
                  <a:tcPr/>
                </a:tc>
                <a:tc>
                  <a:txBody>
                    <a:bodyPr/>
                    <a:lstStyle/>
                    <a:p>
                      <a:pPr algn="ctr"/>
                      <a:r>
                        <a:rPr lang="en-US" sz="2400" dirty="0"/>
                        <a:t>Intel core I7/ Intel core I5</a:t>
                      </a:r>
                      <a:endParaRPr lang="en-IN" sz="2400" dirty="0"/>
                    </a:p>
                  </a:txBody>
                  <a:tcPr/>
                </a:tc>
                <a:extLst>
                  <a:ext uri="{0D108BD9-81ED-4DB2-BD59-A6C34878D82A}">
                    <a16:rowId xmlns:a16="http://schemas.microsoft.com/office/drawing/2014/main" val="2681088805"/>
                  </a:ext>
                </a:extLst>
              </a:tr>
              <a:tr h="447782">
                <a:tc>
                  <a:txBody>
                    <a:bodyPr/>
                    <a:lstStyle/>
                    <a:p>
                      <a:pPr algn="ctr"/>
                      <a:r>
                        <a:rPr lang="en-US" sz="2400" dirty="0"/>
                        <a:t>RAM</a:t>
                      </a:r>
                      <a:endParaRPr lang="en-IN" sz="2400" dirty="0"/>
                    </a:p>
                  </a:txBody>
                  <a:tcPr/>
                </a:tc>
                <a:tc>
                  <a:txBody>
                    <a:bodyPr/>
                    <a:lstStyle/>
                    <a:p>
                      <a:pPr algn="ctr"/>
                      <a:r>
                        <a:rPr lang="en-US" sz="2400" dirty="0"/>
                        <a:t>8 GB</a:t>
                      </a:r>
                      <a:endParaRPr lang="en-IN" sz="2400" dirty="0"/>
                    </a:p>
                  </a:txBody>
                  <a:tcPr/>
                </a:tc>
                <a:extLst>
                  <a:ext uri="{0D108BD9-81ED-4DB2-BD59-A6C34878D82A}">
                    <a16:rowId xmlns:a16="http://schemas.microsoft.com/office/drawing/2014/main" val="1000820683"/>
                  </a:ext>
                </a:extLst>
              </a:tr>
              <a:tr h="447782">
                <a:tc>
                  <a:txBody>
                    <a:bodyPr/>
                    <a:lstStyle/>
                    <a:p>
                      <a:pPr algn="ctr"/>
                      <a:r>
                        <a:rPr lang="en-US" sz="2400" dirty="0"/>
                        <a:t>Hard Disk</a:t>
                      </a:r>
                      <a:endParaRPr lang="en-IN" sz="2400" dirty="0"/>
                    </a:p>
                  </a:txBody>
                  <a:tcPr/>
                </a:tc>
                <a:tc>
                  <a:txBody>
                    <a:bodyPr/>
                    <a:lstStyle/>
                    <a:p>
                      <a:pPr algn="ctr"/>
                      <a:r>
                        <a:rPr lang="en-US" sz="2400" dirty="0"/>
                        <a:t>1 TB</a:t>
                      </a:r>
                      <a:endParaRPr lang="en-IN" sz="2400" dirty="0"/>
                    </a:p>
                  </a:txBody>
                  <a:tcPr/>
                </a:tc>
                <a:extLst>
                  <a:ext uri="{0D108BD9-81ED-4DB2-BD59-A6C34878D82A}">
                    <a16:rowId xmlns:a16="http://schemas.microsoft.com/office/drawing/2014/main" val="2534313712"/>
                  </a:ext>
                </a:extLst>
              </a:tr>
              <a:tr h="447782">
                <a:tc>
                  <a:txBody>
                    <a:bodyPr/>
                    <a:lstStyle/>
                    <a:p>
                      <a:pPr algn="ctr"/>
                      <a:r>
                        <a:rPr lang="en-US" sz="2400" dirty="0"/>
                        <a:t>Monitor</a:t>
                      </a:r>
                      <a:endParaRPr lang="en-IN" sz="2400" dirty="0"/>
                    </a:p>
                  </a:txBody>
                  <a:tcPr/>
                </a:tc>
                <a:tc>
                  <a:txBody>
                    <a:bodyPr/>
                    <a:lstStyle/>
                    <a:p>
                      <a:pPr algn="ctr"/>
                      <a:r>
                        <a:rPr lang="en-US" sz="2400" dirty="0"/>
                        <a:t>16” Color monitor</a:t>
                      </a:r>
                      <a:endParaRPr lang="en-IN" sz="2400" dirty="0"/>
                    </a:p>
                  </a:txBody>
                  <a:tcPr/>
                </a:tc>
                <a:extLst>
                  <a:ext uri="{0D108BD9-81ED-4DB2-BD59-A6C34878D82A}">
                    <a16:rowId xmlns:a16="http://schemas.microsoft.com/office/drawing/2014/main" val="1643134895"/>
                  </a:ext>
                </a:extLst>
              </a:tr>
              <a:tr h="447782">
                <a:tc>
                  <a:txBody>
                    <a:bodyPr/>
                    <a:lstStyle/>
                    <a:p>
                      <a:pPr algn="ctr"/>
                      <a:r>
                        <a:rPr lang="en-US" sz="2400" dirty="0"/>
                        <a:t>Keyboard</a:t>
                      </a:r>
                      <a:endParaRPr lang="en-IN" sz="2400" dirty="0"/>
                    </a:p>
                  </a:txBody>
                  <a:tcPr/>
                </a:tc>
                <a:tc>
                  <a:txBody>
                    <a:bodyPr/>
                    <a:lstStyle/>
                    <a:p>
                      <a:pPr algn="ctr"/>
                      <a:r>
                        <a:rPr lang="en-US" sz="2400" dirty="0"/>
                        <a:t>108 keys</a:t>
                      </a:r>
                      <a:endParaRPr lang="en-IN" sz="2400" dirty="0"/>
                    </a:p>
                  </a:txBody>
                  <a:tcPr/>
                </a:tc>
                <a:extLst>
                  <a:ext uri="{0D108BD9-81ED-4DB2-BD59-A6C34878D82A}">
                    <a16:rowId xmlns:a16="http://schemas.microsoft.com/office/drawing/2014/main" val="3435744733"/>
                  </a:ext>
                </a:extLst>
              </a:tr>
            </a:tbl>
          </a:graphicData>
        </a:graphic>
      </p:graphicFrame>
    </p:spTree>
    <p:extLst>
      <p:ext uri="{BB962C8B-B14F-4D97-AF65-F5344CB8AC3E}">
        <p14:creationId xmlns:p14="http://schemas.microsoft.com/office/powerpoint/2010/main" val="36681234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7871</TotalTime>
  <Words>760</Words>
  <Application>Microsoft Office PowerPoint</Application>
  <PresentationFormat>On-screen Show (4:3)</PresentationFormat>
  <Paragraphs>100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Sans</vt:lpstr>
      <vt:lpstr>Rockwell</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Shriya Shetty</cp:lastModifiedBy>
  <cp:revision>199</cp:revision>
  <dcterms:created xsi:type="dcterms:W3CDTF">2019-02-22T15:27:18Z</dcterms:created>
  <dcterms:modified xsi:type="dcterms:W3CDTF">2022-12-23T04:21:42Z</dcterms:modified>
</cp:coreProperties>
</file>