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8E561D-561F-45AC-A854-42D78D4A40BB}">
  <a:tblStyle styleId="{388E561D-561F-45AC-A854-42D78D4A40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0e0aebf81_4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0e0aebf81_4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0e0aebf81_4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0e0aebf81_4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0e0aebf81_4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0e0aebf81_4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0e0aebf81_4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0e0aebf81_4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22425e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822425e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822425e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822425e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e0aebf4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0e0aebf4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0e0aebf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0e0aebf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0e0aebf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0e0aebf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e0aebf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e0aebf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e0aebf8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e0aebf8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e0aebf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e0aebf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e0aebf8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e0aebf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e0aebf8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e0aebf8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0e0aebf81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0e0aebf81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e0aebf81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0e0aebf81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0e0aebf81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0e0aebf81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rilliant.org/wiki/sorting-algorithms/" TargetMode="External"/><Relationship Id="rId4" Type="http://schemas.openxmlformats.org/officeDocument/2006/relationships/hyperlink" Target="https://www.geeksforgeeks.org/selection-sort/" TargetMode="External"/><Relationship Id="rId5" Type="http://schemas.openxmlformats.org/officeDocument/2006/relationships/hyperlink" Target="https://www.geeksforgeeks.org/merge-sort/" TargetMode="External"/><Relationship Id="rId6" Type="http://schemas.openxmlformats.org/officeDocument/2006/relationships/hyperlink" Target="https://stackoverflow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erge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Selection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Introsort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Quiroz Maquin, Nincol Abraham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Sánchez Atahualpa, José Miguel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Villena Peña, Diego Salvador</a:t>
            </a:r>
            <a:endParaRPr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graphicFrame>
        <p:nvGraphicFramePr>
          <p:cNvPr id="240" name="Google Shape;240;p22"/>
          <p:cNvGraphicFramePr/>
          <p:nvPr/>
        </p:nvGraphicFramePr>
        <p:xfrm>
          <a:off x="2827525" y="6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{388E561D-561F-45AC-A854-42D78D4A40BB}</a:tableStyleId>
              </a:tblPr>
              <a:tblGrid>
                <a:gridCol w="1575025"/>
                <a:gridCol w="2042600"/>
                <a:gridCol w="2313300"/>
              </a:tblGrid>
              <a:tr h="35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 (microseconds)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 hMerge="1"/>
              </a:tr>
              <a:tr h="35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Merge Sort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Selection Sort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99036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26040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11363545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282528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1133694763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2819094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1E+11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</a:t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11" y="954595"/>
            <a:ext cx="7083574" cy="40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 completa</a:t>
            </a:r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75" y="1051175"/>
            <a:ext cx="6545331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 logarítmica del tiempo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38" y="1143650"/>
            <a:ext cx="6545331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Intros</a:t>
            </a:r>
            <a:r>
              <a:rPr lang="es"/>
              <a:t>ort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Sobre Introsort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 txBox="1"/>
          <p:nvPr>
            <p:ph idx="4294967295" type="body"/>
          </p:nvPr>
        </p:nvSpPr>
        <p:spPr>
          <a:xfrm>
            <a:off x="303300" y="995400"/>
            <a:ext cx="5958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una combinación de Quicksort, Heapsort e InsertionSort.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complejidad computacional es en promedio </a:t>
            </a:r>
            <a:r>
              <a:rPr lang="es"/>
              <a:t>O(nlogn), pero puede en muchas </a:t>
            </a:r>
            <a:r>
              <a:rPr lang="es"/>
              <a:t>ocasiones</a:t>
            </a:r>
            <a:r>
              <a:rPr lang="es"/>
              <a:t> trabajar como Quicksort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peor escenario es el de Heapsort, </a:t>
            </a:r>
            <a:r>
              <a:rPr lang="es"/>
              <a:t>O(nlogn)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de tipo no estable</a:t>
            </a:r>
            <a:endParaRPr/>
          </a:p>
        </p:txBody>
      </p:sp>
      <p:graphicFrame>
        <p:nvGraphicFramePr>
          <p:cNvPr id="270" name="Google Shape;270;p27"/>
          <p:cNvGraphicFramePr/>
          <p:nvPr/>
        </p:nvGraphicFramePr>
        <p:xfrm>
          <a:off x="783713" y="3518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{388E561D-561F-45AC-A854-42D78D4A40BB}</a:tableStyleId>
              </a:tblPr>
              <a:tblGrid>
                <a:gridCol w="1320425"/>
                <a:gridCol w="1305925"/>
                <a:gridCol w="1349450"/>
                <a:gridCol w="1581600"/>
                <a:gridCol w="2002375"/>
              </a:tblGrid>
              <a:tr h="36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Algoritmo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Mejor Escenario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Peor Escenario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Escenario Promedio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Space Complexity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highlight>
                            <a:srgbClr val="FFFFFF"/>
                          </a:highlight>
                        </a:rPr>
                        <a:t>Intro </a:t>
                      </a:r>
                      <a:r>
                        <a:rPr lang="es" sz="1150">
                          <a:highlight>
                            <a:srgbClr val="FFFFFF"/>
                          </a:highlight>
                        </a:rPr>
                        <a:t>Sort</a:t>
                      </a:r>
                      <a:endParaRPr sz="1150"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https://brilliant.org/wiki/sorting-algorithms/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https://www.geeksforgeeks.org/selection-sort/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https://www.geeksforgeeks.org/merge-sort/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https://stackoverflow.com/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de preguntas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para la clase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¿Cuánto se estima que será el tiempo de </a:t>
            </a:r>
            <a:r>
              <a:rPr lang="es"/>
              <a:t>cálculo</a:t>
            </a:r>
            <a:r>
              <a:rPr lang="es"/>
              <a:t> para un n = 10 000 000 con Selection Sort?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¿Cuándo sería útil Selection Sort?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Sobre Merge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03300" y="995400"/>
            <a:ext cx="5958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complejidad computacional es siempre </a:t>
            </a:r>
            <a:r>
              <a:rPr lang="es"/>
              <a:t>O(nlogn)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Eficiencia en conjuntos de datos largos.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 un enfoque de dividir y conquistar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el más veloz, pero siempre mantiene su complejidad y velocidad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de tipo</a:t>
            </a:r>
            <a:r>
              <a:rPr lang="es"/>
              <a:t> Externo y</a:t>
            </a:r>
            <a:r>
              <a:rPr lang="es"/>
              <a:t> Estable</a:t>
            </a:r>
            <a:endParaRPr/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792113" y="3203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{388E561D-561F-45AC-A854-42D78D4A40BB}</a:tableStyleId>
              </a:tblPr>
              <a:tblGrid>
                <a:gridCol w="1320425"/>
                <a:gridCol w="1305925"/>
                <a:gridCol w="1349450"/>
                <a:gridCol w="1581600"/>
                <a:gridCol w="2002375"/>
              </a:tblGrid>
              <a:tr h="36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Algoritmo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Mejor Escenario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Peor Escenario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Escenario Promedio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Space Complexity</a:t>
                      </a:r>
                      <a:endParaRPr sz="115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highlight>
                            <a:srgbClr val="FFFFFF"/>
                          </a:highlight>
                        </a:rPr>
                        <a:t>Merge Sort</a:t>
                      </a:r>
                      <a:endParaRPr sz="1150"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3300" y="4115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</a:t>
            </a:r>
            <a:endParaRPr/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03300" y="9255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Garantiza una complejidad de </a:t>
            </a:r>
            <a:r>
              <a:rPr lang="es"/>
              <a:t>O(nlogn) incluso en el peor de los casos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eficiente en n grandes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uso de memoria es eficiente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Paralelizable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740275" y="4115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</a:t>
            </a:r>
            <a:endParaRPr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656125" y="9255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Ya que tiene siempre complejidad O(nlogn) hay algoritmos más veloces (en promedio) para n menores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tan veloz como QuickSort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el algoritmo más eficiente en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el más veloz, pero siempre </a:t>
            </a:r>
            <a:br>
              <a:rPr lang="es"/>
            </a:br>
            <a:r>
              <a:rPr lang="es"/>
              <a:t>mantiene su complejidad </a:t>
            </a:r>
            <a:br>
              <a:rPr lang="es"/>
            </a:br>
            <a:r>
              <a:rPr lang="es"/>
              <a:t>y velocidad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del MergeSort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Revisa que el array no sea de 1 elemento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Busca el punto medio del array y lo divide en 2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Se llama a sí mismo y ejecuta con la primera mitad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Repite con la segunda mitad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Repite hasta haber dividido todo a 1 unidad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Ordena dos números según criterio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b="1" lang="es" sz="1600">
                <a:latin typeface="Raleway"/>
                <a:ea typeface="Raleway"/>
                <a:cs typeface="Raleway"/>
                <a:sym typeface="Raleway"/>
              </a:rPr>
              <a:t>Compara cada grupo ya ordenado y los combina en orden</a:t>
            </a:r>
            <a:endParaRPr b="1" sz="88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387425" y="216525"/>
            <a:ext cx="23298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MergeSort: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Ejemplo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121097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21097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466097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466097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811097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811097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156100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156100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501100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501100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846100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846100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191100" y="4380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191100" y="4104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6156325" y="610552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3121100" y="9786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121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466100" y="9786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466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811100" y="9786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811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156100" y="978652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156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501100" y="9786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501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846100" y="9786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846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191100" y="97865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191100" y="95105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657896" y="156015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657896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002896" y="1560157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002896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347896" y="156015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3347896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692896" y="1560157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692896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479847" y="156015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479847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824847" y="156015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5824847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169847" y="1560157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169847" y="15325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2445421" y="224453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445421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790421" y="2244532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790421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466100" y="224453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3466100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3811100" y="2244532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3811100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235997" y="2244532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6235997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176772" y="224453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176772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521772" y="2244532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521772" y="2216932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445421" y="292890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445421" y="29013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790421" y="2928907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790421" y="29013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466100" y="292890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3466100" y="29013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811100" y="2928907"/>
            <a:ext cx="345000" cy="3450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811100" y="29013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176772" y="292890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176772" y="29013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521772" y="292890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521772" y="29013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442318" y="35025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442318" y="34749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787318" y="35025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790418" y="34749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462998" y="35025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62998" y="34749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3807998" y="35025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807998" y="34749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5173670" y="35025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5173670" y="34749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518670" y="35025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5518670" y="34749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600493" y="407622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2600493" y="404862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945493" y="407622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2948593" y="404862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3296700" y="407622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3296700" y="404862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3641700" y="407622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3641700" y="404862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236000" y="407620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6236000" y="404860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545995" y="407622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545995" y="404862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890995" y="407622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5890995" y="404862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355918" y="45450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3355918" y="45174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700918" y="45450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704018" y="45174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4052125" y="45450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4052125" y="45174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438325" y="45450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5438325" y="45174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090225" y="454505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5090225" y="451745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4397120" y="45450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4397120" y="45174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742120" y="4545077"/>
            <a:ext cx="345000" cy="34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4742120" y="4517477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75" y="281624"/>
            <a:ext cx="7076574" cy="4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Selection 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Selection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 txBox="1"/>
          <p:nvPr>
            <p:ph idx="4294967295" type="body"/>
          </p:nvPr>
        </p:nvSpPr>
        <p:spPr>
          <a:xfrm>
            <a:off x="263346" y="1070550"/>
            <a:ext cx="8121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Se recorre el arreglo hasta encontrar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el valor mínimo o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pequeño. Una vez recorrido todo, se reemplaza el valor mínimo encontrado en </a:t>
            </a: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el primer valor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del arreglo.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Esto se repite iterando con los números que quedan hasta  que todos los números hayan sido visitados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827" y="2192037"/>
            <a:ext cx="2192100" cy="26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375" y="2223662"/>
            <a:ext cx="4420050" cy="2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03300" y="12497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</a:t>
            </a:r>
            <a:endParaRPr/>
          </a:p>
        </p:txBody>
      </p:sp>
      <p:sp>
        <p:nvSpPr>
          <p:cNvPr id="232" name="Google Shape;232;p21"/>
          <p:cNvSpPr txBox="1"/>
          <p:nvPr>
            <p:ph idx="4294967295" type="body"/>
          </p:nvPr>
        </p:nvSpPr>
        <p:spPr>
          <a:xfrm>
            <a:off x="303300" y="17637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fácil de implementar.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necesita memoria adicional.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 pocos intercambios.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Rendimiento constante.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>
            <p:ph type="title"/>
          </p:nvPr>
        </p:nvSpPr>
        <p:spPr>
          <a:xfrm>
            <a:off x="4740275" y="1249775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</a:t>
            </a:r>
            <a:endParaRPr/>
          </a:p>
        </p:txBody>
      </p:sp>
      <p:sp>
        <p:nvSpPr>
          <p:cNvPr id="234" name="Google Shape;234;p21"/>
          <p:cNvSpPr txBox="1"/>
          <p:nvPr>
            <p:ph idx="4294967295" type="body"/>
          </p:nvPr>
        </p:nvSpPr>
        <p:spPr>
          <a:xfrm>
            <a:off x="4656125" y="1763700"/>
            <a:ext cx="443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lento, poco eficiente cuando se usa en listas de más de 10 000 unidades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 numerosas comparaciones.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