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943CE5C-D84A-4433-9C5C-0A968445AF93}">
  <a:tblStyle styleId="{9943CE5C-D84A-4433-9C5C-0A968445AF9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Roboto-regular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33" Type="http://schemas.openxmlformats.org/officeDocument/2006/relationships/font" Target="fonts/Lato-bold.fntdata"/><Relationship Id="rId10" Type="http://schemas.openxmlformats.org/officeDocument/2006/relationships/slide" Target="slides/slide4.xml"/><Relationship Id="rId32" Type="http://schemas.openxmlformats.org/officeDocument/2006/relationships/font" Target="fonts/Lato-regular.fntdata"/><Relationship Id="rId13" Type="http://schemas.openxmlformats.org/officeDocument/2006/relationships/slide" Target="slides/slide7.xml"/><Relationship Id="rId35" Type="http://schemas.openxmlformats.org/officeDocument/2006/relationships/font" Target="fonts/Lato-boldItalic.fntdata"/><Relationship Id="rId12" Type="http://schemas.openxmlformats.org/officeDocument/2006/relationships/slide" Target="slides/slide6.xml"/><Relationship Id="rId34" Type="http://schemas.openxmlformats.org/officeDocument/2006/relationships/font" Target="fonts/La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0e0aebf81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0e0aebf81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0e0aebf81_4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0e0aebf81_4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0e0aebf81_4_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20e0aebf81_4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0e0aebf81_4_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0e0aebf81_4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0e0aebf81_4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20e0aebf81_4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0e0aebf4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20e0aebf4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0e0aebf4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20e0aebf4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0e0aebf4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20e0aebf4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0e0aebf4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0e0aebf4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0e0aebf81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0e0aebf81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0e0aebf4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0e0aebf4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0e0aebf8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0e0aebf8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0e0aebf81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0e0aebf81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0e0aebf4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0e0aebf4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0e0aebf81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0e0aebf81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0e0aebf81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0e0aebf81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brilliant.org/wiki/sorting-algorithms/" TargetMode="External"/><Relationship Id="rId4" Type="http://schemas.openxmlformats.org/officeDocument/2006/relationships/hyperlink" Target="https://www.geeksforgeeks.org/selection-sort/" TargetMode="External"/><Relationship Id="rId5" Type="http://schemas.openxmlformats.org/officeDocument/2006/relationships/hyperlink" Target="https://www.geeksforgeeks.org/merge-sort/" TargetMode="External"/><Relationship Id="rId6" Type="http://schemas.openxmlformats.org/officeDocument/2006/relationships/hyperlink" Target="https://stackoverflow.com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</a:t>
            </a:r>
            <a:r>
              <a:rPr lang="es"/>
              <a:t>ergeSort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Villena Peña, Diego Salvador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Dasso Arana, Alvaro José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/>
              <a:t>Flores Rimac, Christopher William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/>
          <p:nvPr>
            <p:ph type="title"/>
          </p:nvPr>
        </p:nvSpPr>
        <p:spPr>
          <a:xfrm>
            <a:off x="303300" y="1249775"/>
            <a:ext cx="42687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Pros</a:t>
            </a:r>
            <a:endParaRPr/>
          </a:p>
        </p:txBody>
      </p:sp>
      <p:sp>
        <p:nvSpPr>
          <p:cNvPr id="223" name="Google Shape;223;p22"/>
          <p:cNvSpPr txBox="1"/>
          <p:nvPr>
            <p:ph idx="4294967295" type="body"/>
          </p:nvPr>
        </p:nvSpPr>
        <p:spPr>
          <a:xfrm>
            <a:off x="303300" y="1763700"/>
            <a:ext cx="44370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 fácil de implementar.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necesita memoria adicional.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Realiza pocos intercambios.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Rendimiento constante.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2"/>
          <p:cNvSpPr txBox="1"/>
          <p:nvPr>
            <p:ph type="title"/>
          </p:nvPr>
        </p:nvSpPr>
        <p:spPr>
          <a:xfrm>
            <a:off x="4740275" y="1249775"/>
            <a:ext cx="42687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Contras</a:t>
            </a:r>
            <a:endParaRPr/>
          </a:p>
        </p:txBody>
      </p:sp>
      <p:sp>
        <p:nvSpPr>
          <p:cNvPr id="225" name="Google Shape;225;p22"/>
          <p:cNvSpPr txBox="1"/>
          <p:nvPr>
            <p:ph idx="4294967295" type="body"/>
          </p:nvPr>
        </p:nvSpPr>
        <p:spPr>
          <a:xfrm>
            <a:off x="4656125" y="1763700"/>
            <a:ext cx="44370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 lento, poco eficiente cuando se usa en listas de más de 10 000 unidades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Realiza numerosas comparaciones.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</a:t>
            </a:r>
            <a:endParaRPr/>
          </a:p>
        </p:txBody>
      </p:sp>
      <p:graphicFrame>
        <p:nvGraphicFramePr>
          <p:cNvPr id="231" name="Google Shape;231;p23"/>
          <p:cNvGraphicFramePr/>
          <p:nvPr/>
        </p:nvGraphicFramePr>
        <p:xfrm>
          <a:off x="2827525" y="64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{9943CE5C-D84A-4433-9C5C-0A968445AF93}</a:tableStyleId>
              </a:tblPr>
              <a:tblGrid>
                <a:gridCol w="1575025"/>
                <a:gridCol w="2042600"/>
                <a:gridCol w="2313300"/>
              </a:tblGrid>
              <a:tr h="350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Time (microseconds)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 hMerge="1"/>
              </a:tr>
              <a:tr h="350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Merge Sort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Selection Sort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</a:tr>
              <a:tr h="384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237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1088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2538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99036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26040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11363545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1000000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282528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1133694763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10000000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2819094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1E+11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Gráfica</a:t>
            </a:r>
            <a:endParaRPr/>
          </a:p>
        </p:txBody>
      </p:sp>
      <p:pic>
        <p:nvPicPr>
          <p:cNvPr id="237" name="Google Shape;2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211" y="954595"/>
            <a:ext cx="7083574" cy="409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Gráfica completa</a:t>
            </a:r>
            <a:endParaRPr/>
          </a:p>
        </p:txBody>
      </p:sp>
      <p:pic>
        <p:nvPicPr>
          <p:cNvPr id="243" name="Google Shape;2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875" y="1051175"/>
            <a:ext cx="6545331" cy="378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Escala logarítmica del tiempo</a:t>
            </a:r>
            <a:endParaRPr/>
          </a:p>
        </p:txBody>
      </p:sp>
      <p:pic>
        <p:nvPicPr>
          <p:cNvPr id="249" name="Google Shape;2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938" y="1143650"/>
            <a:ext cx="6545331" cy="378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</a:t>
            </a:r>
            <a:endParaRPr/>
          </a:p>
        </p:txBody>
      </p:sp>
      <p:sp>
        <p:nvSpPr>
          <p:cNvPr id="255" name="Google Shape;255;p2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https://brilliant.org/wiki/sorting-algorithms/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https://www.geeksforgeeks.org/selection-sort/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5"/>
              </a:rPr>
              <a:t>https://www.geeksforgeeks.org/merge-sort/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6"/>
              </a:rPr>
              <a:t>https://stackoverflow.com/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Preguntas para la clase</a:t>
            </a:r>
            <a:endParaRPr/>
          </a:p>
        </p:txBody>
      </p:sp>
      <p:sp>
        <p:nvSpPr>
          <p:cNvPr id="261" name="Google Shape;261;p2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¿Cuánto se estima que será el tiempo de </a:t>
            </a:r>
            <a:r>
              <a:rPr lang="es"/>
              <a:t>cálculo</a:t>
            </a:r>
            <a:r>
              <a:rPr lang="es"/>
              <a:t> para un n = 10 000 000 con Selection Sort?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¿Por qué la memoria no se libera mientras el programa se ejecuta?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Sección de preguntas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s"/>
              <a:t>Sobre el Algoritmo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>
            <p:ph idx="4294967295" type="body"/>
          </p:nvPr>
        </p:nvSpPr>
        <p:spPr>
          <a:xfrm>
            <a:off x="303300" y="995400"/>
            <a:ext cx="59589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Su complejidad computacional es siempre </a:t>
            </a:r>
            <a:r>
              <a:rPr lang="es"/>
              <a:t>O(nlogn)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Eficiencia en conjuntos de datos largos.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Usa un enfoque de dividir y conquistar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es el más veloz, pero siempre mantiene su complejidad y velocidad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 de tipo Interno y Estable</a:t>
            </a:r>
            <a:endParaRPr/>
          </a:p>
        </p:txBody>
      </p:sp>
      <p:graphicFrame>
        <p:nvGraphicFramePr>
          <p:cNvPr id="80" name="Google Shape;80;p14"/>
          <p:cNvGraphicFramePr/>
          <p:nvPr/>
        </p:nvGraphicFramePr>
        <p:xfrm>
          <a:off x="792113" y="32035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{9943CE5C-D84A-4433-9C5C-0A968445AF93}</a:tableStyleId>
              </a:tblPr>
              <a:tblGrid>
                <a:gridCol w="1320425"/>
                <a:gridCol w="1305925"/>
                <a:gridCol w="1349450"/>
                <a:gridCol w="1581600"/>
                <a:gridCol w="2002375"/>
              </a:tblGrid>
              <a:tr h="366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50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</a:rPr>
                        <a:t>Algoritmo</a:t>
                      </a:r>
                      <a:endParaRPr sz="1150">
                        <a:solidFill>
                          <a:srgbClr val="16161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50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</a:rPr>
                        <a:t>Mejor Escenario</a:t>
                      </a:r>
                      <a:endParaRPr sz="1150">
                        <a:solidFill>
                          <a:srgbClr val="16161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50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</a:rPr>
                        <a:t>Peor Escenario</a:t>
                      </a:r>
                      <a:endParaRPr sz="1150">
                        <a:solidFill>
                          <a:srgbClr val="16161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50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</a:rPr>
                        <a:t>Escenario Promedio</a:t>
                      </a:r>
                      <a:endParaRPr sz="1150">
                        <a:solidFill>
                          <a:srgbClr val="16161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50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</a:rPr>
                        <a:t>Space Complexity</a:t>
                      </a:r>
                      <a:endParaRPr sz="1150">
                        <a:solidFill>
                          <a:srgbClr val="16161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50">
                          <a:highlight>
                            <a:srgbClr val="FFFFFF"/>
                          </a:highlight>
                        </a:rPr>
                        <a:t>Merge Sort</a:t>
                      </a:r>
                      <a:endParaRPr sz="1150">
                        <a:highlight>
                          <a:srgbClr val="FFFFFF"/>
                        </a:highlight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i="1"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</a:t>
                      </a:r>
                      <a:r>
                        <a:rPr i="1"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>
                        <a:solidFill>
                          <a:srgbClr val="161616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i="1"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</a:t>
                      </a:r>
                      <a:r>
                        <a:rPr i="1"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>
                        <a:solidFill>
                          <a:srgbClr val="161616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i="1"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</a:t>
                      </a:r>
                      <a:r>
                        <a:rPr i="1"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>
                        <a:solidFill>
                          <a:srgbClr val="161616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i="1"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>
                        <a:solidFill>
                          <a:srgbClr val="161616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03300" y="411575"/>
            <a:ext cx="42687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Pros</a:t>
            </a:r>
            <a:endParaRPr/>
          </a:p>
        </p:txBody>
      </p:sp>
      <p:sp>
        <p:nvSpPr>
          <p:cNvPr id="86" name="Google Shape;86;p15"/>
          <p:cNvSpPr txBox="1"/>
          <p:nvPr>
            <p:ph idx="4294967295" type="body"/>
          </p:nvPr>
        </p:nvSpPr>
        <p:spPr>
          <a:xfrm>
            <a:off x="303300" y="925500"/>
            <a:ext cx="44370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Garantiza una complejidad de </a:t>
            </a:r>
            <a:r>
              <a:rPr lang="es"/>
              <a:t>O(nlogn) incluso en el peor de los casos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 eficiente en n grandes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Su uso de memoria es eficiente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Paralelizable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>
            <p:ph type="title"/>
          </p:nvPr>
        </p:nvSpPr>
        <p:spPr>
          <a:xfrm>
            <a:off x="4740275" y="411575"/>
            <a:ext cx="42687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Contras</a:t>
            </a:r>
            <a:endParaRPr/>
          </a:p>
        </p:txBody>
      </p: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4656125" y="925500"/>
            <a:ext cx="44370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Ya que tiene siempre complejidad O(nlogn) hay algoritmos más veloces (en promedio) para n menores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es tan veloz como QuickSort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es el algoritmo más eficiente en memoria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es el más veloz, pero siempre </a:t>
            </a:r>
            <a:br>
              <a:rPr lang="es"/>
            </a:br>
            <a:r>
              <a:rPr lang="es"/>
              <a:t>mantiene su complejidad </a:t>
            </a:r>
            <a:br>
              <a:rPr lang="es"/>
            </a:br>
            <a:r>
              <a:rPr lang="es"/>
              <a:t>y velocidad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Explicación del MergeSort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AutoNum type="arabicPeriod"/>
            </a:pPr>
            <a:r>
              <a:rPr b="1" lang="es" sz="1600">
                <a:latin typeface="Raleway"/>
                <a:ea typeface="Raleway"/>
                <a:cs typeface="Raleway"/>
                <a:sym typeface="Raleway"/>
              </a:rPr>
              <a:t>Revisa que el array no sea de 1 elemento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AutoNum type="arabicPeriod"/>
            </a:pPr>
            <a:r>
              <a:rPr b="1" lang="es" sz="1600">
                <a:latin typeface="Raleway"/>
                <a:ea typeface="Raleway"/>
                <a:cs typeface="Raleway"/>
                <a:sym typeface="Raleway"/>
              </a:rPr>
              <a:t>Busca el punto medio del array y lo divide en 2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AutoNum type="arabicPeriod"/>
            </a:pPr>
            <a:r>
              <a:rPr b="1" lang="es" sz="1600">
                <a:latin typeface="Raleway"/>
                <a:ea typeface="Raleway"/>
                <a:cs typeface="Raleway"/>
                <a:sym typeface="Raleway"/>
              </a:rPr>
              <a:t>Se llama a sí mismo y ejecuta con la primera mitad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AutoNum type="arabicPeriod"/>
            </a:pPr>
            <a:r>
              <a:rPr b="1" lang="es" sz="1600">
                <a:latin typeface="Raleway"/>
                <a:ea typeface="Raleway"/>
                <a:cs typeface="Raleway"/>
                <a:sym typeface="Raleway"/>
              </a:rPr>
              <a:t>Repite con la segunda mitad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AutoNum type="arabicPeriod"/>
            </a:pPr>
            <a:r>
              <a:rPr b="1" lang="es" sz="1600">
                <a:latin typeface="Raleway"/>
                <a:ea typeface="Raleway"/>
                <a:cs typeface="Raleway"/>
                <a:sym typeface="Raleway"/>
              </a:rPr>
              <a:t>Repite hasta haber dividido todo a 1 unidad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AutoNum type="arabicPeriod"/>
            </a:pPr>
            <a:r>
              <a:rPr b="1" lang="es" sz="1600">
                <a:latin typeface="Raleway"/>
                <a:ea typeface="Raleway"/>
                <a:cs typeface="Raleway"/>
                <a:sym typeface="Raleway"/>
              </a:rPr>
              <a:t>Ordena dos números según criterio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AutoNum type="arabicPeriod"/>
            </a:pPr>
            <a:r>
              <a:rPr b="1" lang="es" sz="1600">
                <a:latin typeface="Raleway"/>
                <a:ea typeface="Raleway"/>
                <a:cs typeface="Raleway"/>
                <a:sym typeface="Raleway"/>
              </a:rPr>
              <a:t>Compara cada grupo ya ordenado y los combina en orden</a:t>
            </a:r>
            <a:endParaRPr b="1" sz="88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4294967295" type="title"/>
          </p:nvPr>
        </p:nvSpPr>
        <p:spPr>
          <a:xfrm>
            <a:off x="387425" y="216525"/>
            <a:ext cx="2329800" cy="10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MergeSort: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Ejemplo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3121097" y="663865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3121097" y="636265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3466097" y="663865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3466097" y="636265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9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3811097" y="663865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3811097" y="636265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4156100" y="663865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4156100" y="636265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4501100" y="663865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4501100" y="636265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4846100" y="663865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4846100" y="636265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5191100" y="663865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5191100" y="636265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4" name="Google Shape;114;p17"/>
          <p:cNvCxnSpPr/>
          <p:nvPr/>
        </p:nvCxnSpPr>
        <p:spPr>
          <a:xfrm rot="10800000">
            <a:off x="6156325" y="836365"/>
            <a:ext cx="32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7"/>
          <p:cNvSpPr/>
          <p:nvPr/>
        </p:nvSpPr>
        <p:spPr>
          <a:xfrm>
            <a:off x="3121100" y="1204465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3121100" y="1176865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3466100" y="1204465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3466100" y="1176865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9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3811100" y="1204465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3811100" y="1176865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4156100" y="1204465"/>
            <a:ext cx="345000" cy="345000"/>
          </a:xfrm>
          <a:prstGeom prst="rect">
            <a:avLst/>
          </a:prstGeom>
          <a:solidFill>
            <a:schemeClr val="accent5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4156100" y="1176865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4501100" y="1204465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4501100" y="1176865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4846100" y="1204465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4846100" y="1176865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5191100" y="1204465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5191100" y="1176865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2657896" y="1888840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2657896" y="1861240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3002896" y="1888840"/>
            <a:ext cx="345000" cy="345000"/>
          </a:xfrm>
          <a:prstGeom prst="rect">
            <a:avLst/>
          </a:prstGeom>
          <a:solidFill>
            <a:schemeClr val="accent5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E599"/>
              </a:highlight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3002896" y="1861240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9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3347896" y="1888840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3347896" y="1861240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3692896" y="1888840"/>
            <a:ext cx="345000" cy="345000"/>
          </a:xfrm>
          <a:prstGeom prst="rect">
            <a:avLst/>
          </a:prstGeom>
          <a:solidFill>
            <a:schemeClr val="accent5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 txBox="1"/>
          <p:nvPr/>
        </p:nvSpPr>
        <p:spPr>
          <a:xfrm>
            <a:off x="3692896" y="1861240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5479847" y="1888840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5479847" y="1861240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5824847" y="1888840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5824847" y="1861240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6169847" y="1888840"/>
            <a:ext cx="345000" cy="345000"/>
          </a:xfrm>
          <a:prstGeom prst="rect">
            <a:avLst/>
          </a:prstGeom>
          <a:solidFill>
            <a:schemeClr val="accent5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6169847" y="1861240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2445421" y="2573215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 txBox="1"/>
          <p:nvPr/>
        </p:nvSpPr>
        <p:spPr>
          <a:xfrm>
            <a:off x="2445421" y="2545615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2790421" y="2573215"/>
            <a:ext cx="345000" cy="345000"/>
          </a:xfrm>
          <a:prstGeom prst="rect">
            <a:avLst/>
          </a:prstGeom>
          <a:solidFill>
            <a:schemeClr val="accent5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E599"/>
              </a:highlight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2790421" y="2545615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9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3466100" y="2573215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 txBox="1"/>
          <p:nvPr/>
        </p:nvSpPr>
        <p:spPr>
          <a:xfrm>
            <a:off x="3466100" y="2545615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3811100" y="2573215"/>
            <a:ext cx="345000" cy="345000"/>
          </a:xfrm>
          <a:prstGeom prst="rect">
            <a:avLst/>
          </a:prstGeom>
          <a:solidFill>
            <a:schemeClr val="accent5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3811100" y="2545615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6235997" y="2573215"/>
            <a:ext cx="345000" cy="345000"/>
          </a:xfrm>
          <a:prstGeom prst="rect">
            <a:avLst/>
          </a:prstGeom>
          <a:solidFill>
            <a:schemeClr val="accent5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 txBox="1"/>
          <p:nvPr/>
        </p:nvSpPr>
        <p:spPr>
          <a:xfrm>
            <a:off x="6235997" y="2545615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5176772" y="2573215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 txBox="1"/>
          <p:nvPr/>
        </p:nvSpPr>
        <p:spPr>
          <a:xfrm>
            <a:off x="5176772" y="2545615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5521772" y="2573215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 txBox="1"/>
          <p:nvPr/>
        </p:nvSpPr>
        <p:spPr>
          <a:xfrm>
            <a:off x="5521772" y="2545615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2445421" y="3257590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 txBox="1"/>
          <p:nvPr/>
        </p:nvSpPr>
        <p:spPr>
          <a:xfrm>
            <a:off x="2445421" y="3229990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2790421" y="3257590"/>
            <a:ext cx="345000" cy="345000"/>
          </a:xfrm>
          <a:prstGeom prst="rect">
            <a:avLst/>
          </a:prstGeom>
          <a:solidFill>
            <a:schemeClr val="accent5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E599"/>
              </a:highlight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2790421" y="3229990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9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3466100" y="3257590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 txBox="1"/>
          <p:nvPr/>
        </p:nvSpPr>
        <p:spPr>
          <a:xfrm>
            <a:off x="3466100" y="3229990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3811100" y="3257590"/>
            <a:ext cx="345000" cy="345000"/>
          </a:xfrm>
          <a:prstGeom prst="rect">
            <a:avLst/>
          </a:prstGeom>
          <a:solidFill>
            <a:schemeClr val="accent5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 txBox="1"/>
          <p:nvPr/>
        </p:nvSpPr>
        <p:spPr>
          <a:xfrm>
            <a:off x="3811100" y="3229990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7"/>
          <p:cNvSpPr/>
          <p:nvPr/>
        </p:nvSpPr>
        <p:spPr>
          <a:xfrm>
            <a:off x="5176772" y="3257590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"/>
          <p:cNvSpPr txBox="1"/>
          <p:nvPr/>
        </p:nvSpPr>
        <p:spPr>
          <a:xfrm>
            <a:off x="5176772" y="3229990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7"/>
          <p:cNvSpPr/>
          <p:nvPr/>
        </p:nvSpPr>
        <p:spPr>
          <a:xfrm>
            <a:off x="5521772" y="3257590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5521772" y="3229990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2442318" y="3831259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7"/>
          <p:cNvSpPr txBox="1"/>
          <p:nvPr/>
        </p:nvSpPr>
        <p:spPr>
          <a:xfrm>
            <a:off x="2442318" y="3803659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2787318" y="3831259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E599"/>
              </a:highlight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2790418" y="3803659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9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7"/>
          <p:cNvSpPr/>
          <p:nvPr/>
        </p:nvSpPr>
        <p:spPr>
          <a:xfrm>
            <a:off x="3462998" y="3831259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"/>
          <p:cNvSpPr txBox="1"/>
          <p:nvPr/>
        </p:nvSpPr>
        <p:spPr>
          <a:xfrm>
            <a:off x="3462998" y="3803659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7"/>
          <p:cNvSpPr/>
          <p:nvPr/>
        </p:nvSpPr>
        <p:spPr>
          <a:xfrm>
            <a:off x="3807998" y="3831259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"/>
          <p:cNvSpPr txBox="1"/>
          <p:nvPr/>
        </p:nvSpPr>
        <p:spPr>
          <a:xfrm>
            <a:off x="3807998" y="3803659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7"/>
          <p:cNvSpPr/>
          <p:nvPr/>
        </p:nvSpPr>
        <p:spPr>
          <a:xfrm>
            <a:off x="5173670" y="3831259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"/>
          <p:cNvSpPr txBox="1"/>
          <p:nvPr/>
        </p:nvSpPr>
        <p:spPr>
          <a:xfrm>
            <a:off x="5173670" y="3803659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7"/>
          <p:cNvSpPr/>
          <p:nvPr/>
        </p:nvSpPr>
        <p:spPr>
          <a:xfrm>
            <a:off x="5518670" y="3831259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"/>
          <p:cNvSpPr txBox="1"/>
          <p:nvPr/>
        </p:nvSpPr>
        <p:spPr>
          <a:xfrm>
            <a:off x="5518670" y="3803659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2600493" y="4404909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"/>
          <p:cNvSpPr txBox="1"/>
          <p:nvPr/>
        </p:nvSpPr>
        <p:spPr>
          <a:xfrm>
            <a:off x="2600493" y="4377309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17"/>
          <p:cNvSpPr/>
          <p:nvPr/>
        </p:nvSpPr>
        <p:spPr>
          <a:xfrm>
            <a:off x="2945493" y="4404909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E599"/>
              </a:highlight>
            </a:endParaRPr>
          </a:p>
        </p:txBody>
      </p:sp>
      <p:sp>
        <p:nvSpPr>
          <p:cNvPr id="184" name="Google Shape;184;p17"/>
          <p:cNvSpPr txBox="1"/>
          <p:nvPr/>
        </p:nvSpPr>
        <p:spPr>
          <a:xfrm>
            <a:off x="2948593" y="4377309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17"/>
          <p:cNvSpPr/>
          <p:nvPr/>
        </p:nvSpPr>
        <p:spPr>
          <a:xfrm>
            <a:off x="3296700" y="4404909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"/>
          <p:cNvSpPr txBox="1"/>
          <p:nvPr/>
        </p:nvSpPr>
        <p:spPr>
          <a:xfrm>
            <a:off x="3296700" y="4377309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17"/>
          <p:cNvSpPr/>
          <p:nvPr/>
        </p:nvSpPr>
        <p:spPr>
          <a:xfrm>
            <a:off x="3641700" y="4404909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"/>
          <p:cNvSpPr txBox="1"/>
          <p:nvPr/>
        </p:nvSpPr>
        <p:spPr>
          <a:xfrm>
            <a:off x="3641700" y="4377309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9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17"/>
          <p:cNvSpPr/>
          <p:nvPr/>
        </p:nvSpPr>
        <p:spPr>
          <a:xfrm>
            <a:off x="6236000" y="4404890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"/>
          <p:cNvSpPr txBox="1"/>
          <p:nvPr/>
        </p:nvSpPr>
        <p:spPr>
          <a:xfrm>
            <a:off x="6236000" y="4377290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5545995" y="4404909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 txBox="1"/>
          <p:nvPr/>
        </p:nvSpPr>
        <p:spPr>
          <a:xfrm>
            <a:off x="5545995" y="4377309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17"/>
          <p:cNvSpPr/>
          <p:nvPr/>
        </p:nvSpPr>
        <p:spPr>
          <a:xfrm>
            <a:off x="5890995" y="4404909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 txBox="1"/>
          <p:nvPr/>
        </p:nvSpPr>
        <p:spPr>
          <a:xfrm>
            <a:off x="5890995" y="4377309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375" y="281624"/>
            <a:ext cx="7076574" cy="458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/>
          <p:nvPr>
            <p:ph type="title"/>
          </p:nvPr>
        </p:nvSpPr>
        <p:spPr>
          <a:xfrm>
            <a:off x="1830975" y="2153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Implementación del algoritmo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(archivo adjunto)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Selection Sort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s"/>
              <a:t>Selection Sort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"/>
          <p:cNvSpPr txBox="1"/>
          <p:nvPr>
            <p:ph idx="4294967295" type="body"/>
          </p:nvPr>
        </p:nvSpPr>
        <p:spPr>
          <a:xfrm>
            <a:off x="263346" y="1070550"/>
            <a:ext cx="81219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 sz="1400">
                <a:latin typeface="Roboto"/>
                <a:ea typeface="Roboto"/>
                <a:cs typeface="Roboto"/>
                <a:sym typeface="Roboto"/>
              </a:rPr>
              <a:t>Se recorre el arreglo hasta encontrar </a:t>
            </a:r>
            <a:r>
              <a:rPr lang="es" sz="1400">
                <a:latin typeface="Roboto"/>
                <a:ea typeface="Roboto"/>
                <a:cs typeface="Roboto"/>
                <a:sym typeface="Roboto"/>
              </a:rPr>
              <a:t>búsqueda </a:t>
            </a:r>
            <a:r>
              <a:rPr lang="es" sz="1400">
                <a:latin typeface="Roboto"/>
                <a:ea typeface="Roboto"/>
                <a:cs typeface="Roboto"/>
                <a:sym typeface="Roboto"/>
              </a:rPr>
              <a:t>el valor mínimo o </a:t>
            </a:r>
            <a:r>
              <a:rPr lang="es" sz="1400"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s" sz="1400">
                <a:latin typeface="Roboto"/>
                <a:ea typeface="Roboto"/>
                <a:cs typeface="Roboto"/>
                <a:sym typeface="Roboto"/>
              </a:rPr>
              <a:t> pequeño. Una vez recorrido todo, se reemplaza el valor mínimo encontrado en </a:t>
            </a:r>
            <a:r>
              <a:rPr b="1" lang="es" sz="1400">
                <a:latin typeface="Roboto"/>
                <a:ea typeface="Roboto"/>
                <a:cs typeface="Roboto"/>
                <a:sym typeface="Roboto"/>
              </a:rPr>
              <a:t>el primer valor</a:t>
            </a:r>
            <a:r>
              <a:rPr lang="es" sz="1400">
                <a:latin typeface="Roboto"/>
                <a:ea typeface="Roboto"/>
                <a:cs typeface="Roboto"/>
                <a:sym typeface="Roboto"/>
              </a:rPr>
              <a:t> del arreglo.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 sz="1400">
                <a:latin typeface="Roboto"/>
                <a:ea typeface="Roboto"/>
                <a:cs typeface="Roboto"/>
                <a:sym typeface="Roboto"/>
              </a:rPr>
              <a:t>Esto se repite iterando con los números que quedan hasta  que todos los números hayan sido visitados</a:t>
            </a:r>
            <a:endParaRPr/>
          </a:p>
        </p:txBody>
      </p:sp>
      <p:pic>
        <p:nvPicPr>
          <p:cNvPr id="216" name="Google Shape;2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827" y="2192037"/>
            <a:ext cx="2192100" cy="267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5375" y="2223662"/>
            <a:ext cx="4420050" cy="261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