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70" r:id="rId13"/>
    <p:sldId id="271" r:id="rId14"/>
    <p:sldId id="272"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343" y="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14-Mar-18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F41D2-B2F5-4578-B84F-FDD3674799F2}"/>
              </a:ext>
            </a:extLst>
          </p:cNvPr>
          <p:cNvSpPr>
            <a:spLocks noGrp="1"/>
          </p:cNvSpPr>
          <p:nvPr>
            <p:ph type="ctrTitle"/>
          </p:nvPr>
        </p:nvSpPr>
        <p:spPr/>
        <p:txBody>
          <a:bodyPr/>
          <a:lstStyle/>
          <a:p>
            <a:r>
              <a:rPr lang="en-US" dirty="0"/>
              <a:t>Hill Cipher</a:t>
            </a:r>
          </a:p>
        </p:txBody>
      </p:sp>
      <p:sp>
        <p:nvSpPr>
          <p:cNvPr id="3" name="Subtitle 2">
            <a:extLst>
              <a:ext uri="{FF2B5EF4-FFF2-40B4-BE49-F238E27FC236}">
                <a16:creationId xmlns:a16="http://schemas.microsoft.com/office/drawing/2014/main" id="{505C425A-F1B1-4BE4-8CDA-286D6B0FDF9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06355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Inverse matrix</a:t>
            </a:r>
          </a:p>
        </p:txBody>
      </p:sp>
      <p:pic>
        <p:nvPicPr>
          <p:cNvPr id="4" name="Content Placeholder 3">
            <a:extLst>
              <a:ext uri="{FF2B5EF4-FFF2-40B4-BE49-F238E27FC236}">
                <a16:creationId xmlns:a16="http://schemas.microsoft.com/office/drawing/2014/main" id="{BE98A00C-7971-4E03-8A2F-A5F4EA84B76B}"/>
              </a:ext>
            </a:extLst>
          </p:cNvPr>
          <p:cNvPicPr>
            <a:picLocks noGrp="1" noChangeAspect="1"/>
          </p:cNvPicPr>
          <p:nvPr>
            <p:ph idx="1"/>
          </p:nvPr>
        </p:nvPicPr>
        <p:blipFill>
          <a:blip r:embed="rId2"/>
          <a:stretch>
            <a:fillRect/>
          </a:stretch>
        </p:blipFill>
        <p:spPr>
          <a:xfrm>
            <a:off x="672138" y="2034795"/>
            <a:ext cx="3133725" cy="514350"/>
          </a:xfrm>
          <a:prstGeom prst="rect">
            <a:avLst/>
          </a:prstGeom>
        </p:spPr>
      </p:pic>
      <p:sp>
        <p:nvSpPr>
          <p:cNvPr id="5" name="Rectangle 4">
            <a:extLst>
              <a:ext uri="{FF2B5EF4-FFF2-40B4-BE49-F238E27FC236}">
                <a16:creationId xmlns:a16="http://schemas.microsoft.com/office/drawing/2014/main" id="{B22C136C-0FC3-4B6B-BEB1-5881805F8967}"/>
              </a:ext>
            </a:extLst>
          </p:cNvPr>
          <p:cNvSpPr/>
          <p:nvPr/>
        </p:nvSpPr>
        <p:spPr>
          <a:xfrm>
            <a:off x="672138" y="3059668"/>
            <a:ext cx="5112297" cy="369332"/>
          </a:xfrm>
          <a:prstGeom prst="rect">
            <a:avLst/>
          </a:prstGeom>
        </p:spPr>
        <p:txBody>
          <a:bodyPr wrap="none">
            <a:spAutoFit/>
          </a:bodyPr>
          <a:lstStyle/>
          <a:p>
            <a:r>
              <a:rPr lang="en-US" dirty="0"/>
              <a:t>Function to calculate the inverse key matrix.</a:t>
            </a:r>
          </a:p>
        </p:txBody>
      </p:sp>
    </p:spTree>
    <p:extLst>
      <p:ext uri="{BB962C8B-B14F-4D97-AF65-F5344CB8AC3E}">
        <p14:creationId xmlns:p14="http://schemas.microsoft.com/office/powerpoint/2010/main" val="713861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Finding the inverse matrix</a:t>
            </a:r>
          </a:p>
        </p:txBody>
      </p:sp>
      <p:pic>
        <p:nvPicPr>
          <p:cNvPr id="4" name="Content Placeholder 3">
            <a:extLst>
              <a:ext uri="{FF2B5EF4-FFF2-40B4-BE49-F238E27FC236}">
                <a16:creationId xmlns:a16="http://schemas.microsoft.com/office/drawing/2014/main" id="{F3533E0E-24F7-494A-B2BB-3A144F6E2117}"/>
              </a:ext>
            </a:extLst>
          </p:cNvPr>
          <p:cNvPicPr>
            <a:picLocks noGrp="1" noChangeAspect="1"/>
          </p:cNvPicPr>
          <p:nvPr>
            <p:ph idx="1"/>
          </p:nvPr>
        </p:nvPicPr>
        <p:blipFill>
          <a:blip r:embed="rId2"/>
          <a:stretch>
            <a:fillRect/>
          </a:stretch>
        </p:blipFill>
        <p:spPr>
          <a:xfrm>
            <a:off x="672138" y="2034795"/>
            <a:ext cx="2762250" cy="790575"/>
          </a:xfrm>
          <a:prstGeom prst="rect">
            <a:avLst/>
          </a:prstGeom>
        </p:spPr>
      </p:pic>
      <p:sp>
        <p:nvSpPr>
          <p:cNvPr id="5" name="Rectangle 4">
            <a:extLst>
              <a:ext uri="{FF2B5EF4-FFF2-40B4-BE49-F238E27FC236}">
                <a16:creationId xmlns:a16="http://schemas.microsoft.com/office/drawing/2014/main" id="{26CD150D-B00E-4DD3-AFC6-C771B059436B}"/>
              </a:ext>
            </a:extLst>
          </p:cNvPr>
          <p:cNvSpPr/>
          <p:nvPr/>
        </p:nvSpPr>
        <p:spPr>
          <a:xfrm>
            <a:off x="672138" y="3105834"/>
            <a:ext cx="6096000" cy="646331"/>
          </a:xfrm>
          <a:prstGeom prst="rect">
            <a:avLst/>
          </a:prstGeom>
        </p:spPr>
        <p:txBody>
          <a:bodyPr>
            <a:spAutoFit/>
          </a:bodyPr>
          <a:lstStyle/>
          <a:p>
            <a:r>
              <a:rPr lang="en-US" dirty="0"/>
              <a:t>Function to calculate the determinant of a 2 x 2 matrix.</a:t>
            </a:r>
          </a:p>
        </p:txBody>
      </p:sp>
      <p:pic>
        <p:nvPicPr>
          <p:cNvPr id="6" name="Picture 5">
            <a:extLst>
              <a:ext uri="{FF2B5EF4-FFF2-40B4-BE49-F238E27FC236}">
                <a16:creationId xmlns:a16="http://schemas.microsoft.com/office/drawing/2014/main" id="{220A738C-2F10-4E04-959F-8A4A92DB4930}"/>
              </a:ext>
            </a:extLst>
          </p:cNvPr>
          <p:cNvPicPr>
            <a:picLocks noChangeAspect="1"/>
          </p:cNvPicPr>
          <p:nvPr/>
        </p:nvPicPr>
        <p:blipFill>
          <a:blip r:embed="rId3"/>
          <a:stretch>
            <a:fillRect/>
          </a:stretch>
        </p:blipFill>
        <p:spPr>
          <a:xfrm>
            <a:off x="672138" y="4060680"/>
            <a:ext cx="7229475" cy="819150"/>
          </a:xfrm>
          <a:prstGeom prst="rect">
            <a:avLst/>
          </a:prstGeom>
        </p:spPr>
      </p:pic>
    </p:spTree>
    <p:extLst>
      <p:ext uri="{BB962C8B-B14F-4D97-AF65-F5344CB8AC3E}">
        <p14:creationId xmlns:p14="http://schemas.microsoft.com/office/powerpoint/2010/main" val="3906109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Finding the inverse matrix</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flipV="1">
            <a:off x="10893614" y="5718806"/>
            <a:ext cx="448302" cy="77986"/>
          </a:xfrm>
        </p:spPr>
        <p:txBody>
          <a:bodyPr>
            <a:normAutofit fontScale="25000" lnSpcReduction="20000"/>
          </a:bodyPr>
          <a:lstStyle/>
          <a:p>
            <a:pPr marL="0" indent="0">
              <a:buNone/>
            </a:pPr>
            <a:endParaRPr lang="en-US" dirty="0">
              <a:solidFill>
                <a:schemeClr val="tx1"/>
              </a:solidFill>
            </a:endParaRPr>
          </a:p>
        </p:txBody>
      </p:sp>
      <p:pic>
        <p:nvPicPr>
          <p:cNvPr id="4" name="Picture 3">
            <a:extLst>
              <a:ext uri="{FF2B5EF4-FFF2-40B4-BE49-F238E27FC236}">
                <a16:creationId xmlns:a16="http://schemas.microsoft.com/office/drawing/2014/main" id="{E76A0946-3255-4E9E-A783-659E9B7453A4}"/>
              </a:ext>
            </a:extLst>
          </p:cNvPr>
          <p:cNvPicPr>
            <a:picLocks noChangeAspect="1"/>
          </p:cNvPicPr>
          <p:nvPr/>
        </p:nvPicPr>
        <p:blipFill>
          <a:blip r:embed="rId2"/>
          <a:stretch>
            <a:fillRect/>
          </a:stretch>
        </p:blipFill>
        <p:spPr>
          <a:xfrm>
            <a:off x="684212" y="2063123"/>
            <a:ext cx="2752725" cy="466725"/>
          </a:xfrm>
          <a:prstGeom prst="rect">
            <a:avLst/>
          </a:prstGeom>
        </p:spPr>
      </p:pic>
      <p:sp>
        <p:nvSpPr>
          <p:cNvPr id="5" name="Rectangle 4">
            <a:extLst>
              <a:ext uri="{FF2B5EF4-FFF2-40B4-BE49-F238E27FC236}">
                <a16:creationId xmlns:a16="http://schemas.microsoft.com/office/drawing/2014/main" id="{C6C649E3-55B4-45EA-B3EB-65054255528F}"/>
              </a:ext>
            </a:extLst>
          </p:cNvPr>
          <p:cNvSpPr/>
          <p:nvPr/>
        </p:nvSpPr>
        <p:spPr>
          <a:xfrm>
            <a:off x="672138" y="2782669"/>
            <a:ext cx="6096000" cy="646331"/>
          </a:xfrm>
          <a:prstGeom prst="rect">
            <a:avLst/>
          </a:prstGeom>
        </p:spPr>
        <p:txBody>
          <a:bodyPr>
            <a:spAutoFit/>
          </a:bodyPr>
          <a:lstStyle/>
          <a:p>
            <a:r>
              <a:rPr lang="en-US" dirty="0"/>
              <a:t>If d is the determinant, then we are looking for the inverse of d.</a:t>
            </a:r>
          </a:p>
        </p:txBody>
      </p:sp>
      <p:pic>
        <p:nvPicPr>
          <p:cNvPr id="6" name="Picture 5">
            <a:extLst>
              <a:ext uri="{FF2B5EF4-FFF2-40B4-BE49-F238E27FC236}">
                <a16:creationId xmlns:a16="http://schemas.microsoft.com/office/drawing/2014/main" id="{2FE90B60-DB13-4C89-97A3-646EC33CE793}"/>
              </a:ext>
            </a:extLst>
          </p:cNvPr>
          <p:cNvPicPr>
            <a:picLocks noChangeAspect="1"/>
          </p:cNvPicPr>
          <p:nvPr/>
        </p:nvPicPr>
        <p:blipFill>
          <a:blip r:embed="rId3"/>
          <a:stretch>
            <a:fillRect/>
          </a:stretch>
        </p:blipFill>
        <p:spPr>
          <a:xfrm>
            <a:off x="684212" y="3547387"/>
            <a:ext cx="2895600" cy="447675"/>
          </a:xfrm>
          <a:prstGeom prst="rect">
            <a:avLst/>
          </a:prstGeom>
        </p:spPr>
      </p:pic>
      <p:sp>
        <p:nvSpPr>
          <p:cNvPr id="7" name="Rectangle 6">
            <a:extLst>
              <a:ext uri="{FF2B5EF4-FFF2-40B4-BE49-F238E27FC236}">
                <a16:creationId xmlns:a16="http://schemas.microsoft.com/office/drawing/2014/main" id="{4C6DD3C2-9A14-4725-A666-309433BAA1D9}"/>
              </a:ext>
            </a:extLst>
          </p:cNvPr>
          <p:cNvSpPr/>
          <p:nvPr/>
        </p:nvSpPr>
        <p:spPr>
          <a:xfrm>
            <a:off x="684212" y="4178782"/>
            <a:ext cx="6096000" cy="646331"/>
          </a:xfrm>
          <a:prstGeom prst="rect">
            <a:avLst/>
          </a:prstGeom>
        </p:spPr>
        <p:txBody>
          <a:bodyPr>
            <a:spAutoFit/>
          </a:bodyPr>
          <a:lstStyle/>
          <a:p>
            <a:r>
              <a:rPr lang="en-US" dirty="0"/>
              <a:t>The multiplicative inverse is the number we multiply 15 by to get 1 modulo 26.</a:t>
            </a:r>
          </a:p>
        </p:txBody>
      </p:sp>
      <p:pic>
        <p:nvPicPr>
          <p:cNvPr id="8" name="Picture 7">
            <a:extLst>
              <a:ext uri="{FF2B5EF4-FFF2-40B4-BE49-F238E27FC236}">
                <a16:creationId xmlns:a16="http://schemas.microsoft.com/office/drawing/2014/main" id="{01C23D01-B95D-48A7-A554-4EAA0CA309A4}"/>
              </a:ext>
            </a:extLst>
          </p:cNvPr>
          <p:cNvPicPr>
            <a:picLocks noChangeAspect="1"/>
          </p:cNvPicPr>
          <p:nvPr/>
        </p:nvPicPr>
        <p:blipFill>
          <a:blip r:embed="rId4"/>
          <a:stretch>
            <a:fillRect/>
          </a:stretch>
        </p:blipFill>
        <p:spPr>
          <a:xfrm>
            <a:off x="684212" y="4956402"/>
            <a:ext cx="3848100" cy="504825"/>
          </a:xfrm>
          <a:prstGeom prst="rect">
            <a:avLst/>
          </a:prstGeom>
        </p:spPr>
      </p:pic>
      <p:sp>
        <p:nvSpPr>
          <p:cNvPr id="9" name="Rectangle 8">
            <a:extLst>
              <a:ext uri="{FF2B5EF4-FFF2-40B4-BE49-F238E27FC236}">
                <a16:creationId xmlns:a16="http://schemas.microsoft.com/office/drawing/2014/main" id="{4B431061-3101-40FF-8F39-E3FB47228752}"/>
              </a:ext>
            </a:extLst>
          </p:cNvPr>
          <p:cNvSpPr/>
          <p:nvPr/>
        </p:nvSpPr>
        <p:spPr>
          <a:xfrm>
            <a:off x="672138" y="5612126"/>
            <a:ext cx="5835252" cy="369332"/>
          </a:xfrm>
          <a:prstGeom prst="rect">
            <a:avLst/>
          </a:prstGeom>
        </p:spPr>
        <p:txBody>
          <a:bodyPr wrap="none">
            <a:spAutoFit/>
          </a:bodyPr>
          <a:lstStyle/>
          <a:p>
            <a:r>
              <a:rPr lang="en-US" dirty="0"/>
              <a:t>This calculation gives us an answer of 1 modulo 26.</a:t>
            </a:r>
          </a:p>
        </p:txBody>
      </p:sp>
    </p:spTree>
    <p:extLst>
      <p:ext uri="{BB962C8B-B14F-4D97-AF65-F5344CB8AC3E}">
        <p14:creationId xmlns:p14="http://schemas.microsoft.com/office/powerpoint/2010/main" val="505055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Finding the inverse matrix</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flipH="1">
            <a:off x="10535683" y="2296486"/>
            <a:ext cx="168669" cy="438150"/>
          </a:xfrm>
        </p:spPr>
        <p:txBody>
          <a:bodyPr/>
          <a:lstStyle/>
          <a:p>
            <a:endParaRPr lang="en-US" dirty="0">
              <a:solidFill>
                <a:schemeClr val="tx1"/>
              </a:solidFill>
            </a:endParaRPr>
          </a:p>
        </p:txBody>
      </p:sp>
      <p:pic>
        <p:nvPicPr>
          <p:cNvPr id="4" name="Picture 3">
            <a:extLst>
              <a:ext uri="{FF2B5EF4-FFF2-40B4-BE49-F238E27FC236}">
                <a16:creationId xmlns:a16="http://schemas.microsoft.com/office/drawing/2014/main" id="{5CFC28B0-12F5-48F1-8680-2AF7F623D225}"/>
              </a:ext>
            </a:extLst>
          </p:cNvPr>
          <p:cNvPicPr>
            <a:picLocks noChangeAspect="1"/>
          </p:cNvPicPr>
          <p:nvPr/>
        </p:nvPicPr>
        <p:blipFill>
          <a:blip r:embed="rId2"/>
          <a:stretch>
            <a:fillRect/>
          </a:stretch>
        </p:blipFill>
        <p:spPr>
          <a:xfrm>
            <a:off x="672138" y="1858336"/>
            <a:ext cx="3714750" cy="876300"/>
          </a:xfrm>
          <a:prstGeom prst="rect">
            <a:avLst/>
          </a:prstGeom>
        </p:spPr>
      </p:pic>
      <p:sp>
        <p:nvSpPr>
          <p:cNvPr id="5" name="Rectangle 4">
            <a:extLst>
              <a:ext uri="{FF2B5EF4-FFF2-40B4-BE49-F238E27FC236}">
                <a16:creationId xmlns:a16="http://schemas.microsoft.com/office/drawing/2014/main" id="{572F093F-8E03-4202-B5ED-78611966C9ED}"/>
              </a:ext>
            </a:extLst>
          </p:cNvPr>
          <p:cNvSpPr/>
          <p:nvPr/>
        </p:nvSpPr>
        <p:spPr>
          <a:xfrm>
            <a:off x="672138" y="3059668"/>
            <a:ext cx="4299575" cy="369332"/>
          </a:xfrm>
          <a:prstGeom prst="rect">
            <a:avLst/>
          </a:prstGeom>
        </p:spPr>
        <p:txBody>
          <a:bodyPr wrap="none">
            <a:spAutoFit/>
          </a:bodyPr>
          <a:lstStyle/>
          <a:p>
            <a:r>
              <a:rPr lang="en-US" dirty="0"/>
              <a:t>The </a:t>
            </a:r>
            <a:r>
              <a:rPr lang="en-US" dirty="0" err="1"/>
              <a:t>adjugate</a:t>
            </a:r>
            <a:r>
              <a:rPr lang="en-US" dirty="0"/>
              <a:t> matrix of a 2 x 2 matrix.</a:t>
            </a:r>
          </a:p>
        </p:txBody>
      </p:sp>
      <p:sp>
        <p:nvSpPr>
          <p:cNvPr id="6" name="Rectangle 5">
            <a:extLst>
              <a:ext uri="{FF2B5EF4-FFF2-40B4-BE49-F238E27FC236}">
                <a16:creationId xmlns:a16="http://schemas.microsoft.com/office/drawing/2014/main" id="{A19EA744-08E0-4FE1-93DA-825751894BC4}"/>
              </a:ext>
            </a:extLst>
          </p:cNvPr>
          <p:cNvSpPr/>
          <p:nvPr/>
        </p:nvSpPr>
        <p:spPr>
          <a:xfrm>
            <a:off x="672138" y="3587958"/>
            <a:ext cx="6096000" cy="1477328"/>
          </a:xfrm>
          <a:prstGeom prst="rect">
            <a:avLst/>
          </a:prstGeom>
        </p:spPr>
        <p:txBody>
          <a:bodyPr>
            <a:spAutoFit/>
          </a:bodyPr>
          <a:lstStyle/>
          <a:p>
            <a:r>
              <a:rPr lang="en-US" dirty="0"/>
              <a:t>Again, once we have these values we will need to take each of them modulo 26 (in particular, we need to add 26 to the negative values to get a number between 0 and 25. For our example we get the matrix below.</a:t>
            </a:r>
          </a:p>
        </p:txBody>
      </p:sp>
      <p:pic>
        <p:nvPicPr>
          <p:cNvPr id="7" name="Picture 6">
            <a:extLst>
              <a:ext uri="{FF2B5EF4-FFF2-40B4-BE49-F238E27FC236}">
                <a16:creationId xmlns:a16="http://schemas.microsoft.com/office/drawing/2014/main" id="{93016FDB-23DE-466F-ACE1-BE850B201339}"/>
              </a:ext>
            </a:extLst>
          </p:cNvPr>
          <p:cNvPicPr>
            <a:picLocks noChangeAspect="1"/>
          </p:cNvPicPr>
          <p:nvPr/>
        </p:nvPicPr>
        <p:blipFill>
          <a:blip r:embed="rId3"/>
          <a:stretch>
            <a:fillRect/>
          </a:stretch>
        </p:blipFill>
        <p:spPr>
          <a:xfrm>
            <a:off x="672138" y="5224244"/>
            <a:ext cx="4610100" cy="638175"/>
          </a:xfrm>
          <a:prstGeom prst="rect">
            <a:avLst/>
          </a:prstGeom>
        </p:spPr>
      </p:pic>
      <p:sp>
        <p:nvSpPr>
          <p:cNvPr id="8" name="Rectangle 7">
            <a:extLst>
              <a:ext uri="{FF2B5EF4-FFF2-40B4-BE49-F238E27FC236}">
                <a16:creationId xmlns:a16="http://schemas.microsoft.com/office/drawing/2014/main" id="{17EB1C80-ABE5-4C0E-848F-8DDC2EA84454}"/>
              </a:ext>
            </a:extLst>
          </p:cNvPr>
          <p:cNvSpPr/>
          <p:nvPr/>
        </p:nvSpPr>
        <p:spPr>
          <a:xfrm>
            <a:off x="564737" y="6021377"/>
            <a:ext cx="4406976" cy="369332"/>
          </a:xfrm>
          <a:prstGeom prst="rect">
            <a:avLst/>
          </a:prstGeom>
        </p:spPr>
        <p:txBody>
          <a:bodyPr wrap="none">
            <a:spAutoFit/>
          </a:bodyPr>
          <a:lstStyle/>
          <a:p>
            <a:r>
              <a:rPr lang="en-US" dirty="0"/>
              <a:t>The </a:t>
            </a:r>
            <a:r>
              <a:rPr lang="en-US" dirty="0" err="1"/>
              <a:t>adjugate</a:t>
            </a:r>
            <a:r>
              <a:rPr lang="en-US" dirty="0"/>
              <a:t> matrix of the key matrix.</a:t>
            </a:r>
          </a:p>
        </p:txBody>
      </p:sp>
    </p:spTree>
    <p:extLst>
      <p:ext uri="{BB962C8B-B14F-4D97-AF65-F5344CB8AC3E}">
        <p14:creationId xmlns:p14="http://schemas.microsoft.com/office/powerpoint/2010/main" val="2256435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Finding the inverse matrix</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flipH="1" flipV="1">
            <a:off x="9218611" y="1015069"/>
            <a:ext cx="1745799" cy="1281418"/>
          </a:xfrm>
        </p:spPr>
        <p:txBody>
          <a:bodyPr/>
          <a:lstStyle/>
          <a:p>
            <a:endParaRPr lang="en-US" dirty="0">
              <a:solidFill>
                <a:schemeClr val="tx1"/>
              </a:solidFill>
            </a:endParaRPr>
          </a:p>
        </p:txBody>
      </p:sp>
      <p:pic>
        <p:nvPicPr>
          <p:cNvPr id="4" name="Picture 3">
            <a:extLst>
              <a:ext uri="{FF2B5EF4-FFF2-40B4-BE49-F238E27FC236}">
                <a16:creationId xmlns:a16="http://schemas.microsoft.com/office/drawing/2014/main" id="{721F9E73-3B7C-42D5-BB72-25CDF353D1C2}"/>
              </a:ext>
            </a:extLst>
          </p:cNvPr>
          <p:cNvPicPr>
            <a:picLocks noChangeAspect="1"/>
          </p:cNvPicPr>
          <p:nvPr/>
        </p:nvPicPr>
        <p:blipFill>
          <a:blip r:embed="rId2"/>
          <a:stretch>
            <a:fillRect/>
          </a:stretch>
        </p:blipFill>
        <p:spPr>
          <a:xfrm>
            <a:off x="672138" y="1848812"/>
            <a:ext cx="7448550" cy="895350"/>
          </a:xfrm>
          <a:prstGeom prst="rect">
            <a:avLst/>
          </a:prstGeom>
        </p:spPr>
      </p:pic>
      <p:sp>
        <p:nvSpPr>
          <p:cNvPr id="5" name="Rectangle 4">
            <a:extLst>
              <a:ext uri="{FF2B5EF4-FFF2-40B4-BE49-F238E27FC236}">
                <a16:creationId xmlns:a16="http://schemas.microsoft.com/office/drawing/2014/main" id="{D50F5A6C-0F77-4CD3-953B-87B257D3C307}"/>
              </a:ext>
            </a:extLst>
          </p:cNvPr>
          <p:cNvSpPr/>
          <p:nvPr/>
        </p:nvSpPr>
        <p:spPr>
          <a:xfrm>
            <a:off x="672138" y="2894214"/>
            <a:ext cx="6096000" cy="923330"/>
          </a:xfrm>
          <a:prstGeom prst="rect">
            <a:avLst/>
          </a:prstGeom>
        </p:spPr>
        <p:txBody>
          <a:bodyPr>
            <a:spAutoFit/>
          </a:bodyPr>
          <a:lstStyle/>
          <a:p>
            <a:r>
              <a:rPr lang="en-US" dirty="0"/>
              <a:t>Multiplying the multiplicative inverse of the determinant by the </a:t>
            </a:r>
            <a:r>
              <a:rPr lang="en-US" dirty="0" err="1"/>
              <a:t>adjugate</a:t>
            </a:r>
            <a:r>
              <a:rPr lang="en-US" dirty="0"/>
              <a:t> to get the inverse key matrix</a:t>
            </a:r>
          </a:p>
        </p:txBody>
      </p:sp>
      <p:pic>
        <p:nvPicPr>
          <p:cNvPr id="6" name="Picture 5">
            <a:extLst>
              <a:ext uri="{FF2B5EF4-FFF2-40B4-BE49-F238E27FC236}">
                <a16:creationId xmlns:a16="http://schemas.microsoft.com/office/drawing/2014/main" id="{9528A9B5-A4C5-4948-A782-78C871389970}"/>
              </a:ext>
            </a:extLst>
          </p:cNvPr>
          <p:cNvPicPr>
            <a:picLocks noChangeAspect="1"/>
          </p:cNvPicPr>
          <p:nvPr/>
        </p:nvPicPr>
        <p:blipFill>
          <a:blip r:embed="rId3"/>
          <a:stretch>
            <a:fillRect/>
          </a:stretch>
        </p:blipFill>
        <p:spPr>
          <a:xfrm>
            <a:off x="672138" y="3817544"/>
            <a:ext cx="5943600" cy="819150"/>
          </a:xfrm>
          <a:prstGeom prst="rect">
            <a:avLst/>
          </a:prstGeom>
        </p:spPr>
      </p:pic>
    </p:spTree>
    <p:extLst>
      <p:ext uri="{BB962C8B-B14F-4D97-AF65-F5344CB8AC3E}">
        <p14:creationId xmlns:p14="http://schemas.microsoft.com/office/powerpoint/2010/main" val="4179709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Decryption example</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endParaRPr lang="en-US" dirty="0">
              <a:solidFill>
                <a:schemeClr val="tx1"/>
              </a:solidFill>
            </a:endParaRPr>
          </a:p>
        </p:txBody>
      </p:sp>
      <p:pic>
        <p:nvPicPr>
          <p:cNvPr id="4" name="Picture 3">
            <a:extLst>
              <a:ext uri="{FF2B5EF4-FFF2-40B4-BE49-F238E27FC236}">
                <a16:creationId xmlns:a16="http://schemas.microsoft.com/office/drawing/2014/main" id="{B449137F-75E6-4D9C-8C6D-018D22AC2951}"/>
              </a:ext>
            </a:extLst>
          </p:cNvPr>
          <p:cNvPicPr>
            <a:picLocks noChangeAspect="1"/>
          </p:cNvPicPr>
          <p:nvPr/>
        </p:nvPicPr>
        <p:blipFill>
          <a:blip r:embed="rId2"/>
          <a:stretch>
            <a:fillRect/>
          </a:stretch>
        </p:blipFill>
        <p:spPr>
          <a:xfrm>
            <a:off x="672138" y="2094344"/>
            <a:ext cx="5661550" cy="4266382"/>
          </a:xfrm>
          <a:prstGeom prst="rect">
            <a:avLst/>
          </a:prstGeom>
        </p:spPr>
      </p:pic>
    </p:spTree>
    <p:extLst>
      <p:ext uri="{BB962C8B-B14F-4D97-AF65-F5344CB8AC3E}">
        <p14:creationId xmlns:p14="http://schemas.microsoft.com/office/powerpoint/2010/main" val="935599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Demonstration</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endParaRPr lang="en-US" dirty="0">
              <a:solidFill>
                <a:schemeClr val="tx1"/>
              </a:solidFill>
            </a:endParaRPr>
          </a:p>
        </p:txBody>
      </p:sp>
    </p:spTree>
    <p:extLst>
      <p:ext uri="{BB962C8B-B14F-4D97-AF65-F5344CB8AC3E}">
        <p14:creationId xmlns:p14="http://schemas.microsoft.com/office/powerpoint/2010/main" val="2384299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Questions?</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endParaRPr lang="en-US" dirty="0">
              <a:solidFill>
                <a:schemeClr val="tx1"/>
              </a:solidFill>
            </a:endParaRPr>
          </a:p>
        </p:txBody>
      </p:sp>
    </p:spTree>
    <p:extLst>
      <p:ext uri="{BB962C8B-B14F-4D97-AF65-F5344CB8AC3E}">
        <p14:creationId xmlns:p14="http://schemas.microsoft.com/office/powerpoint/2010/main" val="196423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A brief history</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r>
              <a:rPr lang="en-US" dirty="0">
                <a:solidFill>
                  <a:schemeClr val="tx1"/>
                </a:solidFill>
              </a:rPr>
              <a:t>Who created it?</a:t>
            </a:r>
          </a:p>
          <a:p>
            <a:r>
              <a:rPr lang="en-US" dirty="0">
                <a:solidFill>
                  <a:schemeClr val="tx1"/>
                </a:solidFill>
              </a:rPr>
              <a:t>When Was it created?</a:t>
            </a:r>
          </a:p>
          <a:p>
            <a:r>
              <a:rPr lang="en-US" dirty="0">
                <a:solidFill>
                  <a:schemeClr val="tx1"/>
                </a:solidFill>
              </a:rPr>
              <a:t>Why was it created?</a:t>
            </a:r>
          </a:p>
        </p:txBody>
      </p:sp>
    </p:spTree>
    <p:extLst>
      <p:ext uri="{BB962C8B-B14F-4D97-AF65-F5344CB8AC3E}">
        <p14:creationId xmlns:p14="http://schemas.microsoft.com/office/powerpoint/2010/main" val="425421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Who Created it?</a:t>
            </a:r>
          </a:p>
        </p:txBody>
      </p:sp>
      <p:pic>
        <p:nvPicPr>
          <p:cNvPr id="1026" name="Picture 2" descr="Image result for Lester S. Hill">
            <a:extLst>
              <a:ext uri="{FF2B5EF4-FFF2-40B4-BE49-F238E27FC236}">
                <a16:creationId xmlns:a16="http://schemas.microsoft.com/office/drawing/2014/main" id="{EA21E6B2-48CA-47E5-9429-EAEA13EFED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2034795"/>
            <a:ext cx="5083208" cy="33716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2829AE-66B4-447A-8FB5-6C97F8AE2EF8}"/>
              </a:ext>
            </a:extLst>
          </p:cNvPr>
          <p:cNvSpPr txBox="1"/>
          <p:nvPr/>
        </p:nvSpPr>
        <p:spPr>
          <a:xfrm>
            <a:off x="672138" y="1719743"/>
            <a:ext cx="4906541" cy="4247317"/>
          </a:xfrm>
          <a:prstGeom prst="rect">
            <a:avLst/>
          </a:prstGeom>
          <a:noFill/>
        </p:spPr>
        <p:txBody>
          <a:bodyPr wrap="square" rtlCol="0">
            <a:spAutoFit/>
          </a:bodyPr>
          <a:lstStyle/>
          <a:p>
            <a:endParaRPr lang="en-US" dirty="0"/>
          </a:p>
          <a:p>
            <a:r>
              <a:rPr lang="en-US" dirty="0"/>
              <a:t>Lester S. Hill (1891–1961) </a:t>
            </a:r>
          </a:p>
          <a:p>
            <a:endParaRPr lang="en-US" dirty="0"/>
          </a:p>
          <a:p>
            <a:r>
              <a:rPr lang="en-US" dirty="0"/>
              <a:t>He was an American mathematician and educator who specialized in communications. He received a Bachelor's degree from Columbia College and a Ph.D. from Yale University. He taught all over, including the University of Montana, Princeton University, the University of Maine, Yale University, and Hunter College. On top of creating the Hill cipher, he also developed methods for detecting errors in telegraphed code numbers.</a:t>
            </a:r>
          </a:p>
        </p:txBody>
      </p:sp>
    </p:spTree>
    <p:extLst>
      <p:ext uri="{BB962C8B-B14F-4D97-AF65-F5344CB8AC3E}">
        <p14:creationId xmlns:p14="http://schemas.microsoft.com/office/powerpoint/2010/main" val="353919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When it was created?</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r>
              <a:rPr lang="en-US" dirty="0">
                <a:solidFill>
                  <a:schemeClr val="tx1"/>
                </a:solidFill>
              </a:rPr>
              <a:t>In 1929, it was the first </a:t>
            </a:r>
            <a:r>
              <a:rPr lang="en-US" dirty="0" err="1">
                <a:solidFill>
                  <a:schemeClr val="tx1"/>
                </a:solidFill>
              </a:rPr>
              <a:t>polygraphic</a:t>
            </a:r>
            <a:r>
              <a:rPr lang="en-US" dirty="0">
                <a:solidFill>
                  <a:schemeClr val="tx1"/>
                </a:solidFill>
              </a:rPr>
              <a:t> cipher in which it was practical to operate on more than three symbols at once</a:t>
            </a:r>
          </a:p>
        </p:txBody>
      </p:sp>
    </p:spTree>
    <p:extLst>
      <p:ext uri="{BB962C8B-B14F-4D97-AF65-F5344CB8AC3E}">
        <p14:creationId xmlns:p14="http://schemas.microsoft.com/office/powerpoint/2010/main" val="1581024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Why it was created?</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r>
              <a:rPr lang="en-US" dirty="0">
                <a:solidFill>
                  <a:schemeClr val="tx1"/>
                </a:solidFill>
              </a:rPr>
              <a:t>The Hill Cipher uses Linear Algebra, and in it requires the user to have at least a basic understanding of matrices. It also make use of Modulo Arithmetic. Hill cipher has a significantly more mathematical nature than many other basic ciphers. Because of this, it allows it to act easily on larger blocks of letters.</a:t>
            </a:r>
          </a:p>
        </p:txBody>
      </p:sp>
    </p:spTree>
    <p:extLst>
      <p:ext uri="{BB962C8B-B14F-4D97-AF65-F5344CB8AC3E}">
        <p14:creationId xmlns:p14="http://schemas.microsoft.com/office/powerpoint/2010/main" val="3039934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Basic principal</a:t>
            </a:r>
          </a:p>
        </p:txBody>
      </p:sp>
      <p:pic>
        <p:nvPicPr>
          <p:cNvPr id="4" name="Content Placeholder 3">
            <a:extLst>
              <a:ext uri="{FF2B5EF4-FFF2-40B4-BE49-F238E27FC236}">
                <a16:creationId xmlns:a16="http://schemas.microsoft.com/office/drawing/2014/main" id="{A7A4EE93-3A84-479C-87E7-5B9B68FBDB37}"/>
              </a:ext>
            </a:extLst>
          </p:cNvPr>
          <p:cNvPicPr>
            <a:picLocks noGrp="1" noChangeAspect="1"/>
          </p:cNvPicPr>
          <p:nvPr>
            <p:ph idx="1"/>
          </p:nvPr>
        </p:nvPicPr>
        <p:blipFill>
          <a:blip r:embed="rId2"/>
          <a:stretch>
            <a:fillRect/>
          </a:stretch>
        </p:blipFill>
        <p:spPr>
          <a:xfrm>
            <a:off x="672138" y="2034794"/>
            <a:ext cx="955326" cy="657429"/>
          </a:xfrm>
          <a:prstGeom prst="rect">
            <a:avLst/>
          </a:prstGeom>
        </p:spPr>
      </p:pic>
      <p:pic>
        <p:nvPicPr>
          <p:cNvPr id="5" name="Picture 4">
            <a:extLst>
              <a:ext uri="{FF2B5EF4-FFF2-40B4-BE49-F238E27FC236}">
                <a16:creationId xmlns:a16="http://schemas.microsoft.com/office/drawing/2014/main" id="{D56CF70E-8EDD-4E92-ACC4-51CB697AC986}"/>
              </a:ext>
            </a:extLst>
          </p:cNvPr>
          <p:cNvPicPr>
            <a:picLocks noChangeAspect="1"/>
          </p:cNvPicPr>
          <p:nvPr/>
        </p:nvPicPr>
        <p:blipFill>
          <a:blip r:embed="rId3"/>
          <a:stretch>
            <a:fillRect/>
          </a:stretch>
        </p:blipFill>
        <p:spPr>
          <a:xfrm>
            <a:off x="2177323" y="2034998"/>
            <a:ext cx="1133475" cy="657225"/>
          </a:xfrm>
          <a:prstGeom prst="rect">
            <a:avLst/>
          </a:prstGeom>
        </p:spPr>
      </p:pic>
      <p:pic>
        <p:nvPicPr>
          <p:cNvPr id="6" name="Picture 5">
            <a:extLst>
              <a:ext uri="{FF2B5EF4-FFF2-40B4-BE49-F238E27FC236}">
                <a16:creationId xmlns:a16="http://schemas.microsoft.com/office/drawing/2014/main" id="{CF39E604-9EF9-434B-8E73-721113394A4D}"/>
              </a:ext>
            </a:extLst>
          </p:cNvPr>
          <p:cNvPicPr>
            <a:picLocks noChangeAspect="1"/>
          </p:cNvPicPr>
          <p:nvPr/>
        </p:nvPicPr>
        <p:blipFill>
          <a:blip r:embed="rId4"/>
          <a:stretch>
            <a:fillRect/>
          </a:stretch>
        </p:blipFill>
        <p:spPr>
          <a:xfrm>
            <a:off x="672138" y="3403778"/>
            <a:ext cx="3343275" cy="762000"/>
          </a:xfrm>
          <a:prstGeom prst="rect">
            <a:avLst/>
          </a:prstGeom>
        </p:spPr>
      </p:pic>
      <p:pic>
        <p:nvPicPr>
          <p:cNvPr id="7" name="Picture 6">
            <a:extLst>
              <a:ext uri="{FF2B5EF4-FFF2-40B4-BE49-F238E27FC236}">
                <a16:creationId xmlns:a16="http://schemas.microsoft.com/office/drawing/2014/main" id="{0E3DE109-9A8B-4D39-80B9-DE15D067C4D6}"/>
              </a:ext>
            </a:extLst>
          </p:cNvPr>
          <p:cNvPicPr>
            <a:picLocks noChangeAspect="1"/>
          </p:cNvPicPr>
          <p:nvPr/>
        </p:nvPicPr>
        <p:blipFill>
          <a:blip r:embed="rId5"/>
          <a:stretch>
            <a:fillRect/>
          </a:stretch>
        </p:blipFill>
        <p:spPr>
          <a:xfrm>
            <a:off x="4295775" y="3429000"/>
            <a:ext cx="3600450" cy="742950"/>
          </a:xfrm>
          <a:prstGeom prst="rect">
            <a:avLst/>
          </a:prstGeom>
        </p:spPr>
      </p:pic>
    </p:spTree>
    <p:extLst>
      <p:ext uri="{BB962C8B-B14F-4D97-AF65-F5344CB8AC3E}">
        <p14:creationId xmlns:p14="http://schemas.microsoft.com/office/powerpoint/2010/main" val="3725780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Encrypting</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r>
              <a:rPr lang="en-US" dirty="0">
                <a:solidFill>
                  <a:schemeClr val="tx1"/>
                </a:solidFill>
              </a:rPr>
              <a:t>To encrypt a message using the Hill Cipher we must first turn our keyword into a key matrix. We also turn the plaintext into digraphs and each of these into a column vector. We then perform matrix multiplication modulo the length of the alphabet on each vector. These vectors are then converted back into letters to produce the ciphertext.</a:t>
            </a:r>
          </a:p>
        </p:txBody>
      </p:sp>
    </p:spTree>
    <p:extLst>
      <p:ext uri="{BB962C8B-B14F-4D97-AF65-F5344CB8AC3E}">
        <p14:creationId xmlns:p14="http://schemas.microsoft.com/office/powerpoint/2010/main" val="912324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pPr algn="ctr"/>
            <a:r>
              <a:rPr lang="en-US" dirty="0"/>
              <a:t>Encryption example</a:t>
            </a:r>
          </a:p>
        </p:txBody>
      </p:sp>
      <p:pic>
        <p:nvPicPr>
          <p:cNvPr id="4" name="Content Placeholder 3">
            <a:extLst>
              <a:ext uri="{FF2B5EF4-FFF2-40B4-BE49-F238E27FC236}">
                <a16:creationId xmlns:a16="http://schemas.microsoft.com/office/drawing/2014/main" id="{F813AECB-F62A-4691-8594-7F80DB3B2779}"/>
              </a:ext>
            </a:extLst>
          </p:cNvPr>
          <p:cNvPicPr>
            <a:picLocks noGrp="1" noChangeAspect="1"/>
          </p:cNvPicPr>
          <p:nvPr>
            <p:ph idx="1"/>
          </p:nvPr>
        </p:nvPicPr>
        <p:blipFill>
          <a:blip r:embed="rId2"/>
          <a:stretch>
            <a:fillRect/>
          </a:stretch>
        </p:blipFill>
        <p:spPr>
          <a:xfrm>
            <a:off x="1697764" y="2034795"/>
            <a:ext cx="6483147" cy="3614737"/>
          </a:xfrm>
          <a:prstGeom prst="rect">
            <a:avLst/>
          </a:prstGeom>
        </p:spPr>
      </p:pic>
    </p:spTree>
    <p:extLst>
      <p:ext uri="{BB962C8B-B14F-4D97-AF65-F5344CB8AC3E}">
        <p14:creationId xmlns:p14="http://schemas.microsoft.com/office/powerpoint/2010/main" val="1841419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decrypting</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r>
              <a:rPr lang="en-US" dirty="0">
                <a:solidFill>
                  <a:schemeClr val="tx1"/>
                </a:solidFill>
              </a:rPr>
              <a:t>To decrypt a ciphertext encoded using the Hill Cipher, we must find the inverse matrix. Once we have the inverse matrix, the process is the same as encrypting. alphabet, and finally convert the numbers back to letters.</a:t>
            </a:r>
          </a:p>
          <a:p>
            <a:r>
              <a:rPr lang="en-US" dirty="0">
                <a:solidFill>
                  <a:schemeClr val="tx1"/>
                </a:solidFill>
              </a:rPr>
              <a:t>The majority of the process is the same as encryption, aside from finding the inverse matrix.</a:t>
            </a:r>
          </a:p>
        </p:txBody>
      </p:sp>
    </p:spTree>
    <p:extLst>
      <p:ext uri="{BB962C8B-B14F-4D97-AF65-F5344CB8AC3E}">
        <p14:creationId xmlns:p14="http://schemas.microsoft.com/office/powerpoint/2010/main" val="212843234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57</TotalTime>
  <Words>498</Words>
  <Application>Microsoft Office PowerPoint</Application>
  <PresentationFormat>Widescreen</PresentationFormat>
  <Paragraphs>38</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Century Gothic</vt:lpstr>
      <vt:lpstr>Wingdings 3</vt:lpstr>
      <vt:lpstr>Slice</vt:lpstr>
      <vt:lpstr>Hill Cipher</vt:lpstr>
      <vt:lpstr>A brief history</vt:lpstr>
      <vt:lpstr>Who Created it?</vt:lpstr>
      <vt:lpstr>When it was created?</vt:lpstr>
      <vt:lpstr>Why it was created?</vt:lpstr>
      <vt:lpstr>Basic principal</vt:lpstr>
      <vt:lpstr>Encrypting</vt:lpstr>
      <vt:lpstr>Encryption example</vt:lpstr>
      <vt:lpstr>decrypting</vt:lpstr>
      <vt:lpstr>Inverse matrix</vt:lpstr>
      <vt:lpstr>Finding the inverse matrix</vt:lpstr>
      <vt:lpstr>Finding the inverse matrix</vt:lpstr>
      <vt:lpstr>Finding the inverse matrix</vt:lpstr>
      <vt:lpstr>Finding the inverse matrix</vt:lpstr>
      <vt:lpstr>Decryption example</vt:lpstr>
      <vt:lpstr>Demonstration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Hill Cipher</dc:title>
  <dc:creator>Curtis Twenge</dc:creator>
  <cp:lastModifiedBy>Michael Waxman</cp:lastModifiedBy>
  <cp:revision>7</cp:revision>
  <dcterms:created xsi:type="dcterms:W3CDTF">2018-03-13T03:55:23Z</dcterms:created>
  <dcterms:modified xsi:type="dcterms:W3CDTF">2018-03-14T23:27:54Z</dcterms:modified>
</cp:coreProperties>
</file>