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95" autoAdjust="0"/>
    <p:restoredTop sz="86446" autoAdjust="0"/>
  </p:normalViewPr>
  <p:slideViewPr>
    <p:cSldViewPr snapToGrid="0">
      <p:cViewPr varScale="1">
        <p:scale>
          <a:sx n="140" d="100"/>
          <a:sy n="140" d="100"/>
        </p:scale>
        <p:origin x="1488" y="126"/>
      </p:cViewPr>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6/18/2023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a:t>SLIDE 1:</a:t>
            </a:r>
          </a:p>
          <a:p>
            <a:r>
              <a:rPr lang="en-US" b="1" baseline="0" dirty="0"/>
              <a:t>FUNCTIONAL REQUIREMENTS</a:t>
            </a:r>
          </a:p>
          <a:p>
            <a:pPr marL="742950" lvl="1" indent="-285750">
              <a:buFont typeface="Arial" panose="020B0604020202020204" pitchFamily="34" charset="0"/>
              <a:buChar char="•"/>
            </a:pPr>
            <a:r>
              <a:rPr lang="en-US" sz="1800" b="0" i="0" u="none" strike="noStrike" dirty="0">
                <a:solidFill>
                  <a:srgbClr val="434343"/>
                </a:solidFill>
                <a:effectLst/>
                <a:latin typeface="Arial" panose="020B0604020202020204" pitchFamily="34" charset="0"/>
              </a:rPr>
              <a:t>Reservation System: The system will allow customers to make, cancel, and modify reservations for driving lessons to include the date and time. </a:t>
            </a:r>
            <a:endParaRPr lang="en-US" sz="1200" b="0" i="0" u="none" strike="noStrike" dirty="0">
              <a:solidFill>
                <a:schemeClr val="tx1"/>
              </a:solidFill>
              <a:effectLst/>
              <a:latin typeface="+mn-lt"/>
            </a:endParaRPr>
          </a:p>
          <a:p>
            <a:pPr marL="742950" lvl="1" indent="-285750">
              <a:buFont typeface="Arial" panose="020B0604020202020204" pitchFamily="34" charset="0"/>
              <a:buChar char="•"/>
            </a:pPr>
            <a:r>
              <a:rPr lang="en-US" sz="1800" b="0" i="0" u="none" strike="noStrike" dirty="0">
                <a:solidFill>
                  <a:srgbClr val="434343"/>
                </a:solidFill>
                <a:effectLst/>
                <a:latin typeface="Arial" panose="020B0604020202020204" pitchFamily="34" charset="0"/>
              </a:rPr>
              <a:t>Driver Matching: The system will track and match drivers to customers.  It will also indicate the time of the lesson and the car being used. </a:t>
            </a:r>
            <a:endParaRPr lang="en-US" b="0" dirty="0">
              <a:effectLst/>
            </a:endParaRPr>
          </a:p>
          <a:p>
            <a:pPr rtl="0">
              <a:spcBef>
                <a:spcPts val="0"/>
              </a:spcBef>
              <a:spcAft>
                <a:spcPts val="1400"/>
              </a:spcAft>
            </a:pPr>
            <a:br>
              <a:rPr lang="en-US" b="0" dirty="0">
                <a:effectLst/>
              </a:rPr>
            </a:br>
            <a:r>
              <a:rPr lang="en-US" sz="1800" b="1" i="0" u="none" strike="noStrike" dirty="0">
                <a:solidFill>
                  <a:srgbClr val="434343"/>
                </a:solidFill>
                <a:effectLst/>
                <a:latin typeface="Arial" panose="020B0604020202020204" pitchFamily="34" charset="0"/>
              </a:rPr>
              <a:t>NONFUNCTIOINCAL REQUIREMENTS:</a:t>
            </a:r>
            <a:endParaRPr lang="en-US" sz="1200" b="1" i="0" u="none" strike="noStrike" dirty="0">
              <a:solidFill>
                <a:schemeClr val="tx1"/>
              </a:solidFill>
              <a:effectLst/>
              <a:latin typeface="+mn-lt"/>
            </a:endParaRPr>
          </a:p>
          <a:p>
            <a:pPr marL="742950" lvl="1" indent="-285750" rtl="0">
              <a:spcBef>
                <a:spcPts val="0"/>
              </a:spcBef>
              <a:spcAft>
                <a:spcPts val="1400"/>
              </a:spcAft>
              <a:buFont typeface="Arial" panose="020B0604020202020204" pitchFamily="34" charset="0"/>
              <a:buChar char="•"/>
            </a:pPr>
            <a:r>
              <a:rPr lang="en-US" sz="1800" b="0" i="0" u="none" strike="noStrike" dirty="0">
                <a:solidFill>
                  <a:srgbClr val="434343"/>
                </a:solidFill>
                <a:effectLst/>
                <a:latin typeface="Arial" panose="020B0604020202020204" pitchFamily="34" charset="0"/>
              </a:rPr>
              <a:t>Accessibility: The system will be accessible from any computer or mobile device .  This will allow the Admin to download reports and other information for needed offline purposes. </a:t>
            </a:r>
            <a:endParaRPr lang="en-US" sz="1200" b="0" i="0" u="none" strike="noStrike" dirty="0">
              <a:solidFill>
                <a:schemeClr val="tx1"/>
              </a:solidFill>
              <a:effectLst/>
              <a:latin typeface="+mn-lt"/>
            </a:endParaRPr>
          </a:p>
          <a:p>
            <a:pPr marL="742950" lvl="1" indent="-285750" rtl="0">
              <a:spcBef>
                <a:spcPts val="0"/>
              </a:spcBef>
              <a:spcAft>
                <a:spcPts val="1400"/>
              </a:spcAft>
              <a:buFont typeface="Arial" panose="020B0604020202020204" pitchFamily="34" charset="0"/>
              <a:buChar char="•"/>
            </a:pPr>
            <a:r>
              <a:rPr lang="en-US" sz="1800" b="0" i="0" u="none" strike="noStrike" dirty="0">
                <a:solidFill>
                  <a:srgbClr val="434343"/>
                </a:solidFill>
                <a:effectLst/>
                <a:latin typeface="Arial" panose="020B0604020202020204" pitchFamily="34" charset="0"/>
              </a:rPr>
              <a:t>Security: Each employee will have different roles and rights within the system. The system will monitor employee activity with printable activity reports. </a:t>
            </a:r>
            <a:endParaRPr lang="en-US" b="0" dirty="0">
              <a:effectLst/>
            </a:endParaRPr>
          </a:p>
          <a:p>
            <a:pPr marL="0" marR="0" lvl="0" indent="0" algn="l" defTabSz="914400" rtl="0" eaLnBrk="1" fontAlgn="auto" latinLnBrk="0" hangingPunct="1">
              <a:lnSpc>
                <a:spcPct val="100000"/>
              </a:lnSpc>
              <a:spcBef>
                <a:spcPts val="0"/>
              </a:spcBef>
              <a:spcAft>
                <a:spcPts val="1400"/>
              </a:spcAft>
              <a:buClrTx/>
              <a:buSzTx/>
              <a:buFont typeface="Arial" panose="020B0604020202020204" pitchFamily="34" charset="0"/>
              <a:buNone/>
              <a:tabLst/>
              <a:defRPr/>
            </a:pPr>
            <a:br>
              <a:rPr lang="en-US" b="1" dirty="0">
                <a:effectLst/>
              </a:rPr>
            </a:br>
            <a:r>
              <a:rPr lang="en-US" sz="1800" b="1" i="0" u="none" strike="noStrike" dirty="0">
                <a:solidFill>
                  <a:srgbClr val="434343"/>
                </a:solidFill>
                <a:effectLst/>
                <a:latin typeface="Arial" panose="020B0604020202020204" pitchFamily="34" charset="0"/>
              </a:rPr>
              <a:t>SPEAKER NOTE</a:t>
            </a:r>
            <a:endParaRPr lang="en-US" sz="1200" b="1" i="0" u="none" strike="noStrike" dirty="0">
              <a:solidFill>
                <a:schemeClr val="tx1"/>
              </a:solidFill>
              <a:effectLst/>
              <a:latin typeface="+mn-lt"/>
            </a:endParaRPr>
          </a:p>
          <a:p>
            <a:pPr marL="0" marR="0" lvl="0" indent="0" algn="l" defTabSz="914400" rtl="0" eaLnBrk="1" fontAlgn="auto" latinLnBrk="0" hangingPunct="1">
              <a:lnSpc>
                <a:spcPct val="100000"/>
              </a:lnSpc>
              <a:spcBef>
                <a:spcPts val="0"/>
              </a:spcBef>
              <a:spcAft>
                <a:spcPts val="1400"/>
              </a:spcAft>
              <a:buClrTx/>
              <a:buSzTx/>
              <a:buFont typeface="Arial" panose="020B0604020202020204" pitchFamily="34" charset="0"/>
              <a:buNone/>
              <a:tabLst/>
              <a:defRPr/>
            </a:pPr>
            <a:r>
              <a:rPr lang="en-US" sz="1800" b="0" i="0" u="none" strike="noStrike" dirty="0">
                <a:solidFill>
                  <a:srgbClr val="434343"/>
                </a:solidFill>
                <a:effectLst/>
                <a:latin typeface="Arial" panose="020B0604020202020204" pitchFamily="34" charset="0"/>
              </a:rPr>
              <a:t>The functional requirements selected are based on the core operations of </a:t>
            </a:r>
            <a:r>
              <a:rPr lang="en-US" sz="1800" b="0" i="0" u="none" strike="noStrike" dirty="0" err="1">
                <a:solidFill>
                  <a:srgbClr val="434343"/>
                </a:solidFill>
                <a:effectLst/>
                <a:latin typeface="Arial" panose="020B0604020202020204" pitchFamily="34" charset="0"/>
              </a:rPr>
              <a:t>DriverPass</a:t>
            </a:r>
            <a:r>
              <a:rPr lang="en-US" sz="1800" b="0" i="0" u="none" strike="noStrike" dirty="0">
                <a:solidFill>
                  <a:srgbClr val="434343"/>
                </a:solidFill>
                <a:effectLst/>
                <a:latin typeface="Arial" panose="020B0604020202020204" pitchFamily="34" charset="0"/>
              </a:rPr>
              <a:t>.  </a:t>
            </a:r>
          </a:p>
          <a:p>
            <a:pPr marL="742950" marR="0" lvl="1" indent="-285750" algn="l" defTabSz="914400" rtl="0" eaLnBrk="1" fontAlgn="auto" latinLnBrk="0" hangingPunct="1">
              <a:lnSpc>
                <a:spcPct val="100000"/>
              </a:lnSpc>
              <a:spcBef>
                <a:spcPts val="0"/>
              </a:spcBef>
              <a:spcAft>
                <a:spcPts val="1400"/>
              </a:spcAft>
              <a:buClrTx/>
              <a:buSzTx/>
              <a:buFont typeface="Arial" panose="020B0604020202020204" pitchFamily="34" charset="0"/>
              <a:buChar char="•"/>
              <a:tabLst/>
              <a:defRPr/>
            </a:pPr>
            <a:r>
              <a:rPr lang="en-US" sz="1800" b="0" i="0" u="none" strike="noStrike" dirty="0">
                <a:solidFill>
                  <a:srgbClr val="434343"/>
                </a:solidFill>
                <a:effectLst/>
                <a:latin typeface="Arial" panose="020B0604020202020204" pitchFamily="34" charset="0"/>
              </a:rPr>
              <a:t>The management of the reservation system and matching of drivers to students are two areas developed to meet the user’s needs.  </a:t>
            </a:r>
          </a:p>
          <a:p>
            <a:pPr marL="742950" marR="0" lvl="1" indent="-285750" algn="l" defTabSz="914400" rtl="0" eaLnBrk="1" fontAlgn="auto" latinLnBrk="0" hangingPunct="1">
              <a:lnSpc>
                <a:spcPct val="100000"/>
              </a:lnSpc>
              <a:spcBef>
                <a:spcPts val="0"/>
              </a:spcBef>
              <a:spcAft>
                <a:spcPts val="1400"/>
              </a:spcAft>
              <a:buClrTx/>
              <a:buSzTx/>
              <a:buFont typeface="Arial" panose="020B0604020202020204" pitchFamily="34" charset="0"/>
              <a:buChar char="•"/>
              <a:tabLst/>
              <a:defRPr/>
            </a:pPr>
            <a:r>
              <a:rPr lang="en-US" sz="1800" b="0" i="0" u="none" strike="noStrike" dirty="0">
                <a:solidFill>
                  <a:srgbClr val="434343"/>
                </a:solidFill>
                <a:effectLst/>
                <a:latin typeface="Arial" panose="020B0604020202020204" pitchFamily="34" charset="0"/>
              </a:rPr>
              <a:t>The system will allow customers to make, cancel, and modify reservations for driving lessons to include date and time.  </a:t>
            </a:r>
          </a:p>
          <a:p>
            <a:pPr marL="742950" marR="0" lvl="1" indent="-285750" algn="l" defTabSz="914400" rtl="0" eaLnBrk="1" fontAlgn="auto" latinLnBrk="0" hangingPunct="1">
              <a:lnSpc>
                <a:spcPct val="100000"/>
              </a:lnSpc>
              <a:spcBef>
                <a:spcPts val="0"/>
              </a:spcBef>
              <a:spcAft>
                <a:spcPts val="1400"/>
              </a:spcAft>
              <a:buClrTx/>
              <a:buSzTx/>
              <a:buFont typeface="Arial" panose="020B0604020202020204" pitchFamily="34" charset="0"/>
              <a:buChar char="•"/>
              <a:tabLst/>
              <a:defRPr/>
            </a:pPr>
            <a:r>
              <a:rPr lang="en-US" sz="1800" b="0" i="0" u="none" strike="noStrike" dirty="0">
                <a:solidFill>
                  <a:srgbClr val="434343"/>
                </a:solidFill>
                <a:effectLst/>
                <a:latin typeface="Arial" panose="020B0604020202020204" pitchFamily="34" charset="0"/>
              </a:rPr>
              <a:t>The systems will also track and match drivers to customers to include the time of the lesson and the car being used.</a:t>
            </a:r>
          </a:p>
          <a:p>
            <a:pPr marL="0" marR="0" lvl="0" indent="0" algn="l" defTabSz="914400" rtl="0" eaLnBrk="1" fontAlgn="auto" latinLnBrk="0" hangingPunct="1">
              <a:lnSpc>
                <a:spcPct val="100000"/>
              </a:lnSpc>
              <a:spcBef>
                <a:spcPts val="0"/>
              </a:spcBef>
              <a:spcAft>
                <a:spcPts val="1400"/>
              </a:spcAft>
              <a:buClrTx/>
              <a:buSzTx/>
              <a:buFont typeface="Arial" panose="020B0604020202020204" pitchFamily="34" charset="0"/>
              <a:buNone/>
              <a:tabLst/>
              <a:defRPr/>
            </a:pPr>
            <a:r>
              <a:rPr lang="en-US" sz="1800" b="0" i="0" u="none" strike="noStrike" dirty="0">
                <a:solidFill>
                  <a:srgbClr val="434343"/>
                </a:solidFill>
                <a:effectLst/>
                <a:latin typeface="Arial" panose="020B0604020202020204" pitchFamily="34" charset="0"/>
              </a:rPr>
              <a:t>The non-functional requirements of accessibility and security were prioritized . </a:t>
            </a:r>
          </a:p>
          <a:p>
            <a:pPr marL="742950" marR="0" lvl="1" indent="-285750" algn="l" defTabSz="914400" rtl="0" eaLnBrk="1" fontAlgn="auto" latinLnBrk="0" hangingPunct="1">
              <a:lnSpc>
                <a:spcPct val="100000"/>
              </a:lnSpc>
              <a:spcBef>
                <a:spcPts val="0"/>
              </a:spcBef>
              <a:spcAft>
                <a:spcPts val="1400"/>
              </a:spcAft>
              <a:buClrTx/>
              <a:buSzTx/>
              <a:buFont typeface="Arial" panose="020B0604020202020204" pitchFamily="34" charset="0"/>
              <a:buChar char="•"/>
              <a:tabLst/>
              <a:defRPr/>
            </a:pPr>
            <a:r>
              <a:rPr lang="en-US" sz="1800" b="0" i="0" u="none" strike="noStrike" dirty="0">
                <a:solidFill>
                  <a:srgbClr val="434343"/>
                </a:solidFill>
                <a:effectLst/>
                <a:latin typeface="Arial" panose="020B0604020202020204" pitchFamily="34" charset="0"/>
              </a:rPr>
              <a:t>For maximum accessibility, the system is able to be ran on most modern devices that can run an internet browser. This will allow for more people to be able to interact with and use our system.						</a:t>
            </a:r>
          </a:p>
          <a:p>
            <a:pPr marL="742950" marR="0" lvl="1" indent="-285750" algn="l" defTabSz="914400" rtl="0" eaLnBrk="1" fontAlgn="auto" latinLnBrk="0" hangingPunct="1">
              <a:lnSpc>
                <a:spcPct val="100000"/>
              </a:lnSpc>
              <a:spcBef>
                <a:spcPts val="0"/>
              </a:spcBef>
              <a:spcAft>
                <a:spcPts val="1400"/>
              </a:spcAft>
              <a:buClrTx/>
              <a:buSzTx/>
              <a:buFont typeface="Arial" panose="020B0604020202020204" pitchFamily="34" charset="0"/>
              <a:buChar char="•"/>
              <a:tabLst/>
              <a:defRPr/>
            </a:pPr>
            <a:r>
              <a:rPr lang="en-US" sz="1800" b="0" i="0" u="none" strike="noStrike" dirty="0">
                <a:solidFill>
                  <a:srgbClr val="434343"/>
                </a:solidFill>
                <a:effectLst/>
                <a:latin typeface="Arial" panose="020B0604020202020204" pitchFamily="34" charset="0"/>
              </a:rPr>
              <a:t>By clearly defining the roles and needs of the systems users, select features and options are programmed to meet the needs of each user.</a:t>
            </a:r>
          </a:p>
          <a:p>
            <a:pPr marL="742950" marR="0" lvl="1" indent="-285750" algn="l" defTabSz="914400" rtl="0" eaLnBrk="1" fontAlgn="auto" latinLnBrk="0" hangingPunct="1">
              <a:lnSpc>
                <a:spcPct val="100000"/>
              </a:lnSpc>
              <a:spcBef>
                <a:spcPts val="0"/>
              </a:spcBef>
              <a:spcAft>
                <a:spcPts val="1400"/>
              </a:spcAft>
              <a:buClrTx/>
              <a:buSzTx/>
              <a:buFont typeface="Arial" panose="020B0604020202020204" pitchFamily="34" charset="0"/>
              <a:buChar char="•"/>
              <a:tabLst/>
              <a:defRPr/>
            </a:pPr>
            <a:r>
              <a:rPr lang="en-US" sz="1800" b="0" i="0" u="none" strike="noStrike" dirty="0">
                <a:solidFill>
                  <a:srgbClr val="434343"/>
                </a:solidFill>
                <a:effectLst/>
                <a:latin typeface="Arial" panose="020B0604020202020204" pitchFamily="34" charset="0"/>
              </a:rPr>
              <a:t>These roles allow for better security risk management by designating the abilities based on the user roles.</a:t>
            </a:r>
          </a:p>
          <a:p>
            <a:pPr marL="742950" marR="0" lvl="1" indent="-285750" algn="l" defTabSz="914400" rtl="0" eaLnBrk="1" fontAlgn="auto" latinLnBrk="0" hangingPunct="1">
              <a:lnSpc>
                <a:spcPct val="100000"/>
              </a:lnSpc>
              <a:spcBef>
                <a:spcPts val="0"/>
              </a:spcBef>
              <a:spcAft>
                <a:spcPts val="1400"/>
              </a:spcAft>
              <a:buClrTx/>
              <a:buSzTx/>
              <a:buFont typeface="Arial" panose="020B0604020202020204" pitchFamily="34" charset="0"/>
              <a:buChar char="•"/>
              <a:tabLst/>
              <a:defRPr/>
            </a:pPr>
            <a:r>
              <a:rPr lang="en-US" sz="1800" b="0" i="0" u="none" strike="noStrike" dirty="0">
                <a:solidFill>
                  <a:srgbClr val="434343"/>
                </a:solidFill>
                <a:effectLst/>
                <a:latin typeface="Arial" panose="020B0604020202020204" pitchFamily="34" charset="0"/>
              </a:rPr>
              <a:t>For instance, the Owner’s position warrants the ability to access data both on and offline.   </a:t>
            </a:r>
          </a:p>
          <a:p>
            <a:pPr marL="1200150" marR="0" lvl="2" indent="-285750" algn="l" defTabSz="914400" rtl="0" eaLnBrk="1" fontAlgn="auto" latinLnBrk="0" hangingPunct="1">
              <a:lnSpc>
                <a:spcPct val="100000"/>
              </a:lnSpc>
              <a:spcBef>
                <a:spcPts val="0"/>
              </a:spcBef>
              <a:spcAft>
                <a:spcPts val="1400"/>
              </a:spcAft>
              <a:buClrTx/>
              <a:buSzTx/>
              <a:buFont typeface="Arial" panose="020B0604020202020204" pitchFamily="34" charset="0"/>
              <a:buChar char="•"/>
              <a:tabLst/>
              <a:defRPr/>
            </a:pPr>
            <a:r>
              <a:rPr lang="en-US" sz="1800" b="0" i="0" u="none" strike="noStrike" dirty="0">
                <a:solidFill>
                  <a:srgbClr val="434343"/>
                </a:solidFill>
                <a:effectLst/>
                <a:latin typeface="Arial" panose="020B0604020202020204" pitchFamily="34" charset="0"/>
              </a:rPr>
              <a:t>This role was taken into consideration during program development with the Owner having the ability to download, save, and print reports. </a:t>
            </a:r>
          </a:p>
          <a:p>
            <a:pPr marL="1200150" marR="0" lvl="2" indent="-285750" algn="l" defTabSz="914400" rtl="0" eaLnBrk="1" fontAlgn="auto" latinLnBrk="0" hangingPunct="1">
              <a:lnSpc>
                <a:spcPct val="100000"/>
              </a:lnSpc>
              <a:spcBef>
                <a:spcPts val="0"/>
              </a:spcBef>
              <a:spcAft>
                <a:spcPts val="1400"/>
              </a:spcAft>
              <a:buClrTx/>
              <a:buSzTx/>
              <a:buFont typeface="Arial" panose="020B0604020202020204" pitchFamily="34" charset="0"/>
              <a:buChar char="•"/>
              <a:tabLst/>
              <a:defRPr/>
            </a:pPr>
            <a:r>
              <a:rPr lang="en-US" sz="1800" b="0" i="0" u="none" strike="noStrike" dirty="0">
                <a:solidFill>
                  <a:srgbClr val="434343"/>
                </a:solidFill>
                <a:effectLst/>
                <a:latin typeface="Arial" panose="020B0604020202020204" pitchFamily="34" charset="0"/>
              </a:rPr>
              <a:t>While this is helpful for the owner, this information could potentially be dangerous in the hands of others.</a:t>
            </a:r>
          </a:p>
          <a:p>
            <a:pPr marL="742950" marR="0" lvl="1" indent="-285750" algn="l" defTabSz="914400" rtl="0" eaLnBrk="1" fontAlgn="auto" latinLnBrk="0" hangingPunct="1">
              <a:lnSpc>
                <a:spcPct val="100000"/>
              </a:lnSpc>
              <a:spcBef>
                <a:spcPts val="0"/>
              </a:spcBef>
              <a:spcAft>
                <a:spcPts val="1400"/>
              </a:spcAft>
              <a:buClrTx/>
              <a:buSzTx/>
              <a:buFont typeface="Arial" panose="020B0604020202020204" pitchFamily="34" charset="0"/>
              <a:buChar char="•"/>
              <a:tabLst/>
              <a:defRPr/>
            </a:pPr>
            <a:r>
              <a:rPr lang="en-US" sz="1800" b="0" i="0" u="none" strike="noStrike" dirty="0">
                <a:solidFill>
                  <a:srgbClr val="434343"/>
                </a:solidFill>
                <a:effectLst/>
                <a:latin typeface="Arial" panose="020B0604020202020204" pitchFamily="34" charset="0"/>
              </a:rPr>
              <a:t>Each user role within the </a:t>
            </a:r>
            <a:r>
              <a:rPr lang="en-US" sz="1800" b="0" i="0" u="none" strike="noStrike" dirty="0" err="1">
                <a:solidFill>
                  <a:srgbClr val="434343"/>
                </a:solidFill>
                <a:effectLst/>
                <a:latin typeface="Arial" panose="020B0604020202020204" pitchFamily="34" charset="0"/>
              </a:rPr>
              <a:t>DriverPass</a:t>
            </a:r>
            <a:r>
              <a:rPr lang="en-US" sz="1800" b="0" i="0" u="none" strike="noStrike" dirty="0">
                <a:solidFill>
                  <a:srgbClr val="434343"/>
                </a:solidFill>
                <a:effectLst/>
                <a:latin typeface="Arial" panose="020B0604020202020204" pitchFamily="34" charset="0"/>
              </a:rPr>
              <a:t> program was carefully analyzed with the needs or each user incorporated into system development.</a:t>
            </a:r>
          </a:p>
          <a:p>
            <a:pPr marL="742950" marR="0" lvl="1" indent="-285750" algn="l" defTabSz="914400" rtl="0" eaLnBrk="1" fontAlgn="auto" latinLnBrk="0" hangingPunct="1">
              <a:lnSpc>
                <a:spcPct val="100000"/>
              </a:lnSpc>
              <a:spcBef>
                <a:spcPts val="0"/>
              </a:spcBef>
              <a:spcAft>
                <a:spcPts val="1400"/>
              </a:spcAft>
              <a:buClrTx/>
              <a:buSzTx/>
              <a:buFont typeface="Arial" panose="020B0604020202020204" pitchFamily="34" charset="0"/>
              <a:buChar char="•"/>
              <a:tabLst/>
              <a:defRPr/>
            </a:pPr>
            <a:r>
              <a:rPr lang="en-US" sz="1800" b="0" i="0" u="none" strike="noStrike" dirty="0">
                <a:solidFill>
                  <a:srgbClr val="434343"/>
                </a:solidFill>
                <a:effectLst/>
                <a:latin typeface="Arial" panose="020B0604020202020204" pitchFamily="34" charset="0"/>
              </a:rPr>
              <a:t>The system will monitor each employee activity to keep track of mistakes or errors.</a:t>
            </a:r>
          </a:p>
          <a:p>
            <a:pPr marL="0" marR="0" lvl="0" indent="0" algn="l" defTabSz="914400" rtl="0" eaLnBrk="1" fontAlgn="auto" latinLnBrk="0" hangingPunct="1">
              <a:lnSpc>
                <a:spcPct val="100000"/>
              </a:lnSpc>
              <a:spcBef>
                <a:spcPts val="0"/>
              </a:spcBef>
              <a:spcAft>
                <a:spcPts val="1400"/>
              </a:spcAft>
              <a:buClrTx/>
              <a:buSzTx/>
              <a:buFont typeface="Arial" panose="020B0604020202020204" pitchFamily="34" charset="0"/>
              <a:buNone/>
              <a:tabLst/>
              <a:defRPr/>
            </a:pPr>
            <a:br>
              <a:rPr lang="en-US" dirty="0"/>
            </a:b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1400"/>
              </a:spcAft>
            </a:pPr>
            <a:r>
              <a:rPr lang="en-US" sz="1800" b="1" baseline="0" dirty="0"/>
              <a:t>SLIDE </a:t>
            </a:r>
            <a:r>
              <a:rPr lang="en-US" sz="1800" b="1" i="0" u="none" strike="noStrike" dirty="0">
                <a:solidFill>
                  <a:srgbClr val="434343"/>
                </a:solidFill>
                <a:effectLst/>
                <a:latin typeface="Arial" panose="020B0604020202020204" pitchFamily="34" charset="0"/>
              </a:rPr>
              <a:t> 2: Use Case Diagram</a:t>
            </a:r>
            <a:br>
              <a:rPr lang="en-US" b="0" dirty="0">
                <a:effectLst/>
              </a:rPr>
            </a:br>
            <a:br>
              <a:rPr lang="en-US" b="0" dirty="0">
                <a:effectLst/>
              </a:rPr>
            </a:br>
            <a:r>
              <a:rPr lang="en-US" sz="1800" b="1" i="0" u="none" strike="noStrike" dirty="0">
                <a:solidFill>
                  <a:srgbClr val="434343"/>
                </a:solidFill>
                <a:effectLst/>
                <a:latin typeface="Arial" panose="020B0604020202020204" pitchFamily="34" charset="0"/>
              </a:rPr>
              <a:t>SPEAKER NOTES:</a:t>
            </a:r>
            <a:endParaRPr lang="en-US" sz="1800" b="0" i="0" u="none" strike="noStrike" dirty="0">
              <a:solidFill>
                <a:srgbClr val="434343"/>
              </a:solidFill>
              <a:effectLst/>
              <a:latin typeface="Arial" panose="020B0604020202020204" pitchFamily="34" charset="0"/>
            </a:endParaRPr>
          </a:p>
          <a:p>
            <a:pPr marL="742950" marR="0" lvl="1" indent="-285750">
              <a:lnSpc>
                <a:spcPct val="107000"/>
              </a:lnSpc>
              <a:spcBef>
                <a:spcPts val="0"/>
              </a:spcBef>
              <a:spcAft>
                <a:spcPts val="800"/>
              </a:spcAft>
              <a:buFont typeface="Wingdings" panose="05000000000000000000" pitchFamily="2"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As mentioned earlier, the roles of the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DriverPass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program were analyzed to promote role differentiation, while addressing role interaction for a smooth flow of input, information processing, and output.</a:t>
            </a:r>
          </a:p>
          <a:p>
            <a:pPr marL="742950" marR="0" lvl="1" indent="-285750">
              <a:lnSpc>
                <a:spcPct val="107000"/>
              </a:lnSpc>
              <a:spcBef>
                <a:spcPts val="0"/>
              </a:spcBef>
              <a:spcAft>
                <a:spcPts val="800"/>
              </a:spcAft>
              <a:buFont typeface="Wingdings" panose="05000000000000000000" pitchFamily="2"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users in the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DriverPass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system are the Owner, IT, the secretary, and the customers.   </a:t>
            </a:r>
          </a:p>
          <a:p>
            <a:pPr marL="742950" marR="0" lvl="1" indent="-285750">
              <a:lnSpc>
                <a:spcPct val="107000"/>
              </a:lnSpc>
              <a:spcBef>
                <a:spcPts val="0"/>
              </a:spcBef>
              <a:spcAft>
                <a:spcPts val="800"/>
              </a:spcAft>
              <a:buFont typeface="Wingdings" panose="05000000000000000000" pitchFamily="2"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With the distinct roles incorporated into the system, each user is  able to achieve and perform role related objectives.  </a:t>
            </a:r>
          </a:p>
          <a:p>
            <a:pPr marL="1200150" marR="0" lvl="2" indent="-285750">
              <a:lnSpc>
                <a:spcPct val="107000"/>
              </a:lnSpc>
              <a:spcBef>
                <a:spcPts val="0"/>
              </a:spcBef>
              <a:spcAft>
                <a:spcPts val="800"/>
              </a:spcAft>
              <a:buFont typeface="Wingdings" panose="05000000000000000000" pitchFamily="2"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For instance, customers make, cancel, or modify their own reservations, while the secretary schedules and modifies appointments for others.   </a:t>
            </a:r>
          </a:p>
          <a:p>
            <a:pPr marL="1200150" marR="0" lvl="2" indent="-285750">
              <a:lnSpc>
                <a:spcPct val="107000"/>
              </a:lnSpc>
              <a:spcBef>
                <a:spcPts val="0"/>
              </a:spcBef>
              <a:spcAft>
                <a:spcPts val="800"/>
              </a:spcAft>
              <a:buFont typeface="Wingdings" panose="05000000000000000000" pitchFamily="2"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IT officer oversees and maintains the system while the admin accesses reports, monitors activity, and updates the employee and car database entries.</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1400"/>
              </a:spcAft>
            </a:pPr>
            <a:r>
              <a:rPr lang="en-US" sz="1800" b="1" baseline="0" dirty="0"/>
              <a:t>SLIDE </a:t>
            </a:r>
            <a:r>
              <a:rPr lang="en-US" sz="1800" b="1" i="0" u="none" strike="noStrike" dirty="0">
                <a:solidFill>
                  <a:srgbClr val="434343"/>
                </a:solidFill>
                <a:effectLst/>
                <a:latin typeface="Arial" panose="020B0604020202020204" pitchFamily="34" charset="0"/>
              </a:rPr>
              <a:t> 3: Activity Diagram</a:t>
            </a:r>
            <a:br>
              <a:rPr lang="en-US" b="0" dirty="0">
                <a:effectLst/>
              </a:rPr>
            </a:br>
            <a:r>
              <a:rPr lang="en-US" sz="1800" b="1" i="0" u="none" strike="noStrike" dirty="0">
                <a:solidFill>
                  <a:srgbClr val="434343"/>
                </a:solidFill>
                <a:effectLst/>
                <a:latin typeface="Arial" panose="020B0604020202020204" pitchFamily="34" charset="0"/>
              </a:rPr>
              <a:t>SPEAKER NOTES:</a:t>
            </a:r>
            <a:endParaRPr lang="en-US" sz="1800" b="1" dirty="0">
              <a:effectLst/>
            </a:endParaRPr>
          </a:p>
          <a:p>
            <a:pPr marL="742950" lvl="1" indent="-285750" rtl="0">
              <a:spcBef>
                <a:spcPts val="0"/>
              </a:spcBef>
              <a:spcAft>
                <a:spcPts val="1400"/>
              </a:spcAft>
              <a:buFont typeface="Arial" panose="020B0604020202020204" pitchFamily="34" charset="0"/>
              <a:buChar char="•"/>
            </a:pPr>
            <a:r>
              <a:rPr lang="en-US" sz="1800" b="0" i="0" u="none" strike="noStrike" dirty="0">
                <a:solidFill>
                  <a:srgbClr val="434343"/>
                </a:solidFill>
                <a:effectLst/>
                <a:latin typeface="Arial" panose="020B0604020202020204" pitchFamily="34" charset="0"/>
              </a:rPr>
              <a:t>Complicated customer interfaces often result in confused customers and/or lost sales .   </a:t>
            </a:r>
          </a:p>
          <a:p>
            <a:pPr marL="742950" lvl="1" indent="-285750" rtl="0">
              <a:spcBef>
                <a:spcPts val="0"/>
              </a:spcBef>
              <a:spcAft>
                <a:spcPts val="1400"/>
              </a:spcAft>
              <a:buFont typeface="Arial" panose="020B0604020202020204" pitchFamily="34" charset="0"/>
              <a:buChar char="•"/>
            </a:pPr>
            <a:r>
              <a:rPr lang="en-US" sz="1800" b="0" i="0" u="none" strike="noStrike" dirty="0">
                <a:solidFill>
                  <a:srgbClr val="434343"/>
                </a:solidFill>
                <a:effectLst/>
                <a:latin typeface="Arial" panose="020B0604020202020204" pitchFamily="34" charset="0"/>
              </a:rPr>
              <a:t>The </a:t>
            </a:r>
            <a:r>
              <a:rPr lang="en-US" sz="1800" b="0" i="0" u="none" strike="noStrike" dirty="0" err="1">
                <a:solidFill>
                  <a:srgbClr val="434343"/>
                </a:solidFill>
                <a:effectLst/>
                <a:latin typeface="Arial" panose="020B0604020202020204" pitchFamily="34" charset="0"/>
              </a:rPr>
              <a:t>DriverPass</a:t>
            </a:r>
            <a:r>
              <a:rPr lang="en-US" sz="1800" b="0" i="0" u="none" strike="noStrike" dirty="0">
                <a:solidFill>
                  <a:srgbClr val="434343"/>
                </a:solidFill>
                <a:effectLst/>
                <a:latin typeface="Arial" panose="020B0604020202020204" pitchFamily="34" charset="0"/>
              </a:rPr>
              <a:t> program focuses on easy, step-by-step instructions that promotes understanding.   </a:t>
            </a:r>
          </a:p>
          <a:p>
            <a:pPr marL="742950" lvl="1" indent="-285750" rtl="0">
              <a:spcBef>
                <a:spcPts val="0"/>
              </a:spcBef>
              <a:spcAft>
                <a:spcPts val="1400"/>
              </a:spcAft>
              <a:buFont typeface="Arial" panose="020B0604020202020204" pitchFamily="34" charset="0"/>
              <a:buChar char="•"/>
            </a:pPr>
            <a:r>
              <a:rPr lang="en-US" sz="1800" b="0" i="0" u="none" strike="noStrike" dirty="0">
                <a:solidFill>
                  <a:srgbClr val="434343"/>
                </a:solidFill>
                <a:effectLst/>
                <a:latin typeface="Arial" panose="020B0604020202020204" pitchFamily="34" charset="0"/>
              </a:rPr>
              <a:t>For our purposes, let’s go through the customer process of selecting a driving package. </a:t>
            </a:r>
          </a:p>
          <a:p>
            <a:pPr marL="742950" lvl="1" indent="-285750" rtl="0">
              <a:spcBef>
                <a:spcPts val="0"/>
              </a:spcBef>
              <a:spcAft>
                <a:spcPts val="1400"/>
              </a:spcAft>
              <a:buFont typeface="Arial" panose="020B0604020202020204" pitchFamily="34" charset="0"/>
              <a:buChar char="•"/>
            </a:pPr>
            <a:r>
              <a:rPr lang="en-US" sz="1800" b="0" i="0" u="none" strike="noStrike" dirty="0">
                <a:solidFill>
                  <a:srgbClr val="434343"/>
                </a:solidFill>
                <a:effectLst/>
                <a:latin typeface="Arial" panose="020B0604020202020204" pitchFamily="34" charset="0"/>
              </a:rPr>
              <a:t>The steps involve the customer reviewing the package options, choosing a package, and registering. </a:t>
            </a:r>
          </a:p>
          <a:p>
            <a:pPr marL="742950" lvl="1" indent="-285750" rtl="0">
              <a:spcBef>
                <a:spcPts val="0"/>
              </a:spcBef>
              <a:spcAft>
                <a:spcPts val="1400"/>
              </a:spcAft>
              <a:buFont typeface="Arial" panose="020B0604020202020204" pitchFamily="34" charset="0"/>
              <a:buChar char="•"/>
            </a:pPr>
            <a:r>
              <a:rPr lang="en-US" sz="1800" b="0" i="0" u="none" strike="noStrike" dirty="0">
                <a:solidFill>
                  <a:srgbClr val="434343"/>
                </a:solidFill>
                <a:effectLst/>
                <a:latin typeface="Arial" panose="020B0604020202020204" pitchFamily="34" charset="0"/>
              </a:rPr>
              <a:t>The customer has a choice to register at that moment, or they can pay now and do it later. </a:t>
            </a:r>
          </a:p>
          <a:p>
            <a:pPr marL="742950" lvl="1" indent="-285750" rtl="0">
              <a:spcBef>
                <a:spcPts val="0"/>
              </a:spcBef>
              <a:spcAft>
                <a:spcPts val="1400"/>
              </a:spcAft>
              <a:buFont typeface="Arial" panose="020B0604020202020204" pitchFamily="34" charset="0"/>
              <a:buChar char="•"/>
            </a:pPr>
            <a:r>
              <a:rPr lang="en-US" sz="1800" b="0" i="0" u="none" strike="noStrike" dirty="0">
                <a:solidFill>
                  <a:srgbClr val="434343"/>
                </a:solidFill>
                <a:effectLst/>
                <a:latin typeface="Arial" panose="020B0604020202020204" pitchFamily="34" charset="0"/>
              </a:rPr>
              <a:t>If the customer wishes to signup now, the program will lead the customer to the online or in-person class registration.  </a:t>
            </a:r>
          </a:p>
          <a:p>
            <a:pPr marL="742950" lvl="1" indent="-285750" rtl="0">
              <a:spcBef>
                <a:spcPts val="0"/>
              </a:spcBef>
              <a:spcAft>
                <a:spcPts val="1400"/>
              </a:spcAft>
              <a:buFont typeface="Arial" panose="020B0604020202020204" pitchFamily="34" charset="0"/>
              <a:buChar char="•"/>
            </a:pPr>
            <a:r>
              <a:rPr lang="en-US" sz="1800" b="0" i="0" u="none" strike="noStrike" dirty="0">
                <a:solidFill>
                  <a:srgbClr val="434343"/>
                </a:solidFill>
                <a:effectLst/>
                <a:latin typeface="Arial" panose="020B0604020202020204" pitchFamily="34" charset="0"/>
              </a:rPr>
              <a:t>If an in-person class is selected,  a driving appointment will be selected.</a:t>
            </a:r>
            <a:r>
              <a:rPr lang="en-US" sz="2800" dirty="0"/>
              <a:t> If an online course is selected , the customer is taken to class enrollment.  </a:t>
            </a:r>
          </a:p>
          <a:p>
            <a:pPr marL="742950" lvl="1" indent="-285750" rtl="0">
              <a:spcBef>
                <a:spcPts val="0"/>
              </a:spcBef>
              <a:spcAft>
                <a:spcPts val="1400"/>
              </a:spcAft>
              <a:buFont typeface="Arial" panose="020B0604020202020204" pitchFamily="34" charset="0"/>
              <a:buChar char="•"/>
            </a:pPr>
            <a:r>
              <a:rPr lang="en-US" sz="2800" dirty="0"/>
              <a:t>Once that step is decided on, the system will take the customer to payment processing.  </a:t>
            </a:r>
          </a:p>
          <a:p>
            <a:pPr marL="742950" lvl="1" indent="-285750" rtl="0">
              <a:spcBef>
                <a:spcPts val="0"/>
              </a:spcBef>
              <a:spcAft>
                <a:spcPts val="1400"/>
              </a:spcAft>
              <a:buFont typeface="Arial" panose="020B0604020202020204" pitchFamily="34" charset="0"/>
              <a:buChar char="•"/>
            </a:pPr>
            <a:r>
              <a:rPr lang="en-US" sz="2800" dirty="0"/>
              <a:t>Provided a valid credit card submission, the customer officially is enrolled in the system, making any reservations and appointments valid in the system.</a:t>
            </a:r>
            <a:endParaRPr lang="en-US" sz="1800" b="0" i="0" u="none" strike="noStrike" dirty="0">
              <a:solidFill>
                <a:srgbClr val="434343"/>
              </a:solidFill>
              <a:effectLst/>
              <a:latin typeface="Arial" panose="020B0604020202020204" pitchFamily="34" charset="0"/>
            </a:endParaRPr>
          </a:p>
          <a:p>
            <a:pPr marL="742950" lvl="1" indent="-285750" rtl="0">
              <a:spcBef>
                <a:spcPts val="0"/>
              </a:spcBef>
              <a:spcAft>
                <a:spcPts val="1400"/>
              </a:spcAft>
              <a:buFont typeface="Arial" panose="020B0604020202020204" pitchFamily="34" charset="0"/>
              <a:buChar char="•"/>
            </a:pPr>
            <a:r>
              <a:rPr lang="en-US" sz="1800" b="0" i="0" u="none" strike="noStrike" dirty="0">
                <a:solidFill>
                  <a:srgbClr val="434343"/>
                </a:solidFill>
                <a:effectLst/>
                <a:latin typeface="Arial" panose="020B0604020202020204" pitchFamily="34" charset="0"/>
              </a:rPr>
              <a:t>The </a:t>
            </a:r>
            <a:r>
              <a:rPr lang="en-US" sz="1800" b="0" i="0" u="none" strike="noStrike" dirty="0" err="1">
                <a:solidFill>
                  <a:srgbClr val="434343"/>
                </a:solidFill>
                <a:effectLst/>
                <a:latin typeface="Arial" panose="020B0604020202020204" pitchFamily="34" charset="0"/>
              </a:rPr>
              <a:t>DriverPass</a:t>
            </a:r>
            <a:r>
              <a:rPr lang="en-US" sz="1800" b="0" i="0" u="none" strike="noStrike" dirty="0">
                <a:solidFill>
                  <a:srgbClr val="434343"/>
                </a:solidFill>
                <a:effectLst/>
                <a:latin typeface="Arial" panose="020B0604020202020204" pitchFamily="34" charset="0"/>
              </a:rPr>
              <a:t> design prioritizes simplicity and intuitiveness, taking the customer seamlessly through the selection process in a user-friendly and efficient manner.</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a:spcBef>
                <a:spcPts val="0"/>
              </a:spcBef>
              <a:spcAft>
                <a:spcPts val="1400"/>
              </a:spcAft>
              <a:buFont typeface="Arial" panose="020B0604020202020204" pitchFamily="34" charset="0"/>
              <a:buNone/>
            </a:pPr>
            <a:r>
              <a:rPr lang="en-US" sz="1800" b="1" baseline="0" dirty="0"/>
              <a:t>SLIDE </a:t>
            </a:r>
            <a:r>
              <a:rPr lang="en-US" sz="1800" b="1" i="0" u="none" strike="noStrike" dirty="0">
                <a:solidFill>
                  <a:srgbClr val="434343"/>
                </a:solidFill>
                <a:effectLst/>
                <a:latin typeface="Arial" panose="020B0604020202020204" pitchFamily="34" charset="0"/>
              </a:rPr>
              <a:t> 4: Security Considerations</a:t>
            </a:r>
            <a:endParaRPr lang="en-US" sz="2800" b="0" dirty="0">
              <a:effectLst/>
            </a:endParaRPr>
          </a:p>
          <a:p>
            <a:pPr marL="742950" lvl="1" indent="-285750" rtl="0">
              <a:spcBef>
                <a:spcPts val="0"/>
              </a:spcBef>
              <a:spcAft>
                <a:spcPts val="1400"/>
              </a:spcAft>
              <a:buFont typeface="Arial" panose="020B0604020202020204" pitchFamily="34" charset="0"/>
              <a:buChar char="•"/>
            </a:pPr>
            <a:r>
              <a:rPr lang="en-US" sz="1800" b="0" i="0" u="none" strike="noStrike" dirty="0">
                <a:solidFill>
                  <a:srgbClr val="434343"/>
                </a:solidFill>
                <a:effectLst/>
                <a:latin typeface="Arial" panose="020B0604020202020204" pitchFamily="34" charset="0"/>
              </a:rPr>
              <a:t>Role-based access: Different employees have different rights and roles to ensure only authorized personnel can access certain information.</a:t>
            </a:r>
            <a:endParaRPr lang="en-US" sz="2800" b="0" dirty="0">
              <a:effectLst/>
            </a:endParaRPr>
          </a:p>
          <a:p>
            <a:pPr marL="742950" lvl="1" indent="-285750" rtl="0">
              <a:spcBef>
                <a:spcPts val="0"/>
              </a:spcBef>
              <a:spcAft>
                <a:spcPts val="1400"/>
              </a:spcAft>
              <a:buFont typeface="Arial" panose="020B0604020202020204" pitchFamily="34" charset="0"/>
              <a:buChar char="•"/>
            </a:pPr>
            <a:r>
              <a:rPr lang="en-US" sz="1800" b="0" i="0" u="none" strike="noStrike" dirty="0">
                <a:solidFill>
                  <a:srgbClr val="434343"/>
                </a:solidFill>
                <a:effectLst/>
                <a:latin typeface="Arial" panose="020B0604020202020204" pitchFamily="34" charset="0"/>
              </a:rPr>
              <a:t>Activity tracking: The system tracks who made a reservation, who canceled it, and who last modified it, providing accountability and traceability.</a:t>
            </a:r>
            <a:endParaRPr lang="en-US" sz="2800" b="0" dirty="0">
              <a:effectLst/>
            </a:endParaRPr>
          </a:p>
          <a:p>
            <a:pPr marL="0" marR="0" lvl="0" indent="0" algn="l" defTabSz="914400" rtl="0" eaLnBrk="1" fontAlgn="auto" latinLnBrk="0" hangingPunct="1">
              <a:lnSpc>
                <a:spcPct val="100000"/>
              </a:lnSpc>
              <a:spcBef>
                <a:spcPts val="0"/>
              </a:spcBef>
              <a:spcAft>
                <a:spcPts val="1400"/>
              </a:spcAft>
              <a:buClrTx/>
              <a:buSzTx/>
              <a:buFontTx/>
              <a:buNone/>
              <a:tabLst/>
              <a:defRPr/>
            </a:pPr>
            <a:br>
              <a:rPr lang="en-US" sz="2800" b="0" dirty="0">
                <a:effectLst/>
              </a:rPr>
            </a:br>
            <a:r>
              <a:rPr lang="en-US" sz="1800" b="1" i="0" u="none" strike="noStrike" dirty="0">
                <a:solidFill>
                  <a:srgbClr val="434343"/>
                </a:solidFill>
                <a:effectLst/>
                <a:latin typeface="Arial" panose="020B0604020202020204" pitchFamily="34" charset="0"/>
              </a:rPr>
              <a:t>SPEAKER NOTES:</a:t>
            </a:r>
            <a:endParaRPr lang="en-US" sz="2800" b="1" dirty="0">
              <a:effectLst/>
            </a:endParaRPr>
          </a:p>
          <a:p>
            <a:pPr marL="742950" lvl="1" indent="-285750" rtl="0">
              <a:spcBef>
                <a:spcPts val="0"/>
              </a:spcBef>
              <a:spcAft>
                <a:spcPts val="1400"/>
              </a:spcAft>
              <a:buFont typeface="Arial" panose="020B0604020202020204" pitchFamily="34" charset="0"/>
              <a:buChar char="•"/>
            </a:pPr>
            <a:r>
              <a:rPr lang="en-US" sz="1800" b="0" i="0" u="none" strike="noStrike" dirty="0">
                <a:solidFill>
                  <a:srgbClr val="434343"/>
                </a:solidFill>
                <a:effectLst/>
                <a:latin typeface="Arial" panose="020B0604020202020204" pitchFamily="34" charset="0"/>
              </a:rPr>
              <a:t>In Our design, we considered security at every stage. </a:t>
            </a:r>
          </a:p>
          <a:p>
            <a:pPr marL="742950" lvl="1" indent="-285750" rtl="0">
              <a:spcBef>
                <a:spcPts val="0"/>
              </a:spcBef>
              <a:spcAft>
                <a:spcPts val="1400"/>
              </a:spcAft>
              <a:buFont typeface="Arial" panose="020B0604020202020204" pitchFamily="34" charset="0"/>
              <a:buChar char="•"/>
            </a:pPr>
            <a:r>
              <a:rPr lang="en-US" sz="1800" b="0" i="0" u="none" strike="noStrike" dirty="0">
                <a:solidFill>
                  <a:srgbClr val="434343"/>
                </a:solidFill>
                <a:effectLst/>
                <a:latin typeface="Arial" panose="020B0604020202020204" pitchFamily="34" charset="0"/>
              </a:rPr>
              <a:t>We implemented role-based access to ensure only authorized personnel perform certain actions. </a:t>
            </a:r>
          </a:p>
          <a:p>
            <a:pPr marL="742950" lvl="1" indent="-285750" rtl="0">
              <a:spcBef>
                <a:spcPts val="0"/>
              </a:spcBef>
              <a:spcAft>
                <a:spcPts val="1400"/>
              </a:spcAft>
              <a:buFont typeface="Arial" panose="020B0604020202020204" pitchFamily="34" charset="0"/>
              <a:buChar char="•"/>
            </a:pPr>
            <a:r>
              <a:rPr lang="en-US" sz="1800" b="0" i="0" u="none" strike="noStrike" dirty="0">
                <a:solidFill>
                  <a:srgbClr val="434343"/>
                </a:solidFill>
                <a:effectLst/>
                <a:latin typeface="Arial" panose="020B0604020202020204" pitchFamily="34" charset="0"/>
              </a:rPr>
              <a:t>We have incorporated multiple steps of verification from login all the way to credit card information verification with the banks. </a:t>
            </a:r>
          </a:p>
          <a:p>
            <a:pPr marL="742950" lvl="1" indent="-285750" rtl="0">
              <a:spcBef>
                <a:spcPts val="0"/>
              </a:spcBef>
              <a:spcAft>
                <a:spcPts val="1400"/>
              </a:spcAft>
              <a:buFont typeface="Arial" panose="020B0604020202020204" pitchFamily="34" charset="0"/>
              <a:buChar char="•"/>
            </a:pPr>
            <a:r>
              <a:rPr lang="en-US" sz="1800" b="0" i="0" u="none" strike="noStrike" dirty="0">
                <a:solidFill>
                  <a:srgbClr val="434343"/>
                </a:solidFill>
                <a:effectLst/>
                <a:latin typeface="Arial" panose="020B0604020202020204" pitchFamily="34" charset="0"/>
              </a:rPr>
              <a:t>We also incorporate mini securities such as captchas or locking someone out of their account if they enter the wrong password too many times. </a:t>
            </a:r>
          </a:p>
          <a:p>
            <a:pPr marL="742950" lvl="1" indent="-285750" rtl="0">
              <a:spcBef>
                <a:spcPts val="0"/>
              </a:spcBef>
              <a:spcAft>
                <a:spcPts val="1400"/>
              </a:spcAft>
              <a:buFont typeface="Arial" panose="020B0604020202020204" pitchFamily="34" charset="0"/>
              <a:buChar char="•"/>
            </a:pPr>
            <a:r>
              <a:rPr lang="en-US" sz="1800" b="0" i="0" u="none" strike="noStrike" dirty="0">
                <a:solidFill>
                  <a:srgbClr val="434343"/>
                </a:solidFill>
                <a:effectLst/>
                <a:latin typeface="Arial" panose="020B0604020202020204" pitchFamily="34" charset="0"/>
              </a:rPr>
              <a:t>This will also result in a notification email sent to the user indicating multiple wrong password attempts have been attempted.</a:t>
            </a:r>
          </a:p>
          <a:p>
            <a:pPr marL="742950" lvl="1" indent="-285750" rtl="0">
              <a:spcBef>
                <a:spcPts val="0"/>
              </a:spcBef>
              <a:spcAft>
                <a:spcPts val="1400"/>
              </a:spcAft>
              <a:buFont typeface="Arial" panose="020B0604020202020204" pitchFamily="34" charset="0"/>
              <a:buChar char="•"/>
            </a:pPr>
            <a:r>
              <a:rPr lang="en-US" sz="1800" b="0" i="0" u="none" strike="noStrike" dirty="0">
                <a:solidFill>
                  <a:srgbClr val="434343"/>
                </a:solidFill>
                <a:effectLst/>
                <a:latin typeface="Arial" panose="020B0604020202020204" pitchFamily="34" charset="0"/>
              </a:rPr>
              <a:t>We included a comprehensive activity tracking system amongst our users and employees to ensure accountability and traceability. </a:t>
            </a:r>
          </a:p>
          <a:p>
            <a:pPr marL="742950" lvl="1" indent="-285750" rtl="0">
              <a:spcBef>
                <a:spcPts val="0"/>
              </a:spcBef>
              <a:spcAft>
                <a:spcPts val="1400"/>
              </a:spcAft>
              <a:buFont typeface="Arial" panose="020B0604020202020204" pitchFamily="34" charset="0"/>
              <a:buChar char="•"/>
            </a:pPr>
            <a:r>
              <a:rPr lang="en-US" sz="1800" b="0" i="0" u="none" strike="noStrike" dirty="0">
                <a:solidFill>
                  <a:srgbClr val="434343"/>
                </a:solidFill>
                <a:effectLst/>
                <a:latin typeface="Arial" panose="020B0604020202020204" pitchFamily="34" charset="0"/>
              </a:rPr>
              <a:t>This will be important especially if something goes wrong.</a:t>
            </a:r>
            <a:endParaRPr lang="en-US" sz="2800" b="0" dirty="0">
              <a:effectLst/>
            </a:endParaRPr>
          </a:p>
          <a:p>
            <a:br>
              <a:rPr lang="en-US" sz="2800" dirty="0"/>
            </a:br>
            <a:br>
              <a:rPr lang="en-US" dirty="0"/>
            </a:b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a:spcBef>
                <a:spcPts val="0"/>
              </a:spcBef>
              <a:spcAft>
                <a:spcPts val="1400"/>
              </a:spcAft>
              <a:buFont typeface="Arial" panose="020B0604020202020204" pitchFamily="34" charset="0"/>
              <a:buNone/>
            </a:pPr>
            <a:r>
              <a:rPr lang="en-US" sz="1800" b="1" baseline="0" dirty="0"/>
              <a:t>SLIDE </a:t>
            </a:r>
            <a:r>
              <a:rPr lang="en-US" sz="1800" b="1" i="0" u="none" strike="noStrike" dirty="0">
                <a:solidFill>
                  <a:srgbClr val="434343"/>
                </a:solidFill>
                <a:effectLst/>
                <a:latin typeface="Arial" panose="020B0604020202020204" pitchFamily="34" charset="0"/>
              </a:rPr>
              <a:t> 5: Limitations</a:t>
            </a:r>
            <a:endParaRPr lang="en-US" sz="1800" b="0" i="0" u="none" strike="noStrike" dirty="0">
              <a:solidFill>
                <a:srgbClr val="434343"/>
              </a:solidFill>
              <a:effectLst/>
              <a:latin typeface="Arial" panose="020B0604020202020204" pitchFamily="34" charset="0"/>
            </a:endParaRPr>
          </a:p>
          <a:p>
            <a:pPr marL="742950" lvl="1" indent="-285750" rtl="0">
              <a:spcBef>
                <a:spcPts val="0"/>
              </a:spcBef>
              <a:spcAft>
                <a:spcPts val="1400"/>
              </a:spcAft>
              <a:buFont typeface="Arial" panose="020B0604020202020204" pitchFamily="34" charset="0"/>
              <a:buChar char="•"/>
            </a:pPr>
            <a:r>
              <a:rPr lang="en-US" sz="1800" b="0" i="0" u="none" strike="noStrike" dirty="0">
                <a:solidFill>
                  <a:srgbClr val="434343"/>
                </a:solidFill>
                <a:effectLst/>
                <a:latin typeface="Arial" panose="020B0604020202020204" pitchFamily="34" charset="0"/>
              </a:rPr>
              <a:t>The system requires online access for most functionalities, including data modification and updates, which may limit its usability in areas with poor internet connectivity.</a:t>
            </a:r>
            <a:endParaRPr lang="en-US" b="0" dirty="0">
              <a:effectLst/>
            </a:endParaRPr>
          </a:p>
          <a:p>
            <a:pPr marL="742950" lvl="1" indent="-285750" rtl="0">
              <a:spcBef>
                <a:spcPts val="0"/>
              </a:spcBef>
              <a:spcAft>
                <a:spcPts val="1400"/>
              </a:spcAft>
              <a:buFont typeface="Arial" panose="020B0604020202020204" pitchFamily="34" charset="0"/>
              <a:buChar char="•"/>
            </a:pPr>
            <a:r>
              <a:rPr lang="en-US" sz="1800" b="0" i="0" u="none" strike="noStrike" dirty="0">
                <a:solidFill>
                  <a:srgbClr val="434343"/>
                </a:solidFill>
                <a:effectLst/>
                <a:latin typeface="Arial" panose="020B0604020202020204" pitchFamily="34" charset="0"/>
              </a:rPr>
              <a:t>The system does not automatically adjust to fluctuations in demand, which may result in overbooking or underutilization of resources.</a:t>
            </a:r>
            <a:endParaRPr lang="en-US" b="0" dirty="0">
              <a:effectLst/>
            </a:endParaRPr>
          </a:p>
          <a:p>
            <a:pPr rtl="0">
              <a:spcBef>
                <a:spcPts val="0"/>
              </a:spcBef>
              <a:spcAft>
                <a:spcPts val="1400"/>
              </a:spcAft>
            </a:pPr>
            <a:br>
              <a:rPr lang="en-US" b="0" dirty="0">
                <a:effectLst/>
              </a:rPr>
            </a:br>
            <a:r>
              <a:rPr lang="en-US" sz="1800" b="1" i="0" u="none" strike="noStrike" dirty="0">
                <a:solidFill>
                  <a:srgbClr val="434343"/>
                </a:solidFill>
                <a:effectLst/>
                <a:latin typeface="Arial" panose="020B0604020202020204" pitchFamily="34" charset="0"/>
              </a:rPr>
              <a:t>SPEAKER NOTES:</a:t>
            </a:r>
            <a:endParaRPr lang="en-US" sz="1800" b="0" i="0" u="none" strike="noStrike" dirty="0">
              <a:solidFill>
                <a:srgbClr val="434343"/>
              </a:solidFill>
              <a:effectLst/>
              <a:latin typeface="Arial" panose="020B0604020202020204" pitchFamily="34" charset="0"/>
            </a:endParaRPr>
          </a:p>
          <a:p>
            <a:pPr marL="0" lvl="0" indent="0" rtl="0">
              <a:spcBef>
                <a:spcPts val="0"/>
              </a:spcBef>
              <a:spcAft>
                <a:spcPts val="1400"/>
              </a:spcAft>
              <a:buFont typeface="Arial" panose="020B0604020202020204" pitchFamily="34" charset="0"/>
              <a:buNone/>
            </a:pPr>
            <a:r>
              <a:rPr lang="en-US" sz="1800" b="0" i="0" u="none" strike="noStrike" dirty="0">
                <a:solidFill>
                  <a:srgbClr val="434343"/>
                </a:solidFill>
                <a:effectLst/>
                <a:latin typeface="Arial" panose="020B0604020202020204" pitchFamily="34" charset="0"/>
              </a:rPr>
              <a:t>While our design addresses many of </a:t>
            </a:r>
            <a:r>
              <a:rPr lang="en-US" sz="1800" b="0" i="0" u="none" strike="noStrike" dirty="0" err="1">
                <a:solidFill>
                  <a:srgbClr val="434343"/>
                </a:solidFill>
                <a:effectLst/>
                <a:latin typeface="Arial" panose="020B0604020202020204" pitchFamily="34" charset="0"/>
              </a:rPr>
              <a:t>DriverPass's</a:t>
            </a:r>
            <a:r>
              <a:rPr lang="en-US" sz="1800" b="0" i="0" u="none" strike="noStrike" dirty="0">
                <a:solidFill>
                  <a:srgbClr val="434343"/>
                </a:solidFill>
                <a:effectLst/>
                <a:latin typeface="Arial" panose="020B0604020202020204" pitchFamily="34" charset="0"/>
              </a:rPr>
              <a:t> needs, it does have some limitations:</a:t>
            </a:r>
          </a:p>
          <a:p>
            <a:pPr marL="742950" lvl="1" indent="-285750" rtl="0">
              <a:spcBef>
                <a:spcPts val="0"/>
              </a:spcBef>
              <a:spcAft>
                <a:spcPts val="1400"/>
              </a:spcAft>
              <a:buFont typeface="Arial" panose="020B0604020202020204" pitchFamily="34" charset="0"/>
              <a:buChar char="•"/>
            </a:pPr>
            <a:r>
              <a:rPr lang="en-US" sz="1800" b="0" i="0" u="none" strike="noStrike" dirty="0">
                <a:solidFill>
                  <a:srgbClr val="434343"/>
                </a:solidFill>
                <a:effectLst/>
                <a:latin typeface="Arial" panose="020B0604020202020204" pitchFamily="34" charset="0"/>
              </a:rPr>
              <a:t>Internet access is required for most functionalities, which could be a challenge in areas with limited connectivity. </a:t>
            </a:r>
          </a:p>
          <a:p>
            <a:pPr marL="742950" lvl="1" indent="-285750" rtl="0">
              <a:spcBef>
                <a:spcPts val="0"/>
              </a:spcBef>
              <a:spcAft>
                <a:spcPts val="1400"/>
              </a:spcAft>
              <a:buFont typeface="Arial" panose="020B0604020202020204" pitchFamily="34" charset="0"/>
              <a:buChar char="•"/>
            </a:pPr>
            <a:r>
              <a:rPr lang="en-US" sz="1800" b="0" i="0" u="none" strike="noStrike" dirty="0">
                <a:solidFill>
                  <a:srgbClr val="434343"/>
                </a:solidFill>
                <a:effectLst/>
                <a:latin typeface="Arial" panose="020B0604020202020204" pitchFamily="34" charset="0"/>
              </a:rPr>
              <a:t>The system does not have an appointment or class reminder system set-up for text or e-mail generation.   </a:t>
            </a:r>
          </a:p>
          <a:p>
            <a:pPr marL="742950" lvl="1" indent="-285750" rtl="0">
              <a:spcBef>
                <a:spcPts val="0"/>
              </a:spcBef>
              <a:spcAft>
                <a:spcPts val="1400"/>
              </a:spcAft>
              <a:buFont typeface="Arial" panose="020B0604020202020204" pitchFamily="34" charset="0"/>
              <a:buChar char="•"/>
            </a:pPr>
            <a:r>
              <a:rPr lang="en-US" sz="1800" b="0" i="0" u="none" strike="noStrike" dirty="0">
                <a:solidFill>
                  <a:srgbClr val="434343"/>
                </a:solidFill>
                <a:effectLst/>
                <a:latin typeface="Arial" panose="020B0604020202020204" pitchFamily="34" charset="0"/>
              </a:rPr>
              <a:t>Such a system would promote decreased missed visits and last-minute cancellations.</a:t>
            </a:r>
            <a:endParaRPr lang="en-US" b="0" dirty="0">
              <a:effectLst/>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6/18/2023</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6/18/2023</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6/18/2023</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6/18/2023</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6/18/2023</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6/18/2023</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6/18/2023</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6/18/2023</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6/18/2023</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6/18/2023</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6/18/2023</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6/18/2023</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Jaden B. Knutson</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b="1" dirty="0">
                <a:solidFill>
                  <a:srgbClr val="000000"/>
                </a:solidFill>
              </a:rPr>
              <a:t>List at least two functional requirements and two nonfunctional requirements.</a:t>
            </a:r>
          </a:p>
          <a:p>
            <a:pPr marL="0" indent="0">
              <a:buNone/>
            </a:pPr>
            <a:endParaRPr lang="en-US" sz="2400" b="1" dirty="0">
              <a:solidFill>
                <a:srgbClr val="000000"/>
              </a:solidFill>
            </a:endParaRPr>
          </a:p>
          <a:p>
            <a:r>
              <a:rPr lang="en-US" sz="2400" dirty="0">
                <a:solidFill>
                  <a:srgbClr val="000000"/>
                </a:solidFill>
              </a:rPr>
              <a:t>Functional:</a:t>
            </a:r>
          </a:p>
          <a:p>
            <a:pPr lvl="1"/>
            <a:r>
              <a:rPr lang="en-US" sz="2000" dirty="0">
                <a:solidFill>
                  <a:srgbClr val="000000"/>
                </a:solidFill>
              </a:rPr>
              <a:t>Reservation System</a:t>
            </a:r>
          </a:p>
          <a:p>
            <a:pPr lvl="1"/>
            <a:r>
              <a:rPr lang="en-US" sz="2000" dirty="0">
                <a:solidFill>
                  <a:srgbClr val="000000"/>
                </a:solidFill>
              </a:rPr>
              <a:t>Driver / Student matching</a:t>
            </a:r>
          </a:p>
          <a:p>
            <a:pPr marL="457200" lvl="1" indent="0">
              <a:buNone/>
            </a:pPr>
            <a:endParaRPr lang="en-US" sz="2000" dirty="0">
              <a:solidFill>
                <a:srgbClr val="000000"/>
              </a:solidFill>
            </a:endParaRPr>
          </a:p>
          <a:p>
            <a:r>
              <a:rPr lang="en-US" sz="2400" dirty="0">
                <a:solidFill>
                  <a:srgbClr val="000000"/>
                </a:solidFill>
              </a:rPr>
              <a:t>Nonfunctional:</a:t>
            </a:r>
          </a:p>
          <a:p>
            <a:pPr lvl="1"/>
            <a:r>
              <a:rPr lang="en-US" sz="2000" dirty="0">
                <a:solidFill>
                  <a:srgbClr val="000000"/>
                </a:solidFill>
              </a:rPr>
              <a:t>Accessibility</a:t>
            </a:r>
          </a:p>
          <a:p>
            <a:pPr lvl="1"/>
            <a:r>
              <a:rPr lang="en-US" sz="2000" dirty="0">
                <a:solidFill>
                  <a:srgbClr val="000000"/>
                </a:solidFill>
              </a:rPr>
              <a:t>Security</a:t>
            </a: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b="1" dirty="0">
                <a:solidFill>
                  <a:srgbClr val="000000"/>
                </a:solidFill>
              </a:rPr>
              <a:t>-</a:t>
            </a:r>
            <a:endParaRPr sz="2400" b="1" dirty="0">
              <a:solidFill>
                <a:srgbClr val="000000"/>
              </a:solidFill>
            </a:endParaRPr>
          </a:p>
        </p:txBody>
      </p:sp>
      <p:pic>
        <p:nvPicPr>
          <p:cNvPr id="8" name="Picture 7">
            <a:extLst>
              <a:ext uri="{FF2B5EF4-FFF2-40B4-BE49-F238E27FC236}">
                <a16:creationId xmlns:a16="http://schemas.microsoft.com/office/drawing/2014/main" id="{9207D0D3-600B-E58B-D293-FA12B7F09860}"/>
              </a:ext>
            </a:extLst>
          </p:cNvPr>
          <p:cNvPicPr>
            <a:picLocks noChangeAspect="1"/>
          </p:cNvPicPr>
          <p:nvPr/>
        </p:nvPicPr>
        <p:blipFill>
          <a:blip r:embed="rId5"/>
          <a:stretch>
            <a:fillRect/>
          </a:stretch>
        </p:blipFill>
        <p:spPr>
          <a:xfrm>
            <a:off x="6722189" y="0"/>
            <a:ext cx="3299844" cy="6858000"/>
          </a:xfrm>
          <a:prstGeom prst="rect">
            <a:avLst/>
          </a:prstGeo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sp>
        <p:nvSpPr>
          <p:cNvPr id="3" name="Content Placeholder 2"/>
          <p:cNvSpPr>
            <a:spLocks noGrp="1"/>
          </p:cNvSpPr>
          <p:nvPr>
            <p:ph idx="1"/>
          </p:nvPr>
        </p:nvSpPr>
        <p:spPr>
          <a:xfrm>
            <a:off x="5463251" y="801866"/>
            <a:ext cx="5933407" cy="5230634"/>
          </a:xfrm>
        </p:spPr>
        <p:txBody>
          <a:bodyPr anchor="ctr">
            <a:normAutofit/>
          </a:bodyPr>
          <a:lstStyle/>
          <a:p>
            <a:pPr marL="0" indent="0">
              <a:buNone/>
            </a:pPr>
            <a:r>
              <a:rPr lang="en-US" sz="2400" b="1" dirty="0">
                <a:solidFill>
                  <a:srgbClr val="000000"/>
                </a:solidFill>
              </a:rPr>
              <a:t>-</a:t>
            </a:r>
          </a:p>
        </p:txBody>
      </p:sp>
      <p:pic>
        <p:nvPicPr>
          <p:cNvPr id="5" name="Picture 4">
            <a:extLst>
              <a:ext uri="{FF2B5EF4-FFF2-40B4-BE49-F238E27FC236}">
                <a16:creationId xmlns:a16="http://schemas.microsoft.com/office/drawing/2014/main" id="{CB470FFE-3D97-3D00-9085-B85DC7E83B41}"/>
              </a:ext>
            </a:extLst>
          </p:cNvPr>
          <p:cNvPicPr>
            <a:picLocks noChangeAspect="1"/>
          </p:cNvPicPr>
          <p:nvPr/>
        </p:nvPicPr>
        <p:blipFill>
          <a:blip r:embed="rId5"/>
          <a:stretch>
            <a:fillRect/>
          </a:stretch>
        </p:blipFill>
        <p:spPr>
          <a:xfrm>
            <a:off x="8086940" y="-11817"/>
            <a:ext cx="1134129" cy="6858000"/>
          </a:xfrm>
          <a:prstGeom prst="rect">
            <a:avLst/>
          </a:prstGeo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b="1" dirty="0">
                <a:solidFill>
                  <a:srgbClr val="000000"/>
                </a:solidFill>
              </a:rPr>
              <a:t>Include a bulleted list of how your design addresses security concerns.</a:t>
            </a:r>
          </a:p>
          <a:p>
            <a:pPr marL="0" indent="0">
              <a:buNone/>
            </a:pPr>
            <a:endParaRPr lang="en-US" sz="2400" dirty="0">
              <a:solidFill>
                <a:srgbClr val="000000"/>
              </a:solidFill>
            </a:endParaRPr>
          </a:p>
          <a:p>
            <a:r>
              <a:rPr lang="en-US" sz="2400" dirty="0">
                <a:solidFill>
                  <a:srgbClr val="000000"/>
                </a:solidFill>
              </a:rPr>
              <a:t>Login security and verification.</a:t>
            </a:r>
          </a:p>
          <a:p>
            <a:r>
              <a:rPr lang="en-US" sz="2400" dirty="0">
                <a:solidFill>
                  <a:srgbClr val="000000"/>
                </a:solidFill>
              </a:rPr>
              <a:t>Role-Based Security and Access</a:t>
            </a:r>
          </a:p>
          <a:p>
            <a:r>
              <a:rPr lang="en-US" sz="2400" dirty="0">
                <a:solidFill>
                  <a:srgbClr val="000000"/>
                </a:solidFill>
              </a:rPr>
              <a:t>Activity Tracking for all users</a:t>
            </a:r>
          </a:p>
          <a:p>
            <a:endParaRPr lang="en-US" sz="24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pPr marL="0" indent="0">
              <a:buNone/>
            </a:pPr>
            <a:r>
              <a:rPr lang="en-US" sz="2400" b="1" dirty="0">
                <a:solidFill>
                  <a:srgbClr val="000000"/>
                </a:solidFill>
              </a:rPr>
              <a:t>Include a bulleted list describing the limitations of your system.</a:t>
            </a:r>
          </a:p>
          <a:p>
            <a:pPr marL="0" indent="0">
              <a:buNone/>
            </a:pPr>
            <a:endParaRPr lang="en-US" sz="2400" b="1" dirty="0">
              <a:solidFill>
                <a:srgbClr val="000000"/>
              </a:solidFill>
            </a:endParaRPr>
          </a:p>
          <a:p>
            <a:r>
              <a:rPr lang="en-US" sz="2400" dirty="0">
                <a:solidFill>
                  <a:srgbClr val="000000"/>
                </a:solidFill>
              </a:rPr>
              <a:t>Internet access and electricity required to access the system.</a:t>
            </a:r>
          </a:p>
          <a:p>
            <a:r>
              <a:rPr lang="en-US" sz="2400" dirty="0">
                <a:solidFill>
                  <a:srgbClr val="000000"/>
                </a:solidFill>
              </a:rPr>
              <a:t>The system will need developers for adding new packages.</a:t>
            </a:r>
          </a:p>
          <a:p>
            <a:r>
              <a:rPr lang="en-US" sz="2400" dirty="0">
                <a:solidFill>
                  <a:srgbClr val="000000"/>
                </a:solidFill>
              </a:rPr>
              <a:t>No reminder system for text  or email.</a:t>
            </a:r>
            <a:endParaRPr sz="2400" dirty="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3479</TotalTime>
  <Words>1160</Words>
  <Application>Microsoft Office PowerPoint</Application>
  <PresentationFormat>Widescreen</PresentationFormat>
  <Paragraphs>94</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Wingdings</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Knutson, Jaden</cp:lastModifiedBy>
  <cp:revision>30</cp:revision>
  <dcterms:created xsi:type="dcterms:W3CDTF">2019-10-14T02:36:52Z</dcterms:created>
  <dcterms:modified xsi:type="dcterms:W3CDTF">2023-06-19T05:46:55Z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