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Roboto Mon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B07736-B36F-40A3-BC57-D46F4459C891}">
  <a:tblStyle styleId="{50B07736-B36F-40A3-BC57-D46F4459C8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RobotoMono-bold.fntdata"/><Relationship Id="rId21" Type="http://schemas.openxmlformats.org/officeDocument/2006/relationships/slide" Target="slides/slide15.xml"/><Relationship Id="rId43" Type="http://schemas.openxmlformats.org/officeDocument/2006/relationships/font" Target="fonts/RobotoMono-regular.fntdata"/><Relationship Id="rId24" Type="http://schemas.openxmlformats.org/officeDocument/2006/relationships/slide" Target="slides/slide18.xml"/><Relationship Id="rId46" Type="http://schemas.openxmlformats.org/officeDocument/2006/relationships/font" Target="fonts/RobotoMono-boldItalic.fntdata"/><Relationship Id="rId23" Type="http://schemas.openxmlformats.org/officeDocument/2006/relationships/slide" Target="slides/slide17.xml"/><Relationship Id="rId45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7ff4214967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7ff4214967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ff4214967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ff4214967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ff42149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7ff42149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7ff421496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7ff421496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7ff421496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7ff421496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ff421496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7ff421496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ff4214967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ff4214967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7ff4214967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7ff4214967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7ff4214967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7ff4214967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7ff4214967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7ff4214967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80042e44a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80042e44a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7ff4214967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7ff4214967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80042e44a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80042e44a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80042e44a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80042e44a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80042e44a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80042e44a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80042e44a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80042e44a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80042e44a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80042e44a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80042e44a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80042e44a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80042e44a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80042e44a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80042e44a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80042e44a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80042e44a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80042e44a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80042e44a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80042e44a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80042e44a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80042e44a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80042e44a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80042e44a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80042e44a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80042e44a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80042e44a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80042e44a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80042e44a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80042e44a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80042e44a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80042e44a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80042e44a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80042e44a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ff4214967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ff4214967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7ff4214967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7ff4214967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ff4214967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ff4214967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ff4214967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ff4214967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ff4214967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7ff4214967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ff421496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7ff421496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Authors</a:t>
            </a:r>
            <a:r>
              <a:rPr lang="en" sz="1500"/>
              <a:t>: Lianmin Zheng, Chengfan Jia, Minmin Sun, Zhao Wu, Cody Hao Yu, Ameer Haj-Ali, Yida Wang, Jun Yang, Danyang Zhuo, Koushik Sen, Joseph E. Gonzalez, Ion Stoica</a:t>
            </a:r>
            <a:endParaRPr sz="1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691" y="3626734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Presented by: </a:t>
            </a:r>
            <a:r>
              <a:rPr lang="en" sz="1500"/>
              <a:t>Joshua Brodsky</a:t>
            </a:r>
            <a:endParaRPr sz="1500"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30"/>
              <a:t>Ansor:</a:t>
            </a:r>
            <a:endParaRPr sz="1300"/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Generating High-Performance Tensor Programs for Deep Learning</a:t>
            </a:r>
            <a:endParaRPr sz="5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Sampler: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Goal:</a:t>
            </a:r>
            <a:r>
              <a:rPr lang="en" sz="1600"/>
              <a:t> Generate a diverse set of candidate programs for each task.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Input</a:t>
            </a:r>
            <a:r>
              <a:rPr b="1" lang="en" sz="1600"/>
              <a:t>: </a:t>
            </a:r>
            <a:r>
              <a:rPr lang="en" sz="1600"/>
              <a:t>Prioritized Task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How It Works:</a:t>
            </a:r>
            <a:r>
              <a:rPr lang="en" sz="1600"/>
              <a:t> A Two-Level Hierarchy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Generate </a:t>
            </a:r>
            <a:r>
              <a:rPr i="1" lang="en" sz="1600" u="sng"/>
              <a:t>Sketches</a:t>
            </a:r>
            <a:r>
              <a:rPr lang="en" sz="1600"/>
              <a:t> (high-level templates)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Add </a:t>
            </a:r>
            <a:r>
              <a:rPr i="1" lang="en" sz="1600" u="sng"/>
              <a:t>Annotations </a:t>
            </a:r>
            <a:r>
              <a:rPr lang="en" sz="1600"/>
              <a:t>(low-level implementation choices)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Output:</a:t>
            </a:r>
            <a:r>
              <a:rPr lang="en" sz="1600"/>
              <a:t> Randomly sample set of complete programs (~thousands)</a:t>
            </a:r>
            <a:endParaRPr sz="1600"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7450" y="3677050"/>
            <a:ext cx="2994850" cy="15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Sampler: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575" y="2857526"/>
            <a:ext cx="7507427" cy="24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Why?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Uses random sampling to explore large search space</a:t>
            </a:r>
            <a:endParaRPr b="1" i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1" i="1" lang="en" sz="2100"/>
              <a:t>Template</a:t>
            </a:r>
            <a:r>
              <a:rPr lang="en" sz="2100"/>
              <a:t>: Expands manual search via flexible derivation rules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1" i="1" lang="en" sz="2100"/>
              <a:t>Sequential</a:t>
            </a:r>
            <a:r>
              <a:rPr lang="en" sz="2100"/>
              <a:t>: Avoids early-pruning program evaluation</a:t>
            </a:r>
            <a:endParaRPr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Sampler: Sketch Derivatives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Derivatives</a:t>
            </a:r>
            <a:r>
              <a:rPr lang="en">
                <a:solidFill>
                  <a:srgbClr val="666666"/>
                </a:solidFill>
              </a:rPr>
              <a:t>: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en" sz="1400">
                <a:solidFill>
                  <a:srgbClr val="666666"/>
                </a:solidFill>
              </a:rPr>
              <a:t>If Predicate, then apply transformation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Example Predicate: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b="1" lang="en" sz="1400">
                <a:solidFill>
                  <a:schemeClr val="dk1"/>
                </a:solidFill>
              </a:rPr>
              <a:t>IsStrictInlinable</a:t>
            </a:r>
            <a:r>
              <a:rPr b="1" lang="en" sz="1400">
                <a:solidFill>
                  <a:srgbClr val="666666"/>
                </a:solidFill>
              </a:rPr>
              <a:t>:</a:t>
            </a:r>
            <a:r>
              <a:rPr lang="en" sz="1400">
                <a:solidFill>
                  <a:srgbClr val="666666"/>
                </a:solidFill>
              </a:rPr>
              <a:t> Inlinable simple element-wise op? (e.g., add, ReLU)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Example Transformations: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en" sz="1400">
                <a:solidFill>
                  <a:srgbClr val="666666"/>
                </a:solidFill>
              </a:rPr>
              <a:t>Before: TensorA -&gt; Conv2D -&gt; TensorB -&gt; ReLU -&gt; TensorC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en" sz="1400">
                <a:solidFill>
                  <a:srgbClr val="666666"/>
                </a:solidFill>
              </a:rPr>
              <a:t>If </a:t>
            </a:r>
            <a:r>
              <a:rPr b="1" lang="en" sz="1400">
                <a:solidFill>
                  <a:srgbClr val="000000"/>
                </a:solidFill>
              </a:rPr>
              <a:t>IsStrictInlinable</a:t>
            </a:r>
            <a:r>
              <a:rPr lang="en" sz="1400">
                <a:solidFill>
                  <a:srgbClr val="666666"/>
                </a:solidFill>
              </a:rPr>
              <a:t>? Yes!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en" sz="1400">
                <a:solidFill>
                  <a:srgbClr val="666666"/>
                </a:solidFill>
              </a:rPr>
              <a:t>After: TensorA -&gt; Conv2D_with_ReLU_fused -&gt; TensorC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Program Sampler: Sketch Derivatives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Derivatives: Rewrite rules to apply to DAG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Predicate, then apply transformation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 transformations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00" y="2578569"/>
            <a:ext cx="81534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Sampler: Annotations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Annotation phase fills in the low-level knobs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 Sketch: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125" y="1985783"/>
            <a:ext cx="3223225" cy="22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Program Sampler: Annotations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00" y="2021058"/>
            <a:ext cx="3223225" cy="2228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7" name="Google Shape;147;p27"/>
          <p:cNvGraphicFramePr/>
          <p:nvPr/>
        </p:nvGraphicFramePr>
        <p:xfrm>
          <a:off x="4786025" y="9891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{50B07736-B36F-40A3-BC57-D46F4459C891}</a:tableStyleId>
              </a:tblPr>
              <a:tblGrid>
                <a:gridCol w="331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Example Annotation A: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Tile sizes: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i0=64, j0=64, k0=32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Parallelize outer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i0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loop across threads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Vectorize innermost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j1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loop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Unroll inner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k1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loop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8" name="Google Shape;148;p27"/>
          <p:cNvGraphicFramePr/>
          <p:nvPr/>
        </p:nvGraphicFramePr>
        <p:xfrm>
          <a:off x="4786025" y="22631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{50B07736-B36F-40A3-BC57-D46F4459C891}</a:tableStyleId>
              </a:tblPr>
              <a:tblGrid>
                <a:gridCol w="331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Example Annotation B: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Tile sizes: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i0=128, j0=32, k0=16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Parallelize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j0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loop instead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No vectorization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Unroll both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i1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and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j1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loops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9" name="Google Shape;149;p27"/>
          <p:cNvGraphicFramePr/>
          <p:nvPr/>
        </p:nvGraphicFramePr>
        <p:xfrm>
          <a:off x="4786025" y="353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{50B07736-B36F-40A3-BC57-D46F4459C891}</a:tableStyleId>
              </a:tblPr>
              <a:tblGrid>
                <a:gridCol w="331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Example Annotation C (GPU version):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Tile sizes: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i0=128, j0=128, k0=8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Bind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i0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→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blockIdx.x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j0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→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blockIdx.y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i1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j1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→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threadIdx.x/threadIdx.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y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Use shared memory for cache tiles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50" name="Google Shape;150;p27"/>
          <p:cNvCxnSpPr/>
          <p:nvPr/>
        </p:nvCxnSpPr>
        <p:spPr>
          <a:xfrm flipH="1" rot="10800000">
            <a:off x="3520725" y="1839485"/>
            <a:ext cx="1258500" cy="246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1" name="Google Shape;151;p27"/>
          <p:cNvCxnSpPr/>
          <p:nvPr/>
        </p:nvCxnSpPr>
        <p:spPr>
          <a:xfrm>
            <a:off x="3508975" y="4202760"/>
            <a:ext cx="1270200" cy="399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7"/>
          <p:cNvCxnSpPr>
            <a:stCxn id="146" idx="3"/>
          </p:cNvCxnSpPr>
          <p:nvPr/>
        </p:nvCxnSpPr>
        <p:spPr>
          <a:xfrm>
            <a:off x="3527925" y="3135370"/>
            <a:ext cx="12627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7"/>
          <p:cNvSpPr txBox="1"/>
          <p:nvPr/>
        </p:nvSpPr>
        <p:spPr>
          <a:xfrm>
            <a:off x="304700" y="15593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Example Sketch: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8"/>
          <p:cNvPicPr preferRelativeResize="0"/>
          <p:nvPr/>
        </p:nvPicPr>
        <p:blipFill rotWithShape="1">
          <a:blip r:embed="rId3">
            <a:alphaModFix/>
          </a:blip>
          <a:srcRect b="0" l="0" r="52104" t="0"/>
          <a:stretch/>
        </p:blipFill>
        <p:spPr>
          <a:xfrm>
            <a:off x="2802606" y="3917150"/>
            <a:ext cx="871325" cy="2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Sampler: All Together</a:t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13" y="1361375"/>
            <a:ext cx="2934800" cy="29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 rotWithShape="1">
          <a:blip r:embed="rId5">
            <a:alphaModFix/>
          </a:blip>
          <a:srcRect b="0" l="-310" r="310" t="0"/>
          <a:stretch/>
        </p:blipFill>
        <p:spPr>
          <a:xfrm>
            <a:off x="2996810" y="1398788"/>
            <a:ext cx="3787583" cy="234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9875" y="1286152"/>
            <a:ext cx="2137254" cy="257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-9408" y="992473"/>
            <a:ext cx="21048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Subgraph/Task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2929936" y="992003"/>
            <a:ext cx="21048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Generated Sketch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6680670" y="991532"/>
            <a:ext cx="21048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With Annotations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3882750" y="3808875"/>
            <a:ext cx="16002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N Sketches…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167" name="Google Shape;167;p28"/>
          <p:cNvPicPr preferRelativeResize="0"/>
          <p:nvPr/>
        </p:nvPicPr>
        <p:blipFill rotWithShape="1">
          <a:blip r:embed="rId3">
            <a:alphaModFix/>
          </a:blip>
          <a:srcRect b="0" l="2170" r="-2170" t="0"/>
          <a:stretch/>
        </p:blipFill>
        <p:spPr>
          <a:xfrm>
            <a:off x="3648123" y="3917151"/>
            <a:ext cx="234625" cy="2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 rotWithShape="1">
          <a:blip r:embed="rId3">
            <a:alphaModFix/>
          </a:blip>
          <a:srcRect b="0" l="3143" r="51291" t="0"/>
          <a:stretch/>
        </p:blipFill>
        <p:spPr>
          <a:xfrm>
            <a:off x="5482825" y="3883525"/>
            <a:ext cx="1091650" cy="2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 rotWithShape="1">
          <a:blip r:embed="rId3">
            <a:alphaModFix/>
          </a:blip>
          <a:srcRect b="0" l="2170" r="-2170" t="0"/>
          <a:stretch/>
        </p:blipFill>
        <p:spPr>
          <a:xfrm>
            <a:off x="6539391" y="3883526"/>
            <a:ext cx="234625" cy="2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6789875" y="3808875"/>
            <a:ext cx="16932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M Annotated Programs  …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Fine-tuning</a:t>
            </a:r>
            <a:endParaRPr/>
          </a:p>
        </p:txBody>
      </p:sp>
      <p:sp>
        <p:nvSpPr>
          <p:cNvPr id="176" name="Google Shape;176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152475"/>
            <a:ext cx="85206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Goal:</a:t>
            </a:r>
            <a:r>
              <a:rPr lang="en" sz="1600"/>
              <a:t> </a:t>
            </a:r>
            <a:r>
              <a:rPr lang="en" sz="1600"/>
              <a:t> Find the best program for a subgraph using a guided, evolutionary search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Input: </a:t>
            </a:r>
            <a:r>
              <a:rPr lang="en" sz="1600"/>
              <a:t>Sampled Programs </a:t>
            </a:r>
            <a:r>
              <a:rPr b="1" lang="en" sz="1600"/>
              <a:t>and the </a:t>
            </a:r>
            <a:r>
              <a:rPr lang="en" sz="1600"/>
              <a:t>Learned Cost Model (LCM)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How It Works: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Start with sampled </a:t>
            </a:r>
            <a:r>
              <a:rPr lang="en" sz="1600"/>
              <a:t>population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Evolve over generations: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i="1" lang="en" sz="1600"/>
              <a:t>Evaluate</a:t>
            </a:r>
            <a:r>
              <a:rPr lang="en" sz="1600"/>
              <a:t>: Predict performance with the LCM.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i="1" lang="en" sz="1600"/>
              <a:t>Select</a:t>
            </a:r>
            <a:r>
              <a:rPr lang="en" sz="1600"/>
              <a:t>: Keep the top performers ("parents").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i="1" lang="en" sz="1600"/>
              <a:t>Crossover</a:t>
            </a:r>
            <a:r>
              <a:rPr lang="en" sz="1600"/>
              <a:t>: Merge histories of two parents.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i="1" lang="en" sz="1600"/>
              <a:t>Mutation</a:t>
            </a:r>
            <a:r>
              <a:rPr lang="en" sz="1600"/>
              <a:t>: Randomly tweak a program's annotation.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Output:</a:t>
            </a:r>
            <a:r>
              <a:rPr lang="en" sz="1600"/>
              <a:t>  Optimized program schedule found by the search</a:t>
            </a:r>
            <a:endParaRPr sz="1600"/>
          </a:p>
        </p:txBody>
      </p:sp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r>
              <a:rPr lang="en"/>
              <a:t> Fine-Tuning: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Fine-Tuning: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1152475"/>
            <a:ext cx="8520600" cy="37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Program's "</a:t>
            </a:r>
            <a:r>
              <a:rPr b="1" i="1" lang="en" sz="1500"/>
              <a:t>Genes</a:t>
            </a:r>
            <a:r>
              <a:rPr b="1" lang="en" sz="1500"/>
              <a:t>"?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/>
              <a:t>Rewrite steps of a program (loop tiling, unrolling, etc.) are </a:t>
            </a:r>
            <a:r>
              <a:rPr b="1" lang="en" sz="1500"/>
              <a:t>“</a:t>
            </a:r>
            <a:r>
              <a:rPr b="1" i="1" lang="en" sz="1500"/>
              <a:t>DNA</a:t>
            </a:r>
            <a:r>
              <a:rPr b="1" lang="en" sz="1500"/>
              <a:t>” </a:t>
            </a:r>
            <a:r>
              <a:rPr lang="en" sz="1500"/>
              <a:t>of a program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" sz="1500"/>
              <a:t>Crossover</a:t>
            </a:r>
            <a:r>
              <a:rPr lang="en" sz="1500"/>
              <a:t>: Combine rewrite histories or </a:t>
            </a:r>
            <a:r>
              <a:rPr lang="en" sz="1500"/>
              <a:t>“DNA” </a:t>
            </a:r>
            <a:r>
              <a:rPr lang="en" sz="1500"/>
              <a:t>of two parent programs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/>
              <a:t>Mutate</a:t>
            </a:r>
            <a:r>
              <a:rPr lang="en" sz="1500"/>
              <a:t>: Randomly change one annotation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The Full Tuning Loop (Self-Improvement):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/>
              <a:t>Evolutionary search finds best programs</a:t>
            </a:r>
            <a:r>
              <a:rPr lang="en" sz="1500"/>
              <a:t> based on LCM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/>
              <a:t>Top programs are measured on</a:t>
            </a:r>
            <a:r>
              <a:rPr lang="en" sz="1500"/>
              <a:t> </a:t>
            </a:r>
            <a:r>
              <a:rPr i="1" lang="en" sz="1500"/>
              <a:t>real hardware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/>
              <a:t>Real hardware data is used to retrain the LCM</a:t>
            </a:r>
            <a:endParaRPr sz="1500"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9025" y="2174275"/>
            <a:ext cx="3214675" cy="15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Situation: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Incredibly </a:t>
            </a:r>
            <a:r>
              <a:rPr i="1" lang="en" sz="1600" u="sng"/>
              <a:t>large search space</a:t>
            </a:r>
            <a:r>
              <a:rPr lang="en" sz="1600"/>
              <a:t> for </a:t>
            </a:r>
            <a:r>
              <a:rPr lang="en" sz="1600"/>
              <a:t>optimizing Deep Neural Networks</a:t>
            </a:r>
            <a:r>
              <a:rPr lang="en" sz="1600"/>
              <a:t>: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1.) </a:t>
            </a:r>
            <a:r>
              <a:rPr b="1" lang="en" sz="1600"/>
              <a:t>Variety of </a:t>
            </a:r>
            <a:r>
              <a:rPr b="1" lang="en" sz="1600"/>
              <a:t>Ecosystems</a:t>
            </a:r>
            <a:endParaRPr b="1" sz="1600"/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Hardware: CPU, GPU, FPGA, ASICs, etc.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Each with their own ISA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2.) </a:t>
            </a:r>
            <a:r>
              <a:rPr b="1" lang="en" sz="1600"/>
              <a:t>Operation Diversity &amp; Evolution</a:t>
            </a:r>
            <a:endParaRPr b="1" sz="1600"/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Frequent High-Level Operations: matmul, conv2d, etc.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New operations appearing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Performance Fine-Tuning: Why Ansor is Better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/>
              <a:t>Handles any program: </a:t>
            </a:r>
            <a:r>
              <a:rPr lang="en"/>
              <a:t>not limited by hand-written templates (AutoTVM)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/>
              <a:t>Powerful search: </a:t>
            </a:r>
            <a:r>
              <a:rPr lang="en"/>
              <a:t>allows out-of-order changes, unlike sequential methods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/>
              <a:t>Crossover &amp; </a:t>
            </a:r>
            <a:r>
              <a:rPr b="1" lang="en" sz="1600"/>
              <a:t>Mutation </a:t>
            </a:r>
            <a:r>
              <a:rPr lang="en" sz="1600"/>
              <a:t>can revise early choices, avoiding common traps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/>
              <a:t>Faster: </a:t>
            </a:r>
            <a:r>
              <a:rPr lang="en"/>
              <a:t>ML cost function estimates runtime without executing code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01" name="Google Shape;201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r>
              <a:rPr lang="en"/>
              <a:t>: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Ansor IR -&gt; TVM IR -&gt; LLVM -&gt; Bytecode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Evaluation Scope</a:t>
            </a:r>
            <a:r>
              <a:rPr lang="en"/>
              <a:t>: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Tasks: Single Operator, Subgraph, Entire Neural Network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Hardware: </a:t>
            </a:r>
            <a:r>
              <a:rPr lang="en" sz="1500"/>
              <a:t>Intel CPU, NVIDIA GPU, ARM CPU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Baseline</a:t>
            </a:r>
            <a:r>
              <a:rPr lang="en"/>
              <a:t>: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Compare</a:t>
            </a:r>
            <a:r>
              <a:rPr lang="en" sz="1500"/>
              <a:t> against </a:t>
            </a:r>
            <a:r>
              <a:rPr lang="en" sz="1500"/>
              <a:t>PyTorch, Halide auto-scheduler, FlexTensor, AutoTVM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Runtime</a:t>
            </a:r>
            <a:endParaRPr/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Ansor had smaller runtime for: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Single operations</a:t>
            </a:r>
            <a:endParaRPr sz="18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1-3D Convolution, Matrix multiplication, etc.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1.1x - 22.5x faster</a:t>
            </a:r>
            <a:endParaRPr sz="15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Subgraphs </a:t>
            </a:r>
            <a:endParaRPr sz="18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Combination of single operators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1.1x - 14.2x faster</a:t>
            </a:r>
            <a:endParaRPr sz="15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Full NNs</a:t>
            </a:r>
            <a:endParaRPr sz="18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CNNs: ResNet-50 &amp; MobileNetV2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Transformers: BERT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1.0x - 21.8x faster</a:t>
            </a:r>
            <a:endParaRPr sz="1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Runtime</a:t>
            </a:r>
            <a:endParaRPr/>
          </a:p>
        </p:txBody>
      </p:sp>
      <p:sp>
        <p:nvSpPr>
          <p:cNvPr id="219" name="Google Shape;219;p3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Normalized Throughput with Geometric Mean (1 = good, 0 = bad):</a:t>
            </a:r>
            <a:endParaRPr sz="1500"/>
          </a:p>
        </p:txBody>
      </p:sp>
      <p:pic>
        <p:nvPicPr>
          <p:cNvPr id="220" name="Google Shape;220;p36"/>
          <p:cNvPicPr preferRelativeResize="0"/>
          <p:nvPr/>
        </p:nvPicPr>
        <p:blipFill rotWithShape="1">
          <a:blip r:embed="rId3">
            <a:alphaModFix/>
          </a:blip>
          <a:srcRect b="0" l="0" r="0" t="5793"/>
          <a:stretch/>
        </p:blipFill>
        <p:spPr>
          <a:xfrm>
            <a:off x="331950" y="3395250"/>
            <a:ext cx="3316975" cy="1712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0700" y="2003700"/>
            <a:ext cx="4418850" cy="238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518800"/>
            <a:ext cx="3357485" cy="18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Search Time</a:t>
            </a:r>
            <a:endParaRPr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11688" y="1142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Ansor accomplished 2.7x - 88.6x less search time than AutoTVM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29" name="Google Shape;2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762" y="1670325"/>
            <a:ext cx="4002475" cy="32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Learned Cost Model</a:t>
            </a:r>
            <a:endParaRPr/>
          </a:p>
        </p:txBody>
      </p:sp>
      <p:pic>
        <p:nvPicPr>
          <p:cNvPr id="235" name="Google Shape;2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686700" cy="260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8"/>
          <p:cNvSpPr txBox="1"/>
          <p:nvPr/>
        </p:nvSpPr>
        <p:spPr>
          <a:xfrm>
            <a:off x="6379150" y="1128200"/>
            <a:ext cx="28752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2"/>
                </a:solidFill>
              </a:rPr>
              <a:t>The model predicts: </a:t>
            </a:r>
            <a:endParaRPr b="1" sz="1800" u="sng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0.079 RMSE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0.958 R^2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0.624 recall top-30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311700" y="445025"/>
            <a:ext cx="479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Evaluation: Single Operation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1074792"/>
            <a:ext cx="6027674" cy="323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9"/>
          <p:cNvSpPr txBox="1"/>
          <p:nvPr/>
        </p:nvSpPr>
        <p:spPr>
          <a:xfrm>
            <a:off x="460213" y="4191525"/>
            <a:ext cx="573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Comparing Operations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44" name="Google Shape;244;p39"/>
          <p:cNvSpPr txBox="1"/>
          <p:nvPr/>
        </p:nvSpPr>
        <p:spPr>
          <a:xfrm>
            <a:off x="6379150" y="1128200"/>
            <a:ext cx="25569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2"/>
                </a:solidFill>
              </a:rPr>
              <a:t>Operations:</a:t>
            </a:r>
            <a:endParaRPr b="1" sz="18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1D-</a:t>
            </a:r>
            <a:r>
              <a:rPr lang="en" sz="1500">
                <a:solidFill>
                  <a:schemeClr val="dk2"/>
                </a:solidFill>
              </a:rPr>
              <a:t>convolution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2D-convolution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3D-convolution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Matrix multiplication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Group convolution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Dilated convolution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Depthwise convolution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Transposed 2D convol.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Capsule 2D convol.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Matrix 2-norm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2"/>
                </a:solidFill>
              </a:rPr>
              <a:t>Hardware:</a:t>
            </a:r>
            <a:endParaRPr b="1" sz="18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Intel CPU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</a:t>
            </a:r>
            <a:r>
              <a:rPr lang="en"/>
              <a:t>Ablation study (Single Operator)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7900"/>
            <a:ext cx="6027651" cy="290000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0"/>
          <p:cNvSpPr txBox="1"/>
          <p:nvPr/>
        </p:nvSpPr>
        <p:spPr>
          <a:xfrm>
            <a:off x="6379150" y="1128200"/>
            <a:ext cx="28752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2"/>
                </a:solidFill>
              </a:rPr>
              <a:t>Operations:</a:t>
            </a:r>
            <a:endParaRPr b="1" sz="18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Convolution Operator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2"/>
                </a:solidFill>
              </a:rPr>
              <a:t>Legend:</a:t>
            </a:r>
            <a:endParaRPr b="1" sz="18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Ansor (full optimization)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Traditional Beam Search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Ansor (no fine tuning)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Ansor (smaller sample size)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311700" y="445025"/>
            <a:ext cx="479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Subgraphs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1074792"/>
            <a:ext cx="6027674" cy="323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1"/>
          <p:cNvSpPr txBox="1"/>
          <p:nvPr/>
        </p:nvSpPr>
        <p:spPr>
          <a:xfrm>
            <a:off x="460213" y="4191525"/>
            <a:ext cx="5730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7">
                <a:solidFill>
                  <a:schemeClr val="dk2"/>
                </a:solidFill>
              </a:rPr>
              <a:t>Comparing Hardware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59" name="Google Shape;259;p41"/>
          <p:cNvSpPr txBox="1"/>
          <p:nvPr/>
        </p:nvSpPr>
        <p:spPr>
          <a:xfrm>
            <a:off x="6379150" y="1128200"/>
            <a:ext cx="28752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2"/>
                </a:solidFill>
              </a:rPr>
              <a:t>Subgraphs</a:t>
            </a:r>
            <a:r>
              <a:rPr b="1" lang="en" sz="1800" u="sng">
                <a:solidFill>
                  <a:schemeClr val="dk2"/>
                </a:solidFill>
              </a:rPr>
              <a:t>:</a:t>
            </a:r>
            <a:endParaRPr b="1" sz="18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ConvLayer: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2D convolution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Batch Normalization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ReLU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TPS: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2x matrix transpose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Batch matrix mult.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ReLU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2"/>
                </a:solidFill>
              </a:rPr>
              <a:t>Hardware</a:t>
            </a:r>
            <a:r>
              <a:rPr b="1" lang="en" sz="1800" u="sng">
                <a:solidFill>
                  <a:schemeClr val="dk2"/>
                </a:solidFill>
              </a:rPr>
              <a:t>:</a:t>
            </a:r>
            <a:endParaRPr b="1" sz="18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@C - Intel CPU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@G - NVIDIA GPU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260" name="Google Shape;260;p41"/>
          <p:cNvPicPr preferRelativeResize="0"/>
          <p:nvPr/>
        </p:nvPicPr>
        <p:blipFill rotWithShape="1">
          <a:blip r:embed="rId4">
            <a:alphaModFix/>
          </a:blip>
          <a:srcRect b="0" l="0" r="0" t="5793"/>
          <a:stretch/>
        </p:blipFill>
        <p:spPr>
          <a:xfrm>
            <a:off x="370475" y="1121476"/>
            <a:ext cx="6027650" cy="3112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Solutions: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Dominant Approach</a:t>
            </a:r>
            <a:r>
              <a:rPr lang="en" sz="1600"/>
              <a:t>: Scheduling Languages (ex. AutoTVM)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Uses the TVM scheduling language but is limited by rigid, manually-written templates.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Two Complementary Levels of Optimization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Graph-Level (Relay):  </a:t>
            </a:r>
            <a:r>
              <a:rPr i="1" lang="en" sz="1600"/>
              <a:t>Re</a:t>
            </a:r>
            <a:r>
              <a:rPr i="1" lang="en" sz="1600"/>
              <a:t>duce </a:t>
            </a:r>
            <a:r>
              <a:rPr lang="en" sz="1600"/>
              <a:t>the number of operators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Operator-Level (AutoTVM): </a:t>
            </a:r>
            <a:r>
              <a:rPr i="1" lang="en" sz="1600"/>
              <a:t>Optimize </a:t>
            </a:r>
            <a:r>
              <a:rPr lang="en" sz="1600"/>
              <a:t>each operator run as fast as possible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Key Innovation of Ansor</a:t>
            </a:r>
            <a:r>
              <a:rPr lang="en" sz="1600"/>
              <a:t>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Automates Search Space Construction, no manual templates needed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Combines benefits of Graph and Operator level optimizations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311700" y="445025"/>
            <a:ext cx="634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Full Neural Networks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2"/>
          <p:cNvSpPr txBox="1"/>
          <p:nvPr/>
        </p:nvSpPr>
        <p:spPr>
          <a:xfrm>
            <a:off x="6379150" y="1128200"/>
            <a:ext cx="28752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2"/>
                </a:solidFill>
              </a:rPr>
              <a:t>Networks</a:t>
            </a:r>
            <a:r>
              <a:rPr b="1" lang="en" sz="1800" u="sng">
                <a:solidFill>
                  <a:schemeClr val="dk2"/>
                </a:solidFill>
              </a:rPr>
              <a:t>:</a:t>
            </a:r>
            <a:endParaRPr b="1" sz="1800" u="sng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ResNet-50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Mobilenet V2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3D-ResNet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DCGAN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BERT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2"/>
                </a:solidFill>
              </a:rPr>
              <a:t>Hardware:</a:t>
            </a:r>
            <a:endParaRPr b="1" sz="1800" u="sng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Intel CPU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NVIDIA GPU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ARM CPU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267" name="Google Shape;267;p42"/>
          <p:cNvPicPr preferRelativeResize="0"/>
          <p:nvPr/>
        </p:nvPicPr>
        <p:blipFill rotWithShape="1">
          <a:blip r:embed="rId3">
            <a:alphaModFix/>
          </a:blip>
          <a:srcRect b="527" l="0" r="0" t="73986"/>
          <a:stretch/>
        </p:blipFill>
        <p:spPr>
          <a:xfrm>
            <a:off x="3089363" y="3160475"/>
            <a:ext cx="3421726" cy="1452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2"/>
          <p:cNvPicPr preferRelativeResize="0"/>
          <p:nvPr/>
        </p:nvPicPr>
        <p:blipFill rotWithShape="1">
          <a:blip r:embed="rId3">
            <a:alphaModFix/>
          </a:blip>
          <a:srcRect b="26766" l="0" r="0" t="0"/>
          <a:stretch/>
        </p:blipFill>
        <p:spPr>
          <a:xfrm>
            <a:off x="136075" y="1128200"/>
            <a:ext cx="3040275" cy="37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/>
        </p:nvSpPr>
        <p:spPr>
          <a:xfrm>
            <a:off x="6379150" y="1128200"/>
            <a:ext cx="28752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2"/>
                </a:solidFill>
              </a:rPr>
              <a:t>Networks:</a:t>
            </a:r>
            <a:endParaRPr b="1" sz="18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Mobilenet V2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Mobilenet V2 &amp; ResNet-50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2"/>
                </a:solidFill>
              </a:rPr>
              <a:t>Legend:</a:t>
            </a:r>
            <a:endParaRPr b="1" sz="18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Ansor (full optimization)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Traditional Beam Search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Ansor (no fine tuning)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Ansor (smaller sample size)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74" name="Google Shape;274;p43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Ablation study (Full Neural Network)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218713"/>
            <a:ext cx="4883383" cy="29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281" name="Google Shape;281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 Dynamic Shape Support: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Requires static, pre-defined tensor shapes for analysis</a:t>
            </a:r>
            <a:endParaRPr sz="2000"/>
          </a:p>
          <a:p>
            <a:pPr indent="-234950" lvl="1" marL="914400" rtl="0" algn="l">
              <a:spcBef>
                <a:spcPts val="0"/>
              </a:spcBef>
              <a:spcAft>
                <a:spcPts val="0"/>
              </a:spcAft>
              <a:buSzPts val="100"/>
              <a:buChar char="○"/>
            </a:pPr>
            <a:r>
              <a:t/>
            </a:r>
            <a:endParaRPr sz="1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Dense Operators Only: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Lacks support for sparse operators (ex. Graph Neural Networks)</a:t>
            </a:r>
            <a:endParaRPr sz="2000"/>
          </a:p>
          <a:p>
            <a:pPr indent="-234950" lvl="1" marL="914400" rtl="0" algn="l">
              <a:spcBef>
                <a:spcPts val="0"/>
              </a:spcBef>
              <a:spcAft>
                <a:spcPts val="0"/>
              </a:spcAft>
              <a:buSzPts val="100"/>
              <a:buChar char="○"/>
            </a:pPr>
            <a:r>
              <a:t/>
            </a:r>
            <a:endParaRPr sz="1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Limited Hardware-Specific Optimization: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Relies on generic compilers (LLVM, NVCC)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Does not fully utilize vendor-specific hardware </a:t>
            </a:r>
            <a:r>
              <a:rPr lang="en" sz="2000"/>
              <a:t>instruction tricks</a:t>
            </a:r>
            <a:endParaRPr sz="2000"/>
          </a:p>
        </p:txBody>
      </p:sp>
      <p:sp>
        <p:nvSpPr>
          <p:cNvPr id="287" name="Google Shape;287;p45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Limitations: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293" name="Google Shape;293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Template-Free Search: </a:t>
            </a:r>
            <a:r>
              <a:rPr lang="en" sz="2000"/>
              <a:t>Fully automates program optimization without manual rule</a:t>
            </a:r>
            <a:r>
              <a:rPr lang="en" sz="2000"/>
              <a:t>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Expansive Search Space</a:t>
            </a:r>
            <a:r>
              <a:rPr b="1" lang="en" sz="2000"/>
              <a:t>: </a:t>
            </a:r>
            <a:r>
              <a:rPr lang="en" sz="2000"/>
              <a:t>Generates a vast and flexible space of potential optimizations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Learned Cost Model: </a:t>
            </a:r>
            <a:r>
              <a:rPr lang="en" sz="2000"/>
              <a:t>Uses ML to quickly predict the performance of program candidates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Evolutionary Algorithm</a:t>
            </a:r>
            <a:r>
              <a:rPr lang="en" sz="2000"/>
              <a:t>: Take the best </a:t>
            </a:r>
            <a:r>
              <a:rPr lang="en" sz="2000"/>
              <a:t>program</a:t>
            </a:r>
            <a:r>
              <a:rPr lang="en" sz="2000"/>
              <a:t> revisions and </a:t>
            </a:r>
            <a:r>
              <a:rPr lang="en" sz="2000"/>
              <a:t>propagate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Hardware-Adaptive: </a:t>
            </a:r>
            <a:r>
              <a:rPr lang="en" sz="2000"/>
              <a:t>Automatically optimizes for any target hardware (CPU, GPU, etc.)</a:t>
            </a:r>
            <a:endParaRPr sz="2000"/>
          </a:p>
        </p:txBody>
      </p:sp>
      <p:sp>
        <p:nvSpPr>
          <p:cNvPr id="299" name="Google Shape;299;p47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made Ansor so Revolutionary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05" name="Google Shape;305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Ansor Pipeline: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511440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842205" y="1490732"/>
            <a:ext cx="49503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Task Scheduler: </a:t>
            </a:r>
            <a:r>
              <a:rPr lang="en" sz="1600"/>
              <a:t>Finds and prioritizes the most important tasks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Program Sampler: </a:t>
            </a:r>
            <a:r>
              <a:rPr lang="en" sz="1600"/>
              <a:t>Generates diverse candidate programs for a single task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Performance Tuner: </a:t>
            </a:r>
            <a:r>
              <a:rPr lang="en" sz="1600"/>
              <a:t>Evolves candidates to find the best one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Measurer: Measures program speed on real hardware for feedback</a:t>
            </a:r>
            <a:r>
              <a:rPr lang="en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Task Scheduler</a:t>
            </a:r>
            <a:endParaRPr/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Scheduler: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Goal:</a:t>
            </a:r>
            <a:r>
              <a:rPr lang="en" sz="1600"/>
              <a:t>  </a:t>
            </a:r>
            <a:r>
              <a:rPr lang="en" sz="1600"/>
              <a:t>Optimize time on the most </a:t>
            </a:r>
            <a:r>
              <a:rPr i="1" lang="en" sz="1600"/>
              <a:t>critical tasks </a:t>
            </a:r>
            <a:r>
              <a:rPr lang="en" sz="1600"/>
              <a:t>in a computation graph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Input: </a:t>
            </a:r>
            <a:r>
              <a:rPr lang="en" sz="1600"/>
              <a:t>Full Computation Graph</a:t>
            </a:r>
            <a:r>
              <a:rPr lang="en" sz="1600"/>
              <a:t> </a:t>
            </a:r>
            <a:r>
              <a:rPr lang="en" sz="1600"/>
              <a:t>+</a:t>
            </a:r>
            <a:r>
              <a:rPr b="1" lang="en" sz="1600"/>
              <a:t> </a:t>
            </a:r>
            <a:r>
              <a:rPr lang="en" sz="1600"/>
              <a:t>Time Budget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How It Works: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Extract Tasks: </a:t>
            </a:r>
            <a:r>
              <a:rPr lang="en" sz="1600"/>
              <a:t>Identify unique subgraphs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Prioritize Tasks</a:t>
            </a:r>
            <a:r>
              <a:rPr lang="en" sz="1600"/>
              <a:t>: Weight = compute cost * call frequency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Allocate Budget</a:t>
            </a:r>
            <a:r>
              <a:rPr lang="en" sz="1600"/>
              <a:t>: Prioritize h</a:t>
            </a:r>
            <a:r>
              <a:rPr lang="en" sz="1600"/>
              <a:t>igh-weight bottlenecks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Output:</a:t>
            </a:r>
            <a:r>
              <a:rPr lang="en" sz="1600"/>
              <a:t>  </a:t>
            </a:r>
            <a:r>
              <a:rPr lang="en" sz="1600"/>
              <a:t>Task schedule (</a:t>
            </a:r>
            <a:r>
              <a:rPr lang="en" sz="1600"/>
              <a:t>ordering + allocation) </a:t>
            </a:r>
            <a:br>
              <a:rPr lang="en" sz="1600"/>
            </a:b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50628" l="0" r="0" t="1949"/>
          <a:stretch/>
        </p:blipFill>
        <p:spPr>
          <a:xfrm>
            <a:off x="5485900" y="3240475"/>
            <a:ext cx="3177875" cy="158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Initialization</a:t>
            </a:r>
            <a:r>
              <a:rPr lang="en"/>
              <a:t>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Run each task once to gather baseline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Loop </a:t>
            </a:r>
            <a:r>
              <a:rPr lang="en"/>
              <a:t>(Scheduling Process):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i="1" lang="en"/>
              <a:t>Estimate Gradients</a:t>
            </a:r>
            <a:r>
              <a:rPr lang="en"/>
              <a:t>: E</a:t>
            </a:r>
            <a:r>
              <a:rPr lang="en"/>
              <a:t>stimate ideal </a:t>
            </a:r>
            <a:r>
              <a:rPr lang="en"/>
              <a:t>performance from history, FLOPs, and task similarity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i="1" lang="en"/>
              <a:t>Pick Task</a:t>
            </a:r>
            <a:r>
              <a:rPr lang="en"/>
              <a:t>: Select task with the highest gradient magnitude (most promising to improve)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77777"/>
              <a:buChar char="-"/>
            </a:pPr>
            <a:r>
              <a:rPr b="1" i="1" lang="en" sz="1800"/>
              <a:t>Explore</a:t>
            </a:r>
            <a:r>
              <a:rPr lang="en" sz="1800"/>
              <a:t>: Occasionally pick a random task using ε-greedy (exploration)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i="1" lang="en"/>
              <a:t>Allocate Step</a:t>
            </a:r>
            <a:r>
              <a:rPr lang="en"/>
              <a:t>: Run tuning (schedule search) for that task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i="1" lang="en"/>
              <a:t>Update Performance</a:t>
            </a:r>
            <a:r>
              <a:rPr lang="en"/>
              <a:t>: Measure results and recalculate gradients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Repeat </a:t>
            </a:r>
            <a:r>
              <a:rPr lang="en"/>
              <a:t>until tuning budget is exhausted</a:t>
            </a:r>
            <a:endParaRPr/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Scheduler: How the Scheduler Works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Supports Prioritization of: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Maximize Throughput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Minimizes the total, combined </a:t>
            </a:r>
            <a:r>
              <a:rPr lang="en"/>
              <a:t>runtime </a:t>
            </a:r>
            <a:r>
              <a:rPr lang="en"/>
              <a:t>of a set of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Meet Latency Deadlines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Stops optimizing a model once specific performance target (ex. &lt; 10ms)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Balance Improvements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Aims for a fair and balanced speedup across an entire portfolio of models.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Early</a:t>
            </a:r>
            <a:r>
              <a:rPr lang="en"/>
              <a:t> Stopping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Automatically stops optimizing a task when its performance improvements plateau.</a:t>
            </a:r>
            <a:endParaRPr/>
          </a:p>
        </p:txBody>
      </p:sp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Scheduler: Time Budget </a:t>
            </a:r>
            <a:r>
              <a:rPr lang="en"/>
              <a:t>Management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Sampler</a:t>
            </a:r>
            <a:endParaRPr/>
          </a:p>
        </p:txBody>
      </p:sp>
      <p:sp>
        <p:nvSpPr>
          <p:cNvPr id="106" name="Google Shape;106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