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70" r:id="rId3"/>
    <p:sldId id="264" r:id="rId4"/>
    <p:sldId id="265" r:id="rId5"/>
    <p:sldId id="275" r:id="rId6"/>
    <p:sldId id="276" r:id="rId7"/>
    <p:sldId id="258" r:id="rId8"/>
    <p:sldId id="281" r:id="rId9"/>
    <p:sldId id="282" r:id="rId10"/>
    <p:sldId id="283" r:id="rId11"/>
    <p:sldId id="286" r:id="rId12"/>
    <p:sldId id="279" r:id="rId13"/>
    <p:sldId id="280" r:id="rId14"/>
    <p:sldId id="273" r:id="rId15"/>
    <p:sldId id="274" r:id="rId16"/>
    <p:sldId id="278" r:id="rId17"/>
    <p:sldId id="266" r:id="rId18"/>
    <p:sldId id="268" r:id="rId19"/>
    <p:sldId id="288" r:id="rId20"/>
    <p:sldId id="287" r:id="rId21"/>
    <p:sldId id="285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9E045-9074-491C-9ABA-217BC752C402}" v="1553" dt="2020-04-27T16:19:31.370"/>
    <p1510:client id="{3204B6B0-F948-87A1-ABF3-91BBB70DBA23}" v="1749" dt="2020-04-27T16:33:12.886"/>
    <p1510:client id="{3CCB0D7A-B5E8-4CE6-9EC5-2E6A1C603471}" v="2758" dt="2020-04-27T15:17:41.315"/>
    <p1510:client id="{82E631C3-6344-8497-8903-2093EAA7CEDB}" v="477" dt="2020-04-27T16:21:35.245"/>
    <p1510:client id="{AD39461B-01FF-5E6C-E63F-3F991C33ECFE}" v="364" dt="2020-04-27T16:15:35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Vidutinis stilius 2 – paryškinima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CB6C6-90DC-4B0D-B0D7-C155A9F23C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lt-LT"/>
        </a:p>
      </dgm:t>
    </dgm:pt>
    <dgm:pt modelId="{B2BAFAA5-99D3-4FC1-AE43-0BBBA10D0231}">
      <dgm:prSet/>
      <dgm:spPr/>
      <dgm:t>
        <a:bodyPr/>
        <a:lstStyle/>
        <a:p>
          <a:r>
            <a:rPr lang="lt-LT"/>
            <a:t>Po pirmojo sprinto pavyko sėkmingai atlikti užsibrėžtą 10 story point'ų tikslą.</a:t>
          </a:r>
        </a:p>
      </dgm:t>
    </dgm:pt>
    <dgm:pt modelId="{B8830600-F7A5-4EFA-81F2-D59AC6B9AC86}" type="parTrans" cxnId="{185B7336-2893-4B87-AF2D-CEA18308A299}">
      <dgm:prSet/>
      <dgm:spPr/>
      <dgm:t>
        <a:bodyPr/>
        <a:lstStyle/>
        <a:p>
          <a:endParaRPr lang="lt-LT"/>
        </a:p>
      </dgm:t>
    </dgm:pt>
    <dgm:pt modelId="{EC8E017B-5740-4DF7-A4FB-D2BBD0FB3BF2}" type="sibTrans" cxnId="{185B7336-2893-4B87-AF2D-CEA18308A299}">
      <dgm:prSet/>
      <dgm:spPr/>
      <dgm:t>
        <a:bodyPr/>
        <a:lstStyle/>
        <a:p>
          <a:endParaRPr lang="lt-LT"/>
        </a:p>
      </dgm:t>
    </dgm:pt>
    <dgm:pt modelId="{6F83D2A2-6ED2-4B58-B795-84CEED622A8E}">
      <dgm:prSet/>
      <dgm:spPr/>
      <dgm:t>
        <a:bodyPr/>
        <a:lstStyle/>
        <a:p>
          <a:r>
            <a:rPr lang="lt-LT"/>
            <a:t>Padidinus story points kiekį komanda sėkmingai sugebėjo susidoroti su papildomu krūviu. Galima pastebėti pažangumą.</a:t>
          </a:r>
        </a:p>
      </dgm:t>
    </dgm:pt>
    <dgm:pt modelId="{66D1E212-30FB-4D16-B67C-DBCCB1D6DA40}" type="parTrans" cxnId="{76A2BB5E-60E5-4C42-8F46-2CB36D56A244}">
      <dgm:prSet/>
      <dgm:spPr/>
      <dgm:t>
        <a:bodyPr/>
        <a:lstStyle/>
        <a:p>
          <a:endParaRPr lang="lt-LT"/>
        </a:p>
      </dgm:t>
    </dgm:pt>
    <dgm:pt modelId="{A58F7B79-4167-42CB-87B0-AFF384C910D6}" type="sibTrans" cxnId="{76A2BB5E-60E5-4C42-8F46-2CB36D56A244}">
      <dgm:prSet/>
      <dgm:spPr/>
      <dgm:t>
        <a:bodyPr/>
        <a:lstStyle/>
        <a:p>
          <a:endParaRPr lang="lt-LT"/>
        </a:p>
      </dgm:t>
    </dgm:pt>
    <dgm:pt modelId="{777CE6D5-FDE4-4AE8-8551-AB8F0FAE36D9}">
      <dgm:prSet/>
      <dgm:spPr/>
      <dgm:t>
        <a:bodyPr/>
        <a:lstStyle/>
        <a:p>
          <a:r>
            <a:rPr lang="lt-LT"/>
            <a:t>Dėl įrangos nesuderinamumo teko atsisakyti giroskopo naudojimo.</a:t>
          </a:r>
        </a:p>
      </dgm:t>
    </dgm:pt>
    <dgm:pt modelId="{15FF98F6-635F-46A6-8302-52742E3D0F1B}" type="parTrans" cxnId="{452A7D34-144D-4752-BF69-902FF1521F7C}">
      <dgm:prSet/>
      <dgm:spPr/>
      <dgm:t>
        <a:bodyPr/>
        <a:lstStyle/>
        <a:p>
          <a:endParaRPr lang="lt-LT"/>
        </a:p>
      </dgm:t>
    </dgm:pt>
    <dgm:pt modelId="{17AF24C6-FE11-4B95-828E-72089CC38D83}" type="sibTrans" cxnId="{452A7D34-144D-4752-BF69-902FF1521F7C}">
      <dgm:prSet/>
      <dgm:spPr/>
      <dgm:t>
        <a:bodyPr/>
        <a:lstStyle/>
        <a:p>
          <a:endParaRPr lang="lt-LT"/>
        </a:p>
      </dgm:t>
    </dgm:pt>
    <dgm:pt modelId="{2C5020B2-0603-4595-A365-0B63A1EA6D15}">
      <dgm:prSet/>
      <dgm:spPr/>
      <dgm:t>
        <a:bodyPr/>
        <a:lstStyle/>
        <a:p>
          <a:r>
            <a:rPr lang="lt-LT"/>
            <a:t>Dėl karantino iškilo problemų, todėl darbą organizuoti tapo sunkiau</a:t>
          </a:r>
        </a:p>
      </dgm:t>
    </dgm:pt>
    <dgm:pt modelId="{B2DB07B8-F0D8-4E0A-88C7-49BA9C90FC0E}" type="parTrans" cxnId="{D2869A9A-B8B9-41A9-9CF7-913663ADE2B5}">
      <dgm:prSet/>
      <dgm:spPr/>
      <dgm:t>
        <a:bodyPr/>
        <a:lstStyle/>
        <a:p>
          <a:endParaRPr lang="lt-LT"/>
        </a:p>
      </dgm:t>
    </dgm:pt>
    <dgm:pt modelId="{18F23896-BB77-4B3F-8652-D66B2E0236D0}" type="sibTrans" cxnId="{D2869A9A-B8B9-41A9-9CF7-913663ADE2B5}">
      <dgm:prSet/>
      <dgm:spPr/>
      <dgm:t>
        <a:bodyPr/>
        <a:lstStyle/>
        <a:p>
          <a:endParaRPr lang="lt-LT"/>
        </a:p>
      </dgm:t>
    </dgm:pt>
    <dgm:pt modelId="{DB9F7F6D-A1A6-42D3-8851-857084E4671B}">
      <dgm:prSet/>
      <dgm:spPr/>
      <dgm:t>
        <a:bodyPr/>
        <a:lstStyle/>
        <a:p>
          <a:r>
            <a:rPr lang="lt-LT"/>
            <a:t>Sunkiau dirbti, kai techninė įranga yra pas vieną žmogų, o kitiems belieka rūpintis programine.</a:t>
          </a:r>
        </a:p>
      </dgm:t>
    </dgm:pt>
    <dgm:pt modelId="{CD3A52D2-0851-4BFD-BEC9-5726DA8C4A50}" type="parTrans" cxnId="{90534AC3-40A8-41E8-9614-547E33287D51}">
      <dgm:prSet/>
      <dgm:spPr/>
      <dgm:t>
        <a:bodyPr/>
        <a:lstStyle/>
        <a:p>
          <a:endParaRPr lang="lt-LT"/>
        </a:p>
      </dgm:t>
    </dgm:pt>
    <dgm:pt modelId="{FA4733BE-D816-4544-996C-6D50B44D5652}" type="sibTrans" cxnId="{90534AC3-40A8-41E8-9614-547E33287D51}">
      <dgm:prSet/>
      <dgm:spPr/>
      <dgm:t>
        <a:bodyPr/>
        <a:lstStyle/>
        <a:p>
          <a:endParaRPr lang="lt-LT"/>
        </a:p>
      </dgm:t>
    </dgm:pt>
    <dgm:pt modelId="{28B78510-0097-4230-9963-43026F7D2B11}" type="pres">
      <dgm:prSet presAssocID="{B56CB6C6-90DC-4B0D-B0D7-C155A9F23C63}" presName="linear" presStyleCnt="0">
        <dgm:presLayoutVars>
          <dgm:animLvl val="lvl"/>
          <dgm:resizeHandles val="exact"/>
        </dgm:presLayoutVars>
      </dgm:prSet>
      <dgm:spPr/>
    </dgm:pt>
    <dgm:pt modelId="{924A4AA1-A118-493A-B082-469E93884CB3}" type="pres">
      <dgm:prSet presAssocID="{B2BAFAA5-99D3-4FC1-AE43-0BBBA10D023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BB4287E-F13D-476D-A545-4CB54F9A051C}" type="pres">
      <dgm:prSet presAssocID="{EC8E017B-5740-4DF7-A4FB-D2BBD0FB3BF2}" presName="spacer" presStyleCnt="0"/>
      <dgm:spPr/>
    </dgm:pt>
    <dgm:pt modelId="{06F91742-5142-43A6-9EC9-85AAF0849B6A}" type="pres">
      <dgm:prSet presAssocID="{6F83D2A2-6ED2-4B58-B795-84CEED622A8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C85805C-B831-4740-8F3B-5812457AF449}" type="pres">
      <dgm:prSet presAssocID="{A58F7B79-4167-42CB-87B0-AFF384C910D6}" presName="spacer" presStyleCnt="0"/>
      <dgm:spPr/>
    </dgm:pt>
    <dgm:pt modelId="{0583F5CF-A8B9-4E4E-98EC-5B4A35964BB0}" type="pres">
      <dgm:prSet presAssocID="{777CE6D5-FDE4-4AE8-8551-AB8F0FAE36D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C443F23-5AD9-49DA-B563-2640C593B13B}" type="pres">
      <dgm:prSet presAssocID="{17AF24C6-FE11-4B95-828E-72089CC38D83}" presName="spacer" presStyleCnt="0"/>
      <dgm:spPr/>
    </dgm:pt>
    <dgm:pt modelId="{728CB588-FF70-41C9-875B-F0CC7F2824E1}" type="pres">
      <dgm:prSet presAssocID="{2C5020B2-0603-4595-A365-0B63A1EA6D1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098339A-1F89-4A69-BB46-B67C8A3C982A}" type="pres">
      <dgm:prSet presAssocID="{18F23896-BB77-4B3F-8652-D66B2E0236D0}" presName="spacer" presStyleCnt="0"/>
      <dgm:spPr/>
    </dgm:pt>
    <dgm:pt modelId="{24860049-B535-4C68-9402-35985D068610}" type="pres">
      <dgm:prSet presAssocID="{DB9F7F6D-A1A6-42D3-8851-857084E4671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131AA06-F429-4748-B9E8-A355F5760FE4}" type="presOf" srcId="{2C5020B2-0603-4595-A365-0B63A1EA6D15}" destId="{728CB588-FF70-41C9-875B-F0CC7F2824E1}" srcOrd="0" destOrd="0" presId="urn:microsoft.com/office/officeart/2005/8/layout/vList2"/>
    <dgm:cxn modelId="{452A7D34-144D-4752-BF69-902FF1521F7C}" srcId="{B56CB6C6-90DC-4B0D-B0D7-C155A9F23C63}" destId="{777CE6D5-FDE4-4AE8-8551-AB8F0FAE36D9}" srcOrd="2" destOrd="0" parTransId="{15FF98F6-635F-46A6-8302-52742E3D0F1B}" sibTransId="{17AF24C6-FE11-4B95-828E-72089CC38D83}"/>
    <dgm:cxn modelId="{185B7336-2893-4B87-AF2D-CEA18308A299}" srcId="{B56CB6C6-90DC-4B0D-B0D7-C155A9F23C63}" destId="{B2BAFAA5-99D3-4FC1-AE43-0BBBA10D0231}" srcOrd="0" destOrd="0" parTransId="{B8830600-F7A5-4EFA-81F2-D59AC6B9AC86}" sibTransId="{EC8E017B-5740-4DF7-A4FB-D2BBD0FB3BF2}"/>
    <dgm:cxn modelId="{316FAC3B-620E-4ACF-80B0-20FF578BAB61}" type="presOf" srcId="{777CE6D5-FDE4-4AE8-8551-AB8F0FAE36D9}" destId="{0583F5CF-A8B9-4E4E-98EC-5B4A35964BB0}" srcOrd="0" destOrd="0" presId="urn:microsoft.com/office/officeart/2005/8/layout/vList2"/>
    <dgm:cxn modelId="{76A2BB5E-60E5-4C42-8F46-2CB36D56A244}" srcId="{B56CB6C6-90DC-4B0D-B0D7-C155A9F23C63}" destId="{6F83D2A2-6ED2-4B58-B795-84CEED622A8E}" srcOrd="1" destOrd="0" parTransId="{66D1E212-30FB-4D16-B67C-DBCCB1D6DA40}" sibTransId="{A58F7B79-4167-42CB-87B0-AFF384C910D6}"/>
    <dgm:cxn modelId="{F5D2EF6F-2981-409D-8CED-2D8B712DFB1C}" type="presOf" srcId="{B56CB6C6-90DC-4B0D-B0D7-C155A9F23C63}" destId="{28B78510-0097-4230-9963-43026F7D2B11}" srcOrd="0" destOrd="0" presId="urn:microsoft.com/office/officeart/2005/8/layout/vList2"/>
    <dgm:cxn modelId="{F658368B-37F1-47EB-8C59-06886574010B}" type="presOf" srcId="{B2BAFAA5-99D3-4FC1-AE43-0BBBA10D0231}" destId="{924A4AA1-A118-493A-B082-469E93884CB3}" srcOrd="0" destOrd="0" presId="urn:microsoft.com/office/officeart/2005/8/layout/vList2"/>
    <dgm:cxn modelId="{D2869A9A-B8B9-41A9-9CF7-913663ADE2B5}" srcId="{B56CB6C6-90DC-4B0D-B0D7-C155A9F23C63}" destId="{2C5020B2-0603-4595-A365-0B63A1EA6D15}" srcOrd="3" destOrd="0" parTransId="{B2DB07B8-F0D8-4E0A-88C7-49BA9C90FC0E}" sibTransId="{18F23896-BB77-4B3F-8652-D66B2E0236D0}"/>
    <dgm:cxn modelId="{D41EA9BF-1C24-492A-970C-18764B0826C5}" type="presOf" srcId="{DB9F7F6D-A1A6-42D3-8851-857084E4671B}" destId="{24860049-B535-4C68-9402-35985D068610}" srcOrd="0" destOrd="0" presId="urn:microsoft.com/office/officeart/2005/8/layout/vList2"/>
    <dgm:cxn modelId="{2B3D4FC0-24B2-4CB5-8CB0-2842938D5DC2}" type="presOf" srcId="{6F83D2A2-6ED2-4B58-B795-84CEED622A8E}" destId="{06F91742-5142-43A6-9EC9-85AAF0849B6A}" srcOrd="0" destOrd="0" presId="urn:microsoft.com/office/officeart/2005/8/layout/vList2"/>
    <dgm:cxn modelId="{90534AC3-40A8-41E8-9614-547E33287D51}" srcId="{B56CB6C6-90DC-4B0D-B0D7-C155A9F23C63}" destId="{DB9F7F6D-A1A6-42D3-8851-857084E4671B}" srcOrd="4" destOrd="0" parTransId="{CD3A52D2-0851-4BFD-BEC9-5726DA8C4A50}" sibTransId="{FA4733BE-D816-4544-996C-6D50B44D5652}"/>
    <dgm:cxn modelId="{439AF559-4345-4864-A6FC-5930F6610AE6}" type="presParOf" srcId="{28B78510-0097-4230-9963-43026F7D2B11}" destId="{924A4AA1-A118-493A-B082-469E93884CB3}" srcOrd="0" destOrd="0" presId="urn:microsoft.com/office/officeart/2005/8/layout/vList2"/>
    <dgm:cxn modelId="{9915C922-4031-49B5-8875-E652B45C7089}" type="presParOf" srcId="{28B78510-0097-4230-9963-43026F7D2B11}" destId="{4BB4287E-F13D-476D-A545-4CB54F9A051C}" srcOrd="1" destOrd="0" presId="urn:microsoft.com/office/officeart/2005/8/layout/vList2"/>
    <dgm:cxn modelId="{460CC106-82FF-4AAB-9689-91D46778834F}" type="presParOf" srcId="{28B78510-0097-4230-9963-43026F7D2B11}" destId="{06F91742-5142-43A6-9EC9-85AAF0849B6A}" srcOrd="2" destOrd="0" presId="urn:microsoft.com/office/officeart/2005/8/layout/vList2"/>
    <dgm:cxn modelId="{4AC7B5CA-0BD9-4448-B019-D4C3EC1241CA}" type="presParOf" srcId="{28B78510-0097-4230-9963-43026F7D2B11}" destId="{2C85805C-B831-4740-8F3B-5812457AF449}" srcOrd="3" destOrd="0" presId="urn:microsoft.com/office/officeart/2005/8/layout/vList2"/>
    <dgm:cxn modelId="{71A55CA6-D7AE-4850-9BC8-5763C896B86D}" type="presParOf" srcId="{28B78510-0097-4230-9963-43026F7D2B11}" destId="{0583F5CF-A8B9-4E4E-98EC-5B4A35964BB0}" srcOrd="4" destOrd="0" presId="urn:microsoft.com/office/officeart/2005/8/layout/vList2"/>
    <dgm:cxn modelId="{0D7BEE4A-980D-4F40-9FB8-3045CA821BFF}" type="presParOf" srcId="{28B78510-0097-4230-9963-43026F7D2B11}" destId="{EC443F23-5AD9-49DA-B563-2640C593B13B}" srcOrd="5" destOrd="0" presId="urn:microsoft.com/office/officeart/2005/8/layout/vList2"/>
    <dgm:cxn modelId="{A426DB9F-33D9-4C3C-A872-AFF090FA4B44}" type="presParOf" srcId="{28B78510-0097-4230-9963-43026F7D2B11}" destId="{728CB588-FF70-41C9-875B-F0CC7F2824E1}" srcOrd="6" destOrd="0" presId="urn:microsoft.com/office/officeart/2005/8/layout/vList2"/>
    <dgm:cxn modelId="{50E91F73-5586-4FC4-ABC7-34A4C162ECD1}" type="presParOf" srcId="{28B78510-0097-4230-9963-43026F7D2B11}" destId="{5098339A-1F89-4A69-BB46-B67C8A3C982A}" srcOrd="7" destOrd="0" presId="urn:microsoft.com/office/officeart/2005/8/layout/vList2"/>
    <dgm:cxn modelId="{CD9CFD4C-4856-47D8-949E-FDA0B18B1EAC}" type="presParOf" srcId="{28B78510-0097-4230-9963-43026F7D2B11}" destId="{24860049-B535-4C68-9402-35985D06861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A4AA1-A118-493A-B082-469E93884CB3}">
      <dsp:nvSpPr>
        <dsp:cNvPr id="0" name=""/>
        <dsp:cNvSpPr/>
      </dsp:nvSpPr>
      <dsp:spPr>
        <a:xfrm>
          <a:off x="0" y="74211"/>
          <a:ext cx="10515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t-LT" sz="2000" kern="1200"/>
            <a:t>Po pirmojo sprinto pavyko sėkmingai atlikti užsibrėžtą 10 story point'ų tikslą.</a:t>
          </a:r>
        </a:p>
      </dsp:txBody>
      <dsp:txXfrm>
        <a:off x="38784" y="112995"/>
        <a:ext cx="10438032" cy="716935"/>
      </dsp:txXfrm>
    </dsp:sp>
    <dsp:sp modelId="{06F91742-5142-43A6-9EC9-85AAF0849B6A}">
      <dsp:nvSpPr>
        <dsp:cNvPr id="0" name=""/>
        <dsp:cNvSpPr/>
      </dsp:nvSpPr>
      <dsp:spPr>
        <a:xfrm>
          <a:off x="0" y="926314"/>
          <a:ext cx="10515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t-LT" sz="2000" kern="1200"/>
            <a:t>Padidinus story points kiekį komanda sėkmingai sugebėjo susidoroti su papildomu krūviu. Galima pastebėti pažangumą.</a:t>
          </a:r>
        </a:p>
      </dsp:txBody>
      <dsp:txXfrm>
        <a:off x="38784" y="965098"/>
        <a:ext cx="10438032" cy="716935"/>
      </dsp:txXfrm>
    </dsp:sp>
    <dsp:sp modelId="{0583F5CF-A8B9-4E4E-98EC-5B4A35964BB0}">
      <dsp:nvSpPr>
        <dsp:cNvPr id="0" name=""/>
        <dsp:cNvSpPr/>
      </dsp:nvSpPr>
      <dsp:spPr>
        <a:xfrm>
          <a:off x="0" y="1778417"/>
          <a:ext cx="10515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t-LT" sz="2000" kern="1200"/>
            <a:t>Dėl įrangos nesuderinamumo teko atsisakyti giroskopo naudojimo.</a:t>
          </a:r>
        </a:p>
      </dsp:txBody>
      <dsp:txXfrm>
        <a:off x="38784" y="1817201"/>
        <a:ext cx="10438032" cy="716935"/>
      </dsp:txXfrm>
    </dsp:sp>
    <dsp:sp modelId="{728CB588-FF70-41C9-875B-F0CC7F2824E1}">
      <dsp:nvSpPr>
        <dsp:cNvPr id="0" name=""/>
        <dsp:cNvSpPr/>
      </dsp:nvSpPr>
      <dsp:spPr>
        <a:xfrm>
          <a:off x="0" y="2630520"/>
          <a:ext cx="10515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t-LT" sz="2000" kern="1200"/>
            <a:t>Dėl karantino iškilo problemų, todėl darbą organizuoti tapo sunkiau</a:t>
          </a:r>
        </a:p>
      </dsp:txBody>
      <dsp:txXfrm>
        <a:off x="38784" y="2669304"/>
        <a:ext cx="10438032" cy="716935"/>
      </dsp:txXfrm>
    </dsp:sp>
    <dsp:sp modelId="{24860049-B535-4C68-9402-35985D068610}">
      <dsp:nvSpPr>
        <dsp:cNvPr id="0" name=""/>
        <dsp:cNvSpPr/>
      </dsp:nvSpPr>
      <dsp:spPr>
        <a:xfrm>
          <a:off x="0" y="3482623"/>
          <a:ext cx="10515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t-LT" sz="2000" kern="1200"/>
            <a:t>Sunkiau dirbti, kai techninė įranga yra pas vieną žmogų, o kitiems belieka rūpintis programine.</a:t>
          </a:r>
        </a:p>
      </dsp:txBody>
      <dsp:txXfrm>
        <a:off x="38784" y="3521407"/>
        <a:ext cx="10438032" cy="716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2020-04-27, Arduino žaidimų sistema, IFIN-8/1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2020-04-27, Arduino žaidimų sistema, IFIN-8/1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2020-04-27, Arduino žaidimų sistema, IFIN-8/1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2020-04-27, Arduino žaidimų sistema, IFIN-8/1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2020-04-27, Arduino žaidimų sistema, IFIN-8/1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2020-04-27, Arduino žaidimų sistema, IFIN-8/1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2020-04-27, Arduino žaidimų sistema, IFIN-8/1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2020-04-27, Arduino žaidimų sistema, IFIN-8/1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2020-04-27, Arduino žaidimų sistema, IFIN-8/1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2020-04-27, Arduino žaidimų sistema, IFIN-8/1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2020-04-27, Arduino žaidimų sistema, IFIN-8/1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lt-LT"/>
              <a:t>2020-04-27, Arduino žaidimų sistema, IFIN-8/1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4202" y="2605655"/>
            <a:ext cx="8495070" cy="1784402"/>
          </a:xfrm>
        </p:spPr>
        <p:txBody>
          <a:bodyPr anchor="b">
            <a:normAutofit/>
          </a:bodyPr>
          <a:lstStyle/>
          <a:p>
            <a:r>
              <a:rPr lang="lt-LT" err="1">
                <a:solidFill>
                  <a:srgbClr val="FFFFFF"/>
                </a:solidFill>
                <a:latin typeface="Georgia Pro"/>
                <a:ea typeface="+mj-lt"/>
                <a:cs typeface="+mj-lt"/>
              </a:rPr>
              <a:t>Arcaduino</a:t>
            </a:r>
            <a:endParaRPr lang="lt-LT" err="1">
              <a:solidFill>
                <a:srgbClr val="FFFFFF"/>
              </a:solidFill>
              <a:latin typeface="Georgia Pro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831" y="4794217"/>
            <a:ext cx="8495070" cy="9040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Programavimo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inžinerija</a:t>
            </a:r>
            <a:endParaRPr lang="lt-LT" err="1"/>
          </a:p>
          <a:p>
            <a:endParaRPr lang="en-US">
              <a:solidFill>
                <a:srgbClr val="FFFFFF"/>
              </a:solidFill>
              <a:cs typeface="Calibri"/>
            </a:endParaRP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8">
            <a:extLst>
              <a:ext uri="{FF2B5EF4-FFF2-40B4-BE49-F238E27FC236}">
                <a16:creationId xmlns:a16="http://schemas.microsoft.com/office/drawing/2014/main" id="{0C3F2DF0-4961-4695-97DE-E55F877FA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285706-EC28-4CA3-B2F2-CAEDA5EA0D9A}"/>
              </a:ext>
            </a:extLst>
          </p:cNvPr>
          <p:cNvSpPr txBox="1"/>
          <p:nvPr/>
        </p:nvSpPr>
        <p:spPr>
          <a:xfrm>
            <a:off x="291790" y="5783766"/>
            <a:ext cx="9257369" cy="7191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err="1">
                <a:solidFill>
                  <a:srgbClr val="FFFFFF"/>
                </a:solidFill>
                <a:ea typeface="+mn-lt"/>
                <a:cs typeface="+mn-lt"/>
              </a:rPr>
              <a:t>Parengė</a:t>
            </a: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lt-LT"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Karolina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Narbutaitė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Karolis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Šereika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, Martynas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Šiškauskas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Dominykas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Poškus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IFIN-8/1</a:t>
            </a:r>
            <a:endParaRPr lang="en-US">
              <a:solidFill>
                <a:srgbClr val="FFFFFF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6004B-79B5-4677-A5C2-1FD375022362}"/>
              </a:ext>
            </a:extLst>
          </p:cNvPr>
          <p:cNvSpPr txBox="1"/>
          <p:nvPr/>
        </p:nvSpPr>
        <p:spPr>
          <a:xfrm>
            <a:off x="8748132" y="5783766"/>
            <a:ext cx="3152078" cy="7191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err="1">
                <a:solidFill>
                  <a:srgbClr val="FFFFFF"/>
                </a:solidFill>
                <a:ea typeface="+mn-lt"/>
                <a:cs typeface="+mn-lt"/>
              </a:rPr>
              <a:t>Koordinuojantis</a:t>
            </a: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FFFFFF"/>
                </a:solidFill>
                <a:ea typeface="+mn-lt"/>
                <a:cs typeface="+mn-lt"/>
              </a:rPr>
              <a:t>dėstytojas</a:t>
            </a: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Lina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Narbutaitė</a:t>
            </a:r>
            <a:endParaRPr lang="en-US" err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21" name="Stačiakampis 20">
            <a:extLst>
              <a:ext uri="{FF2B5EF4-FFF2-40B4-BE49-F238E27FC236}">
                <a16:creationId xmlns:a16="http://schemas.microsoft.com/office/drawing/2014/main" id="{ED3DD0F8-212A-4335-8A66-3086E3B4C74C}"/>
              </a:ext>
            </a:extLst>
          </p:cNvPr>
          <p:cNvSpPr/>
          <p:nvPr/>
        </p:nvSpPr>
        <p:spPr>
          <a:xfrm>
            <a:off x="150309" y="131725"/>
            <a:ext cx="11866754" cy="6579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084985C0-E2DD-40C7-A923-BF9BF4F0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B0A684D3-9E32-4844-BFEC-5DF33180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2020-04-27, </a:t>
            </a:r>
            <a:r>
              <a:rPr lang="lt-LT" err="1">
                <a:ea typeface="+mn-lt"/>
                <a:cs typeface="+mn-lt"/>
              </a:rPr>
              <a:t>Arcaduino</a:t>
            </a:r>
            <a:r>
              <a:rPr lang="lt-LT"/>
              <a:t>, IFIN-8/1</a:t>
            </a:r>
          </a:p>
        </p:txBody>
      </p:sp>
      <p:sp>
        <p:nvSpPr>
          <p:cNvPr id="12" name="Pavadinimas 1">
            <a:extLst>
              <a:ext uri="{FF2B5EF4-FFF2-40B4-BE49-F238E27FC236}">
                <a16:creationId xmlns:a16="http://schemas.microsoft.com/office/drawing/2014/main" id="{56635B84-B280-42D6-9C01-790D2B67C079}"/>
              </a:ext>
            </a:extLst>
          </p:cNvPr>
          <p:cNvSpPr txBox="1">
            <a:spLocks/>
          </p:cNvSpPr>
          <p:nvPr/>
        </p:nvSpPr>
        <p:spPr>
          <a:xfrm>
            <a:off x="832449" y="7475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lt-LT">
              <a:cs typeface="Calibri Light"/>
            </a:endParaRPr>
          </a:p>
        </p:txBody>
      </p:sp>
      <p:sp>
        <p:nvSpPr>
          <p:cNvPr id="8" name="Stačiakampis 7">
            <a:extLst>
              <a:ext uri="{FF2B5EF4-FFF2-40B4-BE49-F238E27FC236}">
                <a16:creationId xmlns:a16="http://schemas.microsoft.com/office/drawing/2014/main" id="{D3D44082-6FC3-414D-B4AF-97767F6C82B9}"/>
              </a:ext>
            </a:extLst>
          </p:cNvPr>
          <p:cNvSpPr/>
          <p:nvPr/>
        </p:nvSpPr>
        <p:spPr>
          <a:xfrm>
            <a:off x="150309" y="131725"/>
            <a:ext cx="11866754" cy="6579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Pavadinimas 13">
            <a:extLst>
              <a:ext uri="{FF2B5EF4-FFF2-40B4-BE49-F238E27FC236}">
                <a16:creationId xmlns:a16="http://schemas.microsoft.com/office/drawing/2014/main" id="{D6B14BF2-0353-40C4-B7F5-7CC61E8A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>
                <a:latin typeface="Georgia Pro"/>
                <a:cs typeface="Calibri Light"/>
              </a:rPr>
              <a:t>Kanban langų iškarpos</a:t>
            </a:r>
            <a:endParaRPr lang="lt-LT">
              <a:latin typeface="Georgia Pro"/>
            </a:endParaRPr>
          </a:p>
        </p:txBody>
      </p:sp>
      <p:sp>
        <p:nvSpPr>
          <p:cNvPr id="16" name="Minuso ženklas 15">
            <a:extLst>
              <a:ext uri="{FF2B5EF4-FFF2-40B4-BE49-F238E27FC236}">
                <a16:creationId xmlns:a16="http://schemas.microsoft.com/office/drawing/2014/main" id="{5B086332-ED4C-4C20-8C76-559556B50255}"/>
              </a:ext>
            </a:extLst>
          </p:cNvPr>
          <p:cNvSpPr/>
          <p:nvPr/>
        </p:nvSpPr>
        <p:spPr>
          <a:xfrm>
            <a:off x="-129972" y="1244587"/>
            <a:ext cx="8123902" cy="141830"/>
          </a:xfrm>
          <a:prstGeom prst="mathMinus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>
              <a:cs typeface="Calibri"/>
            </a:endParaRPr>
          </a:p>
        </p:txBody>
      </p:sp>
      <p:pic>
        <p:nvPicPr>
          <p:cNvPr id="4" name="Paveikslėlis 6" descr="Paveikslėlis, kuriame yra ekrano nuotrauka&#10;&#10;Sugeneruoto aprašo patikimumas labai didelis">
            <a:extLst>
              <a:ext uri="{FF2B5EF4-FFF2-40B4-BE49-F238E27FC236}">
                <a16:creationId xmlns:a16="http://schemas.microsoft.com/office/drawing/2014/main" id="{AEFCE196-630B-450B-93AB-7F2932968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980" y="1876251"/>
            <a:ext cx="11444868" cy="3757574"/>
          </a:xfrm>
        </p:spPr>
      </p:pic>
    </p:spTree>
    <p:extLst>
      <p:ext uri="{BB962C8B-B14F-4D97-AF65-F5344CB8AC3E}">
        <p14:creationId xmlns:p14="http://schemas.microsoft.com/office/powerpoint/2010/main" val="245082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084985C0-E2DD-40C7-A923-BF9BF4F0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B0A684D3-9E32-4844-BFEC-5DF33180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2020-04-27, </a:t>
            </a:r>
            <a:r>
              <a:rPr lang="lt-LT" err="1">
                <a:ea typeface="+mn-lt"/>
                <a:cs typeface="+mn-lt"/>
              </a:rPr>
              <a:t>Arcaduino</a:t>
            </a:r>
            <a:r>
              <a:rPr lang="lt-LT"/>
              <a:t>, IFIN-8/1</a:t>
            </a:r>
          </a:p>
        </p:txBody>
      </p:sp>
      <p:sp>
        <p:nvSpPr>
          <p:cNvPr id="12" name="Pavadinimas 1">
            <a:extLst>
              <a:ext uri="{FF2B5EF4-FFF2-40B4-BE49-F238E27FC236}">
                <a16:creationId xmlns:a16="http://schemas.microsoft.com/office/drawing/2014/main" id="{56635B84-B280-42D6-9C01-790D2B67C079}"/>
              </a:ext>
            </a:extLst>
          </p:cNvPr>
          <p:cNvSpPr txBox="1">
            <a:spLocks/>
          </p:cNvSpPr>
          <p:nvPr/>
        </p:nvSpPr>
        <p:spPr>
          <a:xfrm>
            <a:off x="832449" y="7475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lt-LT">
              <a:cs typeface="Calibri Light"/>
            </a:endParaRPr>
          </a:p>
        </p:txBody>
      </p:sp>
      <p:sp>
        <p:nvSpPr>
          <p:cNvPr id="8" name="Stačiakampis 7">
            <a:extLst>
              <a:ext uri="{FF2B5EF4-FFF2-40B4-BE49-F238E27FC236}">
                <a16:creationId xmlns:a16="http://schemas.microsoft.com/office/drawing/2014/main" id="{D3D44082-6FC3-414D-B4AF-97767F6C82B9}"/>
              </a:ext>
            </a:extLst>
          </p:cNvPr>
          <p:cNvSpPr/>
          <p:nvPr/>
        </p:nvSpPr>
        <p:spPr>
          <a:xfrm>
            <a:off x="150309" y="131725"/>
            <a:ext cx="11866754" cy="6579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Pavadinimas 13">
            <a:extLst>
              <a:ext uri="{FF2B5EF4-FFF2-40B4-BE49-F238E27FC236}">
                <a16:creationId xmlns:a16="http://schemas.microsoft.com/office/drawing/2014/main" id="{D6B14BF2-0353-40C4-B7F5-7CC61E8A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>
                <a:latin typeface="Georgia Pro"/>
                <a:cs typeface="Calibri Light"/>
              </a:rPr>
              <a:t>Kanban langų iškarpos</a:t>
            </a:r>
            <a:endParaRPr lang="lt-LT">
              <a:latin typeface="Georgia Pro"/>
            </a:endParaRPr>
          </a:p>
        </p:txBody>
      </p:sp>
      <p:sp>
        <p:nvSpPr>
          <p:cNvPr id="16" name="Minuso ženklas 15">
            <a:extLst>
              <a:ext uri="{FF2B5EF4-FFF2-40B4-BE49-F238E27FC236}">
                <a16:creationId xmlns:a16="http://schemas.microsoft.com/office/drawing/2014/main" id="{5B086332-ED4C-4C20-8C76-559556B50255}"/>
              </a:ext>
            </a:extLst>
          </p:cNvPr>
          <p:cNvSpPr/>
          <p:nvPr/>
        </p:nvSpPr>
        <p:spPr>
          <a:xfrm>
            <a:off x="-129972" y="1244587"/>
            <a:ext cx="8123902" cy="141830"/>
          </a:xfrm>
          <a:prstGeom prst="mathMinus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>
              <a:cs typeface="Calibri"/>
            </a:endParaRPr>
          </a:p>
        </p:txBody>
      </p:sp>
      <p:pic>
        <p:nvPicPr>
          <p:cNvPr id="7" name="Paveikslėlis 8" descr="Paveikslėlis, kuriame yra ekrano nuotrauka&#10;&#10;Sugeneruoto aprašo patikimumas labai didelis">
            <a:extLst>
              <a:ext uri="{FF2B5EF4-FFF2-40B4-BE49-F238E27FC236}">
                <a16:creationId xmlns:a16="http://schemas.microsoft.com/office/drawing/2014/main" id="{C011AFC5-A453-4686-86A4-7001FC580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142" y="1379577"/>
            <a:ext cx="9981764" cy="5076166"/>
          </a:xfrm>
        </p:spPr>
      </p:pic>
    </p:spTree>
    <p:extLst>
      <p:ext uri="{BB962C8B-B14F-4D97-AF65-F5344CB8AC3E}">
        <p14:creationId xmlns:p14="http://schemas.microsoft.com/office/powerpoint/2010/main" val="2246363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0778" y="2762442"/>
            <a:ext cx="8495070" cy="1784402"/>
          </a:xfrm>
        </p:spPr>
        <p:txBody>
          <a:bodyPr anchor="b">
            <a:normAutofit/>
          </a:bodyPr>
          <a:lstStyle/>
          <a:p>
            <a:r>
              <a:rPr lang="lt-LT" sz="4400">
                <a:solidFill>
                  <a:schemeClr val="bg1"/>
                </a:solidFill>
                <a:latin typeface="Georgia Pro"/>
                <a:ea typeface="+mj-lt"/>
                <a:cs typeface="+mj-lt"/>
              </a:rPr>
              <a:t>Panaudos atvejai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8">
            <a:extLst>
              <a:ext uri="{FF2B5EF4-FFF2-40B4-BE49-F238E27FC236}">
                <a16:creationId xmlns:a16="http://schemas.microsoft.com/office/drawing/2014/main" id="{0C3F2DF0-4961-4695-97DE-E55F877FA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64858"/>
            <a:ext cx="1175474" cy="1175474"/>
          </a:xfrm>
          <a:prstGeom prst="rect">
            <a:avLst/>
          </a:prstGeom>
        </p:spPr>
      </p:pic>
      <p:sp>
        <p:nvSpPr>
          <p:cNvPr id="21" name="Stačiakampis 20">
            <a:extLst>
              <a:ext uri="{FF2B5EF4-FFF2-40B4-BE49-F238E27FC236}">
                <a16:creationId xmlns:a16="http://schemas.microsoft.com/office/drawing/2014/main" id="{ED3DD0F8-212A-4335-8A66-3086E3B4C74C}"/>
              </a:ext>
            </a:extLst>
          </p:cNvPr>
          <p:cNvSpPr/>
          <p:nvPr/>
        </p:nvSpPr>
        <p:spPr>
          <a:xfrm>
            <a:off x="150309" y="131725"/>
            <a:ext cx="11866754" cy="6579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61376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6389D67-1E36-430E-94E5-C61CA5FC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>
                <a:cs typeface="Calibri Light"/>
              </a:rPr>
              <a:t>Panaudos atvejai</a:t>
            </a:r>
            <a:endParaRPr lang="lt-LT"/>
          </a:p>
        </p:txBody>
      </p:sp>
      <p:pic>
        <p:nvPicPr>
          <p:cNvPr id="6" name="Paveikslėlis 6" descr="Paveikslėlis, kuriame yra žinutė&#10;&#10;Sugeneruoto aprašo patikimumas labai didelis">
            <a:extLst>
              <a:ext uri="{FF2B5EF4-FFF2-40B4-BE49-F238E27FC236}">
                <a16:creationId xmlns:a16="http://schemas.microsoft.com/office/drawing/2014/main" id="{4170A513-6050-4522-910F-A30219B31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274" y="1319659"/>
            <a:ext cx="10129255" cy="4815003"/>
          </a:xfrm>
        </p:spPr>
      </p:pic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D067B563-1B55-43C0-95DC-489C889E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2020-04-27, Arduino žaidimų sistema, IFIN-8/1</a:t>
            </a:r>
            <a:endParaRPr lang="en-US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9B71EFA6-AB3F-4A26-AC05-0C4E7E99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0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6985" y="3095270"/>
            <a:ext cx="8495070" cy="17844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z="4400">
                <a:solidFill>
                  <a:schemeClr val="bg1"/>
                </a:solidFill>
                <a:latin typeface="Georgia Pro"/>
                <a:cs typeface="Calibri Light"/>
              </a:rPr>
              <a:t>Vartotojo sąsaja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8">
            <a:extLst>
              <a:ext uri="{FF2B5EF4-FFF2-40B4-BE49-F238E27FC236}">
                <a16:creationId xmlns:a16="http://schemas.microsoft.com/office/drawing/2014/main" id="{0C3F2DF0-4961-4695-97DE-E55F877FA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64858"/>
            <a:ext cx="1175474" cy="1175474"/>
          </a:xfrm>
          <a:prstGeom prst="rect">
            <a:avLst/>
          </a:prstGeom>
        </p:spPr>
      </p:pic>
      <p:sp>
        <p:nvSpPr>
          <p:cNvPr id="21" name="Stačiakampis 20">
            <a:extLst>
              <a:ext uri="{FF2B5EF4-FFF2-40B4-BE49-F238E27FC236}">
                <a16:creationId xmlns:a16="http://schemas.microsoft.com/office/drawing/2014/main" id="{ED3DD0F8-212A-4335-8A66-3086E3B4C74C}"/>
              </a:ext>
            </a:extLst>
          </p:cNvPr>
          <p:cNvSpPr/>
          <p:nvPr/>
        </p:nvSpPr>
        <p:spPr>
          <a:xfrm>
            <a:off x="150309" y="131725"/>
            <a:ext cx="11866754" cy="6579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18187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084985C0-E2DD-40C7-A923-BF9BF4F0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B0A684D3-9E32-4844-BFEC-5DF33180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2020-04-27, </a:t>
            </a:r>
            <a:r>
              <a:rPr lang="lt-LT" err="1">
                <a:ea typeface="+mn-lt"/>
                <a:cs typeface="+mn-lt"/>
              </a:rPr>
              <a:t>Arcaduino</a:t>
            </a:r>
            <a:r>
              <a:rPr lang="lt-LT"/>
              <a:t>, IFIN-8/1</a:t>
            </a:r>
          </a:p>
        </p:txBody>
      </p:sp>
      <p:sp>
        <p:nvSpPr>
          <p:cNvPr id="12" name="Pavadinimas 1">
            <a:extLst>
              <a:ext uri="{FF2B5EF4-FFF2-40B4-BE49-F238E27FC236}">
                <a16:creationId xmlns:a16="http://schemas.microsoft.com/office/drawing/2014/main" id="{56635B84-B280-42D6-9C01-790D2B67C079}"/>
              </a:ext>
            </a:extLst>
          </p:cNvPr>
          <p:cNvSpPr txBox="1">
            <a:spLocks/>
          </p:cNvSpPr>
          <p:nvPr/>
        </p:nvSpPr>
        <p:spPr>
          <a:xfrm>
            <a:off x="832449" y="7475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lt-LT">
              <a:cs typeface="Calibri Light"/>
            </a:endParaRPr>
          </a:p>
        </p:txBody>
      </p:sp>
      <p:sp>
        <p:nvSpPr>
          <p:cNvPr id="8" name="Stačiakampis 7">
            <a:extLst>
              <a:ext uri="{FF2B5EF4-FFF2-40B4-BE49-F238E27FC236}">
                <a16:creationId xmlns:a16="http://schemas.microsoft.com/office/drawing/2014/main" id="{D3D44082-6FC3-414D-B4AF-97767F6C82B9}"/>
              </a:ext>
            </a:extLst>
          </p:cNvPr>
          <p:cNvSpPr/>
          <p:nvPr/>
        </p:nvSpPr>
        <p:spPr>
          <a:xfrm>
            <a:off x="150309" y="131725"/>
            <a:ext cx="11866754" cy="6579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Pavadinimas 13">
            <a:extLst>
              <a:ext uri="{FF2B5EF4-FFF2-40B4-BE49-F238E27FC236}">
                <a16:creationId xmlns:a16="http://schemas.microsoft.com/office/drawing/2014/main" id="{D6B14BF2-0353-40C4-B7F5-7CC61E8A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err="1">
                <a:latin typeface="Georgia Pro"/>
                <a:cs typeface="Calibri Light"/>
              </a:rPr>
              <a:t>Wireframes</a:t>
            </a:r>
            <a:endParaRPr lang="lt-LT" err="1">
              <a:latin typeface="Georgia Pro"/>
            </a:endParaRPr>
          </a:p>
        </p:txBody>
      </p:sp>
      <p:sp>
        <p:nvSpPr>
          <p:cNvPr id="16" name="Minuso ženklas 15">
            <a:extLst>
              <a:ext uri="{FF2B5EF4-FFF2-40B4-BE49-F238E27FC236}">
                <a16:creationId xmlns:a16="http://schemas.microsoft.com/office/drawing/2014/main" id="{5B086332-ED4C-4C20-8C76-559556B50255}"/>
              </a:ext>
            </a:extLst>
          </p:cNvPr>
          <p:cNvSpPr/>
          <p:nvPr/>
        </p:nvSpPr>
        <p:spPr>
          <a:xfrm>
            <a:off x="-129972" y="1244587"/>
            <a:ext cx="8123902" cy="141830"/>
          </a:xfrm>
          <a:prstGeom prst="mathMinus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>
              <a:cs typeface="Calibri"/>
            </a:endParaRPr>
          </a:p>
        </p:txBody>
      </p:sp>
      <p:pic>
        <p:nvPicPr>
          <p:cNvPr id="15" name="Paveikslėlis 16" descr="Paveikslėlis, kuriame yra stereofoninis, kompiuteris&#10;&#10;Sugeneruoto aprašo patikimumas labai didelis">
            <a:extLst>
              <a:ext uri="{FF2B5EF4-FFF2-40B4-BE49-F238E27FC236}">
                <a16:creationId xmlns:a16="http://schemas.microsoft.com/office/drawing/2014/main" id="{0B3B9A9D-FEB8-4AC9-9A53-96534969E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86272"/>
            <a:ext cx="3017874" cy="2446269"/>
          </a:xfrm>
          <a:prstGeom prst="rect">
            <a:avLst/>
          </a:prstGeom>
        </p:spPr>
      </p:pic>
      <p:pic>
        <p:nvPicPr>
          <p:cNvPr id="18" name="Paveikslėlis 18" descr="Paveikslėlis, kuriame yra žinutė&#10;&#10;Sugeneruoto aprašo patikimumas labai didelis">
            <a:extLst>
              <a:ext uri="{FF2B5EF4-FFF2-40B4-BE49-F238E27FC236}">
                <a16:creationId xmlns:a16="http://schemas.microsoft.com/office/drawing/2014/main" id="{4176C190-9638-4D47-8CB9-59376CF2D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842" y="1384514"/>
            <a:ext cx="2982432" cy="2449786"/>
          </a:xfrm>
          <a:prstGeom prst="rect">
            <a:avLst/>
          </a:prstGeom>
        </p:spPr>
      </p:pic>
      <p:pic>
        <p:nvPicPr>
          <p:cNvPr id="20" name="Paveikslėlis 20" descr="Paveikslėlis, kuriame yra žinutė&#10;&#10;Sugeneruoto aprašo patikimumas labai didelis">
            <a:extLst>
              <a:ext uri="{FF2B5EF4-FFF2-40B4-BE49-F238E27FC236}">
                <a16:creationId xmlns:a16="http://schemas.microsoft.com/office/drawing/2014/main" id="{C7DE34D2-13F9-46FA-8BBE-769E9E56F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981" y="1382531"/>
            <a:ext cx="2814083" cy="2453750"/>
          </a:xfrm>
          <a:prstGeom prst="rect">
            <a:avLst/>
          </a:prstGeom>
        </p:spPr>
      </p:pic>
      <p:pic>
        <p:nvPicPr>
          <p:cNvPr id="22" name="Paveikslėlis 22" descr="Paveikslėlis, kuriame yra kompiuteris&#10;&#10;Sugeneruoto aprašo patikimumas labai didelis">
            <a:extLst>
              <a:ext uri="{FF2B5EF4-FFF2-40B4-BE49-F238E27FC236}">
                <a16:creationId xmlns:a16="http://schemas.microsoft.com/office/drawing/2014/main" id="{072C6437-5726-4117-B500-30E9E776E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1" y="3895747"/>
            <a:ext cx="3017873" cy="2504364"/>
          </a:xfrm>
          <a:prstGeom prst="rect">
            <a:avLst/>
          </a:prstGeom>
        </p:spPr>
      </p:pic>
      <p:pic>
        <p:nvPicPr>
          <p:cNvPr id="24" name="Paveikslėlis 24" descr="Paveikslėlis, kuriame yra ekrano nuotrauka&#10;&#10;Sugeneruoto aprašo patikimumas labai didelis">
            <a:extLst>
              <a:ext uri="{FF2B5EF4-FFF2-40B4-BE49-F238E27FC236}">
                <a16:creationId xmlns:a16="http://schemas.microsoft.com/office/drawing/2014/main" id="{3AEBF7E5-BDFE-4796-98A4-7761D7277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7842" y="3897763"/>
            <a:ext cx="2982431" cy="2500334"/>
          </a:xfrm>
          <a:prstGeom prst="rect">
            <a:avLst/>
          </a:prstGeom>
        </p:spPr>
      </p:pic>
      <p:pic>
        <p:nvPicPr>
          <p:cNvPr id="26" name="Paveikslėlis 26" descr="Paveikslėlis, kuriame yra laikrodis&#10;&#10;Sugeneruoto aprašo patikimumas labai didelis">
            <a:extLst>
              <a:ext uri="{FF2B5EF4-FFF2-40B4-BE49-F238E27FC236}">
                <a16:creationId xmlns:a16="http://schemas.microsoft.com/office/drawing/2014/main" id="{3020474A-5305-4420-95A4-090B4E62AB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6981" y="3897940"/>
            <a:ext cx="4444408" cy="249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80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urinio vietos rezervavimo ženklas 6">
            <a:extLst>
              <a:ext uri="{FF2B5EF4-FFF2-40B4-BE49-F238E27FC236}">
                <a16:creationId xmlns:a16="http://schemas.microsoft.com/office/drawing/2014/main" id="{0F18F419-C786-4F0B-9A00-A929CFE792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669015"/>
              </p:ext>
            </p:extLst>
          </p:nvPr>
        </p:nvGraphicFramePr>
        <p:xfrm>
          <a:off x="285750" y="215900"/>
          <a:ext cx="11540066" cy="61591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8316">
                  <a:extLst>
                    <a:ext uri="{9D8B030D-6E8A-4147-A177-3AD203B41FA5}">
                      <a16:colId xmlns:a16="http://schemas.microsoft.com/office/drawing/2014/main" val="3477118498"/>
                    </a:ext>
                  </a:extLst>
                </a:gridCol>
                <a:gridCol w="4560875">
                  <a:extLst>
                    <a:ext uri="{9D8B030D-6E8A-4147-A177-3AD203B41FA5}">
                      <a16:colId xmlns:a16="http://schemas.microsoft.com/office/drawing/2014/main" val="759052176"/>
                    </a:ext>
                  </a:extLst>
                </a:gridCol>
                <a:gridCol w="4560875">
                  <a:extLst>
                    <a:ext uri="{9D8B030D-6E8A-4147-A177-3AD203B41FA5}">
                      <a16:colId xmlns:a16="http://schemas.microsoft.com/office/drawing/2014/main" val="946192728"/>
                    </a:ext>
                  </a:extLst>
                </a:gridCol>
              </a:tblGrid>
              <a:tr h="305543">
                <a:tc>
                  <a:txBody>
                    <a:bodyPr/>
                    <a:lstStyle/>
                    <a:p>
                      <a:r>
                        <a:rPr lang="lt-LT">
                          <a:effectLst/>
                        </a:rPr>
                        <a:t>Langas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lt-LT">
                          <a:effectLst/>
                        </a:rPr>
                        <a:t>Elementas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lt-LT">
                          <a:effectLst/>
                        </a:rPr>
                        <a:t>Specifikacija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0072907"/>
                  </a:ext>
                </a:extLst>
              </a:tr>
              <a:tr h="305543">
                <a:tc rowSpan="4">
                  <a:txBody>
                    <a:bodyPr/>
                    <a:lstStyle/>
                    <a:p>
                      <a:pPr marL="2971800" lvl="6" indent="-228600" algn="l">
                        <a:buNone/>
                      </a:pPr>
                      <a:endParaRPr lang="lt-LT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lt-LT">
                          <a:effectLst/>
                        </a:rPr>
                        <a:t>Mygtukas </a:t>
                      </a:r>
                      <a:r>
                        <a:rPr lang="lt-LT" err="1">
                          <a:effectLst/>
                        </a:rPr>
                        <a:t>Play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lt-LT">
                          <a:effectLst/>
                        </a:rPr>
                        <a:t>Nuveda į langą </a:t>
                      </a:r>
                      <a:r>
                        <a:rPr lang="lt-LT" err="1">
                          <a:effectLst/>
                        </a:rPr>
                        <a:t>Game</a:t>
                      </a:r>
                      <a:r>
                        <a:rPr lang="lt-LT">
                          <a:effectLst/>
                        </a:rPr>
                        <a:t> Menu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3555005"/>
                  </a:ext>
                </a:extLst>
              </a:tr>
              <a:tr h="305543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>
                          <a:effectLst/>
                        </a:rPr>
                        <a:t>Mygtukas </a:t>
                      </a:r>
                      <a:r>
                        <a:rPr lang="lt-LT" err="1">
                          <a:effectLst/>
                        </a:rPr>
                        <a:t>Options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lt-LT">
                          <a:effectLst/>
                        </a:rPr>
                        <a:t>Nuveda į langą </a:t>
                      </a:r>
                      <a:r>
                        <a:rPr lang="lt-LT" err="1">
                          <a:effectLst/>
                        </a:rPr>
                        <a:t>options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755144"/>
                  </a:ext>
                </a:extLst>
              </a:tr>
              <a:tr h="305543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>
                          <a:effectLst/>
                        </a:rPr>
                        <a:t>Mygtukas </a:t>
                      </a:r>
                      <a:r>
                        <a:rPr lang="lt-LT" err="1">
                          <a:effectLst/>
                        </a:rPr>
                        <a:t>Credits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lt-LT">
                          <a:effectLst/>
                        </a:rPr>
                        <a:t>Nuveda į langą </a:t>
                      </a:r>
                      <a:r>
                        <a:rPr lang="lt-LT" err="1">
                          <a:effectLst/>
                        </a:rPr>
                        <a:t>Credits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8941676"/>
                  </a:ext>
                </a:extLst>
              </a:tr>
              <a:tr h="1559884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>
                          <a:effectLst/>
                        </a:rPr>
                        <a:t>Mygtukas </a:t>
                      </a:r>
                      <a:r>
                        <a:rPr lang="lt-LT" err="1">
                          <a:effectLst/>
                        </a:rPr>
                        <a:t>Quit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lt-LT">
                          <a:effectLst/>
                        </a:rPr>
                        <a:t>Išjungia programą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6609932"/>
                  </a:ext>
                </a:extLst>
              </a:tr>
              <a:tr h="305543">
                <a:tc rowSpan="3">
                  <a:txBody>
                    <a:bodyPr/>
                    <a:lstStyle/>
                    <a:p>
                      <a:r>
                        <a:rPr lang="lt-LT">
                          <a:effectLst/>
                        </a:rPr>
                        <a:t>2. </a:t>
                      </a:r>
                      <a:r>
                        <a:rPr lang="lt-LT" err="1">
                          <a:effectLst/>
                        </a:rPr>
                        <a:t>Game</a:t>
                      </a:r>
                      <a:r>
                        <a:rPr lang="lt-LT">
                          <a:effectLst/>
                        </a:rPr>
                        <a:t> Menu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lt-LT">
                          <a:effectLst/>
                        </a:rPr>
                        <a:t>Mygtukas </a:t>
                      </a:r>
                      <a:r>
                        <a:rPr lang="lt-LT" err="1">
                          <a:effectLst/>
                        </a:rPr>
                        <a:t>Pong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lt-LT">
                          <a:effectLst/>
                        </a:rPr>
                        <a:t>Nuveda į langą </a:t>
                      </a:r>
                      <a:r>
                        <a:rPr lang="lt-LT" err="1">
                          <a:effectLst/>
                        </a:rPr>
                        <a:t>Pong</a:t>
                      </a:r>
                      <a:r>
                        <a:rPr lang="lt-LT">
                          <a:effectLst/>
                        </a:rPr>
                        <a:t> </a:t>
                      </a:r>
                      <a:r>
                        <a:rPr lang="lt-LT" err="1">
                          <a:effectLst/>
                        </a:rPr>
                        <a:t>Settings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1643294"/>
                  </a:ext>
                </a:extLst>
              </a:tr>
              <a:tr h="305543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>
                          <a:effectLst/>
                        </a:rPr>
                        <a:t>Mygtukas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lt-LT">
                          <a:effectLst/>
                        </a:rPr>
                        <a:t>Nustato vieno žaidėjo režimą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3026877"/>
                  </a:ext>
                </a:extLst>
              </a:tr>
              <a:tr h="305543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>
                          <a:effectLst/>
                        </a:rPr>
                        <a:t>Mygtukas 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lt-LT">
                          <a:effectLst/>
                        </a:rPr>
                        <a:t>Nustato dviejų žaidėjų režimą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7600330"/>
                  </a:ext>
                </a:extLst>
              </a:tr>
              <a:tr h="619128">
                <a:tc rowSpan="5">
                  <a:txBody>
                    <a:bodyPr/>
                    <a:lstStyle/>
                    <a:p>
                      <a:r>
                        <a:rPr lang="lt-LT">
                          <a:effectLst/>
                        </a:rPr>
                        <a:t>3. </a:t>
                      </a:r>
                      <a:r>
                        <a:rPr lang="lt-LT" err="1">
                          <a:effectLst/>
                        </a:rPr>
                        <a:t>Pong</a:t>
                      </a:r>
                      <a:r>
                        <a:rPr lang="lt-LT">
                          <a:effectLst/>
                        </a:rPr>
                        <a:t> </a:t>
                      </a:r>
                      <a:r>
                        <a:rPr lang="lt-LT" err="1">
                          <a:effectLst/>
                        </a:rPr>
                        <a:t>Settings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lt-LT">
                          <a:effectLst/>
                        </a:rPr>
                        <a:t>Mygtukas </a:t>
                      </a:r>
                      <a:r>
                        <a:rPr lang="lt-LT" err="1">
                          <a:effectLst/>
                        </a:rPr>
                        <a:t>Controller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lt-LT">
                          <a:effectLst/>
                        </a:rPr>
                        <a:t>Nustato sukurtą valdiklį, kaip žaidimo įvesties įrenginį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8284745"/>
                  </a:ext>
                </a:extLst>
              </a:tr>
              <a:tr h="619128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>
                          <a:effectLst/>
                        </a:rPr>
                        <a:t>Mygtukas </a:t>
                      </a:r>
                      <a:r>
                        <a:rPr lang="lt-LT" err="1">
                          <a:effectLst/>
                        </a:rPr>
                        <a:t>Keyboard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lt-LT">
                          <a:effectLst/>
                        </a:rPr>
                        <a:t>Nustato klaviatūrą, kaip žaidimo įvesties įrenginį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2153627"/>
                  </a:ext>
                </a:extLst>
              </a:tr>
              <a:tr h="305543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>
                          <a:effectLst/>
                        </a:rPr>
                        <a:t>Teksto laukas </a:t>
                      </a:r>
                      <a:r>
                        <a:rPr lang="lt-LT" err="1">
                          <a:effectLst/>
                        </a:rPr>
                        <a:t>Player‘s</a:t>
                      </a:r>
                      <a:r>
                        <a:rPr lang="lt-LT">
                          <a:effectLst/>
                        </a:rPr>
                        <a:t>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lt-LT">
                          <a:effectLst/>
                        </a:rPr>
                        <a:t>Laukas, skirtas žaidėjo vardo įvedimui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9062694"/>
                  </a:ext>
                </a:extLst>
              </a:tr>
              <a:tr h="305543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>
                          <a:effectLst/>
                        </a:rPr>
                        <a:t>Mygtukas </a:t>
                      </a:r>
                      <a:r>
                        <a:rPr lang="lt-LT" err="1">
                          <a:effectLst/>
                        </a:rPr>
                        <a:t>Next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lt-LT">
                          <a:effectLst/>
                        </a:rPr>
                        <a:t>Paleidžia žaidimą </a:t>
                      </a:r>
                      <a:r>
                        <a:rPr lang="lt-LT" err="1">
                          <a:effectLst/>
                        </a:rPr>
                        <a:t>Pong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8380107"/>
                  </a:ext>
                </a:extLst>
              </a:tr>
              <a:tr h="305543">
                <a:tc vMerge="1"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>
                          <a:effectLst/>
                        </a:rPr>
                        <a:t>Mygtukas </a:t>
                      </a:r>
                      <a:r>
                        <a:rPr lang="lt-LT" err="1">
                          <a:effectLst/>
                        </a:rPr>
                        <a:t>Back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lt-LT">
                          <a:effectLst/>
                        </a:rPr>
                        <a:t>Grąžina į </a:t>
                      </a:r>
                      <a:r>
                        <a:rPr lang="lt-LT" err="1">
                          <a:effectLst/>
                        </a:rPr>
                        <a:t>Game</a:t>
                      </a:r>
                      <a:r>
                        <a:rPr lang="lt-LT">
                          <a:effectLst/>
                        </a:rPr>
                        <a:t> Menu langą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2980175"/>
                  </a:ext>
                </a:extLst>
              </a:tr>
              <a:tr h="305543">
                <a:tc>
                  <a:txBody>
                    <a:bodyPr/>
                    <a:lstStyle/>
                    <a:p>
                      <a:r>
                        <a:rPr lang="lt-LT" err="1">
                          <a:effectLst/>
                        </a:rPr>
                        <a:t>Options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lt-LT">
                          <a:effectLst/>
                        </a:rPr>
                        <a:t>Bus vėliau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lt-LT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5784933"/>
                  </a:ext>
                </a:extLst>
              </a:tr>
            </a:tbl>
          </a:graphicData>
        </a:graphic>
      </p:graphicFrame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BB57C0C7-1CD4-4C4E-8555-C024B892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2020-04-27, Arduino žaidimų sistema, IFIN-8/1</a:t>
            </a:r>
            <a:endParaRPr lang="en-US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D30DBD5B-8E7D-4328-A6FA-DF3B2642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E8654-EEEB-4AF6-9B0F-C6161C53721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lt-L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2ECF1-067E-4EBF-A5CE-99CC86F00C7B}"/>
              </a:ext>
            </a:extLst>
          </p:cNvPr>
          <p:cNvSpPr txBox="1"/>
          <p:nvPr/>
        </p:nvSpPr>
        <p:spPr>
          <a:xfrm>
            <a:off x="303028" y="52454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lt-LT" b="1">
                <a:solidFill>
                  <a:schemeClr val="bg1"/>
                </a:solidFill>
              </a:rPr>
              <a:t>1. Main Menu</a:t>
            </a:r>
            <a:endParaRPr lang="lt-LT" b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4234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392" y="3339049"/>
            <a:ext cx="8495070" cy="1784402"/>
          </a:xfrm>
        </p:spPr>
        <p:txBody>
          <a:bodyPr anchor="b">
            <a:normAutofit/>
          </a:bodyPr>
          <a:lstStyle/>
          <a:p>
            <a:r>
              <a:rPr lang="lt-LT">
                <a:solidFill>
                  <a:srgbClr val="FFFFFF"/>
                </a:solidFill>
                <a:ea typeface="+mj-lt"/>
                <a:cs typeface="+mj-lt"/>
              </a:rPr>
              <a:t>Darbo eiga</a:t>
            </a:r>
            <a:endParaRPr lang="lt-LT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8">
            <a:extLst>
              <a:ext uri="{FF2B5EF4-FFF2-40B4-BE49-F238E27FC236}">
                <a16:creationId xmlns:a16="http://schemas.microsoft.com/office/drawing/2014/main" id="{0C3F2DF0-4961-4695-97DE-E55F877FA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21" name="Stačiakampis 20">
            <a:extLst>
              <a:ext uri="{FF2B5EF4-FFF2-40B4-BE49-F238E27FC236}">
                <a16:creationId xmlns:a16="http://schemas.microsoft.com/office/drawing/2014/main" id="{ED3DD0F8-212A-4335-8A66-3086E3B4C74C}"/>
              </a:ext>
            </a:extLst>
          </p:cNvPr>
          <p:cNvSpPr/>
          <p:nvPr/>
        </p:nvSpPr>
        <p:spPr>
          <a:xfrm>
            <a:off x="150309" y="131725"/>
            <a:ext cx="11866754" cy="6579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8" name="Antrinis pavadinimas 7">
            <a:extLst>
              <a:ext uri="{FF2B5EF4-FFF2-40B4-BE49-F238E27FC236}">
                <a16:creationId xmlns:a16="http://schemas.microsoft.com/office/drawing/2014/main" id="{F3B41F65-D55B-4714-8CE8-6C6BE3B8B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4642" y="413400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lt-LT">
                <a:cs typeface="Calibri"/>
              </a:rPr>
              <a:t>    </a:t>
            </a:r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14162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aveikslėlis 14" descr="Paveikslėlis, kuriame yra ekrano nuotrauka&#10;&#10;Sugeneruoto aprašo patikimumas labai didelis">
            <a:extLst>
              <a:ext uri="{FF2B5EF4-FFF2-40B4-BE49-F238E27FC236}">
                <a16:creationId xmlns:a16="http://schemas.microsoft.com/office/drawing/2014/main" id="{AC9B05E7-B5BB-4C59-9F34-CDE1CEE8F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299" y="718067"/>
            <a:ext cx="10220565" cy="5910779"/>
          </a:xfrm>
        </p:spPr>
      </p:pic>
      <p:sp>
        <p:nvSpPr>
          <p:cNvPr id="2" name="Pavadinimas 1">
            <a:extLst>
              <a:ext uri="{FF2B5EF4-FFF2-40B4-BE49-F238E27FC236}">
                <a16:creationId xmlns:a16="http://schemas.microsoft.com/office/drawing/2014/main" id="{33DC4941-C155-4228-B89C-72F06DF2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>
                <a:latin typeface="Georgia Pro"/>
                <a:ea typeface="+mj-lt"/>
                <a:cs typeface="+mj-lt"/>
              </a:rPr>
              <a:t>Darbo eiga</a:t>
            </a:r>
          </a:p>
        </p:txBody>
      </p:sp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4F4D6289-0E81-4E96-AD1F-61AB8B5B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2020-04-27, </a:t>
            </a:r>
            <a:r>
              <a:rPr lang="lt-LT" err="1">
                <a:ea typeface="+mn-lt"/>
                <a:cs typeface="+mn-lt"/>
              </a:rPr>
              <a:t>Arcaduino</a:t>
            </a:r>
            <a:r>
              <a:rPr lang="lt-LT"/>
              <a:t>, IFIN-8/1</a:t>
            </a:r>
            <a:endParaRPr lang="en-US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6CF7CC99-3B4E-4C21-A238-10CE2CDF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9625A613-AD5C-4F61-B2DF-0430E6EC4946}"/>
              </a:ext>
            </a:extLst>
          </p:cNvPr>
          <p:cNvSpPr/>
          <p:nvPr/>
        </p:nvSpPr>
        <p:spPr>
          <a:xfrm>
            <a:off x="150309" y="131725"/>
            <a:ext cx="11866754" cy="6579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1" name="Minuso ženklas 10">
            <a:extLst>
              <a:ext uri="{FF2B5EF4-FFF2-40B4-BE49-F238E27FC236}">
                <a16:creationId xmlns:a16="http://schemas.microsoft.com/office/drawing/2014/main" id="{1DFC3D0C-20C6-40A4-A06B-1DBD6A8B8F7D}"/>
              </a:ext>
            </a:extLst>
          </p:cNvPr>
          <p:cNvSpPr/>
          <p:nvPr/>
        </p:nvSpPr>
        <p:spPr>
          <a:xfrm>
            <a:off x="-129972" y="1244587"/>
            <a:ext cx="8123902" cy="141830"/>
          </a:xfrm>
          <a:prstGeom prst="mathMinus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5092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392" y="3339049"/>
            <a:ext cx="8495070" cy="1784402"/>
          </a:xfrm>
        </p:spPr>
        <p:txBody>
          <a:bodyPr anchor="b">
            <a:normAutofit/>
          </a:bodyPr>
          <a:lstStyle/>
          <a:p>
            <a:r>
              <a:rPr lang="lt-LT">
                <a:solidFill>
                  <a:srgbClr val="FFFFFF"/>
                </a:solidFill>
                <a:ea typeface="+mj-lt"/>
                <a:cs typeface="+mj-lt"/>
              </a:rPr>
              <a:t>Saugyklos turinys</a:t>
            </a:r>
            <a:endParaRPr lang="lt-LT"/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8">
            <a:extLst>
              <a:ext uri="{FF2B5EF4-FFF2-40B4-BE49-F238E27FC236}">
                <a16:creationId xmlns:a16="http://schemas.microsoft.com/office/drawing/2014/main" id="{0C3F2DF0-4961-4695-97DE-E55F877FA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21" name="Stačiakampis 20">
            <a:extLst>
              <a:ext uri="{FF2B5EF4-FFF2-40B4-BE49-F238E27FC236}">
                <a16:creationId xmlns:a16="http://schemas.microsoft.com/office/drawing/2014/main" id="{ED3DD0F8-212A-4335-8A66-3086E3B4C74C}"/>
              </a:ext>
            </a:extLst>
          </p:cNvPr>
          <p:cNvSpPr/>
          <p:nvPr/>
        </p:nvSpPr>
        <p:spPr>
          <a:xfrm>
            <a:off x="150309" y="131725"/>
            <a:ext cx="11866754" cy="6579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8" name="Antrinis pavadinimas 7">
            <a:extLst>
              <a:ext uri="{FF2B5EF4-FFF2-40B4-BE49-F238E27FC236}">
                <a16:creationId xmlns:a16="http://schemas.microsoft.com/office/drawing/2014/main" id="{F3B41F65-D55B-4714-8CE8-6C6BE3B8B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4642" y="413400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lt-LT">
                <a:cs typeface="Calibri"/>
              </a:rPr>
              <a:t>    </a:t>
            </a:r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079690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6AFDE08-AA93-45B8-9D62-9FCCB26C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>
                <a:latin typeface="Georgia Pro"/>
                <a:cs typeface="Calibri Light"/>
              </a:rPr>
              <a:t>Turinys</a:t>
            </a:r>
            <a:endParaRPr lang="lt-LT">
              <a:latin typeface="Georgia Pro"/>
            </a:endParaRPr>
          </a:p>
        </p:txBody>
      </p:sp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6E730583-3E9C-4332-8A54-A598CF38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2020-04-27, </a:t>
            </a:r>
            <a:r>
              <a:rPr lang="lt-LT" err="1"/>
              <a:t>Arcaduino</a:t>
            </a:r>
            <a:r>
              <a:rPr lang="lt-LT"/>
              <a:t>, IFIN-8/1</a:t>
            </a:r>
            <a:endParaRPr lang="en-US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60C97CEA-7380-48CB-B301-ECFC5B0A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3B2FAD7E-564C-4609-943F-2DAE89EE742F}"/>
              </a:ext>
            </a:extLst>
          </p:cNvPr>
          <p:cNvSpPr/>
          <p:nvPr/>
        </p:nvSpPr>
        <p:spPr>
          <a:xfrm>
            <a:off x="150309" y="131725"/>
            <a:ext cx="11866754" cy="6579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7" name="Turinio vietos rezervavimo ženklas 6">
            <a:extLst>
              <a:ext uri="{FF2B5EF4-FFF2-40B4-BE49-F238E27FC236}">
                <a16:creationId xmlns:a16="http://schemas.microsoft.com/office/drawing/2014/main" id="{ED330956-70A3-4230-A1DC-916A81560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lt-LT">
                <a:cs typeface="Calibri"/>
              </a:rPr>
              <a:t>Patikslinta projekto užduotis</a:t>
            </a:r>
          </a:p>
          <a:p>
            <a:pPr marL="457200" indent="-457200"/>
            <a:r>
              <a:rPr lang="lt-LT" err="1">
                <a:cs typeface="Calibri"/>
              </a:rPr>
              <a:t>Burn</a:t>
            </a:r>
            <a:r>
              <a:rPr lang="lt-LT">
                <a:cs typeface="Calibri"/>
              </a:rPr>
              <a:t> </a:t>
            </a:r>
            <a:r>
              <a:rPr lang="lt-LT" err="1">
                <a:cs typeface="Calibri"/>
              </a:rPr>
              <a:t>down</a:t>
            </a:r>
            <a:r>
              <a:rPr lang="lt-LT">
                <a:cs typeface="Calibri"/>
              </a:rPr>
              <a:t> grafikai, sprintų </a:t>
            </a:r>
            <a:r>
              <a:rPr lang="lt-LT" err="1">
                <a:cs typeface="Calibri"/>
              </a:rPr>
              <a:t>kanban</a:t>
            </a:r>
            <a:r>
              <a:rPr lang="lt-LT">
                <a:cs typeface="Calibri"/>
              </a:rPr>
              <a:t> langų iškarpos</a:t>
            </a:r>
          </a:p>
          <a:p>
            <a:pPr marL="457200" indent="-457200"/>
            <a:r>
              <a:rPr lang="lt-LT">
                <a:cs typeface="Calibri"/>
              </a:rPr>
              <a:t>Panaudos atvejų diagrama</a:t>
            </a:r>
          </a:p>
          <a:p>
            <a:pPr marL="457200" indent="-457200"/>
            <a:r>
              <a:rPr lang="lt-LT">
                <a:cs typeface="Calibri"/>
              </a:rPr>
              <a:t>Vartotojo sąsajos "</a:t>
            </a:r>
            <a:r>
              <a:rPr lang="lt-LT" err="1">
                <a:cs typeface="Calibri"/>
              </a:rPr>
              <a:t>Wireframe</a:t>
            </a:r>
            <a:r>
              <a:rPr lang="lt-LT">
                <a:cs typeface="Calibri"/>
              </a:rPr>
              <a:t>"</a:t>
            </a:r>
          </a:p>
          <a:p>
            <a:pPr marL="457200" indent="-457200"/>
            <a:r>
              <a:rPr lang="lt-LT">
                <a:cs typeface="Calibri"/>
              </a:rPr>
              <a:t>Darbo eiga</a:t>
            </a:r>
          </a:p>
          <a:p>
            <a:pPr marL="457200" indent="-457200"/>
            <a:r>
              <a:rPr lang="lt-LT">
                <a:cs typeface="Calibri"/>
              </a:rPr>
              <a:t>Saugyklos turinys</a:t>
            </a:r>
          </a:p>
          <a:p>
            <a:pPr marL="457200" indent="-457200"/>
            <a:r>
              <a:rPr lang="lt-LT">
                <a:cs typeface="Calibri"/>
              </a:rPr>
              <a:t>Retrospektyva</a:t>
            </a:r>
          </a:p>
          <a:p>
            <a:endParaRPr lang="lt-LT">
              <a:cs typeface="Calibri"/>
            </a:endParaRPr>
          </a:p>
        </p:txBody>
      </p:sp>
      <p:sp>
        <p:nvSpPr>
          <p:cNvPr id="8" name="Minuso ženklas 7">
            <a:extLst>
              <a:ext uri="{FF2B5EF4-FFF2-40B4-BE49-F238E27FC236}">
                <a16:creationId xmlns:a16="http://schemas.microsoft.com/office/drawing/2014/main" id="{EDF661B2-E97A-4BB0-9F26-F4149B83038F}"/>
              </a:ext>
            </a:extLst>
          </p:cNvPr>
          <p:cNvSpPr/>
          <p:nvPr/>
        </p:nvSpPr>
        <p:spPr>
          <a:xfrm>
            <a:off x="-129972" y="1244587"/>
            <a:ext cx="8123902" cy="141830"/>
          </a:xfrm>
          <a:prstGeom prst="mathMinus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068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3DC4941-C155-4228-B89C-72F06DF2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>
                <a:latin typeface="Georgia Pro"/>
                <a:ea typeface="+mj-lt"/>
                <a:cs typeface="+mj-lt"/>
              </a:rPr>
              <a:t>Saugyklos turinys</a:t>
            </a:r>
          </a:p>
        </p:txBody>
      </p:sp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4F4D6289-0E81-4E96-AD1F-61AB8B5B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2020-04-27, </a:t>
            </a:r>
            <a:r>
              <a:rPr lang="lt-LT" err="1">
                <a:ea typeface="+mn-lt"/>
                <a:cs typeface="+mn-lt"/>
              </a:rPr>
              <a:t>Arcaduino</a:t>
            </a:r>
            <a:r>
              <a:rPr lang="lt-LT"/>
              <a:t>, IFIN-8/1</a:t>
            </a:r>
            <a:endParaRPr lang="en-US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6CF7CC99-3B4E-4C21-A238-10CE2CDF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9625A613-AD5C-4F61-B2DF-0430E6EC4946}"/>
              </a:ext>
            </a:extLst>
          </p:cNvPr>
          <p:cNvSpPr/>
          <p:nvPr/>
        </p:nvSpPr>
        <p:spPr>
          <a:xfrm>
            <a:off x="150309" y="131725"/>
            <a:ext cx="11866754" cy="6579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1" name="Minuso ženklas 10">
            <a:extLst>
              <a:ext uri="{FF2B5EF4-FFF2-40B4-BE49-F238E27FC236}">
                <a16:creationId xmlns:a16="http://schemas.microsoft.com/office/drawing/2014/main" id="{1DFC3D0C-20C6-40A4-A06B-1DBD6A8B8F7D}"/>
              </a:ext>
            </a:extLst>
          </p:cNvPr>
          <p:cNvSpPr/>
          <p:nvPr/>
        </p:nvSpPr>
        <p:spPr>
          <a:xfrm>
            <a:off x="-129972" y="1244587"/>
            <a:ext cx="8123902" cy="141830"/>
          </a:xfrm>
          <a:prstGeom prst="mathMinus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>
              <a:cs typeface="Calibri"/>
            </a:endParaRPr>
          </a:p>
        </p:txBody>
      </p:sp>
      <p:pic>
        <p:nvPicPr>
          <p:cNvPr id="18" name="Paveikslėlis 18" descr="Paveikslėlis, kuriame yra ekrano nuotrauka&#10;&#10;Sugeneruoto aprašo patikimumas labai didelis">
            <a:extLst>
              <a:ext uri="{FF2B5EF4-FFF2-40B4-BE49-F238E27FC236}">
                <a16:creationId xmlns:a16="http://schemas.microsoft.com/office/drawing/2014/main" id="{6B249DF8-EC9F-4604-AFC2-15C7441ED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413" y="1506648"/>
            <a:ext cx="5203454" cy="4351338"/>
          </a:xfrm>
        </p:spPr>
      </p:pic>
    </p:spTree>
    <p:extLst>
      <p:ext uri="{BB962C8B-B14F-4D97-AF65-F5344CB8AC3E}">
        <p14:creationId xmlns:p14="http://schemas.microsoft.com/office/powerpoint/2010/main" val="3208550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392" y="3339049"/>
            <a:ext cx="8495070" cy="1784402"/>
          </a:xfrm>
        </p:spPr>
        <p:txBody>
          <a:bodyPr anchor="b">
            <a:normAutofit/>
          </a:bodyPr>
          <a:lstStyle/>
          <a:p>
            <a:r>
              <a:rPr lang="lt-LT">
                <a:solidFill>
                  <a:srgbClr val="FFFFFF"/>
                </a:solidFill>
                <a:ea typeface="+mj-lt"/>
                <a:cs typeface="+mj-lt"/>
              </a:rPr>
              <a:t>Retrospektyva</a:t>
            </a:r>
            <a:endParaRPr lang="lt-LT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8">
            <a:extLst>
              <a:ext uri="{FF2B5EF4-FFF2-40B4-BE49-F238E27FC236}">
                <a16:creationId xmlns:a16="http://schemas.microsoft.com/office/drawing/2014/main" id="{0C3F2DF0-4961-4695-97DE-E55F877FA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21" name="Stačiakampis 20">
            <a:extLst>
              <a:ext uri="{FF2B5EF4-FFF2-40B4-BE49-F238E27FC236}">
                <a16:creationId xmlns:a16="http://schemas.microsoft.com/office/drawing/2014/main" id="{ED3DD0F8-212A-4335-8A66-3086E3B4C74C}"/>
              </a:ext>
            </a:extLst>
          </p:cNvPr>
          <p:cNvSpPr/>
          <p:nvPr/>
        </p:nvSpPr>
        <p:spPr>
          <a:xfrm>
            <a:off x="150309" y="131725"/>
            <a:ext cx="11866754" cy="6579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8" name="Antrinis pavadinimas 7">
            <a:extLst>
              <a:ext uri="{FF2B5EF4-FFF2-40B4-BE49-F238E27FC236}">
                <a16:creationId xmlns:a16="http://schemas.microsoft.com/office/drawing/2014/main" id="{F3B41F65-D55B-4714-8CE8-6C6BE3B8B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4642" y="413400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lt-LT">
                <a:cs typeface="Calibri"/>
              </a:rPr>
              <a:t>    </a:t>
            </a:r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127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3DC4941-C155-4228-B89C-72F06DF2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>
                <a:latin typeface="Georgia Pro"/>
                <a:ea typeface="+mj-lt"/>
                <a:cs typeface="+mj-lt"/>
              </a:rPr>
              <a:t>Retrospektyva</a:t>
            </a:r>
          </a:p>
        </p:txBody>
      </p:sp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4F4D6289-0E81-4E96-AD1F-61AB8B5B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2020-04-27, </a:t>
            </a:r>
            <a:r>
              <a:rPr lang="lt-LT" err="1">
                <a:ea typeface="+mn-lt"/>
                <a:cs typeface="+mn-lt"/>
              </a:rPr>
              <a:t>Arcaduino</a:t>
            </a:r>
            <a:r>
              <a:rPr lang="lt-LT"/>
              <a:t>, IFIN-8/1</a:t>
            </a:r>
            <a:endParaRPr lang="en-US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6CF7CC99-3B4E-4C21-A238-10CE2CDF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9625A613-AD5C-4F61-B2DF-0430E6EC4946}"/>
              </a:ext>
            </a:extLst>
          </p:cNvPr>
          <p:cNvSpPr/>
          <p:nvPr/>
        </p:nvSpPr>
        <p:spPr>
          <a:xfrm>
            <a:off x="150309" y="131725"/>
            <a:ext cx="11866754" cy="6579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1" name="Minuso ženklas 10">
            <a:extLst>
              <a:ext uri="{FF2B5EF4-FFF2-40B4-BE49-F238E27FC236}">
                <a16:creationId xmlns:a16="http://schemas.microsoft.com/office/drawing/2014/main" id="{1DFC3D0C-20C6-40A4-A06B-1DBD6A8B8F7D}"/>
              </a:ext>
            </a:extLst>
          </p:cNvPr>
          <p:cNvSpPr/>
          <p:nvPr/>
        </p:nvSpPr>
        <p:spPr>
          <a:xfrm>
            <a:off x="-129972" y="1244587"/>
            <a:ext cx="8123902" cy="141830"/>
          </a:xfrm>
          <a:prstGeom prst="mathMinus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>
              <a:cs typeface="Calibri"/>
            </a:endParaRPr>
          </a:p>
        </p:txBody>
      </p:sp>
      <p:graphicFrame>
        <p:nvGraphicFramePr>
          <p:cNvPr id="32" name="Diagrama 4">
            <a:extLst>
              <a:ext uri="{FF2B5EF4-FFF2-40B4-BE49-F238E27FC236}">
                <a16:creationId xmlns:a16="http://schemas.microsoft.com/office/drawing/2014/main" id="{06304A7E-6215-4DFF-A257-BD9127FC3726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2005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2197" y="2648235"/>
            <a:ext cx="8495070" cy="1784402"/>
          </a:xfrm>
        </p:spPr>
        <p:txBody>
          <a:bodyPr anchor="b">
            <a:normAutofit/>
          </a:bodyPr>
          <a:lstStyle/>
          <a:p>
            <a:r>
              <a:rPr lang="lt-LT" sz="4400">
                <a:solidFill>
                  <a:srgbClr val="FFFFFF"/>
                </a:solidFill>
                <a:latin typeface="Georgia Pro"/>
                <a:ea typeface="+mj-lt"/>
                <a:cs typeface="+mj-lt"/>
              </a:rPr>
              <a:t>Patikslinta projekto užduotis</a:t>
            </a:r>
            <a:endParaRPr lang="lt-LT"/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8">
            <a:extLst>
              <a:ext uri="{FF2B5EF4-FFF2-40B4-BE49-F238E27FC236}">
                <a16:creationId xmlns:a16="http://schemas.microsoft.com/office/drawing/2014/main" id="{0C3F2DF0-4961-4695-97DE-E55F877FA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21" name="Stačiakampis 20">
            <a:extLst>
              <a:ext uri="{FF2B5EF4-FFF2-40B4-BE49-F238E27FC236}">
                <a16:creationId xmlns:a16="http://schemas.microsoft.com/office/drawing/2014/main" id="{ED3DD0F8-212A-4335-8A66-3086E3B4C74C}"/>
              </a:ext>
            </a:extLst>
          </p:cNvPr>
          <p:cNvSpPr/>
          <p:nvPr/>
        </p:nvSpPr>
        <p:spPr>
          <a:xfrm>
            <a:off x="150309" y="131725"/>
            <a:ext cx="11866754" cy="6579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8" name="Antrinis pavadinimas 7">
            <a:extLst>
              <a:ext uri="{FF2B5EF4-FFF2-40B4-BE49-F238E27FC236}">
                <a16:creationId xmlns:a16="http://schemas.microsoft.com/office/drawing/2014/main" id="{F3B41F65-D55B-4714-8CE8-6C6BE3B8B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lt-LT">
                <a:cs typeface="Calibri"/>
              </a:rPr>
              <a:t>    </a:t>
            </a:r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70570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6AFDE08-AA93-45B8-9D62-9FCCB26C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>
                <a:cs typeface="Calibri Light"/>
              </a:rPr>
              <a:t>   </a:t>
            </a:r>
            <a:endParaRPr lang="lt-LT"/>
          </a:p>
        </p:txBody>
      </p:sp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6E730583-3E9C-4332-8A54-A598CF38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2020-04-27, </a:t>
            </a:r>
            <a:r>
              <a:rPr lang="lt-LT" err="1"/>
              <a:t>Arcaduino</a:t>
            </a:r>
            <a:r>
              <a:rPr lang="lt-LT"/>
              <a:t>, IFIN-8/1</a:t>
            </a:r>
            <a:endParaRPr lang="en-US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60C97CEA-7380-48CB-B301-ECFC5B0A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3B2FAD7E-564C-4609-943F-2DAE89EE742F}"/>
              </a:ext>
            </a:extLst>
          </p:cNvPr>
          <p:cNvSpPr/>
          <p:nvPr/>
        </p:nvSpPr>
        <p:spPr>
          <a:xfrm>
            <a:off x="150309" y="131725"/>
            <a:ext cx="11866754" cy="6579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1" name="Minuso ženklas 10">
            <a:extLst>
              <a:ext uri="{FF2B5EF4-FFF2-40B4-BE49-F238E27FC236}">
                <a16:creationId xmlns:a16="http://schemas.microsoft.com/office/drawing/2014/main" id="{1939CB6F-EC82-4F0F-B00D-5D2FAAC4EE78}"/>
              </a:ext>
            </a:extLst>
          </p:cNvPr>
          <p:cNvSpPr/>
          <p:nvPr/>
        </p:nvSpPr>
        <p:spPr>
          <a:xfrm>
            <a:off x="-129972" y="1244587"/>
            <a:ext cx="8123902" cy="141830"/>
          </a:xfrm>
          <a:prstGeom prst="mathMinus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>
              <a:cs typeface="Calibri"/>
            </a:endParaRPr>
          </a:p>
        </p:txBody>
      </p:sp>
      <p:sp>
        <p:nvSpPr>
          <p:cNvPr id="13" name="Turinio vietos rezervavimo ženklas 12">
            <a:extLst>
              <a:ext uri="{FF2B5EF4-FFF2-40B4-BE49-F238E27FC236}">
                <a16:creationId xmlns:a16="http://schemas.microsoft.com/office/drawing/2014/main" id="{40A4615E-709B-4A7C-865C-425E0992B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lt-LT">
                <a:ea typeface="+mn-lt"/>
                <a:cs typeface="+mn-lt"/>
              </a:rPr>
              <a:t>Sukurti veikiančią žaidimų sistemą su keletu žaidimų (2-3) ir valdymo sąsaja įdiegiant pasirinktą techninę įrangą – </a:t>
            </a:r>
            <a:r>
              <a:rPr lang="lt-LT" err="1">
                <a:ea typeface="+mn-lt"/>
                <a:cs typeface="+mn-lt"/>
              </a:rPr>
              <a:t>Arduino</a:t>
            </a:r>
            <a:r>
              <a:rPr lang="lt-LT">
                <a:ea typeface="+mn-lt"/>
                <a:cs typeface="+mn-lt"/>
              </a:rPr>
              <a:t> modulį su „tilt“ ir ultragarsinių bangų sensoriais, savo kurtą bei jau egzistuojančią programinę įrangą. Užduoties įvykdymo rezultatas turi patenkinti funkcinius ir nefunkcinius reikalavimus. </a:t>
            </a:r>
            <a:endParaRPr lang="lt-LT">
              <a:cs typeface="Calibri" panose="020F0502020204030204"/>
            </a:endParaRPr>
          </a:p>
        </p:txBody>
      </p:sp>
      <p:sp>
        <p:nvSpPr>
          <p:cNvPr id="17" name="Pavadinimas 1">
            <a:extLst>
              <a:ext uri="{FF2B5EF4-FFF2-40B4-BE49-F238E27FC236}">
                <a16:creationId xmlns:a16="http://schemas.microsoft.com/office/drawing/2014/main" id="{2ED73903-0EE9-47CE-AA37-5008FB3DF2C6}"/>
              </a:ext>
            </a:extLst>
          </p:cNvPr>
          <p:cNvSpPr txBox="1">
            <a:spLocks/>
          </p:cNvSpPr>
          <p:nvPr/>
        </p:nvSpPr>
        <p:spPr>
          <a:xfrm>
            <a:off x="901995" y="4289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>
                <a:latin typeface="Georgia Pro"/>
                <a:cs typeface="Calibri Light"/>
              </a:rPr>
              <a:t>Projekto užduotis</a:t>
            </a:r>
            <a:endParaRPr lang="lt-LT">
              <a:latin typeface="Georgia Pro"/>
            </a:endParaRPr>
          </a:p>
        </p:txBody>
      </p:sp>
    </p:spTree>
    <p:extLst>
      <p:ext uri="{BB962C8B-B14F-4D97-AF65-F5344CB8AC3E}">
        <p14:creationId xmlns:p14="http://schemas.microsoft.com/office/powerpoint/2010/main" val="2103106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0778" y="2762442"/>
            <a:ext cx="8495070" cy="1784402"/>
          </a:xfrm>
        </p:spPr>
        <p:txBody>
          <a:bodyPr anchor="b">
            <a:normAutofit/>
          </a:bodyPr>
          <a:lstStyle/>
          <a:p>
            <a:r>
              <a:rPr lang="lt-LT" sz="4400" err="1">
                <a:solidFill>
                  <a:schemeClr val="bg1"/>
                </a:solidFill>
                <a:latin typeface="Georgia Pro"/>
                <a:ea typeface="+mj-lt"/>
                <a:cs typeface="+mj-lt"/>
              </a:rPr>
              <a:t>Burn</a:t>
            </a:r>
            <a:r>
              <a:rPr lang="lt-LT" sz="4400">
                <a:solidFill>
                  <a:schemeClr val="bg1"/>
                </a:solidFill>
                <a:latin typeface="Georgia Pro"/>
                <a:ea typeface="+mj-lt"/>
                <a:cs typeface="+mj-lt"/>
              </a:rPr>
              <a:t> </a:t>
            </a:r>
            <a:r>
              <a:rPr lang="lt-LT" sz="4400" err="1">
                <a:solidFill>
                  <a:schemeClr val="bg1"/>
                </a:solidFill>
                <a:latin typeface="Georgia Pro"/>
                <a:ea typeface="+mj-lt"/>
                <a:cs typeface="+mj-lt"/>
              </a:rPr>
              <a:t>down</a:t>
            </a:r>
            <a:r>
              <a:rPr lang="lt-LT" sz="4400">
                <a:solidFill>
                  <a:schemeClr val="bg1"/>
                </a:solidFill>
                <a:latin typeface="Georgia Pro"/>
                <a:ea typeface="+mj-lt"/>
                <a:cs typeface="+mj-lt"/>
              </a:rPr>
              <a:t> grafikas ir </a:t>
            </a:r>
            <a:r>
              <a:rPr lang="lt-LT" sz="4400" err="1">
                <a:solidFill>
                  <a:schemeClr val="bg1"/>
                </a:solidFill>
                <a:latin typeface="Georgia Pro"/>
                <a:ea typeface="+mj-lt"/>
                <a:cs typeface="+mj-lt"/>
              </a:rPr>
              <a:t>Kanban</a:t>
            </a:r>
            <a:r>
              <a:rPr lang="lt-LT" sz="4400">
                <a:solidFill>
                  <a:schemeClr val="bg1"/>
                </a:solidFill>
                <a:latin typeface="Georgia Pro"/>
                <a:ea typeface="+mj-lt"/>
                <a:cs typeface="+mj-lt"/>
              </a:rPr>
              <a:t> langų iškarpos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8">
            <a:extLst>
              <a:ext uri="{FF2B5EF4-FFF2-40B4-BE49-F238E27FC236}">
                <a16:creationId xmlns:a16="http://schemas.microsoft.com/office/drawing/2014/main" id="{0C3F2DF0-4961-4695-97DE-E55F877FA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64858"/>
            <a:ext cx="1175474" cy="1175474"/>
          </a:xfrm>
          <a:prstGeom prst="rect">
            <a:avLst/>
          </a:prstGeom>
        </p:spPr>
      </p:pic>
      <p:sp>
        <p:nvSpPr>
          <p:cNvPr id="21" name="Stačiakampis 20">
            <a:extLst>
              <a:ext uri="{FF2B5EF4-FFF2-40B4-BE49-F238E27FC236}">
                <a16:creationId xmlns:a16="http://schemas.microsoft.com/office/drawing/2014/main" id="{ED3DD0F8-212A-4335-8A66-3086E3B4C74C}"/>
              </a:ext>
            </a:extLst>
          </p:cNvPr>
          <p:cNvSpPr/>
          <p:nvPr/>
        </p:nvSpPr>
        <p:spPr>
          <a:xfrm>
            <a:off x="150309" y="131725"/>
            <a:ext cx="11866754" cy="6579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70777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6AFDE08-AA93-45B8-9D62-9FCCB26C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>
                <a:cs typeface="Calibri Light"/>
              </a:rPr>
              <a:t>   </a:t>
            </a:r>
            <a:endParaRPr lang="lt-LT"/>
          </a:p>
        </p:txBody>
      </p:sp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6E730583-3E9C-4332-8A54-A598CF38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2020-04-27, </a:t>
            </a:r>
            <a:r>
              <a:rPr lang="lt-LT" err="1"/>
              <a:t>Arcaduino</a:t>
            </a:r>
            <a:r>
              <a:rPr lang="lt-LT"/>
              <a:t>, IFIN-8/1</a:t>
            </a:r>
            <a:endParaRPr lang="en-US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60C97CEA-7380-48CB-B301-ECFC5B0A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9" name="Stačiakampis 8">
            <a:extLst>
              <a:ext uri="{FF2B5EF4-FFF2-40B4-BE49-F238E27FC236}">
                <a16:creationId xmlns:a16="http://schemas.microsoft.com/office/drawing/2014/main" id="{3B2FAD7E-564C-4609-943F-2DAE89EE742F}"/>
              </a:ext>
            </a:extLst>
          </p:cNvPr>
          <p:cNvSpPr/>
          <p:nvPr/>
        </p:nvSpPr>
        <p:spPr>
          <a:xfrm>
            <a:off x="150309" y="131725"/>
            <a:ext cx="11866754" cy="6579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1" name="Minuso ženklas 10">
            <a:extLst>
              <a:ext uri="{FF2B5EF4-FFF2-40B4-BE49-F238E27FC236}">
                <a16:creationId xmlns:a16="http://schemas.microsoft.com/office/drawing/2014/main" id="{1939CB6F-EC82-4F0F-B00D-5D2FAAC4EE78}"/>
              </a:ext>
            </a:extLst>
          </p:cNvPr>
          <p:cNvSpPr/>
          <p:nvPr/>
        </p:nvSpPr>
        <p:spPr>
          <a:xfrm>
            <a:off x="-129972" y="1244587"/>
            <a:ext cx="8123902" cy="141830"/>
          </a:xfrm>
          <a:prstGeom prst="mathMinus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>
              <a:cs typeface="Calibri"/>
            </a:endParaRPr>
          </a:p>
        </p:txBody>
      </p:sp>
      <p:pic>
        <p:nvPicPr>
          <p:cNvPr id="6" name="Paveikslėlis 6">
            <a:extLst>
              <a:ext uri="{FF2B5EF4-FFF2-40B4-BE49-F238E27FC236}">
                <a16:creationId xmlns:a16="http://schemas.microsoft.com/office/drawing/2014/main" id="{8006B4F5-50CC-421E-873E-DC30B2A06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925" y="2086769"/>
            <a:ext cx="8820150" cy="3829050"/>
          </a:xfrm>
        </p:spPr>
      </p:pic>
      <p:sp>
        <p:nvSpPr>
          <p:cNvPr id="3" name="Pavadinimas 1">
            <a:extLst>
              <a:ext uri="{FF2B5EF4-FFF2-40B4-BE49-F238E27FC236}">
                <a16:creationId xmlns:a16="http://schemas.microsoft.com/office/drawing/2014/main" id="{E91B24E1-463A-4420-A4D3-30B7425BE2D6}"/>
              </a:ext>
            </a:extLst>
          </p:cNvPr>
          <p:cNvSpPr txBox="1">
            <a:spLocks/>
          </p:cNvSpPr>
          <p:nvPr/>
        </p:nvSpPr>
        <p:spPr>
          <a:xfrm>
            <a:off x="831111" y="6504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>
                <a:latin typeface="Georgia Pro"/>
                <a:ea typeface="+mj-lt"/>
                <a:cs typeface="+mj-lt"/>
              </a:rPr>
              <a:t>Burn down grafikas</a:t>
            </a:r>
          </a:p>
          <a:p>
            <a:endParaRPr lang="lt-LT">
              <a:solidFill>
                <a:srgbClr val="000000"/>
              </a:solidFill>
              <a:latin typeface="Georgia Pro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3045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084985C0-E2DD-40C7-A923-BF9BF4F0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B0A684D3-9E32-4844-BFEC-5DF33180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2020-04-27, </a:t>
            </a:r>
            <a:r>
              <a:rPr lang="lt-LT" err="1">
                <a:ea typeface="+mn-lt"/>
                <a:cs typeface="+mn-lt"/>
              </a:rPr>
              <a:t>Arcaduino</a:t>
            </a:r>
            <a:r>
              <a:rPr lang="lt-LT"/>
              <a:t>, IFIN-8/1</a:t>
            </a:r>
          </a:p>
        </p:txBody>
      </p:sp>
      <p:sp>
        <p:nvSpPr>
          <p:cNvPr id="12" name="Pavadinimas 1">
            <a:extLst>
              <a:ext uri="{FF2B5EF4-FFF2-40B4-BE49-F238E27FC236}">
                <a16:creationId xmlns:a16="http://schemas.microsoft.com/office/drawing/2014/main" id="{56635B84-B280-42D6-9C01-790D2B67C079}"/>
              </a:ext>
            </a:extLst>
          </p:cNvPr>
          <p:cNvSpPr txBox="1">
            <a:spLocks/>
          </p:cNvSpPr>
          <p:nvPr/>
        </p:nvSpPr>
        <p:spPr>
          <a:xfrm>
            <a:off x="832449" y="7475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lt-LT">
              <a:cs typeface="Calibri Light"/>
            </a:endParaRPr>
          </a:p>
        </p:txBody>
      </p:sp>
      <p:sp>
        <p:nvSpPr>
          <p:cNvPr id="8" name="Stačiakampis 7">
            <a:extLst>
              <a:ext uri="{FF2B5EF4-FFF2-40B4-BE49-F238E27FC236}">
                <a16:creationId xmlns:a16="http://schemas.microsoft.com/office/drawing/2014/main" id="{D3D44082-6FC3-414D-B4AF-97767F6C82B9}"/>
              </a:ext>
            </a:extLst>
          </p:cNvPr>
          <p:cNvSpPr/>
          <p:nvPr/>
        </p:nvSpPr>
        <p:spPr>
          <a:xfrm>
            <a:off x="150309" y="131725"/>
            <a:ext cx="11866754" cy="6579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Pavadinimas 13">
            <a:extLst>
              <a:ext uri="{FF2B5EF4-FFF2-40B4-BE49-F238E27FC236}">
                <a16:creationId xmlns:a16="http://schemas.microsoft.com/office/drawing/2014/main" id="{D6B14BF2-0353-40C4-B7F5-7CC61E8A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>
                <a:latin typeface="Georgia Pro"/>
                <a:cs typeface="Calibri Light"/>
              </a:rPr>
              <a:t>Kanban langų iškarpos</a:t>
            </a:r>
            <a:endParaRPr lang="lt-LT">
              <a:latin typeface="Georgia Pro"/>
            </a:endParaRPr>
          </a:p>
        </p:txBody>
      </p:sp>
      <p:sp>
        <p:nvSpPr>
          <p:cNvPr id="16" name="Minuso ženklas 15">
            <a:extLst>
              <a:ext uri="{FF2B5EF4-FFF2-40B4-BE49-F238E27FC236}">
                <a16:creationId xmlns:a16="http://schemas.microsoft.com/office/drawing/2014/main" id="{5B086332-ED4C-4C20-8C76-559556B50255}"/>
              </a:ext>
            </a:extLst>
          </p:cNvPr>
          <p:cNvSpPr/>
          <p:nvPr/>
        </p:nvSpPr>
        <p:spPr>
          <a:xfrm>
            <a:off x="-129972" y="1244587"/>
            <a:ext cx="8123902" cy="141830"/>
          </a:xfrm>
          <a:prstGeom prst="mathMinus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>
              <a:cs typeface="Calibri"/>
            </a:endParaRPr>
          </a:p>
        </p:txBody>
      </p:sp>
      <p:pic>
        <p:nvPicPr>
          <p:cNvPr id="17" name="Paveikslėlis 17" descr="Paveikslėlis, kuriame yra ekrano nuotrauka&#10;&#10;Sugeneruoto aprašo patikimumas labai didelis">
            <a:extLst>
              <a:ext uri="{FF2B5EF4-FFF2-40B4-BE49-F238E27FC236}">
                <a16:creationId xmlns:a16="http://schemas.microsoft.com/office/drawing/2014/main" id="{D08BB3EF-E3BE-4996-815E-E31619B6B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532" y="1407455"/>
            <a:ext cx="10884229" cy="4881019"/>
          </a:xfrm>
        </p:spPr>
      </p:pic>
    </p:spTree>
    <p:extLst>
      <p:ext uri="{BB962C8B-B14F-4D97-AF65-F5344CB8AC3E}">
        <p14:creationId xmlns:p14="http://schemas.microsoft.com/office/powerpoint/2010/main" val="4087317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084985C0-E2DD-40C7-A923-BF9BF4F0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B0A684D3-9E32-4844-BFEC-5DF33180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2020-04-27, </a:t>
            </a:r>
            <a:r>
              <a:rPr lang="lt-LT" err="1">
                <a:ea typeface="+mn-lt"/>
                <a:cs typeface="+mn-lt"/>
              </a:rPr>
              <a:t>Arcaduino</a:t>
            </a:r>
            <a:r>
              <a:rPr lang="lt-LT"/>
              <a:t>, IFIN-8/1</a:t>
            </a:r>
          </a:p>
        </p:txBody>
      </p:sp>
      <p:sp>
        <p:nvSpPr>
          <p:cNvPr id="12" name="Pavadinimas 1">
            <a:extLst>
              <a:ext uri="{FF2B5EF4-FFF2-40B4-BE49-F238E27FC236}">
                <a16:creationId xmlns:a16="http://schemas.microsoft.com/office/drawing/2014/main" id="{56635B84-B280-42D6-9C01-790D2B67C079}"/>
              </a:ext>
            </a:extLst>
          </p:cNvPr>
          <p:cNvSpPr txBox="1">
            <a:spLocks/>
          </p:cNvSpPr>
          <p:nvPr/>
        </p:nvSpPr>
        <p:spPr>
          <a:xfrm>
            <a:off x="832449" y="7475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lt-LT">
              <a:cs typeface="Calibri Light"/>
            </a:endParaRPr>
          </a:p>
        </p:txBody>
      </p:sp>
      <p:sp>
        <p:nvSpPr>
          <p:cNvPr id="8" name="Stačiakampis 7">
            <a:extLst>
              <a:ext uri="{FF2B5EF4-FFF2-40B4-BE49-F238E27FC236}">
                <a16:creationId xmlns:a16="http://schemas.microsoft.com/office/drawing/2014/main" id="{D3D44082-6FC3-414D-B4AF-97767F6C82B9}"/>
              </a:ext>
            </a:extLst>
          </p:cNvPr>
          <p:cNvSpPr/>
          <p:nvPr/>
        </p:nvSpPr>
        <p:spPr>
          <a:xfrm>
            <a:off x="150309" y="131725"/>
            <a:ext cx="11866754" cy="6579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Pavadinimas 13">
            <a:extLst>
              <a:ext uri="{FF2B5EF4-FFF2-40B4-BE49-F238E27FC236}">
                <a16:creationId xmlns:a16="http://schemas.microsoft.com/office/drawing/2014/main" id="{D6B14BF2-0353-40C4-B7F5-7CC61E8A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>
                <a:latin typeface="Georgia Pro"/>
                <a:cs typeface="Calibri Light"/>
              </a:rPr>
              <a:t>Kanban langų iškarpos</a:t>
            </a:r>
            <a:endParaRPr lang="lt-LT">
              <a:latin typeface="Georgia Pro"/>
            </a:endParaRPr>
          </a:p>
        </p:txBody>
      </p:sp>
      <p:sp>
        <p:nvSpPr>
          <p:cNvPr id="16" name="Minuso ženklas 15">
            <a:extLst>
              <a:ext uri="{FF2B5EF4-FFF2-40B4-BE49-F238E27FC236}">
                <a16:creationId xmlns:a16="http://schemas.microsoft.com/office/drawing/2014/main" id="{5B086332-ED4C-4C20-8C76-559556B50255}"/>
              </a:ext>
            </a:extLst>
          </p:cNvPr>
          <p:cNvSpPr/>
          <p:nvPr/>
        </p:nvSpPr>
        <p:spPr>
          <a:xfrm>
            <a:off x="-129972" y="1244587"/>
            <a:ext cx="8123902" cy="141830"/>
          </a:xfrm>
          <a:prstGeom prst="mathMinus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>
              <a:cs typeface="Calibri"/>
            </a:endParaRPr>
          </a:p>
        </p:txBody>
      </p:sp>
      <p:pic>
        <p:nvPicPr>
          <p:cNvPr id="4" name="Paveikslėlis 6" descr="Paveikslėlis, kuriame yra ekrano nuotrauka&#10;&#10;Sugeneruoto aprašo patikimumas labai didelis">
            <a:extLst>
              <a:ext uri="{FF2B5EF4-FFF2-40B4-BE49-F238E27FC236}">
                <a16:creationId xmlns:a16="http://schemas.microsoft.com/office/drawing/2014/main" id="{AA2836A7-0897-4E61-A832-EC9B912BE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737" y="1815901"/>
            <a:ext cx="11370527" cy="3441516"/>
          </a:xfrm>
        </p:spPr>
      </p:pic>
    </p:spTree>
    <p:extLst>
      <p:ext uri="{BB962C8B-B14F-4D97-AF65-F5344CB8AC3E}">
        <p14:creationId xmlns:p14="http://schemas.microsoft.com/office/powerpoint/2010/main" val="596299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084985C0-E2DD-40C7-A923-BF9BF4F0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B0A684D3-9E32-4844-BFEC-5DF33180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2020-04-27, </a:t>
            </a:r>
            <a:r>
              <a:rPr lang="lt-LT" err="1">
                <a:ea typeface="+mn-lt"/>
                <a:cs typeface="+mn-lt"/>
              </a:rPr>
              <a:t>Arcaduino</a:t>
            </a:r>
            <a:r>
              <a:rPr lang="lt-LT"/>
              <a:t>, IFIN-8/1</a:t>
            </a:r>
          </a:p>
        </p:txBody>
      </p:sp>
      <p:sp>
        <p:nvSpPr>
          <p:cNvPr id="12" name="Pavadinimas 1">
            <a:extLst>
              <a:ext uri="{FF2B5EF4-FFF2-40B4-BE49-F238E27FC236}">
                <a16:creationId xmlns:a16="http://schemas.microsoft.com/office/drawing/2014/main" id="{56635B84-B280-42D6-9C01-790D2B67C079}"/>
              </a:ext>
            </a:extLst>
          </p:cNvPr>
          <p:cNvSpPr txBox="1">
            <a:spLocks/>
          </p:cNvSpPr>
          <p:nvPr/>
        </p:nvSpPr>
        <p:spPr>
          <a:xfrm>
            <a:off x="832449" y="7475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lt-LT">
              <a:cs typeface="Calibri Light"/>
            </a:endParaRPr>
          </a:p>
        </p:txBody>
      </p:sp>
      <p:sp>
        <p:nvSpPr>
          <p:cNvPr id="8" name="Stačiakampis 7">
            <a:extLst>
              <a:ext uri="{FF2B5EF4-FFF2-40B4-BE49-F238E27FC236}">
                <a16:creationId xmlns:a16="http://schemas.microsoft.com/office/drawing/2014/main" id="{D3D44082-6FC3-414D-B4AF-97767F6C82B9}"/>
              </a:ext>
            </a:extLst>
          </p:cNvPr>
          <p:cNvSpPr/>
          <p:nvPr/>
        </p:nvSpPr>
        <p:spPr>
          <a:xfrm>
            <a:off x="150309" y="131725"/>
            <a:ext cx="11866754" cy="6579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Pavadinimas 13">
            <a:extLst>
              <a:ext uri="{FF2B5EF4-FFF2-40B4-BE49-F238E27FC236}">
                <a16:creationId xmlns:a16="http://schemas.microsoft.com/office/drawing/2014/main" id="{D6B14BF2-0353-40C4-B7F5-7CC61E8A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>
                <a:latin typeface="Georgia Pro"/>
                <a:cs typeface="Calibri Light"/>
              </a:rPr>
              <a:t>Kanban langų iškarpos</a:t>
            </a:r>
            <a:endParaRPr lang="lt-LT">
              <a:latin typeface="Georgia Pro"/>
            </a:endParaRPr>
          </a:p>
        </p:txBody>
      </p:sp>
      <p:sp>
        <p:nvSpPr>
          <p:cNvPr id="16" name="Minuso ženklas 15">
            <a:extLst>
              <a:ext uri="{FF2B5EF4-FFF2-40B4-BE49-F238E27FC236}">
                <a16:creationId xmlns:a16="http://schemas.microsoft.com/office/drawing/2014/main" id="{5B086332-ED4C-4C20-8C76-559556B50255}"/>
              </a:ext>
            </a:extLst>
          </p:cNvPr>
          <p:cNvSpPr/>
          <p:nvPr/>
        </p:nvSpPr>
        <p:spPr>
          <a:xfrm>
            <a:off x="-129972" y="1244587"/>
            <a:ext cx="8123902" cy="141830"/>
          </a:xfrm>
          <a:prstGeom prst="mathMinus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>
              <a:cs typeface="Calibri"/>
            </a:endParaRPr>
          </a:p>
        </p:txBody>
      </p:sp>
      <p:pic>
        <p:nvPicPr>
          <p:cNvPr id="4" name="Paveikslėlis 6" descr="Paveikslėlis, kuriame yra ekrano nuotrauka&#10;&#10;Sugeneruoto aprašo patikimumas labai didelis">
            <a:extLst>
              <a:ext uri="{FF2B5EF4-FFF2-40B4-BE49-F238E27FC236}">
                <a16:creationId xmlns:a16="http://schemas.microsoft.com/office/drawing/2014/main" id="{36979C5D-107E-4EC0-A300-AAF051CB7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25" y="1475525"/>
            <a:ext cx="11565672" cy="4559027"/>
          </a:xfrm>
        </p:spPr>
      </p:pic>
    </p:spTree>
    <p:extLst>
      <p:ext uri="{BB962C8B-B14F-4D97-AF65-F5344CB8AC3E}">
        <p14:creationId xmlns:p14="http://schemas.microsoft.com/office/powerpoint/2010/main" val="2236525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Plačiaekranė</PresentationFormat>
  <Slides>22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Skaidrių pavadinimai</vt:lpstr>
      </vt:variant>
      <vt:variant>
        <vt:i4>22</vt:i4>
      </vt:variant>
    </vt:vector>
  </HeadingPairs>
  <TitlesOfParts>
    <vt:vector size="23" baseType="lpstr">
      <vt:lpstr>office theme</vt:lpstr>
      <vt:lpstr>Arcaduino</vt:lpstr>
      <vt:lpstr>Turinys</vt:lpstr>
      <vt:lpstr>Patikslinta projekto užduotis</vt:lpstr>
      <vt:lpstr>   </vt:lpstr>
      <vt:lpstr>Burn down grafikas ir Kanban langų iškarpos</vt:lpstr>
      <vt:lpstr>   </vt:lpstr>
      <vt:lpstr>Kanban langų iškarpos</vt:lpstr>
      <vt:lpstr>Kanban langų iškarpos</vt:lpstr>
      <vt:lpstr>Kanban langų iškarpos</vt:lpstr>
      <vt:lpstr>Kanban langų iškarpos</vt:lpstr>
      <vt:lpstr>Kanban langų iškarpos</vt:lpstr>
      <vt:lpstr>Panaudos atvejai</vt:lpstr>
      <vt:lpstr>Panaudos atvejai</vt:lpstr>
      <vt:lpstr>Vartotojo sąsaja</vt:lpstr>
      <vt:lpstr>Wireframes</vt:lpstr>
      <vt:lpstr>„PowerPoint“ pateiktis</vt:lpstr>
      <vt:lpstr>Darbo eiga</vt:lpstr>
      <vt:lpstr>Darbo eiga</vt:lpstr>
      <vt:lpstr>Saugyklos turinys</vt:lpstr>
      <vt:lpstr>Saugyklos turinys</vt:lpstr>
      <vt:lpstr>Retrospektyva</vt:lpstr>
      <vt:lpstr>Retrospektyva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„PowerPoint“ pateiktis</dc:title>
  <dc:creator/>
  <cp:revision>3</cp:revision>
  <dcterms:created xsi:type="dcterms:W3CDTF">2020-04-27T14:29:40Z</dcterms:created>
  <dcterms:modified xsi:type="dcterms:W3CDTF">2020-04-27T16:33:21Z</dcterms:modified>
</cp:coreProperties>
</file>