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1" r:id="rId12"/>
    <p:sldId id="282" r:id="rId13"/>
    <p:sldId id="283" r:id="rId14"/>
    <p:sldId id="277" r:id="rId15"/>
    <p:sldId id="278" r:id="rId16"/>
    <p:sldId id="279" r:id="rId17"/>
    <p:sldId id="257" r:id="rId18"/>
    <p:sldId id="259" r:id="rId19"/>
    <p:sldId id="260" r:id="rId20"/>
    <p:sldId id="261" r:id="rId21"/>
    <p:sldId id="262" r:id="rId22"/>
    <p:sldId id="263" r:id="rId23"/>
    <p:sldId id="264" r:id="rId24"/>
    <p:sldId id="267" r:id="rId25"/>
    <p:sldId id="265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IL MISHRA" initials="SM" lastIdx="2" clrIdx="0">
    <p:extLst>
      <p:ext uri="{19B8F6BF-5375-455C-9EA6-DF929625EA0E}">
        <p15:presenceInfo xmlns:p15="http://schemas.microsoft.com/office/powerpoint/2012/main" userId="c37fa0de4ecc6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AJ%20KEDIA\Desktop\term%204\AMDA\MOTO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variation </a:t>
            </a:r>
            <a:r>
              <a:rPr lang="en-US" dirty="0" err="1"/>
              <a:t>wrt</a:t>
            </a:r>
            <a:r>
              <a:rPr lang="en-US" baseline="0" dirty="0"/>
              <a:t> </a:t>
            </a:r>
            <a:r>
              <a:rPr lang="en-US" dirty="0"/>
              <a:t>Model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Sheet4!$H$10:$H$14</c:f>
              <c:numCache>
                <c:formatCode>General</c:formatCode>
                <c:ptCount val="5"/>
                <c:pt idx="0">
                  <c:v>88</c:v>
                </c:pt>
                <c:pt idx="1">
                  <c:v>89</c:v>
                </c:pt>
                <c:pt idx="2">
                  <c:v>90</c:v>
                </c:pt>
                <c:pt idx="3">
                  <c:v>91</c:v>
                </c:pt>
                <c:pt idx="4">
                  <c:v>92</c:v>
                </c:pt>
              </c:numCache>
            </c:numRef>
          </c:xVal>
          <c:yVal>
            <c:numRef>
              <c:f>Sheet4!$I$10:$I$14</c:f>
              <c:numCache>
                <c:formatCode>General</c:formatCode>
                <c:ptCount val="5"/>
                <c:pt idx="0">
                  <c:v>11291.666666666666</c:v>
                </c:pt>
                <c:pt idx="1">
                  <c:v>16172.413793103447</c:v>
                </c:pt>
                <c:pt idx="2">
                  <c:v>18196.551724137931</c:v>
                </c:pt>
                <c:pt idx="3">
                  <c:v>20856.666666666668</c:v>
                </c:pt>
                <c:pt idx="4">
                  <c:v>21829.032258064515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96-4418-8B50-772116BE1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87824"/>
        <c:axId val="522991104"/>
      </c:scatterChart>
      <c:valAx>
        <c:axId val="52298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91104"/>
        <c:crosses val="autoZero"/>
        <c:crossBetween val="midCat"/>
      </c:valAx>
      <c:valAx>
        <c:axId val="5229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8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1678-EBA1-48A2-8895-99A975DE8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61123"/>
            <a:ext cx="10993549" cy="1475013"/>
          </a:xfrm>
        </p:spPr>
        <p:txBody>
          <a:bodyPr/>
          <a:lstStyle/>
          <a:p>
            <a:r>
              <a:rPr lang="en-IN" dirty="0"/>
              <a:t>American motors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569FB-31E2-4AEF-BEF5-F7AE90FD1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/>
            <a:r>
              <a:rPr lang="en-US" dirty="0">
                <a:solidFill>
                  <a:srgbClr val="000000"/>
                </a:solidFill>
              </a:rPr>
              <a:t>Group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57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383A96-56E4-7A47-A0C2-5C05A72D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92312" cy="36783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Company and country does not add much value to the model individually. </a:t>
            </a:r>
          </a:p>
          <a:p>
            <a:r>
              <a:rPr lang="en-US" dirty="0">
                <a:solidFill>
                  <a:schemeClr val="tx1"/>
                </a:solidFill>
              </a:rPr>
              <a:t>Adding both country and company can lead to overfitting</a:t>
            </a:r>
          </a:p>
          <a:p>
            <a:r>
              <a:rPr lang="en-US" dirty="0">
                <a:solidFill>
                  <a:schemeClr val="tx1"/>
                </a:solidFill>
              </a:rPr>
              <a:t>Year is added to the base model to capture technical innovation trends in market.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Final Model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00EA8C0-2FD5-F44C-A0CE-1FD7D4FAD7A4}"/>
              </a:ext>
            </a:extLst>
          </p:cNvPr>
          <p:cNvSpPr txBox="1">
            <a:spLocks/>
          </p:cNvSpPr>
          <p:nvPr/>
        </p:nvSpPr>
        <p:spPr>
          <a:xfrm>
            <a:off x="581192" y="5047550"/>
            <a:ext cx="5709682" cy="811249"/>
          </a:xfrm>
          <a:prstGeom prst="rect">
            <a:avLst/>
          </a:prstGeom>
          <a:solidFill>
            <a:srgbClr val="4D143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  <a:defRPr sz="2800"/>
            </a:lvl1pPr>
            <a:lvl2pPr marL="151200" lvl="1" indent="0" algn="ctr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MILPGAL = ß0 + ß1 CYLINDER + ß2 ACCL + ß3 Weight + ß4 Year +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72D8B-C7D5-1248-A1E6-764B0B6A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94" y="2180496"/>
            <a:ext cx="5045261" cy="40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5C9-5DB4-924B-8197-88DAF35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CB526EB-3EC7-4745-8545-6C689CC2E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42" y="2063238"/>
            <a:ext cx="5521489" cy="36782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559B7D-A3AF-1A4C-BCF5-D5D19B90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9" y="2221251"/>
            <a:ext cx="5256659" cy="35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430-C7D1-DD49-85CD-9DEE48AE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021FE-2CC7-4A49-871C-FAE77ADA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39" y="2092735"/>
            <a:ext cx="5451966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7E58F-01FE-864E-B7BF-9187384F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05" y="2143519"/>
            <a:ext cx="5544000" cy="3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060B-A0ED-0741-A063-230BA613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1A490-C253-0B43-A1D9-C1A0864B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02" y="2254967"/>
            <a:ext cx="5865298" cy="3678238"/>
          </a:xfrm>
        </p:spPr>
      </p:pic>
    </p:spTree>
    <p:extLst>
      <p:ext uri="{BB962C8B-B14F-4D97-AF65-F5344CB8AC3E}">
        <p14:creationId xmlns:p14="http://schemas.microsoft.com/office/powerpoint/2010/main" val="90379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87606"/>
            <a:ext cx="11029615" cy="4371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1.  Factors that significantly predict fuel economy?</a:t>
            </a:r>
          </a:p>
          <a:p>
            <a:pPr lvl="1"/>
            <a:r>
              <a:rPr lang="en-US" sz="1800" dirty="0"/>
              <a:t>Cylinder (+)</a:t>
            </a:r>
          </a:p>
          <a:p>
            <a:pPr lvl="1"/>
            <a:r>
              <a:rPr lang="en-US" sz="1800" dirty="0"/>
              <a:t>Accel (+)</a:t>
            </a:r>
          </a:p>
          <a:p>
            <a:pPr lvl="1"/>
            <a:r>
              <a:rPr lang="en-US" sz="1800" dirty="0"/>
              <a:t>Weight (-)</a:t>
            </a:r>
          </a:p>
          <a:p>
            <a:pPr lvl="1"/>
            <a:r>
              <a:rPr lang="en-US" sz="1800" dirty="0"/>
              <a:t>Year (+)</a:t>
            </a:r>
          </a:p>
          <a:p>
            <a:pPr marL="324000" lvl="1" indent="0">
              <a:buNone/>
            </a:pPr>
            <a:r>
              <a:rPr lang="en-US" sz="1800" dirty="0"/>
              <a:t>2.  Determine whether American motors is significantly above or below the market in terms of fuel efficiency:</a:t>
            </a:r>
          </a:p>
          <a:p>
            <a:pPr marL="324000" lvl="1" indent="0">
              <a:buNone/>
            </a:pPr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CC43CF-91F2-9C49-AC70-095098F4A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24363"/>
              </p:ext>
            </p:extLst>
          </p:nvPr>
        </p:nvGraphicFramePr>
        <p:xfrm>
          <a:off x="1614966" y="4632569"/>
          <a:ext cx="896206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446">
                  <a:extLst>
                    <a:ext uri="{9D8B030D-6E8A-4147-A177-3AD203B41FA5}">
                      <a16:colId xmlns:a16="http://schemas.microsoft.com/office/drawing/2014/main" val="95548580"/>
                    </a:ext>
                  </a:extLst>
                </a:gridCol>
                <a:gridCol w="1008623">
                  <a:extLst>
                    <a:ext uri="{9D8B030D-6E8A-4147-A177-3AD203B41FA5}">
                      <a16:colId xmlns:a16="http://schemas.microsoft.com/office/drawing/2014/main" val="585288892"/>
                    </a:ext>
                  </a:extLst>
                </a:gridCol>
                <a:gridCol w="1345141">
                  <a:extLst>
                    <a:ext uri="{9D8B030D-6E8A-4147-A177-3AD203B41FA5}">
                      <a16:colId xmlns:a16="http://schemas.microsoft.com/office/drawing/2014/main" val="2308199085"/>
                    </a:ext>
                  </a:extLst>
                </a:gridCol>
                <a:gridCol w="1155823">
                  <a:extLst>
                    <a:ext uri="{9D8B030D-6E8A-4147-A177-3AD203B41FA5}">
                      <a16:colId xmlns:a16="http://schemas.microsoft.com/office/drawing/2014/main" val="3671818650"/>
                    </a:ext>
                  </a:extLst>
                </a:gridCol>
                <a:gridCol w="1384996">
                  <a:extLst>
                    <a:ext uri="{9D8B030D-6E8A-4147-A177-3AD203B41FA5}">
                      <a16:colId xmlns:a16="http://schemas.microsoft.com/office/drawing/2014/main" val="414332702"/>
                    </a:ext>
                  </a:extLst>
                </a:gridCol>
                <a:gridCol w="1251036">
                  <a:extLst>
                    <a:ext uri="{9D8B030D-6E8A-4147-A177-3AD203B41FA5}">
                      <a16:colId xmlns:a16="http://schemas.microsoft.com/office/drawing/2014/main" val="911676606"/>
                    </a:ext>
                  </a:extLst>
                </a:gridCol>
              </a:tblGrid>
              <a:tr h="564469">
                <a:tc>
                  <a:txBody>
                    <a:bodyPr/>
                    <a:lstStyle/>
                    <a:p>
                      <a:r>
                        <a:rPr lang="en-US" dirty="0"/>
                        <a:t>Predictor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ß0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Cylinder (</a:t>
                      </a:r>
                      <a:r>
                        <a:rPr lang="en-US" sz="1800" dirty="0"/>
                        <a:t>ß1)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 (</a:t>
                      </a:r>
                      <a:r>
                        <a:rPr lang="en-US" sz="1800" dirty="0"/>
                        <a:t>ß2)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</a:t>
                      </a:r>
                      <a:r>
                        <a:rPr lang="en-US" sz="1800" dirty="0"/>
                        <a:t>ß3)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(</a:t>
                      </a:r>
                      <a:r>
                        <a:rPr lang="en-US" sz="1800" dirty="0"/>
                        <a:t>ß4)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15213"/>
                  </a:ext>
                </a:extLst>
              </a:tr>
              <a:tr h="327033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3781"/>
                  </a:ext>
                </a:extLst>
              </a:tr>
              <a:tr h="327033">
                <a:tc>
                  <a:txBody>
                    <a:bodyPr/>
                    <a:lstStyle/>
                    <a:p>
                      <a:r>
                        <a:rPr lang="en-US" dirty="0"/>
                        <a:t>American motors 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-38.183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0.460591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0.338817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61197"/>
                  </a:ext>
                </a:extLst>
              </a:tr>
              <a:tr h="564469">
                <a:tc>
                  <a:txBody>
                    <a:bodyPr/>
                    <a:lstStyle/>
                    <a:p>
                      <a:r>
                        <a:rPr lang="en-US" dirty="0"/>
                        <a:t>All data without American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6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8BB6B-F85C-664D-9714-643C10FED9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7777" y="2540163"/>
            <a:ext cx="483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Summary of regression w/ American Motors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A496F-EDC1-474A-8F83-DB570A0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8" y="3068488"/>
            <a:ext cx="4824000" cy="3391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68958" y="2540163"/>
            <a:ext cx="578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 of regression w/ all data except American Motors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C466C99-C5BD-1548-BC8B-50B73FEC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13" y="3209705"/>
            <a:ext cx="4824495" cy="33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50E3E4-2E1B-B242-80F6-0912D18CB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81" y="2140282"/>
            <a:ext cx="4572188" cy="30731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D11173-A32A-6F49-8402-CA4E2083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5" y="1949009"/>
            <a:ext cx="4558576" cy="384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2FECB-25FE-DE4F-929F-5261DB2A6897}"/>
              </a:ext>
            </a:extLst>
          </p:cNvPr>
          <p:cNvSpPr txBox="1"/>
          <p:nvPr/>
        </p:nvSpPr>
        <p:spPr>
          <a:xfrm>
            <a:off x="2126963" y="5637771"/>
            <a:ext cx="2151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American Motors</a:t>
            </a:r>
          </a:p>
          <a:p>
            <a:r>
              <a:rPr lang="en-US" dirty="0"/>
              <a:t>2 – Apex motors</a:t>
            </a:r>
          </a:p>
          <a:p>
            <a:r>
              <a:rPr lang="en-US" dirty="0"/>
              <a:t>3 – Smith motors</a:t>
            </a:r>
          </a:p>
          <a:p>
            <a:r>
              <a:rPr lang="en-US" dirty="0"/>
              <a:t>4 -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D3C6F-6B57-2740-B364-F2B8EFF3B087}"/>
              </a:ext>
            </a:extLst>
          </p:cNvPr>
          <p:cNvSpPr txBox="1"/>
          <p:nvPr/>
        </p:nvSpPr>
        <p:spPr>
          <a:xfrm>
            <a:off x="8352523" y="6024481"/>
            <a:ext cx="215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American Motors</a:t>
            </a:r>
            <a:br>
              <a:rPr lang="en-US" dirty="0"/>
            </a:br>
            <a:r>
              <a:rPr lang="en-US" dirty="0"/>
              <a:t>2- Others</a:t>
            </a:r>
          </a:p>
        </p:txBody>
      </p:sp>
    </p:spTree>
    <p:extLst>
      <p:ext uri="{BB962C8B-B14F-4D97-AF65-F5344CB8AC3E}">
        <p14:creationId xmlns:p14="http://schemas.microsoft.com/office/powerpoint/2010/main" val="3502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the Price of Vehicles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27" y="1897039"/>
            <a:ext cx="11029615" cy="4831307"/>
          </a:xfrm>
        </p:spPr>
        <p:txBody>
          <a:bodyPr anchor="t">
            <a:normAutofit fontScale="25000" lnSpcReduction="20000"/>
          </a:bodyPr>
          <a:lstStyle/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pPr marL="0" indent="0">
              <a:buNone/>
            </a:pPr>
            <a:endParaRPr lang="en-IN" sz="7200" b="1" u="sng" dirty="0"/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>
                <a:solidFill>
                  <a:schemeClr val="tx1"/>
                </a:solidFill>
              </a:rPr>
              <a:t>   </a:t>
            </a:r>
            <a:r>
              <a:rPr lang="en-IN" sz="5600" dirty="0">
                <a:solidFill>
                  <a:schemeClr val="tx1"/>
                </a:solidFill>
              </a:rPr>
              <a:t>Table1: Average price for different manufactures and country                                                Fig1: Price variation with Model Years</a:t>
            </a:r>
          </a:p>
          <a:p>
            <a:pPr marL="0" indent="0" algn="ctr">
              <a:buNone/>
            </a:pPr>
            <a:r>
              <a:rPr lang="es-ES" sz="7200" dirty="0">
                <a:solidFill>
                  <a:schemeClr val="tx1"/>
                </a:solidFill>
              </a:rPr>
              <a:t>Price (Y) = f (</a:t>
            </a:r>
            <a:r>
              <a:rPr lang="en-IN" sz="7200" i="1" dirty="0">
                <a:solidFill>
                  <a:schemeClr val="tx1"/>
                </a:solidFill>
              </a:rPr>
              <a:t>Cylinder, Displace, Horspwr, Accel,  Weight,  Year, country, Company</a:t>
            </a:r>
            <a:r>
              <a:rPr lang="es-ES" sz="7200" dirty="0">
                <a:solidFill>
                  <a:schemeClr val="tx1"/>
                </a:solidFill>
              </a:rPr>
              <a:t>)</a:t>
            </a:r>
            <a:endParaRPr lang="en-IN" sz="7200" u="sng" dirty="0">
              <a:solidFill>
                <a:schemeClr val="tx1"/>
              </a:solidFill>
            </a:endParaRPr>
          </a:p>
          <a:p>
            <a:r>
              <a:rPr lang="en-IN" sz="7200" b="1" u="sng" dirty="0">
                <a:solidFill>
                  <a:schemeClr val="tx1"/>
                </a:solidFill>
              </a:rPr>
              <a:t>MODEL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200" dirty="0">
                <a:solidFill>
                  <a:schemeClr val="tx1"/>
                </a:solidFill>
              </a:rPr>
              <a:t>Simplified assumption of linear relation between the predictors and response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200" dirty="0">
                <a:solidFill>
                  <a:schemeClr val="tx1"/>
                </a:solidFill>
              </a:rPr>
              <a:t>As seen in Table1, We need 4 indicator variables to represent 5 different groups.</a:t>
            </a:r>
          </a:p>
          <a:p>
            <a:pPr marL="306000" lvl="1">
              <a:buFont typeface="Arial" panose="020B0604020202020204" pitchFamily="34" charset="0"/>
              <a:buChar char="•"/>
            </a:pPr>
            <a:r>
              <a:rPr lang="en-IN" sz="7200" dirty="0">
                <a:solidFill>
                  <a:schemeClr val="tx1"/>
                </a:solidFill>
              </a:rPr>
              <a:t> “Milpgal” (Fuel Efficiency) can be predicted by the remaining variables. So not including Milpgal in this model.</a:t>
            </a:r>
            <a:endParaRPr lang="en-IN" sz="7200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7200" i="1" dirty="0">
                <a:solidFill>
                  <a:schemeClr val="tx1"/>
                </a:solidFill>
              </a:rPr>
              <a:t>	Price ~ Cylinder + Displace + Horspwr + Accel + Weight + Year + Cat11 + Cat12 + Cat13 + Cat 24</a:t>
            </a:r>
          </a:p>
          <a:p>
            <a:pPr marL="0" indent="0" algn="ctr">
              <a:buNone/>
            </a:pPr>
            <a:r>
              <a:rPr lang="en-IN" sz="7200" i="1" dirty="0">
                <a:solidFill>
                  <a:schemeClr val="tx1"/>
                </a:solidFill>
              </a:rPr>
              <a:t>Where Cat(</a:t>
            </a:r>
            <a:r>
              <a:rPr lang="en-IN" sz="7200" i="1" dirty="0" err="1">
                <a:solidFill>
                  <a:schemeClr val="tx1"/>
                </a:solidFill>
              </a:rPr>
              <a:t>xy</a:t>
            </a:r>
            <a:r>
              <a:rPr lang="en-IN" sz="7200" i="1" dirty="0">
                <a:solidFill>
                  <a:schemeClr val="tx1"/>
                </a:solidFill>
              </a:rPr>
              <a:t>) refers to the Indicator variable of Country-X and Company-Y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20291"/>
              </p:ext>
            </p:extLst>
          </p:nvPr>
        </p:nvGraphicFramePr>
        <p:xfrm>
          <a:off x="900752" y="1897039"/>
          <a:ext cx="5486401" cy="1703070"/>
        </p:xfrm>
        <a:graphic>
          <a:graphicData uri="http://schemas.openxmlformats.org/drawingml/2006/table">
            <a:tbl>
              <a:tblPr/>
              <a:tblGrid>
                <a:gridCol w="2091830">
                  <a:extLst>
                    <a:ext uri="{9D8B030D-6E8A-4147-A177-3AD203B41FA5}">
                      <a16:colId xmlns:a16="http://schemas.microsoft.com/office/drawing/2014/main" val="286180287"/>
                    </a:ext>
                  </a:extLst>
                </a:gridCol>
                <a:gridCol w="1353119">
                  <a:extLst>
                    <a:ext uri="{9D8B030D-6E8A-4147-A177-3AD203B41FA5}">
                      <a16:colId xmlns:a16="http://schemas.microsoft.com/office/drawing/2014/main" val="3649552152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336698644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1642043640"/>
                    </a:ext>
                  </a:extLst>
                </a:gridCol>
              </a:tblGrid>
              <a:tr h="26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 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Europe (2)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Japan (3)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70344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American Motors 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21741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Apex Motors (2)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14909.09091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84361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Smith Motors (3)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14353.33333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76919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Others (4)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22365.38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17459.09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30489"/>
                  </a:ext>
                </a:extLst>
              </a:tr>
              <a:tr h="262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Industry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17455.48387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99515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10525"/>
              </p:ext>
            </p:extLst>
          </p:nvPr>
        </p:nvGraphicFramePr>
        <p:xfrm>
          <a:off x="7037086" y="1736933"/>
          <a:ext cx="4572000" cy="202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099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the Price of Vehicles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9611"/>
          </a:xfrm>
        </p:spPr>
        <p:txBody>
          <a:bodyPr anchor="t"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Assumptions: 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Multicollinearity:  VIF &lt; 4 for all predictor variables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Linearity and Homoscedasticity: Residual plot is random with constant variance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Normal Random Errors: Q-Q plot is linear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No Influential Observations</a:t>
            </a:r>
            <a:endParaRPr lang="en-IN" sz="1800" b="1" u="sng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en-IN" sz="1800" b="1" i="1" u="sng" dirty="0">
              <a:solidFill>
                <a:schemeClr val="tx1"/>
              </a:solidFill>
            </a:endParaRPr>
          </a:p>
          <a:p>
            <a:pPr marL="666900" lvl="1" indent="-342900">
              <a:buFont typeface="+mj-lt"/>
              <a:buAutoNum type="alphaLcParenR"/>
            </a:pPr>
            <a:r>
              <a:rPr lang="en-IN" sz="1800" dirty="0">
                <a:solidFill>
                  <a:schemeClr val="tx1"/>
                </a:solidFill>
              </a:rPr>
              <a:t>Test of Multicollinearity:-</a:t>
            </a: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We drop Displace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BC6FB-DBC1-4AC8-A7F0-5D1407C8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1925"/>
              </p:ext>
            </p:extLst>
          </p:nvPr>
        </p:nvGraphicFramePr>
        <p:xfrm>
          <a:off x="581192" y="5101295"/>
          <a:ext cx="11259850" cy="84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85">
                  <a:extLst>
                    <a:ext uri="{9D8B030D-6E8A-4147-A177-3AD203B41FA5}">
                      <a16:colId xmlns:a16="http://schemas.microsoft.com/office/drawing/2014/main" val="1671418138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557462698"/>
                    </a:ext>
                  </a:extLst>
                </a:gridCol>
                <a:gridCol w="1235117">
                  <a:extLst>
                    <a:ext uri="{9D8B030D-6E8A-4147-A177-3AD203B41FA5}">
                      <a16:colId xmlns:a16="http://schemas.microsoft.com/office/drawing/2014/main" val="1808852322"/>
                    </a:ext>
                  </a:extLst>
                </a:gridCol>
                <a:gridCol w="1016853">
                  <a:extLst>
                    <a:ext uri="{9D8B030D-6E8A-4147-A177-3AD203B41FA5}">
                      <a16:colId xmlns:a16="http://schemas.microsoft.com/office/drawing/2014/main" val="426371625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4085171310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259507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1707271998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3363405617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330838645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2796790911"/>
                    </a:ext>
                  </a:extLst>
                </a:gridCol>
              </a:tblGrid>
              <a:tr h="42738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Cylinder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Displace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Horspwr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Accel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Weight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Year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Cat11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Cat12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Cat13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Cat24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903492863"/>
                  </a:ext>
                </a:extLst>
              </a:tr>
              <a:tr h="42106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9.16468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19.83245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8.426788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3.049305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12.76366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1.214237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1.874477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1.594437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1.87549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1.52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92204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80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2 for Predicting the Price of Vehicles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2: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	Price ~ Cylinder + Horspwr + Accel + Weight + Year + Cat11 + Cat12 + Cat13 + Cat 24</a:t>
            </a:r>
          </a:p>
          <a:p>
            <a:pPr marL="324000" lvl="1" indent="0">
              <a:buNone/>
            </a:pPr>
            <a:endParaRPr lang="en-IN" b="1" i="1" u="sng" dirty="0">
              <a:solidFill>
                <a:schemeClr val="tx1"/>
              </a:solidFill>
            </a:endParaRPr>
          </a:p>
          <a:p>
            <a:pPr marL="666900" lvl="1" indent="-342900">
              <a:buFont typeface="+mj-lt"/>
              <a:buAutoNum type="alphaLcParenR"/>
            </a:pPr>
            <a:r>
              <a:rPr lang="en-IN" dirty="0">
                <a:solidFill>
                  <a:schemeClr val="tx1"/>
                </a:solidFill>
              </a:rPr>
              <a:t>Test of Multicollinearity:-</a:t>
            </a: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We drop Weight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BC6FB-DBC1-4AC8-A7F0-5D1407C8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96799"/>
              </p:ext>
            </p:extLst>
          </p:nvPr>
        </p:nvGraphicFramePr>
        <p:xfrm>
          <a:off x="1029066" y="4214191"/>
          <a:ext cx="10133865" cy="84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85">
                  <a:extLst>
                    <a:ext uri="{9D8B030D-6E8A-4147-A177-3AD203B41FA5}">
                      <a16:colId xmlns:a16="http://schemas.microsoft.com/office/drawing/2014/main" val="1671418138"/>
                    </a:ext>
                  </a:extLst>
                </a:gridCol>
                <a:gridCol w="1235117">
                  <a:extLst>
                    <a:ext uri="{9D8B030D-6E8A-4147-A177-3AD203B41FA5}">
                      <a16:colId xmlns:a16="http://schemas.microsoft.com/office/drawing/2014/main" val="1808852322"/>
                    </a:ext>
                  </a:extLst>
                </a:gridCol>
                <a:gridCol w="1016853">
                  <a:extLst>
                    <a:ext uri="{9D8B030D-6E8A-4147-A177-3AD203B41FA5}">
                      <a16:colId xmlns:a16="http://schemas.microsoft.com/office/drawing/2014/main" val="426371625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4085171310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259507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1707271998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3363405617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330838645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2796790911"/>
                    </a:ext>
                  </a:extLst>
                </a:gridCol>
              </a:tblGrid>
              <a:tr h="42738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Cylinder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Horspwr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3492863"/>
                  </a:ext>
                </a:extLst>
              </a:tr>
              <a:tr h="42106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3.78847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8.421737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2.994064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8.692252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1.211707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1.809221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1.531423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1.741727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1.472019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204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91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Fuel Efficiency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56346"/>
            <a:ext cx="11029615" cy="42444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Fuel efficiency = f(Cylinder, Displacement, Horsepower, Accel, Weight)</a:t>
            </a:r>
          </a:p>
          <a:p>
            <a:r>
              <a:rPr lang="en-US" b="1" dirty="0">
                <a:solidFill>
                  <a:schemeClr val="tx1"/>
                </a:solidFill>
              </a:rPr>
              <a:t>Use domain knowledge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Relationship between predictors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Assumed model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 removal</a:t>
            </a:r>
          </a:p>
          <a:p>
            <a:r>
              <a:rPr lang="en-US" dirty="0">
                <a:solidFill>
                  <a:schemeClr val="tx1"/>
                </a:solidFill>
              </a:rPr>
              <a:t>Regression diagnostics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C74D3-C7B3-0640-B5D9-96DFE6E6B619}"/>
              </a:ext>
            </a:extLst>
          </p:cNvPr>
          <p:cNvSpPr/>
          <p:nvPr/>
        </p:nvSpPr>
        <p:spPr>
          <a:xfrm>
            <a:off x="1141953" y="3915087"/>
            <a:ext cx="10117450" cy="861629"/>
          </a:xfrm>
          <a:prstGeom prst="rect">
            <a:avLst/>
          </a:prstGeom>
          <a:solidFill>
            <a:srgbClr val="4D143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olidFill>
                  <a:schemeClr val="bg1"/>
                </a:solidFill>
              </a:rPr>
              <a:t>MILPGAL = ß0 + ß1 CYLINDER + ß2 DISPLACE + ß3 HORSPWR + ß4 ACCL + ß5 Weight + error</a:t>
            </a:r>
          </a:p>
        </p:txBody>
      </p:sp>
    </p:spTree>
    <p:extLst>
      <p:ext uri="{BB962C8B-B14F-4D97-AF65-F5344CB8AC3E}">
        <p14:creationId xmlns:p14="http://schemas.microsoft.com/office/powerpoint/2010/main" val="36888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3 for Predicting the Price of Vehicles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3: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	Price ~ Cylinder + Horspwr + Accel + Year + Cat11 + Cat12 + Cat13 + Cat 24</a:t>
            </a:r>
          </a:p>
          <a:p>
            <a:pPr marL="324000" lvl="1" indent="0">
              <a:buNone/>
            </a:pPr>
            <a:endParaRPr lang="en-IN" b="1" i="1" u="sng" dirty="0">
              <a:solidFill>
                <a:schemeClr val="tx1"/>
              </a:solidFill>
            </a:endParaRPr>
          </a:p>
          <a:p>
            <a:pPr marL="666900" lvl="1" indent="-342900">
              <a:buFont typeface="+mj-lt"/>
              <a:buAutoNum type="alphaLcParenR"/>
            </a:pPr>
            <a:r>
              <a:rPr lang="en-IN" sz="1800" dirty="0">
                <a:solidFill>
                  <a:schemeClr val="tx1"/>
                </a:solidFill>
              </a:rPr>
              <a:t>Test of Multicollinearity:-</a:t>
            </a: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BC6FB-DBC1-4AC8-A7F0-5D1407C8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49921"/>
              </p:ext>
            </p:extLst>
          </p:nvPr>
        </p:nvGraphicFramePr>
        <p:xfrm>
          <a:off x="1592059" y="4223427"/>
          <a:ext cx="9007880" cy="84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85">
                  <a:extLst>
                    <a:ext uri="{9D8B030D-6E8A-4147-A177-3AD203B41FA5}">
                      <a16:colId xmlns:a16="http://schemas.microsoft.com/office/drawing/2014/main" val="1671418138"/>
                    </a:ext>
                  </a:extLst>
                </a:gridCol>
                <a:gridCol w="1235117">
                  <a:extLst>
                    <a:ext uri="{9D8B030D-6E8A-4147-A177-3AD203B41FA5}">
                      <a16:colId xmlns:a16="http://schemas.microsoft.com/office/drawing/2014/main" val="1808852322"/>
                    </a:ext>
                  </a:extLst>
                </a:gridCol>
                <a:gridCol w="1016853">
                  <a:extLst>
                    <a:ext uri="{9D8B030D-6E8A-4147-A177-3AD203B41FA5}">
                      <a16:colId xmlns:a16="http://schemas.microsoft.com/office/drawing/2014/main" val="426371625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259507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1707271998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3363405617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3308386456"/>
                    </a:ext>
                  </a:extLst>
                </a:gridCol>
                <a:gridCol w="1125985">
                  <a:extLst>
                    <a:ext uri="{9D8B030D-6E8A-4147-A177-3AD203B41FA5}">
                      <a16:colId xmlns:a16="http://schemas.microsoft.com/office/drawing/2014/main" val="2796790911"/>
                    </a:ext>
                  </a:extLst>
                </a:gridCol>
              </a:tblGrid>
              <a:tr h="42738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Cylinder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Horspwr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3492863"/>
                  </a:ext>
                </a:extLst>
              </a:tr>
              <a:tr h="42106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2.98922</a:t>
                      </a:r>
                    </a:p>
                  </a:txBody>
                  <a:tcPr marL="6350" marR="6350" marT="6350" marB="0" anchor="ctr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3.804655</a:t>
                      </a:r>
                    </a:p>
                  </a:txBody>
                  <a:tcPr marL="6350" marR="6350" marT="6350" marB="0" anchor="ctr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1.659543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1.21092</a:t>
                      </a:r>
                    </a:p>
                  </a:txBody>
                  <a:tcPr marL="6350" marR="6350" marT="6350" marB="0" anchor="ctr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1.755428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1.425566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1.455589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1.42085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20471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E7533-4330-A744-BD6D-B2F1D03708F4}"/>
              </a:ext>
            </a:extLst>
          </p:cNvPr>
          <p:cNvSpPr txBox="1"/>
          <p:nvPr/>
        </p:nvSpPr>
        <p:spPr>
          <a:xfrm>
            <a:off x="2953603" y="5489467"/>
            <a:ext cx="588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All the predictor variables are within acceptable VIF range</a:t>
            </a:r>
          </a:p>
        </p:txBody>
      </p:sp>
    </p:spTree>
    <p:extLst>
      <p:ext uri="{BB962C8B-B14F-4D97-AF65-F5344CB8AC3E}">
        <p14:creationId xmlns:p14="http://schemas.microsoft.com/office/powerpoint/2010/main" val="84223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Linearity and HOMOSCEDATICITY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3: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	Price ~ Cylinder + Horspwr + Accel + Year + Cat11 + Cat12 + Cat13 + Cat 24</a:t>
            </a:r>
          </a:p>
          <a:p>
            <a:pPr marL="666900" lvl="1" indent="-342900">
              <a:buFont typeface="+mj-lt"/>
              <a:buAutoNum type="alphaLcParenR" startAt="2"/>
            </a:pPr>
            <a:r>
              <a:rPr lang="en-IN" dirty="0">
                <a:solidFill>
                  <a:schemeClr val="tx1"/>
                </a:solidFill>
              </a:rPr>
              <a:t>Test of Linearity and Homoscedasticity :-</a:t>
            </a:r>
          </a:p>
          <a:p>
            <a:pPr marL="666900" lvl="1" indent="-342900">
              <a:buFont typeface="+mj-lt"/>
              <a:buAutoNum type="alphaLcParenR" startAt="2"/>
            </a:pPr>
            <a:endParaRPr lang="en-IN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3BC5C-628A-4987-96EE-7AED91E4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7" y="3547225"/>
            <a:ext cx="4847475" cy="2950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146BE-112E-403B-A6FD-277AADE0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3547223"/>
            <a:ext cx="4847475" cy="2950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70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Influential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3: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	Price ~ Cylinder + Horspwr + Accel + Year + Cat11 + Cat12 + Cat13 + Cat 24</a:t>
            </a:r>
          </a:p>
          <a:p>
            <a:pPr marL="666900" lvl="1" indent="-342900">
              <a:buFont typeface="+mj-lt"/>
              <a:buAutoNum type="alphaLcParenR" startAt="3"/>
            </a:pPr>
            <a:r>
              <a:rPr lang="en-IN" dirty="0">
                <a:solidFill>
                  <a:schemeClr val="tx1"/>
                </a:solidFill>
              </a:rPr>
              <a:t>Test of Influential Observations:-</a:t>
            </a:r>
          </a:p>
          <a:p>
            <a:pPr marL="666900" lvl="1" indent="-342900">
              <a:buFont typeface="+mj-lt"/>
              <a:buAutoNum type="alphaLcParenR" startAt="3"/>
            </a:pPr>
            <a:endParaRPr lang="en-IN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921BA-90B5-4BCA-9A28-68BF932E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3429000"/>
            <a:ext cx="5014425" cy="3051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578E7-0BCC-4D05-A92C-30AD2F86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92" y="3352093"/>
            <a:ext cx="5140785" cy="3128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602CC83-7730-41CE-A8E5-82984411B4BC}"/>
              </a:ext>
            </a:extLst>
          </p:cNvPr>
          <p:cNvSpPr/>
          <p:nvPr/>
        </p:nvSpPr>
        <p:spPr>
          <a:xfrm>
            <a:off x="9042400" y="4724400"/>
            <a:ext cx="2265680" cy="17565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7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71" y="723680"/>
            <a:ext cx="11029616" cy="1013800"/>
          </a:xfrm>
        </p:spPr>
        <p:txBody>
          <a:bodyPr>
            <a:normAutofit/>
          </a:bodyPr>
          <a:lstStyle/>
          <a:p>
            <a:r>
              <a:rPr lang="en-IN" dirty="0"/>
              <a:t>Removal of Influential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3: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	After stepwise removing the Observations where |Residuals| &gt; 2.5, we were left with 134 observations.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BBB2B-C0FD-4288-A411-C50BA5BD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308" y="3054419"/>
            <a:ext cx="5238279" cy="3188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4B621-EF98-4206-8DB2-407A8674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2" y="3066529"/>
            <a:ext cx="5142581" cy="312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35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Linearity and HOMOSCEDATICITY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3: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1"/>
                </a:solidFill>
              </a:rPr>
              <a:t>	Price ~ Cylinder + Horspwr + Accel + Year + Cat11 + Cat12 + Cat13 + Cat 24</a:t>
            </a:r>
          </a:p>
          <a:p>
            <a:pPr marL="666900" lvl="1" indent="-342900">
              <a:buFont typeface="+mj-lt"/>
              <a:buAutoNum type="alphaLcParenR" startAt="2"/>
            </a:pPr>
            <a:r>
              <a:rPr lang="en-IN" dirty="0">
                <a:solidFill>
                  <a:schemeClr val="tx1"/>
                </a:solidFill>
              </a:rPr>
              <a:t>Test of Linearity and Homoscedasticity  once again with the latest Reg model:-</a:t>
            </a:r>
          </a:p>
          <a:p>
            <a:pPr marL="666900" lvl="1" indent="-342900">
              <a:buFont typeface="+mj-lt"/>
              <a:buAutoNum type="alphaLcParenR" startAt="2"/>
            </a:pPr>
            <a:endParaRPr lang="en-IN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1334A-AA77-4EB4-900D-2D07B77F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5008880" cy="304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DE7DE-F0E5-475E-8B00-644BEBA7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9" y="3411231"/>
            <a:ext cx="5004380" cy="3045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61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579E-1126-46E7-B7B4-F86BF09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Coefficients in the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BD78-6EF0-4D2D-8905-CE9A70FE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b="1" u="sng" dirty="0">
                <a:solidFill>
                  <a:schemeClr val="tx1"/>
                </a:solidFill>
              </a:rPr>
              <a:t>MODEL 3:</a:t>
            </a:r>
            <a:r>
              <a:rPr lang="en-IN" b="1" dirty="0">
                <a:solidFill>
                  <a:schemeClr val="tx1"/>
                </a:solidFill>
              </a:rPr>
              <a:t>  </a:t>
            </a:r>
            <a:r>
              <a:rPr lang="en-IN" sz="2000" i="1" dirty="0">
                <a:solidFill>
                  <a:schemeClr val="tx1"/>
                </a:solidFill>
              </a:rPr>
              <a:t>Summary</a:t>
            </a:r>
            <a:r>
              <a:rPr lang="en-IN" i="1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6B710E-E7E9-4232-8CB8-AE509CDC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00050"/>
              </p:ext>
            </p:extLst>
          </p:nvPr>
        </p:nvGraphicFramePr>
        <p:xfrm>
          <a:off x="2377440" y="269070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02818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3975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364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1119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914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IN" sz="19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Std. Error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 value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Pr(&gt;|t|)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920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-270517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13167.9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-20.54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2.00E-16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353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Cylinder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243.8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0.960924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316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Horspwr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1.21E-11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834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43.06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95.83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0.654003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17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3072.42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140.53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21.862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2e-16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331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-1408.63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606.84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-2.321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0.021893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3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-2222.39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630.14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-3.527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0.000589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727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-2410.82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563.44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-4.279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3.70E-05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633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3277.72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2.64E-06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091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7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0185"/>
            <a:ext cx="11029615" cy="4371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    1.  Factors that significantly affect price?</a:t>
            </a:r>
          </a:p>
          <a:p>
            <a:pPr lvl="1"/>
            <a:r>
              <a:rPr lang="en-US" sz="1800" dirty="0"/>
              <a:t>Cylinder (+)</a:t>
            </a:r>
          </a:p>
          <a:p>
            <a:pPr lvl="1"/>
            <a:r>
              <a:rPr lang="en-US" sz="1800" dirty="0"/>
              <a:t>Accel (+)</a:t>
            </a:r>
          </a:p>
          <a:p>
            <a:pPr lvl="1"/>
            <a:r>
              <a:rPr lang="en-US" sz="1800" dirty="0"/>
              <a:t>Weight (+)</a:t>
            </a:r>
          </a:p>
          <a:p>
            <a:pPr lvl="1"/>
            <a:r>
              <a:rPr lang="en-US" sz="1800" dirty="0"/>
              <a:t>Year (+)</a:t>
            </a:r>
          </a:p>
          <a:p>
            <a:pPr lvl="1"/>
            <a:r>
              <a:rPr lang="en-US" sz="1800" dirty="0"/>
              <a:t>Cat11 (-) : Country - US, Company -American Motors</a:t>
            </a:r>
          </a:p>
          <a:p>
            <a:pPr lvl="1"/>
            <a:r>
              <a:rPr lang="en-US" sz="1800" dirty="0"/>
              <a:t>Cat12 (-) : Country - US, Company – Apex Motors </a:t>
            </a:r>
          </a:p>
          <a:p>
            <a:pPr lvl="1"/>
            <a:r>
              <a:rPr lang="en-US" sz="1800" dirty="0"/>
              <a:t>Cat13 (-) : Country - US, Company – Smith Motors  </a:t>
            </a:r>
          </a:p>
          <a:p>
            <a:pPr lvl="1"/>
            <a:r>
              <a:rPr lang="en-US" sz="1800" dirty="0"/>
              <a:t>Cat24 (+) : Country – Europe, Company - Others</a:t>
            </a:r>
          </a:p>
          <a:p>
            <a:pPr marL="324000" lvl="1" indent="0">
              <a:buNone/>
            </a:pPr>
            <a:endParaRPr lang="en-US" sz="1800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D6614F-6EFC-43DC-88E3-BF9BE8038508}"/>
              </a:ext>
            </a:extLst>
          </p:cNvPr>
          <p:cNvCxnSpPr/>
          <p:nvPr/>
        </p:nvCxnSpPr>
        <p:spPr>
          <a:xfrm>
            <a:off x="7481452" y="4128655"/>
            <a:ext cx="0" cy="1403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09248B-D374-46E3-8CDC-D4A5224E3ED0}"/>
              </a:ext>
            </a:extLst>
          </p:cNvPr>
          <p:cNvCxnSpPr/>
          <p:nvPr/>
        </p:nvCxnSpPr>
        <p:spPr>
          <a:xfrm flipH="1">
            <a:off x="6622473" y="4128655"/>
            <a:ext cx="858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08DA5B-5AF5-4212-8D2A-0C4374AA3002}"/>
              </a:ext>
            </a:extLst>
          </p:cNvPr>
          <p:cNvCxnSpPr/>
          <p:nvPr/>
        </p:nvCxnSpPr>
        <p:spPr>
          <a:xfrm flipH="1">
            <a:off x="6599383" y="5537193"/>
            <a:ext cx="858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BE4979-41F7-41DA-B3C1-61422DCEAD05}"/>
              </a:ext>
            </a:extLst>
          </p:cNvPr>
          <p:cNvCxnSpPr/>
          <p:nvPr/>
        </p:nvCxnSpPr>
        <p:spPr>
          <a:xfrm>
            <a:off x="7481452" y="4765968"/>
            <a:ext cx="683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342935-0EE3-4208-AC03-30C167F4CF87}"/>
              </a:ext>
            </a:extLst>
          </p:cNvPr>
          <p:cNvSpPr txBox="1"/>
          <p:nvPr/>
        </p:nvSpPr>
        <p:spPr>
          <a:xfrm>
            <a:off x="8266895" y="4406134"/>
            <a:ext cx="35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Compared to</a:t>
            </a:r>
          </a:p>
          <a:p>
            <a:r>
              <a:rPr lang="en-IN" dirty="0"/>
              <a:t> Country- Japan, Company- Others </a:t>
            </a:r>
          </a:p>
        </p:txBody>
      </p:sp>
    </p:spTree>
    <p:extLst>
      <p:ext uri="{BB962C8B-B14F-4D97-AF65-F5344CB8AC3E}">
        <p14:creationId xmlns:p14="http://schemas.microsoft.com/office/powerpoint/2010/main" val="4617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diagnostics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059122-9E02-3E42-BC99-CB9243AC7D34}"/>
              </a:ext>
            </a:extLst>
          </p:cNvPr>
          <p:cNvSpPr txBox="1">
            <a:spLocks/>
          </p:cNvSpPr>
          <p:nvPr/>
        </p:nvSpPr>
        <p:spPr>
          <a:xfrm>
            <a:off x="914399" y="23578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assumptions hold as it is from previous sessions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identify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Outliers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High leverage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Influential observation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CF934D-0FC8-604A-B93A-C3B29A0B8B8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88377" y="1515309"/>
            <a:ext cx="5181600" cy="4351338"/>
          </a:xfrm>
          <a:prstGeom prst="rect">
            <a:avLst/>
          </a:prstGeom>
        </p:spPr>
        <p:txBody>
          <a:bodyPr lIns="90000"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Diagnostics steps</a:t>
            </a:r>
          </a:p>
          <a:p>
            <a:r>
              <a:rPr lang="en-US" dirty="0">
                <a:solidFill>
                  <a:schemeClr val="tx1"/>
                </a:solidFill>
              </a:rPr>
              <a:t>Remove multi-collinearity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VIF &lt; 4 for predictors</a:t>
            </a:r>
          </a:p>
          <a:p>
            <a:r>
              <a:rPr lang="en-US" dirty="0">
                <a:solidFill>
                  <a:schemeClr val="tx1"/>
                </a:solidFill>
              </a:rPr>
              <a:t>Remove influential 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Cook’s distance &lt;1 </a:t>
            </a:r>
          </a:p>
          <a:p>
            <a:r>
              <a:rPr lang="en-US" dirty="0">
                <a:solidFill>
                  <a:schemeClr val="tx1"/>
                </a:solidFill>
              </a:rPr>
              <a:t>Standardized residuals (r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|r</a:t>
            </a:r>
            <a:r>
              <a:rPr lang="en-US" sz="1800" baseline="-2500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| &lt; 2</a:t>
            </a:r>
          </a:p>
        </p:txBody>
      </p:sp>
    </p:spTree>
    <p:extLst>
      <p:ext uri="{BB962C8B-B14F-4D97-AF65-F5344CB8AC3E}">
        <p14:creationId xmlns:p14="http://schemas.microsoft.com/office/powerpoint/2010/main" val="9546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Multi collinearity :: VIF &lt; 4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3F5A9D5-EDB7-5346-B961-C2979EC9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0000"/>
          </a:xfrm>
          <a:prstGeom prst="rect">
            <a:avLst/>
          </a:prstGeom>
          <a:solidFill>
            <a:srgbClr val="4D143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51200" lvl="1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MILPGAL = ß0 + ß1 CYLINDER + ß2 DISPLACE + ß3 HORSPWR + ß4 ACCL + ß5 Weight + error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E715A7-323D-3542-B17D-3094538D12EE}"/>
              </a:ext>
            </a:extLst>
          </p:cNvPr>
          <p:cNvGraphicFramePr>
            <a:graphicFrameLocks noGrp="1"/>
          </p:cNvGraphicFramePr>
          <p:nvPr/>
        </p:nvGraphicFramePr>
        <p:xfrm>
          <a:off x="1984612" y="32350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5996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3923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0443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089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13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7.967440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16.199925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7.550373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2.710441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11.632114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75092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3C711-41A9-C943-A981-CA01CBA7401E}"/>
              </a:ext>
            </a:extLst>
          </p:cNvPr>
          <p:cNvSpPr txBox="1">
            <a:spLocks/>
          </p:cNvSpPr>
          <p:nvPr/>
        </p:nvSpPr>
        <p:spPr>
          <a:xfrm>
            <a:off x="961029" y="4700567"/>
            <a:ext cx="10515600" cy="577914"/>
          </a:xfrm>
          <a:prstGeom prst="rect">
            <a:avLst/>
          </a:prstGeom>
          <a:solidFill>
            <a:srgbClr val="4D143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lvl1pPr>
            <a:lvl2pPr lvl="1" indent="-306000"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bg1"/>
                </a:solidFill>
              </a:defRPr>
            </a:lvl2pPr>
            <a:lvl3pPr marL="900000" indent="-270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/>
            </a:lvl3pPr>
            <a:lvl4pPr marL="124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/>
            </a:lvl4pPr>
            <a:lvl5pPr marL="1602000" indent="-234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/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/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/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/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/>
            </a:lvl9pPr>
          </a:lstStyle>
          <a:p>
            <a:pPr marL="151200" lvl="1" indent="0">
              <a:buNone/>
            </a:pPr>
            <a:r>
              <a:rPr lang="en-US" dirty="0"/>
              <a:t>MILPGAL = ß0 + ß1 CYLINDER + ß2 HORSPWR + ß3 ACCL + ß4 Weight + error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DE3B40-C144-8D4F-B2E6-E132027BAD36}"/>
              </a:ext>
            </a:extLst>
          </p:cNvPr>
          <p:cNvGraphicFramePr>
            <a:graphicFrameLocks noGrp="1"/>
          </p:cNvGraphicFramePr>
          <p:nvPr/>
        </p:nvGraphicFramePr>
        <p:xfrm>
          <a:off x="2680648" y="5535948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5996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0443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089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13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HORSPWR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7.168263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750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26090" y="4148919"/>
            <a:ext cx="46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 DISPLACE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90" y="6448321"/>
            <a:ext cx="46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 HORSPWR</a:t>
            </a:r>
          </a:p>
        </p:txBody>
      </p:sp>
    </p:spTree>
    <p:extLst>
      <p:ext uri="{BB962C8B-B14F-4D97-AF65-F5344CB8AC3E}">
        <p14:creationId xmlns:p14="http://schemas.microsoft.com/office/powerpoint/2010/main" val="17306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Multi collinearity :: VIF &lt; 4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AEDBE80-C9BC-7F4A-B87C-AFB549DC30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3" y="2352004"/>
            <a:ext cx="11029615" cy="658238"/>
          </a:xfrm>
          <a:prstGeom prst="rect">
            <a:avLst/>
          </a:prstGeom>
          <a:solidFill>
            <a:srgbClr val="4D143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1200" lvl="1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MILPGAL = ß0 + ß1 CYLINDER + ß2 ACCL + ß3 Weight + error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321296-679C-4446-821D-A978D1FEC7B5}"/>
              </a:ext>
            </a:extLst>
          </p:cNvPr>
          <p:cNvGraphicFramePr>
            <a:graphicFrameLocks noGrp="1"/>
          </p:cNvGraphicFramePr>
          <p:nvPr/>
        </p:nvGraphicFramePr>
        <p:xfrm>
          <a:off x="3349389" y="3646291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5996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089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13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1.105747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3.397882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750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E7533-4330-A744-BD6D-B2F1D03708F4}"/>
              </a:ext>
            </a:extLst>
          </p:cNvPr>
          <p:cNvSpPr txBox="1"/>
          <p:nvPr/>
        </p:nvSpPr>
        <p:spPr>
          <a:xfrm>
            <a:off x="2735239" y="5112946"/>
            <a:ext cx="588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All the predictor variables are within acceptable VIF range</a:t>
            </a:r>
          </a:p>
        </p:txBody>
      </p:sp>
    </p:spTree>
    <p:extLst>
      <p:ext uri="{BB962C8B-B14F-4D97-AF65-F5344CB8AC3E}">
        <p14:creationId xmlns:p14="http://schemas.microsoft.com/office/powerpoint/2010/main" val="24568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Influential observations :: Cooks’ D &lt;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3246BA-87BA-AF4D-B89E-8F64AE6AD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88" y="2181225"/>
            <a:ext cx="5793224" cy="36782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DE2C2-2FBB-7140-A329-B2910CCB7257}"/>
              </a:ext>
            </a:extLst>
          </p:cNvPr>
          <p:cNvSpPr txBox="1"/>
          <p:nvPr/>
        </p:nvSpPr>
        <p:spPr>
          <a:xfrm>
            <a:off x="3053051" y="5955400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All observations are within acceptable cook’s distance range</a:t>
            </a:r>
          </a:p>
        </p:txBody>
      </p:sp>
    </p:spTree>
    <p:extLst>
      <p:ext uri="{BB962C8B-B14F-4D97-AF65-F5344CB8AC3E}">
        <p14:creationId xmlns:p14="http://schemas.microsoft.com/office/powerpoint/2010/main" val="262964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Standardized residuals :: |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| &lt; 2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A65F4C6-5BD6-7443-AD8D-294AF60A3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814" y="2181225"/>
            <a:ext cx="6848371" cy="36782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017AB-FC39-774D-8BC0-05300938C5A2}"/>
              </a:ext>
            </a:extLst>
          </p:cNvPr>
          <p:cNvSpPr txBox="1"/>
          <p:nvPr/>
        </p:nvSpPr>
        <p:spPr>
          <a:xfrm>
            <a:off x="3794395" y="6140066"/>
            <a:ext cx="525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Zapf Dingbats"/>
              <a:buChar char="✘"/>
            </a:pPr>
            <a:r>
              <a:rPr lang="en-US" dirty="0"/>
              <a:t>Remove values outside r-standard(-2,2) one by one</a:t>
            </a:r>
          </a:p>
        </p:txBody>
      </p:sp>
    </p:spTree>
    <p:extLst>
      <p:ext uri="{BB962C8B-B14F-4D97-AF65-F5344CB8AC3E}">
        <p14:creationId xmlns:p14="http://schemas.microsoft.com/office/powerpoint/2010/main" val="255602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Standardized residuals :: |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| &lt; 2 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0BBC0AE-6891-D949-8BEA-E487F199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58395"/>
            <a:ext cx="5925825" cy="359177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59B3C-6B9B-044B-AE2C-F375D3E3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35" y="3888226"/>
            <a:ext cx="4934394" cy="2969774"/>
          </a:xfrm>
          <a:prstGeom prst="rect">
            <a:avLst/>
          </a:prstGeom>
        </p:spPr>
      </p:pic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6E1D334E-8D0D-AB40-8590-2595D6810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29" y="2058395"/>
            <a:ext cx="4826000" cy="176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52DAA-CEBE-AA4D-AEAF-D7AEC93FA2DD}"/>
              </a:ext>
            </a:extLst>
          </p:cNvPr>
          <p:cNvSpPr txBox="1"/>
          <p:nvPr/>
        </p:nvSpPr>
        <p:spPr>
          <a:xfrm>
            <a:off x="581192" y="5828979"/>
            <a:ext cx="556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5% threshold set for removal of observation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Absolute maximum r-standard observation is removed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Loop exited after removing eight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858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D1434"/>
          </a:solidFill>
        </p:spPr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711" y="3234603"/>
            <a:ext cx="5133277" cy="3267739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427C7E0-4FE6-3C4A-9A80-A05DF7C363C8}"/>
              </a:ext>
            </a:extLst>
          </p:cNvPr>
          <p:cNvSpPr txBox="1">
            <a:spLocks/>
          </p:cNvSpPr>
          <p:nvPr/>
        </p:nvSpPr>
        <p:spPr>
          <a:xfrm>
            <a:off x="6469979" y="2069655"/>
            <a:ext cx="5240739" cy="811249"/>
          </a:xfrm>
          <a:prstGeom prst="rect">
            <a:avLst/>
          </a:prstGeom>
          <a:solidFill>
            <a:srgbClr val="4D143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  <a:defRPr sz="2800"/>
            </a:lvl1pPr>
            <a:lvl2pPr marL="151200" lvl="1" indent="0" algn="ctr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MILPGAL = ß0 + ß1 CYLINDER + ß2 ACCL + ß3 Weight + error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FC0666C-9FAD-7A48-8A9D-9023E9DB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8" y="2008759"/>
            <a:ext cx="5806094" cy="355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E08CF-A932-2843-9717-018594536DC5}"/>
              </a:ext>
            </a:extLst>
          </p:cNvPr>
          <p:cNvSpPr txBox="1"/>
          <p:nvPr/>
        </p:nvSpPr>
        <p:spPr>
          <a:xfrm>
            <a:off x="376054" y="5856011"/>
            <a:ext cx="580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model performs with other variables like year, country and company?</a:t>
            </a:r>
          </a:p>
        </p:txBody>
      </p:sp>
    </p:spTree>
    <p:extLst>
      <p:ext uri="{BB962C8B-B14F-4D97-AF65-F5344CB8AC3E}">
        <p14:creationId xmlns:p14="http://schemas.microsoft.com/office/powerpoint/2010/main" val="25701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951</Words>
  <Application>Microsoft Macintosh PowerPoint</Application>
  <PresentationFormat>Widescreen</PresentationFormat>
  <Paragraphs>333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Gill Sans MT</vt:lpstr>
      <vt:lpstr>Wingdings</vt:lpstr>
      <vt:lpstr>Wingdings 2</vt:lpstr>
      <vt:lpstr>Zapf Dingbats</vt:lpstr>
      <vt:lpstr>Dividend</vt:lpstr>
      <vt:lpstr>American motors</vt:lpstr>
      <vt:lpstr>Predicting the Fuel Efficiency </vt:lpstr>
      <vt:lpstr>Regression diagnostics</vt:lpstr>
      <vt:lpstr>Step 1: Multi collinearity :: VIF &lt; 4</vt:lpstr>
      <vt:lpstr>Step 1: Multi collinearity :: VIF &lt; 4</vt:lpstr>
      <vt:lpstr>Step 2: Influential observations :: Cooks’ D &lt; 1</vt:lpstr>
      <vt:lpstr>Step 3: Standardized residuals :: |ri| &lt; 2 </vt:lpstr>
      <vt:lpstr>Step 3: Standardized residuals :: |ri| &lt; 2 </vt:lpstr>
      <vt:lpstr>Model summary</vt:lpstr>
      <vt:lpstr>Model summary</vt:lpstr>
      <vt:lpstr>Model SUMMARY</vt:lpstr>
      <vt:lpstr>Model SUMMARY</vt:lpstr>
      <vt:lpstr>Model SUMMARY</vt:lpstr>
      <vt:lpstr>Business questions</vt:lpstr>
      <vt:lpstr>Summary</vt:lpstr>
      <vt:lpstr>Box plot</vt:lpstr>
      <vt:lpstr>Predicting the Price of Vehicles</vt:lpstr>
      <vt:lpstr>Predicting the Price of Vehicles</vt:lpstr>
      <vt:lpstr>Model 2 for Predicting the Price of Vehicles</vt:lpstr>
      <vt:lpstr>Model 3 for Predicting the Price of Vehicles</vt:lpstr>
      <vt:lpstr>Check for Linearity and HOMOSCEDATICITY</vt:lpstr>
      <vt:lpstr>Removal of Influential observations</vt:lpstr>
      <vt:lpstr>Removal of Influential observations</vt:lpstr>
      <vt:lpstr>Check for Linearity and HOMOSCEDATICITY</vt:lpstr>
      <vt:lpstr>Coefficients in the Regression model</vt:lpstr>
      <vt:lpstr>Business 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SALIL MISHRA</dc:creator>
  <cp:lastModifiedBy>Karthikeyan Malaisamy</cp:lastModifiedBy>
  <cp:revision>35</cp:revision>
  <dcterms:created xsi:type="dcterms:W3CDTF">2019-06-30T11:37:09Z</dcterms:created>
  <dcterms:modified xsi:type="dcterms:W3CDTF">2019-07-01T02:24:08Z</dcterms:modified>
</cp:coreProperties>
</file>