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8"/>
  </p:notesMasterIdLst>
  <p:sldIdLst>
    <p:sldId id="256" r:id="rId2"/>
    <p:sldId id="263" r:id="rId3"/>
    <p:sldId id="297" r:id="rId4"/>
    <p:sldId id="298" r:id="rId5"/>
    <p:sldId id="299" r:id="rId6"/>
    <p:sldId id="300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7F627C-A79C-4CEA-9F43-E7185F252452}">
  <a:tblStyle styleId="{277F627C-A79C-4CEA-9F43-E7185F2524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A45F09D-0C3F-4549-A737-6A49AB54C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8640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9679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6756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0706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6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6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6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Interfaces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8"/>
          <p:cNvSpPr txBox="1">
            <a:spLocks noGrp="1"/>
          </p:cNvSpPr>
          <p:nvPr>
            <p:ph type="body" idx="1"/>
          </p:nvPr>
        </p:nvSpPr>
        <p:spPr>
          <a:xfrm>
            <a:off x="1311964" y="1023730"/>
            <a:ext cx="6579705" cy="40544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pt-BR" dirty="0">
                <a:solidFill>
                  <a:srgbClr val="D1D5DB"/>
                </a:solidFill>
                <a:latin typeface="Söhne"/>
              </a:rPr>
              <a:t>I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nterface é um conjunto de métodos que definem um contrato entre duas ou mais classes. Esses métodos representam as operações que uma classe pode realizar e que outras classes podem usar para interagir com ela.</a:t>
            </a:r>
          </a:p>
          <a:p>
            <a:pPr algn="l"/>
            <a:endParaRPr lang="pt-BR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Uma interface é uma abstração que define um conjunto de comportamentos que uma classe deve implementar para atender a um determinado contrato. Dessa forma, as interfaces permitem que as classes possam ser intercambiáveis, desde que implementem a interface corretamente.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399" name="Google Shape;399;p18"/>
          <p:cNvSpPr txBox="1">
            <a:spLocks noGrp="1"/>
          </p:cNvSpPr>
          <p:nvPr>
            <p:ph type="title"/>
          </p:nvPr>
        </p:nvSpPr>
        <p:spPr>
          <a:xfrm>
            <a:off x="2607343" y="771505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Definição</a:t>
            </a:r>
            <a:br>
              <a:rPr lang="en" dirty="0"/>
            </a:br>
            <a:endParaRPr dirty="0"/>
          </a:p>
        </p:txBody>
      </p:sp>
      <p:sp>
        <p:nvSpPr>
          <p:cNvPr id="401" name="Google Shape;401;p1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8"/>
          <p:cNvSpPr txBox="1">
            <a:spLocks noGrp="1"/>
          </p:cNvSpPr>
          <p:nvPr>
            <p:ph type="title"/>
          </p:nvPr>
        </p:nvSpPr>
        <p:spPr>
          <a:xfrm>
            <a:off x="2587464" y="751627"/>
            <a:ext cx="5741527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Exemplo: Documentação Oficial .NET</a:t>
            </a:r>
            <a:endParaRPr dirty="0"/>
          </a:p>
        </p:txBody>
      </p:sp>
      <p:sp>
        <p:nvSpPr>
          <p:cNvPr id="401" name="Google Shape;401;p1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AEBEB0D-EF59-4FDE-9DFD-C785D4AAE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696" y="2571750"/>
            <a:ext cx="5013228" cy="244099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438466B-D85F-42E7-9BAB-E2E35BAC8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5696" y="1242392"/>
            <a:ext cx="5013228" cy="119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2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8"/>
          <p:cNvSpPr txBox="1">
            <a:spLocks noGrp="1"/>
          </p:cNvSpPr>
          <p:nvPr>
            <p:ph type="title"/>
          </p:nvPr>
        </p:nvSpPr>
        <p:spPr>
          <a:xfrm>
            <a:off x="2587464" y="751627"/>
            <a:ext cx="5741527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Exemplo: Documentação Oficial .NET</a:t>
            </a:r>
            <a:endParaRPr dirty="0"/>
          </a:p>
        </p:txBody>
      </p:sp>
      <p:sp>
        <p:nvSpPr>
          <p:cNvPr id="401" name="Google Shape;401;p1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E49B932-2916-40B4-AFEE-E4433B856FCA}"/>
              </a:ext>
            </a:extLst>
          </p:cNvPr>
          <p:cNvSpPr/>
          <p:nvPr/>
        </p:nvSpPr>
        <p:spPr>
          <a:xfrm>
            <a:off x="1143000" y="1584956"/>
            <a:ext cx="2584174" cy="3041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B7B1266B-5300-41F9-BC37-63C2CAE75CED}"/>
              </a:ext>
            </a:extLst>
          </p:cNvPr>
          <p:cNvCxnSpPr/>
          <p:nvPr/>
        </p:nvCxnSpPr>
        <p:spPr>
          <a:xfrm>
            <a:off x="1152940" y="2196548"/>
            <a:ext cx="257423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C2A21D32-5C0B-4A02-964B-787AF5633CA2}"/>
              </a:ext>
            </a:extLst>
          </p:cNvPr>
          <p:cNvCxnSpPr>
            <a:cxnSpLocks/>
          </p:cNvCxnSpPr>
          <p:nvPr/>
        </p:nvCxnSpPr>
        <p:spPr>
          <a:xfrm>
            <a:off x="1143000" y="4234069"/>
            <a:ext cx="257423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32296436-8BD1-4135-BBAE-1ADF1D7AD3B4}"/>
              </a:ext>
            </a:extLst>
          </p:cNvPr>
          <p:cNvSpPr txBox="1"/>
          <p:nvPr/>
        </p:nvSpPr>
        <p:spPr>
          <a:xfrm>
            <a:off x="829917" y="1670349"/>
            <a:ext cx="3210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       </a:t>
            </a:r>
            <a:r>
              <a:rPr lang="pt-BR" dirty="0" err="1"/>
              <a:t>Car</a:t>
            </a:r>
            <a:r>
              <a:rPr lang="pt-BR" dirty="0"/>
              <a:t>	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14F3BE8-4594-4A4A-B0B4-DAFE2E650B0B}"/>
              </a:ext>
            </a:extLst>
          </p:cNvPr>
          <p:cNvSpPr txBox="1"/>
          <p:nvPr/>
        </p:nvSpPr>
        <p:spPr>
          <a:xfrm>
            <a:off x="1341783" y="2250325"/>
            <a:ext cx="316064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Make: </a:t>
            </a:r>
            <a:r>
              <a:rPr lang="pt-BR" dirty="0" err="1"/>
              <a:t>string</a:t>
            </a: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Model: </a:t>
            </a:r>
            <a:r>
              <a:rPr lang="pt-BR" dirty="0" err="1"/>
              <a:t>string</a:t>
            </a: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Year: </a:t>
            </a:r>
            <a:r>
              <a:rPr lang="pt-BR" dirty="0" err="1"/>
              <a:t>string</a:t>
            </a: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endParaRPr lang="pt-BR" dirty="0"/>
          </a:p>
          <a:p>
            <a:r>
              <a:rPr lang="pt-BR" dirty="0" err="1"/>
              <a:t>Equals</a:t>
            </a:r>
            <a:r>
              <a:rPr lang="pt-BR" dirty="0"/>
              <a:t>()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10EC8CF3-F21A-40D1-A451-F54A3FAC226E}"/>
              </a:ext>
            </a:extLst>
          </p:cNvPr>
          <p:cNvCxnSpPr>
            <a:cxnSpLocks/>
          </p:cNvCxnSpPr>
          <p:nvPr/>
        </p:nvCxnSpPr>
        <p:spPr>
          <a:xfrm flipV="1">
            <a:off x="1152940" y="3247166"/>
            <a:ext cx="2584174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D59A44EE-EE79-45CF-973C-4976DA23D956}"/>
              </a:ext>
            </a:extLst>
          </p:cNvPr>
          <p:cNvCxnSpPr/>
          <p:nvPr/>
        </p:nvCxnSpPr>
        <p:spPr>
          <a:xfrm>
            <a:off x="3717234" y="2946952"/>
            <a:ext cx="174099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7CFD5BEB-B108-4F3E-A2BF-AE60A89E9399}"/>
              </a:ext>
            </a:extLst>
          </p:cNvPr>
          <p:cNvSpPr/>
          <p:nvPr/>
        </p:nvSpPr>
        <p:spPr>
          <a:xfrm>
            <a:off x="5458227" y="2250325"/>
            <a:ext cx="1610139" cy="165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7F1DA94-02E1-484E-BF53-C7CDE79F83ED}"/>
              </a:ext>
            </a:extLst>
          </p:cNvPr>
          <p:cNvSpPr txBox="1"/>
          <p:nvPr/>
        </p:nvSpPr>
        <p:spPr>
          <a:xfrm>
            <a:off x="5546035" y="2414971"/>
            <a:ext cx="15223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IEquatable</a:t>
            </a:r>
            <a:r>
              <a:rPr lang="pt-BR" dirty="0"/>
              <a:t>&lt;T&gt;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 err="1"/>
              <a:t>Equals</a:t>
            </a:r>
            <a:r>
              <a:rPr lang="pt-BR" dirty="0"/>
              <a:t>()</a:t>
            </a:r>
          </a:p>
        </p:txBody>
      </p:sp>
      <p:sp>
        <p:nvSpPr>
          <p:cNvPr id="8" name="Triângulo isósceles 7">
            <a:extLst>
              <a:ext uri="{FF2B5EF4-FFF2-40B4-BE49-F238E27FC236}">
                <a16:creationId xmlns:a16="http://schemas.microsoft.com/office/drawing/2014/main" id="{6A8A130B-804C-463E-8636-EE4D3162D837}"/>
              </a:ext>
            </a:extLst>
          </p:cNvPr>
          <p:cNvSpPr/>
          <p:nvPr/>
        </p:nvSpPr>
        <p:spPr>
          <a:xfrm rot="5400000">
            <a:off x="5300121" y="2857368"/>
            <a:ext cx="176275" cy="17916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721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8"/>
          <p:cNvSpPr txBox="1">
            <a:spLocks noGrp="1"/>
          </p:cNvSpPr>
          <p:nvPr>
            <p:ph type="title"/>
          </p:nvPr>
        </p:nvSpPr>
        <p:spPr>
          <a:xfrm>
            <a:off x="2395331" y="0"/>
            <a:ext cx="5993296" cy="8708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Exemplo Autoral</a:t>
            </a:r>
            <a:endParaRPr dirty="0"/>
          </a:p>
        </p:txBody>
      </p:sp>
      <p:sp>
        <p:nvSpPr>
          <p:cNvPr id="401" name="Google Shape;401;p1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0381628-EA8B-4A5A-B304-F83DEB720CAC}"/>
              </a:ext>
            </a:extLst>
          </p:cNvPr>
          <p:cNvSpPr/>
          <p:nvPr/>
        </p:nvSpPr>
        <p:spPr>
          <a:xfrm>
            <a:off x="2102125" y="983638"/>
            <a:ext cx="4293704" cy="606287"/>
          </a:xfrm>
          <a:prstGeom prst="rect">
            <a:avLst/>
          </a:prstGeom>
          <a:solidFill>
            <a:srgbClr val="2F2F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BC29AAE-23B2-4F81-B447-DB7AB9C4696E}"/>
              </a:ext>
            </a:extLst>
          </p:cNvPr>
          <p:cNvSpPr txBox="1"/>
          <p:nvPr/>
        </p:nvSpPr>
        <p:spPr>
          <a:xfrm>
            <a:off x="2102125" y="1132892"/>
            <a:ext cx="4293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E95D3"/>
                </a:solidFill>
                <a:effectLst/>
                <a:latin typeface="Söhne Mono"/>
              </a:rPr>
              <a:t>public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solidFill>
                  <a:srgbClr val="2E95D3"/>
                </a:solidFill>
                <a:effectLst/>
                <a:latin typeface="Söhne Mono"/>
              </a:rPr>
              <a:t>interface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 err="1">
                <a:solidFill>
                  <a:srgbClr val="F22C3D"/>
                </a:solidFill>
                <a:effectLst/>
                <a:latin typeface="Söhne Mono"/>
              </a:rPr>
              <a:t>IProduto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{ </a:t>
            </a:r>
            <a:r>
              <a:rPr lang="en-US" b="0" i="0" dirty="0">
                <a:solidFill>
                  <a:srgbClr val="E9950C"/>
                </a:solidFill>
                <a:effectLst/>
                <a:latin typeface="Söhne Mono"/>
              </a:rPr>
              <a:t>decimal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öhne Mono"/>
              </a:rPr>
              <a:t>Preco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{ </a:t>
            </a:r>
            <a:r>
              <a:rPr lang="en-US" b="0" i="0" dirty="0">
                <a:solidFill>
                  <a:srgbClr val="2E95D3"/>
                </a:solidFill>
                <a:effectLst/>
                <a:latin typeface="Söhne Mono"/>
              </a:rPr>
              <a:t>get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; </a:t>
            </a:r>
            <a:r>
              <a:rPr lang="en-US" b="0" i="0" dirty="0">
                <a:solidFill>
                  <a:srgbClr val="2E95D3"/>
                </a:solidFill>
                <a:effectLst/>
                <a:latin typeface="Söhne Mono"/>
              </a:rPr>
              <a:t>set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; } }</a:t>
            </a:r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FE72B6D-24B3-40A7-A569-0FF8FCB900E1}"/>
              </a:ext>
            </a:extLst>
          </p:cNvPr>
          <p:cNvSpPr/>
          <p:nvPr/>
        </p:nvSpPr>
        <p:spPr>
          <a:xfrm>
            <a:off x="2102125" y="1851920"/>
            <a:ext cx="4293704" cy="2045145"/>
          </a:xfrm>
          <a:prstGeom prst="rect">
            <a:avLst/>
          </a:prstGeom>
          <a:solidFill>
            <a:srgbClr val="2F2F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pt-BR" b="0" i="0" dirty="0">
                <a:solidFill>
                  <a:srgbClr val="2E95D3"/>
                </a:solidFill>
                <a:effectLst/>
                <a:latin typeface="Söhne Mono"/>
              </a:rPr>
              <a:t> </a:t>
            </a:r>
            <a:r>
              <a:rPr lang="pt-BR" b="0" i="0" dirty="0" err="1">
                <a:solidFill>
                  <a:srgbClr val="2E95D3"/>
                </a:solidFill>
                <a:effectLst/>
                <a:latin typeface="Söhne Mono"/>
              </a:rPr>
              <a:t>public</a:t>
            </a:r>
            <a:r>
              <a:rPr lang="pt-BR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pt-BR" b="0" i="0" dirty="0" err="1">
                <a:solidFill>
                  <a:srgbClr val="2E95D3"/>
                </a:solidFill>
                <a:effectLst/>
                <a:latin typeface="Söhne Mono"/>
              </a:rPr>
              <a:t>class</a:t>
            </a:r>
            <a:r>
              <a:rPr lang="pt-BR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pt-BR" b="0" i="0" dirty="0">
                <a:solidFill>
                  <a:srgbClr val="F22C3D"/>
                </a:solidFill>
                <a:effectLst/>
                <a:latin typeface="Söhne Mono"/>
              </a:rPr>
              <a:t>Livro</a:t>
            </a:r>
            <a:r>
              <a:rPr lang="pt-BR" b="0" i="0" dirty="0">
                <a:solidFill>
                  <a:srgbClr val="FFFFFF"/>
                </a:solidFill>
                <a:effectLst/>
                <a:latin typeface="Söhne Mono"/>
              </a:rPr>
              <a:t> : </a:t>
            </a:r>
            <a:r>
              <a:rPr lang="pt-BR" b="0" i="0" dirty="0" err="1">
                <a:solidFill>
                  <a:srgbClr val="F22C3D"/>
                </a:solidFill>
                <a:effectLst/>
                <a:latin typeface="Söhne Mono"/>
              </a:rPr>
              <a:t>IProduto</a:t>
            </a:r>
            <a:br>
              <a:rPr lang="pt-BR" b="0" i="0" dirty="0">
                <a:solidFill>
                  <a:srgbClr val="F22C3D"/>
                </a:solidFill>
                <a:effectLst/>
                <a:latin typeface="Söhne Mono"/>
              </a:rPr>
            </a:br>
            <a:r>
              <a:rPr lang="pt-BR" b="0" i="0" dirty="0">
                <a:solidFill>
                  <a:srgbClr val="FFFFFF"/>
                </a:solidFill>
                <a:effectLst/>
                <a:latin typeface="Söhne Mono"/>
              </a:rPr>
              <a:t> {</a:t>
            </a:r>
            <a:br>
              <a:rPr lang="pt-BR" b="0" i="0" dirty="0">
                <a:solidFill>
                  <a:srgbClr val="FFFFFF"/>
                </a:solidFill>
                <a:effectLst/>
                <a:latin typeface="Söhne Mono"/>
              </a:rPr>
            </a:br>
            <a:r>
              <a:rPr lang="pt-BR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pt-BR" b="0" i="0" dirty="0" err="1">
                <a:solidFill>
                  <a:srgbClr val="2E95D3"/>
                </a:solidFill>
                <a:effectLst/>
                <a:latin typeface="Söhne Mono"/>
              </a:rPr>
              <a:t>public</a:t>
            </a:r>
            <a:r>
              <a:rPr lang="pt-BR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pt-BR" b="0" i="0" dirty="0">
                <a:solidFill>
                  <a:srgbClr val="E9950C"/>
                </a:solidFill>
                <a:effectLst/>
                <a:latin typeface="Söhne Mono"/>
              </a:rPr>
              <a:t>decimal</a:t>
            </a:r>
            <a:r>
              <a:rPr lang="pt-BR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pt-BR" b="0" i="0" dirty="0" err="1">
                <a:solidFill>
                  <a:srgbClr val="FFFFFF"/>
                </a:solidFill>
                <a:effectLst/>
                <a:latin typeface="Söhne Mono"/>
              </a:rPr>
              <a:t>Preco</a:t>
            </a:r>
            <a:r>
              <a:rPr lang="pt-BR" b="0" i="0" dirty="0">
                <a:solidFill>
                  <a:srgbClr val="FFFFFF"/>
                </a:solidFill>
                <a:effectLst/>
                <a:latin typeface="Söhne Mono"/>
              </a:rPr>
              <a:t> { </a:t>
            </a:r>
            <a:r>
              <a:rPr lang="pt-BR" b="0" i="0" dirty="0" err="1">
                <a:solidFill>
                  <a:srgbClr val="2E95D3"/>
                </a:solidFill>
                <a:effectLst/>
                <a:latin typeface="Söhne Mono"/>
              </a:rPr>
              <a:t>get</a:t>
            </a:r>
            <a:r>
              <a:rPr lang="pt-BR" b="0" i="0" dirty="0">
                <a:solidFill>
                  <a:srgbClr val="FFFFFF"/>
                </a:solidFill>
                <a:effectLst/>
                <a:latin typeface="Söhne Mono"/>
              </a:rPr>
              <a:t>; </a:t>
            </a:r>
            <a:r>
              <a:rPr lang="pt-BR" b="0" i="0" dirty="0">
                <a:solidFill>
                  <a:srgbClr val="2E95D3"/>
                </a:solidFill>
                <a:effectLst/>
                <a:latin typeface="Söhne Mono"/>
              </a:rPr>
              <a:t>set</a:t>
            </a:r>
            <a:r>
              <a:rPr lang="pt-BR" b="0" i="0" dirty="0">
                <a:solidFill>
                  <a:srgbClr val="FFFFFF"/>
                </a:solidFill>
                <a:effectLst/>
                <a:latin typeface="Söhne Mono"/>
              </a:rPr>
              <a:t>; }</a:t>
            </a:r>
            <a:br>
              <a:rPr lang="pt-BR" b="0" i="0" dirty="0">
                <a:solidFill>
                  <a:srgbClr val="FFFFFF"/>
                </a:solidFill>
                <a:effectLst/>
                <a:latin typeface="Söhne Mono"/>
              </a:rPr>
            </a:br>
            <a:r>
              <a:rPr lang="pt-BR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pt-BR" b="0" i="0" dirty="0" err="1">
                <a:solidFill>
                  <a:srgbClr val="2E95D3"/>
                </a:solidFill>
                <a:effectLst/>
                <a:latin typeface="Söhne Mono"/>
              </a:rPr>
              <a:t>public</a:t>
            </a:r>
            <a:r>
              <a:rPr lang="pt-BR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pt-BR" b="0" i="0" dirty="0" err="1">
                <a:solidFill>
                  <a:srgbClr val="E9950C"/>
                </a:solidFill>
                <a:effectLst/>
                <a:latin typeface="Söhne Mono"/>
              </a:rPr>
              <a:t>string</a:t>
            </a:r>
            <a:r>
              <a:rPr lang="pt-BR" b="0" i="0" dirty="0">
                <a:solidFill>
                  <a:srgbClr val="FFFFFF"/>
                </a:solidFill>
                <a:effectLst/>
                <a:latin typeface="Söhne Mono"/>
              </a:rPr>
              <a:t> Autor { </a:t>
            </a:r>
            <a:r>
              <a:rPr lang="pt-BR" b="0" i="0" dirty="0" err="1">
                <a:solidFill>
                  <a:srgbClr val="2E95D3"/>
                </a:solidFill>
                <a:effectLst/>
                <a:latin typeface="Söhne Mono"/>
              </a:rPr>
              <a:t>get</a:t>
            </a:r>
            <a:r>
              <a:rPr lang="pt-BR" b="0" i="0" dirty="0">
                <a:solidFill>
                  <a:srgbClr val="FFFFFF"/>
                </a:solidFill>
                <a:effectLst/>
                <a:latin typeface="Söhne Mono"/>
              </a:rPr>
              <a:t>; </a:t>
            </a:r>
            <a:r>
              <a:rPr lang="pt-BR" b="0" i="0" dirty="0">
                <a:solidFill>
                  <a:srgbClr val="2E95D3"/>
                </a:solidFill>
                <a:effectLst/>
                <a:latin typeface="Söhne Mono"/>
              </a:rPr>
              <a:t>set</a:t>
            </a:r>
            <a:r>
              <a:rPr lang="pt-BR" b="0" i="0" dirty="0">
                <a:solidFill>
                  <a:srgbClr val="FFFFFF"/>
                </a:solidFill>
                <a:effectLst/>
                <a:latin typeface="Söhne Mono"/>
              </a:rPr>
              <a:t>; } </a:t>
            </a:r>
            <a:br>
              <a:rPr lang="pt-BR" b="0" i="0" dirty="0">
                <a:solidFill>
                  <a:srgbClr val="FFFFFF"/>
                </a:solidFill>
                <a:effectLst/>
                <a:latin typeface="Söhne Mono"/>
              </a:rPr>
            </a:br>
            <a:r>
              <a:rPr lang="pt-BR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pt-BR" b="0" i="0" dirty="0" err="1">
                <a:solidFill>
                  <a:srgbClr val="2E95D3"/>
                </a:solidFill>
                <a:effectLst/>
                <a:latin typeface="Söhne Mono"/>
              </a:rPr>
              <a:t>public</a:t>
            </a:r>
            <a:r>
              <a:rPr lang="pt-BR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pt-BR" b="0" i="0" dirty="0" err="1">
                <a:solidFill>
                  <a:srgbClr val="E9950C"/>
                </a:solidFill>
                <a:effectLst/>
                <a:latin typeface="Söhne Mono"/>
              </a:rPr>
              <a:t>string</a:t>
            </a:r>
            <a:r>
              <a:rPr lang="pt-BR" b="0" i="0" dirty="0">
                <a:solidFill>
                  <a:srgbClr val="FFFFFF"/>
                </a:solidFill>
                <a:effectLst/>
                <a:latin typeface="Söhne Mono"/>
              </a:rPr>
              <a:t> Titulo { </a:t>
            </a:r>
            <a:r>
              <a:rPr lang="pt-BR" b="0" i="0" dirty="0" err="1">
                <a:solidFill>
                  <a:srgbClr val="2E95D3"/>
                </a:solidFill>
                <a:effectLst/>
                <a:latin typeface="Söhne Mono"/>
              </a:rPr>
              <a:t>get</a:t>
            </a:r>
            <a:r>
              <a:rPr lang="pt-BR" b="0" i="0" dirty="0">
                <a:solidFill>
                  <a:srgbClr val="FFFFFF"/>
                </a:solidFill>
                <a:effectLst/>
                <a:latin typeface="Söhne Mono"/>
              </a:rPr>
              <a:t>; </a:t>
            </a:r>
            <a:r>
              <a:rPr lang="pt-BR" b="0" i="0" dirty="0">
                <a:solidFill>
                  <a:srgbClr val="2E95D3"/>
                </a:solidFill>
                <a:effectLst/>
                <a:latin typeface="Söhne Mono"/>
              </a:rPr>
              <a:t>set</a:t>
            </a:r>
            <a:r>
              <a:rPr lang="pt-BR" b="0" i="0" dirty="0">
                <a:solidFill>
                  <a:srgbClr val="FFFFFF"/>
                </a:solidFill>
                <a:effectLst/>
                <a:latin typeface="Söhne Mono"/>
              </a:rPr>
              <a:t>; } </a:t>
            </a:r>
            <a:br>
              <a:rPr lang="pt-BR" b="0" i="0" dirty="0">
                <a:solidFill>
                  <a:srgbClr val="FFFFFF"/>
                </a:solidFill>
                <a:effectLst/>
                <a:latin typeface="Söhne Mono"/>
              </a:rPr>
            </a:br>
            <a:r>
              <a:rPr lang="pt-BR" b="0" i="0" dirty="0">
                <a:solidFill>
                  <a:srgbClr val="FFFFFF"/>
                </a:solidFill>
                <a:effectLst/>
                <a:latin typeface="Söhne Mono"/>
              </a:rPr>
              <a:t> }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BB14692-B3AA-4539-96D5-6EEFEEDA8A8F}"/>
              </a:ext>
            </a:extLst>
          </p:cNvPr>
          <p:cNvSpPr/>
          <p:nvPr/>
        </p:nvSpPr>
        <p:spPr>
          <a:xfrm>
            <a:off x="2102125" y="4158809"/>
            <a:ext cx="4293704" cy="606287"/>
          </a:xfrm>
          <a:prstGeom prst="rect">
            <a:avLst/>
          </a:prstGeom>
          <a:solidFill>
            <a:srgbClr val="2F2F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0" i="0" dirty="0">
                <a:solidFill>
                  <a:srgbClr val="DF3079"/>
                </a:solidFill>
                <a:effectLst/>
                <a:latin typeface="Söhne Mono"/>
              </a:rPr>
              <a:t>Livro</a:t>
            </a:r>
            <a:r>
              <a:rPr lang="pt-BR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pt-BR" b="0" i="0" dirty="0" err="1">
                <a:solidFill>
                  <a:srgbClr val="DF3079"/>
                </a:solidFill>
                <a:effectLst/>
                <a:latin typeface="Söhne Mono"/>
              </a:rPr>
              <a:t>meuLivro</a:t>
            </a:r>
            <a:r>
              <a:rPr lang="pt-BR" b="0" i="0" dirty="0">
                <a:solidFill>
                  <a:srgbClr val="FFFFFF"/>
                </a:solidFill>
                <a:effectLst/>
                <a:latin typeface="Söhne Mono"/>
              </a:rPr>
              <a:t> = </a:t>
            </a:r>
            <a:r>
              <a:rPr lang="pt-BR" b="0" i="0" dirty="0">
                <a:solidFill>
                  <a:srgbClr val="2E95D3"/>
                </a:solidFill>
                <a:effectLst/>
                <a:latin typeface="Söhne Mono"/>
              </a:rPr>
              <a:t>new</a:t>
            </a:r>
            <a:r>
              <a:rPr lang="pt-BR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pt-BR" b="0" i="0" dirty="0">
                <a:solidFill>
                  <a:srgbClr val="F22C3D"/>
                </a:solidFill>
                <a:effectLst/>
                <a:latin typeface="Söhne Mono"/>
              </a:rPr>
              <a:t>Livro</a:t>
            </a:r>
            <a:r>
              <a:rPr lang="pt-BR" b="0" i="0" dirty="0">
                <a:solidFill>
                  <a:srgbClr val="FFFFFF"/>
                </a:solidFill>
                <a:effectLst/>
                <a:latin typeface="Söhne Mono"/>
              </a:rPr>
              <a:t>(); </a:t>
            </a:r>
            <a:br>
              <a:rPr lang="pt-BR" b="0" i="0" dirty="0">
                <a:solidFill>
                  <a:srgbClr val="FFFFFF"/>
                </a:solidFill>
                <a:effectLst/>
                <a:latin typeface="Söhne Mono"/>
              </a:rPr>
            </a:br>
            <a:r>
              <a:rPr lang="pt-BR" b="0" i="0" dirty="0" err="1">
                <a:solidFill>
                  <a:srgbClr val="FFFFFF"/>
                </a:solidFill>
                <a:effectLst/>
                <a:latin typeface="Söhne Mono"/>
              </a:rPr>
              <a:t>meuLivro.Preco</a:t>
            </a:r>
            <a:r>
              <a:rPr lang="pt-BR" b="0" i="0" dirty="0">
                <a:solidFill>
                  <a:srgbClr val="FFFFFF"/>
                </a:solidFill>
                <a:effectLst/>
                <a:latin typeface="Söhne Mono"/>
              </a:rPr>
              <a:t> = </a:t>
            </a:r>
            <a:r>
              <a:rPr lang="pt-BR" b="0" i="0" dirty="0">
                <a:solidFill>
                  <a:srgbClr val="DF3079"/>
                </a:solidFill>
                <a:effectLst/>
                <a:latin typeface="Söhne Mono"/>
              </a:rPr>
              <a:t>29.</a:t>
            </a:r>
            <a:r>
              <a:rPr lang="pt-BR" b="0" i="0" dirty="0">
                <a:solidFill>
                  <a:srgbClr val="FFFFFF"/>
                </a:solidFill>
                <a:effectLst/>
                <a:latin typeface="Söhne Mono"/>
              </a:rPr>
              <a:t>99m;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5447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8"/>
          <p:cNvSpPr txBox="1">
            <a:spLocks noGrp="1"/>
          </p:cNvSpPr>
          <p:nvPr>
            <p:ph type="title"/>
          </p:nvPr>
        </p:nvSpPr>
        <p:spPr>
          <a:xfrm>
            <a:off x="2395331" y="0"/>
            <a:ext cx="5993296" cy="8708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Exemplo Autoral</a:t>
            </a:r>
            <a:endParaRPr dirty="0"/>
          </a:p>
        </p:txBody>
      </p:sp>
      <p:sp>
        <p:nvSpPr>
          <p:cNvPr id="401" name="Google Shape;401;p1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63D518F-6EA3-4580-B497-74E3DD967D05}"/>
              </a:ext>
            </a:extLst>
          </p:cNvPr>
          <p:cNvSpPr/>
          <p:nvPr/>
        </p:nvSpPr>
        <p:spPr>
          <a:xfrm>
            <a:off x="1182756" y="1550504"/>
            <a:ext cx="2584174" cy="3041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623222C-1047-4D44-B686-BAF2CA71C15E}"/>
              </a:ext>
            </a:extLst>
          </p:cNvPr>
          <p:cNvSpPr/>
          <p:nvPr/>
        </p:nvSpPr>
        <p:spPr>
          <a:xfrm>
            <a:off x="5605670" y="2269868"/>
            <a:ext cx="1610139" cy="165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DEDED5F-0BB4-4EE5-88C6-9410392D10D5}"/>
              </a:ext>
            </a:extLst>
          </p:cNvPr>
          <p:cNvSpPr txBox="1"/>
          <p:nvPr/>
        </p:nvSpPr>
        <p:spPr>
          <a:xfrm>
            <a:off x="1252330" y="1769165"/>
            <a:ext cx="2365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Livro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340FB55-C844-4288-9861-F0A8DD28A37D}"/>
              </a:ext>
            </a:extLst>
          </p:cNvPr>
          <p:cNvSpPr txBox="1"/>
          <p:nvPr/>
        </p:nvSpPr>
        <p:spPr>
          <a:xfrm>
            <a:off x="1242391" y="2166730"/>
            <a:ext cx="23655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/>
          </a:p>
          <a:p>
            <a:r>
              <a:rPr lang="pt-BR" dirty="0" err="1"/>
              <a:t>Preco</a:t>
            </a:r>
            <a:r>
              <a:rPr lang="pt-BR" dirty="0"/>
              <a:t>: decimal</a:t>
            </a:r>
          </a:p>
          <a:p>
            <a:r>
              <a:rPr lang="pt-BR" dirty="0"/>
              <a:t>Autor: </a:t>
            </a:r>
            <a:r>
              <a:rPr lang="pt-BR" dirty="0" err="1"/>
              <a:t>string</a:t>
            </a:r>
            <a:endParaRPr lang="pt-BR" dirty="0"/>
          </a:p>
          <a:p>
            <a:r>
              <a:rPr lang="pt-BR" dirty="0"/>
              <a:t>Titulo: </a:t>
            </a:r>
            <a:r>
              <a:rPr lang="pt-BR" dirty="0" err="1"/>
              <a:t>string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2ADF095-3103-4217-9D54-F601A3F85852}"/>
              </a:ext>
            </a:extLst>
          </p:cNvPr>
          <p:cNvSpPr txBox="1"/>
          <p:nvPr/>
        </p:nvSpPr>
        <p:spPr>
          <a:xfrm>
            <a:off x="5605670" y="2345635"/>
            <a:ext cx="16101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/>
              <a:t>IProduto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Preco</a:t>
            </a:r>
            <a:endParaRPr lang="pt-BR" dirty="0"/>
          </a:p>
          <a:p>
            <a:pPr algn="ctr"/>
            <a:endParaRPr lang="pt-BR" dirty="0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73F66032-FA76-4122-A7AE-70FC8A84C165}"/>
              </a:ext>
            </a:extLst>
          </p:cNvPr>
          <p:cNvCxnSpPr>
            <a:cxnSpLocks/>
          </p:cNvCxnSpPr>
          <p:nvPr/>
        </p:nvCxnSpPr>
        <p:spPr>
          <a:xfrm>
            <a:off x="3766930" y="3036404"/>
            <a:ext cx="1838740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84EA6E2E-F0CE-4088-A354-A21E461EB8D6}"/>
              </a:ext>
            </a:extLst>
          </p:cNvPr>
          <p:cNvCxnSpPr>
            <a:cxnSpLocks/>
          </p:cNvCxnSpPr>
          <p:nvPr/>
        </p:nvCxnSpPr>
        <p:spPr>
          <a:xfrm>
            <a:off x="1182756" y="2072309"/>
            <a:ext cx="258417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B0259D02-120E-46BB-94B9-0DB8B28D54DD}"/>
              </a:ext>
            </a:extLst>
          </p:cNvPr>
          <p:cNvCxnSpPr>
            <a:cxnSpLocks/>
          </p:cNvCxnSpPr>
          <p:nvPr/>
        </p:nvCxnSpPr>
        <p:spPr>
          <a:xfrm>
            <a:off x="5605670" y="2713383"/>
            <a:ext cx="161013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riângulo isósceles 22">
            <a:extLst>
              <a:ext uri="{FF2B5EF4-FFF2-40B4-BE49-F238E27FC236}">
                <a16:creationId xmlns:a16="http://schemas.microsoft.com/office/drawing/2014/main" id="{266BC60D-5BD3-45A0-A6AF-A0EC9A682BCE}"/>
              </a:ext>
            </a:extLst>
          </p:cNvPr>
          <p:cNvSpPr/>
          <p:nvPr/>
        </p:nvSpPr>
        <p:spPr>
          <a:xfrm rot="5400000">
            <a:off x="5481430" y="2960034"/>
            <a:ext cx="59634" cy="12920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3F2331A-52F5-41E7-B75C-604177E937DF}"/>
              </a:ext>
            </a:extLst>
          </p:cNvPr>
          <p:cNvSpPr txBox="1"/>
          <p:nvPr/>
        </p:nvSpPr>
        <p:spPr>
          <a:xfrm>
            <a:off x="3766930" y="2713383"/>
            <a:ext cx="1808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0..1	          1</a:t>
            </a:r>
          </a:p>
        </p:txBody>
      </p:sp>
    </p:spTree>
    <p:extLst>
      <p:ext uri="{BB962C8B-B14F-4D97-AF65-F5344CB8AC3E}">
        <p14:creationId xmlns:p14="http://schemas.microsoft.com/office/powerpoint/2010/main" val="1764241920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213</Words>
  <Application>Microsoft Office PowerPoint</Application>
  <PresentationFormat>Apresentação na tela (16:9)</PresentationFormat>
  <Paragraphs>43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Arial</vt:lpstr>
      <vt:lpstr>Helvetica Neue</vt:lpstr>
      <vt:lpstr>Muli</vt:lpstr>
      <vt:lpstr>Nixie One</vt:lpstr>
      <vt:lpstr>Söhne</vt:lpstr>
      <vt:lpstr>Söhne Mono</vt:lpstr>
      <vt:lpstr>Imogen template</vt:lpstr>
      <vt:lpstr>Interfaces</vt:lpstr>
      <vt:lpstr>Definição </vt:lpstr>
      <vt:lpstr>Exemplo: Documentação Oficial .NET</vt:lpstr>
      <vt:lpstr>Exemplo: Documentação Oficial .NET</vt:lpstr>
      <vt:lpstr>Exemplo Autoral</vt:lpstr>
      <vt:lpstr>Exemplo Autoral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</dc:title>
  <dc:creator>Katsu ⠀</dc:creator>
  <cp:lastModifiedBy>Katsu ⠀</cp:lastModifiedBy>
  <cp:revision>3</cp:revision>
  <dcterms:modified xsi:type="dcterms:W3CDTF">2023-05-17T13:19:42Z</dcterms:modified>
</cp:coreProperties>
</file>