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94"/>
  </p:normalViewPr>
  <p:slideViewPr>
    <p:cSldViewPr snapToGrid="0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E5E9F-D8EA-8B4C-B382-9A717A72F928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898D90-03B2-E248-A446-9EB1845A3EE7}">
      <dgm:prSet phldrT="[Text]"/>
      <dgm:spPr/>
      <dgm:t>
        <a:bodyPr/>
        <a:lstStyle/>
        <a:p>
          <a:r>
            <a:rPr lang="en-US" dirty="0"/>
            <a:t>Problem Solving</a:t>
          </a:r>
        </a:p>
        <a:p>
          <a:r>
            <a:rPr lang="en-US" dirty="0"/>
            <a:t>(Solutions or direction for a stated problem)</a:t>
          </a:r>
        </a:p>
      </dgm:t>
    </dgm:pt>
    <dgm:pt modelId="{97AF42BA-B478-1547-B9AC-3B17ADC472A8}" type="parTrans" cxnId="{E9FF31E0-A019-B547-B7D8-FA75ACDD4459}">
      <dgm:prSet/>
      <dgm:spPr/>
      <dgm:t>
        <a:bodyPr/>
        <a:lstStyle/>
        <a:p>
          <a:endParaRPr lang="en-US"/>
        </a:p>
      </dgm:t>
    </dgm:pt>
    <dgm:pt modelId="{F8B5AEC6-8978-6946-91D5-80DDBD9CFEC0}" type="sibTrans" cxnId="{E9FF31E0-A019-B547-B7D8-FA75ACDD4459}">
      <dgm:prSet/>
      <dgm:spPr/>
      <dgm:t>
        <a:bodyPr/>
        <a:lstStyle/>
        <a:p>
          <a:endParaRPr lang="en-US"/>
        </a:p>
      </dgm:t>
    </dgm:pt>
    <dgm:pt modelId="{67D6C28D-D896-1E47-B763-40E66F832A24}">
      <dgm:prSet phldrT="[Text]"/>
      <dgm:spPr/>
      <dgm:t>
        <a:bodyPr/>
        <a:lstStyle/>
        <a:p>
          <a:r>
            <a:rPr lang="en-US" dirty="0"/>
            <a:t>Explanations</a:t>
          </a:r>
        </a:p>
        <a:p>
          <a:r>
            <a:rPr lang="en-US" dirty="0"/>
            <a:t>(Brief or lengthy)</a:t>
          </a:r>
        </a:p>
      </dgm:t>
    </dgm:pt>
    <dgm:pt modelId="{45C04879-B2BD-E647-B023-9C5035CA8E9E}" type="parTrans" cxnId="{42435C17-574C-3446-BDB3-9C8B62897FF1}">
      <dgm:prSet/>
      <dgm:spPr/>
      <dgm:t>
        <a:bodyPr/>
        <a:lstStyle/>
        <a:p>
          <a:endParaRPr lang="en-US"/>
        </a:p>
      </dgm:t>
    </dgm:pt>
    <dgm:pt modelId="{E53EEA09-FA57-5346-8399-59A528CECCA3}" type="sibTrans" cxnId="{42435C17-574C-3446-BDB3-9C8B62897FF1}">
      <dgm:prSet/>
      <dgm:spPr/>
      <dgm:t>
        <a:bodyPr/>
        <a:lstStyle/>
        <a:p>
          <a:endParaRPr lang="en-US"/>
        </a:p>
      </dgm:t>
    </dgm:pt>
    <dgm:pt modelId="{5A4821B2-AED9-3943-B058-9E94CCD93EDB}">
      <dgm:prSet phldrT="[Text]"/>
      <dgm:spPr/>
      <dgm:t>
        <a:bodyPr/>
        <a:lstStyle/>
        <a:p>
          <a:r>
            <a:rPr lang="en-US" dirty="0"/>
            <a:t>Coding</a:t>
          </a:r>
        </a:p>
        <a:p>
          <a:r>
            <a:rPr lang="en-US" dirty="0"/>
            <a:t>(Writing code, debugging, understanding code, documentation,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955A5A7E-6076-C047-AE4C-EE778F357164}" type="parTrans" cxnId="{EC79E652-D170-844D-AD2C-17CFB5701E2E}">
      <dgm:prSet/>
      <dgm:spPr/>
      <dgm:t>
        <a:bodyPr/>
        <a:lstStyle/>
        <a:p>
          <a:endParaRPr lang="en-US"/>
        </a:p>
      </dgm:t>
    </dgm:pt>
    <dgm:pt modelId="{14C3C327-B333-ED44-9342-CA5C6E9426AB}" type="sibTrans" cxnId="{EC79E652-D170-844D-AD2C-17CFB5701E2E}">
      <dgm:prSet/>
      <dgm:spPr/>
      <dgm:t>
        <a:bodyPr/>
        <a:lstStyle/>
        <a:p>
          <a:endParaRPr lang="en-US"/>
        </a:p>
      </dgm:t>
    </dgm:pt>
    <dgm:pt modelId="{5D656912-02A6-1E4A-9849-37FBEFF05F5D}">
      <dgm:prSet/>
      <dgm:spPr/>
      <dgm:t>
        <a:bodyPr/>
        <a:lstStyle/>
        <a:p>
          <a:r>
            <a:rPr lang="en-US" dirty="0"/>
            <a:t>Writing</a:t>
          </a:r>
        </a:p>
        <a:p>
          <a:r>
            <a:rPr lang="en-US" dirty="0"/>
            <a:t>(Summarizing, editing, writing)</a:t>
          </a:r>
        </a:p>
      </dgm:t>
    </dgm:pt>
    <dgm:pt modelId="{76EC7369-C0AB-0549-867E-35EFC229836D}" type="parTrans" cxnId="{2B53212E-C580-AC4B-8083-1C6E95A15A95}">
      <dgm:prSet/>
      <dgm:spPr/>
      <dgm:t>
        <a:bodyPr/>
        <a:lstStyle/>
        <a:p>
          <a:endParaRPr lang="en-US"/>
        </a:p>
      </dgm:t>
    </dgm:pt>
    <dgm:pt modelId="{C573671E-FBB1-8647-A491-CFFD284A260A}" type="sibTrans" cxnId="{2B53212E-C580-AC4B-8083-1C6E95A15A95}">
      <dgm:prSet/>
      <dgm:spPr/>
      <dgm:t>
        <a:bodyPr/>
        <a:lstStyle/>
        <a:p>
          <a:endParaRPr lang="en-US"/>
        </a:p>
      </dgm:t>
    </dgm:pt>
    <dgm:pt modelId="{F46D229E-3F2E-0446-81FF-CD980873194A}" type="pres">
      <dgm:prSet presAssocID="{4EFE5E9F-D8EA-8B4C-B382-9A717A72F928}" presName="diagram" presStyleCnt="0">
        <dgm:presLayoutVars>
          <dgm:dir/>
          <dgm:resizeHandles val="exact"/>
        </dgm:presLayoutVars>
      </dgm:prSet>
      <dgm:spPr/>
    </dgm:pt>
    <dgm:pt modelId="{5C3AE45D-4562-4443-AC97-04BACD0F79AE}" type="pres">
      <dgm:prSet presAssocID="{E3898D90-03B2-E248-A446-9EB1845A3EE7}" presName="node" presStyleLbl="node1" presStyleIdx="0" presStyleCnt="4">
        <dgm:presLayoutVars>
          <dgm:bulletEnabled val="1"/>
        </dgm:presLayoutVars>
      </dgm:prSet>
      <dgm:spPr/>
    </dgm:pt>
    <dgm:pt modelId="{04C40F96-328D-C54B-9590-AC0BF91D32BE}" type="pres">
      <dgm:prSet presAssocID="{F8B5AEC6-8978-6946-91D5-80DDBD9CFEC0}" presName="sibTrans" presStyleCnt="0"/>
      <dgm:spPr/>
    </dgm:pt>
    <dgm:pt modelId="{AB861B09-999D-3D4D-9402-79DABEFA93FF}" type="pres">
      <dgm:prSet presAssocID="{67D6C28D-D896-1E47-B763-40E66F832A24}" presName="node" presStyleLbl="node1" presStyleIdx="1" presStyleCnt="4">
        <dgm:presLayoutVars>
          <dgm:bulletEnabled val="1"/>
        </dgm:presLayoutVars>
      </dgm:prSet>
      <dgm:spPr/>
    </dgm:pt>
    <dgm:pt modelId="{E835910A-1AEC-3342-8622-E9766FB10CB7}" type="pres">
      <dgm:prSet presAssocID="{E53EEA09-FA57-5346-8399-59A528CECCA3}" presName="sibTrans" presStyleCnt="0"/>
      <dgm:spPr/>
    </dgm:pt>
    <dgm:pt modelId="{0B8FF119-8B7C-534D-BEB4-91E16CE856E2}" type="pres">
      <dgm:prSet presAssocID="{5A4821B2-AED9-3943-B058-9E94CCD93EDB}" presName="node" presStyleLbl="node1" presStyleIdx="2" presStyleCnt="4">
        <dgm:presLayoutVars>
          <dgm:bulletEnabled val="1"/>
        </dgm:presLayoutVars>
      </dgm:prSet>
      <dgm:spPr/>
    </dgm:pt>
    <dgm:pt modelId="{AD9F8B58-D2B6-DA4F-83FB-0FA848F0CB93}" type="pres">
      <dgm:prSet presAssocID="{14C3C327-B333-ED44-9342-CA5C6E9426AB}" presName="sibTrans" presStyleCnt="0"/>
      <dgm:spPr/>
    </dgm:pt>
    <dgm:pt modelId="{A3257207-3030-5941-9374-2F917F15728A}" type="pres">
      <dgm:prSet presAssocID="{5D656912-02A6-1E4A-9849-37FBEFF05F5D}" presName="node" presStyleLbl="node1" presStyleIdx="3" presStyleCnt="4">
        <dgm:presLayoutVars>
          <dgm:bulletEnabled val="1"/>
        </dgm:presLayoutVars>
      </dgm:prSet>
      <dgm:spPr/>
    </dgm:pt>
  </dgm:ptLst>
  <dgm:cxnLst>
    <dgm:cxn modelId="{C43BEE11-BA65-0543-991C-89080C68DBCA}" type="presOf" srcId="{5D656912-02A6-1E4A-9849-37FBEFF05F5D}" destId="{A3257207-3030-5941-9374-2F917F15728A}" srcOrd="0" destOrd="0" presId="urn:microsoft.com/office/officeart/2005/8/layout/default"/>
    <dgm:cxn modelId="{42435C17-574C-3446-BDB3-9C8B62897FF1}" srcId="{4EFE5E9F-D8EA-8B4C-B382-9A717A72F928}" destId="{67D6C28D-D896-1E47-B763-40E66F832A24}" srcOrd="1" destOrd="0" parTransId="{45C04879-B2BD-E647-B023-9C5035CA8E9E}" sibTransId="{E53EEA09-FA57-5346-8399-59A528CECCA3}"/>
    <dgm:cxn modelId="{DAF46029-B22C-C04A-B095-947ED10D400A}" type="presOf" srcId="{67D6C28D-D896-1E47-B763-40E66F832A24}" destId="{AB861B09-999D-3D4D-9402-79DABEFA93FF}" srcOrd="0" destOrd="0" presId="urn:microsoft.com/office/officeart/2005/8/layout/default"/>
    <dgm:cxn modelId="{EE329B29-5238-BD4C-A2CC-92B82642F054}" type="presOf" srcId="{E3898D90-03B2-E248-A446-9EB1845A3EE7}" destId="{5C3AE45D-4562-4443-AC97-04BACD0F79AE}" srcOrd="0" destOrd="0" presId="urn:microsoft.com/office/officeart/2005/8/layout/default"/>
    <dgm:cxn modelId="{2B53212E-C580-AC4B-8083-1C6E95A15A95}" srcId="{4EFE5E9F-D8EA-8B4C-B382-9A717A72F928}" destId="{5D656912-02A6-1E4A-9849-37FBEFF05F5D}" srcOrd="3" destOrd="0" parTransId="{76EC7369-C0AB-0549-867E-35EFC229836D}" sibTransId="{C573671E-FBB1-8647-A491-CFFD284A260A}"/>
    <dgm:cxn modelId="{EC79E652-D170-844D-AD2C-17CFB5701E2E}" srcId="{4EFE5E9F-D8EA-8B4C-B382-9A717A72F928}" destId="{5A4821B2-AED9-3943-B058-9E94CCD93EDB}" srcOrd="2" destOrd="0" parTransId="{955A5A7E-6076-C047-AE4C-EE778F357164}" sibTransId="{14C3C327-B333-ED44-9342-CA5C6E9426AB}"/>
    <dgm:cxn modelId="{BA652DBC-0C6F-8540-948E-DBC3485003D9}" type="presOf" srcId="{5A4821B2-AED9-3943-B058-9E94CCD93EDB}" destId="{0B8FF119-8B7C-534D-BEB4-91E16CE856E2}" srcOrd="0" destOrd="0" presId="urn:microsoft.com/office/officeart/2005/8/layout/default"/>
    <dgm:cxn modelId="{E9FF31E0-A019-B547-B7D8-FA75ACDD4459}" srcId="{4EFE5E9F-D8EA-8B4C-B382-9A717A72F928}" destId="{E3898D90-03B2-E248-A446-9EB1845A3EE7}" srcOrd="0" destOrd="0" parTransId="{97AF42BA-B478-1547-B9AC-3B17ADC472A8}" sibTransId="{F8B5AEC6-8978-6946-91D5-80DDBD9CFEC0}"/>
    <dgm:cxn modelId="{8A6CDFF7-D87D-9D42-AE96-FAF994FB245E}" type="presOf" srcId="{4EFE5E9F-D8EA-8B4C-B382-9A717A72F928}" destId="{F46D229E-3F2E-0446-81FF-CD980873194A}" srcOrd="0" destOrd="0" presId="urn:microsoft.com/office/officeart/2005/8/layout/default"/>
    <dgm:cxn modelId="{E50173A6-094A-8042-9265-6D5AEC8FCD45}" type="presParOf" srcId="{F46D229E-3F2E-0446-81FF-CD980873194A}" destId="{5C3AE45D-4562-4443-AC97-04BACD0F79AE}" srcOrd="0" destOrd="0" presId="urn:microsoft.com/office/officeart/2005/8/layout/default"/>
    <dgm:cxn modelId="{F256B38F-14AF-7D4E-89FA-8661DA2C937E}" type="presParOf" srcId="{F46D229E-3F2E-0446-81FF-CD980873194A}" destId="{04C40F96-328D-C54B-9590-AC0BF91D32BE}" srcOrd="1" destOrd="0" presId="urn:microsoft.com/office/officeart/2005/8/layout/default"/>
    <dgm:cxn modelId="{5F0F3B21-6B96-8B46-9E1D-3A6B99E962F7}" type="presParOf" srcId="{F46D229E-3F2E-0446-81FF-CD980873194A}" destId="{AB861B09-999D-3D4D-9402-79DABEFA93FF}" srcOrd="2" destOrd="0" presId="urn:microsoft.com/office/officeart/2005/8/layout/default"/>
    <dgm:cxn modelId="{D90A4DEB-96F6-9142-A4E8-08A371EB39F7}" type="presParOf" srcId="{F46D229E-3F2E-0446-81FF-CD980873194A}" destId="{E835910A-1AEC-3342-8622-E9766FB10CB7}" srcOrd="3" destOrd="0" presId="urn:microsoft.com/office/officeart/2005/8/layout/default"/>
    <dgm:cxn modelId="{079374FB-358F-254E-9E47-75310C751582}" type="presParOf" srcId="{F46D229E-3F2E-0446-81FF-CD980873194A}" destId="{0B8FF119-8B7C-534D-BEB4-91E16CE856E2}" srcOrd="4" destOrd="0" presId="urn:microsoft.com/office/officeart/2005/8/layout/default"/>
    <dgm:cxn modelId="{4C0C73F3-5372-C249-8DB0-D7B014E1E581}" type="presParOf" srcId="{F46D229E-3F2E-0446-81FF-CD980873194A}" destId="{AD9F8B58-D2B6-DA4F-83FB-0FA848F0CB93}" srcOrd="5" destOrd="0" presId="urn:microsoft.com/office/officeart/2005/8/layout/default"/>
    <dgm:cxn modelId="{19EB43CC-F04B-6B43-96C4-916DB1A3787B}" type="presParOf" srcId="{F46D229E-3F2E-0446-81FF-CD980873194A}" destId="{A3257207-3030-5941-9374-2F917F15728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E45D-4562-4443-AC97-04BACD0F79AE}">
      <dsp:nvSpPr>
        <dsp:cNvPr id="0" name=""/>
        <dsp:cNvSpPr/>
      </dsp:nvSpPr>
      <dsp:spPr>
        <a:xfrm>
          <a:off x="116761" y="156"/>
          <a:ext cx="2234222" cy="134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 Solving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(Solutions or direction for a stated problem)</a:t>
          </a:r>
        </a:p>
      </dsp:txBody>
      <dsp:txXfrm>
        <a:off x="116761" y="156"/>
        <a:ext cx="2234222" cy="1340533"/>
      </dsp:txXfrm>
    </dsp:sp>
    <dsp:sp modelId="{AB861B09-999D-3D4D-9402-79DABEFA93FF}">
      <dsp:nvSpPr>
        <dsp:cNvPr id="0" name=""/>
        <dsp:cNvSpPr/>
      </dsp:nvSpPr>
      <dsp:spPr>
        <a:xfrm>
          <a:off x="2574406" y="156"/>
          <a:ext cx="2234222" cy="134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Explanations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(Brief or lengthy)</a:t>
          </a:r>
        </a:p>
      </dsp:txBody>
      <dsp:txXfrm>
        <a:off x="2574406" y="156"/>
        <a:ext cx="2234222" cy="1340533"/>
      </dsp:txXfrm>
    </dsp:sp>
    <dsp:sp modelId="{0B8FF119-8B7C-534D-BEB4-91E16CE856E2}">
      <dsp:nvSpPr>
        <dsp:cNvPr id="0" name=""/>
        <dsp:cNvSpPr/>
      </dsp:nvSpPr>
      <dsp:spPr>
        <a:xfrm>
          <a:off x="116761" y="1564112"/>
          <a:ext cx="2234222" cy="134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(Writing code, debugging, understanding code, documentation, </a:t>
          </a:r>
          <a:r>
            <a:rPr lang="en-US" sz="1600" kern="1200" dirty="0" err="1"/>
            <a:t>etc</a:t>
          </a:r>
          <a:r>
            <a:rPr lang="en-US" sz="1600" kern="1200" dirty="0"/>
            <a:t>)</a:t>
          </a:r>
        </a:p>
      </dsp:txBody>
      <dsp:txXfrm>
        <a:off x="116761" y="1564112"/>
        <a:ext cx="2234222" cy="1340533"/>
      </dsp:txXfrm>
    </dsp:sp>
    <dsp:sp modelId="{A3257207-3030-5941-9374-2F917F15728A}">
      <dsp:nvSpPr>
        <dsp:cNvPr id="0" name=""/>
        <dsp:cNvSpPr/>
      </dsp:nvSpPr>
      <dsp:spPr>
        <a:xfrm>
          <a:off x="2574406" y="1564112"/>
          <a:ext cx="2234222" cy="1340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Writing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(Summarizing, editing, writing)</a:t>
          </a:r>
        </a:p>
      </dsp:txBody>
      <dsp:txXfrm>
        <a:off x="2574406" y="1564112"/>
        <a:ext cx="2234222" cy="1340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11/12/24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082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43681-024-0058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F05463-7B54-4FFB-BBA5-43DF50D14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1003" y="3857811"/>
            <a:ext cx="3836585" cy="3000188"/>
            <a:chOff x="3381003" y="3857811"/>
            <a:chExt cx="3836585" cy="30001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624A153-EB1F-429B-AF51-4869C9EFD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610125" y="4250535"/>
              <a:ext cx="2607463" cy="260746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FB6B39-D8C9-450D-A974-F629E5B80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068983" y="4074399"/>
              <a:ext cx="2708463" cy="2708463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775E7A7-9DAB-4C20-ADF0-891821A59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381003" y="3950700"/>
              <a:ext cx="2907299" cy="2907299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E86D06-EE78-44A3-A501-FD0ACF509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13994" y="3857811"/>
              <a:ext cx="2880000" cy="2880000"/>
            </a:xfrm>
            <a:custGeom>
              <a:avLst/>
              <a:gdLst>
                <a:gd name="connsiteX0" fmla="*/ 1440001 w 2880000"/>
                <a:gd name="connsiteY0" fmla="*/ 0 h 2880000"/>
                <a:gd name="connsiteX1" fmla="*/ 2880000 w 2880000"/>
                <a:gd name="connsiteY1" fmla="*/ 1440001 h 2880000"/>
                <a:gd name="connsiteX2" fmla="*/ 1440001 w 2880000"/>
                <a:gd name="connsiteY2" fmla="*/ 2880000 h 2880000"/>
                <a:gd name="connsiteX3" fmla="*/ 0 w 2880000"/>
                <a:gd name="connsiteY3" fmla="*/ 1440001 h 2880000"/>
                <a:gd name="connsiteX4" fmla="*/ 1440001 w 2880000"/>
                <a:gd name="connsiteY4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0" h="2880000">
                  <a:moveTo>
                    <a:pt x="1440001" y="0"/>
                  </a:moveTo>
                  <a:cubicBezTo>
                    <a:pt x="2235290" y="0"/>
                    <a:pt x="2880000" y="644710"/>
                    <a:pt x="2880000" y="1440001"/>
                  </a:cubicBezTo>
                  <a:cubicBezTo>
                    <a:pt x="2880000" y="2235290"/>
                    <a:pt x="2235290" y="2880000"/>
                    <a:pt x="1440001" y="2880000"/>
                  </a:cubicBezTo>
                  <a:cubicBezTo>
                    <a:pt x="644710" y="2880000"/>
                    <a:pt x="0" y="2235290"/>
                    <a:pt x="0" y="1440001"/>
                  </a:cubicBezTo>
                  <a:cubicBezTo>
                    <a:pt x="0" y="644710"/>
                    <a:pt x="644710" y="0"/>
                    <a:pt x="1440001" y="0"/>
                  </a:cubicBezTo>
                  <a:close/>
                </a:path>
              </a:pathLst>
            </a:custGeom>
            <a:solidFill>
              <a:srgbClr val="FFFFFF"/>
            </a:solidFill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6BAF96-9538-4A2C-8723-5FEB73B20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11524" y="0"/>
            <a:ext cx="4895685" cy="4774524"/>
            <a:chOff x="2411524" y="0"/>
            <a:chExt cx="4895685" cy="47745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DE24622-9AC6-4956-B473-0682EDD7C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532685" y="0"/>
              <a:ext cx="4774524" cy="4774524"/>
              <a:chOff x="2387545" y="19050"/>
              <a:chExt cx="4774524" cy="4774524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C99F3BC-CE2A-4D07-BF1B-3E263DDD6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387545" y="19050"/>
                <a:ext cx="4774524" cy="4774524"/>
              </a:xfrm>
              <a:prstGeom prst="ellipse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  <a:effectLst>
                <a:softEdge rad="1016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0EBBFC9-8BA7-4B43-A1E3-E32D08838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565836" y="1193574"/>
                <a:ext cx="3600000" cy="3600000"/>
              </a:xfrm>
              <a:prstGeom prst="ellipse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  <a:effectLst>
                <a:softEdge rad="1016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7E161E4-0C7E-4D34-96B5-F0C63246A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11524" y="152400"/>
              <a:ext cx="4320000" cy="4167600"/>
            </a:xfrm>
            <a:custGeom>
              <a:avLst/>
              <a:gdLst>
                <a:gd name="connsiteX0" fmla="*/ 1366617 w 4320000"/>
                <a:gd name="connsiteY0" fmla="*/ 0 h 4167600"/>
                <a:gd name="connsiteX1" fmla="*/ 2953383 w 4320000"/>
                <a:gd name="connsiteY1" fmla="*/ 0 h 4167600"/>
                <a:gd name="connsiteX2" fmla="*/ 3000769 w 4320000"/>
                <a:gd name="connsiteY2" fmla="*/ 17344 h 4167600"/>
                <a:gd name="connsiteX3" fmla="*/ 4320000 w 4320000"/>
                <a:gd name="connsiteY3" fmla="*/ 2007601 h 4167600"/>
                <a:gd name="connsiteX4" fmla="*/ 2159999 w 4320000"/>
                <a:gd name="connsiteY4" fmla="*/ 4167600 h 4167600"/>
                <a:gd name="connsiteX5" fmla="*/ 0 w 4320000"/>
                <a:gd name="connsiteY5" fmla="*/ 2007601 h 4167600"/>
                <a:gd name="connsiteX6" fmla="*/ 1319230 w 4320000"/>
                <a:gd name="connsiteY6" fmla="*/ 17344 h 416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000" h="4167600">
                  <a:moveTo>
                    <a:pt x="1366617" y="0"/>
                  </a:moveTo>
                  <a:lnTo>
                    <a:pt x="2953383" y="0"/>
                  </a:lnTo>
                  <a:lnTo>
                    <a:pt x="3000769" y="17344"/>
                  </a:lnTo>
                  <a:cubicBezTo>
                    <a:pt x="3776026" y="345250"/>
                    <a:pt x="4320000" y="1112899"/>
                    <a:pt x="4320000" y="2007601"/>
                  </a:cubicBezTo>
                  <a:cubicBezTo>
                    <a:pt x="4320000" y="3200536"/>
                    <a:pt x="3352935" y="4167600"/>
                    <a:pt x="2159999" y="4167600"/>
                  </a:cubicBezTo>
                  <a:cubicBezTo>
                    <a:pt x="967066" y="4167600"/>
                    <a:pt x="0" y="3200536"/>
                    <a:pt x="0" y="2007601"/>
                  </a:cubicBezTo>
                  <a:cubicBezTo>
                    <a:pt x="0" y="1112899"/>
                    <a:pt x="543974" y="345250"/>
                    <a:pt x="1319230" y="17344"/>
                  </a:cubicBezTo>
                  <a:close/>
                </a:path>
              </a:pathLst>
            </a:custGeom>
            <a:solidFill>
              <a:srgbClr val="FFFFFF"/>
            </a:solidFill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2067EE-BF5E-A202-5B9C-BA5B0F039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/>
              <a:t>Uses of Generative AI in the Research Setting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EEABE-F972-3C02-466A-59E870278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200"/>
              <a:t>Kenneth Cox and Jennifer Morris</a:t>
            </a:r>
          </a:p>
          <a:p>
            <a:pPr>
              <a:lnSpc>
                <a:spcPct val="115000"/>
              </a:lnSpc>
            </a:pPr>
            <a:r>
              <a:rPr lang="en-US" sz="1200"/>
              <a:t>MIT Center for Sustainability Science and Strategy</a:t>
            </a:r>
          </a:p>
          <a:p>
            <a:pPr>
              <a:lnSpc>
                <a:spcPct val="115000"/>
              </a:lnSpc>
            </a:pPr>
            <a:r>
              <a:rPr lang="en-US" sz="1200"/>
              <a:t>Nov. 12, 2024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54643DE-8173-4D5A-8947-8468F575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783601"/>
            <a:ext cx="4074399" cy="4074399"/>
            <a:chOff x="-1" y="2783601"/>
            <a:chExt cx="4074399" cy="40743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8B249F5-B32B-4411-9299-EA106A34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" y="2783601"/>
              <a:ext cx="4074399" cy="4074399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  <a:effectLst>
              <a:softEdge rad="762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89A0A68-FF1F-4074-8005-C5622E43A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10693" y="3582043"/>
              <a:ext cx="2880000" cy="288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F00D810-9ACE-46BD-9AEF-911D51B0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53333" y="2936263"/>
              <a:ext cx="2880000" cy="288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876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15E0F7-3A97-4472-A3A5-7D41D02B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2539" y="3087012"/>
              <a:ext cx="3600000" cy="3600000"/>
            </a:xfrm>
            <a:custGeom>
              <a:avLst/>
              <a:gdLst>
                <a:gd name="connsiteX0" fmla="*/ 1800001 w 3600000"/>
                <a:gd name="connsiteY0" fmla="*/ 0 h 3600000"/>
                <a:gd name="connsiteX1" fmla="*/ 3600000 w 3600000"/>
                <a:gd name="connsiteY1" fmla="*/ 1800000 h 3600000"/>
                <a:gd name="connsiteX2" fmla="*/ 1800001 w 3600000"/>
                <a:gd name="connsiteY2" fmla="*/ 3600000 h 3600000"/>
                <a:gd name="connsiteX3" fmla="*/ 0 w 3600000"/>
                <a:gd name="connsiteY3" fmla="*/ 1800000 h 3600000"/>
                <a:gd name="connsiteX4" fmla="*/ 1800001 w 3600000"/>
                <a:gd name="connsiteY4" fmla="*/ 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3600000">
                  <a:moveTo>
                    <a:pt x="1800001" y="0"/>
                  </a:moveTo>
                  <a:cubicBezTo>
                    <a:pt x="2794112" y="0"/>
                    <a:pt x="3600000" y="805887"/>
                    <a:pt x="3600000" y="1800000"/>
                  </a:cubicBezTo>
                  <a:cubicBezTo>
                    <a:pt x="3600000" y="2794113"/>
                    <a:pt x="2794112" y="3600000"/>
                    <a:pt x="1800001" y="3600000"/>
                  </a:cubicBezTo>
                  <a:cubicBezTo>
                    <a:pt x="805888" y="3600000"/>
                    <a:pt x="0" y="2794113"/>
                    <a:pt x="0" y="1800000"/>
                  </a:cubicBezTo>
                  <a:cubicBezTo>
                    <a:pt x="0" y="805887"/>
                    <a:pt x="805888" y="0"/>
                    <a:pt x="1800001" y="0"/>
                  </a:cubicBezTo>
                  <a:close/>
                </a:path>
              </a:pathLst>
            </a:custGeom>
            <a:solidFill>
              <a:srgbClr val="FFFFFF"/>
            </a:solidFill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8A37D2-625C-4D90-906E-9C3610EB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00756" cy="3500756"/>
            <a:chOff x="0" y="0"/>
            <a:chExt cx="3500756" cy="350075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7D71A2E-7D38-4F26-9F55-443FD414A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3500756" cy="350075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1D174E0-C0AB-4920-99F8-D29478956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7126" y="225225"/>
              <a:ext cx="2708463" cy="2708463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BBA92E7-E486-4818-92FA-80369D967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553087"/>
              <a:ext cx="2880000" cy="2880000"/>
            </a:xfrm>
            <a:custGeom>
              <a:avLst/>
              <a:gdLst>
                <a:gd name="connsiteX0" fmla="*/ 1440001 w 2880000"/>
                <a:gd name="connsiteY0" fmla="*/ 0 h 2880000"/>
                <a:gd name="connsiteX1" fmla="*/ 2880000 w 2880000"/>
                <a:gd name="connsiteY1" fmla="*/ 1440001 h 2880000"/>
                <a:gd name="connsiteX2" fmla="*/ 1440001 w 2880000"/>
                <a:gd name="connsiteY2" fmla="*/ 2880000 h 2880000"/>
                <a:gd name="connsiteX3" fmla="*/ 0 w 2880000"/>
                <a:gd name="connsiteY3" fmla="*/ 1440001 h 2880000"/>
                <a:gd name="connsiteX4" fmla="*/ 1440001 w 2880000"/>
                <a:gd name="connsiteY4" fmla="*/ 0 h 28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0" h="2880000">
                  <a:moveTo>
                    <a:pt x="1440001" y="0"/>
                  </a:moveTo>
                  <a:cubicBezTo>
                    <a:pt x="2235290" y="0"/>
                    <a:pt x="2880000" y="644710"/>
                    <a:pt x="2880000" y="1440001"/>
                  </a:cubicBezTo>
                  <a:cubicBezTo>
                    <a:pt x="2880000" y="2235290"/>
                    <a:pt x="2235290" y="2880000"/>
                    <a:pt x="1440001" y="2880000"/>
                  </a:cubicBezTo>
                  <a:cubicBezTo>
                    <a:pt x="644710" y="2880000"/>
                    <a:pt x="0" y="2235290"/>
                    <a:pt x="0" y="1440001"/>
                  </a:cubicBezTo>
                  <a:cubicBezTo>
                    <a:pt x="0" y="644710"/>
                    <a:pt x="644710" y="0"/>
                    <a:pt x="1440001" y="0"/>
                  </a:cubicBezTo>
                  <a:close/>
                </a:path>
              </a:pathLst>
            </a:custGeom>
            <a:solidFill>
              <a:srgbClr val="FFFFFF"/>
            </a:solidFill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630A6BC1-1FDF-4BF6-4E87-3B36048DA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1093087"/>
            <a:ext cx="1800000" cy="18000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CCF52C6-7321-5437-6561-5C8236058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9475"/>
          <a:stretch/>
        </p:blipFill>
        <p:spPr>
          <a:xfrm>
            <a:off x="3131524" y="1285744"/>
            <a:ext cx="2880000" cy="1900911"/>
          </a:xfrm>
          <a:prstGeom prst="rect">
            <a:avLst/>
          </a:prstGeom>
        </p:spPr>
      </p:pic>
      <p:pic>
        <p:nvPicPr>
          <p:cNvPr id="42" name="Picture 41" descr="A blue and purple logo&#10;&#10;Description automatically generated">
            <a:extLst>
              <a:ext uri="{FF2B5EF4-FFF2-40B4-BE49-F238E27FC236}">
                <a16:creationId xmlns:a16="http://schemas.microsoft.com/office/drawing/2014/main" id="{BC0E4A03-C550-5E0D-BC41-54A8A7967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539" y="4487074"/>
            <a:ext cx="2160000" cy="7998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7C66BC-DBD4-ABA1-BE77-EDA79032C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3994" y="439781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2" name="Group 310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3103" name="Oval 310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Oval 310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Oval 310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107" name="Freeform: Shape 310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024ED-47C6-9F0B-4242-F1375E0B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043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Overview 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CCC8-F95F-5B79-7F76-903F8A75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1630972"/>
            <a:ext cx="5114671" cy="5223428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400" dirty="0"/>
              <a:t>The types of tools we will demonstrate are examples of </a:t>
            </a:r>
            <a:r>
              <a:rPr lang="en-US" sz="1400" i="1" dirty="0"/>
              <a:t>generative AI</a:t>
            </a:r>
            <a:r>
              <a:rPr lang="en-US" sz="1400" dirty="0"/>
              <a:t>, particularly </a:t>
            </a:r>
            <a:r>
              <a:rPr lang="en-US" sz="1400" i="1" dirty="0"/>
              <a:t>large language models </a:t>
            </a:r>
            <a:r>
              <a:rPr lang="en-US" sz="1400" dirty="0"/>
              <a:t>(LLMs)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Original methods for human-machine communication in natural language relied on finding statistical regularities in language, which is the basis of intelligence but does not fully constitute it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Neurons and the brain became the inspiration for a different class of models, artificial neural networks (ANNs), which steadily outperformed prior statistical models in language prediction/generation tasks (Wang et al. 2024)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A breakthrough in 2017 led to an ANN architecture called the transformer, which</a:t>
            </a:r>
            <a:r>
              <a:rPr lang="el-GR" sz="1400" dirty="0"/>
              <a:t> </a:t>
            </a:r>
            <a:r>
              <a:rPr lang="en-US" sz="1400" dirty="0"/>
              <a:t>vastly improved both the accuracy and efficiency of these models (Vaswani et al. 2017)</a:t>
            </a:r>
          </a:p>
          <a:p>
            <a:pPr lvl="1">
              <a:lnSpc>
                <a:spcPct val="115000"/>
              </a:lnSpc>
            </a:pPr>
            <a:r>
              <a:rPr lang="en-US" sz="1400" dirty="0"/>
              <a:t>The transformer architecture underpins all modern large language models</a:t>
            </a:r>
          </a:p>
        </p:txBody>
      </p:sp>
      <p:pic>
        <p:nvPicPr>
          <p:cNvPr id="3076" name="Picture 4" descr="Fig. 1">
            <a:extLst>
              <a:ext uri="{FF2B5EF4-FFF2-40B4-BE49-F238E27FC236}">
                <a16:creationId xmlns:a16="http://schemas.microsoft.com/office/drawing/2014/main" id="{F4154405-8FBD-8902-461F-742A03C31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7890" y="1630972"/>
            <a:ext cx="5834110" cy="29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0CE7-8927-B3F1-0C2A-7B2276D2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Popular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2CC5-78AC-9A63-3BB7-BEEBCD49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well-known, and most validated, LLM is OpenAI’s generative pre-trained transformer (GPT) series of models (GPT-4 is the most recent)</a:t>
            </a:r>
          </a:p>
          <a:p>
            <a:pPr lvl="1"/>
            <a:r>
              <a:rPr lang="en-US" dirty="0"/>
              <a:t>GPT-4 is usually accessed via its chat feature, ChatGPT</a:t>
            </a:r>
          </a:p>
          <a:p>
            <a:r>
              <a:rPr lang="en-US" dirty="0"/>
              <a:t>Claude, a LLM developed by Anthropic, has also become popular</a:t>
            </a:r>
          </a:p>
          <a:p>
            <a:r>
              <a:rPr lang="en-US" dirty="0"/>
              <a:t>Google and Meta have developed their own LLMs (Gemini and Llama), but their performance is comparatively weak</a:t>
            </a:r>
          </a:p>
        </p:txBody>
      </p:sp>
    </p:spTree>
    <p:extLst>
      <p:ext uri="{BB962C8B-B14F-4D97-AF65-F5344CB8AC3E}">
        <p14:creationId xmlns:p14="http://schemas.microsoft.com/office/powerpoint/2010/main" val="328433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FC54-4B09-4149-611E-2DC80DB4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9BD3-E5D8-B392-704D-17543A44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main categories where mainstream LLMs excel: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919378-255E-EC72-2914-006F705D7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507380"/>
              </p:ext>
            </p:extLst>
          </p:nvPr>
        </p:nvGraphicFramePr>
        <p:xfrm>
          <a:off x="3627871" y="3180521"/>
          <a:ext cx="4925391" cy="2904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6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8AC-5FA4-BAFB-8AC7-F7E811E0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67FD-D5F8-3295-A8A1-044ADD8C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Wang, </a:t>
            </a:r>
            <a:r>
              <a:rPr lang="en-US" dirty="0" err="1"/>
              <a:t>Zichong</a:t>
            </a:r>
            <a:r>
              <a:rPr lang="en-US" dirty="0"/>
              <a:t>, </a:t>
            </a:r>
            <a:r>
              <a:rPr lang="en-US" dirty="0" err="1"/>
              <a:t>Zhibo</a:t>
            </a:r>
            <a:r>
              <a:rPr lang="en-US" dirty="0"/>
              <a:t> Chu, Thang Viet Doan, </a:t>
            </a:r>
            <a:r>
              <a:rPr lang="en-US" dirty="0" err="1"/>
              <a:t>Shiwen</a:t>
            </a:r>
            <a:r>
              <a:rPr lang="en-US" dirty="0"/>
              <a:t> Ni, Min Yang, and </a:t>
            </a:r>
            <a:r>
              <a:rPr lang="en-US" dirty="0" err="1"/>
              <a:t>Wenbin</a:t>
            </a:r>
            <a:r>
              <a:rPr lang="en-US" dirty="0"/>
              <a:t> Zhang. “History, Development, and Principles of Large Language Models: An Introductory Survey.” </a:t>
            </a:r>
            <a:r>
              <a:rPr lang="en-US" i="1" dirty="0"/>
              <a:t>AI and Ethics</a:t>
            </a:r>
            <a:r>
              <a:rPr lang="en-US" dirty="0"/>
              <a:t>, October 14, 2024. </a:t>
            </a:r>
            <a:r>
              <a:rPr lang="en-US" dirty="0">
                <a:hlinkClick r:id="rId2"/>
              </a:rPr>
              <a:t>https://doi.org/10.1007/s43681-024-00583-7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Vaswani, Ashish, Noam </a:t>
            </a:r>
            <a:r>
              <a:rPr lang="en-US" dirty="0" err="1"/>
              <a:t>Shazeer</a:t>
            </a:r>
            <a:r>
              <a:rPr lang="en-US" dirty="0"/>
              <a:t>, Niki Parmar, Jakob </a:t>
            </a:r>
            <a:r>
              <a:rPr lang="en-US" dirty="0" err="1"/>
              <a:t>Uszkoreit</a:t>
            </a:r>
            <a:r>
              <a:rPr lang="en-US" dirty="0"/>
              <a:t>, Llion Jones, Aidan N Gomez, </a:t>
            </a:r>
            <a:r>
              <a:rPr lang="en-US" dirty="0" err="1"/>
              <a:t>Łukasz</a:t>
            </a:r>
            <a:r>
              <a:rPr lang="en-US" dirty="0"/>
              <a:t> Kaiser, and Illia </a:t>
            </a:r>
            <a:r>
              <a:rPr lang="en-US" dirty="0" err="1"/>
              <a:t>Polosukhin</a:t>
            </a:r>
            <a:r>
              <a:rPr lang="en-US" dirty="0"/>
              <a:t>. “Attention Is All You Need,” n.d.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2086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1F0F3"/>
      </a:lt2>
      <a:accent1>
        <a:srgbClr val="7BB11F"/>
      </a:accent1>
      <a:accent2>
        <a:srgbClr val="ABA413"/>
      </a:accent2>
      <a:accent3>
        <a:srgbClr val="E48A23"/>
      </a:accent3>
      <a:accent4>
        <a:srgbClr val="D52E17"/>
      </a:accent4>
      <a:accent5>
        <a:srgbClr val="E72961"/>
      </a:accent5>
      <a:accent6>
        <a:srgbClr val="D5179F"/>
      </a:accent6>
      <a:hlink>
        <a:srgbClr val="C04252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9387</TotalTime>
  <Words>372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Bell MT</vt:lpstr>
      <vt:lpstr>GlowVTI</vt:lpstr>
      <vt:lpstr>Uses of Generative AI in the Research Setting</vt:lpstr>
      <vt:lpstr>Overview - History</vt:lpstr>
      <vt:lpstr>Overview - Popular Models </vt:lpstr>
      <vt:lpstr>Capabilities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Cox</dc:creator>
  <cp:lastModifiedBy>Kenneth Cox</cp:lastModifiedBy>
  <cp:revision>5</cp:revision>
  <dcterms:created xsi:type="dcterms:W3CDTF">2024-10-29T20:11:29Z</dcterms:created>
  <dcterms:modified xsi:type="dcterms:W3CDTF">2024-11-13T02:46:40Z</dcterms:modified>
</cp:coreProperties>
</file>