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33" r:id="rId3"/>
    <p:sldId id="423" r:id="rId4"/>
    <p:sldId id="424" r:id="rId5"/>
    <p:sldId id="425" r:id="rId6"/>
    <p:sldId id="426" r:id="rId7"/>
    <p:sldId id="427" r:id="rId8"/>
    <p:sldId id="428" r:id="rId9"/>
    <p:sldId id="445" r:id="rId10"/>
    <p:sldId id="429" r:id="rId11"/>
    <p:sldId id="431" r:id="rId12"/>
    <p:sldId id="433" r:id="rId13"/>
    <p:sldId id="434" r:id="rId14"/>
    <p:sldId id="438" r:id="rId15"/>
    <p:sldId id="435" r:id="rId16"/>
    <p:sldId id="436" r:id="rId17"/>
    <p:sldId id="437" r:id="rId18"/>
    <p:sldId id="444" r:id="rId19"/>
    <p:sldId id="439" r:id="rId20"/>
    <p:sldId id="440" r:id="rId21"/>
    <p:sldId id="441" r:id="rId22"/>
    <p:sldId id="442" r:id="rId23"/>
    <p:sldId id="443" r:id="rId24"/>
    <p:sldId id="412" r:id="rId2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C14BC"/>
    <a:srgbClr val="666633"/>
    <a:srgbClr val="860000"/>
    <a:srgbClr val="EAEAEA"/>
    <a:srgbClr val="F5FEA0"/>
    <a:srgbClr val="FF3300"/>
    <a:srgbClr val="CC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1" autoAdjust="0"/>
    <p:restoredTop sz="85974" autoAdjust="0"/>
  </p:normalViewPr>
  <p:slideViewPr>
    <p:cSldViewPr>
      <p:cViewPr varScale="1">
        <p:scale>
          <a:sx n="55" d="100"/>
          <a:sy n="55" d="100"/>
        </p:scale>
        <p:origin x="1551" y="48"/>
      </p:cViewPr>
      <p:guideLst>
        <p:guide orient="horz" pos="215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98" y="-102"/>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charset="0"/>
              <a:buNone/>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charset="0"/>
              <a:buNone/>
              <a:defRPr sz="1200">
                <a:latin typeface="Arial" charset="0"/>
              </a:defRPr>
            </a:lvl1pPr>
          </a:lstStyle>
          <a:p>
            <a:pPr>
              <a:defRPr/>
            </a:pPr>
            <a:fld id="{09D6B8B1-89BA-4C77-A556-1D9FC2031E91}" type="datetimeFigureOut">
              <a:rPr lang="zh-CN" altLang="en-US"/>
              <a:pPr>
                <a:defRPr/>
              </a:pPr>
              <a:t>2019/2/28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charset="0"/>
              <a:buNone/>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F530D436-835F-4FAB-BC8F-6A25536520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3DF7758A-F5E2-49A5-B3A1-01440C31A5B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CA38FE-0D01-414C-9AC2-86732DF1B984}"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2</a:t>
            </a:fld>
            <a:endParaRPr lang="en-US" altLang="zh-CN"/>
          </a:p>
        </p:txBody>
      </p:sp>
    </p:spTree>
    <p:extLst>
      <p:ext uri="{BB962C8B-B14F-4D97-AF65-F5344CB8AC3E}">
        <p14:creationId xmlns:p14="http://schemas.microsoft.com/office/powerpoint/2010/main" val="175568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图灵奖得主，关系型数据库的鼻祖</a:t>
            </a:r>
            <a:r>
              <a:rPr lang="en-US" altLang="zh-CN" sz="1200" b="0" i="0" kern="1200" dirty="0">
                <a:solidFill>
                  <a:schemeClr val="tx1"/>
                </a:solidFill>
                <a:effectLst/>
                <a:latin typeface="Arial" pitchFamily="34" charset="0"/>
                <a:ea typeface="宋体" pitchFamily="2" charset="-122"/>
                <a:cs typeface="+mn-cs"/>
              </a:rPr>
              <a:t>Jim Gray</a:t>
            </a:r>
            <a:r>
              <a:rPr lang="zh-CN" altLang="en-US" sz="1200" b="0" i="0" kern="1200" dirty="0">
                <a:solidFill>
                  <a:schemeClr val="tx1"/>
                </a:solidFill>
                <a:effectLst/>
                <a:latin typeface="Arial" pitchFamily="34" charset="0"/>
                <a:ea typeface="宋体" pitchFamily="2" charset="-122"/>
                <a:cs typeface="+mn-cs"/>
              </a:rPr>
              <a:t>在</a:t>
            </a:r>
            <a:r>
              <a:rPr lang="en-US" altLang="zh-CN" sz="1200" b="0" i="0" kern="1200" dirty="0">
                <a:solidFill>
                  <a:schemeClr val="tx1"/>
                </a:solidFill>
                <a:effectLst/>
                <a:latin typeface="Arial" pitchFamily="34" charset="0"/>
                <a:ea typeface="宋体" pitchFamily="2" charset="-122"/>
                <a:cs typeface="+mn-cs"/>
              </a:rPr>
              <a:t>2007</a:t>
            </a:r>
            <a:r>
              <a:rPr lang="zh-CN" altLang="en-US" sz="1200" b="0" i="0" kern="1200" dirty="0">
                <a:solidFill>
                  <a:schemeClr val="tx1"/>
                </a:solidFill>
                <a:effectLst/>
                <a:latin typeface="Arial" pitchFamily="34" charset="0"/>
                <a:ea typeface="宋体" pitchFamily="2" charset="-122"/>
                <a:cs typeface="+mn-cs"/>
              </a:rPr>
              <a:t>年加州山景城召开的</a:t>
            </a:r>
            <a:r>
              <a:rPr lang="en-US" altLang="zh-CN" sz="1200" b="0" i="0" kern="1200" dirty="0">
                <a:solidFill>
                  <a:schemeClr val="tx1"/>
                </a:solidFill>
                <a:effectLst/>
                <a:latin typeface="Arial" pitchFamily="34" charset="0"/>
                <a:ea typeface="宋体" pitchFamily="2" charset="-122"/>
                <a:cs typeface="+mn-cs"/>
              </a:rPr>
              <a:t>NRC-CSTB</a:t>
            </a:r>
            <a:r>
              <a:rPr lang="zh-CN" altLang="en-US" sz="1200" b="0" i="0" kern="1200" dirty="0">
                <a:solidFill>
                  <a:schemeClr val="tx1"/>
                </a:solidFill>
                <a:effectLst/>
                <a:latin typeface="Arial" pitchFamily="34" charset="0"/>
                <a:ea typeface="宋体" pitchFamily="2" charset="-122"/>
                <a:cs typeface="+mn-cs"/>
              </a:rPr>
              <a:t>（</a:t>
            </a:r>
            <a:r>
              <a:rPr lang="en-US" altLang="zh-CN" sz="1200" b="0" i="0" kern="1200" dirty="0">
                <a:solidFill>
                  <a:schemeClr val="tx1"/>
                </a:solidFill>
                <a:effectLst/>
                <a:latin typeface="Arial" pitchFamily="34" charset="0"/>
                <a:ea typeface="宋体" pitchFamily="2" charset="-122"/>
                <a:cs typeface="+mn-cs"/>
              </a:rPr>
              <a:t>National Research Council-Computer Science and Telecommunications Board</a:t>
            </a:r>
            <a:r>
              <a:rPr lang="zh-CN" altLang="en-US" sz="1200" b="0" i="0" kern="1200" dirty="0">
                <a:solidFill>
                  <a:schemeClr val="tx1"/>
                </a:solidFill>
                <a:effectLst/>
                <a:latin typeface="Arial" pitchFamily="34" charset="0"/>
                <a:ea typeface="宋体" pitchFamily="2" charset="-122"/>
                <a:cs typeface="+mn-cs"/>
              </a:rPr>
              <a:t>）大会上，发表了留给世人的最后一次演讲“</a:t>
            </a:r>
            <a:r>
              <a:rPr lang="en-US" altLang="zh-CN" sz="1200" b="0" i="0" kern="1200" dirty="0">
                <a:solidFill>
                  <a:schemeClr val="tx1"/>
                </a:solidFill>
                <a:effectLst/>
                <a:latin typeface="Arial" pitchFamily="34" charset="0"/>
                <a:ea typeface="宋体" pitchFamily="2" charset="-122"/>
                <a:cs typeface="+mn-cs"/>
              </a:rPr>
              <a:t>The Fourth Paradigm: Data-Intensive Scientific Discovery”</a:t>
            </a:r>
            <a:r>
              <a:rPr lang="zh-CN" altLang="en-US" sz="1200" b="0" i="0" kern="1200" dirty="0">
                <a:solidFill>
                  <a:schemeClr val="tx1"/>
                </a:solidFill>
                <a:effectLst/>
                <a:latin typeface="Arial" pitchFamily="34" charset="0"/>
                <a:ea typeface="宋体" pitchFamily="2" charset="-122"/>
                <a:cs typeface="+mn-cs"/>
              </a:rPr>
              <a:t>，提出将科学研究的第四类范式。其中的“数据密集型”就是现在我们所称之为的“大数据”。</a:t>
            </a:r>
            <a:r>
              <a:rPr lang="en-US" altLang="zh-CN" sz="1200" b="0" i="0" kern="1200" dirty="0">
                <a:solidFill>
                  <a:schemeClr val="tx1"/>
                </a:solidFill>
                <a:effectLst/>
                <a:latin typeface="Arial" pitchFamily="34" charset="0"/>
                <a:ea typeface="宋体" pitchFamily="2" charset="-122"/>
                <a:cs typeface="+mn-cs"/>
              </a:rPr>
              <a:t>Jim</a:t>
            </a:r>
            <a:r>
              <a:rPr lang="zh-CN" altLang="en-US" sz="1200" b="0" i="0" kern="1200" dirty="0">
                <a:solidFill>
                  <a:schemeClr val="tx1"/>
                </a:solidFill>
                <a:effectLst/>
                <a:latin typeface="Arial" pitchFamily="34" charset="0"/>
                <a:ea typeface="宋体" pitchFamily="2" charset="-122"/>
                <a:cs typeface="+mn-cs"/>
              </a:rPr>
              <a:t>是一位航海运动爱好者，在会议结束后不久的</a:t>
            </a:r>
            <a:r>
              <a:rPr lang="en-US" altLang="zh-CN" sz="1200" b="0" i="0" kern="1200" dirty="0">
                <a:solidFill>
                  <a:schemeClr val="tx1"/>
                </a:solidFill>
                <a:effectLst/>
                <a:latin typeface="Arial" pitchFamily="34" charset="0"/>
                <a:ea typeface="宋体" pitchFamily="2" charset="-122"/>
                <a:cs typeface="+mn-cs"/>
              </a:rPr>
              <a:t>2007</a:t>
            </a:r>
            <a:r>
              <a:rPr lang="zh-CN" altLang="en-US" sz="1200" b="0" i="0" kern="1200" dirty="0">
                <a:solidFill>
                  <a:schemeClr val="tx1"/>
                </a:solidFill>
                <a:effectLst/>
                <a:latin typeface="Arial" pitchFamily="34" charset="0"/>
                <a:ea typeface="宋体" pitchFamily="2" charset="-122"/>
                <a:cs typeface="+mn-cs"/>
              </a:rPr>
              <a:t>年</a:t>
            </a:r>
            <a:r>
              <a:rPr lang="en-US" altLang="zh-CN" sz="1200" b="0" i="0" kern="1200" dirty="0">
                <a:solidFill>
                  <a:schemeClr val="tx1"/>
                </a:solidFill>
                <a:effectLst/>
                <a:latin typeface="Arial" pitchFamily="34" charset="0"/>
                <a:ea typeface="宋体" pitchFamily="2" charset="-122"/>
                <a:cs typeface="+mn-cs"/>
              </a:rPr>
              <a:t>1</a:t>
            </a:r>
            <a:r>
              <a:rPr lang="zh-CN" altLang="en-US" sz="1200" b="0" i="0" kern="1200" dirty="0">
                <a:solidFill>
                  <a:schemeClr val="tx1"/>
                </a:solidFill>
                <a:effectLst/>
                <a:latin typeface="Arial" pitchFamily="34" charset="0"/>
                <a:ea typeface="宋体" pitchFamily="2" charset="-122"/>
                <a:cs typeface="+mn-cs"/>
              </a:rPr>
              <a:t>月</a:t>
            </a:r>
            <a:r>
              <a:rPr lang="en-US" altLang="zh-CN" sz="1200" b="0" i="0" kern="1200" dirty="0">
                <a:solidFill>
                  <a:schemeClr val="tx1"/>
                </a:solidFill>
                <a:effectLst/>
                <a:latin typeface="Arial" pitchFamily="34" charset="0"/>
                <a:ea typeface="宋体" pitchFamily="2" charset="-122"/>
                <a:cs typeface="+mn-cs"/>
              </a:rPr>
              <a:t>28</a:t>
            </a:r>
            <a:r>
              <a:rPr lang="zh-CN" altLang="en-US" sz="1200" b="0" i="0" kern="1200" dirty="0">
                <a:solidFill>
                  <a:schemeClr val="tx1"/>
                </a:solidFill>
                <a:effectLst/>
                <a:latin typeface="Arial" pitchFamily="34" charset="0"/>
                <a:ea typeface="宋体" pitchFamily="2" charset="-122"/>
                <a:cs typeface="+mn-cs"/>
              </a:rPr>
              <a:t>日，他驾驶的帆船在茫茫大海中失去联系。</a:t>
            </a:r>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4</a:t>
            </a:fld>
            <a:endParaRPr lang="en-US" altLang="zh-CN"/>
          </a:p>
        </p:txBody>
      </p:sp>
    </p:spTree>
    <p:extLst>
      <p:ext uri="{BB962C8B-B14F-4D97-AF65-F5344CB8AC3E}">
        <p14:creationId xmlns:p14="http://schemas.microsoft.com/office/powerpoint/2010/main" val="227171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National Research Council-Computer Science and Telecommunications Board</a:t>
            </a:r>
            <a:r>
              <a:rPr lang="zh-CN" altLang="en-US" dirty="0"/>
              <a:t>）</a:t>
            </a:r>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5</a:t>
            </a:fld>
            <a:endParaRPr lang="en-US" altLang="zh-CN"/>
          </a:p>
        </p:txBody>
      </p:sp>
    </p:spTree>
    <p:extLst>
      <p:ext uri="{BB962C8B-B14F-4D97-AF65-F5344CB8AC3E}">
        <p14:creationId xmlns:p14="http://schemas.microsoft.com/office/powerpoint/2010/main" val="273274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7</a:t>
            </a:fld>
            <a:endParaRPr lang="en-US" altLang="zh-CN"/>
          </a:p>
        </p:txBody>
      </p:sp>
    </p:spTree>
    <p:extLst>
      <p:ext uri="{BB962C8B-B14F-4D97-AF65-F5344CB8AC3E}">
        <p14:creationId xmlns:p14="http://schemas.microsoft.com/office/powerpoint/2010/main" val="140122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11</a:t>
            </a:fld>
            <a:endParaRPr lang="en-US" altLang="zh-CN"/>
          </a:p>
        </p:txBody>
      </p:sp>
    </p:spTree>
    <p:extLst>
      <p:ext uri="{BB962C8B-B14F-4D97-AF65-F5344CB8AC3E}">
        <p14:creationId xmlns:p14="http://schemas.microsoft.com/office/powerpoint/2010/main" val="39592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F7758A-F5E2-49A5-B3A1-01440C31A5B8}" type="slidenum">
              <a:rPr lang="en-US" altLang="zh-CN" smtClean="0"/>
              <a:pPr>
                <a:defRPr/>
              </a:pPr>
              <a:t>17</a:t>
            </a:fld>
            <a:endParaRPr lang="en-US" altLang="zh-CN"/>
          </a:p>
        </p:txBody>
      </p:sp>
    </p:spTree>
    <p:extLst>
      <p:ext uri="{BB962C8B-B14F-4D97-AF65-F5344CB8AC3E}">
        <p14:creationId xmlns:p14="http://schemas.microsoft.com/office/powerpoint/2010/main" val="239396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318" y="39417"/>
            <a:ext cx="7867440" cy="279116"/>
          </a:xfrm>
        </p:spPr>
        <p:txBody>
          <a:bodyPr/>
          <a:lstStyle>
            <a:lvl1pPr algn="l">
              <a:defRPr sz="2000" b="1" baseline="0">
                <a:solidFill>
                  <a:srgbClr val="2C14BC"/>
                </a:solidFill>
              </a:defRPr>
            </a:lvl1pPr>
          </a:lstStyle>
          <a:p>
            <a:r>
              <a:rPr lang="zh-CN" altLang="en-US" dirty="0"/>
              <a:t>单击此处编辑母版标题样式</a:t>
            </a:r>
          </a:p>
        </p:txBody>
      </p:sp>
      <p:sp>
        <p:nvSpPr>
          <p:cNvPr id="3" name="内容占位符 2"/>
          <p:cNvSpPr>
            <a:spLocks noGrp="1"/>
          </p:cNvSpPr>
          <p:nvPr>
            <p:ph idx="1"/>
          </p:nvPr>
        </p:nvSpPr>
        <p:spPr>
          <a:xfrm>
            <a:off x="76318" y="329462"/>
            <a:ext cx="8991364" cy="6452250"/>
          </a:xfrm>
        </p:spPr>
        <p:txBody>
          <a:bodyPr/>
          <a:lstStyle>
            <a:lvl1pPr marL="342900" indent="-342900">
              <a:lnSpc>
                <a:spcPts val="3500"/>
              </a:lnSpc>
              <a:buSzPct val="70000"/>
              <a:buFont typeface="Wingdings" panose="05000000000000000000" pitchFamily="2" charset="2"/>
              <a:buChar char="l"/>
              <a:defRPr sz="2400" baseline="0"/>
            </a:lvl1pPr>
            <a:lvl2pPr marL="742950" indent="-285750">
              <a:lnSpc>
                <a:spcPts val="3500"/>
              </a:lnSpc>
              <a:buFont typeface="Arial" panose="020B0604020202020204" pitchFamily="34" charset="0"/>
              <a:buChar char="−"/>
              <a:defRPr sz="2200" baseline="0"/>
            </a:lvl2pPr>
            <a:lvl3pPr marL="1143000" indent="-228600">
              <a:lnSpc>
                <a:spcPts val="3500"/>
              </a:lnSpc>
              <a:buFont typeface="Arial" panose="020B0604020202020204" pitchFamily="34" charset="0"/>
              <a:buChar char="•"/>
              <a:defRPr sz="2000" baseline="0"/>
            </a:lvl3pPr>
            <a:lvl4pPr>
              <a:lnSpc>
                <a:spcPts val="3500"/>
              </a:lnSpc>
              <a:buFont typeface="Wingdings" pitchFamily="2" charset="2"/>
              <a:buChar char="ü"/>
              <a:defRPr sz="2000" baseline="0"/>
            </a:lvl4pPr>
            <a:lvl5pPr>
              <a:lnSpc>
                <a:spcPts val="35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886406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52516" y="352887"/>
            <a:ext cx="8838968" cy="640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11"/>
          <p:cNvSpPr>
            <a:spLocks noGrp="1" noChangeArrowheads="1"/>
          </p:cNvSpPr>
          <p:nvPr>
            <p:ph type="title"/>
          </p:nvPr>
        </p:nvSpPr>
        <p:spPr bwMode="auto">
          <a:xfrm>
            <a:off x="1143000" y="-76200"/>
            <a:ext cx="8001000" cy="47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9" name="Rectangle 12"/>
          <p:cNvSpPr>
            <a:spLocks noChangeArrowheads="1"/>
          </p:cNvSpPr>
          <p:nvPr userDrawn="1"/>
        </p:nvSpPr>
        <p:spPr bwMode="auto">
          <a:xfrm>
            <a:off x="0" y="6810287"/>
            <a:ext cx="9144000" cy="45719"/>
          </a:xfrm>
          <a:prstGeom prst="rect">
            <a:avLst/>
          </a:prstGeom>
          <a:solidFill>
            <a:srgbClr val="860000"/>
          </a:solidFill>
          <a:ln>
            <a:noFill/>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1200" b="1" dirty="0">
              <a:solidFill>
                <a:schemeClr val="bg1"/>
              </a:solidFill>
            </a:endParaRPr>
          </a:p>
        </p:txBody>
      </p:sp>
      <p:cxnSp>
        <p:nvCxnSpPr>
          <p:cNvPr id="1030" name="直接连接符 7"/>
          <p:cNvCxnSpPr>
            <a:cxnSpLocks noChangeShapeType="1"/>
          </p:cNvCxnSpPr>
          <p:nvPr userDrawn="1"/>
        </p:nvCxnSpPr>
        <p:spPr bwMode="auto">
          <a:xfrm>
            <a:off x="152516" y="349126"/>
            <a:ext cx="8838968" cy="0"/>
          </a:xfrm>
          <a:prstGeom prst="line">
            <a:avLst/>
          </a:prstGeom>
          <a:noFill/>
          <a:ln w="25400" algn="ctr">
            <a:solidFill>
              <a:srgbClr val="C00000"/>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u"/>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erozhua@126.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76367" y="762070"/>
            <a:ext cx="7695998" cy="1143000"/>
          </a:xfrm>
          <a:prstGeom prst="rect">
            <a:avLst/>
          </a:prstGeom>
          <a:noFill/>
          <a:ln w="9525">
            <a:noFill/>
            <a:miter lim="800000"/>
            <a:headEnd/>
            <a:tailEnd/>
          </a:ln>
        </p:spPr>
        <p:txBody>
          <a:bodyPr anchor="ctr"/>
          <a:lstStyle/>
          <a:p>
            <a:pPr algn="ctr" eaLnBrk="1" hangingPunct="1">
              <a:defRPr/>
            </a:pPr>
            <a:r>
              <a:rPr lang="zh-CN" altLang="en-US" sz="3200" kern="0" dirty="0">
                <a:latin typeface="+mj-lt"/>
                <a:ea typeface="+mj-ea"/>
                <a:cs typeface="+mj-cs"/>
              </a:rPr>
              <a:t>第</a:t>
            </a:r>
            <a:r>
              <a:rPr lang="en-US" altLang="zh-CN" sz="3200" kern="0" dirty="0">
                <a:latin typeface="+mj-lt"/>
                <a:ea typeface="+mj-ea"/>
                <a:cs typeface="+mj-cs"/>
              </a:rPr>
              <a:t>1</a:t>
            </a:r>
            <a:r>
              <a:rPr lang="zh-CN" altLang="en-US" sz="3200" kern="0" dirty="0">
                <a:latin typeface="+mj-lt"/>
                <a:ea typeface="+mj-ea"/>
                <a:cs typeface="+mj-cs"/>
              </a:rPr>
              <a:t>章 数据科学概论</a:t>
            </a:r>
          </a:p>
        </p:txBody>
      </p:sp>
      <p:sp>
        <p:nvSpPr>
          <p:cNvPr id="4099" name="Text Box 5"/>
          <p:cNvSpPr txBox="1">
            <a:spLocks noChangeArrowheads="1"/>
          </p:cNvSpPr>
          <p:nvPr/>
        </p:nvSpPr>
        <p:spPr bwMode="auto">
          <a:xfrm>
            <a:off x="2286000" y="3733792"/>
            <a:ext cx="487673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u"/>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9pPr>
          </a:lstStyle>
          <a:p>
            <a:pPr indent="-339725" algn="r" eaLnBrk="1">
              <a:buClrTx/>
              <a:buFontTx/>
              <a:buNone/>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pPr>
            <a:r>
              <a:rPr lang="en-GB" altLang="zh-CN" sz="2000" dirty="0">
                <a:solidFill>
                  <a:srgbClr val="CCCCCC"/>
                </a:solidFill>
                <a:ea typeface="微软雅黑" panose="020B0503020204020204" pitchFamily="34" charset="-122"/>
              </a:rPr>
              <a:t> </a:t>
            </a:r>
            <a:r>
              <a:rPr lang="zh-CN" altLang="en-GB" sz="2000" dirty="0">
                <a:solidFill>
                  <a:srgbClr val="C00000"/>
                </a:solidFill>
                <a:ea typeface="微软雅黑" panose="020B0503020204020204" pitchFamily="34" charset="-122"/>
              </a:rPr>
              <a:t>主讲人</a:t>
            </a:r>
            <a:r>
              <a:rPr lang="zh-CN" altLang="en-GB" sz="2000" dirty="0">
                <a:solidFill>
                  <a:srgbClr val="C00000"/>
                </a:solidFill>
              </a:rPr>
              <a:t>：</a:t>
            </a:r>
            <a:r>
              <a:rPr lang="zh-CN" altLang="en-GB" sz="2000" dirty="0">
                <a:solidFill>
                  <a:srgbClr val="C00000"/>
                </a:solidFill>
                <a:ea typeface="微软雅黑" panose="020B0503020204020204" pitchFamily="34" charset="-122"/>
              </a:rPr>
              <a:t>张 华</a:t>
            </a:r>
            <a:endParaRPr lang="en-US" altLang="zh-CN" sz="2000" dirty="0">
              <a:solidFill>
                <a:srgbClr val="C00000"/>
              </a:solidFill>
              <a:ea typeface="微软雅黑" panose="020B0503020204020204" pitchFamily="34" charset="-122"/>
            </a:endParaRPr>
          </a:p>
          <a:p>
            <a:pPr indent="-339725" algn="r" eaLnBrk="1">
              <a:buClrTx/>
              <a:buFontTx/>
              <a:buNone/>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pPr>
            <a:r>
              <a:rPr lang="zh-CN" altLang="en-US" sz="2000" dirty="0">
                <a:solidFill>
                  <a:srgbClr val="C00000"/>
                </a:solidFill>
                <a:ea typeface="微软雅黑" panose="020B0503020204020204" pitchFamily="34" charset="-122"/>
              </a:rPr>
              <a:t>浙江工商大学计算机与信息工程学院</a:t>
            </a:r>
            <a:r>
              <a:rPr lang="zh-CN" altLang="en-GB" sz="2000" dirty="0">
                <a:solidFill>
                  <a:srgbClr val="C00000"/>
                </a:solidFill>
                <a:ea typeface="微软雅黑" panose="020B0503020204020204" pitchFamily="34" charset="-122"/>
              </a:rPr>
              <a:t> </a:t>
            </a:r>
            <a:r>
              <a:rPr lang="zh-CN" altLang="en-GB" sz="2000" dirty="0">
                <a:solidFill>
                  <a:srgbClr val="CCCCCC"/>
                </a:solidFill>
                <a:ea typeface="微软雅黑" panose="020B0503020204020204" pitchFamily="34" charset="-122"/>
              </a:rPr>
              <a:t> </a:t>
            </a:r>
          </a:p>
          <a:p>
            <a:pPr indent="-339725" algn="r" eaLnBrk="1">
              <a:buClrTx/>
              <a:buFontTx/>
              <a:buNone/>
              <a:tabLst>
                <a:tab pos="34290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pPr>
            <a:r>
              <a:rPr lang="en-GB" altLang="zh-CN" sz="2000" dirty="0">
                <a:solidFill>
                  <a:srgbClr val="CCCCCC"/>
                </a:solidFill>
                <a:ea typeface="微软雅黑" panose="020B0503020204020204" pitchFamily="34" charset="-122"/>
              </a:rPr>
              <a:t>               </a:t>
            </a:r>
            <a:r>
              <a:rPr lang="en-GB" altLang="zh-CN" sz="2000" dirty="0">
                <a:solidFill>
                  <a:srgbClr val="0000FF"/>
                </a:solidFill>
                <a:ea typeface="微软雅黑" panose="020B0503020204020204" pitchFamily="34" charset="-122"/>
              </a:rPr>
              <a:t>Email</a:t>
            </a:r>
            <a:r>
              <a:rPr lang="zh-CN" altLang="en-GB" sz="2000" dirty="0">
                <a:solidFill>
                  <a:srgbClr val="0000FF"/>
                </a:solidFill>
                <a:ea typeface="微软雅黑" panose="020B0503020204020204" pitchFamily="34" charset="-122"/>
              </a:rPr>
              <a:t>：</a:t>
            </a:r>
            <a:r>
              <a:rPr lang="zh-CN" altLang="en-GB" sz="2000" dirty="0">
                <a:solidFill>
                  <a:srgbClr val="CCCCCC"/>
                </a:solidFill>
                <a:ea typeface="微软雅黑" panose="020B0503020204020204" pitchFamily="34" charset="-122"/>
              </a:rPr>
              <a:t> </a:t>
            </a:r>
            <a:r>
              <a:rPr lang="en-GB" altLang="zh-CN" sz="2000" dirty="0">
                <a:solidFill>
                  <a:srgbClr val="CCCCCC"/>
                </a:solidFill>
                <a:ea typeface="微软雅黑" panose="020B0503020204020204" pitchFamily="34" charset="-122"/>
                <a:hlinkClick r:id="rId3"/>
              </a:rPr>
              <a:t>zerozhua@126.com</a:t>
            </a:r>
            <a:r>
              <a:rPr lang="en-GB" altLang="zh-CN" sz="2000" dirty="0">
                <a:solidFill>
                  <a:srgbClr val="CCCCCC"/>
                </a:solidFill>
                <a:ea typeface="微软雅黑" panose="020B0503020204020204" pitchFamily="34" charset="-122"/>
              </a:rPr>
              <a:t> </a:t>
            </a:r>
            <a:br>
              <a:rPr lang="en-GB" altLang="zh-CN" sz="2000" dirty="0">
                <a:solidFill>
                  <a:srgbClr val="CCCCCC"/>
                </a:solidFill>
                <a:ea typeface="微软雅黑" panose="020B0503020204020204" pitchFamily="34" charset="-122"/>
              </a:rPr>
            </a:br>
            <a:r>
              <a:rPr lang="en-GB" altLang="zh-CN" sz="2000" dirty="0">
                <a:solidFill>
                  <a:srgbClr val="0000FF"/>
                </a:solidFill>
                <a:ea typeface="微软雅黑" panose="020B0503020204020204" pitchFamily="34" charset="-122"/>
              </a:rPr>
              <a:t>            </a:t>
            </a:r>
            <a:endParaRPr lang="en-US" altLang="zh-CN" sz="2000" dirty="0">
              <a:solidFill>
                <a:srgbClr val="0000FF"/>
              </a:solidFill>
            </a:endParaRPr>
          </a:p>
        </p:txBody>
      </p:sp>
      <p:sp>
        <p:nvSpPr>
          <p:cNvPr id="2" name="文本框 1">
            <a:extLst>
              <a:ext uri="{FF2B5EF4-FFF2-40B4-BE49-F238E27FC236}">
                <a16:creationId xmlns:a16="http://schemas.microsoft.com/office/drawing/2014/main" id="{F3E49B64-FF53-4F42-8FC4-2E55C4B24D79}"/>
              </a:ext>
            </a:extLst>
          </p:cNvPr>
          <p:cNvSpPr txBox="1"/>
          <p:nvPr/>
        </p:nvSpPr>
        <p:spPr>
          <a:xfrm>
            <a:off x="152516" y="0"/>
            <a:ext cx="5834627" cy="369332"/>
          </a:xfrm>
          <a:prstGeom prst="rect">
            <a:avLst/>
          </a:prstGeom>
          <a:noFill/>
        </p:spPr>
        <p:txBody>
          <a:bodyPr wrap="square" rtlCol="0">
            <a:spAutoFit/>
          </a:bodyPr>
          <a:lstStyle/>
          <a:p>
            <a:r>
              <a:rPr lang="zh-CN" altLang="en-US" b="1" dirty="0">
                <a:solidFill>
                  <a:srgbClr val="0000FF"/>
                </a:solidFill>
              </a:rPr>
              <a:t>浙江工商大学</a:t>
            </a:r>
            <a:r>
              <a:rPr lang="en-US" altLang="zh-CN" b="1" dirty="0">
                <a:solidFill>
                  <a:srgbClr val="0000FF"/>
                </a:solidFill>
              </a:rPr>
              <a:t>《</a:t>
            </a:r>
            <a:r>
              <a:rPr lang="zh-CN" altLang="en-US" b="1" dirty="0">
                <a:solidFill>
                  <a:srgbClr val="0000FF"/>
                </a:solidFill>
              </a:rPr>
              <a:t>数据科学基础</a:t>
            </a:r>
            <a:r>
              <a:rPr lang="en-US" altLang="zh-CN" b="1" dirty="0">
                <a:solidFill>
                  <a:srgbClr val="0000FF"/>
                </a:solidFill>
              </a:rPr>
              <a:t>》</a:t>
            </a:r>
            <a:endParaRPr lang="zh-CN" altLang="en-US" b="1" dirty="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19308-FB20-46C1-956F-82813DC7B597}"/>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3B738974-875D-4ACE-9816-35B5CBDE7F30}"/>
              </a:ext>
            </a:extLst>
          </p:cNvPr>
          <p:cNvSpPr>
            <a:spLocks noGrp="1"/>
          </p:cNvSpPr>
          <p:nvPr>
            <p:ph idx="1"/>
          </p:nvPr>
        </p:nvSpPr>
        <p:spPr/>
        <p:txBody>
          <a:bodyPr/>
          <a:lstStyle/>
          <a:p>
            <a:r>
              <a:rPr lang="zh-CN" altLang="en-US" dirty="0"/>
              <a:t>与其它学科的关系</a:t>
            </a:r>
          </a:p>
        </p:txBody>
      </p:sp>
      <p:pic>
        <p:nvPicPr>
          <p:cNvPr id="4" name="Picture 4" descr="4ec2d5628535e5ddf667e7bf76c6a7efce1b6202">
            <a:extLst>
              <a:ext uri="{FF2B5EF4-FFF2-40B4-BE49-F238E27FC236}">
                <a16:creationId xmlns:a16="http://schemas.microsoft.com/office/drawing/2014/main" id="{8E5F6B36-877B-4B9F-A9FE-61A4D01EC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376363"/>
            <a:ext cx="9001125"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0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B1BDC-56D6-4E98-BA44-378685BD5D66}"/>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04AF687B-DE75-4828-9792-140F2E45CD64}"/>
              </a:ext>
            </a:extLst>
          </p:cNvPr>
          <p:cNvSpPr>
            <a:spLocks noGrp="1"/>
          </p:cNvSpPr>
          <p:nvPr>
            <p:ph idx="1"/>
          </p:nvPr>
        </p:nvSpPr>
        <p:spPr/>
        <p:txBody>
          <a:bodyPr/>
          <a:lstStyle/>
          <a:p>
            <a:r>
              <a:rPr lang="zh-CN" altLang="en-US" dirty="0"/>
              <a:t>数据科学的三要素</a:t>
            </a:r>
            <a:endParaRPr lang="en-US" altLang="zh-CN" dirty="0"/>
          </a:p>
          <a:p>
            <a:pPr lvl="1"/>
            <a:r>
              <a:rPr lang="zh-CN" altLang="en-US" b="1" dirty="0">
                <a:solidFill>
                  <a:srgbClr val="FF0000"/>
                </a:solidFill>
              </a:rPr>
              <a:t>专业领域知识</a:t>
            </a:r>
          </a:p>
          <a:p>
            <a:pPr lvl="1"/>
            <a:r>
              <a:rPr lang="zh-CN" altLang="en-US" b="1" dirty="0">
                <a:solidFill>
                  <a:srgbClr val="FF0000"/>
                </a:solidFill>
              </a:rPr>
              <a:t>数学统计学知识</a:t>
            </a:r>
          </a:p>
          <a:p>
            <a:pPr lvl="2"/>
            <a:r>
              <a:rPr lang="en-US" altLang="zh-CN" dirty="0"/>
              <a:t>1. </a:t>
            </a:r>
            <a:r>
              <a:rPr lang="zh-CN" altLang="en-US" dirty="0"/>
              <a:t>线性代数</a:t>
            </a:r>
            <a:endParaRPr lang="en-US" altLang="zh-CN" dirty="0"/>
          </a:p>
          <a:p>
            <a:pPr lvl="2"/>
            <a:r>
              <a:rPr lang="en-US" altLang="zh-CN" dirty="0"/>
              <a:t>2. </a:t>
            </a:r>
            <a:r>
              <a:rPr lang="zh-CN" altLang="en-US" dirty="0"/>
              <a:t>概率统计</a:t>
            </a:r>
            <a:endParaRPr lang="en-US" altLang="zh-CN" dirty="0"/>
          </a:p>
          <a:p>
            <a:pPr lvl="2"/>
            <a:r>
              <a:rPr lang="en-US" altLang="zh-CN" dirty="0"/>
              <a:t>3. </a:t>
            </a:r>
            <a:r>
              <a:rPr lang="zh-CN" altLang="en-US" dirty="0"/>
              <a:t>优化理论</a:t>
            </a:r>
            <a:endParaRPr lang="en-US" altLang="zh-CN" dirty="0"/>
          </a:p>
          <a:p>
            <a:pPr lvl="2"/>
            <a:r>
              <a:rPr lang="en-US" altLang="zh-CN" dirty="0"/>
              <a:t>4. </a:t>
            </a:r>
            <a:r>
              <a:rPr lang="zh-CN" altLang="en-US" dirty="0"/>
              <a:t>机器学习</a:t>
            </a:r>
            <a:endParaRPr lang="en-US" altLang="zh-CN" dirty="0"/>
          </a:p>
          <a:p>
            <a:pPr lvl="1"/>
            <a:r>
              <a:rPr lang="zh-CN" altLang="en-US" b="1" dirty="0">
                <a:solidFill>
                  <a:srgbClr val="FF0000"/>
                </a:solidFill>
              </a:rPr>
              <a:t>计算机软件知识</a:t>
            </a:r>
            <a:endParaRPr lang="en-US" altLang="zh-CN" b="1" dirty="0">
              <a:solidFill>
                <a:srgbClr val="FF0000"/>
              </a:solidFill>
            </a:endParaRPr>
          </a:p>
          <a:p>
            <a:pPr lvl="2"/>
            <a:r>
              <a:rPr lang="zh-CN" altLang="en-US" dirty="0"/>
              <a:t>可视化</a:t>
            </a:r>
            <a:endParaRPr lang="en-US" altLang="zh-CN" dirty="0"/>
          </a:p>
          <a:p>
            <a:pPr lvl="2"/>
            <a:r>
              <a:rPr lang="zh-CN" altLang="en-US" dirty="0"/>
              <a:t>推送系统</a:t>
            </a:r>
            <a:endParaRPr lang="en-US" altLang="zh-CN" dirty="0"/>
          </a:p>
          <a:p>
            <a:pPr lvl="2"/>
            <a:r>
              <a:rPr lang="zh-CN" altLang="en-US" dirty="0"/>
              <a:t>数据处理    </a:t>
            </a:r>
            <a:endParaRPr lang="en-US" altLang="zh-CN" dirty="0"/>
          </a:p>
          <a:p>
            <a:pPr lvl="2"/>
            <a:r>
              <a:rPr lang="zh-CN" altLang="en-US" dirty="0"/>
              <a:t>黑客技巧</a:t>
            </a:r>
            <a:endParaRPr lang="en-US" altLang="zh-CN" dirty="0"/>
          </a:p>
          <a:p>
            <a:pPr lvl="2"/>
            <a:r>
              <a:rPr lang="zh-CN" altLang="en-US" dirty="0"/>
              <a:t>程序设计</a:t>
            </a:r>
          </a:p>
          <a:p>
            <a:pPr lvl="2"/>
            <a:endParaRPr lang="en-US" altLang="zh-CN" dirty="0"/>
          </a:p>
          <a:p>
            <a:pPr lvl="2"/>
            <a:endParaRPr lang="zh-CN" altLang="en-US" dirty="0"/>
          </a:p>
          <a:p>
            <a:pPr lvl="2"/>
            <a:endParaRPr lang="zh-CN" altLang="en-US" dirty="0"/>
          </a:p>
        </p:txBody>
      </p:sp>
      <p:pic>
        <p:nvPicPr>
          <p:cNvPr id="6" name="图片 5">
            <a:extLst>
              <a:ext uri="{FF2B5EF4-FFF2-40B4-BE49-F238E27FC236}">
                <a16:creationId xmlns:a16="http://schemas.microsoft.com/office/drawing/2014/main" id="{F8F8547F-C661-48B3-AAE0-7D05CD63D468}"/>
              </a:ext>
            </a:extLst>
          </p:cNvPr>
          <p:cNvPicPr>
            <a:picLocks noChangeAspect="1"/>
          </p:cNvPicPr>
          <p:nvPr/>
        </p:nvPicPr>
        <p:blipFill>
          <a:blip r:embed="rId3"/>
          <a:stretch>
            <a:fillRect/>
          </a:stretch>
        </p:blipFill>
        <p:spPr>
          <a:xfrm>
            <a:off x="4191010" y="1219258"/>
            <a:ext cx="4327983" cy="4038554"/>
          </a:xfrm>
          <a:prstGeom prst="rect">
            <a:avLst/>
          </a:prstGeom>
        </p:spPr>
      </p:pic>
    </p:spTree>
    <p:extLst>
      <p:ext uri="{BB962C8B-B14F-4D97-AF65-F5344CB8AC3E}">
        <p14:creationId xmlns:p14="http://schemas.microsoft.com/office/powerpoint/2010/main" val="413345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BE14E-4452-4770-8881-4E0071C96B1D}"/>
              </a:ext>
            </a:extLst>
          </p:cNvPr>
          <p:cNvSpPr>
            <a:spLocks noGrp="1"/>
          </p:cNvSpPr>
          <p:nvPr>
            <p:ph type="title"/>
          </p:nvPr>
        </p:nvSpPr>
        <p:spPr/>
        <p:txBody>
          <a:bodyPr/>
          <a:lstStyle/>
          <a:p>
            <a:r>
              <a:rPr lang="en-US" altLang="zh-CN" dirty="0"/>
              <a:t>1.2 </a:t>
            </a:r>
            <a:r>
              <a:rPr lang="zh-CN" altLang="en-US" dirty="0"/>
              <a:t>数据科学家</a:t>
            </a:r>
          </a:p>
        </p:txBody>
      </p:sp>
      <p:sp>
        <p:nvSpPr>
          <p:cNvPr id="3" name="内容占位符 2">
            <a:extLst>
              <a:ext uri="{FF2B5EF4-FFF2-40B4-BE49-F238E27FC236}">
                <a16:creationId xmlns:a16="http://schemas.microsoft.com/office/drawing/2014/main" id="{42BAAD75-5AE9-407D-8853-76430C31E32F}"/>
              </a:ext>
            </a:extLst>
          </p:cNvPr>
          <p:cNvSpPr>
            <a:spLocks noGrp="1"/>
          </p:cNvSpPr>
          <p:nvPr>
            <p:ph idx="1"/>
          </p:nvPr>
        </p:nvSpPr>
        <p:spPr/>
        <p:txBody>
          <a:bodyPr/>
          <a:lstStyle/>
          <a:p>
            <a:r>
              <a:rPr lang="zh-CN" altLang="en-US" dirty="0">
                <a:solidFill>
                  <a:srgbClr val="FF0000"/>
                </a:solidFill>
              </a:rPr>
              <a:t>定义</a:t>
            </a:r>
            <a:endParaRPr lang="en-US" altLang="zh-CN" dirty="0">
              <a:solidFill>
                <a:srgbClr val="FF0000"/>
              </a:solidFill>
            </a:endParaRPr>
          </a:p>
          <a:p>
            <a:pPr lvl="1"/>
            <a:r>
              <a:rPr lang="zh-CN" altLang="en-US" dirty="0"/>
              <a:t>数据科学家是计算机科学，统计学，数据可视化方面的专家，并且具有领域专业知识。</a:t>
            </a:r>
            <a:endParaRPr lang="en-US" altLang="zh-CN" dirty="0"/>
          </a:p>
          <a:p>
            <a:pPr lvl="1"/>
            <a:r>
              <a:rPr lang="zh-CN" altLang="en-US" dirty="0"/>
              <a:t>没有哪个人是所有学科的专家。所以有必要组织具有不同背景和专业的人形成一个团队。作为一个团队，他们可以面对任何特殊问题。我们看了现在对数据科学家技能的要求后更加需要强调团队的重要性。</a:t>
            </a:r>
            <a:endParaRPr lang="en-US" altLang="zh-CN" dirty="0"/>
          </a:p>
          <a:p>
            <a:pPr lvl="1"/>
            <a:r>
              <a:rPr lang="zh-CN" altLang="en-US" dirty="0"/>
              <a:t>数据科学家（</a:t>
            </a:r>
            <a:r>
              <a:rPr lang="en-US" altLang="zh-CN" dirty="0"/>
              <a:t>Data Scientist )</a:t>
            </a:r>
            <a:r>
              <a:rPr lang="zh-CN" altLang="en-US" dirty="0"/>
              <a:t>只是一个职位。类似于工程师、会计师。</a:t>
            </a:r>
          </a:p>
        </p:txBody>
      </p:sp>
    </p:spTree>
    <p:extLst>
      <p:ext uri="{BB962C8B-B14F-4D97-AF65-F5344CB8AC3E}">
        <p14:creationId xmlns:p14="http://schemas.microsoft.com/office/powerpoint/2010/main" val="374909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FB22A-CFD8-4408-A2A9-69D34AF091E5}"/>
              </a:ext>
            </a:extLst>
          </p:cNvPr>
          <p:cNvSpPr>
            <a:spLocks noGrp="1"/>
          </p:cNvSpPr>
          <p:nvPr>
            <p:ph type="title"/>
          </p:nvPr>
        </p:nvSpPr>
        <p:spPr>
          <a:xfrm>
            <a:off x="52414" y="37508"/>
            <a:ext cx="7867440" cy="279116"/>
          </a:xfrm>
        </p:spPr>
        <p:txBody>
          <a:bodyPr/>
          <a:lstStyle/>
          <a:p>
            <a:r>
              <a:rPr lang="en-US" altLang="zh-CN" dirty="0"/>
              <a:t>1.2 </a:t>
            </a:r>
            <a:r>
              <a:rPr lang="zh-CN" altLang="en-US" dirty="0"/>
              <a:t>数据科学家</a:t>
            </a:r>
          </a:p>
        </p:txBody>
      </p:sp>
      <p:sp>
        <p:nvSpPr>
          <p:cNvPr id="3" name="内容占位符 2">
            <a:extLst>
              <a:ext uri="{FF2B5EF4-FFF2-40B4-BE49-F238E27FC236}">
                <a16:creationId xmlns:a16="http://schemas.microsoft.com/office/drawing/2014/main" id="{AB41ADE9-3DD7-4F84-B59A-7DE51C290EC2}"/>
              </a:ext>
            </a:extLst>
          </p:cNvPr>
          <p:cNvSpPr>
            <a:spLocks noGrp="1"/>
          </p:cNvSpPr>
          <p:nvPr>
            <p:ph idx="1"/>
          </p:nvPr>
        </p:nvSpPr>
        <p:spPr>
          <a:xfrm>
            <a:off x="100222" y="329462"/>
            <a:ext cx="8991364" cy="6452250"/>
          </a:xfrm>
        </p:spPr>
        <p:txBody>
          <a:bodyPr/>
          <a:lstStyle/>
          <a:p>
            <a:r>
              <a:rPr lang="zh-CN" altLang="en-US" dirty="0"/>
              <a:t>数据科学家的知识背景</a:t>
            </a:r>
            <a:endParaRPr lang="en-US" altLang="zh-CN" dirty="0"/>
          </a:p>
          <a:p>
            <a:pPr lvl="1">
              <a:lnSpc>
                <a:spcPct val="150000"/>
              </a:lnSpc>
            </a:pPr>
            <a:r>
              <a:rPr lang="zh-CN" altLang="en-US" sz="2000" dirty="0"/>
              <a:t>计算机科学</a:t>
            </a:r>
            <a:endParaRPr lang="en-US" altLang="zh-CN" sz="2000" dirty="0"/>
          </a:p>
          <a:p>
            <a:pPr lvl="1">
              <a:lnSpc>
                <a:spcPct val="150000"/>
              </a:lnSpc>
            </a:pPr>
            <a:r>
              <a:rPr lang="zh-CN" altLang="en-US" sz="2000" dirty="0"/>
              <a:t>数学</a:t>
            </a:r>
            <a:endParaRPr lang="en-US" altLang="zh-CN" sz="2000" dirty="0"/>
          </a:p>
          <a:p>
            <a:pPr lvl="1">
              <a:lnSpc>
                <a:spcPct val="150000"/>
              </a:lnSpc>
            </a:pPr>
            <a:r>
              <a:rPr lang="zh-CN" altLang="en-US" sz="2000" dirty="0"/>
              <a:t>统计学</a:t>
            </a:r>
          </a:p>
          <a:p>
            <a:pPr lvl="1">
              <a:lnSpc>
                <a:spcPct val="150000"/>
              </a:lnSpc>
            </a:pPr>
            <a:r>
              <a:rPr lang="zh-CN" altLang="en-US" sz="2000" dirty="0"/>
              <a:t>机器学习</a:t>
            </a:r>
          </a:p>
          <a:p>
            <a:pPr lvl="1">
              <a:lnSpc>
                <a:spcPct val="150000"/>
              </a:lnSpc>
            </a:pPr>
            <a:r>
              <a:rPr lang="zh-CN" altLang="en-US" sz="2000" dirty="0"/>
              <a:t>专业领域</a:t>
            </a:r>
          </a:p>
          <a:p>
            <a:pPr lvl="1">
              <a:lnSpc>
                <a:spcPct val="150000"/>
              </a:lnSpc>
            </a:pPr>
            <a:r>
              <a:rPr lang="zh-CN" altLang="en-US" sz="2000" dirty="0"/>
              <a:t>沟通和表达技巧</a:t>
            </a:r>
          </a:p>
          <a:p>
            <a:pPr lvl="1">
              <a:lnSpc>
                <a:spcPct val="150000"/>
              </a:lnSpc>
            </a:pPr>
            <a:r>
              <a:rPr lang="zh-CN" altLang="en-US" sz="2000" dirty="0"/>
              <a:t>数据可视化</a:t>
            </a:r>
          </a:p>
          <a:p>
            <a:pPr lvl="1">
              <a:lnSpc>
                <a:spcPct val="90000"/>
              </a:lnSpc>
            </a:pPr>
            <a:endParaRPr lang="zh-CN" altLang="en-US" sz="2000" dirty="0"/>
          </a:p>
        </p:txBody>
      </p:sp>
      <p:graphicFrame>
        <p:nvGraphicFramePr>
          <p:cNvPr id="4" name="Group 34">
            <a:extLst>
              <a:ext uri="{FF2B5EF4-FFF2-40B4-BE49-F238E27FC236}">
                <a16:creationId xmlns:a16="http://schemas.microsoft.com/office/drawing/2014/main" id="{CBC5B3F2-EAD5-49F4-A042-B31C9DF2CC87}"/>
              </a:ext>
            </a:extLst>
          </p:cNvPr>
          <p:cNvGraphicFramePr>
            <a:graphicFrameLocks noGrp="1"/>
          </p:cNvGraphicFramePr>
          <p:nvPr>
            <p:extLst>
              <p:ext uri="{D42A27DB-BD31-4B8C-83A1-F6EECF244321}">
                <p14:modId xmlns:p14="http://schemas.microsoft.com/office/powerpoint/2010/main" val="1854593794"/>
              </p:ext>
            </p:extLst>
          </p:nvPr>
        </p:nvGraphicFramePr>
        <p:xfrm>
          <a:off x="3087558" y="2144713"/>
          <a:ext cx="5029200" cy="4064000"/>
        </p:xfrm>
        <a:graphic>
          <a:graphicData uri="http://schemas.openxmlformats.org/drawingml/2006/table">
            <a:tbl>
              <a:tblPr/>
              <a:tblGrid>
                <a:gridCol w="5029200">
                  <a:extLst>
                    <a:ext uri="{9D8B030D-6E8A-4147-A177-3AD203B41FA5}">
                      <a16:colId xmlns:a16="http://schemas.microsoft.com/office/drawing/2014/main" val="556333375"/>
                    </a:ext>
                  </a:extLst>
                </a:gridCol>
              </a:tblGrid>
              <a:tr h="1016000">
                <a:tc>
                  <a:txBody>
                    <a:bodyPr/>
                    <a:lstStyle>
                      <a:lvl1pPr algn="just">
                        <a:lnSpc>
                          <a:spcPct val="110000"/>
                        </a:lnSpc>
                        <a:spcBef>
                          <a:spcPts val="600"/>
                        </a:spcBef>
                        <a:buClr>
                          <a:schemeClr val="accent1"/>
                        </a:buClr>
                        <a:buSzPct val="80000"/>
                        <a:buFont typeface="Webdings" panose="05030102010509060703" pitchFamily="18" charset="2"/>
                        <a:defRPr sz="2000">
                          <a:solidFill>
                            <a:srgbClr val="00101A"/>
                          </a:solidFill>
                          <a:latin typeface="幼圆" panose="02010509060101010101" pitchFamily="49" charset="-122"/>
                          <a:ea typeface="幼圆" panose="02010509060101010101" pitchFamily="49" charset="-122"/>
                        </a:defRPr>
                      </a:lvl1pPr>
                      <a:lvl2pPr algn="just">
                        <a:lnSpc>
                          <a:spcPct val="120000"/>
                        </a:lnSpc>
                        <a:spcAft>
                          <a:spcPts val="600"/>
                        </a:spcAft>
                        <a:buClr>
                          <a:srgbClr val="A1BBEE"/>
                        </a:buClr>
                        <a:buFont typeface="幼圆" panose="02010509060101010101" pitchFamily="49" charset="-122"/>
                        <a:defRPr sz="1400">
                          <a:solidFill>
                            <a:schemeClr val="tx1"/>
                          </a:solidFill>
                          <a:latin typeface="幼圆" panose="02010509060101010101" pitchFamily="49" charset="-122"/>
                          <a:ea typeface="幼圆" panose="02010509060101010101" pitchFamily="49" charset="-122"/>
                        </a:defRPr>
                      </a:lvl2pPr>
                      <a:lvl3pPr>
                        <a:lnSpc>
                          <a:spcPct val="90000"/>
                        </a:lnSpc>
                        <a:spcBef>
                          <a:spcPts val="500"/>
                        </a:spcBef>
                        <a:defRPr>
                          <a:solidFill>
                            <a:schemeClr val="tx1"/>
                          </a:solidFill>
                          <a:latin typeface="Arial" panose="020B0604020202020204" pitchFamily="34" charset="0"/>
                          <a:ea typeface="幼圆" panose="02010509060101010101" pitchFamily="49" charset="-122"/>
                        </a:defRPr>
                      </a:lvl3pPr>
                      <a:lvl4pPr>
                        <a:lnSpc>
                          <a:spcPct val="90000"/>
                        </a:lnSpc>
                        <a:spcBef>
                          <a:spcPts val="500"/>
                        </a:spcBef>
                        <a:defRPr sz="1600">
                          <a:solidFill>
                            <a:schemeClr val="tx1"/>
                          </a:solidFill>
                          <a:latin typeface="Arial" panose="020B0604020202020204" pitchFamily="34" charset="0"/>
                          <a:ea typeface="幼圆" panose="02010509060101010101" pitchFamily="49" charset="-122"/>
                        </a:defRPr>
                      </a:lvl4pPr>
                      <a:lvl5pPr>
                        <a:lnSpc>
                          <a:spcPct val="90000"/>
                        </a:lnSpc>
                        <a:spcBef>
                          <a:spcPts val="500"/>
                        </a:spcBef>
                        <a:defRPr sz="1600">
                          <a:solidFill>
                            <a:schemeClr val="tx1"/>
                          </a:solidFill>
                          <a:latin typeface="Arial" panose="020B0604020202020204" pitchFamily="34" charset="0"/>
                          <a:ea typeface="幼圆" panose="02010509060101010101" pitchFamily="49" charset="-122"/>
                        </a:defRPr>
                      </a:lvl5pPr>
                      <a:lvl6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396889"/>
                  </a:ext>
                </a:extLst>
              </a:tr>
              <a:tr h="1016000">
                <a:tc>
                  <a:txBody>
                    <a:bodyPr/>
                    <a:lstStyle>
                      <a:lvl1pPr algn="just">
                        <a:lnSpc>
                          <a:spcPct val="110000"/>
                        </a:lnSpc>
                        <a:spcBef>
                          <a:spcPts val="600"/>
                        </a:spcBef>
                        <a:buClr>
                          <a:schemeClr val="accent1"/>
                        </a:buClr>
                        <a:buSzPct val="80000"/>
                        <a:buFont typeface="Webdings" panose="05030102010509060703" pitchFamily="18" charset="2"/>
                        <a:defRPr sz="2000">
                          <a:solidFill>
                            <a:srgbClr val="00101A"/>
                          </a:solidFill>
                          <a:latin typeface="幼圆" panose="02010509060101010101" pitchFamily="49" charset="-122"/>
                          <a:ea typeface="幼圆" panose="02010509060101010101" pitchFamily="49" charset="-122"/>
                        </a:defRPr>
                      </a:lvl1pPr>
                      <a:lvl2pPr algn="just">
                        <a:lnSpc>
                          <a:spcPct val="120000"/>
                        </a:lnSpc>
                        <a:spcAft>
                          <a:spcPts val="600"/>
                        </a:spcAft>
                        <a:buClr>
                          <a:srgbClr val="A1BBEE"/>
                        </a:buClr>
                        <a:buFont typeface="幼圆" panose="02010509060101010101" pitchFamily="49" charset="-122"/>
                        <a:defRPr sz="1400">
                          <a:solidFill>
                            <a:schemeClr val="tx1"/>
                          </a:solidFill>
                          <a:latin typeface="幼圆" panose="02010509060101010101" pitchFamily="49" charset="-122"/>
                          <a:ea typeface="幼圆" panose="02010509060101010101" pitchFamily="49" charset="-122"/>
                        </a:defRPr>
                      </a:lvl2pPr>
                      <a:lvl3pPr>
                        <a:lnSpc>
                          <a:spcPct val="90000"/>
                        </a:lnSpc>
                        <a:spcBef>
                          <a:spcPts val="500"/>
                        </a:spcBef>
                        <a:defRPr>
                          <a:solidFill>
                            <a:schemeClr val="tx1"/>
                          </a:solidFill>
                          <a:latin typeface="Arial" panose="020B0604020202020204" pitchFamily="34" charset="0"/>
                          <a:ea typeface="幼圆" panose="02010509060101010101" pitchFamily="49" charset="-122"/>
                        </a:defRPr>
                      </a:lvl3pPr>
                      <a:lvl4pPr>
                        <a:lnSpc>
                          <a:spcPct val="90000"/>
                        </a:lnSpc>
                        <a:spcBef>
                          <a:spcPts val="500"/>
                        </a:spcBef>
                        <a:defRPr sz="1600">
                          <a:solidFill>
                            <a:schemeClr val="tx1"/>
                          </a:solidFill>
                          <a:latin typeface="Arial" panose="020B0604020202020204" pitchFamily="34" charset="0"/>
                          <a:ea typeface="幼圆" panose="02010509060101010101" pitchFamily="49" charset="-122"/>
                        </a:defRPr>
                      </a:lvl4pPr>
                      <a:lvl5pPr>
                        <a:lnSpc>
                          <a:spcPct val="90000"/>
                        </a:lnSpc>
                        <a:spcBef>
                          <a:spcPts val="500"/>
                        </a:spcBef>
                        <a:defRPr sz="1600">
                          <a:solidFill>
                            <a:schemeClr val="tx1"/>
                          </a:solidFill>
                          <a:latin typeface="Arial" panose="020B0604020202020204" pitchFamily="34" charset="0"/>
                          <a:ea typeface="幼圆" panose="02010509060101010101" pitchFamily="49" charset="-122"/>
                        </a:defRPr>
                      </a:lvl5pPr>
                      <a:lvl6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753337"/>
                  </a:ext>
                </a:extLst>
              </a:tr>
              <a:tr h="1016000">
                <a:tc>
                  <a:txBody>
                    <a:bodyPr/>
                    <a:lstStyle>
                      <a:lvl1pPr algn="just">
                        <a:lnSpc>
                          <a:spcPct val="110000"/>
                        </a:lnSpc>
                        <a:spcBef>
                          <a:spcPts val="600"/>
                        </a:spcBef>
                        <a:buClr>
                          <a:schemeClr val="accent1"/>
                        </a:buClr>
                        <a:buSzPct val="80000"/>
                        <a:buFont typeface="Webdings" panose="05030102010509060703" pitchFamily="18" charset="2"/>
                        <a:defRPr sz="2000">
                          <a:solidFill>
                            <a:srgbClr val="00101A"/>
                          </a:solidFill>
                          <a:latin typeface="幼圆" panose="02010509060101010101" pitchFamily="49" charset="-122"/>
                          <a:ea typeface="幼圆" panose="02010509060101010101" pitchFamily="49" charset="-122"/>
                        </a:defRPr>
                      </a:lvl1pPr>
                      <a:lvl2pPr algn="just">
                        <a:lnSpc>
                          <a:spcPct val="120000"/>
                        </a:lnSpc>
                        <a:spcAft>
                          <a:spcPts val="600"/>
                        </a:spcAft>
                        <a:buClr>
                          <a:srgbClr val="A1BBEE"/>
                        </a:buClr>
                        <a:buFont typeface="幼圆" panose="02010509060101010101" pitchFamily="49" charset="-122"/>
                        <a:defRPr sz="1400">
                          <a:solidFill>
                            <a:schemeClr val="tx1"/>
                          </a:solidFill>
                          <a:latin typeface="幼圆" panose="02010509060101010101" pitchFamily="49" charset="-122"/>
                          <a:ea typeface="幼圆" panose="02010509060101010101" pitchFamily="49" charset="-122"/>
                        </a:defRPr>
                      </a:lvl2pPr>
                      <a:lvl3pPr>
                        <a:lnSpc>
                          <a:spcPct val="90000"/>
                        </a:lnSpc>
                        <a:spcBef>
                          <a:spcPts val="500"/>
                        </a:spcBef>
                        <a:defRPr>
                          <a:solidFill>
                            <a:schemeClr val="tx1"/>
                          </a:solidFill>
                          <a:latin typeface="Arial" panose="020B0604020202020204" pitchFamily="34" charset="0"/>
                          <a:ea typeface="幼圆" panose="02010509060101010101" pitchFamily="49" charset="-122"/>
                        </a:defRPr>
                      </a:lvl3pPr>
                      <a:lvl4pPr>
                        <a:lnSpc>
                          <a:spcPct val="90000"/>
                        </a:lnSpc>
                        <a:spcBef>
                          <a:spcPts val="500"/>
                        </a:spcBef>
                        <a:defRPr sz="1600">
                          <a:solidFill>
                            <a:schemeClr val="tx1"/>
                          </a:solidFill>
                          <a:latin typeface="Arial" panose="020B0604020202020204" pitchFamily="34" charset="0"/>
                          <a:ea typeface="幼圆" panose="02010509060101010101" pitchFamily="49" charset="-122"/>
                        </a:defRPr>
                      </a:lvl4pPr>
                      <a:lvl5pPr>
                        <a:lnSpc>
                          <a:spcPct val="90000"/>
                        </a:lnSpc>
                        <a:spcBef>
                          <a:spcPts val="500"/>
                        </a:spcBef>
                        <a:defRPr sz="1600">
                          <a:solidFill>
                            <a:schemeClr val="tx1"/>
                          </a:solidFill>
                          <a:latin typeface="Arial" panose="020B0604020202020204" pitchFamily="34" charset="0"/>
                          <a:ea typeface="幼圆" panose="02010509060101010101" pitchFamily="49" charset="-122"/>
                        </a:defRPr>
                      </a:lvl5pPr>
                      <a:lvl6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8103216"/>
                  </a:ext>
                </a:extLst>
              </a:tr>
              <a:tr h="1016000">
                <a:tc>
                  <a:txBody>
                    <a:bodyPr/>
                    <a:lstStyle>
                      <a:lvl1pPr algn="just">
                        <a:lnSpc>
                          <a:spcPct val="110000"/>
                        </a:lnSpc>
                        <a:spcBef>
                          <a:spcPts val="600"/>
                        </a:spcBef>
                        <a:buClr>
                          <a:schemeClr val="accent1"/>
                        </a:buClr>
                        <a:buSzPct val="80000"/>
                        <a:buFont typeface="Webdings" panose="05030102010509060703" pitchFamily="18" charset="2"/>
                        <a:defRPr sz="2000">
                          <a:solidFill>
                            <a:srgbClr val="00101A"/>
                          </a:solidFill>
                          <a:latin typeface="幼圆" panose="02010509060101010101" pitchFamily="49" charset="-122"/>
                          <a:ea typeface="幼圆" panose="02010509060101010101" pitchFamily="49" charset="-122"/>
                        </a:defRPr>
                      </a:lvl1pPr>
                      <a:lvl2pPr algn="just">
                        <a:lnSpc>
                          <a:spcPct val="120000"/>
                        </a:lnSpc>
                        <a:spcAft>
                          <a:spcPts val="600"/>
                        </a:spcAft>
                        <a:buClr>
                          <a:srgbClr val="A1BBEE"/>
                        </a:buClr>
                        <a:buFont typeface="幼圆" panose="02010509060101010101" pitchFamily="49" charset="-122"/>
                        <a:defRPr sz="1400">
                          <a:solidFill>
                            <a:schemeClr val="tx1"/>
                          </a:solidFill>
                          <a:latin typeface="幼圆" panose="02010509060101010101" pitchFamily="49" charset="-122"/>
                          <a:ea typeface="幼圆" panose="02010509060101010101" pitchFamily="49" charset="-122"/>
                        </a:defRPr>
                      </a:lvl2pPr>
                      <a:lvl3pPr>
                        <a:lnSpc>
                          <a:spcPct val="90000"/>
                        </a:lnSpc>
                        <a:spcBef>
                          <a:spcPts val="500"/>
                        </a:spcBef>
                        <a:defRPr>
                          <a:solidFill>
                            <a:schemeClr val="tx1"/>
                          </a:solidFill>
                          <a:latin typeface="Arial" panose="020B0604020202020204" pitchFamily="34" charset="0"/>
                          <a:ea typeface="幼圆" panose="02010509060101010101" pitchFamily="49" charset="-122"/>
                        </a:defRPr>
                      </a:lvl3pPr>
                      <a:lvl4pPr>
                        <a:lnSpc>
                          <a:spcPct val="90000"/>
                        </a:lnSpc>
                        <a:spcBef>
                          <a:spcPts val="500"/>
                        </a:spcBef>
                        <a:defRPr sz="1600">
                          <a:solidFill>
                            <a:schemeClr val="tx1"/>
                          </a:solidFill>
                          <a:latin typeface="Arial" panose="020B0604020202020204" pitchFamily="34" charset="0"/>
                          <a:ea typeface="幼圆" panose="02010509060101010101" pitchFamily="49" charset="-122"/>
                        </a:defRPr>
                      </a:lvl4pPr>
                      <a:lvl5pPr>
                        <a:lnSpc>
                          <a:spcPct val="90000"/>
                        </a:lnSpc>
                        <a:spcBef>
                          <a:spcPts val="500"/>
                        </a:spcBef>
                        <a:defRPr sz="1600">
                          <a:solidFill>
                            <a:schemeClr val="tx1"/>
                          </a:solidFill>
                          <a:latin typeface="Arial" panose="020B0604020202020204" pitchFamily="34" charset="0"/>
                          <a:ea typeface="幼圆" panose="02010509060101010101" pitchFamily="49" charset="-122"/>
                        </a:defRPr>
                      </a:lvl5pPr>
                      <a:lvl6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fontAlgn="base">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993790"/>
                  </a:ext>
                </a:extLst>
              </a:tr>
            </a:tbl>
          </a:graphicData>
        </a:graphic>
      </p:graphicFrame>
      <p:sp>
        <p:nvSpPr>
          <p:cNvPr id="5" name="Rectangle 14">
            <a:extLst>
              <a:ext uri="{FF2B5EF4-FFF2-40B4-BE49-F238E27FC236}">
                <a16:creationId xmlns:a16="http://schemas.microsoft.com/office/drawing/2014/main" id="{8AA9B95F-7A5A-403C-A48E-E13F099C9810}"/>
              </a:ext>
            </a:extLst>
          </p:cNvPr>
          <p:cNvSpPr>
            <a:spLocks noChangeArrowheads="1"/>
          </p:cNvSpPr>
          <p:nvPr/>
        </p:nvSpPr>
        <p:spPr bwMode="auto">
          <a:xfrm>
            <a:off x="5259258" y="2201863"/>
            <a:ext cx="504825" cy="3070225"/>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6" name="Rectangle 13">
            <a:extLst>
              <a:ext uri="{FF2B5EF4-FFF2-40B4-BE49-F238E27FC236}">
                <a16:creationId xmlns:a16="http://schemas.microsoft.com/office/drawing/2014/main" id="{FE71AE49-746F-4CF0-86BA-6A1D24B4024A}"/>
              </a:ext>
            </a:extLst>
          </p:cNvPr>
          <p:cNvSpPr>
            <a:spLocks noChangeArrowheads="1"/>
          </p:cNvSpPr>
          <p:nvPr/>
        </p:nvSpPr>
        <p:spPr bwMode="auto">
          <a:xfrm>
            <a:off x="4459158" y="3019425"/>
            <a:ext cx="504825" cy="2278063"/>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7" name="Rectangle 12">
            <a:extLst>
              <a:ext uri="{FF2B5EF4-FFF2-40B4-BE49-F238E27FC236}">
                <a16:creationId xmlns:a16="http://schemas.microsoft.com/office/drawing/2014/main" id="{9B74EE5D-4112-4077-89E6-337271D8BB26}"/>
              </a:ext>
            </a:extLst>
          </p:cNvPr>
          <p:cNvSpPr>
            <a:spLocks noChangeArrowheads="1"/>
          </p:cNvSpPr>
          <p:nvPr/>
        </p:nvSpPr>
        <p:spPr bwMode="auto">
          <a:xfrm>
            <a:off x="3773358" y="3884613"/>
            <a:ext cx="504825" cy="1387475"/>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8" name="Rectangle 11">
            <a:extLst>
              <a:ext uri="{FF2B5EF4-FFF2-40B4-BE49-F238E27FC236}">
                <a16:creationId xmlns:a16="http://schemas.microsoft.com/office/drawing/2014/main" id="{674505CE-B3F9-4223-B4C5-D3AB9FFE548C}"/>
              </a:ext>
            </a:extLst>
          </p:cNvPr>
          <p:cNvSpPr>
            <a:spLocks noChangeArrowheads="1"/>
          </p:cNvSpPr>
          <p:nvPr/>
        </p:nvSpPr>
        <p:spPr bwMode="auto">
          <a:xfrm>
            <a:off x="3087558" y="4379913"/>
            <a:ext cx="504825" cy="892175"/>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9" name="Rectangle 10">
            <a:extLst>
              <a:ext uri="{FF2B5EF4-FFF2-40B4-BE49-F238E27FC236}">
                <a16:creationId xmlns:a16="http://schemas.microsoft.com/office/drawing/2014/main" id="{93D21775-646F-4EA8-86B5-645DA16090FC}"/>
              </a:ext>
            </a:extLst>
          </p:cNvPr>
          <p:cNvSpPr>
            <a:spLocks noChangeArrowheads="1"/>
          </p:cNvSpPr>
          <p:nvPr/>
        </p:nvSpPr>
        <p:spPr bwMode="auto">
          <a:xfrm>
            <a:off x="6059358" y="3910013"/>
            <a:ext cx="504825" cy="1387475"/>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10" name="Rectangle 9">
            <a:extLst>
              <a:ext uri="{FF2B5EF4-FFF2-40B4-BE49-F238E27FC236}">
                <a16:creationId xmlns:a16="http://schemas.microsoft.com/office/drawing/2014/main" id="{70DDBA8B-88AC-416C-A0B9-39E503AF9E6B}"/>
              </a:ext>
            </a:extLst>
          </p:cNvPr>
          <p:cNvSpPr>
            <a:spLocks noChangeArrowheads="1"/>
          </p:cNvSpPr>
          <p:nvPr/>
        </p:nvSpPr>
        <p:spPr bwMode="auto">
          <a:xfrm>
            <a:off x="6859458" y="4381500"/>
            <a:ext cx="504825" cy="892175"/>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11" name="Rectangle 8">
            <a:extLst>
              <a:ext uri="{FF2B5EF4-FFF2-40B4-BE49-F238E27FC236}">
                <a16:creationId xmlns:a16="http://schemas.microsoft.com/office/drawing/2014/main" id="{46D26375-CB19-442E-90DF-11BA77E6DE6C}"/>
              </a:ext>
            </a:extLst>
          </p:cNvPr>
          <p:cNvSpPr>
            <a:spLocks noChangeArrowheads="1"/>
          </p:cNvSpPr>
          <p:nvPr/>
        </p:nvSpPr>
        <p:spPr bwMode="auto">
          <a:xfrm>
            <a:off x="7545258" y="4875213"/>
            <a:ext cx="504825" cy="396875"/>
          </a:xfrm>
          <a:prstGeom prst="rect">
            <a:avLst/>
          </a:prstGeom>
          <a:solidFill>
            <a:srgbClr val="808080"/>
          </a:solidFill>
          <a:ln w="9525">
            <a:solidFill>
              <a:srgbClr val="000000"/>
            </a:solidFill>
            <a:miter lim="800000"/>
            <a:headEnd/>
            <a:tailEnd/>
          </a:ln>
        </p:spPr>
        <p:txBody>
          <a:bodyPr wrap="none" anchor="ctr"/>
          <a:lstStyle/>
          <a:p>
            <a:endParaRPr lang="zh-CN" altLang="en-US" sz="1050"/>
          </a:p>
        </p:txBody>
      </p:sp>
      <p:sp>
        <p:nvSpPr>
          <p:cNvPr id="12" name="Text Box 7">
            <a:extLst>
              <a:ext uri="{FF2B5EF4-FFF2-40B4-BE49-F238E27FC236}">
                <a16:creationId xmlns:a16="http://schemas.microsoft.com/office/drawing/2014/main" id="{1FDE8F65-355E-4325-BF99-C51F30E7417F}"/>
              </a:ext>
            </a:extLst>
          </p:cNvPr>
          <p:cNvSpPr txBox="1">
            <a:spLocks noChangeArrowheads="1"/>
          </p:cNvSpPr>
          <p:nvPr/>
        </p:nvSpPr>
        <p:spPr bwMode="auto">
          <a:xfrm>
            <a:off x="2973258" y="5273675"/>
            <a:ext cx="6551612" cy="25391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050">
                <a:solidFill>
                  <a:srgbClr val="000000"/>
                </a:solidFill>
              </a:rPr>
              <a:t>可视化</a:t>
            </a:r>
            <a:r>
              <a:rPr lang="zh-CN" altLang="en-US" sz="1050">
                <a:solidFill>
                  <a:srgbClr val="000000"/>
                </a:solidFill>
                <a:cs typeface="Arial" panose="020B0604020202020204" pitchFamily="34" charset="0"/>
              </a:rPr>
              <a:t>    </a:t>
            </a:r>
            <a:r>
              <a:rPr lang="zh-CN" altLang="en-US" sz="1050">
                <a:solidFill>
                  <a:srgbClr val="000000"/>
                </a:solidFill>
              </a:rPr>
              <a:t>机器学习</a:t>
            </a:r>
            <a:r>
              <a:rPr lang="zh-CN" altLang="en-US" sz="1050">
                <a:solidFill>
                  <a:srgbClr val="000000"/>
                </a:solidFill>
                <a:cs typeface="Arial" panose="020B0604020202020204" pitchFamily="34" charset="0"/>
              </a:rPr>
              <a:t>       数</a:t>
            </a:r>
            <a:r>
              <a:rPr lang="zh-CN" altLang="en-US" sz="1050">
                <a:solidFill>
                  <a:srgbClr val="000000"/>
                </a:solidFill>
              </a:rPr>
              <a:t>学</a:t>
            </a:r>
            <a:r>
              <a:rPr lang="zh-CN" altLang="en-US" sz="1050">
                <a:solidFill>
                  <a:srgbClr val="000000"/>
                </a:solidFill>
                <a:cs typeface="Arial" panose="020B0604020202020204" pitchFamily="34" charset="0"/>
              </a:rPr>
              <a:t>                  </a:t>
            </a:r>
            <a:r>
              <a:rPr lang="zh-CN" altLang="en-US" sz="1050">
                <a:solidFill>
                  <a:srgbClr val="000000"/>
                </a:solidFill>
              </a:rPr>
              <a:t>统计学</a:t>
            </a:r>
            <a:r>
              <a:rPr lang="zh-CN" altLang="en-US" sz="1050">
                <a:solidFill>
                  <a:srgbClr val="000000"/>
                </a:solidFill>
                <a:cs typeface="Arial" panose="020B0604020202020204" pitchFamily="34" charset="0"/>
              </a:rPr>
              <a:t>         </a:t>
            </a:r>
            <a:r>
              <a:rPr lang="zh-CN" altLang="en-US" sz="1050">
                <a:solidFill>
                  <a:srgbClr val="000000"/>
                </a:solidFill>
              </a:rPr>
              <a:t>计算机科学</a:t>
            </a:r>
            <a:r>
              <a:rPr lang="zh-CN" altLang="en-US" sz="1050">
                <a:solidFill>
                  <a:srgbClr val="000000"/>
                </a:solidFill>
                <a:cs typeface="Arial" panose="020B0604020202020204" pitchFamily="34" charset="0"/>
              </a:rPr>
              <a:t>   </a:t>
            </a:r>
            <a:r>
              <a:rPr lang="zh-CN" altLang="en-US" sz="1050">
                <a:solidFill>
                  <a:srgbClr val="000000"/>
                </a:solidFill>
              </a:rPr>
              <a:t>沟通技巧</a:t>
            </a:r>
            <a:r>
              <a:rPr lang="zh-CN" altLang="en-US" sz="1050">
                <a:solidFill>
                  <a:srgbClr val="000000"/>
                </a:solidFill>
                <a:cs typeface="Arial" panose="020B0604020202020204" pitchFamily="34" charset="0"/>
              </a:rPr>
              <a:t>    </a:t>
            </a:r>
            <a:r>
              <a:rPr lang="zh-CN" altLang="en-US" sz="1050">
                <a:solidFill>
                  <a:srgbClr val="000000"/>
                </a:solidFill>
              </a:rPr>
              <a:t>专业领域</a:t>
            </a:r>
            <a:endParaRPr lang="zh-CN" altLang="en-US" sz="1050"/>
          </a:p>
        </p:txBody>
      </p:sp>
      <p:sp>
        <p:nvSpPr>
          <p:cNvPr id="13" name="Rectangle 27">
            <a:extLst>
              <a:ext uri="{FF2B5EF4-FFF2-40B4-BE49-F238E27FC236}">
                <a16:creationId xmlns:a16="http://schemas.microsoft.com/office/drawing/2014/main" id="{11F2905D-21A7-4C5B-BC73-DF5AACE149D8}"/>
              </a:ext>
            </a:extLst>
          </p:cNvPr>
          <p:cNvSpPr>
            <a:spLocks noChangeArrowheads="1"/>
          </p:cNvSpPr>
          <p:nvPr/>
        </p:nvSpPr>
        <p:spPr bwMode="auto">
          <a:xfrm>
            <a:off x="2973258" y="1636132"/>
            <a:ext cx="25840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50">
                <a:cs typeface="Times New Roman" panose="02020603050405020304" pitchFamily="18" charset="0"/>
              </a:rPr>
              <a:t>  </a:t>
            </a:r>
            <a:endParaRPr lang="zh-CN" altLang="en-US" sz="1050"/>
          </a:p>
          <a:p>
            <a:pPr eaLnBrk="0" hangingPunct="0">
              <a:buFontTx/>
              <a:buNone/>
            </a:pPr>
            <a:endParaRPr lang="zh-CN" altLang="en-US" sz="1050"/>
          </a:p>
        </p:txBody>
      </p:sp>
      <p:sp>
        <p:nvSpPr>
          <p:cNvPr id="14" name="Rectangle 33">
            <a:extLst>
              <a:ext uri="{FF2B5EF4-FFF2-40B4-BE49-F238E27FC236}">
                <a16:creationId xmlns:a16="http://schemas.microsoft.com/office/drawing/2014/main" id="{70C0ACCE-10D8-49D3-BC5C-9A63B0CD0E46}"/>
              </a:ext>
            </a:extLst>
          </p:cNvPr>
          <p:cNvSpPr>
            <a:spLocks noChangeArrowheads="1"/>
          </p:cNvSpPr>
          <p:nvPr/>
        </p:nvSpPr>
        <p:spPr bwMode="auto">
          <a:xfrm>
            <a:off x="2973258" y="2192099"/>
            <a:ext cx="9637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771525" algn="l"/>
                <a:tab pos="2376488" algn="ctr"/>
              </a:tabLst>
              <a:defRPr>
                <a:solidFill>
                  <a:schemeClr val="tx1"/>
                </a:solidFill>
                <a:latin typeface="Arial" panose="020B0604020202020204" pitchFamily="34" charset="0"/>
                <a:ea typeface="宋体" panose="02010600030101010101" pitchFamily="2" charset="-122"/>
              </a:defRPr>
            </a:lvl1pPr>
            <a:lvl2pPr>
              <a:tabLst>
                <a:tab pos="771525" algn="l"/>
                <a:tab pos="2376488" algn="ctr"/>
              </a:tabLst>
              <a:defRPr>
                <a:solidFill>
                  <a:schemeClr val="tx1"/>
                </a:solidFill>
                <a:latin typeface="Arial" panose="020B0604020202020204" pitchFamily="34" charset="0"/>
                <a:ea typeface="宋体" panose="02010600030101010101" pitchFamily="2" charset="-122"/>
              </a:defRPr>
            </a:lvl2pPr>
            <a:lvl3pPr>
              <a:tabLst>
                <a:tab pos="771525" algn="l"/>
                <a:tab pos="2376488" algn="ctr"/>
              </a:tabLst>
              <a:defRPr>
                <a:solidFill>
                  <a:schemeClr val="tx1"/>
                </a:solidFill>
                <a:latin typeface="Arial" panose="020B0604020202020204" pitchFamily="34" charset="0"/>
                <a:ea typeface="宋体" panose="02010600030101010101" pitchFamily="2" charset="-122"/>
              </a:defRPr>
            </a:lvl3pPr>
            <a:lvl4pPr>
              <a:tabLst>
                <a:tab pos="771525" algn="l"/>
                <a:tab pos="2376488" algn="ctr"/>
              </a:tabLst>
              <a:defRPr>
                <a:solidFill>
                  <a:schemeClr val="tx1"/>
                </a:solidFill>
                <a:latin typeface="Arial" panose="020B0604020202020204" pitchFamily="34" charset="0"/>
                <a:ea typeface="宋体" panose="02010600030101010101" pitchFamily="2" charset="-122"/>
              </a:defRPr>
            </a:lvl4pPr>
            <a:lvl5pPr>
              <a:tabLst>
                <a:tab pos="771525" algn="l"/>
                <a:tab pos="2376488" algn="ct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771525" algn="l"/>
                <a:tab pos="2376488" algn="ct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771525" algn="l"/>
                <a:tab pos="2376488" algn="ct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771525" algn="l"/>
                <a:tab pos="2376488" algn="ct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771525" algn="l"/>
                <a:tab pos="2376488" algn="ctr"/>
              </a:tabLst>
              <a:defRPr>
                <a:solidFill>
                  <a:schemeClr val="tx1"/>
                </a:solidFill>
                <a:latin typeface="Arial" panose="020B0604020202020204" pitchFamily="34" charset="0"/>
                <a:ea typeface="宋体" panose="02010600030101010101" pitchFamily="2" charset="-122"/>
              </a:defRPr>
            </a:lvl9pPr>
          </a:lstStyle>
          <a:p>
            <a:br>
              <a:rPr lang="zh-CN" altLang="en-US" sz="1050"/>
            </a:br>
            <a:endParaRPr lang="zh-CN" altLang="en-US" sz="1050"/>
          </a:p>
          <a:p>
            <a:pPr eaLnBrk="0" hangingPunct="0">
              <a:buFontTx/>
              <a:buNone/>
            </a:pPr>
            <a:r>
              <a:rPr lang="zh-CN" altLang="en-US" sz="1050">
                <a:latin typeface="宋体" panose="02010600030101010101" pitchFamily="2" charset="-122"/>
                <a:cs typeface="Times New Roman" panose="02020603050405020304" pitchFamily="18" charset="0"/>
              </a:rPr>
              <a:t>	</a:t>
            </a:r>
            <a:endParaRPr lang="zh-CN" altLang="en-US" sz="1050"/>
          </a:p>
          <a:p>
            <a:pPr eaLnBrk="0" hangingPunct="0">
              <a:buFontTx/>
              <a:buNone/>
            </a:pPr>
            <a:endParaRPr lang="zh-CN" altLang="en-US" sz="1050"/>
          </a:p>
        </p:txBody>
      </p:sp>
    </p:spTree>
    <p:extLst>
      <p:ext uri="{BB962C8B-B14F-4D97-AF65-F5344CB8AC3E}">
        <p14:creationId xmlns:p14="http://schemas.microsoft.com/office/powerpoint/2010/main" val="39616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8CF3C-5C18-4496-A1FC-D00A47A6B105}"/>
              </a:ext>
            </a:extLst>
          </p:cNvPr>
          <p:cNvSpPr>
            <a:spLocks noGrp="1"/>
          </p:cNvSpPr>
          <p:nvPr>
            <p:ph type="title"/>
          </p:nvPr>
        </p:nvSpPr>
        <p:spPr/>
        <p:txBody>
          <a:bodyPr/>
          <a:lstStyle/>
          <a:p>
            <a:r>
              <a:rPr lang="en-US" altLang="zh-CN" dirty="0"/>
              <a:t>1.2 </a:t>
            </a:r>
            <a:r>
              <a:rPr lang="zh-CN" altLang="en-US" dirty="0"/>
              <a:t>数据科学家</a:t>
            </a:r>
          </a:p>
        </p:txBody>
      </p:sp>
      <p:sp>
        <p:nvSpPr>
          <p:cNvPr id="3" name="内容占位符 2">
            <a:extLst>
              <a:ext uri="{FF2B5EF4-FFF2-40B4-BE49-F238E27FC236}">
                <a16:creationId xmlns:a16="http://schemas.microsoft.com/office/drawing/2014/main" id="{4EC5684C-C6D1-41F5-9525-6EE0C60B492E}"/>
              </a:ext>
            </a:extLst>
          </p:cNvPr>
          <p:cNvSpPr>
            <a:spLocks noGrp="1"/>
          </p:cNvSpPr>
          <p:nvPr>
            <p:ph idx="1"/>
          </p:nvPr>
        </p:nvSpPr>
        <p:spPr/>
        <p:txBody>
          <a:bodyPr/>
          <a:lstStyle/>
          <a:p>
            <a:r>
              <a:rPr lang="zh-CN" altLang="en-US" dirty="0"/>
              <a:t>学术数据科学家</a:t>
            </a:r>
            <a:endParaRPr lang="en-US" altLang="zh-CN" dirty="0"/>
          </a:p>
          <a:p>
            <a:pPr lvl="1"/>
            <a:r>
              <a:rPr lang="zh-CN" altLang="en-US" dirty="0"/>
              <a:t>学术数据科学家是科学家，可由从社会科学到生物学的任何人训练而成。他的工作涉及大量数据，他能够应对由数据的结构，大小，混乱，复杂性引起的各种计算困难，从而解决现实世界的问题。</a:t>
            </a:r>
            <a:endParaRPr lang="en-US" altLang="zh-CN" dirty="0"/>
          </a:p>
          <a:p>
            <a:pPr lvl="1"/>
            <a:r>
              <a:rPr lang="zh-CN" altLang="en-US" dirty="0"/>
              <a:t>我们还可以这样来表达：一种交叉学科，在数据计算和深度问题上具有专业共性。多个专业的研究员形成合力，解决现实世界的多领域问题。</a:t>
            </a:r>
          </a:p>
          <a:p>
            <a:pPr lvl="1"/>
            <a:endParaRPr lang="zh-CN" altLang="en-US" dirty="0"/>
          </a:p>
        </p:txBody>
      </p:sp>
    </p:spTree>
    <p:extLst>
      <p:ext uri="{BB962C8B-B14F-4D97-AF65-F5344CB8AC3E}">
        <p14:creationId xmlns:p14="http://schemas.microsoft.com/office/powerpoint/2010/main" val="373201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C08B8-DFAF-4574-A436-16A8B98279AC}"/>
              </a:ext>
            </a:extLst>
          </p:cNvPr>
          <p:cNvSpPr>
            <a:spLocks noGrp="1"/>
          </p:cNvSpPr>
          <p:nvPr>
            <p:ph type="title"/>
          </p:nvPr>
        </p:nvSpPr>
        <p:spPr/>
        <p:txBody>
          <a:bodyPr/>
          <a:lstStyle/>
          <a:p>
            <a:r>
              <a:rPr lang="en-US" altLang="zh-CN" dirty="0"/>
              <a:t>1.2 </a:t>
            </a:r>
            <a:r>
              <a:rPr lang="zh-CN" altLang="en-US" dirty="0"/>
              <a:t>数据科学家</a:t>
            </a:r>
          </a:p>
        </p:txBody>
      </p:sp>
      <p:sp>
        <p:nvSpPr>
          <p:cNvPr id="3" name="内容占位符 2">
            <a:extLst>
              <a:ext uri="{FF2B5EF4-FFF2-40B4-BE49-F238E27FC236}">
                <a16:creationId xmlns:a16="http://schemas.microsoft.com/office/drawing/2014/main" id="{553564E0-3713-4E66-8472-9BF62A503420}"/>
              </a:ext>
            </a:extLst>
          </p:cNvPr>
          <p:cNvSpPr>
            <a:spLocks noGrp="1"/>
          </p:cNvSpPr>
          <p:nvPr>
            <p:ph idx="1"/>
          </p:nvPr>
        </p:nvSpPr>
        <p:spPr/>
        <p:txBody>
          <a:bodyPr/>
          <a:lstStyle/>
          <a:p>
            <a:r>
              <a:rPr lang="zh-CN" altLang="en-US" dirty="0"/>
              <a:t>企业数据科学家</a:t>
            </a:r>
            <a:endParaRPr lang="en-US" altLang="zh-CN" dirty="0"/>
          </a:p>
          <a:p>
            <a:pPr lvl="1"/>
            <a:r>
              <a:rPr lang="zh-CN" altLang="en-US" dirty="0"/>
              <a:t>首席科学家</a:t>
            </a:r>
            <a:endParaRPr lang="en-US" altLang="zh-CN" dirty="0"/>
          </a:p>
          <a:p>
            <a:pPr lvl="2"/>
            <a:r>
              <a:rPr lang="zh-CN" altLang="en-US" dirty="0"/>
              <a:t>设计公司的数据战略</a:t>
            </a:r>
            <a:r>
              <a:rPr lang="en-US" altLang="zh-CN" dirty="0"/>
              <a:t>。</a:t>
            </a:r>
          </a:p>
          <a:p>
            <a:pPr lvl="2"/>
            <a:r>
              <a:rPr lang="zh-CN" altLang="en-US" dirty="0"/>
              <a:t>规划采集数据的日志</a:t>
            </a:r>
          </a:p>
          <a:p>
            <a:pPr lvl="2"/>
            <a:r>
              <a:rPr lang="zh-CN" altLang="en-US" dirty="0"/>
              <a:t>从工程到基础设施，</a:t>
            </a:r>
          </a:p>
          <a:p>
            <a:pPr lvl="2"/>
            <a:r>
              <a:rPr lang="zh-CN" altLang="en-US" dirty="0"/>
              <a:t>隐私安全，确定用户界面，</a:t>
            </a:r>
          </a:p>
          <a:p>
            <a:pPr lvl="2"/>
            <a:r>
              <a:rPr lang="zh-CN" altLang="en-US" dirty="0"/>
              <a:t>怎样用数据来决策，</a:t>
            </a:r>
          </a:p>
          <a:p>
            <a:pPr lvl="2"/>
            <a:r>
              <a:rPr lang="zh-CN" altLang="en-US" dirty="0"/>
              <a:t>怎样形成产品。</a:t>
            </a:r>
          </a:p>
          <a:p>
            <a:pPr lvl="2"/>
            <a:r>
              <a:rPr lang="zh-CN" altLang="en-US" dirty="0"/>
              <a:t>管理一个工程师和科学家团队，</a:t>
            </a:r>
          </a:p>
          <a:p>
            <a:pPr lvl="2"/>
            <a:r>
              <a:rPr lang="zh-CN" altLang="en-US" dirty="0"/>
              <a:t>分析问题并与公司领导进行沟通，包括CEO,CTO和产品负责人。</a:t>
            </a:r>
            <a:endParaRPr lang="en-US" altLang="zh-CN" dirty="0"/>
          </a:p>
          <a:p>
            <a:pPr lvl="2"/>
            <a:r>
              <a:rPr lang="zh-CN" altLang="en-US" dirty="0"/>
              <a:t>他应考虑设置项目目标和创新的解决方案。</a:t>
            </a:r>
          </a:p>
          <a:p>
            <a:pPr lvl="2"/>
            <a:endParaRPr lang="zh-CN" altLang="en-US" dirty="0"/>
          </a:p>
        </p:txBody>
      </p:sp>
    </p:spTree>
    <p:extLst>
      <p:ext uri="{BB962C8B-B14F-4D97-AF65-F5344CB8AC3E}">
        <p14:creationId xmlns:p14="http://schemas.microsoft.com/office/powerpoint/2010/main" val="387183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211AE-6878-4CFD-B2EB-5B5B2F8BD3CC}"/>
              </a:ext>
            </a:extLst>
          </p:cNvPr>
          <p:cNvSpPr>
            <a:spLocks noGrp="1"/>
          </p:cNvSpPr>
          <p:nvPr>
            <p:ph type="title"/>
          </p:nvPr>
        </p:nvSpPr>
        <p:spPr/>
        <p:txBody>
          <a:bodyPr/>
          <a:lstStyle/>
          <a:p>
            <a:r>
              <a:rPr lang="en-US" altLang="zh-CN" dirty="0"/>
              <a:t>1.2 </a:t>
            </a:r>
            <a:r>
              <a:rPr lang="zh-CN" altLang="en-US" dirty="0"/>
              <a:t>数据科学家</a:t>
            </a:r>
          </a:p>
        </p:txBody>
      </p:sp>
      <p:sp>
        <p:nvSpPr>
          <p:cNvPr id="3" name="内容占位符 2">
            <a:extLst>
              <a:ext uri="{FF2B5EF4-FFF2-40B4-BE49-F238E27FC236}">
                <a16:creationId xmlns:a16="http://schemas.microsoft.com/office/drawing/2014/main" id="{04ACF8B4-67C1-4126-A77F-3D69C571DCCC}"/>
              </a:ext>
            </a:extLst>
          </p:cNvPr>
          <p:cNvSpPr>
            <a:spLocks noGrp="1"/>
          </p:cNvSpPr>
          <p:nvPr>
            <p:ph idx="1"/>
          </p:nvPr>
        </p:nvSpPr>
        <p:spPr/>
        <p:txBody>
          <a:bodyPr/>
          <a:lstStyle/>
          <a:p>
            <a:r>
              <a:rPr lang="zh-CN" altLang="en-US" dirty="0"/>
              <a:t>企业数据科学家</a:t>
            </a:r>
            <a:endParaRPr lang="en-US" altLang="zh-CN" dirty="0"/>
          </a:p>
          <a:p>
            <a:pPr lvl="1"/>
            <a:r>
              <a:rPr lang="zh-CN" altLang="en-US" dirty="0"/>
              <a:t>普通科学家</a:t>
            </a:r>
            <a:endParaRPr lang="en-US" altLang="zh-CN" dirty="0"/>
          </a:p>
          <a:p>
            <a:pPr lvl="2"/>
            <a:r>
              <a:rPr lang="zh-CN" altLang="en-US" dirty="0"/>
              <a:t>应该懂得如何从数据提取价值和解释数据。这需要统计学和机器学习两方面的工具。</a:t>
            </a:r>
            <a:endParaRPr lang="en-US" altLang="zh-CN" dirty="0"/>
          </a:p>
          <a:p>
            <a:pPr lvl="2"/>
            <a:r>
              <a:rPr lang="zh-CN" altLang="en-US" dirty="0"/>
              <a:t>他要花大量的时间去处理诸如数据采集</a:t>
            </a:r>
            <a:r>
              <a:rPr lang="en-US" altLang="zh-CN" dirty="0"/>
              <a:t>，</a:t>
            </a:r>
            <a:r>
              <a:rPr lang="en-US" altLang="zh-CN" dirty="0" err="1"/>
              <a:t>清洗，加工。因为数据从来都不是干净的。这种处理需要坚持</a:t>
            </a:r>
            <a:r>
              <a:rPr lang="en-US" altLang="zh-CN" dirty="0"/>
              <a:t>，</a:t>
            </a:r>
            <a:r>
              <a:rPr lang="zh-CN" altLang="en-US" dirty="0"/>
              <a:t>要有统计学和软件工程技能。</a:t>
            </a:r>
          </a:p>
          <a:p>
            <a:pPr lvl="2"/>
            <a:r>
              <a:rPr lang="zh-CN" altLang="en-US" dirty="0"/>
              <a:t>需要理解数据中的偏差和调试程序输出的文件。</a:t>
            </a:r>
          </a:p>
          <a:p>
            <a:pPr lvl="1"/>
            <a:endParaRPr lang="zh-CN" altLang="en-US" dirty="0"/>
          </a:p>
        </p:txBody>
      </p:sp>
    </p:spTree>
    <p:extLst>
      <p:ext uri="{BB962C8B-B14F-4D97-AF65-F5344CB8AC3E}">
        <p14:creationId xmlns:p14="http://schemas.microsoft.com/office/powerpoint/2010/main" val="134005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40A8A-8676-41C7-8BFE-228C6A5120D4}"/>
              </a:ext>
            </a:extLst>
          </p:cNvPr>
          <p:cNvSpPr>
            <a:spLocks noGrp="1"/>
          </p:cNvSpPr>
          <p:nvPr>
            <p:ph type="title"/>
          </p:nvPr>
        </p:nvSpPr>
        <p:spPr/>
        <p:txBody>
          <a:bodyPr/>
          <a:lstStyle/>
          <a:p>
            <a:r>
              <a:rPr lang="en-US" altLang="zh-CN" dirty="0"/>
              <a:t>1.3 </a:t>
            </a:r>
            <a:r>
              <a:rPr lang="zh-CN" altLang="en-US" dirty="0"/>
              <a:t>数据科学基础</a:t>
            </a:r>
          </a:p>
        </p:txBody>
      </p:sp>
      <p:sp>
        <p:nvSpPr>
          <p:cNvPr id="3" name="内容占位符 2">
            <a:extLst>
              <a:ext uri="{FF2B5EF4-FFF2-40B4-BE49-F238E27FC236}">
                <a16:creationId xmlns:a16="http://schemas.microsoft.com/office/drawing/2014/main" id="{E712CB9F-7066-42F7-B28E-DCCEC6A40F1E}"/>
              </a:ext>
            </a:extLst>
          </p:cNvPr>
          <p:cNvSpPr>
            <a:spLocks noGrp="1"/>
          </p:cNvSpPr>
          <p:nvPr>
            <p:ph idx="1"/>
          </p:nvPr>
        </p:nvSpPr>
        <p:spPr/>
        <p:txBody>
          <a:bodyPr/>
          <a:lstStyle/>
          <a:p>
            <a:r>
              <a:rPr lang="zh-CN" altLang="en-US" dirty="0"/>
              <a:t>要成为一个优秀的数据科学家或数据工程师，掌握一定的</a:t>
            </a:r>
            <a:r>
              <a:rPr lang="zh-CN" altLang="en-US" dirty="0">
                <a:solidFill>
                  <a:srgbClr val="FF0000"/>
                </a:solidFill>
              </a:rPr>
              <a:t>数据科学基础</a:t>
            </a:r>
            <a:r>
              <a:rPr lang="zh-CN" altLang="en-US" dirty="0"/>
              <a:t>是必要的。</a:t>
            </a:r>
            <a:endParaRPr lang="en-US" altLang="zh-CN" dirty="0"/>
          </a:p>
          <a:p>
            <a:r>
              <a:rPr lang="zh-CN" altLang="en-US" dirty="0">
                <a:solidFill>
                  <a:srgbClr val="0000FF"/>
                </a:solidFill>
              </a:rPr>
              <a:t>教学内容</a:t>
            </a:r>
            <a:r>
              <a:rPr lang="zh-CN" altLang="en-US" dirty="0"/>
              <a:t>安排</a:t>
            </a:r>
            <a:endParaRPr lang="en-US" altLang="zh-CN" dirty="0"/>
          </a:p>
          <a:p>
            <a:pPr lvl="1"/>
            <a:r>
              <a:rPr lang="zh-CN" altLang="en-US" b="1" dirty="0">
                <a:solidFill>
                  <a:srgbClr val="C00000"/>
                </a:solidFill>
              </a:rPr>
              <a:t>线性代数</a:t>
            </a:r>
            <a:endParaRPr lang="en-US" altLang="zh-CN" b="1" dirty="0">
              <a:solidFill>
                <a:srgbClr val="C00000"/>
              </a:solidFill>
            </a:endParaRPr>
          </a:p>
          <a:p>
            <a:pPr lvl="1"/>
            <a:r>
              <a:rPr lang="zh-CN" altLang="en-US" b="1" dirty="0">
                <a:solidFill>
                  <a:srgbClr val="C00000"/>
                </a:solidFill>
              </a:rPr>
              <a:t>概率与数理统计</a:t>
            </a:r>
            <a:endParaRPr lang="en-US" altLang="zh-CN" b="1" dirty="0">
              <a:solidFill>
                <a:srgbClr val="C00000"/>
              </a:solidFill>
            </a:endParaRPr>
          </a:p>
          <a:p>
            <a:pPr lvl="1"/>
            <a:r>
              <a:rPr lang="zh-CN" altLang="en-US" b="1" dirty="0">
                <a:solidFill>
                  <a:srgbClr val="C00000"/>
                </a:solidFill>
              </a:rPr>
              <a:t>优化理论</a:t>
            </a:r>
            <a:endParaRPr lang="en-US" altLang="zh-CN" b="1" dirty="0">
              <a:solidFill>
                <a:srgbClr val="C00000"/>
              </a:solidFill>
            </a:endParaRPr>
          </a:p>
          <a:p>
            <a:pPr lvl="1"/>
            <a:r>
              <a:rPr lang="zh-CN" altLang="en-US" dirty="0"/>
              <a:t>图论与复杂网络</a:t>
            </a:r>
            <a:endParaRPr lang="en-US" altLang="zh-CN" dirty="0"/>
          </a:p>
          <a:p>
            <a:pPr lvl="1"/>
            <a:r>
              <a:rPr lang="zh-CN" altLang="en-US" dirty="0"/>
              <a:t>机器学习</a:t>
            </a:r>
            <a:r>
              <a:rPr lang="en-US" altLang="zh-CN" dirty="0"/>
              <a:t>/</a:t>
            </a:r>
            <a:r>
              <a:rPr lang="zh-CN" altLang="en-US" dirty="0"/>
              <a:t>深度学习</a:t>
            </a:r>
            <a:endParaRPr lang="en-US" altLang="zh-CN" dirty="0"/>
          </a:p>
          <a:p>
            <a:pPr lvl="1"/>
            <a:r>
              <a:rPr lang="zh-CN" altLang="en-US" dirty="0"/>
              <a:t>数据库理论</a:t>
            </a:r>
            <a:endParaRPr lang="en-US" altLang="zh-CN" dirty="0"/>
          </a:p>
          <a:p>
            <a:pPr lvl="1"/>
            <a:r>
              <a:rPr lang="zh-CN" altLang="en-US" dirty="0"/>
              <a:t>计算机编程语言，如</a:t>
            </a:r>
            <a:r>
              <a:rPr lang="en-US" altLang="zh-CN" dirty="0"/>
              <a:t>Python</a:t>
            </a:r>
            <a:r>
              <a:rPr lang="zh-CN" altLang="en-US" dirty="0"/>
              <a:t>，</a:t>
            </a:r>
            <a:r>
              <a:rPr lang="en-US" altLang="zh-CN" dirty="0"/>
              <a:t>R</a:t>
            </a:r>
            <a:r>
              <a:rPr lang="zh-CN" altLang="en-US" dirty="0"/>
              <a:t>语言等</a:t>
            </a:r>
            <a:endParaRPr lang="en-US" altLang="zh-CN" dirty="0"/>
          </a:p>
          <a:p>
            <a:pPr lvl="1"/>
            <a:r>
              <a:rPr lang="zh-CN" altLang="en-US" dirty="0"/>
              <a:t>。。。</a:t>
            </a:r>
            <a:endParaRPr lang="en-US" altLang="zh-CN" dirty="0"/>
          </a:p>
          <a:p>
            <a:pPr lvl="1"/>
            <a:endParaRPr lang="zh-CN" altLang="en-US" dirty="0"/>
          </a:p>
        </p:txBody>
      </p:sp>
    </p:spTree>
    <p:extLst>
      <p:ext uri="{BB962C8B-B14F-4D97-AF65-F5344CB8AC3E}">
        <p14:creationId xmlns:p14="http://schemas.microsoft.com/office/powerpoint/2010/main" val="217609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4C689-74CA-4183-B207-CFE6FAD249FA}"/>
              </a:ext>
            </a:extLst>
          </p:cNvPr>
          <p:cNvSpPr>
            <a:spLocks noGrp="1"/>
          </p:cNvSpPr>
          <p:nvPr>
            <p:ph type="title"/>
          </p:nvPr>
        </p:nvSpPr>
        <p:spPr/>
        <p:txBody>
          <a:bodyPr/>
          <a:lstStyle/>
          <a:p>
            <a:r>
              <a:rPr lang="en-US" altLang="zh-CN" dirty="0"/>
              <a:t>1.3 </a:t>
            </a:r>
            <a:r>
              <a:rPr lang="zh-CN" altLang="en-US" dirty="0"/>
              <a:t>数据科学基础</a:t>
            </a:r>
          </a:p>
        </p:txBody>
      </p:sp>
      <p:sp>
        <p:nvSpPr>
          <p:cNvPr id="3" name="内容占位符 2">
            <a:extLst>
              <a:ext uri="{FF2B5EF4-FFF2-40B4-BE49-F238E27FC236}">
                <a16:creationId xmlns:a16="http://schemas.microsoft.com/office/drawing/2014/main" id="{DBE249BE-FA76-49CA-B8F6-18DD5D9B690D}"/>
              </a:ext>
            </a:extLst>
          </p:cNvPr>
          <p:cNvSpPr>
            <a:spLocks noGrp="1"/>
          </p:cNvSpPr>
          <p:nvPr>
            <p:ph idx="1"/>
          </p:nvPr>
        </p:nvSpPr>
        <p:spPr/>
        <p:txBody>
          <a:bodyPr/>
          <a:lstStyle/>
          <a:p>
            <a:r>
              <a:rPr lang="zh-CN" altLang="en-US" dirty="0"/>
              <a:t>期末总成绩构成：</a:t>
            </a:r>
            <a:endParaRPr lang="en-US" altLang="zh-CN" dirty="0"/>
          </a:p>
          <a:p>
            <a:pPr lvl="1"/>
            <a:r>
              <a:rPr lang="zh-CN" altLang="en-US" dirty="0"/>
              <a:t>平时成绩</a:t>
            </a:r>
            <a:r>
              <a:rPr lang="en-US" altLang="zh-CN" dirty="0">
                <a:solidFill>
                  <a:srgbClr val="C00000"/>
                </a:solidFill>
              </a:rPr>
              <a:t>40%</a:t>
            </a:r>
            <a:r>
              <a:rPr lang="en-US" altLang="zh-CN" dirty="0"/>
              <a:t>+</a:t>
            </a:r>
            <a:r>
              <a:rPr lang="zh-CN" altLang="en-US" dirty="0"/>
              <a:t>期末考试 </a:t>
            </a:r>
            <a:r>
              <a:rPr lang="en-US" altLang="zh-CN" dirty="0">
                <a:solidFill>
                  <a:srgbClr val="C00000"/>
                </a:solidFill>
              </a:rPr>
              <a:t>60</a:t>
            </a:r>
            <a:r>
              <a:rPr lang="zh-CN" altLang="en-US" dirty="0">
                <a:solidFill>
                  <a:srgbClr val="C00000"/>
                </a:solidFill>
              </a:rPr>
              <a:t>％</a:t>
            </a:r>
            <a:endParaRPr lang="en-US" altLang="zh-CN" dirty="0">
              <a:solidFill>
                <a:srgbClr val="C00000"/>
              </a:solidFill>
            </a:endParaRPr>
          </a:p>
          <a:p>
            <a:r>
              <a:rPr lang="zh-CN" altLang="en-US" dirty="0"/>
              <a:t>平时成绩构成：</a:t>
            </a:r>
            <a:endParaRPr lang="en-US" altLang="zh-CN" dirty="0"/>
          </a:p>
          <a:p>
            <a:pPr lvl="1"/>
            <a:r>
              <a:rPr lang="en-US" altLang="zh-CN" dirty="0"/>
              <a:t>3</a:t>
            </a:r>
            <a:r>
              <a:rPr lang="zh-CN" altLang="en-US" dirty="0"/>
              <a:t>次上机实验</a:t>
            </a:r>
            <a:endParaRPr lang="en-US" altLang="zh-CN" dirty="0"/>
          </a:p>
          <a:p>
            <a:pPr lvl="2"/>
            <a:r>
              <a:rPr lang="zh-CN" altLang="en-US" dirty="0"/>
              <a:t>计划安排在第</a:t>
            </a:r>
            <a:r>
              <a:rPr lang="en-US" altLang="zh-CN" dirty="0">
                <a:solidFill>
                  <a:srgbClr val="C00000"/>
                </a:solidFill>
              </a:rPr>
              <a:t>5, 9, 14</a:t>
            </a:r>
            <a:r>
              <a:rPr lang="zh-CN" altLang="en-US" dirty="0"/>
              <a:t>周，地点：</a:t>
            </a:r>
            <a:r>
              <a:rPr lang="zh-CN" altLang="en-US" dirty="0">
                <a:solidFill>
                  <a:srgbClr val="C00000"/>
                </a:solidFill>
              </a:rPr>
              <a:t>信息楼机房</a:t>
            </a:r>
            <a:endParaRPr lang="en-US" altLang="zh-CN" dirty="0">
              <a:solidFill>
                <a:srgbClr val="C00000"/>
              </a:solidFill>
            </a:endParaRPr>
          </a:p>
          <a:p>
            <a:pPr lvl="1">
              <a:lnSpc>
                <a:spcPct val="150000"/>
              </a:lnSpc>
            </a:pPr>
            <a:r>
              <a:rPr lang="zh-CN" altLang="en-US" dirty="0"/>
              <a:t>平时作业（</a:t>
            </a:r>
            <a:r>
              <a:rPr lang="en-US" altLang="zh-CN" dirty="0"/>
              <a:t>4</a:t>
            </a:r>
            <a:r>
              <a:rPr lang="zh-CN" altLang="en-US" dirty="0"/>
              <a:t>次左右）</a:t>
            </a:r>
            <a:endParaRPr lang="en-US" altLang="zh-CN" dirty="0"/>
          </a:p>
          <a:p>
            <a:pPr lvl="1">
              <a:lnSpc>
                <a:spcPct val="150000"/>
              </a:lnSpc>
            </a:pPr>
            <a:r>
              <a:rPr lang="zh-CN" altLang="en-US" dirty="0"/>
              <a:t>考勤</a:t>
            </a:r>
            <a:r>
              <a:rPr lang="en-US" altLang="zh-CN" dirty="0"/>
              <a:t>+</a:t>
            </a:r>
            <a:r>
              <a:rPr lang="zh-CN" altLang="en-US" dirty="0"/>
              <a:t>课堂表现</a:t>
            </a:r>
            <a:endParaRPr lang="en-US" altLang="zh-CN" dirty="0"/>
          </a:p>
          <a:p>
            <a:pPr lvl="1"/>
            <a:endParaRPr lang="zh-CN" altLang="en-US" dirty="0"/>
          </a:p>
        </p:txBody>
      </p:sp>
    </p:spTree>
    <p:extLst>
      <p:ext uri="{BB962C8B-B14F-4D97-AF65-F5344CB8AC3E}">
        <p14:creationId xmlns:p14="http://schemas.microsoft.com/office/powerpoint/2010/main" val="50634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0C02D-A4A4-46F9-8B46-E645AEF0D722}"/>
              </a:ext>
            </a:extLst>
          </p:cNvPr>
          <p:cNvSpPr>
            <a:spLocks noGrp="1"/>
          </p:cNvSpPr>
          <p:nvPr>
            <p:ph type="title"/>
          </p:nvPr>
        </p:nvSpPr>
        <p:spPr/>
        <p:txBody>
          <a:bodyPr/>
          <a:lstStyle/>
          <a:p>
            <a:r>
              <a:rPr lang="en-US" altLang="zh-CN" dirty="0"/>
              <a:t>1.4 Python</a:t>
            </a:r>
            <a:r>
              <a:rPr lang="zh-CN" altLang="en-US" dirty="0"/>
              <a:t>语言简介</a:t>
            </a:r>
          </a:p>
        </p:txBody>
      </p:sp>
      <p:sp>
        <p:nvSpPr>
          <p:cNvPr id="3" name="内容占位符 2">
            <a:extLst>
              <a:ext uri="{FF2B5EF4-FFF2-40B4-BE49-F238E27FC236}">
                <a16:creationId xmlns:a16="http://schemas.microsoft.com/office/drawing/2014/main" id="{981F819D-47E9-4592-86D3-3ECC1D84D805}"/>
              </a:ext>
            </a:extLst>
          </p:cNvPr>
          <p:cNvSpPr>
            <a:spLocks noGrp="1"/>
          </p:cNvSpPr>
          <p:nvPr>
            <p:ph idx="1"/>
          </p:nvPr>
        </p:nvSpPr>
        <p:spPr/>
        <p:txBody>
          <a:bodyPr/>
          <a:lstStyle/>
          <a:p>
            <a:r>
              <a:rPr lang="zh-CN" altLang="en-US" dirty="0"/>
              <a:t>听说过</a:t>
            </a:r>
            <a:r>
              <a:rPr lang="en-US" altLang="zh-CN" dirty="0"/>
              <a:t>Python</a:t>
            </a:r>
            <a:r>
              <a:rPr lang="zh-CN" altLang="en-US" dirty="0"/>
              <a:t>吗？</a:t>
            </a:r>
          </a:p>
        </p:txBody>
      </p:sp>
      <p:pic>
        <p:nvPicPr>
          <p:cNvPr id="4" name="Picture 4">
            <a:extLst>
              <a:ext uri="{FF2B5EF4-FFF2-40B4-BE49-F238E27FC236}">
                <a16:creationId xmlns:a16="http://schemas.microsoft.com/office/drawing/2014/main" id="{FB271305-B31D-40CE-B1CC-50B9C445A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7" y="979411"/>
            <a:ext cx="8785225" cy="577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64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提纲</a:t>
            </a:r>
          </a:p>
        </p:txBody>
      </p:sp>
      <p:sp>
        <p:nvSpPr>
          <p:cNvPr id="7171" name="内容占位符 2"/>
          <p:cNvSpPr>
            <a:spLocks noGrp="1"/>
          </p:cNvSpPr>
          <p:nvPr>
            <p:ph idx="1"/>
          </p:nvPr>
        </p:nvSpPr>
        <p:spPr/>
        <p:txBody>
          <a:bodyPr/>
          <a:lstStyle/>
          <a:p>
            <a:r>
              <a:rPr lang="en-US" altLang="zh-CN" dirty="0"/>
              <a:t>1.1 </a:t>
            </a:r>
            <a:r>
              <a:rPr lang="zh-CN" altLang="en-US" dirty="0"/>
              <a:t>数据科学是什么？</a:t>
            </a:r>
            <a:endParaRPr lang="en-US" altLang="zh-CN" dirty="0">
              <a:solidFill>
                <a:srgbClr val="FF0000"/>
              </a:solidFill>
            </a:endParaRPr>
          </a:p>
          <a:p>
            <a:r>
              <a:rPr lang="en-US" altLang="zh-CN" dirty="0"/>
              <a:t>1.2 </a:t>
            </a:r>
            <a:r>
              <a:rPr lang="zh-CN" altLang="en-US" dirty="0"/>
              <a:t>数据科学家</a:t>
            </a:r>
            <a:endParaRPr lang="en-US" altLang="zh-CN" dirty="0"/>
          </a:p>
          <a:p>
            <a:r>
              <a:rPr lang="en-US" altLang="zh-CN" dirty="0"/>
              <a:t>1.3 </a:t>
            </a:r>
            <a:r>
              <a:rPr lang="zh-CN" altLang="en-US" dirty="0"/>
              <a:t>数据科学基础</a:t>
            </a:r>
            <a:endParaRPr lang="en-US" altLang="zh-CN" dirty="0"/>
          </a:p>
          <a:p>
            <a:r>
              <a:rPr lang="en-US" altLang="zh-CN" dirty="0"/>
              <a:t>1.4 Python</a:t>
            </a:r>
            <a:r>
              <a:rPr lang="zh-CN" altLang="en-US" dirty="0"/>
              <a:t>语言简介</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3AA46-8100-4B1B-A136-2F9CEAB2601D}"/>
              </a:ext>
            </a:extLst>
          </p:cNvPr>
          <p:cNvSpPr>
            <a:spLocks noGrp="1"/>
          </p:cNvSpPr>
          <p:nvPr>
            <p:ph type="title"/>
          </p:nvPr>
        </p:nvSpPr>
        <p:spPr/>
        <p:txBody>
          <a:bodyPr/>
          <a:lstStyle/>
          <a:p>
            <a:r>
              <a:rPr lang="en-US" altLang="zh-CN" dirty="0"/>
              <a:t>1.4 Python</a:t>
            </a:r>
            <a:r>
              <a:rPr lang="zh-CN" altLang="en-US" dirty="0"/>
              <a:t>语言简介</a:t>
            </a:r>
          </a:p>
        </p:txBody>
      </p:sp>
      <p:sp>
        <p:nvSpPr>
          <p:cNvPr id="3" name="内容占位符 2">
            <a:extLst>
              <a:ext uri="{FF2B5EF4-FFF2-40B4-BE49-F238E27FC236}">
                <a16:creationId xmlns:a16="http://schemas.microsoft.com/office/drawing/2014/main" id="{CF7A25D1-DBEE-47FD-9083-36DEED5D21B9}"/>
              </a:ext>
            </a:extLst>
          </p:cNvPr>
          <p:cNvSpPr>
            <a:spLocks noGrp="1"/>
          </p:cNvSpPr>
          <p:nvPr>
            <p:ph idx="1"/>
          </p:nvPr>
        </p:nvSpPr>
        <p:spPr/>
        <p:txBody>
          <a:bodyPr/>
          <a:lstStyle/>
          <a:p>
            <a:r>
              <a:rPr lang="zh-CN" altLang="en-US" dirty="0"/>
              <a:t>设计哲学</a:t>
            </a:r>
          </a:p>
        </p:txBody>
      </p:sp>
      <p:pic>
        <p:nvPicPr>
          <p:cNvPr id="4" name="Picture 4" descr="python的设计哲学">
            <a:extLst>
              <a:ext uri="{FF2B5EF4-FFF2-40B4-BE49-F238E27FC236}">
                <a16:creationId xmlns:a16="http://schemas.microsoft.com/office/drawing/2014/main" id="{2C1049C5-2186-467B-AF27-94D5B7135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16" y="1143060"/>
            <a:ext cx="8560187" cy="464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D6E59-54D4-4965-BB84-52648BA1957A}"/>
              </a:ext>
            </a:extLst>
          </p:cNvPr>
          <p:cNvSpPr>
            <a:spLocks noGrp="1"/>
          </p:cNvSpPr>
          <p:nvPr>
            <p:ph type="title"/>
          </p:nvPr>
        </p:nvSpPr>
        <p:spPr/>
        <p:txBody>
          <a:bodyPr/>
          <a:lstStyle/>
          <a:p>
            <a:r>
              <a:rPr lang="en-US" altLang="zh-CN" dirty="0"/>
              <a:t>1.4 Python</a:t>
            </a:r>
            <a:r>
              <a:rPr lang="zh-CN" altLang="en-US" dirty="0"/>
              <a:t>语言简介</a:t>
            </a:r>
          </a:p>
        </p:txBody>
      </p:sp>
      <p:sp>
        <p:nvSpPr>
          <p:cNvPr id="3" name="内容占位符 2">
            <a:extLst>
              <a:ext uri="{FF2B5EF4-FFF2-40B4-BE49-F238E27FC236}">
                <a16:creationId xmlns:a16="http://schemas.microsoft.com/office/drawing/2014/main" id="{F57A0F19-4EEA-4A77-936D-CB09F71CDB7E}"/>
              </a:ext>
            </a:extLst>
          </p:cNvPr>
          <p:cNvSpPr>
            <a:spLocks noGrp="1"/>
          </p:cNvSpPr>
          <p:nvPr>
            <p:ph idx="1"/>
          </p:nvPr>
        </p:nvSpPr>
        <p:spPr/>
        <p:txBody>
          <a:bodyPr/>
          <a:lstStyle/>
          <a:p>
            <a:pPr>
              <a:lnSpc>
                <a:spcPct val="150000"/>
              </a:lnSpc>
            </a:pPr>
            <a:r>
              <a:rPr lang="en-US" altLang="zh-CN" sz="2800" dirty="0">
                <a:latin typeface="黑体" panose="02010609060101010101" pitchFamily="49" charset="-122"/>
                <a:ea typeface="黑体" panose="02010609060101010101" pitchFamily="49" charset="-122"/>
              </a:rPr>
              <a:t>Python</a:t>
            </a:r>
            <a:r>
              <a:rPr lang="zh-CN" altLang="en-US" sz="2800" dirty="0">
                <a:latin typeface="黑体" panose="02010609060101010101" pitchFamily="49" charset="-122"/>
                <a:ea typeface="黑体" panose="02010609060101010101" pitchFamily="49" charset="-122"/>
              </a:rPr>
              <a:t>能做什么呢</a:t>
            </a:r>
            <a:r>
              <a:rPr lang="zh-CN" altLang="en-US" sz="2800" dirty="0">
                <a:solidFill>
                  <a:schemeClr val="bg1"/>
                </a:solidFill>
                <a:latin typeface="黑体" panose="02010609060101010101" pitchFamily="49" charset="-122"/>
                <a:ea typeface="黑体" panose="02010609060101010101" pitchFamily="49" charset="-122"/>
              </a:rPr>
              <a:t>？</a:t>
            </a:r>
            <a:endParaRPr lang="en-US" altLang="zh-CN" sz="2800" dirty="0">
              <a:solidFill>
                <a:schemeClr val="bg1"/>
              </a:solidFill>
              <a:latin typeface="黑体" panose="02010609060101010101" pitchFamily="49" charset="-122"/>
              <a:ea typeface="黑体" panose="02010609060101010101" pitchFamily="49" charset="-122"/>
            </a:endParaRPr>
          </a:p>
          <a:p>
            <a:pPr lvl="1">
              <a:lnSpc>
                <a:spcPct val="150000"/>
              </a:lnSpc>
            </a:pPr>
            <a:r>
              <a:rPr lang="zh-CN" altLang="en-US" dirty="0"/>
              <a:t>系统编程</a:t>
            </a:r>
            <a:endParaRPr lang="en-US" altLang="zh-CN" dirty="0"/>
          </a:p>
          <a:p>
            <a:pPr lvl="1">
              <a:lnSpc>
                <a:spcPct val="150000"/>
              </a:lnSpc>
            </a:pPr>
            <a:r>
              <a:rPr lang="zh-CN" altLang="en-US" dirty="0"/>
              <a:t>用户图形接口</a:t>
            </a:r>
            <a:endParaRPr lang="en-US" altLang="zh-CN" dirty="0"/>
          </a:p>
          <a:p>
            <a:pPr lvl="1">
              <a:lnSpc>
                <a:spcPct val="150000"/>
              </a:lnSpc>
            </a:pPr>
            <a:r>
              <a:rPr lang="en-US" altLang="zh-CN" dirty="0"/>
              <a:t>Internet</a:t>
            </a:r>
            <a:r>
              <a:rPr lang="zh-CN" altLang="en-US" dirty="0"/>
              <a:t>通信</a:t>
            </a:r>
            <a:endParaRPr lang="en-US" altLang="zh-CN" dirty="0"/>
          </a:p>
          <a:p>
            <a:pPr lvl="1">
              <a:lnSpc>
                <a:spcPct val="150000"/>
              </a:lnSpc>
            </a:pPr>
            <a:r>
              <a:rPr lang="zh-CN" altLang="en-US" dirty="0"/>
              <a:t>数据库编程</a:t>
            </a:r>
            <a:endParaRPr lang="en-US" altLang="zh-CN" dirty="0"/>
          </a:p>
          <a:p>
            <a:pPr lvl="1">
              <a:lnSpc>
                <a:spcPct val="150000"/>
              </a:lnSpc>
            </a:pPr>
            <a:r>
              <a:rPr lang="zh-CN" altLang="en-US" dirty="0"/>
              <a:t>数值计算和科学计算</a:t>
            </a:r>
            <a:endParaRPr lang="en-US" altLang="zh-CN" dirty="0"/>
          </a:p>
          <a:p>
            <a:pPr lvl="1">
              <a:lnSpc>
                <a:spcPct val="150000"/>
              </a:lnSpc>
            </a:pPr>
            <a:r>
              <a:rPr lang="zh-CN" altLang="en-US" dirty="0"/>
              <a:t>游戏开发、图像处理、人工智能、机器人等</a:t>
            </a:r>
            <a:endParaRPr lang="en-US" altLang="zh-CN" dirty="0"/>
          </a:p>
          <a:p>
            <a:pPr lvl="1">
              <a:lnSpc>
                <a:spcPct val="150000"/>
              </a:lnSpc>
            </a:pPr>
            <a:r>
              <a:rPr lang="zh-CN" altLang="en-US" dirty="0"/>
              <a:t>。。。。。。。</a:t>
            </a:r>
            <a:endParaRPr lang="en-US" altLang="zh-CN" dirty="0"/>
          </a:p>
          <a:p>
            <a:endParaRPr lang="zh-CN" altLang="en-US" dirty="0"/>
          </a:p>
        </p:txBody>
      </p:sp>
    </p:spTree>
    <p:extLst>
      <p:ext uri="{BB962C8B-B14F-4D97-AF65-F5344CB8AC3E}">
        <p14:creationId xmlns:p14="http://schemas.microsoft.com/office/powerpoint/2010/main" val="385082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28F7F-A61A-4512-9264-813232FF9FE6}"/>
              </a:ext>
            </a:extLst>
          </p:cNvPr>
          <p:cNvSpPr>
            <a:spLocks noGrp="1"/>
          </p:cNvSpPr>
          <p:nvPr>
            <p:ph type="title"/>
          </p:nvPr>
        </p:nvSpPr>
        <p:spPr/>
        <p:txBody>
          <a:bodyPr/>
          <a:lstStyle/>
          <a:p>
            <a:r>
              <a:rPr lang="en-US" altLang="zh-CN" dirty="0"/>
              <a:t>1.4 Python</a:t>
            </a:r>
            <a:r>
              <a:rPr lang="zh-CN" altLang="en-US" dirty="0"/>
              <a:t>语言简介</a:t>
            </a:r>
          </a:p>
        </p:txBody>
      </p:sp>
      <p:sp>
        <p:nvSpPr>
          <p:cNvPr id="3" name="内容占位符 2">
            <a:extLst>
              <a:ext uri="{FF2B5EF4-FFF2-40B4-BE49-F238E27FC236}">
                <a16:creationId xmlns:a16="http://schemas.microsoft.com/office/drawing/2014/main" id="{E5641419-4714-4771-B1EF-72ABFB1E028A}"/>
              </a:ext>
            </a:extLst>
          </p:cNvPr>
          <p:cNvSpPr>
            <a:spLocks noGrp="1"/>
          </p:cNvSpPr>
          <p:nvPr>
            <p:ph idx="1"/>
          </p:nvPr>
        </p:nvSpPr>
        <p:spPr/>
        <p:txBody>
          <a:bodyPr/>
          <a:lstStyle/>
          <a:p>
            <a:r>
              <a:rPr lang="zh-CN" altLang="en-US" dirty="0"/>
              <a:t>数据分析与数据科学</a:t>
            </a:r>
            <a:endParaRPr lang="en-US" altLang="zh-CN" dirty="0"/>
          </a:p>
          <a:p>
            <a:pPr lvl="1"/>
            <a:r>
              <a:rPr lang="zh-CN" altLang="en-US" dirty="0"/>
              <a:t>科学计算：</a:t>
            </a:r>
            <a:r>
              <a:rPr lang="en-US" altLang="zh-CN" dirty="0"/>
              <a:t>NumPy</a:t>
            </a:r>
            <a:r>
              <a:rPr lang="zh-CN" altLang="en-US" dirty="0"/>
              <a:t>，</a:t>
            </a:r>
            <a:r>
              <a:rPr lang="en-US" altLang="zh-CN" dirty="0" err="1"/>
              <a:t>Scipy</a:t>
            </a:r>
            <a:endParaRPr lang="en-US" altLang="zh-CN" dirty="0"/>
          </a:p>
          <a:p>
            <a:pPr lvl="1"/>
            <a:r>
              <a:rPr lang="zh-CN" altLang="en-US" dirty="0"/>
              <a:t>数据分析：</a:t>
            </a:r>
            <a:r>
              <a:rPr lang="en-US" altLang="zh-CN" dirty="0"/>
              <a:t>Pandas</a:t>
            </a:r>
          </a:p>
          <a:p>
            <a:pPr lvl="1"/>
            <a:r>
              <a:rPr lang="zh-CN" altLang="en-US" dirty="0"/>
              <a:t>画图：</a:t>
            </a:r>
            <a:r>
              <a:rPr lang="en-US" altLang="zh-CN" dirty="0"/>
              <a:t>matplotlib</a:t>
            </a:r>
          </a:p>
          <a:p>
            <a:pPr lvl="1"/>
            <a:r>
              <a:rPr lang="zh-CN" altLang="en-US" dirty="0"/>
              <a:t>数据挖掘</a:t>
            </a:r>
            <a:r>
              <a:rPr lang="en-US" altLang="zh-CN" dirty="0"/>
              <a:t>/</a:t>
            </a:r>
            <a:r>
              <a:rPr lang="zh-CN" altLang="en-US" dirty="0"/>
              <a:t>机器学习：</a:t>
            </a:r>
            <a:r>
              <a:rPr lang="en-US" altLang="zh-CN" dirty="0" err="1"/>
              <a:t>scikit</a:t>
            </a:r>
            <a:r>
              <a:rPr lang="en-US" altLang="zh-CN" dirty="0"/>
              <a:t>-learn</a:t>
            </a:r>
            <a:r>
              <a:rPr lang="zh-CN" altLang="en-US" dirty="0"/>
              <a:t>，</a:t>
            </a:r>
            <a:r>
              <a:rPr lang="en-US" altLang="zh-CN" dirty="0" err="1"/>
              <a:t>nltk</a:t>
            </a:r>
            <a:r>
              <a:rPr lang="zh-CN" altLang="en-US" dirty="0"/>
              <a:t>，</a:t>
            </a:r>
            <a:r>
              <a:rPr lang="en-US" altLang="zh-CN" dirty="0" err="1"/>
              <a:t>pytorch</a:t>
            </a:r>
            <a:r>
              <a:rPr lang="zh-CN" altLang="en-US" dirty="0"/>
              <a:t>（深度学习）等</a:t>
            </a:r>
            <a:endParaRPr lang="en-US" altLang="zh-CN" dirty="0"/>
          </a:p>
          <a:p>
            <a:pPr lvl="1"/>
            <a:r>
              <a:rPr lang="zh-CN" altLang="en-US" dirty="0"/>
              <a:t>大数据：支持</a:t>
            </a:r>
            <a:r>
              <a:rPr lang="en-US" altLang="zh-CN" dirty="0" err="1"/>
              <a:t>hadoop</a:t>
            </a:r>
            <a:r>
              <a:rPr lang="zh-CN" altLang="en-US" dirty="0"/>
              <a:t>、</a:t>
            </a:r>
            <a:r>
              <a:rPr lang="en-US" altLang="zh-CN" dirty="0"/>
              <a:t>spark</a:t>
            </a:r>
            <a:r>
              <a:rPr lang="zh-CN" altLang="en-US" dirty="0"/>
              <a:t>等大数据平台的</a:t>
            </a:r>
            <a:r>
              <a:rPr lang="en-US" altLang="zh-CN" dirty="0"/>
              <a:t>python</a:t>
            </a:r>
            <a:r>
              <a:rPr lang="zh-CN" altLang="en-US" dirty="0"/>
              <a:t>编程</a:t>
            </a:r>
          </a:p>
          <a:p>
            <a:endParaRPr lang="zh-CN" altLang="en-US" dirty="0"/>
          </a:p>
        </p:txBody>
      </p:sp>
    </p:spTree>
    <p:extLst>
      <p:ext uri="{BB962C8B-B14F-4D97-AF65-F5344CB8AC3E}">
        <p14:creationId xmlns:p14="http://schemas.microsoft.com/office/powerpoint/2010/main" val="2772813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64B6E-F8CA-4767-A36C-B532B0FCEF79}"/>
              </a:ext>
            </a:extLst>
          </p:cNvPr>
          <p:cNvSpPr>
            <a:spLocks noGrp="1"/>
          </p:cNvSpPr>
          <p:nvPr>
            <p:ph type="title"/>
          </p:nvPr>
        </p:nvSpPr>
        <p:spPr/>
        <p:txBody>
          <a:bodyPr/>
          <a:lstStyle/>
          <a:p>
            <a:r>
              <a:rPr lang="en-US" altLang="zh-CN" dirty="0"/>
              <a:t>1.4 </a:t>
            </a:r>
            <a:r>
              <a:rPr lang="zh-CN" altLang="en-US" dirty="0"/>
              <a:t>基于</a:t>
            </a:r>
            <a:r>
              <a:rPr lang="en-US" altLang="zh-CN" dirty="0"/>
              <a:t>Python</a:t>
            </a:r>
            <a:r>
              <a:rPr lang="zh-CN" altLang="en-US" dirty="0"/>
              <a:t>的数据科学</a:t>
            </a:r>
          </a:p>
        </p:txBody>
      </p:sp>
      <p:sp>
        <p:nvSpPr>
          <p:cNvPr id="3" name="内容占位符 2">
            <a:extLst>
              <a:ext uri="{FF2B5EF4-FFF2-40B4-BE49-F238E27FC236}">
                <a16:creationId xmlns:a16="http://schemas.microsoft.com/office/drawing/2014/main" id="{63591840-E71D-4ECD-A2C1-034629DD2D7A}"/>
              </a:ext>
            </a:extLst>
          </p:cNvPr>
          <p:cNvSpPr>
            <a:spLocks noGrp="1"/>
          </p:cNvSpPr>
          <p:nvPr>
            <p:ph idx="1"/>
          </p:nvPr>
        </p:nvSpPr>
        <p:spPr/>
        <p:txBody>
          <a:bodyPr/>
          <a:lstStyle/>
          <a:p>
            <a:r>
              <a:rPr lang="en-US" altLang="zh-CN" dirty="0"/>
              <a:t>Python</a:t>
            </a:r>
            <a:r>
              <a:rPr lang="zh-CN" altLang="en-US" dirty="0"/>
              <a:t>安装</a:t>
            </a:r>
            <a:r>
              <a:rPr lang="en-US" altLang="zh-CN" dirty="0"/>
              <a:t>---</a:t>
            </a:r>
            <a:r>
              <a:rPr lang="zh-CN" altLang="en-US" dirty="0">
                <a:solidFill>
                  <a:srgbClr val="FF0000"/>
                </a:solidFill>
              </a:rPr>
              <a:t>强烈推荐！</a:t>
            </a:r>
            <a:endParaRPr lang="en-US" altLang="zh-CN" dirty="0">
              <a:solidFill>
                <a:srgbClr val="FF0000"/>
              </a:solidFill>
            </a:endParaRPr>
          </a:p>
          <a:p>
            <a:pPr lvl="1"/>
            <a:r>
              <a:rPr lang="zh-CN" altLang="en-US" b="1" dirty="0"/>
              <a:t>安装</a:t>
            </a:r>
            <a:r>
              <a:rPr lang="en-US" altLang="zh-CN" b="1" dirty="0"/>
              <a:t>Anaconda</a:t>
            </a:r>
          </a:p>
          <a:p>
            <a:pPr lvl="1"/>
            <a:r>
              <a:rPr lang="zh-CN" altLang="en-US" dirty="0"/>
              <a:t>官网：</a:t>
            </a:r>
            <a:r>
              <a:rPr lang="en-US" altLang="zh-CN" dirty="0"/>
              <a:t>https://www.continuum.io/why-anaconda</a:t>
            </a:r>
          </a:p>
          <a:p>
            <a:pPr lvl="1"/>
            <a:r>
              <a:rPr lang="zh-CN" altLang="en-US" dirty="0"/>
              <a:t>集成</a:t>
            </a:r>
            <a:r>
              <a:rPr lang="en-US" altLang="zh-CN" dirty="0"/>
              <a:t>1000</a:t>
            </a:r>
            <a:r>
              <a:rPr lang="zh-CN" altLang="en-US" dirty="0"/>
              <a:t>多个</a:t>
            </a:r>
            <a:r>
              <a:rPr lang="en-US" altLang="zh-CN" dirty="0"/>
              <a:t>Python</a:t>
            </a:r>
            <a:r>
              <a:rPr lang="zh-CN" altLang="en-US" dirty="0"/>
              <a:t>科学计算包</a:t>
            </a:r>
            <a:endParaRPr lang="en-US" altLang="zh-CN" dirty="0"/>
          </a:p>
          <a:p>
            <a:pPr lvl="1"/>
            <a:r>
              <a:rPr lang="zh-CN" altLang="en-US" dirty="0"/>
              <a:t>安装完</a:t>
            </a:r>
            <a:r>
              <a:rPr lang="en-US" altLang="zh-CN" dirty="0"/>
              <a:t>anaconda</a:t>
            </a:r>
            <a:r>
              <a:rPr lang="zh-CN" altLang="en-US" dirty="0"/>
              <a:t>，就相当于安装了</a:t>
            </a:r>
            <a:r>
              <a:rPr lang="en-US" altLang="zh-CN" dirty="0"/>
              <a:t>Python</a:t>
            </a:r>
            <a:r>
              <a:rPr lang="zh-CN" altLang="en-US" dirty="0"/>
              <a:t>、</a:t>
            </a:r>
            <a:r>
              <a:rPr lang="en-US" altLang="zh-CN" dirty="0" err="1"/>
              <a:t>IPython</a:t>
            </a:r>
            <a:r>
              <a:rPr lang="zh-CN" altLang="en-US" dirty="0"/>
              <a:t>、集成开发环境</a:t>
            </a:r>
            <a:r>
              <a:rPr lang="en-US" altLang="zh-CN" dirty="0"/>
              <a:t>Spyder</a:t>
            </a:r>
            <a:r>
              <a:rPr lang="zh-CN" altLang="en-US" dirty="0"/>
              <a:t>、交互式笔记本</a:t>
            </a:r>
            <a:r>
              <a:rPr lang="en-US" altLang="zh-CN" dirty="0" err="1"/>
              <a:t>Jupyter</a:t>
            </a:r>
            <a:r>
              <a:rPr lang="en-US" altLang="zh-CN" dirty="0"/>
              <a:t> Notebook</a:t>
            </a:r>
            <a:r>
              <a:rPr lang="zh-CN" altLang="en-US" dirty="0"/>
              <a:t>、科学计算</a:t>
            </a:r>
            <a:r>
              <a:rPr lang="en-US" altLang="zh-CN" dirty="0" err="1"/>
              <a:t>numpy</a:t>
            </a:r>
            <a:r>
              <a:rPr lang="zh-CN" altLang="en-US" dirty="0"/>
              <a:t>和</a:t>
            </a:r>
            <a:r>
              <a:rPr lang="en-US" altLang="zh-CN" dirty="0" err="1"/>
              <a:t>scipy</a:t>
            </a:r>
            <a:r>
              <a:rPr lang="zh-CN" altLang="en-US" dirty="0"/>
              <a:t>、可视化</a:t>
            </a:r>
            <a:r>
              <a:rPr lang="en-US" altLang="zh-CN" dirty="0"/>
              <a:t>matplotlib</a:t>
            </a:r>
            <a:r>
              <a:rPr lang="zh-CN" altLang="en-US" dirty="0"/>
              <a:t>、数据分析</a:t>
            </a:r>
            <a:r>
              <a:rPr lang="en-US" altLang="zh-CN" dirty="0"/>
              <a:t>Pandas</a:t>
            </a:r>
            <a:r>
              <a:rPr lang="zh-CN" altLang="en-US" dirty="0"/>
              <a:t>等等</a:t>
            </a:r>
            <a:endParaRPr lang="en-US" altLang="zh-CN" dirty="0"/>
          </a:p>
          <a:p>
            <a:pPr lvl="1"/>
            <a:r>
              <a:rPr lang="zh-CN" altLang="en-US" dirty="0"/>
              <a:t>推荐安装</a:t>
            </a:r>
            <a:r>
              <a:rPr lang="en-US" altLang="zh-CN" dirty="0"/>
              <a:t>python3.6</a:t>
            </a:r>
            <a:r>
              <a:rPr lang="zh-CN" altLang="en-US" dirty="0"/>
              <a:t>版本对应的</a:t>
            </a:r>
            <a:r>
              <a:rPr lang="en-US" altLang="zh-CN" dirty="0"/>
              <a:t>Anaconda 5.1 (2018.03), </a:t>
            </a:r>
            <a:r>
              <a:rPr lang="zh-CN" altLang="en-US" dirty="0"/>
              <a:t>选择</a:t>
            </a:r>
            <a:r>
              <a:rPr lang="en-US" altLang="zh-CN" dirty="0"/>
              <a:t>32</a:t>
            </a:r>
            <a:r>
              <a:rPr lang="zh-CN" altLang="en-US" dirty="0"/>
              <a:t>位还是</a:t>
            </a:r>
            <a:r>
              <a:rPr lang="en-US" altLang="zh-CN" dirty="0"/>
              <a:t>64</a:t>
            </a:r>
            <a:r>
              <a:rPr lang="zh-CN" altLang="en-US" dirty="0"/>
              <a:t>位版本视系统而定</a:t>
            </a:r>
            <a:endParaRPr lang="en-US" altLang="zh-CN" dirty="0"/>
          </a:p>
          <a:p>
            <a:pPr lvl="1"/>
            <a:r>
              <a:rPr lang="en-US" altLang="zh-CN" dirty="0"/>
              <a:t>《</a:t>
            </a:r>
            <a:r>
              <a:rPr lang="zh-CN" altLang="en-US" dirty="0"/>
              <a:t>数据科学基础</a:t>
            </a:r>
            <a:r>
              <a:rPr lang="en-US" altLang="zh-CN" dirty="0"/>
              <a:t>》</a:t>
            </a:r>
            <a:r>
              <a:rPr lang="zh-CN" altLang="en-US" dirty="0"/>
              <a:t>相关知识可以通过</a:t>
            </a:r>
            <a:r>
              <a:rPr lang="en-US" altLang="zh-CN" dirty="0"/>
              <a:t>Python</a:t>
            </a:r>
            <a:r>
              <a:rPr lang="zh-CN" altLang="en-US" dirty="0"/>
              <a:t>来实现</a:t>
            </a:r>
          </a:p>
        </p:txBody>
      </p:sp>
      <p:pic>
        <p:nvPicPr>
          <p:cNvPr id="4" name="图片 3">
            <a:extLst>
              <a:ext uri="{FF2B5EF4-FFF2-40B4-BE49-F238E27FC236}">
                <a16:creationId xmlns:a16="http://schemas.microsoft.com/office/drawing/2014/main" id="{9DAF07D8-D8F9-4E15-A844-5D785822D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2" y="3180256"/>
            <a:ext cx="8762770" cy="3348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6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ECE12-7BB2-4BB2-A056-C8254ECE76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68B4BC-91A5-4F12-B228-7D0E81B3DBE4}"/>
              </a:ext>
            </a:extLst>
          </p:cNvPr>
          <p:cNvSpPr>
            <a:spLocks noGrp="1"/>
          </p:cNvSpPr>
          <p:nvPr>
            <p:ph idx="1"/>
          </p:nvPr>
        </p:nvSpPr>
        <p:spPr/>
        <p:txBody>
          <a:bodyPr/>
          <a:lstStyle/>
          <a:p>
            <a:endParaRPr lang="zh-CN" altLang="en-US" dirty="0"/>
          </a:p>
        </p:txBody>
      </p:sp>
      <p:pic>
        <p:nvPicPr>
          <p:cNvPr id="1026" name="Picture 2" descr="https://vignette.wikia.nocookie.net/seekers-notes/images/3/3b/Thank-You-Free-PNG-Image.png/revision/latest?cb=20170905203909">
            <a:extLst>
              <a:ext uri="{FF2B5EF4-FFF2-40B4-BE49-F238E27FC236}">
                <a16:creationId xmlns:a16="http://schemas.microsoft.com/office/drawing/2014/main" id="{7B584481-D475-4ED5-A63D-0CBBE7F85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32" y="914466"/>
            <a:ext cx="8838868" cy="464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4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D0F4-E438-4CC9-A601-864932EC4C1C}"/>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04790C27-8D24-4465-BC45-0D0914177A99}"/>
              </a:ext>
            </a:extLst>
          </p:cNvPr>
          <p:cNvSpPr>
            <a:spLocks noGrp="1"/>
          </p:cNvSpPr>
          <p:nvPr>
            <p:ph idx="1"/>
          </p:nvPr>
        </p:nvSpPr>
        <p:spPr/>
        <p:txBody>
          <a:bodyPr/>
          <a:lstStyle/>
          <a:p>
            <a:r>
              <a:rPr lang="zh-CN" altLang="en-US" dirty="0"/>
              <a:t>近年对数据科学的炒作</a:t>
            </a:r>
            <a:endParaRPr lang="en-US" altLang="zh-CN" dirty="0"/>
          </a:p>
          <a:p>
            <a:pPr lvl="1"/>
            <a:r>
              <a:rPr lang="zh-CN" altLang="en-US" dirty="0"/>
              <a:t>除了上帝谁都要用数据说话！</a:t>
            </a:r>
            <a:endParaRPr lang="en-US" altLang="zh-CN" dirty="0"/>
          </a:p>
          <a:p>
            <a:pPr lvl="1"/>
            <a:r>
              <a:rPr lang="zh-CN" altLang="en-US" dirty="0"/>
              <a:t>只管把数据拿来，数据自己会说话！</a:t>
            </a:r>
            <a:endParaRPr lang="en-US" altLang="zh-CN" dirty="0"/>
          </a:p>
          <a:p>
            <a:pPr lvl="1"/>
            <a:r>
              <a:rPr lang="zh-CN" altLang="en-US" dirty="0"/>
              <a:t>形形色色各种新闻、议论：</a:t>
            </a:r>
            <a:endParaRPr lang="en-US" altLang="zh-CN" dirty="0"/>
          </a:p>
          <a:p>
            <a:pPr lvl="2"/>
            <a:r>
              <a:rPr lang="zh-CN" altLang="en-US" dirty="0"/>
              <a:t>近年我们在各种场合听到各种关于大数据和数据科学家的议论。听起来仿佛谁不搞大数据和数据科学就要落后，企业就要走向末路。这就迫使我们一定要看个究竟。如果是这样那么怎么认识大数据，又如何成为大数据的行家里手呢？先来看看我们面临的问题。</a:t>
            </a:r>
          </a:p>
          <a:p>
            <a:pPr lvl="1"/>
            <a:endParaRPr lang="zh-CN" altLang="en-US" dirty="0"/>
          </a:p>
        </p:txBody>
      </p:sp>
    </p:spTree>
    <p:extLst>
      <p:ext uri="{BB962C8B-B14F-4D97-AF65-F5344CB8AC3E}">
        <p14:creationId xmlns:p14="http://schemas.microsoft.com/office/powerpoint/2010/main" val="271593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3BCE1-1A5C-4861-8586-D79BB27E1B51}"/>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423B8F80-7A08-45F5-9279-CCA9A548DF4A}"/>
              </a:ext>
            </a:extLst>
          </p:cNvPr>
          <p:cNvSpPr>
            <a:spLocks noGrp="1"/>
          </p:cNvSpPr>
          <p:nvPr>
            <p:ph idx="1"/>
          </p:nvPr>
        </p:nvSpPr>
        <p:spPr/>
        <p:txBody>
          <a:bodyPr/>
          <a:lstStyle/>
          <a:p>
            <a:r>
              <a:rPr lang="zh-CN" altLang="en-US" dirty="0"/>
              <a:t>数据密集型科学</a:t>
            </a:r>
            <a:endParaRPr lang="en-US" altLang="zh-CN" dirty="0"/>
          </a:p>
          <a:p>
            <a:pPr lvl="1"/>
            <a:r>
              <a:rPr lang="zh-CN" altLang="en-US" dirty="0"/>
              <a:t>图灵奖得主，关系型数据库的鼻祖</a:t>
            </a:r>
            <a:r>
              <a:rPr lang="en-US" altLang="zh-CN" dirty="0"/>
              <a:t>Jim Gray</a:t>
            </a:r>
            <a:r>
              <a:rPr lang="zh-CN" altLang="en-US" dirty="0"/>
              <a:t>，在</a:t>
            </a:r>
            <a:r>
              <a:rPr lang="en-US" altLang="zh-CN" dirty="0"/>
              <a:t>2007</a:t>
            </a:r>
            <a:r>
              <a:rPr lang="zh-CN" altLang="en-US" dirty="0"/>
              <a:t>年加州最后一次演讲“</a:t>
            </a:r>
            <a:r>
              <a:rPr lang="en-US" altLang="zh-CN" dirty="0"/>
              <a:t>The Fourth Paradigm: Data-Intensive Scientific Discovery”</a:t>
            </a:r>
            <a:r>
              <a:rPr lang="zh-CN" altLang="en-US" dirty="0"/>
              <a:t>，提出科学研究的第四类范式</a:t>
            </a:r>
            <a:endParaRPr lang="en-US" altLang="zh-CN" dirty="0"/>
          </a:p>
          <a:p>
            <a:pPr lvl="1"/>
            <a:r>
              <a:rPr lang="en-US" altLang="zh-CN" dirty="0"/>
              <a:t>Jim</a:t>
            </a:r>
            <a:r>
              <a:rPr lang="zh-CN" altLang="en-US" dirty="0"/>
              <a:t>总结出科学研究的四个范式</a:t>
            </a:r>
            <a:r>
              <a:rPr lang="en-US" altLang="zh-CN" dirty="0"/>
              <a:t>:</a:t>
            </a:r>
          </a:p>
          <a:p>
            <a:pPr lvl="2"/>
            <a:r>
              <a:rPr lang="zh-CN" altLang="en-US" dirty="0"/>
              <a:t>几千年前，是经验科学，主要用来描述自然现象；</a:t>
            </a:r>
            <a:r>
              <a:rPr lang="en-US" altLang="zh-CN" dirty="0"/>
              <a:t>(</a:t>
            </a:r>
            <a:r>
              <a:rPr lang="zh-CN" altLang="en-US" dirty="0"/>
              <a:t>科学实验</a:t>
            </a:r>
            <a:r>
              <a:rPr lang="en-US" altLang="zh-CN" dirty="0"/>
              <a:t>)</a:t>
            </a:r>
          </a:p>
          <a:p>
            <a:pPr lvl="2"/>
            <a:r>
              <a:rPr lang="zh-CN" altLang="en-US" dirty="0"/>
              <a:t>几百年前，是理论科学，使用模型或归纳法进行研究；（数学模型）</a:t>
            </a:r>
            <a:endParaRPr lang="en-US" altLang="zh-CN" dirty="0"/>
          </a:p>
          <a:p>
            <a:pPr lvl="2"/>
            <a:r>
              <a:rPr lang="zh-CN" altLang="en-US" dirty="0"/>
              <a:t>几十年前，是计算科学，主要模拟复杂的现象；（计算机模拟）</a:t>
            </a:r>
            <a:endParaRPr lang="en-US" altLang="zh-CN" dirty="0"/>
          </a:p>
          <a:p>
            <a:pPr lvl="2"/>
            <a:r>
              <a:rPr lang="zh-CN" altLang="en-US" dirty="0"/>
              <a:t>今天，是数据探索，统一于</a:t>
            </a:r>
            <a:r>
              <a:rPr lang="zh-CN" altLang="en-US" b="1" dirty="0">
                <a:solidFill>
                  <a:srgbClr val="FF0000"/>
                </a:solidFill>
              </a:rPr>
              <a:t>理论、实验和模拟</a:t>
            </a:r>
            <a:r>
              <a:rPr lang="zh-CN" altLang="en-US" dirty="0"/>
              <a:t>。它的主要特征是：数据依靠信息设备收集或模拟产生，依靠软件处理，用计算机进行存储，使用专用的数据管理和统计软件进行分析。</a:t>
            </a:r>
            <a:endParaRPr lang="en-US" altLang="zh-CN" dirty="0"/>
          </a:p>
        </p:txBody>
      </p:sp>
      <p:pic>
        <p:nvPicPr>
          <p:cNvPr id="4" name="Picture 4">
            <a:extLst>
              <a:ext uri="{FF2B5EF4-FFF2-40B4-BE49-F238E27FC236}">
                <a16:creationId xmlns:a16="http://schemas.microsoft.com/office/drawing/2014/main" id="{FB2FDEFB-3F0A-4A93-9307-D56371B5D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30" y="2438426"/>
            <a:ext cx="5562545" cy="4171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13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55411-7CC5-4154-9E2B-D61201125B7F}"/>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65B9B2E3-1230-417F-B95E-13CD24137433}"/>
              </a:ext>
            </a:extLst>
          </p:cNvPr>
          <p:cNvSpPr>
            <a:spLocks noGrp="1"/>
          </p:cNvSpPr>
          <p:nvPr>
            <p:ph idx="1"/>
          </p:nvPr>
        </p:nvSpPr>
        <p:spPr/>
        <p:txBody>
          <a:bodyPr/>
          <a:lstStyle/>
          <a:p>
            <a:r>
              <a:rPr lang="zh-CN" altLang="en-US" dirty="0"/>
              <a:t>数据科学直面的问题</a:t>
            </a:r>
            <a:endParaRPr lang="en-US" altLang="zh-CN" dirty="0"/>
          </a:p>
          <a:p>
            <a:pPr lvl="1"/>
            <a:r>
              <a:rPr lang="zh-CN" altLang="en-US" dirty="0"/>
              <a:t>缺乏最基本术语定义。</a:t>
            </a:r>
            <a:endParaRPr lang="en-US" altLang="zh-CN" dirty="0"/>
          </a:p>
          <a:p>
            <a:pPr lvl="2"/>
            <a:r>
              <a:rPr lang="zh-CN" altLang="en-US" dirty="0"/>
              <a:t>什么是大数据？</a:t>
            </a:r>
            <a:endParaRPr lang="en-US" altLang="zh-CN" dirty="0"/>
          </a:p>
          <a:p>
            <a:pPr lvl="2"/>
            <a:r>
              <a:rPr lang="zh-CN" altLang="en-US" dirty="0"/>
              <a:t>什么是数据科学？</a:t>
            </a:r>
            <a:endParaRPr lang="en-US" altLang="zh-CN" dirty="0"/>
          </a:p>
          <a:p>
            <a:pPr lvl="2"/>
            <a:r>
              <a:rPr lang="zh-CN" altLang="en-US" dirty="0"/>
              <a:t>大数据和数据科学的关系是什么？</a:t>
            </a:r>
            <a:endParaRPr lang="en-US" altLang="zh-CN" dirty="0"/>
          </a:p>
          <a:p>
            <a:pPr lvl="2"/>
            <a:r>
              <a:rPr lang="zh-CN" altLang="en-US" dirty="0"/>
              <a:t>数据科学是关于大数据的科学吗？</a:t>
            </a:r>
            <a:endParaRPr lang="en-US" altLang="zh-CN" dirty="0"/>
          </a:p>
          <a:p>
            <a:pPr lvl="2"/>
            <a:r>
              <a:rPr lang="zh-CN" altLang="en-US" dirty="0"/>
              <a:t>数据科学仅适用于</a:t>
            </a:r>
            <a:r>
              <a:rPr lang="en-US" altLang="zh-CN" dirty="0"/>
              <a:t>Google</a:t>
            </a:r>
            <a:r>
              <a:rPr lang="zh-CN" altLang="en-US" dirty="0"/>
              <a:t>和</a:t>
            </a:r>
            <a:r>
              <a:rPr lang="en-US" altLang="zh-CN" dirty="0"/>
              <a:t>Facebook</a:t>
            </a:r>
            <a:r>
              <a:rPr lang="zh-CN" altLang="en-US" dirty="0"/>
              <a:t>这样的大技术公司吗？</a:t>
            </a:r>
            <a:endParaRPr lang="en-US" altLang="zh-CN" dirty="0"/>
          </a:p>
          <a:p>
            <a:pPr lvl="2"/>
            <a:r>
              <a:rPr lang="zh-CN" altLang="en-US" dirty="0"/>
              <a:t>为什么有人认为大数据只是个交叉学科（空间，财务，技术等）而数据科学只是个技术问题？</a:t>
            </a:r>
            <a:endParaRPr lang="en-US" altLang="zh-CN" dirty="0"/>
          </a:p>
          <a:p>
            <a:pPr lvl="2"/>
            <a:r>
              <a:rPr lang="zh-CN" altLang="en-US" dirty="0"/>
              <a:t>到底数据多大才算大？抑或它只是个相对的术语？</a:t>
            </a:r>
          </a:p>
          <a:p>
            <a:pPr lvl="2"/>
            <a:endParaRPr lang="zh-CN" altLang="en-US" dirty="0"/>
          </a:p>
        </p:txBody>
      </p:sp>
    </p:spTree>
    <p:extLst>
      <p:ext uri="{BB962C8B-B14F-4D97-AF65-F5344CB8AC3E}">
        <p14:creationId xmlns:p14="http://schemas.microsoft.com/office/powerpoint/2010/main" val="200763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C714-6B47-4249-A462-5F82028D8BF7}"/>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5F16C1BC-8C0A-400A-8414-221E7E895DEA}"/>
              </a:ext>
            </a:extLst>
          </p:cNvPr>
          <p:cNvSpPr>
            <a:spLocks noGrp="1"/>
          </p:cNvSpPr>
          <p:nvPr>
            <p:ph idx="1"/>
          </p:nvPr>
        </p:nvSpPr>
        <p:spPr/>
        <p:txBody>
          <a:bodyPr/>
          <a:lstStyle/>
          <a:p>
            <a:r>
              <a:rPr lang="zh-CN" altLang="en-US" dirty="0"/>
              <a:t>数据</a:t>
            </a:r>
            <a:endParaRPr lang="en-US" altLang="zh-CN" dirty="0"/>
          </a:p>
          <a:p>
            <a:pPr lvl="1"/>
            <a:r>
              <a:rPr lang="en-US" altLang="zh-CN" b="1" dirty="0">
                <a:solidFill>
                  <a:srgbClr val="C00000"/>
                </a:solidFill>
              </a:rPr>
              <a:t>1. </a:t>
            </a:r>
            <a:r>
              <a:rPr lang="zh-CN" altLang="en-US" b="1" dirty="0">
                <a:solidFill>
                  <a:srgbClr val="C00000"/>
                </a:solidFill>
              </a:rPr>
              <a:t>当代社会数据无处不在</a:t>
            </a:r>
            <a:endParaRPr lang="en-US" altLang="zh-CN" b="1" dirty="0">
              <a:solidFill>
                <a:srgbClr val="C00000"/>
              </a:solidFill>
            </a:endParaRPr>
          </a:p>
          <a:p>
            <a:pPr lvl="2"/>
            <a:r>
              <a:rPr lang="zh-CN" altLang="en-US" dirty="0"/>
              <a:t>我们掌握大量生活方方面面的数据</a:t>
            </a:r>
            <a:r>
              <a:rPr lang="en-US" altLang="zh-CN" dirty="0"/>
              <a:t>，</a:t>
            </a:r>
            <a:r>
              <a:rPr lang="en-US" altLang="zh-CN" dirty="0" err="1"/>
              <a:t>但是缺乏计算处理的经验。购物，交流，读报，听音乐，搜信息，表达意见。如人所知，所有这些都被在线跟踪</a:t>
            </a:r>
            <a:r>
              <a:rPr lang="en-US" altLang="zh-CN" dirty="0"/>
              <a:t>。</a:t>
            </a:r>
          </a:p>
          <a:p>
            <a:pPr lvl="2"/>
            <a:r>
              <a:rPr lang="zh-CN" altLang="en-US" dirty="0"/>
              <a:t>人们也许不知道“数据化”已经通过技术采集并利用在线数据来观察我们的离线行为。二者结合起来可以像研究新物种一样研究我们。</a:t>
            </a:r>
            <a:endParaRPr lang="en-US" altLang="zh-CN" dirty="0"/>
          </a:p>
          <a:p>
            <a:pPr lvl="2"/>
            <a:r>
              <a:rPr lang="zh-CN" altLang="en-US" dirty="0"/>
              <a:t>不仅仅是因特网数据，还有金融，医药工业，药品，生物信息，社会福利，政府信息，教育，退休及其他可以想到的数据。对大部分部门和工业数据影响力不断增长。在某种情况下，这种数据足可以称之为</a:t>
            </a:r>
            <a:r>
              <a:rPr lang="en-US" altLang="zh-CN" dirty="0"/>
              <a:t>“大”</a:t>
            </a:r>
          </a:p>
          <a:p>
            <a:pPr lvl="1"/>
            <a:endParaRPr lang="zh-CN" altLang="en-US" b="1" dirty="0">
              <a:solidFill>
                <a:srgbClr val="0000FF"/>
              </a:solidFill>
            </a:endParaRPr>
          </a:p>
        </p:txBody>
      </p:sp>
    </p:spTree>
    <p:extLst>
      <p:ext uri="{BB962C8B-B14F-4D97-AF65-F5344CB8AC3E}">
        <p14:creationId xmlns:p14="http://schemas.microsoft.com/office/powerpoint/2010/main" val="174886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532A1-9DD3-4D9F-A0E2-AAE60782572B}"/>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03DA77FE-26EE-411B-81FD-14B14CE9AFD8}"/>
              </a:ext>
            </a:extLst>
          </p:cNvPr>
          <p:cNvSpPr>
            <a:spLocks noGrp="1"/>
          </p:cNvSpPr>
          <p:nvPr>
            <p:ph idx="1"/>
          </p:nvPr>
        </p:nvSpPr>
        <p:spPr/>
        <p:txBody>
          <a:bodyPr/>
          <a:lstStyle/>
          <a:p>
            <a:r>
              <a:rPr lang="zh-CN" altLang="en-US" dirty="0"/>
              <a:t>数据</a:t>
            </a:r>
            <a:endParaRPr lang="en-US" altLang="zh-CN" dirty="0"/>
          </a:p>
          <a:p>
            <a:pPr lvl="1"/>
            <a:r>
              <a:rPr lang="en-US" altLang="zh-CN" dirty="0">
                <a:solidFill>
                  <a:srgbClr val="C00000"/>
                </a:solidFill>
              </a:rPr>
              <a:t>2. </a:t>
            </a:r>
            <a:r>
              <a:rPr lang="zh-CN" altLang="en-US" b="1" dirty="0">
                <a:solidFill>
                  <a:srgbClr val="C00000"/>
                </a:solidFill>
              </a:rPr>
              <a:t>数据化</a:t>
            </a:r>
            <a:endParaRPr lang="en-US" altLang="zh-CN" b="1" dirty="0">
              <a:solidFill>
                <a:srgbClr val="C00000"/>
              </a:solidFill>
            </a:endParaRPr>
          </a:p>
          <a:p>
            <a:pPr lvl="2"/>
            <a:r>
              <a:rPr lang="zh-CN" altLang="en-US" sz="1800" dirty="0"/>
              <a:t>有人定义数据化为“将所有对生活有影响的因素转化为数据”。</a:t>
            </a:r>
            <a:endParaRPr lang="en-US" altLang="zh-CN" sz="1800" dirty="0"/>
          </a:p>
          <a:p>
            <a:pPr lvl="2"/>
            <a:r>
              <a:rPr lang="zh-CN" altLang="en-US" sz="1800" dirty="0"/>
              <a:t>提到的例子：谷歌增强现实眼镜数据化凝视，推特数据化变化的思想</a:t>
            </a:r>
            <a:r>
              <a:rPr lang="en-US" altLang="zh-CN" sz="1800" dirty="0"/>
              <a:t>。</a:t>
            </a:r>
            <a:endParaRPr lang="zh-CN" altLang="en-US" sz="1800" dirty="0"/>
          </a:p>
          <a:p>
            <a:pPr lvl="2"/>
            <a:r>
              <a:rPr lang="zh-CN" altLang="en-US" sz="1800" b="1" dirty="0">
                <a:solidFill>
                  <a:srgbClr val="0000FF"/>
                </a:solidFill>
              </a:rPr>
              <a:t>数据化</a:t>
            </a:r>
            <a:r>
              <a:rPr lang="zh-CN" altLang="en-US" sz="1800" dirty="0"/>
              <a:t>是一个有趣的概念，我们来想象一下它对于人们共享数据所产生的影响。我们正在被数据化，抑或说我们的行为被数据化。当我们在线“喜欢”什么人或事的时候，我们就被数据化了，至少有可能被数据化了。如果我们甚少上网也可能被通过cookies在不知情的情况下被动地数据化了。当我们走过一个商店甚至走在街上都可能被传感器，摄像头，谷歌眼镜等无意识地数据化。</a:t>
            </a:r>
            <a:endParaRPr lang="en-US" altLang="zh-CN" sz="1800" dirty="0"/>
          </a:p>
          <a:p>
            <a:pPr lvl="2"/>
            <a:r>
              <a:rPr lang="zh-CN" altLang="en-US" sz="1800" dirty="0"/>
              <a:t>这些拍摄的图像从我们兴高采烈地参加社会媒体活动到各种户外调查和谈话，都是在数据化。我们的倾向可能被大肆渲染，而结果并非如此。</a:t>
            </a:r>
            <a:endParaRPr lang="en-US" altLang="zh-CN" sz="1800" dirty="0"/>
          </a:p>
          <a:p>
            <a:pPr lvl="2"/>
            <a:r>
              <a:rPr lang="zh-CN" altLang="en-US" sz="1800" dirty="0"/>
              <a:t>一旦我们数据化了事物，就可以转换它们的用途并把信息变为新的数值形式</a:t>
            </a:r>
            <a:r>
              <a:rPr lang="en-US" altLang="zh-CN" sz="1800" dirty="0"/>
              <a:t>。 </a:t>
            </a:r>
          </a:p>
          <a:p>
            <a:pPr lvl="2"/>
            <a:endParaRPr lang="zh-CN" altLang="en-US" sz="1800" dirty="0"/>
          </a:p>
          <a:p>
            <a:pPr lvl="1"/>
            <a:endParaRPr lang="zh-CN" altLang="en-US" dirty="0"/>
          </a:p>
        </p:txBody>
      </p:sp>
    </p:spTree>
    <p:extLst>
      <p:ext uri="{BB962C8B-B14F-4D97-AF65-F5344CB8AC3E}">
        <p14:creationId xmlns:p14="http://schemas.microsoft.com/office/powerpoint/2010/main" val="173015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7DF3B-3438-4176-A5C5-8636EA28BC50}"/>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026A56ED-0B27-4B70-BBA0-AD6DF410C65A}"/>
              </a:ext>
            </a:extLst>
          </p:cNvPr>
          <p:cNvSpPr>
            <a:spLocks noGrp="1"/>
          </p:cNvSpPr>
          <p:nvPr>
            <p:ph idx="1"/>
          </p:nvPr>
        </p:nvSpPr>
        <p:spPr/>
        <p:txBody>
          <a:bodyPr/>
          <a:lstStyle/>
          <a:p>
            <a:pPr>
              <a:lnSpc>
                <a:spcPct val="150000"/>
              </a:lnSpc>
            </a:pPr>
            <a:r>
              <a:rPr lang="zh-CN" altLang="en-US" dirty="0"/>
              <a:t>数据科学的定义</a:t>
            </a:r>
            <a:endParaRPr lang="en-US" altLang="zh-CN" dirty="0"/>
          </a:p>
          <a:p>
            <a:pPr lvl="1">
              <a:lnSpc>
                <a:spcPct val="150000"/>
              </a:lnSpc>
            </a:pPr>
            <a:r>
              <a:rPr lang="zh-CN" altLang="en-US" dirty="0">
                <a:solidFill>
                  <a:srgbClr val="0000FF"/>
                </a:solidFill>
              </a:rPr>
              <a:t>什么是数据科学？</a:t>
            </a:r>
            <a:r>
              <a:rPr lang="zh-CN" altLang="en-US" dirty="0"/>
              <a:t>它到底是新生事物还是统计学或数据分析的改头换面</a:t>
            </a:r>
            <a:r>
              <a:rPr lang="en-US" altLang="zh-CN" dirty="0"/>
              <a:t>？</a:t>
            </a:r>
            <a:r>
              <a:rPr lang="zh-CN" altLang="en-US" dirty="0"/>
              <a:t>是炒作吗？若是真实的和新生的，那它的涵义是什么？</a:t>
            </a:r>
            <a:endParaRPr lang="en-US" altLang="zh-CN" dirty="0"/>
          </a:p>
          <a:p>
            <a:pPr lvl="1">
              <a:lnSpc>
                <a:spcPct val="150000"/>
              </a:lnSpc>
            </a:pPr>
            <a:r>
              <a:rPr lang="zh-CN" altLang="en-US" b="1" dirty="0">
                <a:solidFill>
                  <a:srgbClr val="0000FF"/>
                </a:solidFill>
              </a:rPr>
              <a:t>广义定义：（见百度百科）</a:t>
            </a:r>
            <a:endParaRPr lang="en-US" altLang="zh-CN" b="1" dirty="0">
              <a:solidFill>
                <a:srgbClr val="0000FF"/>
              </a:solidFill>
            </a:endParaRPr>
          </a:p>
          <a:p>
            <a:pPr lvl="2">
              <a:lnSpc>
                <a:spcPct val="150000"/>
              </a:lnSpc>
            </a:pPr>
            <a:r>
              <a:rPr lang="zh-CN" altLang="en-US" dirty="0"/>
              <a:t>研究探索</a:t>
            </a:r>
            <a:r>
              <a:rPr lang="en-US" altLang="zh-CN" dirty="0"/>
              <a:t>Cyberspace</a:t>
            </a:r>
            <a:r>
              <a:rPr lang="zh-CN" altLang="en-US" dirty="0"/>
              <a:t> （信息空间）中数据界奥秘的理论、方法和技术，研究的对象是数据界中的数据。</a:t>
            </a:r>
            <a:endParaRPr lang="en-US" altLang="zh-CN" dirty="0"/>
          </a:p>
          <a:p>
            <a:pPr lvl="1">
              <a:lnSpc>
                <a:spcPct val="150000"/>
              </a:lnSpc>
            </a:pPr>
            <a:r>
              <a:rPr lang="zh-CN" altLang="en-US" sz="2400" b="1" dirty="0">
                <a:solidFill>
                  <a:srgbClr val="0000FF"/>
                </a:solidFill>
              </a:rPr>
              <a:t>狭义定义：</a:t>
            </a:r>
            <a:endParaRPr lang="en-US" altLang="zh-CN" sz="2400" b="1" dirty="0">
              <a:solidFill>
                <a:srgbClr val="0000FF"/>
              </a:solidFill>
            </a:endParaRPr>
          </a:p>
          <a:p>
            <a:pPr lvl="2">
              <a:lnSpc>
                <a:spcPct val="150000"/>
              </a:lnSpc>
            </a:pPr>
            <a:r>
              <a:rPr lang="zh-CN" altLang="en-US" dirty="0"/>
              <a:t>数据科学是研究数据的科学。它利用统计学知识和计算机技术对专业领域的对象进行数据分析挖掘处理，以获取更大的经济效益。</a:t>
            </a:r>
            <a:endParaRPr lang="en-US" altLang="zh-CN" dirty="0"/>
          </a:p>
        </p:txBody>
      </p:sp>
    </p:spTree>
    <p:extLst>
      <p:ext uri="{BB962C8B-B14F-4D97-AF65-F5344CB8AC3E}">
        <p14:creationId xmlns:p14="http://schemas.microsoft.com/office/powerpoint/2010/main" val="324570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F94AA-A34A-475C-AF59-B26A29CF3287}"/>
              </a:ext>
            </a:extLst>
          </p:cNvPr>
          <p:cNvSpPr>
            <a:spLocks noGrp="1"/>
          </p:cNvSpPr>
          <p:nvPr>
            <p:ph type="title"/>
          </p:nvPr>
        </p:nvSpPr>
        <p:spPr/>
        <p:txBody>
          <a:bodyPr/>
          <a:lstStyle/>
          <a:p>
            <a:r>
              <a:rPr lang="en-US" altLang="zh-CN" dirty="0"/>
              <a:t>1.1 </a:t>
            </a:r>
            <a:r>
              <a:rPr lang="zh-CN" altLang="en-US" dirty="0"/>
              <a:t>数据科学是什么？</a:t>
            </a:r>
          </a:p>
        </p:txBody>
      </p:sp>
      <p:sp>
        <p:nvSpPr>
          <p:cNvPr id="3" name="内容占位符 2">
            <a:extLst>
              <a:ext uri="{FF2B5EF4-FFF2-40B4-BE49-F238E27FC236}">
                <a16:creationId xmlns:a16="http://schemas.microsoft.com/office/drawing/2014/main" id="{1651A6BC-5AE6-4A72-99AC-ABAC436B2F0E}"/>
              </a:ext>
            </a:extLst>
          </p:cNvPr>
          <p:cNvSpPr>
            <a:spLocks noGrp="1"/>
          </p:cNvSpPr>
          <p:nvPr>
            <p:ph idx="1"/>
          </p:nvPr>
        </p:nvSpPr>
        <p:spPr/>
        <p:txBody>
          <a:bodyPr/>
          <a:lstStyle/>
          <a:p>
            <a:pPr>
              <a:lnSpc>
                <a:spcPct val="150000"/>
              </a:lnSpc>
            </a:pPr>
            <a:r>
              <a:rPr lang="zh-CN" altLang="en-US" dirty="0"/>
              <a:t>数据科学主要有</a:t>
            </a:r>
            <a:r>
              <a:rPr lang="zh-CN" altLang="en-US" b="1" dirty="0">
                <a:solidFill>
                  <a:srgbClr val="C00000"/>
                </a:solidFill>
              </a:rPr>
              <a:t>两个内涵</a:t>
            </a:r>
            <a:r>
              <a:rPr lang="zh-CN" altLang="en-US" dirty="0"/>
              <a:t>：</a:t>
            </a:r>
            <a:endParaRPr lang="en-US" altLang="zh-CN" dirty="0"/>
          </a:p>
          <a:p>
            <a:pPr lvl="1">
              <a:lnSpc>
                <a:spcPct val="150000"/>
              </a:lnSpc>
            </a:pPr>
            <a:r>
              <a:rPr lang="zh-CN" altLang="en-US" b="1" dirty="0">
                <a:solidFill>
                  <a:srgbClr val="0000FF"/>
                </a:solidFill>
              </a:rPr>
              <a:t>用数据的方法研究科学。</a:t>
            </a:r>
            <a:endParaRPr lang="en-US" altLang="zh-CN" b="1" dirty="0">
              <a:solidFill>
                <a:srgbClr val="0000FF"/>
              </a:solidFill>
            </a:endParaRPr>
          </a:p>
          <a:p>
            <a:pPr lvl="2">
              <a:lnSpc>
                <a:spcPct val="150000"/>
              </a:lnSpc>
            </a:pPr>
            <a:r>
              <a:rPr lang="zh-CN" altLang="en-US" sz="2200" dirty="0"/>
              <a:t>例如生物信息学、天体信息学、数字地球等</a:t>
            </a:r>
            <a:endParaRPr lang="en-US" altLang="zh-CN" sz="2200" b="1" dirty="0"/>
          </a:p>
          <a:p>
            <a:pPr lvl="1">
              <a:lnSpc>
                <a:spcPct val="150000"/>
              </a:lnSpc>
            </a:pPr>
            <a:r>
              <a:rPr lang="zh-CN" altLang="en-US" b="1" dirty="0">
                <a:solidFill>
                  <a:srgbClr val="0000FF"/>
                </a:solidFill>
              </a:rPr>
              <a:t>用科学的方法研究数据</a:t>
            </a:r>
            <a:r>
              <a:rPr lang="zh-CN" altLang="en-US" b="1" dirty="0"/>
              <a:t>。</a:t>
            </a:r>
            <a:endParaRPr lang="en-US" altLang="zh-CN" b="1" dirty="0"/>
          </a:p>
          <a:p>
            <a:pPr lvl="2">
              <a:lnSpc>
                <a:spcPct val="150000"/>
              </a:lnSpc>
            </a:pPr>
            <a:r>
              <a:rPr lang="zh-CN" altLang="en-US" sz="2200" dirty="0"/>
              <a:t>例如统计学、机器学习、数据挖掘、数据库等领域</a:t>
            </a:r>
          </a:p>
        </p:txBody>
      </p:sp>
    </p:spTree>
    <p:extLst>
      <p:ext uri="{BB962C8B-B14F-4D97-AF65-F5344CB8AC3E}">
        <p14:creationId xmlns:p14="http://schemas.microsoft.com/office/powerpoint/2010/main" val="3884808510"/>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17263</TotalTime>
  <Words>1759</Words>
  <Application>Microsoft Office PowerPoint</Application>
  <PresentationFormat>全屏显示(4:3)</PresentationFormat>
  <Paragraphs>174</Paragraphs>
  <Slides>24</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黑体</vt:lpstr>
      <vt:lpstr>宋体</vt:lpstr>
      <vt:lpstr>Arial</vt:lpstr>
      <vt:lpstr>Wingdings</vt:lpstr>
      <vt:lpstr>默认设计模板</vt:lpstr>
      <vt:lpstr>PowerPoint 演示文稿</vt:lpstr>
      <vt:lpstr>提纲</vt:lpstr>
      <vt:lpstr>1.1 数据科学是什么？</vt:lpstr>
      <vt:lpstr>1.1 数据科学是什么？</vt:lpstr>
      <vt:lpstr>1.1 数据科学是什么？</vt:lpstr>
      <vt:lpstr>1.1 数据科学是什么？</vt:lpstr>
      <vt:lpstr>1.1 数据科学是什么？</vt:lpstr>
      <vt:lpstr>1.1 数据科学是什么？</vt:lpstr>
      <vt:lpstr>1.1 数据科学是什么？</vt:lpstr>
      <vt:lpstr>1.1 数据科学是什么？</vt:lpstr>
      <vt:lpstr>1.1 数据科学是什么？</vt:lpstr>
      <vt:lpstr>1.2 数据科学家</vt:lpstr>
      <vt:lpstr>1.2 数据科学家</vt:lpstr>
      <vt:lpstr>1.2 数据科学家</vt:lpstr>
      <vt:lpstr>1.2 数据科学家</vt:lpstr>
      <vt:lpstr>1.2 数据科学家</vt:lpstr>
      <vt:lpstr>1.3 数据科学基础</vt:lpstr>
      <vt:lpstr>1.3 数据科学基础</vt:lpstr>
      <vt:lpstr>1.4 Python语言简介</vt:lpstr>
      <vt:lpstr>1.4 Python语言简介</vt:lpstr>
      <vt:lpstr>1.4 Python语言简介</vt:lpstr>
      <vt:lpstr>1.4 Python语言简介</vt:lpstr>
      <vt:lpstr>1.4 基于Python的数据科学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zero</cp:lastModifiedBy>
  <cp:revision>898</cp:revision>
  <cp:lastPrinted>2018-01-09T16:22:29Z</cp:lastPrinted>
  <dcterms:modified xsi:type="dcterms:W3CDTF">2019-02-28T12:47:19Z</dcterms:modified>
</cp:coreProperties>
</file>