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1"/>
  </p:notesMasterIdLst>
  <p:handoutMasterIdLst>
    <p:handoutMasterId r:id="rId182"/>
  </p:handoutMasterIdLst>
  <p:sldIdLst>
    <p:sldId id="256" r:id="rId2"/>
    <p:sldId id="333" r:id="rId3"/>
    <p:sldId id="429" r:id="rId4"/>
    <p:sldId id="430" r:id="rId5"/>
    <p:sldId id="431" r:id="rId6"/>
    <p:sldId id="432" r:id="rId7"/>
    <p:sldId id="568" r:id="rId8"/>
    <p:sldId id="423" r:id="rId9"/>
    <p:sldId id="428" r:id="rId10"/>
    <p:sldId id="424" r:id="rId11"/>
    <p:sldId id="425" r:id="rId12"/>
    <p:sldId id="433" r:id="rId13"/>
    <p:sldId id="434" r:id="rId14"/>
    <p:sldId id="426" r:id="rId15"/>
    <p:sldId id="427" r:id="rId16"/>
    <p:sldId id="435" r:id="rId17"/>
    <p:sldId id="436" r:id="rId18"/>
    <p:sldId id="437" r:id="rId19"/>
    <p:sldId id="438" r:id="rId20"/>
    <p:sldId id="439" r:id="rId21"/>
    <p:sldId id="440" r:id="rId22"/>
    <p:sldId id="441" r:id="rId23"/>
    <p:sldId id="442" r:id="rId24"/>
    <p:sldId id="443" r:id="rId25"/>
    <p:sldId id="569" r:id="rId26"/>
    <p:sldId id="445" r:id="rId27"/>
    <p:sldId id="451" r:id="rId28"/>
    <p:sldId id="452" r:id="rId29"/>
    <p:sldId id="453" r:id="rId30"/>
    <p:sldId id="446" r:id="rId31"/>
    <p:sldId id="447" r:id="rId32"/>
    <p:sldId id="448" r:id="rId33"/>
    <p:sldId id="449" r:id="rId34"/>
    <p:sldId id="455" r:id="rId35"/>
    <p:sldId id="456" r:id="rId36"/>
    <p:sldId id="457" r:id="rId37"/>
    <p:sldId id="458" r:id="rId38"/>
    <p:sldId id="459" r:id="rId39"/>
    <p:sldId id="460" r:id="rId40"/>
    <p:sldId id="461" r:id="rId41"/>
    <p:sldId id="462" r:id="rId42"/>
    <p:sldId id="463" r:id="rId43"/>
    <p:sldId id="464" r:id="rId44"/>
    <p:sldId id="466" r:id="rId45"/>
    <p:sldId id="467" r:id="rId46"/>
    <p:sldId id="468" r:id="rId47"/>
    <p:sldId id="469" r:id="rId48"/>
    <p:sldId id="470" r:id="rId49"/>
    <p:sldId id="472" r:id="rId50"/>
    <p:sldId id="475" r:id="rId51"/>
    <p:sldId id="476" r:id="rId52"/>
    <p:sldId id="477" r:id="rId53"/>
    <p:sldId id="478" r:id="rId54"/>
    <p:sldId id="479" r:id="rId55"/>
    <p:sldId id="480" r:id="rId56"/>
    <p:sldId id="481" r:id="rId57"/>
    <p:sldId id="482" r:id="rId58"/>
    <p:sldId id="483" r:id="rId59"/>
    <p:sldId id="484" r:id="rId60"/>
    <p:sldId id="485" r:id="rId61"/>
    <p:sldId id="487" r:id="rId62"/>
    <p:sldId id="488" r:id="rId63"/>
    <p:sldId id="490" r:id="rId64"/>
    <p:sldId id="491" r:id="rId65"/>
    <p:sldId id="492" r:id="rId66"/>
    <p:sldId id="493" r:id="rId67"/>
    <p:sldId id="495" r:id="rId68"/>
    <p:sldId id="496" r:id="rId69"/>
    <p:sldId id="499" r:id="rId70"/>
    <p:sldId id="500" r:id="rId71"/>
    <p:sldId id="501" r:id="rId72"/>
    <p:sldId id="502" r:id="rId73"/>
    <p:sldId id="503" r:id="rId74"/>
    <p:sldId id="504" r:id="rId75"/>
    <p:sldId id="570" r:id="rId76"/>
    <p:sldId id="505" r:id="rId77"/>
    <p:sldId id="506" r:id="rId78"/>
    <p:sldId id="507" r:id="rId79"/>
    <p:sldId id="508" r:id="rId80"/>
    <p:sldId id="509" r:id="rId81"/>
    <p:sldId id="510" r:id="rId82"/>
    <p:sldId id="512" r:id="rId83"/>
    <p:sldId id="513" r:id="rId84"/>
    <p:sldId id="514" r:id="rId85"/>
    <p:sldId id="515" r:id="rId86"/>
    <p:sldId id="516" r:id="rId87"/>
    <p:sldId id="517" r:id="rId88"/>
    <p:sldId id="518" r:id="rId89"/>
    <p:sldId id="519" r:id="rId90"/>
    <p:sldId id="521" r:id="rId91"/>
    <p:sldId id="522" r:id="rId92"/>
    <p:sldId id="523" r:id="rId93"/>
    <p:sldId id="524" r:id="rId94"/>
    <p:sldId id="525" r:id="rId95"/>
    <p:sldId id="526" r:id="rId96"/>
    <p:sldId id="527" r:id="rId97"/>
    <p:sldId id="528" r:id="rId98"/>
    <p:sldId id="529" r:id="rId99"/>
    <p:sldId id="530" r:id="rId100"/>
    <p:sldId id="531" r:id="rId101"/>
    <p:sldId id="532" r:id="rId102"/>
    <p:sldId id="533" r:id="rId103"/>
    <p:sldId id="535" r:id="rId104"/>
    <p:sldId id="537" r:id="rId105"/>
    <p:sldId id="538" r:id="rId106"/>
    <p:sldId id="539" r:id="rId107"/>
    <p:sldId id="540" r:id="rId108"/>
    <p:sldId id="541" r:id="rId109"/>
    <p:sldId id="546" r:id="rId110"/>
    <p:sldId id="544" r:id="rId111"/>
    <p:sldId id="545" r:id="rId112"/>
    <p:sldId id="547" r:id="rId113"/>
    <p:sldId id="548" r:id="rId114"/>
    <p:sldId id="549" r:id="rId115"/>
    <p:sldId id="552" r:id="rId116"/>
    <p:sldId id="553" r:id="rId117"/>
    <p:sldId id="554" r:id="rId118"/>
    <p:sldId id="555" r:id="rId119"/>
    <p:sldId id="556" r:id="rId120"/>
    <p:sldId id="557" r:id="rId121"/>
    <p:sldId id="558" r:id="rId122"/>
    <p:sldId id="559" r:id="rId123"/>
    <p:sldId id="560" r:id="rId124"/>
    <p:sldId id="561" r:id="rId125"/>
    <p:sldId id="562" r:id="rId126"/>
    <p:sldId id="563" r:id="rId127"/>
    <p:sldId id="564" r:id="rId128"/>
    <p:sldId id="565" r:id="rId129"/>
    <p:sldId id="566" r:id="rId130"/>
    <p:sldId id="567" r:id="rId131"/>
    <p:sldId id="571" r:id="rId132"/>
    <p:sldId id="578" r:id="rId133"/>
    <p:sldId id="572" r:id="rId134"/>
    <p:sldId id="573" r:id="rId135"/>
    <p:sldId id="574" r:id="rId136"/>
    <p:sldId id="575" r:id="rId137"/>
    <p:sldId id="579" r:id="rId138"/>
    <p:sldId id="580" r:id="rId139"/>
    <p:sldId id="581" r:id="rId140"/>
    <p:sldId id="582" r:id="rId141"/>
    <p:sldId id="583" r:id="rId142"/>
    <p:sldId id="584" r:id="rId143"/>
    <p:sldId id="585" r:id="rId144"/>
    <p:sldId id="586" r:id="rId145"/>
    <p:sldId id="587" r:id="rId146"/>
    <p:sldId id="588" r:id="rId147"/>
    <p:sldId id="589" r:id="rId148"/>
    <p:sldId id="590" r:id="rId149"/>
    <p:sldId id="591" r:id="rId150"/>
    <p:sldId id="592" r:id="rId151"/>
    <p:sldId id="593" r:id="rId152"/>
    <p:sldId id="594" r:id="rId153"/>
    <p:sldId id="595" r:id="rId154"/>
    <p:sldId id="596" r:id="rId155"/>
    <p:sldId id="597" r:id="rId156"/>
    <p:sldId id="601" r:id="rId157"/>
    <p:sldId id="602" r:id="rId158"/>
    <p:sldId id="603" r:id="rId159"/>
    <p:sldId id="604" r:id="rId160"/>
    <p:sldId id="605" r:id="rId161"/>
    <p:sldId id="598" r:id="rId162"/>
    <p:sldId id="599" r:id="rId163"/>
    <p:sldId id="600" r:id="rId164"/>
    <p:sldId id="606" r:id="rId165"/>
    <p:sldId id="607" r:id="rId166"/>
    <p:sldId id="608" r:id="rId167"/>
    <p:sldId id="609" r:id="rId168"/>
    <p:sldId id="610" r:id="rId169"/>
    <p:sldId id="611" r:id="rId170"/>
    <p:sldId id="612" r:id="rId171"/>
    <p:sldId id="613" r:id="rId172"/>
    <p:sldId id="614" r:id="rId173"/>
    <p:sldId id="615" r:id="rId174"/>
    <p:sldId id="616" r:id="rId175"/>
    <p:sldId id="617" r:id="rId176"/>
    <p:sldId id="618" r:id="rId177"/>
    <p:sldId id="619" r:id="rId178"/>
    <p:sldId id="620" r:id="rId179"/>
    <p:sldId id="621" r:id="rId18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9">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2C14BC"/>
    <a:srgbClr val="666633"/>
    <a:srgbClr val="860000"/>
    <a:srgbClr val="EAEAEA"/>
    <a:srgbClr val="F5FEA0"/>
    <a:srgbClr val="FF3300"/>
    <a:srgbClr val="CC66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71" autoAdjust="0"/>
    <p:restoredTop sz="86183" autoAdjust="0"/>
  </p:normalViewPr>
  <p:slideViewPr>
    <p:cSldViewPr>
      <p:cViewPr varScale="1">
        <p:scale>
          <a:sx n="55" d="100"/>
          <a:sy n="55" d="100"/>
        </p:scale>
        <p:origin x="1551" y="42"/>
      </p:cViewPr>
      <p:guideLst>
        <p:guide orient="horz" pos="2159"/>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4" d="100"/>
          <a:sy n="54" d="100"/>
        </p:scale>
        <p:origin x="-2898" y="-102"/>
      </p:cViewPr>
      <p:guideLst>
        <p:guide orient="horz" pos="2880"/>
        <p:guide pos="2160"/>
      </p:guideLst>
    </p:cSldViewPr>
  </p:notesViewPr>
  <p:gridSpacing cx="76198" cy="7619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notesMaster" Target="notesMasters/notesMaster1.xml"/><Relationship Id="rId186"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slide" Target="slides/slide179.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00.vml.rels><?xml version="1.0" encoding="UTF-8" standalone="yes"?>
<Relationships xmlns="http://schemas.openxmlformats.org/package/2006/relationships"><Relationship Id="rId3" Type="http://schemas.openxmlformats.org/officeDocument/2006/relationships/image" Target="../media/image370.wmf"/><Relationship Id="rId2" Type="http://schemas.openxmlformats.org/officeDocument/2006/relationships/image" Target="../media/image369.wmf"/><Relationship Id="rId1" Type="http://schemas.openxmlformats.org/officeDocument/2006/relationships/image" Target="../media/image368.wmf"/></Relationships>
</file>

<file path=ppt/drawings/_rels/vmlDrawing101.vml.rels><?xml version="1.0" encoding="UTF-8" standalone="yes"?>
<Relationships xmlns="http://schemas.openxmlformats.org/package/2006/relationships"><Relationship Id="rId3" Type="http://schemas.openxmlformats.org/officeDocument/2006/relationships/image" Target="../media/image373.emf"/><Relationship Id="rId2" Type="http://schemas.openxmlformats.org/officeDocument/2006/relationships/image" Target="../media/image372.emf"/><Relationship Id="rId1" Type="http://schemas.openxmlformats.org/officeDocument/2006/relationships/image" Target="../media/image371.emf"/><Relationship Id="rId6" Type="http://schemas.openxmlformats.org/officeDocument/2006/relationships/image" Target="../media/image376.emf"/><Relationship Id="rId5" Type="http://schemas.openxmlformats.org/officeDocument/2006/relationships/image" Target="../media/image375.emf"/><Relationship Id="rId4" Type="http://schemas.openxmlformats.org/officeDocument/2006/relationships/image" Target="../media/image374.emf"/></Relationships>
</file>

<file path=ppt/drawings/_rels/vmlDrawing102.vml.rels><?xml version="1.0" encoding="UTF-8" standalone="yes"?>
<Relationships xmlns="http://schemas.openxmlformats.org/package/2006/relationships"><Relationship Id="rId8" Type="http://schemas.openxmlformats.org/officeDocument/2006/relationships/image" Target="../media/image384.wmf"/><Relationship Id="rId13" Type="http://schemas.openxmlformats.org/officeDocument/2006/relationships/image" Target="../media/image389.wmf"/><Relationship Id="rId18" Type="http://schemas.openxmlformats.org/officeDocument/2006/relationships/image" Target="../media/image394.wmf"/><Relationship Id="rId3" Type="http://schemas.openxmlformats.org/officeDocument/2006/relationships/image" Target="../media/image379.wmf"/><Relationship Id="rId7" Type="http://schemas.openxmlformats.org/officeDocument/2006/relationships/image" Target="../media/image383.wmf"/><Relationship Id="rId12" Type="http://schemas.openxmlformats.org/officeDocument/2006/relationships/image" Target="../media/image388.wmf"/><Relationship Id="rId17" Type="http://schemas.openxmlformats.org/officeDocument/2006/relationships/image" Target="../media/image393.wmf"/><Relationship Id="rId2" Type="http://schemas.openxmlformats.org/officeDocument/2006/relationships/image" Target="../media/image378.wmf"/><Relationship Id="rId16" Type="http://schemas.openxmlformats.org/officeDocument/2006/relationships/image" Target="../media/image392.wmf"/><Relationship Id="rId20" Type="http://schemas.openxmlformats.org/officeDocument/2006/relationships/image" Target="../media/image396.wmf"/><Relationship Id="rId1" Type="http://schemas.openxmlformats.org/officeDocument/2006/relationships/image" Target="../media/image377.wmf"/><Relationship Id="rId6" Type="http://schemas.openxmlformats.org/officeDocument/2006/relationships/image" Target="../media/image382.wmf"/><Relationship Id="rId11" Type="http://schemas.openxmlformats.org/officeDocument/2006/relationships/image" Target="../media/image387.wmf"/><Relationship Id="rId5" Type="http://schemas.openxmlformats.org/officeDocument/2006/relationships/image" Target="../media/image381.wmf"/><Relationship Id="rId15" Type="http://schemas.openxmlformats.org/officeDocument/2006/relationships/image" Target="../media/image391.wmf"/><Relationship Id="rId10" Type="http://schemas.openxmlformats.org/officeDocument/2006/relationships/image" Target="../media/image386.wmf"/><Relationship Id="rId19" Type="http://schemas.openxmlformats.org/officeDocument/2006/relationships/image" Target="../media/image395.wmf"/><Relationship Id="rId4" Type="http://schemas.openxmlformats.org/officeDocument/2006/relationships/image" Target="../media/image380.wmf"/><Relationship Id="rId9" Type="http://schemas.openxmlformats.org/officeDocument/2006/relationships/image" Target="../media/image385.wmf"/><Relationship Id="rId14" Type="http://schemas.openxmlformats.org/officeDocument/2006/relationships/image" Target="../media/image390.wmf"/></Relationships>
</file>

<file path=ppt/drawings/_rels/vmlDrawing103.vml.rels><?xml version="1.0" encoding="UTF-8" standalone="yes"?>
<Relationships xmlns="http://schemas.openxmlformats.org/package/2006/relationships"><Relationship Id="rId2" Type="http://schemas.openxmlformats.org/officeDocument/2006/relationships/image" Target="../media/image398.emf"/><Relationship Id="rId1" Type="http://schemas.openxmlformats.org/officeDocument/2006/relationships/image" Target="../media/image397.wmf"/></Relationships>
</file>

<file path=ppt/drawings/_rels/vmlDrawing104.vml.rels><?xml version="1.0" encoding="UTF-8" standalone="yes"?>
<Relationships xmlns="http://schemas.openxmlformats.org/package/2006/relationships"><Relationship Id="rId3" Type="http://schemas.openxmlformats.org/officeDocument/2006/relationships/image" Target="../media/image401.wmf"/><Relationship Id="rId7" Type="http://schemas.openxmlformats.org/officeDocument/2006/relationships/image" Target="../media/image405.wmf"/><Relationship Id="rId2" Type="http://schemas.openxmlformats.org/officeDocument/2006/relationships/image" Target="../media/image400.wmf"/><Relationship Id="rId1" Type="http://schemas.openxmlformats.org/officeDocument/2006/relationships/image" Target="../media/image399.wmf"/><Relationship Id="rId6" Type="http://schemas.openxmlformats.org/officeDocument/2006/relationships/image" Target="../media/image404.wmf"/><Relationship Id="rId5" Type="http://schemas.openxmlformats.org/officeDocument/2006/relationships/image" Target="../media/image403.wmf"/><Relationship Id="rId4" Type="http://schemas.openxmlformats.org/officeDocument/2006/relationships/image" Target="../media/image402.wmf"/></Relationships>
</file>

<file path=ppt/drawings/_rels/vmlDrawing105.vml.rels><?xml version="1.0" encoding="UTF-8" standalone="yes"?>
<Relationships xmlns="http://schemas.openxmlformats.org/package/2006/relationships"><Relationship Id="rId3" Type="http://schemas.openxmlformats.org/officeDocument/2006/relationships/image" Target="../media/image408.wmf"/><Relationship Id="rId2" Type="http://schemas.openxmlformats.org/officeDocument/2006/relationships/image" Target="../media/image407.wmf"/><Relationship Id="rId1" Type="http://schemas.openxmlformats.org/officeDocument/2006/relationships/image" Target="../media/image406.wmf"/><Relationship Id="rId4" Type="http://schemas.openxmlformats.org/officeDocument/2006/relationships/image" Target="../media/image40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image" Target="../media/image35.emf"/><Relationship Id="rId4" Type="http://schemas.openxmlformats.org/officeDocument/2006/relationships/image" Target="../media/image38.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4" Type="http://schemas.openxmlformats.org/officeDocument/2006/relationships/image" Target="../media/image4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5" Type="http://schemas.openxmlformats.org/officeDocument/2006/relationships/image" Target="../media/image53.wmf"/><Relationship Id="rId4" Type="http://schemas.openxmlformats.org/officeDocument/2006/relationships/image" Target="../media/image5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image" Target="../media/image66.emf"/><Relationship Id="rId1" Type="http://schemas.openxmlformats.org/officeDocument/2006/relationships/image" Target="../media/image65.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image" Target="../media/image70.wmf"/><Relationship Id="rId7" Type="http://schemas.openxmlformats.org/officeDocument/2006/relationships/image" Target="../media/image74.wmf"/><Relationship Id="rId2" Type="http://schemas.openxmlformats.org/officeDocument/2006/relationships/image" Target="../media/image65.wmf"/><Relationship Id="rId1" Type="http://schemas.openxmlformats.org/officeDocument/2006/relationships/image" Target="../media/image69.wmf"/><Relationship Id="rId6" Type="http://schemas.openxmlformats.org/officeDocument/2006/relationships/image" Target="../media/image73.wmf"/><Relationship Id="rId5" Type="http://schemas.openxmlformats.org/officeDocument/2006/relationships/image" Target="../media/image72.wmf"/><Relationship Id="rId4" Type="http://schemas.openxmlformats.org/officeDocument/2006/relationships/image" Target="../media/image71.wmf"/><Relationship Id="rId9" Type="http://schemas.openxmlformats.org/officeDocument/2006/relationships/image" Target="../media/image7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 Id="rId4" Type="http://schemas.openxmlformats.org/officeDocument/2006/relationships/image" Target="../media/image8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emf"/><Relationship Id="rId1" Type="http://schemas.openxmlformats.org/officeDocument/2006/relationships/image" Target="../media/image84.emf"/><Relationship Id="rId4" Type="http://schemas.openxmlformats.org/officeDocument/2006/relationships/image" Target="../media/image87.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 Id="rId4" Type="http://schemas.openxmlformats.org/officeDocument/2006/relationships/image" Target="../media/image91.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95.wmf"/><Relationship Id="rId1" Type="http://schemas.openxmlformats.org/officeDocument/2006/relationships/image" Target="../media/image94.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99.emf"/><Relationship Id="rId2" Type="http://schemas.openxmlformats.org/officeDocument/2006/relationships/image" Target="../media/image98.emf"/><Relationship Id="rId1" Type="http://schemas.openxmlformats.org/officeDocument/2006/relationships/image" Target="../media/image97.emf"/><Relationship Id="rId5" Type="http://schemas.openxmlformats.org/officeDocument/2006/relationships/image" Target="../media/image101.emf"/><Relationship Id="rId4" Type="http://schemas.openxmlformats.org/officeDocument/2006/relationships/image" Target="../media/image100.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04.emf"/><Relationship Id="rId2" Type="http://schemas.openxmlformats.org/officeDocument/2006/relationships/image" Target="../media/image103.emf"/><Relationship Id="rId1" Type="http://schemas.openxmlformats.org/officeDocument/2006/relationships/image" Target="../media/image57.wmf"/><Relationship Id="rId4" Type="http://schemas.openxmlformats.org/officeDocument/2006/relationships/image" Target="../media/image105.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08.wmf"/><Relationship Id="rId1" Type="http://schemas.openxmlformats.org/officeDocument/2006/relationships/image" Target="../media/image107.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image" Target="../media/image109.e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18.emf"/><Relationship Id="rId3" Type="http://schemas.openxmlformats.org/officeDocument/2006/relationships/image" Target="../media/image113.emf"/><Relationship Id="rId7" Type="http://schemas.openxmlformats.org/officeDocument/2006/relationships/image" Target="../media/image117.emf"/><Relationship Id="rId2" Type="http://schemas.openxmlformats.org/officeDocument/2006/relationships/image" Target="../media/image112.wmf"/><Relationship Id="rId1" Type="http://schemas.openxmlformats.org/officeDocument/2006/relationships/image" Target="../media/image111.wmf"/><Relationship Id="rId6" Type="http://schemas.openxmlformats.org/officeDocument/2006/relationships/image" Target="../media/image116.emf"/><Relationship Id="rId11" Type="http://schemas.openxmlformats.org/officeDocument/2006/relationships/image" Target="../media/image121.emf"/><Relationship Id="rId5" Type="http://schemas.openxmlformats.org/officeDocument/2006/relationships/image" Target="../media/image115.wmf"/><Relationship Id="rId10" Type="http://schemas.openxmlformats.org/officeDocument/2006/relationships/image" Target="../media/image120.emf"/><Relationship Id="rId4" Type="http://schemas.openxmlformats.org/officeDocument/2006/relationships/image" Target="../media/image114.wmf"/><Relationship Id="rId9" Type="http://schemas.openxmlformats.org/officeDocument/2006/relationships/image" Target="../media/image119.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24.emf"/><Relationship Id="rId7" Type="http://schemas.openxmlformats.org/officeDocument/2006/relationships/image" Target="../media/image128.wmf"/><Relationship Id="rId2" Type="http://schemas.openxmlformats.org/officeDocument/2006/relationships/image" Target="../media/image123.wmf"/><Relationship Id="rId1" Type="http://schemas.openxmlformats.org/officeDocument/2006/relationships/image" Target="../media/image122.wmf"/><Relationship Id="rId6" Type="http://schemas.openxmlformats.org/officeDocument/2006/relationships/image" Target="../media/image127.wmf"/><Relationship Id="rId5" Type="http://schemas.openxmlformats.org/officeDocument/2006/relationships/image" Target="../media/image126.wmf"/><Relationship Id="rId4" Type="http://schemas.openxmlformats.org/officeDocument/2006/relationships/image" Target="../media/image125.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30.emf"/><Relationship Id="rId1" Type="http://schemas.openxmlformats.org/officeDocument/2006/relationships/image" Target="../media/image129.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31.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32.e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35.emf"/><Relationship Id="rId2" Type="http://schemas.openxmlformats.org/officeDocument/2006/relationships/image" Target="../media/image134.emf"/><Relationship Id="rId1" Type="http://schemas.openxmlformats.org/officeDocument/2006/relationships/image" Target="../media/image133.e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38.emf"/><Relationship Id="rId2" Type="http://schemas.openxmlformats.org/officeDocument/2006/relationships/image" Target="../media/image137.emf"/><Relationship Id="rId1" Type="http://schemas.openxmlformats.org/officeDocument/2006/relationships/image" Target="../media/image136.emf"/><Relationship Id="rId4" Type="http://schemas.openxmlformats.org/officeDocument/2006/relationships/image" Target="../media/image139.e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42.emf"/><Relationship Id="rId2" Type="http://schemas.openxmlformats.org/officeDocument/2006/relationships/image" Target="../media/image141.emf"/><Relationship Id="rId1" Type="http://schemas.openxmlformats.org/officeDocument/2006/relationships/image" Target="../media/image140.emf"/><Relationship Id="rId4" Type="http://schemas.openxmlformats.org/officeDocument/2006/relationships/image" Target="../media/image143.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45.emf"/><Relationship Id="rId1" Type="http://schemas.openxmlformats.org/officeDocument/2006/relationships/image" Target="../media/image144.e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47.wmf"/><Relationship Id="rId1" Type="http://schemas.openxmlformats.org/officeDocument/2006/relationships/image" Target="../media/image146.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50.wmf"/><Relationship Id="rId2" Type="http://schemas.openxmlformats.org/officeDocument/2006/relationships/image" Target="../media/image149.wmf"/><Relationship Id="rId1" Type="http://schemas.openxmlformats.org/officeDocument/2006/relationships/image" Target="../media/image148.emf"/><Relationship Id="rId4" Type="http://schemas.openxmlformats.org/officeDocument/2006/relationships/image" Target="../media/image151.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52.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154.wmf"/><Relationship Id="rId1" Type="http://schemas.openxmlformats.org/officeDocument/2006/relationships/image" Target="../media/image153.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55.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56.emf"/></Relationships>
</file>

<file path=ppt/drawings/_rels/vmlDrawing47.vml.rels><?xml version="1.0" encoding="UTF-8" standalone="yes"?>
<Relationships xmlns="http://schemas.openxmlformats.org/package/2006/relationships"><Relationship Id="rId8" Type="http://schemas.openxmlformats.org/officeDocument/2006/relationships/image" Target="../media/image166.emf"/><Relationship Id="rId13" Type="http://schemas.openxmlformats.org/officeDocument/2006/relationships/image" Target="../media/image171.emf"/><Relationship Id="rId3" Type="http://schemas.openxmlformats.org/officeDocument/2006/relationships/image" Target="../media/image161.emf"/><Relationship Id="rId7" Type="http://schemas.openxmlformats.org/officeDocument/2006/relationships/image" Target="../media/image165.emf"/><Relationship Id="rId12" Type="http://schemas.openxmlformats.org/officeDocument/2006/relationships/image" Target="../media/image170.emf"/><Relationship Id="rId2" Type="http://schemas.openxmlformats.org/officeDocument/2006/relationships/image" Target="../media/image160.emf"/><Relationship Id="rId1" Type="http://schemas.openxmlformats.org/officeDocument/2006/relationships/image" Target="../media/image159.emf"/><Relationship Id="rId6" Type="http://schemas.openxmlformats.org/officeDocument/2006/relationships/image" Target="../media/image164.emf"/><Relationship Id="rId11" Type="http://schemas.openxmlformats.org/officeDocument/2006/relationships/image" Target="../media/image169.emf"/><Relationship Id="rId5" Type="http://schemas.openxmlformats.org/officeDocument/2006/relationships/image" Target="../media/image163.emf"/><Relationship Id="rId15" Type="http://schemas.openxmlformats.org/officeDocument/2006/relationships/image" Target="../media/image173.emf"/><Relationship Id="rId10" Type="http://schemas.openxmlformats.org/officeDocument/2006/relationships/image" Target="../media/image168.emf"/><Relationship Id="rId4" Type="http://schemas.openxmlformats.org/officeDocument/2006/relationships/image" Target="../media/image162.emf"/><Relationship Id="rId9" Type="http://schemas.openxmlformats.org/officeDocument/2006/relationships/image" Target="../media/image167.emf"/><Relationship Id="rId14" Type="http://schemas.openxmlformats.org/officeDocument/2006/relationships/image" Target="../media/image172.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74.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75.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177.emf"/><Relationship Id="rId1" Type="http://schemas.openxmlformats.org/officeDocument/2006/relationships/image" Target="../media/image176.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78.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79.e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181.emf"/><Relationship Id="rId1" Type="http://schemas.openxmlformats.org/officeDocument/2006/relationships/image" Target="../media/image180.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82.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83.e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187.emf"/><Relationship Id="rId2" Type="http://schemas.openxmlformats.org/officeDocument/2006/relationships/image" Target="../media/image186.emf"/><Relationship Id="rId1" Type="http://schemas.openxmlformats.org/officeDocument/2006/relationships/image" Target="../media/image185.e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190.wmf"/><Relationship Id="rId2" Type="http://schemas.openxmlformats.org/officeDocument/2006/relationships/image" Target="../media/image189.wmf"/><Relationship Id="rId1" Type="http://schemas.openxmlformats.org/officeDocument/2006/relationships/image" Target="../media/image188.wmf"/><Relationship Id="rId4" Type="http://schemas.openxmlformats.org/officeDocument/2006/relationships/image" Target="../media/image191.wmf"/></Relationships>
</file>

<file path=ppt/drawings/_rels/vmlDrawing58.vml.rels><?xml version="1.0" encoding="UTF-8" standalone="yes"?>
<Relationships xmlns="http://schemas.openxmlformats.org/package/2006/relationships"><Relationship Id="rId8" Type="http://schemas.openxmlformats.org/officeDocument/2006/relationships/image" Target="../media/image199.wmf"/><Relationship Id="rId3" Type="http://schemas.openxmlformats.org/officeDocument/2006/relationships/image" Target="../media/image194.wmf"/><Relationship Id="rId7" Type="http://schemas.openxmlformats.org/officeDocument/2006/relationships/image" Target="../media/image198.wmf"/><Relationship Id="rId2" Type="http://schemas.openxmlformats.org/officeDocument/2006/relationships/image" Target="../media/image193.wmf"/><Relationship Id="rId1" Type="http://schemas.openxmlformats.org/officeDocument/2006/relationships/image" Target="../media/image192.wmf"/><Relationship Id="rId6" Type="http://schemas.openxmlformats.org/officeDocument/2006/relationships/image" Target="../media/image197.wmf"/><Relationship Id="rId5" Type="http://schemas.openxmlformats.org/officeDocument/2006/relationships/image" Target="../media/image196.wmf"/><Relationship Id="rId10" Type="http://schemas.openxmlformats.org/officeDocument/2006/relationships/image" Target="../media/image201.wmf"/><Relationship Id="rId4" Type="http://schemas.openxmlformats.org/officeDocument/2006/relationships/image" Target="../media/image195.wmf"/><Relationship Id="rId9" Type="http://schemas.openxmlformats.org/officeDocument/2006/relationships/image" Target="../media/image200.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202.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18.wmf"/><Relationship Id="rId4" Type="http://schemas.openxmlformats.org/officeDocument/2006/relationships/image" Target="../media/image25.w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203.e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206.wmf"/><Relationship Id="rId2" Type="http://schemas.openxmlformats.org/officeDocument/2006/relationships/image" Target="../media/image205.wmf"/><Relationship Id="rId1" Type="http://schemas.openxmlformats.org/officeDocument/2006/relationships/image" Target="../media/image204.emf"/><Relationship Id="rId4" Type="http://schemas.openxmlformats.org/officeDocument/2006/relationships/image" Target="../media/image207.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210.emf"/><Relationship Id="rId2" Type="http://schemas.openxmlformats.org/officeDocument/2006/relationships/image" Target="../media/image209.emf"/><Relationship Id="rId1" Type="http://schemas.openxmlformats.org/officeDocument/2006/relationships/image" Target="../media/image208.emf"/></Relationships>
</file>

<file path=ppt/drawings/_rels/vmlDrawing63.vml.rels><?xml version="1.0" encoding="UTF-8" standalone="yes"?>
<Relationships xmlns="http://schemas.openxmlformats.org/package/2006/relationships"><Relationship Id="rId2" Type="http://schemas.openxmlformats.org/officeDocument/2006/relationships/image" Target="../media/image212.wmf"/><Relationship Id="rId1" Type="http://schemas.openxmlformats.org/officeDocument/2006/relationships/image" Target="../media/image211.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215.wmf"/><Relationship Id="rId2" Type="http://schemas.openxmlformats.org/officeDocument/2006/relationships/image" Target="../media/image214.wmf"/><Relationship Id="rId1" Type="http://schemas.openxmlformats.org/officeDocument/2006/relationships/image" Target="../media/image213.wmf"/><Relationship Id="rId6" Type="http://schemas.openxmlformats.org/officeDocument/2006/relationships/image" Target="../media/image218.wmf"/><Relationship Id="rId5" Type="http://schemas.openxmlformats.org/officeDocument/2006/relationships/image" Target="../media/image217.wmf"/><Relationship Id="rId4" Type="http://schemas.openxmlformats.org/officeDocument/2006/relationships/image" Target="../media/image216.w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219.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220.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221.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223.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226.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227.w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229.emf"/></Relationships>
</file>

<file path=ppt/drawings/_rels/vmlDrawing72.vml.rels><?xml version="1.0" encoding="UTF-8" standalone="yes"?>
<Relationships xmlns="http://schemas.openxmlformats.org/package/2006/relationships"><Relationship Id="rId3" Type="http://schemas.openxmlformats.org/officeDocument/2006/relationships/image" Target="../media/image233.wmf"/><Relationship Id="rId2" Type="http://schemas.openxmlformats.org/officeDocument/2006/relationships/image" Target="../media/image232.wmf"/><Relationship Id="rId1" Type="http://schemas.openxmlformats.org/officeDocument/2006/relationships/image" Target="../media/image231.wmf"/><Relationship Id="rId5" Type="http://schemas.openxmlformats.org/officeDocument/2006/relationships/image" Target="../media/image235.emf"/><Relationship Id="rId4" Type="http://schemas.openxmlformats.org/officeDocument/2006/relationships/image" Target="../media/image234.wmf"/></Relationships>
</file>

<file path=ppt/drawings/_rels/vmlDrawing73.vml.rels><?xml version="1.0" encoding="UTF-8" standalone="yes"?>
<Relationships xmlns="http://schemas.openxmlformats.org/package/2006/relationships"><Relationship Id="rId2" Type="http://schemas.openxmlformats.org/officeDocument/2006/relationships/image" Target="../media/image237.emf"/><Relationship Id="rId1" Type="http://schemas.openxmlformats.org/officeDocument/2006/relationships/image" Target="../media/image236.emf"/></Relationships>
</file>

<file path=ppt/drawings/_rels/vmlDrawing74.vml.rels><?xml version="1.0" encoding="UTF-8" standalone="yes"?>
<Relationships xmlns="http://schemas.openxmlformats.org/package/2006/relationships"><Relationship Id="rId2" Type="http://schemas.openxmlformats.org/officeDocument/2006/relationships/image" Target="../media/image239.wmf"/><Relationship Id="rId1" Type="http://schemas.openxmlformats.org/officeDocument/2006/relationships/image" Target="../media/image238.wmf"/></Relationships>
</file>

<file path=ppt/drawings/_rels/vmlDrawing75.vml.rels><?xml version="1.0" encoding="UTF-8" standalone="yes"?>
<Relationships xmlns="http://schemas.openxmlformats.org/package/2006/relationships"><Relationship Id="rId3" Type="http://schemas.openxmlformats.org/officeDocument/2006/relationships/image" Target="../media/image242.wmf"/><Relationship Id="rId2" Type="http://schemas.openxmlformats.org/officeDocument/2006/relationships/image" Target="../media/image241.emf"/><Relationship Id="rId1" Type="http://schemas.openxmlformats.org/officeDocument/2006/relationships/image" Target="../media/image240.emf"/><Relationship Id="rId4" Type="http://schemas.openxmlformats.org/officeDocument/2006/relationships/image" Target="../media/image243.wmf"/></Relationships>
</file>

<file path=ppt/drawings/_rels/vmlDrawing76.vml.rels><?xml version="1.0" encoding="UTF-8" standalone="yes"?>
<Relationships xmlns="http://schemas.openxmlformats.org/package/2006/relationships"><Relationship Id="rId8" Type="http://schemas.openxmlformats.org/officeDocument/2006/relationships/image" Target="../media/image251.emf"/><Relationship Id="rId3" Type="http://schemas.openxmlformats.org/officeDocument/2006/relationships/image" Target="../media/image246.wmf"/><Relationship Id="rId7" Type="http://schemas.openxmlformats.org/officeDocument/2006/relationships/image" Target="../media/image250.emf"/><Relationship Id="rId2" Type="http://schemas.openxmlformats.org/officeDocument/2006/relationships/image" Target="../media/image245.emf"/><Relationship Id="rId1" Type="http://schemas.openxmlformats.org/officeDocument/2006/relationships/image" Target="../media/image244.emf"/><Relationship Id="rId6" Type="http://schemas.openxmlformats.org/officeDocument/2006/relationships/image" Target="../media/image249.emf"/><Relationship Id="rId5" Type="http://schemas.openxmlformats.org/officeDocument/2006/relationships/image" Target="../media/image248.emf"/><Relationship Id="rId4" Type="http://schemas.openxmlformats.org/officeDocument/2006/relationships/image" Target="../media/image247.wmf"/></Relationships>
</file>

<file path=ppt/drawings/_rels/vmlDrawing77.vml.rels><?xml version="1.0" encoding="UTF-8" standalone="yes"?>
<Relationships xmlns="http://schemas.openxmlformats.org/package/2006/relationships"><Relationship Id="rId3" Type="http://schemas.openxmlformats.org/officeDocument/2006/relationships/image" Target="../media/image254.wmf"/><Relationship Id="rId2" Type="http://schemas.openxmlformats.org/officeDocument/2006/relationships/image" Target="../media/image253.wmf"/><Relationship Id="rId1" Type="http://schemas.openxmlformats.org/officeDocument/2006/relationships/image" Target="../media/image252.wmf"/><Relationship Id="rId4" Type="http://schemas.openxmlformats.org/officeDocument/2006/relationships/image" Target="../media/image255.wmf"/></Relationships>
</file>

<file path=ppt/drawings/_rels/vmlDrawing78.vml.rels><?xml version="1.0" encoding="UTF-8" standalone="yes"?>
<Relationships xmlns="http://schemas.openxmlformats.org/package/2006/relationships"><Relationship Id="rId2" Type="http://schemas.openxmlformats.org/officeDocument/2006/relationships/image" Target="../media/image257.wmf"/><Relationship Id="rId1" Type="http://schemas.openxmlformats.org/officeDocument/2006/relationships/image" Target="../media/image256.emf"/></Relationships>
</file>

<file path=ppt/drawings/_rels/vmlDrawing79.vml.rels><?xml version="1.0" encoding="UTF-8" standalone="yes"?>
<Relationships xmlns="http://schemas.openxmlformats.org/package/2006/relationships"><Relationship Id="rId3" Type="http://schemas.openxmlformats.org/officeDocument/2006/relationships/image" Target="../media/image260.emf"/><Relationship Id="rId2" Type="http://schemas.openxmlformats.org/officeDocument/2006/relationships/image" Target="../media/image259.emf"/><Relationship Id="rId1" Type="http://schemas.openxmlformats.org/officeDocument/2006/relationships/image" Target="../media/image258.emf"/><Relationship Id="rId5" Type="http://schemas.openxmlformats.org/officeDocument/2006/relationships/image" Target="../media/image262.emf"/><Relationship Id="rId4" Type="http://schemas.openxmlformats.org/officeDocument/2006/relationships/image" Target="../media/image26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80.vml.rels><?xml version="1.0" encoding="UTF-8" standalone="yes"?>
<Relationships xmlns="http://schemas.openxmlformats.org/package/2006/relationships"><Relationship Id="rId3" Type="http://schemas.openxmlformats.org/officeDocument/2006/relationships/image" Target="../media/image263.wmf"/><Relationship Id="rId2" Type="http://schemas.openxmlformats.org/officeDocument/2006/relationships/image" Target="../media/image262.emf"/><Relationship Id="rId1" Type="http://schemas.openxmlformats.org/officeDocument/2006/relationships/image" Target="../media/image261.emf"/></Relationships>
</file>

<file path=ppt/drawings/_rels/vmlDrawing81.vml.rels><?xml version="1.0" encoding="UTF-8" standalone="yes"?>
<Relationships xmlns="http://schemas.openxmlformats.org/package/2006/relationships"><Relationship Id="rId3" Type="http://schemas.openxmlformats.org/officeDocument/2006/relationships/image" Target="../media/image266.wmf"/><Relationship Id="rId2" Type="http://schemas.openxmlformats.org/officeDocument/2006/relationships/image" Target="../media/image265.wmf"/><Relationship Id="rId1" Type="http://schemas.openxmlformats.org/officeDocument/2006/relationships/image" Target="../media/image264.wmf"/><Relationship Id="rId5" Type="http://schemas.openxmlformats.org/officeDocument/2006/relationships/image" Target="../media/image268.emf"/><Relationship Id="rId4" Type="http://schemas.openxmlformats.org/officeDocument/2006/relationships/image" Target="../media/image267.emf"/></Relationships>
</file>

<file path=ppt/drawings/_rels/vmlDrawing82.vml.rels><?xml version="1.0" encoding="UTF-8" standalone="yes"?>
<Relationships xmlns="http://schemas.openxmlformats.org/package/2006/relationships"><Relationship Id="rId3" Type="http://schemas.openxmlformats.org/officeDocument/2006/relationships/image" Target="../media/image271.wmf"/><Relationship Id="rId7" Type="http://schemas.openxmlformats.org/officeDocument/2006/relationships/image" Target="../media/image275.wmf"/><Relationship Id="rId2" Type="http://schemas.openxmlformats.org/officeDocument/2006/relationships/image" Target="../media/image270.wmf"/><Relationship Id="rId1" Type="http://schemas.openxmlformats.org/officeDocument/2006/relationships/image" Target="../media/image269.wmf"/><Relationship Id="rId6" Type="http://schemas.openxmlformats.org/officeDocument/2006/relationships/image" Target="../media/image274.emf"/><Relationship Id="rId5" Type="http://schemas.openxmlformats.org/officeDocument/2006/relationships/image" Target="../media/image273.emf"/><Relationship Id="rId4" Type="http://schemas.openxmlformats.org/officeDocument/2006/relationships/image" Target="../media/image272.wmf"/></Relationships>
</file>

<file path=ppt/drawings/_rels/vmlDrawing83.vml.rels><?xml version="1.0" encoding="UTF-8" standalone="yes"?>
<Relationships xmlns="http://schemas.openxmlformats.org/package/2006/relationships"><Relationship Id="rId3" Type="http://schemas.openxmlformats.org/officeDocument/2006/relationships/image" Target="../media/image278.wmf"/><Relationship Id="rId2" Type="http://schemas.openxmlformats.org/officeDocument/2006/relationships/image" Target="../media/image277.emf"/><Relationship Id="rId1" Type="http://schemas.openxmlformats.org/officeDocument/2006/relationships/image" Target="../media/image276.emf"/><Relationship Id="rId4" Type="http://schemas.openxmlformats.org/officeDocument/2006/relationships/image" Target="../media/image279.wmf"/></Relationships>
</file>

<file path=ppt/drawings/_rels/vmlDrawing84.vml.rels><?xml version="1.0" encoding="UTF-8" standalone="yes"?>
<Relationships xmlns="http://schemas.openxmlformats.org/package/2006/relationships"><Relationship Id="rId3" Type="http://schemas.openxmlformats.org/officeDocument/2006/relationships/image" Target="../media/image282.emf"/><Relationship Id="rId2" Type="http://schemas.openxmlformats.org/officeDocument/2006/relationships/image" Target="../media/image281.emf"/><Relationship Id="rId1" Type="http://schemas.openxmlformats.org/officeDocument/2006/relationships/image" Target="../media/image280.wmf"/><Relationship Id="rId6" Type="http://schemas.openxmlformats.org/officeDocument/2006/relationships/image" Target="../media/image285.wmf"/><Relationship Id="rId5" Type="http://schemas.openxmlformats.org/officeDocument/2006/relationships/image" Target="../media/image284.emf"/><Relationship Id="rId4" Type="http://schemas.openxmlformats.org/officeDocument/2006/relationships/image" Target="../media/image283.emf"/></Relationships>
</file>

<file path=ppt/drawings/_rels/vmlDrawing85.vml.rels><?xml version="1.0" encoding="UTF-8" standalone="yes"?>
<Relationships xmlns="http://schemas.openxmlformats.org/package/2006/relationships"><Relationship Id="rId2" Type="http://schemas.openxmlformats.org/officeDocument/2006/relationships/image" Target="../media/image287.emf"/><Relationship Id="rId1" Type="http://schemas.openxmlformats.org/officeDocument/2006/relationships/image" Target="../media/image286.emf"/></Relationships>
</file>

<file path=ppt/drawings/_rels/vmlDrawing86.vml.rels><?xml version="1.0" encoding="UTF-8" standalone="yes"?>
<Relationships xmlns="http://schemas.openxmlformats.org/package/2006/relationships"><Relationship Id="rId8" Type="http://schemas.openxmlformats.org/officeDocument/2006/relationships/image" Target="../media/image295.wmf"/><Relationship Id="rId13" Type="http://schemas.openxmlformats.org/officeDocument/2006/relationships/image" Target="../media/image300.wmf"/><Relationship Id="rId3" Type="http://schemas.openxmlformats.org/officeDocument/2006/relationships/image" Target="../media/image290.wmf"/><Relationship Id="rId7" Type="http://schemas.openxmlformats.org/officeDocument/2006/relationships/image" Target="../media/image294.wmf"/><Relationship Id="rId12" Type="http://schemas.openxmlformats.org/officeDocument/2006/relationships/image" Target="../media/image299.wmf"/><Relationship Id="rId2" Type="http://schemas.openxmlformats.org/officeDocument/2006/relationships/image" Target="../media/image289.wmf"/><Relationship Id="rId1" Type="http://schemas.openxmlformats.org/officeDocument/2006/relationships/image" Target="../media/image288.wmf"/><Relationship Id="rId6" Type="http://schemas.openxmlformats.org/officeDocument/2006/relationships/image" Target="../media/image293.wmf"/><Relationship Id="rId11" Type="http://schemas.openxmlformats.org/officeDocument/2006/relationships/image" Target="../media/image298.wmf"/><Relationship Id="rId5" Type="http://schemas.openxmlformats.org/officeDocument/2006/relationships/image" Target="../media/image292.wmf"/><Relationship Id="rId15" Type="http://schemas.openxmlformats.org/officeDocument/2006/relationships/image" Target="../media/image302.wmf"/><Relationship Id="rId10" Type="http://schemas.openxmlformats.org/officeDocument/2006/relationships/image" Target="../media/image297.wmf"/><Relationship Id="rId4" Type="http://schemas.openxmlformats.org/officeDocument/2006/relationships/image" Target="../media/image291.wmf"/><Relationship Id="rId9" Type="http://schemas.openxmlformats.org/officeDocument/2006/relationships/image" Target="../media/image296.wmf"/><Relationship Id="rId14" Type="http://schemas.openxmlformats.org/officeDocument/2006/relationships/image" Target="../media/image301.wmf"/></Relationships>
</file>

<file path=ppt/drawings/_rels/vmlDrawing87.vml.rels><?xml version="1.0" encoding="UTF-8" standalone="yes"?>
<Relationships xmlns="http://schemas.openxmlformats.org/package/2006/relationships"><Relationship Id="rId3" Type="http://schemas.openxmlformats.org/officeDocument/2006/relationships/image" Target="../media/image306.wmf"/><Relationship Id="rId2" Type="http://schemas.openxmlformats.org/officeDocument/2006/relationships/image" Target="../media/image305.wmf"/><Relationship Id="rId1" Type="http://schemas.openxmlformats.org/officeDocument/2006/relationships/image" Target="../media/image304.wmf"/><Relationship Id="rId5" Type="http://schemas.openxmlformats.org/officeDocument/2006/relationships/image" Target="../media/image308.wmf"/><Relationship Id="rId4" Type="http://schemas.openxmlformats.org/officeDocument/2006/relationships/image" Target="../media/image307.wmf"/></Relationships>
</file>

<file path=ppt/drawings/_rels/vmlDrawing88.vml.rels><?xml version="1.0" encoding="UTF-8" standalone="yes"?>
<Relationships xmlns="http://schemas.openxmlformats.org/package/2006/relationships"><Relationship Id="rId3" Type="http://schemas.openxmlformats.org/officeDocument/2006/relationships/image" Target="../media/image311.wmf"/><Relationship Id="rId2" Type="http://schemas.openxmlformats.org/officeDocument/2006/relationships/image" Target="../media/image310.wmf"/><Relationship Id="rId1" Type="http://schemas.openxmlformats.org/officeDocument/2006/relationships/image" Target="../media/image309.wmf"/><Relationship Id="rId5" Type="http://schemas.openxmlformats.org/officeDocument/2006/relationships/image" Target="../media/image313.wmf"/><Relationship Id="rId4" Type="http://schemas.openxmlformats.org/officeDocument/2006/relationships/image" Target="../media/image312.wmf"/></Relationships>
</file>

<file path=ppt/drawings/_rels/vmlDrawing89.vml.rels><?xml version="1.0" encoding="UTF-8" standalone="yes"?>
<Relationships xmlns="http://schemas.openxmlformats.org/package/2006/relationships"><Relationship Id="rId8" Type="http://schemas.openxmlformats.org/officeDocument/2006/relationships/image" Target="../media/image321.wmf"/><Relationship Id="rId3" Type="http://schemas.openxmlformats.org/officeDocument/2006/relationships/image" Target="../media/image316.wmf"/><Relationship Id="rId7" Type="http://schemas.openxmlformats.org/officeDocument/2006/relationships/image" Target="../media/image320.wmf"/><Relationship Id="rId2" Type="http://schemas.openxmlformats.org/officeDocument/2006/relationships/image" Target="../media/image315.wmf"/><Relationship Id="rId1" Type="http://schemas.openxmlformats.org/officeDocument/2006/relationships/image" Target="../media/image314.wmf"/><Relationship Id="rId6" Type="http://schemas.openxmlformats.org/officeDocument/2006/relationships/image" Target="../media/image319.wmf"/><Relationship Id="rId5" Type="http://schemas.openxmlformats.org/officeDocument/2006/relationships/image" Target="../media/image318.wmf"/><Relationship Id="rId10" Type="http://schemas.openxmlformats.org/officeDocument/2006/relationships/image" Target="../media/image323.wmf"/><Relationship Id="rId4" Type="http://schemas.openxmlformats.org/officeDocument/2006/relationships/image" Target="../media/image317.wmf"/><Relationship Id="rId9" Type="http://schemas.openxmlformats.org/officeDocument/2006/relationships/image" Target="../media/image32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90.vml.rels><?xml version="1.0" encoding="UTF-8" standalone="yes"?>
<Relationships xmlns="http://schemas.openxmlformats.org/package/2006/relationships"><Relationship Id="rId3" Type="http://schemas.openxmlformats.org/officeDocument/2006/relationships/image" Target="../media/image326.emf"/><Relationship Id="rId7" Type="http://schemas.openxmlformats.org/officeDocument/2006/relationships/image" Target="../media/image330.emf"/><Relationship Id="rId2" Type="http://schemas.openxmlformats.org/officeDocument/2006/relationships/image" Target="../media/image325.emf"/><Relationship Id="rId1" Type="http://schemas.openxmlformats.org/officeDocument/2006/relationships/image" Target="../media/image324.emf"/><Relationship Id="rId6" Type="http://schemas.openxmlformats.org/officeDocument/2006/relationships/image" Target="../media/image329.emf"/><Relationship Id="rId5" Type="http://schemas.openxmlformats.org/officeDocument/2006/relationships/image" Target="../media/image328.wmf"/><Relationship Id="rId4" Type="http://schemas.openxmlformats.org/officeDocument/2006/relationships/image" Target="../media/image327.emf"/></Relationships>
</file>

<file path=ppt/drawings/_rels/vmlDrawing91.vml.rels><?xml version="1.0" encoding="UTF-8" standalone="yes"?>
<Relationships xmlns="http://schemas.openxmlformats.org/package/2006/relationships"><Relationship Id="rId3" Type="http://schemas.openxmlformats.org/officeDocument/2006/relationships/image" Target="../media/image333.emf"/><Relationship Id="rId2" Type="http://schemas.openxmlformats.org/officeDocument/2006/relationships/image" Target="../media/image332.emf"/><Relationship Id="rId1" Type="http://schemas.openxmlformats.org/officeDocument/2006/relationships/image" Target="../media/image331.emf"/><Relationship Id="rId4" Type="http://schemas.openxmlformats.org/officeDocument/2006/relationships/image" Target="../media/image334.emf"/></Relationships>
</file>

<file path=ppt/drawings/_rels/vmlDrawing92.vml.rels><?xml version="1.0" encoding="UTF-8" standalone="yes"?>
<Relationships xmlns="http://schemas.openxmlformats.org/package/2006/relationships"><Relationship Id="rId3" Type="http://schemas.openxmlformats.org/officeDocument/2006/relationships/image" Target="../media/image337.emf"/><Relationship Id="rId2" Type="http://schemas.openxmlformats.org/officeDocument/2006/relationships/image" Target="../media/image336.emf"/><Relationship Id="rId1" Type="http://schemas.openxmlformats.org/officeDocument/2006/relationships/image" Target="../media/image335.emf"/></Relationships>
</file>

<file path=ppt/drawings/_rels/vmlDrawing93.vml.rels><?xml version="1.0" encoding="UTF-8" standalone="yes"?>
<Relationships xmlns="http://schemas.openxmlformats.org/package/2006/relationships"><Relationship Id="rId3" Type="http://schemas.openxmlformats.org/officeDocument/2006/relationships/image" Target="../media/image340.emf"/><Relationship Id="rId2" Type="http://schemas.openxmlformats.org/officeDocument/2006/relationships/image" Target="../media/image339.emf"/><Relationship Id="rId1" Type="http://schemas.openxmlformats.org/officeDocument/2006/relationships/image" Target="../media/image338.emf"/><Relationship Id="rId4" Type="http://schemas.openxmlformats.org/officeDocument/2006/relationships/image" Target="../media/image341.emf"/></Relationships>
</file>

<file path=ppt/drawings/_rels/vmlDrawing94.vml.rels><?xml version="1.0" encoding="UTF-8" standalone="yes"?>
<Relationships xmlns="http://schemas.openxmlformats.org/package/2006/relationships"><Relationship Id="rId3" Type="http://schemas.openxmlformats.org/officeDocument/2006/relationships/image" Target="../media/image344.emf"/><Relationship Id="rId2" Type="http://schemas.openxmlformats.org/officeDocument/2006/relationships/image" Target="../media/image343.emf"/><Relationship Id="rId1" Type="http://schemas.openxmlformats.org/officeDocument/2006/relationships/image" Target="../media/image342.emf"/><Relationship Id="rId4" Type="http://schemas.openxmlformats.org/officeDocument/2006/relationships/image" Target="../media/image345.emf"/></Relationships>
</file>

<file path=ppt/drawings/_rels/vmlDrawing95.vml.rels><?xml version="1.0" encoding="UTF-8" standalone="yes"?>
<Relationships xmlns="http://schemas.openxmlformats.org/package/2006/relationships"><Relationship Id="rId3" Type="http://schemas.openxmlformats.org/officeDocument/2006/relationships/image" Target="../media/image348.emf"/><Relationship Id="rId2" Type="http://schemas.openxmlformats.org/officeDocument/2006/relationships/image" Target="../media/image347.emf"/><Relationship Id="rId1" Type="http://schemas.openxmlformats.org/officeDocument/2006/relationships/image" Target="../media/image346.emf"/><Relationship Id="rId4" Type="http://schemas.openxmlformats.org/officeDocument/2006/relationships/image" Target="../media/image349.emf"/></Relationships>
</file>

<file path=ppt/drawings/_rels/vmlDrawing96.vml.rels><?xml version="1.0" encoding="UTF-8" standalone="yes"?>
<Relationships xmlns="http://schemas.openxmlformats.org/package/2006/relationships"><Relationship Id="rId3" Type="http://schemas.openxmlformats.org/officeDocument/2006/relationships/image" Target="../media/image352.wmf"/><Relationship Id="rId2" Type="http://schemas.openxmlformats.org/officeDocument/2006/relationships/image" Target="../media/image351.emf"/><Relationship Id="rId1" Type="http://schemas.openxmlformats.org/officeDocument/2006/relationships/image" Target="../media/image350.wmf"/><Relationship Id="rId5" Type="http://schemas.openxmlformats.org/officeDocument/2006/relationships/image" Target="../media/image354.wmf"/><Relationship Id="rId4" Type="http://schemas.openxmlformats.org/officeDocument/2006/relationships/image" Target="../media/image353.emf"/></Relationships>
</file>

<file path=ppt/drawings/_rels/vmlDrawing97.vml.rels><?xml version="1.0" encoding="UTF-8" standalone="yes"?>
<Relationships xmlns="http://schemas.openxmlformats.org/package/2006/relationships"><Relationship Id="rId3" Type="http://schemas.openxmlformats.org/officeDocument/2006/relationships/image" Target="../media/image357.emf"/><Relationship Id="rId2" Type="http://schemas.openxmlformats.org/officeDocument/2006/relationships/image" Target="../media/image356.emf"/><Relationship Id="rId1" Type="http://schemas.openxmlformats.org/officeDocument/2006/relationships/image" Target="../media/image355.emf"/><Relationship Id="rId6" Type="http://schemas.openxmlformats.org/officeDocument/2006/relationships/image" Target="../media/image360.emf"/><Relationship Id="rId5" Type="http://schemas.openxmlformats.org/officeDocument/2006/relationships/image" Target="../media/image359.emf"/><Relationship Id="rId4" Type="http://schemas.openxmlformats.org/officeDocument/2006/relationships/image" Target="../media/image358.emf"/></Relationships>
</file>

<file path=ppt/drawings/_rels/vmlDrawing98.vml.rels><?xml version="1.0" encoding="UTF-8" standalone="yes"?>
<Relationships xmlns="http://schemas.openxmlformats.org/package/2006/relationships"><Relationship Id="rId3" Type="http://schemas.openxmlformats.org/officeDocument/2006/relationships/image" Target="../media/image363.wmf"/><Relationship Id="rId2" Type="http://schemas.openxmlformats.org/officeDocument/2006/relationships/image" Target="../media/image362.wmf"/><Relationship Id="rId1" Type="http://schemas.openxmlformats.org/officeDocument/2006/relationships/image" Target="../media/image361.wmf"/><Relationship Id="rId4" Type="http://schemas.openxmlformats.org/officeDocument/2006/relationships/image" Target="../media/image364.wmf"/></Relationships>
</file>

<file path=ppt/drawings/_rels/vmlDrawing99.vml.rels><?xml version="1.0" encoding="UTF-8" standalone="yes"?>
<Relationships xmlns="http://schemas.openxmlformats.org/package/2006/relationships"><Relationship Id="rId3" Type="http://schemas.openxmlformats.org/officeDocument/2006/relationships/image" Target="../media/image367.wmf"/><Relationship Id="rId2" Type="http://schemas.openxmlformats.org/officeDocument/2006/relationships/image" Target="../media/image366.wmf"/><Relationship Id="rId1" Type="http://schemas.openxmlformats.org/officeDocument/2006/relationships/image" Target="../media/image36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 typeface="Arial" charset="0"/>
              <a:buNone/>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buFont typeface="Arial" charset="0"/>
              <a:buNone/>
              <a:defRPr sz="1200">
                <a:latin typeface="Arial" charset="0"/>
              </a:defRPr>
            </a:lvl1pPr>
          </a:lstStyle>
          <a:p>
            <a:pPr>
              <a:defRPr/>
            </a:pPr>
            <a:fld id="{09D6B8B1-89BA-4C77-A556-1D9FC2031E91}" type="datetimeFigureOut">
              <a:rPr lang="zh-CN" altLang="en-US"/>
              <a:pPr>
                <a:defRPr/>
              </a:pPr>
              <a:t>2019/5/5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buFont typeface="Arial" charset="0"/>
              <a:buNone/>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vl1pPr>
          </a:lstStyle>
          <a:p>
            <a:pPr>
              <a:defRPr/>
            </a:pPr>
            <a:fld id="{F530D436-835F-4FAB-BC8F-6A255365202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18-04-02T02:39:38.508"/>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0,'50'0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200">
                <a:latin typeface="Arial" pitchFamily="34" charset="0"/>
              </a:defRPr>
            </a:lvl1pPr>
          </a:lstStyle>
          <a:p>
            <a:pPr>
              <a:defRPr/>
            </a:pPr>
            <a:endParaRPr lang="en-US"/>
          </a:p>
        </p:txBody>
      </p:sp>
      <p:sp>
        <p:nvSpPr>
          <p:cNvPr id="20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200">
                <a:latin typeface="Arial" pitchFamily="34" charset="0"/>
              </a:defRPr>
            </a:lvl1pPr>
          </a:lstStyle>
          <a:p>
            <a:pPr>
              <a:defRPr/>
            </a:pPr>
            <a:endParaRPr lang="en-US"/>
          </a:p>
        </p:txBody>
      </p:sp>
      <p:sp>
        <p:nvSpPr>
          <p:cNvPr id="2052"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1200">
                <a:latin typeface="Arial" pitchFamily="34" charset="0"/>
              </a:defRPr>
            </a:lvl1pPr>
          </a:lstStyle>
          <a:p>
            <a:pPr>
              <a:defRPr/>
            </a:pPr>
            <a:endParaRPr lang="en-US"/>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vl1pPr>
          </a:lstStyle>
          <a:p>
            <a:pPr>
              <a:defRPr/>
            </a:pPr>
            <a:fld id="{3DF7758A-F5E2-49A5-B3A1-01440C31A5B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p:sp>
      <p:sp>
        <p:nvSpPr>
          <p:cNvPr id="51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dirty="0"/>
          </a:p>
        </p:txBody>
      </p:sp>
      <p:sp>
        <p:nvSpPr>
          <p:cNvPr id="51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CCA38FE-0D01-414C-9AC2-86732DF1B984}" type="slidenum">
              <a:rPr lang="en-US" altLang="zh-CN" smtClean="0"/>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DF7758A-F5E2-49A5-B3A1-01440C31A5B8}" type="slidenum">
              <a:rPr lang="en-US" altLang="zh-CN" smtClean="0"/>
              <a:pPr>
                <a:defRPr/>
              </a:pPr>
              <a:t>57</a:t>
            </a:fld>
            <a:endParaRPr lang="en-US" altLang="zh-CN"/>
          </a:p>
        </p:txBody>
      </p:sp>
    </p:spTree>
    <p:extLst>
      <p:ext uri="{BB962C8B-B14F-4D97-AF65-F5344CB8AC3E}">
        <p14:creationId xmlns:p14="http://schemas.microsoft.com/office/powerpoint/2010/main" val="3832099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DF7758A-F5E2-49A5-B3A1-01440C31A5B8}" type="slidenum">
              <a:rPr lang="en-US" altLang="zh-CN" smtClean="0"/>
              <a:pPr>
                <a:defRPr/>
              </a:pPr>
              <a:t>59</a:t>
            </a:fld>
            <a:endParaRPr lang="en-US" altLang="zh-CN"/>
          </a:p>
        </p:txBody>
      </p:sp>
    </p:spTree>
    <p:extLst>
      <p:ext uri="{BB962C8B-B14F-4D97-AF65-F5344CB8AC3E}">
        <p14:creationId xmlns:p14="http://schemas.microsoft.com/office/powerpoint/2010/main" val="2600503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DF7758A-F5E2-49A5-B3A1-01440C31A5B8}" type="slidenum">
              <a:rPr lang="en-US" altLang="zh-CN" smtClean="0"/>
              <a:pPr>
                <a:defRPr/>
              </a:pPr>
              <a:t>60</a:t>
            </a:fld>
            <a:endParaRPr lang="en-US" altLang="zh-CN"/>
          </a:p>
        </p:txBody>
      </p:sp>
    </p:spTree>
    <p:extLst>
      <p:ext uri="{BB962C8B-B14F-4D97-AF65-F5344CB8AC3E}">
        <p14:creationId xmlns:p14="http://schemas.microsoft.com/office/powerpoint/2010/main" val="3327640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DF7758A-F5E2-49A5-B3A1-01440C31A5B8}" type="slidenum">
              <a:rPr lang="en-US" altLang="zh-CN" smtClean="0"/>
              <a:pPr>
                <a:defRPr/>
              </a:pPr>
              <a:t>64</a:t>
            </a:fld>
            <a:endParaRPr lang="en-US" altLang="zh-CN"/>
          </a:p>
        </p:txBody>
      </p:sp>
    </p:spTree>
    <p:extLst>
      <p:ext uri="{BB962C8B-B14F-4D97-AF65-F5344CB8AC3E}">
        <p14:creationId xmlns:p14="http://schemas.microsoft.com/office/powerpoint/2010/main" val="1740187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DF7758A-F5E2-49A5-B3A1-01440C31A5B8}" type="slidenum">
              <a:rPr lang="en-US" altLang="zh-CN" smtClean="0"/>
              <a:pPr>
                <a:defRPr/>
              </a:pPr>
              <a:t>66</a:t>
            </a:fld>
            <a:endParaRPr lang="en-US" altLang="zh-CN"/>
          </a:p>
        </p:txBody>
      </p:sp>
    </p:spTree>
    <p:extLst>
      <p:ext uri="{BB962C8B-B14F-4D97-AF65-F5344CB8AC3E}">
        <p14:creationId xmlns:p14="http://schemas.microsoft.com/office/powerpoint/2010/main" val="3068389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DF7758A-F5E2-49A5-B3A1-01440C31A5B8}" type="slidenum">
              <a:rPr lang="en-US" altLang="zh-CN" smtClean="0"/>
              <a:pPr>
                <a:defRPr/>
              </a:pPr>
              <a:t>68</a:t>
            </a:fld>
            <a:endParaRPr lang="en-US" altLang="zh-CN"/>
          </a:p>
        </p:txBody>
      </p:sp>
    </p:spTree>
    <p:extLst>
      <p:ext uri="{BB962C8B-B14F-4D97-AF65-F5344CB8AC3E}">
        <p14:creationId xmlns:p14="http://schemas.microsoft.com/office/powerpoint/2010/main" val="2324281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DF7758A-F5E2-49A5-B3A1-01440C31A5B8}" type="slidenum">
              <a:rPr lang="en-US" altLang="zh-CN" smtClean="0"/>
              <a:pPr>
                <a:defRPr/>
              </a:pPr>
              <a:t>74</a:t>
            </a:fld>
            <a:endParaRPr lang="en-US" altLang="zh-CN"/>
          </a:p>
        </p:txBody>
      </p:sp>
    </p:spTree>
    <p:extLst>
      <p:ext uri="{BB962C8B-B14F-4D97-AF65-F5344CB8AC3E}">
        <p14:creationId xmlns:p14="http://schemas.microsoft.com/office/powerpoint/2010/main" val="678738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DF7758A-F5E2-49A5-B3A1-01440C31A5B8}" type="slidenum">
              <a:rPr lang="en-US" altLang="zh-CN" smtClean="0"/>
              <a:pPr>
                <a:defRPr/>
              </a:pPr>
              <a:t>77</a:t>
            </a:fld>
            <a:endParaRPr lang="en-US" altLang="zh-CN"/>
          </a:p>
        </p:txBody>
      </p:sp>
    </p:spTree>
    <p:extLst>
      <p:ext uri="{BB962C8B-B14F-4D97-AF65-F5344CB8AC3E}">
        <p14:creationId xmlns:p14="http://schemas.microsoft.com/office/powerpoint/2010/main" val="691222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DF7758A-F5E2-49A5-B3A1-01440C31A5B8}" type="slidenum">
              <a:rPr lang="en-US" altLang="zh-CN" smtClean="0"/>
              <a:pPr>
                <a:defRPr/>
              </a:pPr>
              <a:t>82</a:t>
            </a:fld>
            <a:endParaRPr lang="en-US" altLang="zh-CN"/>
          </a:p>
        </p:txBody>
      </p:sp>
    </p:spTree>
    <p:extLst>
      <p:ext uri="{BB962C8B-B14F-4D97-AF65-F5344CB8AC3E}">
        <p14:creationId xmlns:p14="http://schemas.microsoft.com/office/powerpoint/2010/main" val="1493123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DF7758A-F5E2-49A5-B3A1-01440C31A5B8}" type="slidenum">
              <a:rPr lang="en-US" altLang="zh-CN" smtClean="0"/>
              <a:pPr>
                <a:defRPr/>
              </a:pPr>
              <a:t>84</a:t>
            </a:fld>
            <a:endParaRPr lang="en-US" altLang="zh-CN"/>
          </a:p>
        </p:txBody>
      </p:sp>
    </p:spTree>
    <p:extLst>
      <p:ext uri="{BB962C8B-B14F-4D97-AF65-F5344CB8AC3E}">
        <p14:creationId xmlns:p14="http://schemas.microsoft.com/office/powerpoint/2010/main" val="2596981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DF7758A-F5E2-49A5-B3A1-01440C31A5B8}" type="slidenum">
              <a:rPr lang="en-US" altLang="zh-CN" smtClean="0"/>
              <a:pPr>
                <a:defRPr/>
              </a:pPr>
              <a:t>2</a:t>
            </a:fld>
            <a:endParaRPr lang="en-US" altLang="zh-CN"/>
          </a:p>
        </p:txBody>
      </p:sp>
    </p:spTree>
    <p:extLst>
      <p:ext uri="{BB962C8B-B14F-4D97-AF65-F5344CB8AC3E}">
        <p14:creationId xmlns:p14="http://schemas.microsoft.com/office/powerpoint/2010/main" val="17556845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DF7758A-F5E2-49A5-B3A1-01440C31A5B8}" type="slidenum">
              <a:rPr lang="en-US" altLang="zh-CN" smtClean="0"/>
              <a:pPr>
                <a:defRPr/>
              </a:pPr>
              <a:t>90</a:t>
            </a:fld>
            <a:endParaRPr lang="en-US" altLang="zh-CN"/>
          </a:p>
        </p:txBody>
      </p:sp>
    </p:spTree>
    <p:extLst>
      <p:ext uri="{BB962C8B-B14F-4D97-AF65-F5344CB8AC3E}">
        <p14:creationId xmlns:p14="http://schemas.microsoft.com/office/powerpoint/2010/main" val="29959576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DF7758A-F5E2-49A5-B3A1-01440C31A5B8}" type="slidenum">
              <a:rPr lang="en-US" altLang="zh-CN" smtClean="0"/>
              <a:pPr>
                <a:defRPr/>
              </a:pPr>
              <a:t>96</a:t>
            </a:fld>
            <a:endParaRPr lang="en-US" altLang="zh-CN"/>
          </a:p>
        </p:txBody>
      </p:sp>
    </p:spTree>
    <p:extLst>
      <p:ext uri="{BB962C8B-B14F-4D97-AF65-F5344CB8AC3E}">
        <p14:creationId xmlns:p14="http://schemas.microsoft.com/office/powerpoint/2010/main" val="11810077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DF7758A-F5E2-49A5-B3A1-01440C31A5B8}" type="slidenum">
              <a:rPr lang="en-US" altLang="zh-CN" smtClean="0"/>
              <a:pPr>
                <a:defRPr/>
              </a:pPr>
              <a:t>101</a:t>
            </a:fld>
            <a:endParaRPr lang="en-US" altLang="zh-CN"/>
          </a:p>
        </p:txBody>
      </p:sp>
    </p:spTree>
    <p:extLst>
      <p:ext uri="{BB962C8B-B14F-4D97-AF65-F5344CB8AC3E}">
        <p14:creationId xmlns:p14="http://schemas.microsoft.com/office/powerpoint/2010/main" val="31146268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DF7758A-F5E2-49A5-B3A1-01440C31A5B8}" type="slidenum">
              <a:rPr lang="en-US" altLang="zh-CN" smtClean="0"/>
              <a:pPr>
                <a:defRPr/>
              </a:pPr>
              <a:t>104</a:t>
            </a:fld>
            <a:endParaRPr lang="en-US" altLang="zh-CN"/>
          </a:p>
        </p:txBody>
      </p:sp>
    </p:spTree>
    <p:extLst>
      <p:ext uri="{BB962C8B-B14F-4D97-AF65-F5344CB8AC3E}">
        <p14:creationId xmlns:p14="http://schemas.microsoft.com/office/powerpoint/2010/main" val="11997978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DF7758A-F5E2-49A5-B3A1-01440C31A5B8}" type="slidenum">
              <a:rPr lang="en-US" altLang="zh-CN" smtClean="0"/>
              <a:pPr>
                <a:defRPr/>
              </a:pPr>
              <a:t>110</a:t>
            </a:fld>
            <a:endParaRPr lang="en-US" altLang="zh-CN"/>
          </a:p>
        </p:txBody>
      </p:sp>
    </p:spTree>
    <p:extLst>
      <p:ext uri="{BB962C8B-B14F-4D97-AF65-F5344CB8AC3E}">
        <p14:creationId xmlns:p14="http://schemas.microsoft.com/office/powerpoint/2010/main" val="28642814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DF7758A-F5E2-49A5-B3A1-01440C31A5B8}" type="slidenum">
              <a:rPr lang="en-US" altLang="zh-CN" smtClean="0"/>
              <a:pPr>
                <a:defRPr/>
              </a:pPr>
              <a:t>119</a:t>
            </a:fld>
            <a:endParaRPr lang="en-US" altLang="zh-CN"/>
          </a:p>
        </p:txBody>
      </p:sp>
    </p:spTree>
    <p:extLst>
      <p:ext uri="{BB962C8B-B14F-4D97-AF65-F5344CB8AC3E}">
        <p14:creationId xmlns:p14="http://schemas.microsoft.com/office/powerpoint/2010/main" val="16686279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DF7758A-F5E2-49A5-B3A1-01440C31A5B8}" type="slidenum">
              <a:rPr lang="en-US" altLang="zh-CN" smtClean="0"/>
              <a:pPr>
                <a:defRPr/>
              </a:pPr>
              <a:t>129</a:t>
            </a:fld>
            <a:endParaRPr lang="en-US" altLang="zh-CN"/>
          </a:p>
        </p:txBody>
      </p:sp>
    </p:spTree>
    <p:extLst>
      <p:ext uri="{BB962C8B-B14F-4D97-AF65-F5344CB8AC3E}">
        <p14:creationId xmlns:p14="http://schemas.microsoft.com/office/powerpoint/2010/main" val="39480908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DF7758A-F5E2-49A5-B3A1-01440C31A5B8}" type="slidenum">
              <a:rPr lang="en-US" altLang="zh-CN" smtClean="0"/>
              <a:pPr>
                <a:defRPr/>
              </a:pPr>
              <a:t>147</a:t>
            </a:fld>
            <a:endParaRPr lang="en-US" altLang="zh-CN"/>
          </a:p>
        </p:txBody>
      </p:sp>
    </p:spTree>
    <p:extLst>
      <p:ext uri="{BB962C8B-B14F-4D97-AF65-F5344CB8AC3E}">
        <p14:creationId xmlns:p14="http://schemas.microsoft.com/office/powerpoint/2010/main" val="738580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DF7758A-F5E2-49A5-B3A1-01440C31A5B8}" type="slidenum">
              <a:rPr lang="en-US" altLang="zh-CN" smtClean="0"/>
              <a:pPr>
                <a:defRPr/>
              </a:pPr>
              <a:t>12</a:t>
            </a:fld>
            <a:endParaRPr lang="en-US" altLang="zh-CN"/>
          </a:p>
        </p:txBody>
      </p:sp>
    </p:spTree>
    <p:extLst>
      <p:ext uri="{BB962C8B-B14F-4D97-AF65-F5344CB8AC3E}">
        <p14:creationId xmlns:p14="http://schemas.microsoft.com/office/powerpoint/2010/main" val="4091101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DF7758A-F5E2-49A5-B3A1-01440C31A5B8}" type="slidenum">
              <a:rPr lang="en-US" altLang="zh-CN" smtClean="0"/>
              <a:pPr>
                <a:defRPr/>
              </a:pPr>
              <a:t>13</a:t>
            </a:fld>
            <a:endParaRPr lang="en-US" altLang="zh-CN"/>
          </a:p>
        </p:txBody>
      </p:sp>
    </p:spTree>
    <p:extLst>
      <p:ext uri="{BB962C8B-B14F-4D97-AF65-F5344CB8AC3E}">
        <p14:creationId xmlns:p14="http://schemas.microsoft.com/office/powerpoint/2010/main" val="3397012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DF7758A-F5E2-49A5-B3A1-01440C31A5B8}" type="slidenum">
              <a:rPr lang="en-US" altLang="zh-CN" smtClean="0"/>
              <a:pPr>
                <a:defRPr/>
              </a:pPr>
              <a:t>14</a:t>
            </a:fld>
            <a:endParaRPr lang="en-US" altLang="zh-CN"/>
          </a:p>
        </p:txBody>
      </p:sp>
    </p:spTree>
    <p:extLst>
      <p:ext uri="{BB962C8B-B14F-4D97-AF65-F5344CB8AC3E}">
        <p14:creationId xmlns:p14="http://schemas.microsoft.com/office/powerpoint/2010/main" val="2316127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DF7758A-F5E2-49A5-B3A1-01440C31A5B8}" type="slidenum">
              <a:rPr lang="en-US" altLang="zh-CN" smtClean="0"/>
              <a:pPr>
                <a:defRPr/>
              </a:pPr>
              <a:t>19</a:t>
            </a:fld>
            <a:endParaRPr lang="en-US" altLang="zh-CN"/>
          </a:p>
        </p:txBody>
      </p:sp>
    </p:spTree>
    <p:extLst>
      <p:ext uri="{BB962C8B-B14F-4D97-AF65-F5344CB8AC3E}">
        <p14:creationId xmlns:p14="http://schemas.microsoft.com/office/powerpoint/2010/main" val="2748101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DF7758A-F5E2-49A5-B3A1-01440C31A5B8}" type="slidenum">
              <a:rPr lang="en-US" altLang="zh-CN" smtClean="0"/>
              <a:pPr>
                <a:defRPr/>
              </a:pPr>
              <a:t>22</a:t>
            </a:fld>
            <a:endParaRPr lang="en-US" altLang="zh-CN"/>
          </a:p>
        </p:txBody>
      </p:sp>
    </p:spTree>
    <p:extLst>
      <p:ext uri="{BB962C8B-B14F-4D97-AF65-F5344CB8AC3E}">
        <p14:creationId xmlns:p14="http://schemas.microsoft.com/office/powerpoint/2010/main" val="1020370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DF7758A-F5E2-49A5-B3A1-01440C31A5B8}" type="slidenum">
              <a:rPr lang="en-US" altLang="zh-CN" smtClean="0"/>
              <a:pPr>
                <a:defRPr/>
              </a:pPr>
              <a:t>26</a:t>
            </a:fld>
            <a:endParaRPr lang="en-US" altLang="zh-CN"/>
          </a:p>
        </p:txBody>
      </p:sp>
    </p:spTree>
    <p:extLst>
      <p:ext uri="{BB962C8B-B14F-4D97-AF65-F5344CB8AC3E}">
        <p14:creationId xmlns:p14="http://schemas.microsoft.com/office/powerpoint/2010/main" val="109062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DF7758A-F5E2-49A5-B3A1-01440C31A5B8}" type="slidenum">
              <a:rPr lang="en-US" altLang="zh-CN" smtClean="0"/>
              <a:pPr>
                <a:defRPr/>
              </a:pPr>
              <a:t>55</a:t>
            </a:fld>
            <a:endParaRPr lang="en-US" altLang="zh-CN"/>
          </a:p>
        </p:txBody>
      </p:sp>
    </p:spTree>
    <p:extLst>
      <p:ext uri="{BB962C8B-B14F-4D97-AF65-F5344CB8AC3E}">
        <p14:creationId xmlns:p14="http://schemas.microsoft.com/office/powerpoint/2010/main" val="2269457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6318" y="39417"/>
            <a:ext cx="7867440" cy="279116"/>
          </a:xfrm>
        </p:spPr>
        <p:txBody>
          <a:bodyPr/>
          <a:lstStyle>
            <a:lvl1pPr algn="l">
              <a:defRPr sz="2000" b="1" baseline="0">
                <a:solidFill>
                  <a:srgbClr val="2C14BC"/>
                </a:solidFill>
              </a:defRPr>
            </a:lvl1pPr>
          </a:lstStyle>
          <a:p>
            <a:r>
              <a:rPr lang="zh-CN" altLang="en-US" dirty="0"/>
              <a:t>单击此处编辑母版标题样式</a:t>
            </a:r>
          </a:p>
        </p:txBody>
      </p:sp>
      <p:sp>
        <p:nvSpPr>
          <p:cNvPr id="3" name="内容占位符 2"/>
          <p:cNvSpPr>
            <a:spLocks noGrp="1"/>
          </p:cNvSpPr>
          <p:nvPr>
            <p:ph idx="1"/>
          </p:nvPr>
        </p:nvSpPr>
        <p:spPr>
          <a:xfrm>
            <a:off x="76318" y="329462"/>
            <a:ext cx="8991364" cy="6452250"/>
          </a:xfrm>
        </p:spPr>
        <p:txBody>
          <a:bodyPr/>
          <a:lstStyle>
            <a:lvl1pPr marL="342900" indent="-342900">
              <a:lnSpc>
                <a:spcPts val="3500"/>
              </a:lnSpc>
              <a:buSzPct val="70000"/>
              <a:buFont typeface="Wingdings" panose="05000000000000000000" pitchFamily="2" charset="2"/>
              <a:buChar char="l"/>
              <a:defRPr sz="2400" baseline="0"/>
            </a:lvl1pPr>
            <a:lvl2pPr marL="742950" indent="-285750">
              <a:lnSpc>
                <a:spcPts val="3500"/>
              </a:lnSpc>
              <a:buFont typeface="Arial" panose="020B0604020202020204" pitchFamily="34" charset="0"/>
              <a:buChar char="−"/>
              <a:defRPr sz="2200" baseline="0"/>
            </a:lvl2pPr>
            <a:lvl3pPr marL="1143000" indent="-228600">
              <a:lnSpc>
                <a:spcPts val="3500"/>
              </a:lnSpc>
              <a:buFont typeface="Arial" panose="020B0604020202020204" pitchFamily="34" charset="0"/>
              <a:buChar char="•"/>
              <a:defRPr sz="2000" baseline="0"/>
            </a:lvl3pPr>
            <a:lvl4pPr>
              <a:lnSpc>
                <a:spcPts val="3500"/>
              </a:lnSpc>
              <a:buFont typeface="Wingdings" pitchFamily="2" charset="2"/>
              <a:buChar char="ü"/>
              <a:defRPr sz="2000" baseline="0"/>
            </a:lvl4pPr>
            <a:lvl5pPr>
              <a:lnSpc>
                <a:spcPts val="3500"/>
              </a:lnSpc>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88864069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152516" y="352887"/>
            <a:ext cx="8838968" cy="640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a:t>单击此处编辑母版文本样式</a:t>
            </a:r>
          </a:p>
          <a:p>
            <a:pPr lvl="1"/>
            <a:r>
              <a:rPr lang="zh-CN" altLang="zh-CN" dirty="0"/>
              <a:t>第二级</a:t>
            </a:r>
          </a:p>
          <a:p>
            <a:pPr lvl="2"/>
            <a:r>
              <a:rPr lang="zh-CN" altLang="zh-CN" dirty="0"/>
              <a:t>第三级</a:t>
            </a:r>
          </a:p>
          <a:p>
            <a:pPr lvl="3"/>
            <a:r>
              <a:rPr lang="zh-CN" altLang="zh-CN" dirty="0"/>
              <a:t>第四级</a:t>
            </a:r>
          </a:p>
          <a:p>
            <a:pPr lvl="4"/>
            <a:r>
              <a:rPr lang="zh-CN" altLang="zh-CN" dirty="0"/>
              <a:t>第五级</a:t>
            </a:r>
          </a:p>
        </p:txBody>
      </p:sp>
      <p:sp>
        <p:nvSpPr>
          <p:cNvPr id="1028" name="Rectangle 11"/>
          <p:cNvSpPr>
            <a:spLocks noGrp="1" noChangeArrowheads="1"/>
          </p:cNvSpPr>
          <p:nvPr>
            <p:ph type="title"/>
          </p:nvPr>
        </p:nvSpPr>
        <p:spPr bwMode="auto">
          <a:xfrm>
            <a:off x="1143000" y="-76200"/>
            <a:ext cx="8001000" cy="475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dirty="0"/>
              <a:t>单击此处编辑母版标题样式</a:t>
            </a:r>
          </a:p>
        </p:txBody>
      </p:sp>
      <p:sp>
        <p:nvSpPr>
          <p:cNvPr id="1029" name="Rectangle 12"/>
          <p:cNvSpPr>
            <a:spLocks noChangeArrowheads="1"/>
          </p:cNvSpPr>
          <p:nvPr userDrawn="1"/>
        </p:nvSpPr>
        <p:spPr bwMode="auto">
          <a:xfrm>
            <a:off x="0" y="6810287"/>
            <a:ext cx="9144000" cy="45719"/>
          </a:xfrm>
          <a:prstGeom prst="rect">
            <a:avLst/>
          </a:prstGeom>
          <a:solidFill>
            <a:srgbClr val="860000"/>
          </a:solidFill>
          <a:ln>
            <a:noFill/>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en-US" altLang="zh-CN" sz="1200" b="1" dirty="0">
              <a:solidFill>
                <a:schemeClr val="bg1"/>
              </a:solidFill>
            </a:endParaRPr>
          </a:p>
        </p:txBody>
      </p:sp>
      <p:cxnSp>
        <p:nvCxnSpPr>
          <p:cNvPr id="1030" name="直接连接符 7"/>
          <p:cNvCxnSpPr>
            <a:cxnSpLocks noChangeShapeType="1"/>
          </p:cNvCxnSpPr>
          <p:nvPr userDrawn="1"/>
        </p:nvCxnSpPr>
        <p:spPr bwMode="auto">
          <a:xfrm>
            <a:off x="152516" y="349126"/>
            <a:ext cx="8838968" cy="0"/>
          </a:xfrm>
          <a:prstGeom prst="line">
            <a:avLst/>
          </a:prstGeom>
          <a:noFill/>
          <a:ln w="25400" algn="ctr">
            <a:solidFill>
              <a:srgbClr val="C00000"/>
            </a:solidFill>
            <a:round/>
            <a:headEnd/>
            <a:tailEnd/>
          </a:ln>
          <a:extLst>
            <a:ext uri="{909E8E84-426E-40DD-AFC4-6F175D3DCCD1}">
              <a14:hiddenFill xmlns:a14="http://schemas.microsoft.com/office/drawing/2010/main">
                <a:noFill/>
              </a14:hiddenFill>
            </a:ext>
          </a:extLst>
        </p:spPr>
      </p:cxnSp>
    </p:spTree>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3200">
          <a:solidFill>
            <a:schemeClr val="bg1"/>
          </a:solidFill>
          <a:latin typeface="Arial" pitchFamily="34" charset="0"/>
          <a:ea typeface="黑体" pitchFamily="49" charset="-122"/>
        </a:defRPr>
      </a:lvl2pPr>
      <a:lvl3pPr algn="l" rtl="0" eaLnBrk="0" fontAlgn="base" hangingPunct="0">
        <a:spcBef>
          <a:spcPct val="0"/>
        </a:spcBef>
        <a:spcAft>
          <a:spcPct val="0"/>
        </a:spcAft>
        <a:defRPr sz="3200">
          <a:solidFill>
            <a:schemeClr val="bg1"/>
          </a:solidFill>
          <a:latin typeface="Arial" pitchFamily="34" charset="0"/>
          <a:ea typeface="黑体" pitchFamily="49" charset="-122"/>
        </a:defRPr>
      </a:lvl3pPr>
      <a:lvl4pPr algn="l" rtl="0" eaLnBrk="0" fontAlgn="base" hangingPunct="0">
        <a:spcBef>
          <a:spcPct val="0"/>
        </a:spcBef>
        <a:spcAft>
          <a:spcPct val="0"/>
        </a:spcAft>
        <a:defRPr sz="3200">
          <a:solidFill>
            <a:schemeClr val="bg1"/>
          </a:solidFill>
          <a:latin typeface="Arial" pitchFamily="34" charset="0"/>
          <a:ea typeface="黑体" pitchFamily="49" charset="-122"/>
        </a:defRPr>
      </a:lvl4pPr>
      <a:lvl5pPr algn="l" rtl="0" eaLnBrk="0" fontAlgn="base" hangingPunct="0">
        <a:spcBef>
          <a:spcPct val="0"/>
        </a:spcBef>
        <a:spcAft>
          <a:spcPct val="0"/>
        </a:spcAft>
        <a:defRPr sz="3200">
          <a:solidFill>
            <a:schemeClr val="bg1"/>
          </a:solidFill>
          <a:latin typeface="Arial" pitchFamily="34" charset="0"/>
          <a:ea typeface="黑体" pitchFamily="49" charset="-122"/>
        </a:defRPr>
      </a:lvl5pPr>
      <a:lvl6pPr marL="457200" algn="l" rtl="0" eaLnBrk="0" fontAlgn="base" hangingPunct="0">
        <a:spcBef>
          <a:spcPct val="0"/>
        </a:spcBef>
        <a:spcAft>
          <a:spcPct val="0"/>
        </a:spcAft>
        <a:defRPr sz="3200">
          <a:solidFill>
            <a:schemeClr val="bg1"/>
          </a:solidFill>
          <a:latin typeface="Arial" pitchFamily="34" charset="0"/>
          <a:ea typeface="黑体" pitchFamily="49" charset="-122"/>
        </a:defRPr>
      </a:lvl6pPr>
      <a:lvl7pPr marL="914400" algn="l" rtl="0" eaLnBrk="0" fontAlgn="base" hangingPunct="0">
        <a:spcBef>
          <a:spcPct val="0"/>
        </a:spcBef>
        <a:spcAft>
          <a:spcPct val="0"/>
        </a:spcAft>
        <a:defRPr sz="3200">
          <a:solidFill>
            <a:schemeClr val="bg1"/>
          </a:solidFill>
          <a:latin typeface="Arial" pitchFamily="34" charset="0"/>
          <a:ea typeface="黑体" pitchFamily="49" charset="-122"/>
        </a:defRPr>
      </a:lvl7pPr>
      <a:lvl8pPr marL="1371600" algn="l" rtl="0" eaLnBrk="0" fontAlgn="base" hangingPunct="0">
        <a:spcBef>
          <a:spcPct val="0"/>
        </a:spcBef>
        <a:spcAft>
          <a:spcPct val="0"/>
        </a:spcAft>
        <a:defRPr sz="3200">
          <a:solidFill>
            <a:schemeClr val="bg1"/>
          </a:solidFill>
          <a:latin typeface="Arial" pitchFamily="34" charset="0"/>
          <a:ea typeface="黑体" pitchFamily="49" charset="-122"/>
        </a:defRPr>
      </a:lvl8pPr>
      <a:lvl9pPr marL="1828800" algn="l" rtl="0" eaLnBrk="0" fontAlgn="base" hangingPunct="0">
        <a:spcBef>
          <a:spcPct val="0"/>
        </a:spcBef>
        <a:spcAft>
          <a:spcPct val="0"/>
        </a:spcAft>
        <a:defRPr sz="3200">
          <a:solidFill>
            <a:schemeClr val="bg1"/>
          </a:solidFill>
          <a:latin typeface="Arial" pitchFamily="34" charset="0"/>
          <a:ea typeface="黑体" pitchFamily="49"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u"/>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ü"/>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zerozhua@126.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137.bin"/><Relationship Id="rId2" Type="http://schemas.openxmlformats.org/officeDocument/2006/relationships/slideLayout" Target="../slideLayouts/slideLayout1.xml"/><Relationship Id="rId1" Type="http://schemas.openxmlformats.org/officeDocument/2006/relationships/vmlDrawing" Target="../drawings/vmlDrawing46.vml"/><Relationship Id="rId6" Type="http://schemas.openxmlformats.org/officeDocument/2006/relationships/image" Target="../media/image158.wmf"/><Relationship Id="rId5" Type="http://schemas.openxmlformats.org/officeDocument/2006/relationships/image" Target="../media/image157.wmf"/><Relationship Id="rId4" Type="http://schemas.openxmlformats.org/officeDocument/2006/relationships/image" Target="../media/image156.emf"/></Relationships>
</file>

<file path=ppt/slides/_rels/slide101.xml.rels><?xml version="1.0" encoding="UTF-8" standalone="yes"?>
<Relationships xmlns="http://schemas.openxmlformats.org/package/2006/relationships"><Relationship Id="rId8" Type="http://schemas.openxmlformats.org/officeDocument/2006/relationships/oleObject" Target="../embeddings/oleObject140.bin"/><Relationship Id="rId13" Type="http://schemas.openxmlformats.org/officeDocument/2006/relationships/image" Target="../media/image163.emf"/><Relationship Id="rId18" Type="http://schemas.openxmlformats.org/officeDocument/2006/relationships/oleObject" Target="../embeddings/oleObject145.bin"/><Relationship Id="rId26" Type="http://schemas.openxmlformats.org/officeDocument/2006/relationships/oleObject" Target="../embeddings/oleObject149.bin"/><Relationship Id="rId3" Type="http://schemas.openxmlformats.org/officeDocument/2006/relationships/notesSlide" Target="../notesSlides/notesSlide22.xml"/><Relationship Id="rId21" Type="http://schemas.openxmlformats.org/officeDocument/2006/relationships/image" Target="../media/image167.emf"/><Relationship Id="rId7" Type="http://schemas.openxmlformats.org/officeDocument/2006/relationships/image" Target="../media/image160.emf"/><Relationship Id="rId12" Type="http://schemas.openxmlformats.org/officeDocument/2006/relationships/oleObject" Target="../embeddings/oleObject142.bin"/><Relationship Id="rId17" Type="http://schemas.openxmlformats.org/officeDocument/2006/relationships/image" Target="../media/image165.emf"/><Relationship Id="rId25" Type="http://schemas.openxmlformats.org/officeDocument/2006/relationships/image" Target="../media/image169.emf"/><Relationship Id="rId33" Type="http://schemas.openxmlformats.org/officeDocument/2006/relationships/image" Target="../media/image173.emf"/><Relationship Id="rId2" Type="http://schemas.openxmlformats.org/officeDocument/2006/relationships/slideLayout" Target="../slideLayouts/slideLayout1.xml"/><Relationship Id="rId16" Type="http://schemas.openxmlformats.org/officeDocument/2006/relationships/oleObject" Target="../embeddings/oleObject144.bin"/><Relationship Id="rId20" Type="http://schemas.openxmlformats.org/officeDocument/2006/relationships/oleObject" Target="../embeddings/oleObject146.bin"/><Relationship Id="rId29" Type="http://schemas.openxmlformats.org/officeDocument/2006/relationships/image" Target="../media/image171.emf"/><Relationship Id="rId1" Type="http://schemas.openxmlformats.org/officeDocument/2006/relationships/vmlDrawing" Target="../drawings/vmlDrawing47.vml"/><Relationship Id="rId6" Type="http://schemas.openxmlformats.org/officeDocument/2006/relationships/oleObject" Target="../embeddings/oleObject139.bin"/><Relationship Id="rId11" Type="http://schemas.openxmlformats.org/officeDocument/2006/relationships/image" Target="../media/image162.emf"/><Relationship Id="rId24" Type="http://schemas.openxmlformats.org/officeDocument/2006/relationships/oleObject" Target="../embeddings/oleObject148.bin"/><Relationship Id="rId32" Type="http://schemas.openxmlformats.org/officeDocument/2006/relationships/oleObject" Target="../embeddings/oleObject152.bin"/><Relationship Id="rId5" Type="http://schemas.openxmlformats.org/officeDocument/2006/relationships/image" Target="../media/image159.emf"/><Relationship Id="rId15" Type="http://schemas.openxmlformats.org/officeDocument/2006/relationships/image" Target="../media/image164.emf"/><Relationship Id="rId23" Type="http://schemas.openxmlformats.org/officeDocument/2006/relationships/image" Target="../media/image168.emf"/><Relationship Id="rId28" Type="http://schemas.openxmlformats.org/officeDocument/2006/relationships/oleObject" Target="../embeddings/oleObject150.bin"/><Relationship Id="rId10" Type="http://schemas.openxmlformats.org/officeDocument/2006/relationships/oleObject" Target="../embeddings/oleObject141.bin"/><Relationship Id="rId19" Type="http://schemas.openxmlformats.org/officeDocument/2006/relationships/image" Target="../media/image166.emf"/><Relationship Id="rId31" Type="http://schemas.openxmlformats.org/officeDocument/2006/relationships/image" Target="../media/image172.emf"/><Relationship Id="rId4" Type="http://schemas.openxmlformats.org/officeDocument/2006/relationships/oleObject" Target="../embeddings/oleObject138.bin"/><Relationship Id="rId9" Type="http://schemas.openxmlformats.org/officeDocument/2006/relationships/image" Target="../media/image161.emf"/><Relationship Id="rId14" Type="http://schemas.openxmlformats.org/officeDocument/2006/relationships/oleObject" Target="../embeddings/oleObject143.bin"/><Relationship Id="rId22" Type="http://schemas.openxmlformats.org/officeDocument/2006/relationships/oleObject" Target="../embeddings/oleObject147.bin"/><Relationship Id="rId27" Type="http://schemas.openxmlformats.org/officeDocument/2006/relationships/image" Target="../media/image170.emf"/><Relationship Id="rId30" Type="http://schemas.openxmlformats.org/officeDocument/2006/relationships/oleObject" Target="../embeddings/oleObject151.bin"/></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153.bin"/><Relationship Id="rId2" Type="http://schemas.openxmlformats.org/officeDocument/2006/relationships/slideLayout" Target="../slideLayouts/slideLayout1.xml"/><Relationship Id="rId1" Type="http://schemas.openxmlformats.org/officeDocument/2006/relationships/vmlDrawing" Target="../drawings/vmlDrawing48.vml"/><Relationship Id="rId4" Type="http://schemas.openxmlformats.org/officeDocument/2006/relationships/image" Target="../media/image174.emf"/></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vmlDrawing" Target="../drawings/vmlDrawing49.vml"/><Relationship Id="rId5" Type="http://schemas.openxmlformats.org/officeDocument/2006/relationships/image" Target="../media/image175.emf"/><Relationship Id="rId4" Type="http://schemas.openxmlformats.org/officeDocument/2006/relationships/oleObject" Target="../embeddings/oleObject154.bin"/></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155.bin"/><Relationship Id="rId2" Type="http://schemas.openxmlformats.org/officeDocument/2006/relationships/slideLayout" Target="../slideLayouts/slideLayout1.xml"/><Relationship Id="rId1" Type="http://schemas.openxmlformats.org/officeDocument/2006/relationships/vmlDrawing" Target="../drawings/vmlDrawing50.vml"/><Relationship Id="rId6" Type="http://schemas.openxmlformats.org/officeDocument/2006/relationships/image" Target="../media/image177.emf"/><Relationship Id="rId5" Type="http://schemas.openxmlformats.org/officeDocument/2006/relationships/oleObject" Target="../embeddings/oleObject156.bin"/><Relationship Id="rId4" Type="http://schemas.openxmlformats.org/officeDocument/2006/relationships/image" Target="../media/image176.emf"/></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157.bin"/><Relationship Id="rId2" Type="http://schemas.openxmlformats.org/officeDocument/2006/relationships/slideLayout" Target="../slideLayouts/slideLayout1.xml"/><Relationship Id="rId1" Type="http://schemas.openxmlformats.org/officeDocument/2006/relationships/vmlDrawing" Target="../drawings/vmlDrawing51.vml"/><Relationship Id="rId4" Type="http://schemas.openxmlformats.org/officeDocument/2006/relationships/image" Target="../media/image178.emf"/></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158.bin"/><Relationship Id="rId2" Type="http://schemas.openxmlformats.org/officeDocument/2006/relationships/slideLayout" Target="../slideLayouts/slideLayout1.xml"/><Relationship Id="rId1" Type="http://schemas.openxmlformats.org/officeDocument/2006/relationships/vmlDrawing" Target="../drawings/vmlDrawing52.vml"/><Relationship Id="rId4" Type="http://schemas.openxmlformats.org/officeDocument/2006/relationships/image" Target="../media/image179.emf"/></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181.emf"/><Relationship Id="rId2" Type="http://schemas.openxmlformats.org/officeDocument/2006/relationships/slideLayout" Target="../slideLayouts/slideLayout1.xml"/><Relationship Id="rId1" Type="http://schemas.openxmlformats.org/officeDocument/2006/relationships/vmlDrawing" Target="../drawings/vmlDrawing53.vml"/><Relationship Id="rId6" Type="http://schemas.openxmlformats.org/officeDocument/2006/relationships/oleObject" Target="../embeddings/oleObject160.bin"/><Relationship Id="rId5" Type="http://schemas.openxmlformats.org/officeDocument/2006/relationships/image" Target="../media/image180.emf"/><Relationship Id="rId4" Type="http://schemas.openxmlformats.org/officeDocument/2006/relationships/oleObject" Target="../embeddings/oleObject159.bin"/></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161.bin"/><Relationship Id="rId2" Type="http://schemas.openxmlformats.org/officeDocument/2006/relationships/slideLayout" Target="../slideLayouts/slideLayout1.xml"/><Relationship Id="rId1" Type="http://schemas.openxmlformats.org/officeDocument/2006/relationships/vmlDrawing" Target="../drawings/vmlDrawing54.vml"/><Relationship Id="rId4" Type="http://schemas.openxmlformats.org/officeDocument/2006/relationships/image" Target="../media/image182.emf"/></Relationships>
</file>

<file path=ppt/slides/_rels/slide113.xml.rels><?xml version="1.0" encoding="UTF-8" standalone="yes"?>
<Relationships xmlns="http://schemas.openxmlformats.org/package/2006/relationships"><Relationship Id="rId3" Type="http://schemas.openxmlformats.org/officeDocument/2006/relationships/image" Target="../media/image184.emf"/><Relationship Id="rId2" Type="http://schemas.openxmlformats.org/officeDocument/2006/relationships/slideLayout" Target="../slideLayouts/slideLayout1.xml"/><Relationship Id="rId1" Type="http://schemas.openxmlformats.org/officeDocument/2006/relationships/vmlDrawing" Target="../drawings/vmlDrawing55.vml"/><Relationship Id="rId5" Type="http://schemas.openxmlformats.org/officeDocument/2006/relationships/image" Target="../media/image183.emf"/><Relationship Id="rId4" Type="http://schemas.openxmlformats.org/officeDocument/2006/relationships/oleObject" Target="../embeddings/oleObject162.bin"/></Relationships>
</file>

<file path=ppt/slides/_rels/slide114.xml.rels><?xml version="1.0" encoding="UTF-8" standalone="yes"?>
<Relationships xmlns="http://schemas.openxmlformats.org/package/2006/relationships"><Relationship Id="rId8" Type="http://schemas.openxmlformats.org/officeDocument/2006/relationships/image" Target="../media/image187.emf"/><Relationship Id="rId3" Type="http://schemas.openxmlformats.org/officeDocument/2006/relationships/oleObject" Target="../embeddings/oleObject163.bin"/><Relationship Id="rId7" Type="http://schemas.openxmlformats.org/officeDocument/2006/relationships/oleObject" Target="../embeddings/oleObject165.bin"/><Relationship Id="rId2" Type="http://schemas.openxmlformats.org/officeDocument/2006/relationships/slideLayout" Target="../slideLayouts/slideLayout1.xml"/><Relationship Id="rId1" Type="http://schemas.openxmlformats.org/officeDocument/2006/relationships/vmlDrawing" Target="../drawings/vmlDrawing56.vml"/><Relationship Id="rId6" Type="http://schemas.openxmlformats.org/officeDocument/2006/relationships/image" Target="../media/image186.emf"/><Relationship Id="rId5" Type="http://schemas.openxmlformats.org/officeDocument/2006/relationships/oleObject" Target="../embeddings/oleObject164.bin"/><Relationship Id="rId4" Type="http://schemas.openxmlformats.org/officeDocument/2006/relationships/image" Target="../media/image185.emf"/></Relationships>
</file>

<file path=ppt/slides/_rels/slide115.xml.rels><?xml version="1.0" encoding="UTF-8" standalone="yes"?>
<Relationships xmlns="http://schemas.openxmlformats.org/package/2006/relationships"><Relationship Id="rId8" Type="http://schemas.openxmlformats.org/officeDocument/2006/relationships/image" Target="../media/image190.wmf"/><Relationship Id="rId3" Type="http://schemas.openxmlformats.org/officeDocument/2006/relationships/oleObject" Target="../embeddings/oleObject166.bin"/><Relationship Id="rId7" Type="http://schemas.openxmlformats.org/officeDocument/2006/relationships/oleObject" Target="../embeddings/oleObject168.bin"/><Relationship Id="rId2" Type="http://schemas.openxmlformats.org/officeDocument/2006/relationships/slideLayout" Target="../slideLayouts/slideLayout1.xml"/><Relationship Id="rId1" Type="http://schemas.openxmlformats.org/officeDocument/2006/relationships/vmlDrawing" Target="../drawings/vmlDrawing57.vml"/><Relationship Id="rId6" Type="http://schemas.openxmlformats.org/officeDocument/2006/relationships/image" Target="../media/image189.wmf"/><Relationship Id="rId5" Type="http://schemas.openxmlformats.org/officeDocument/2006/relationships/oleObject" Target="../embeddings/oleObject167.bin"/><Relationship Id="rId10" Type="http://schemas.openxmlformats.org/officeDocument/2006/relationships/image" Target="../media/image191.wmf"/><Relationship Id="rId4" Type="http://schemas.openxmlformats.org/officeDocument/2006/relationships/image" Target="../media/image188.wmf"/><Relationship Id="rId9" Type="http://schemas.openxmlformats.org/officeDocument/2006/relationships/oleObject" Target="../embeddings/oleObject169.bin"/></Relationships>
</file>

<file path=ppt/slides/_rels/slide116.xml.rels><?xml version="1.0" encoding="UTF-8" standalone="yes"?>
<Relationships xmlns="http://schemas.openxmlformats.org/package/2006/relationships"><Relationship Id="rId8" Type="http://schemas.openxmlformats.org/officeDocument/2006/relationships/image" Target="../media/image194.wmf"/><Relationship Id="rId13" Type="http://schemas.openxmlformats.org/officeDocument/2006/relationships/oleObject" Target="../embeddings/oleObject175.bin"/><Relationship Id="rId18" Type="http://schemas.openxmlformats.org/officeDocument/2006/relationships/image" Target="../media/image199.wmf"/><Relationship Id="rId3" Type="http://schemas.openxmlformats.org/officeDocument/2006/relationships/oleObject" Target="../embeddings/oleObject170.bin"/><Relationship Id="rId21" Type="http://schemas.openxmlformats.org/officeDocument/2006/relationships/oleObject" Target="../embeddings/oleObject179.bin"/><Relationship Id="rId7" Type="http://schemas.openxmlformats.org/officeDocument/2006/relationships/oleObject" Target="../embeddings/oleObject172.bin"/><Relationship Id="rId12" Type="http://schemas.openxmlformats.org/officeDocument/2006/relationships/image" Target="../media/image196.wmf"/><Relationship Id="rId17" Type="http://schemas.openxmlformats.org/officeDocument/2006/relationships/oleObject" Target="../embeddings/oleObject177.bin"/><Relationship Id="rId2" Type="http://schemas.openxmlformats.org/officeDocument/2006/relationships/slideLayout" Target="../slideLayouts/slideLayout1.xml"/><Relationship Id="rId16" Type="http://schemas.openxmlformats.org/officeDocument/2006/relationships/image" Target="../media/image198.wmf"/><Relationship Id="rId20" Type="http://schemas.openxmlformats.org/officeDocument/2006/relationships/image" Target="../media/image200.wmf"/><Relationship Id="rId1" Type="http://schemas.openxmlformats.org/officeDocument/2006/relationships/vmlDrawing" Target="../drawings/vmlDrawing58.vml"/><Relationship Id="rId6" Type="http://schemas.openxmlformats.org/officeDocument/2006/relationships/image" Target="../media/image193.wmf"/><Relationship Id="rId11" Type="http://schemas.openxmlformats.org/officeDocument/2006/relationships/oleObject" Target="../embeddings/oleObject174.bin"/><Relationship Id="rId5" Type="http://schemas.openxmlformats.org/officeDocument/2006/relationships/oleObject" Target="../embeddings/oleObject171.bin"/><Relationship Id="rId15" Type="http://schemas.openxmlformats.org/officeDocument/2006/relationships/oleObject" Target="../embeddings/oleObject176.bin"/><Relationship Id="rId10" Type="http://schemas.openxmlformats.org/officeDocument/2006/relationships/image" Target="../media/image195.wmf"/><Relationship Id="rId19" Type="http://schemas.openxmlformats.org/officeDocument/2006/relationships/oleObject" Target="../embeddings/oleObject178.bin"/><Relationship Id="rId4" Type="http://schemas.openxmlformats.org/officeDocument/2006/relationships/image" Target="../media/image192.wmf"/><Relationship Id="rId9" Type="http://schemas.openxmlformats.org/officeDocument/2006/relationships/oleObject" Target="../embeddings/oleObject173.bin"/><Relationship Id="rId14" Type="http://schemas.openxmlformats.org/officeDocument/2006/relationships/image" Target="../media/image197.wmf"/><Relationship Id="rId22" Type="http://schemas.openxmlformats.org/officeDocument/2006/relationships/image" Target="../media/image201.wmf"/></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180.bin"/><Relationship Id="rId2" Type="http://schemas.openxmlformats.org/officeDocument/2006/relationships/slideLayout" Target="../slideLayouts/slideLayout1.xml"/><Relationship Id="rId1" Type="http://schemas.openxmlformats.org/officeDocument/2006/relationships/vmlDrawing" Target="../drawings/vmlDrawing59.vml"/><Relationship Id="rId4" Type="http://schemas.openxmlformats.org/officeDocument/2006/relationships/image" Target="../media/image202.emf"/></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181.bin"/><Relationship Id="rId2" Type="http://schemas.openxmlformats.org/officeDocument/2006/relationships/slideLayout" Target="../slideLayouts/slideLayout1.xml"/><Relationship Id="rId1" Type="http://schemas.openxmlformats.org/officeDocument/2006/relationships/vmlDrawing" Target="../drawings/vmlDrawing60.vml"/><Relationship Id="rId4" Type="http://schemas.openxmlformats.org/officeDocument/2006/relationships/image" Target="../media/image203.emf"/></Relationships>
</file>

<file path=ppt/slides/_rels/slide119.xml.rels><?xml version="1.0" encoding="UTF-8" standalone="yes"?>
<Relationships xmlns="http://schemas.openxmlformats.org/package/2006/relationships"><Relationship Id="rId8" Type="http://schemas.openxmlformats.org/officeDocument/2006/relationships/oleObject" Target="../embeddings/oleObject184.bin"/><Relationship Id="rId3" Type="http://schemas.openxmlformats.org/officeDocument/2006/relationships/notesSlide" Target="../notesSlides/notesSlide25.xml"/><Relationship Id="rId7" Type="http://schemas.openxmlformats.org/officeDocument/2006/relationships/image" Target="../media/image205.wmf"/><Relationship Id="rId2" Type="http://schemas.openxmlformats.org/officeDocument/2006/relationships/slideLayout" Target="../slideLayouts/slideLayout1.xml"/><Relationship Id="rId1" Type="http://schemas.openxmlformats.org/officeDocument/2006/relationships/vmlDrawing" Target="../drawings/vmlDrawing61.vml"/><Relationship Id="rId6" Type="http://schemas.openxmlformats.org/officeDocument/2006/relationships/oleObject" Target="../embeddings/oleObject183.bin"/><Relationship Id="rId11" Type="http://schemas.openxmlformats.org/officeDocument/2006/relationships/image" Target="../media/image207.wmf"/><Relationship Id="rId5" Type="http://schemas.openxmlformats.org/officeDocument/2006/relationships/image" Target="../media/image204.emf"/><Relationship Id="rId10" Type="http://schemas.openxmlformats.org/officeDocument/2006/relationships/oleObject" Target="../embeddings/oleObject185.bin"/><Relationship Id="rId4" Type="http://schemas.openxmlformats.org/officeDocument/2006/relationships/oleObject" Target="../embeddings/oleObject182.bin"/><Relationship Id="rId9" Type="http://schemas.openxmlformats.org/officeDocument/2006/relationships/image" Target="../media/image206.wmf"/></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8" Type="http://schemas.openxmlformats.org/officeDocument/2006/relationships/image" Target="../media/image210.emf"/><Relationship Id="rId3" Type="http://schemas.openxmlformats.org/officeDocument/2006/relationships/oleObject" Target="../embeddings/oleObject186.bin"/><Relationship Id="rId7" Type="http://schemas.openxmlformats.org/officeDocument/2006/relationships/oleObject" Target="../embeddings/oleObject188.bin"/><Relationship Id="rId2" Type="http://schemas.openxmlformats.org/officeDocument/2006/relationships/slideLayout" Target="../slideLayouts/slideLayout1.xml"/><Relationship Id="rId1" Type="http://schemas.openxmlformats.org/officeDocument/2006/relationships/vmlDrawing" Target="../drawings/vmlDrawing62.vml"/><Relationship Id="rId6" Type="http://schemas.openxmlformats.org/officeDocument/2006/relationships/image" Target="../media/image209.emf"/><Relationship Id="rId5" Type="http://schemas.openxmlformats.org/officeDocument/2006/relationships/oleObject" Target="../embeddings/oleObject187.bin"/><Relationship Id="rId4" Type="http://schemas.openxmlformats.org/officeDocument/2006/relationships/image" Target="../media/image208.emf"/></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3" Type="http://schemas.openxmlformats.org/officeDocument/2006/relationships/oleObject" Target="../embeddings/oleObject189.bin"/><Relationship Id="rId2" Type="http://schemas.openxmlformats.org/officeDocument/2006/relationships/slideLayout" Target="../slideLayouts/slideLayout1.xml"/><Relationship Id="rId1" Type="http://schemas.openxmlformats.org/officeDocument/2006/relationships/vmlDrawing" Target="../drawings/vmlDrawing63.vml"/><Relationship Id="rId6" Type="http://schemas.openxmlformats.org/officeDocument/2006/relationships/image" Target="../media/image212.wmf"/><Relationship Id="rId5" Type="http://schemas.openxmlformats.org/officeDocument/2006/relationships/oleObject" Target="../embeddings/oleObject190.bin"/><Relationship Id="rId4" Type="http://schemas.openxmlformats.org/officeDocument/2006/relationships/image" Target="../media/image211.wmf"/></Relationships>
</file>

<file path=ppt/slides/_rels/slide125.xml.rels><?xml version="1.0" encoding="UTF-8" standalone="yes"?>
<Relationships xmlns="http://schemas.openxmlformats.org/package/2006/relationships"><Relationship Id="rId8" Type="http://schemas.openxmlformats.org/officeDocument/2006/relationships/image" Target="../media/image215.wmf"/><Relationship Id="rId13" Type="http://schemas.openxmlformats.org/officeDocument/2006/relationships/oleObject" Target="../embeddings/oleObject196.bin"/><Relationship Id="rId3" Type="http://schemas.openxmlformats.org/officeDocument/2006/relationships/oleObject" Target="../embeddings/oleObject191.bin"/><Relationship Id="rId7" Type="http://schemas.openxmlformats.org/officeDocument/2006/relationships/oleObject" Target="../embeddings/oleObject193.bin"/><Relationship Id="rId12" Type="http://schemas.openxmlformats.org/officeDocument/2006/relationships/image" Target="../media/image217.wmf"/><Relationship Id="rId2" Type="http://schemas.openxmlformats.org/officeDocument/2006/relationships/slideLayout" Target="../slideLayouts/slideLayout1.xml"/><Relationship Id="rId1" Type="http://schemas.openxmlformats.org/officeDocument/2006/relationships/vmlDrawing" Target="../drawings/vmlDrawing64.vml"/><Relationship Id="rId6" Type="http://schemas.openxmlformats.org/officeDocument/2006/relationships/image" Target="../media/image214.wmf"/><Relationship Id="rId11" Type="http://schemas.openxmlformats.org/officeDocument/2006/relationships/oleObject" Target="../embeddings/oleObject195.bin"/><Relationship Id="rId5" Type="http://schemas.openxmlformats.org/officeDocument/2006/relationships/oleObject" Target="../embeddings/oleObject192.bin"/><Relationship Id="rId10" Type="http://schemas.openxmlformats.org/officeDocument/2006/relationships/image" Target="../media/image216.wmf"/><Relationship Id="rId4" Type="http://schemas.openxmlformats.org/officeDocument/2006/relationships/image" Target="../media/image213.wmf"/><Relationship Id="rId9" Type="http://schemas.openxmlformats.org/officeDocument/2006/relationships/oleObject" Target="../embeddings/oleObject194.bin"/><Relationship Id="rId14" Type="http://schemas.openxmlformats.org/officeDocument/2006/relationships/image" Target="../media/image218.wmf"/></Relationships>
</file>

<file path=ppt/slides/_rels/slide126.xml.rels><?xml version="1.0" encoding="UTF-8" standalone="yes"?>
<Relationships xmlns="http://schemas.openxmlformats.org/package/2006/relationships"><Relationship Id="rId3" Type="http://schemas.openxmlformats.org/officeDocument/2006/relationships/oleObject" Target="../embeddings/oleObject197.bin"/><Relationship Id="rId2" Type="http://schemas.openxmlformats.org/officeDocument/2006/relationships/slideLayout" Target="../slideLayouts/slideLayout1.xml"/><Relationship Id="rId1" Type="http://schemas.openxmlformats.org/officeDocument/2006/relationships/vmlDrawing" Target="../drawings/vmlDrawing65.vml"/><Relationship Id="rId4" Type="http://schemas.openxmlformats.org/officeDocument/2006/relationships/image" Target="../media/image219.emf"/></Relationships>
</file>

<file path=ppt/slides/_rels/slide127.xml.rels><?xml version="1.0" encoding="UTF-8" standalone="yes"?>
<Relationships xmlns="http://schemas.openxmlformats.org/package/2006/relationships"><Relationship Id="rId3" Type="http://schemas.openxmlformats.org/officeDocument/2006/relationships/oleObject" Target="../embeddings/oleObject198.bin"/><Relationship Id="rId2" Type="http://schemas.openxmlformats.org/officeDocument/2006/relationships/slideLayout" Target="../slideLayouts/slideLayout1.xml"/><Relationship Id="rId1" Type="http://schemas.openxmlformats.org/officeDocument/2006/relationships/vmlDrawing" Target="../drawings/vmlDrawing66.vml"/><Relationship Id="rId4" Type="http://schemas.openxmlformats.org/officeDocument/2006/relationships/image" Target="../media/image220.emf"/></Relationships>
</file>

<file path=ppt/slides/_rels/slide128.xml.rels><?xml version="1.0" encoding="UTF-8" standalone="yes"?>
<Relationships xmlns="http://schemas.openxmlformats.org/package/2006/relationships"><Relationship Id="rId3" Type="http://schemas.openxmlformats.org/officeDocument/2006/relationships/oleObject" Target="../embeddings/oleObject199.bin"/><Relationship Id="rId2" Type="http://schemas.openxmlformats.org/officeDocument/2006/relationships/slideLayout" Target="../slideLayouts/slideLayout1.xml"/><Relationship Id="rId1" Type="http://schemas.openxmlformats.org/officeDocument/2006/relationships/vmlDrawing" Target="../drawings/vmlDrawing67.vml"/><Relationship Id="rId5" Type="http://schemas.openxmlformats.org/officeDocument/2006/relationships/image" Target="../media/image222.jpeg"/><Relationship Id="rId4" Type="http://schemas.openxmlformats.org/officeDocument/2006/relationships/image" Target="../media/image221.emf"/></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225.jpeg"/><Relationship Id="rId2" Type="http://schemas.openxmlformats.org/officeDocument/2006/relationships/slideLayout" Target="../slideLayouts/slideLayout1.xml"/><Relationship Id="rId1" Type="http://schemas.openxmlformats.org/officeDocument/2006/relationships/vmlDrawing" Target="../drawings/vmlDrawing68.vml"/><Relationship Id="rId6" Type="http://schemas.openxmlformats.org/officeDocument/2006/relationships/image" Target="../media/image224.jpeg"/><Relationship Id="rId5" Type="http://schemas.openxmlformats.org/officeDocument/2006/relationships/image" Target="../media/image223.emf"/><Relationship Id="rId4" Type="http://schemas.openxmlformats.org/officeDocument/2006/relationships/oleObject" Target="../embeddings/oleObject200.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7.wmf"/><Relationship Id="rId3" Type="http://schemas.openxmlformats.org/officeDocument/2006/relationships/notesSlide" Target="../notesSlides/notesSlide4.xml"/><Relationship Id="rId7" Type="http://schemas.openxmlformats.org/officeDocument/2006/relationships/image" Target="../media/image4.wmf"/><Relationship Id="rId12"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6.wmf"/><Relationship Id="rId5" Type="http://schemas.openxmlformats.org/officeDocument/2006/relationships/image" Target="../media/image3.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5.wmf"/></Relationships>
</file>

<file path=ppt/slides/_rels/slide130.xml.rels><?xml version="1.0" encoding="UTF-8" standalone="yes"?>
<Relationships xmlns="http://schemas.openxmlformats.org/package/2006/relationships"><Relationship Id="rId3" Type="http://schemas.openxmlformats.org/officeDocument/2006/relationships/oleObject" Target="../embeddings/oleObject201.bin"/><Relationship Id="rId2" Type="http://schemas.openxmlformats.org/officeDocument/2006/relationships/slideLayout" Target="../slideLayouts/slideLayout1.xml"/><Relationship Id="rId1" Type="http://schemas.openxmlformats.org/officeDocument/2006/relationships/vmlDrawing" Target="../drawings/vmlDrawing69.vml"/><Relationship Id="rId4" Type="http://schemas.openxmlformats.org/officeDocument/2006/relationships/image" Target="../media/image226.emf"/></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3" Type="http://schemas.openxmlformats.org/officeDocument/2006/relationships/oleObject" Target="../embeddings/oleObject202.bin"/><Relationship Id="rId2" Type="http://schemas.openxmlformats.org/officeDocument/2006/relationships/slideLayout" Target="../slideLayouts/slideLayout1.xml"/><Relationship Id="rId1" Type="http://schemas.openxmlformats.org/officeDocument/2006/relationships/vmlDrawing" Target="../drawings/vmlDrawing70.vml"/><Relationship Id="rId5" Type="http://schemas.openxmlformats.org/officeDocument/2006/relationships/image" Target="../media/image228.emf"/><Relationship Id="rId4" Type="http://schemas.openxmlformats.org/officeDocument/2006/relationships/image" Target="../media/image227.wmf"/></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3" Type="http://schemas.openxmlformats.org/officeDocument/2006/relationships/oleObject" Target="../embeddings/oleObject203.bin"/><Relationship Id="rId2" Type="http://schemas.openxmlformats.org/officeDocument/2006/relationships/slideLayout" Target="../slideLayouts/slideLayout1.xml"/><Relationship Id="rId1" Type="http://schemas.openxmlformats.org/officeDocument/2006/relationships/vmlDrawing" Target="../drawings/vmlDrawing71.vml"/><Relationship Id="rId4" Type="http://schemas.openxmlformats.org/officeDocument/2006/relationships/image" Target="../media/image229.emf"/></Relationships>
</file>

<file path=ppt/slides/_rels/slide136.xml.rels><?xml version="1.0" encoding="UTF-8" standalone="yes"?>
<Relationships xmlns="http://schemas.openxmlformats.org/package/2006/relationships"><Relationship Id="rId2" Type="http://schemas.openxmlformats.org/officeDocument/2006/relationships/image" Target="../media/image230.jpeg"/><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8" Type="http://schemas.openxmlformats.org/officeDocument/2006/relationships/image" Target="../media/image233.wmf"/><Relationship Id="rId3" Type="http://schemas.openxmlformats.org/officeDocument/2006/relationships/oleObject" Target="../embeddings/oleObject204.bin"/><Relationship Id="rId7" Type="http://schemas.openxmlformats.org/officeDocument/2006/relationships/oleObject" Target="../embeddings/oleObject206.bin"/><Relationship Id="rId12" Type="http://schemas.openxmlformats.org/officeDocument/2006/relationships/image" Target="../media/image235.emf"/><Relationship Id="rId2" Type="http://schemas.openxmlformats.org/officeDocument/2006/relationships/slideLayout" Target="../slideLayouts/slideLayout1.xml"/><Relationship Id="rId1" Type="http://schemas.openxmlformats.org/officeDocument/2006/relationships/vmlDrawing" Target="../drawings/vmlDrawing72.vml"/><Relationship Id="rId6" Type="http://schemas.openxmlformats.org/officeDocument/2006/relationships/image" Target="../media/image232.wmf"/><Relationship Id="rId11" Type="http://schemas.openxmlformats.org/officeDocument/2006/relationships/oleObject" Target="../embeddings/oleObject208.bin"/><Relationship Id="rId5" Type="http://schemas.openxmlformats.org/officeDocument/2006/relationships/oleObject" Target="../embeddings/oleObject205.bin"/><Relationship Id="rId10" Type="http://schemas.openxmlformats.org/officeDocument/2006/relationships/image" Target="../media/image234.wmf"/><Relationship Id="rId4" Type="http://schemas.openxmlformats.org/officeDocument/2006/relationships/image" Target="../media/image231.wmf"/><Relationship Id="rId9" Type="http://schemas.openxmlformats.org/officeDocument/2006/relationships/oleObject" Target="../embeddings/oleObject207.bin"/></Relationships>
</file>

<file path=ppt/slides/_rels/slide138.xml.rels><?xml version="1.0" encoding="UTF-8" standalone="yes"?>
<Relationships xmlns="http://schemas.openxmlformats.org/package/2006/relationships"><Relationship Id="rId3" Type="http://schemas.openxmlformats.org/officeDocument/2006/relationships/oleObject" Target="../embeddings/oleObject209.bin"/><Relationship Id="rId2" Type="http://schemas.openxmlformats.org/officeDocument/2006/relationships/slideLayout" Target="../slideLayouts/slideLayout1.xml"/><Relationship Id="rId1" Type="http://schemas.openxmlformats.org/officeDocument/2006/relationships/vmlDrawing" Target="../drawings/vmlDrawing73.vml"/><Relationship Id="rId6" Type="http://schemas.openxmlformats.org/officeDocument/2006/relationships/image" Target="../media/image237.emf"/><Relationship Id="rId5" Type="http://schemas.openxmlformats.org/officeDocument/2006/relationships/oleObject" Target="../embeddings/oleObject210.bin"/><Relationship Id="rId4" Type="http://schemas.openxmlformats.org/officeDocument/2006/relationships/image" Target="../media/image236.emf"/></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12.wmf"/><Relationship Id="rId18" Type="http://schemas.openxmlformats.org/officeDocument/2006/relationships/oleObject" Target="../embeddings/oleObject14.bin"/><Relationship Id="rId3" Type="http://schemas.openxmlformats.org/officeDocument/2006/relationships/notesSlide" Target="../notesSlides/notesSlide5.xml"/><Relationship Id="rId21" Type="http://schemas.openxmlformats.org/officeDocument/2006/relationships/image" Target="../media/image17.png"/><Relationship Id="rId7" Type="http://schemas.openxmlformats.org/officeDocument/2006/relationships/image" Target="../media/image9.wmf"/><Relationship Id="rId12" Type="http://schemas.openxmlformats.org/officeDocument/2006/relationships/oleObject" Target="../embeddings/oleObject11.bin"/><Relationship Id="rId17" Type="http://schemas.openxmlformats.org/officeDocument/2006/relationships/image" Target="../media/image14.wmf"/><Relationship Id="rId2" Type="http://schemas.openxmlformats.org/officeDocument/2006/relationships/slideLayout" Target="../slideLayouts/slideLayout1.xml"/><Relationship Id="rId16" Type="http://schemas.openxmlformats.org/officeDocument/2006/relationships/oleObject" Target="../embeddings/oleObject13.bin"/><Relationship Id="rId20" Type="http://schemas.openxmlformats.org/officeDocument/2006/relationships/image" Target="../media/image16.png"/><Relationship Id="rId1" Type="http://schemas.openxmlformats.org/officeDocument/2006/relationships/vmlDrawing" Target="../drawings/vmlDrawing3.vml"/><Relationship Id="rId6" Type="http://schemas.openxmlformats.org/officeDocument/2006/relationships/oleObject" Target="../embeddings/oleObject8.bin"/><Relationship Id="rId11" Type="http://schemas.openxmlformats.org/officeDocument/2006/relationships/image" Target="../media/image11.wmf"/><Relationship Id="rId5" Type="http://schemas.openxmlformats.org/officeDocument/2006/relationships/image" Target="../media/image8.wmf"/><Relationship Id="rId15" Type="http://schemas.openxmlformats.org/officeDocument/2006/relationships/image" Target="../media/image13.wmf"/><Relationship Id="rId10" Type="http://schemas.openxmlformats.org/officeDocument/2006/relationships/oleObject" Target="../embeddings/oleObject10.bin"/><Relationship Id="rId19" Type="http://schemas.openxmlformats.org/officeDocument/2006/relationships/image" Target="../media/image15.wmf"/><Relationship Id="rId4" Type="http://schemas.openxmlformats.org/officeDocument/2006/relationships/oleObject" Target="../embeddings/oleObject7.bin"/><Relationship Id="rId9" Type="http://schemas.openxmlformats.org/officeDocument/2006/relationships/image" Target="../media/image10.wmf"/><Relationship Id="rId14" Type="http://schemas.openxmlformats.org/officeDocument/2006/relationships/oleObject" Target="../embeddings/oleObject12.bin"/></Relationships>
</file>

<file path=ppt/slides/_rels/slide140.xml.rels><?xml version="1.0" encoding="UTF-8" standalone="yes"?>
<Relationships xmlns="http://schemas.openxmlformats.org/package/2006/relationships"><Relationship Id="rId3" Type="http://schemas.openxmlformats.org/officeDocument/2006/relationships/oleObject" Target="../embeddings/oleObject211.bin"/><Relationship Id="rId2" Type="http://schemas.openxmlformats.org/officeDocument/2006/relationships/slideLayout" Target="../slideLayouts/slideLayout1.xml"/><Relationship Id="rId1" Type="http://schemas.openxmlformats.org/officeDocument/2006/relationships/vmlDrawing" Target="../drawings/vmlDrawing74.vml"/><Relationship Id="rId6" Type="http://schemas.openxmlformats.org/officeDocument/2006/relationships/image" Target="../media/image239.wmf"/><Relationship Id="rId5" Type="http://schemas.openxmlformats.org/officeDocument/2006/relationships/oleObject" Target="../embeddings/oleObject212.bin"/><Relationship Id="rId4" Type="http://schemas.openxmlformats.org/officeDocument/2006/relationships/image" Target="../media/image238.wmf"/></Relationships>
</file>

<file path=ppt/slides/_rels/slide141.xml.rels><?xml version="1.0" encoding="UTF-8" standalone="yes"?>
<Relationships xmlns="http://schemas.openxmlformats.org/package/2006/relationships"><Relationship Id="rId8" Type="http://schemas.openxmlformats.org/officeDocument/2006/relationships/image" Target="../media/image242.wmf"/><Relationship Id="rId3" Type="http://schemas.openxmlformats.org/officeDocument/2006/relationships/oleObject" Target="../embeddings/oleObject213.bin"/><Relationship Id="rId7" Type="http://schemas.openxmlformats.org/officeDocument/2006/relationships/oleObject" Target="../embeddings/oleObject215.bin"/><Relationship Id="rId2" Type="http://schemas.openxmlformats.org/officeDocument/2006/relationships/slideLayout" Target="../slideLayouts/slideLayout1.xml"/><Relationship Id="rId1" Type="http://schemas.openxmlformats.org/officeDocument/2006/relationships/vmlDrawing" Target="../drawings/vmlDrawing75.vml"/><Relationship Id="rId6" Type="http://schemas.openxmlformats.org/officeDocument/2006/relationships/image" Target="../media/image241.emf"/><Relationship Id="rId5" Type="http://schemas.openxmlformats.org/officeDocument/2006/relationships/oleObject" Target="../embeddings/oleObject214.bin"/><Relationship Id="rId10" Type="http://schemas.openxmlformats.org/officeDocument/2006/relationships/image" Target="../media/image243.wmf"/><Relationship Id="rId4" Type="http://schemas.openxmlformats.org/officeDocument/2006/relationships/image" Target="../media/image240.emf"/><Relationship Id="rId9" Type="http://schemas.openxmlformats.org/officeDocument/2006/relationships/oleObject" Target="../embeddings/oleObject216.bin"/></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8" Type="http://schemas.openxmlformats.org/officeDocument/2006/relationships/image" Target="../media/image246.wmf"/><Relationship Id="rId13" Type="http://schemas.openxmlformats.org/officeDocument/2006/relationships/oleObject" Target="../embeddings/oleObject222.bin"/><Relationship Id="rId18" Type="http://schemas.openxmlformats.org/officeDocument/2006/relationships/image" Target="../media/image251.emf"/><Relationship Id="rId3" Type="http://schemas.openxmlformats.org/officeDocument/2006/relationships/oleObject" Target="../embeddings/oleObject217.bin"/><Relationship Id="rId7" Type="http://schemas.openxmlformats.org/officeDocument/2006/relationships/oleObject" Target="../embeddings/oleObject219.bin"/><Relationship Id="rId12" Type="http://schemas.openxmlformats.org/officeDocument/2006/relationships/image" Target="../media/image248.emf"/><Relationship Id="rId17" Type="http://schemas.openxmlformats.org/officeDocument/2006/relationships/oleObject" Target="../embeddings/oleObject224.bin"/><Relationship Id="rId2" Type="http://schemas.openxmlformats.org/officeDocument/2006/relationships/slideLayout" Target="../slideLayouts/slideLayout1.xml"/><Relationship Id="rId16" Type="http://schemas.openxmlformats.org/officeDocument/2006/relationships/image" Target="../media/image250.emf"/><Relationship Id="rId1" Type="http://schemas.openxmlformats.org/officeDocument/2006/relationships/vmlDrawing" Target="../drawings/vmlDrawing76.vml"/><Relationship Id="rId6" Type="http://schemas.openxmlformats.org/officeDocument/2006/relationships/image" Target="../media/image245.emf"/><Relationship Id="rId11" Type="http://schemas.openxmlformats.org/officeDocument/2006/relationships/oleObject" Target="../embeddings/oleObject221.bin"/><Relationship Id="rId5" Type="http://schemas.openxmlformats.org/officeDocument/2006/relationships/oleObject" Target="../embeddings/oleObject218.bin"/><Relationship Id="rId15" Type="http://schemas.openxmlformats.org/officeDocument/2006/relationships/oleObject" Target="../embeddings/oleObject223.bin"/><Relationship Id="rId10" Type="http://schemas.openxmlformats.org/officeDocument/2006/relationships/image" Target="../media/image247.wmf"/><Relationship Id="rId4" Type="http://schemas.openxmlformats.org/officeDocument/2006/relationships/image" Target="../media/image244.emf"/><Relationship Id="rId9" Type="http://schemas.openxmlformats.org/officeDocument/2006/relationships/oleObject" Target="../embeddings/oleObject220.bin"/><Relationship Id="rId14" Type="http://schemas.openxmlformats.org/officeDocument/2006/relationships/image" Target="../media/image249.emf"/></Relationships>
</file>

<file path=ppt/slides/_rels/slide145.xml.rels><?xml version="1.0" encoding="UTF-8" standalone="yes"?>
<Relationships xmlns="http://schemas.openxmlformats.org/package/2006/relationships"><Relationship Id="rId8" Type="http://schemas.openxmlformats.org/officeDocument/2006/relationships/image" Target="../media/image254.wmf"/><Relationship Id="rId3" Type="http://schemas.openxmlformats.org/officeDocument/2006/relationships/oleObject" Target="../embeddings/oleObject225.bin"/><Relationship Id="rId7" Type="http://schemas.openxmlformats.org/officeDocument/2006/relationships/oleObject" Target="../embeddings/oleObject227.bin"/><Relationship Id="rId2" Type="http://schemas.openxmlformats.org/officeDocument/2006/relationships/slideLayout" Target="../slideLayouts/slideLayout1.xml"/><Relationship Id="rId1" Type="http://schemas.openxmlformats.org/officeDocument/2006/relationships/vmlDrawing" Target="../drawings/vmlDrawing77.vml"/><Relationship Id="rId6" Type="http://schemas.openxmlformats.org/officeDocument/2006/relationships/image" Target="../media/image253.wmf"/><Relationship Id="rId5" Type="http://schemas.openxmlformats.org/officeDocument/2006/relationships/oleObject" Target="../embeddings/oleObject226.bin"/><Relationship Id="rId10" Type="http://schemas.openxmlformats.org/officeDocument/2006/relationships/image" Target="../media/image255.wmf"/><Relationship Id="rId4" Type="http://schemas.openxmlformats.org/officeDocument/2006/relationships/image" Target="../media/image252.wmf"/><Relationship Id="rId9" Type="http://schemas.openxmlformats.org/officeDocument/2006/relationships/oleObject" Target="../embeddings/oleObject228.bin"/></Relationships>
</file>

<file path=ppt/slides/_rels/slide146.xml.rels><?xml version="1.0" encoding="UTF-8" standalone="yes"?>
<Relationships xmlns="http://schemas.openxmlformats.org/package/2006/relationships"><Relationship Id="rId3" Type="http://schemas.openxmlformats.org/officeDocument/2006/relationships/oleObject" Target="../embeddings/oleObject229.bin"/><Relationship Id="rId2" Type="http://schemas.openxmlformats.org/officeDocument/2006/relationships/slideLayout" Target="../slideLayouts/slideLayout1.xml"/><Relationship Id="rId1" Type="http://schemas.openxmlformats.org/officeDocument/2006/relationships/vmlDrawing" Target="../drawings/vmlDrawing78.vml"/><Relationship Id="rId6" Type="http://schemas.openxmlformats.org/officeDocument/2006/relationships/image" Target="../media/image257.wmf"/><Relationship Id="rId5" Type="http://schemas.openxmlformats.org/officeDocument/2006/relationships/oleObject" Target="../embeddings/oleObject230.bin"/><Relationship Id="rId4" Type="http://schemas.openxmlformats.org/officeDocument/2006/relationships/image" Target="../media/image256.emf"/></Relationships>
</file>

<file path=ppt/slides/_rels/slide147.xml.rels><?xml version="1.0" encoding="UTF-8" standalone="yes"?>
<Relationships xmlns="http://schemas.openxmlformats.org/package/2006/relationships"><Relationship Id="rId8" Type="http://schemas.openxmlformats.org/officeDocument/2006/relationships/oleObject" Target="../embeddings/oleObject233.bin"/><Relationship Id="rId13" Type="http://schemas.openxmlformats.org/officeDocument/2006/relationships/image" Target="../media/image262.emf"/><Relationship Id="rId3" Type="http://schemas.openxmlformats.org/officeDocument/2006/relationships/notesSlide" Target="../notesSlides/notesSlide27.xml"/><Relationship Id="rId7" Type="http://schemas.openxmlformats.org/officeDocument/2006/relationships/image" Target="../media/image259.emf"/><Relationship Id="rId12" Type="http://schemas.openxmlformats.org/officeDocument/2006/relationships/oleObject" Target="../embeddings/oleObject235.bin"/><Relationship Id="rId2" Type="http://schemas.openxmlformats.org/officeDocument/2006/relationships/slideLayout" Target="../slideLayouts/slideLayout1.xml"/><Relationship Id="rId1" Type="http://schemas.openxmlformats.org/officeDocument/2006/relationships/vmlDrawing" Target="../drawings/vmlDrawing79.vml"/><Relationship Id="rId6" Type="http://schemas.openxmlformats.org/officeDocument/2006/relationships/oleObject" Target="../embeddings/oleObject232.bin"/><Relationship Id="rId11" Type="http://schemas.openxmlformats.org/officeDocument/2006/relationships/image" Target="../media/image261.emf"/><Relationship Id="rId5" Type="http://schemas.openxmlformats.org/officeDocument/2006/relationships/image" Target="../media/image258.emf"/><Relationship Id="rId10" Type="http://schemas.openxmlformats.org/officeDocument/2006/relationships/oleObject" Target="../embeddings/oleObject234.bin"/><Relationship Id="rId4" Type="http://schemas.openxmlformats.org/officeDocument/2006/relationships/oleObject" Target="../embeddings/oleObject231.bin"/><Relationship Id="rId9" Type="http://schemas.openxmlformats.org/officeDocument/2006/relationships/image" Target="../media/image260.emf"/></Relationships>
</file>

<file path=ppt/slides/_rels/slide148.xml.rels><?xml version="1.0" encoding="UTF-8" standalone="yes"?>
<Relationships xmlns="http://schemas.openxmlformats.org/package/2006/relationships"><Relationship Id="rId8" Type="http://schemas.openxmlformats.org/officeDocument/2006/relationships/image" Target="../media/image263.wmf"/><Relationship Id="rId3" Type="http://schemas.openxmlformats.org/officeDocument/2006/relationships/oleObject" Target="../embeddings/oleObject234.bin"/><Relationship Id="rId7" Type="http://schemas.openxmlformats.org/officeDocument/2006/relationships/oleObject" Target="../embeddings/oleObject236.bin"/><Relationship Id="rId2" Type="http://schemas.openxmlformats.org/officeDocument/2006/relationships/slideLayout" Target="../slideLayouts/slideLayout1.xml"/><Relationship Id="rId1" Type="http://schemas.openxmlformats.org/officeDocument/2006/relationships/vmlDrawing" Target="../drawings/vmlDrawing80.vml"/><Relationship Id="rId6" Type="http://schemas.openxmlformats.org/officeDocument/2006/relationships/image" Target="../media/image262.emf"/><Relationship Id="rId5" Type="http://schemas.openxmlformats.org/officeDocument/2006/relationships/oleObject" Target="../embeddings/oleObject235.bin"/><Relationship Id="rId4" Type="http://schemas.openxmlformats.org/officeDocument/2006/relationships/image" Target="../media/image261.emf"/></Relationships>
</file>

<file path=ppt/slides/_rels/slide149.xml.rels><?xml version="1.0" encoding="UTF-8" standalone="yes"?>
<Relationships xmlns="http://schemas.openxmlformats.org/package/2006/relationships"><Relationship Id="rId8" Type="http://schemas.openxmlformats.org/officeDocument/2006/relationships/image" Target="../media/image266.wmf"/><Relationship Id="rId3" Type="http://schemas.openxmlformats.org/officeDocument/2006/relationships/oleObject" Target="../embeddings/oleObject237.bin"/><Relationship Id="rId7" Type="http://schemas.openxmlformats.org/officeDocument/2006/relationships/oleObject" Target="../embeddings/oleObject239.bin"/><Relationship Id="rId12" Type="http://schemas.openxmlformats.org/officeDocument/2006/relationships/image" Target="../media/image268.emf"/><Relationship Id="rId2" Type="http://schemas.openxmlformats.org/officeDocument/2006/relationships/slideLayout" Target="../slideLayouts/slideLayout1.xml"/><Relationship Id="rId1" Type="http://schemas.openxmlformats.org/officeDocument/2006/relationships/vmlDrawing" Target="../drawings/vmlDrawing81.vml"/><Relationship Id="rId6" Type="http://schemas.openxmlformats.org/officeDocument/2006/relationships/image" Target="../media/image265.wmf"/><Relationship Id="rId11" Type="http://schemas.openxmlformats.org/officeDocument/2006/relationships/oleObject" Target="../embeddings/oleObject241.bin"/><Relationship Id="rId5" Type="http://schemas.openxmlformats.org/officeDocument/2006/relationships/oleObject" Target="../embeddings/oleObject238.bin"/><Relationship Id="rId10" Type="http://schemas.openxmlformats.org/officeDocument/2006/relationships/image" Target="../media/image267.emf"/><Relationship Id="rId4" Type="http://schemas.openxmlformats.org/officeDocument/2006/relationships/image" Target="../media/image264.wmf"/><Relationship Id="rId9" Type="http://schemas.openxmlformats.org/officeDocument/2006/relationships/oleObject" Target="../embeddings/oleObject240.bin"/></Relationships>
</file>

<file path=ppt/slides/_rels/slide15.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19.wmf"/><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17.wmf"/><Relationship Id="rId11" Type="http://schemas.openxmlformats.org/officeDocument/2006/relationships/oleObject" Target="../embeddings/oleObject18.bin"/><Relationship Id="rId5" Type="http://schemas.openxmlformats.org/officeDocument/2006/relationships/oleObject" Target="../embeddings/oleObject16.bin"/><Relationship Id="rId10" Type="http://schemas.openxmlformats.org/officeDocument/2006/relationships/image" Target="../media/image23.png"/><Relationship Id="rId4" Type="http://schemas.openxmlformats.org/officeDocument/2006/relationships/image" Target="../media/image16.wmf"/><Relationship Id="rId9" Type="http://schemas.openxmlformats.org/officeDocument/2006/relationships/image" Target="../media/image22.png"/></Relationships>
</file>

<file path=ppt/slides/_rels/slide150.xml.rels><?xml version="1.0" encoding="UTF-8" standalone="yes"?>
<Relationships xmlns="http://schemas.openxmlformats.org/package/2006/relationships"><Relationship Id="rId8" Type="http://schemas.openxmlformats.org/officeDocument/2006/relationships/image" Target="../media/image271.wmf"/><Relationship Id="rId13" Type="http://schemas.openxmlformats.org/officeDocument/2006/relationships/oleObject" Target="../embeddings/oleObject247.bin"/><Relationship Id="rId3" Type="http://schemas.openxmlformats.org/officeDocument/2006/relationships/oleObject" Target="../embeddings/oleObject242.bin"/><Relationship Id="rId7" Type="http://schemas.openxmlformats.org/officeDocument/2006/relationships/oleObject" Target="../embeddings/oleObject244.bin"/><Relationship Id="rId12" Type="http://schemas.openxmlformats.org/officeDocument/2006/relationships/image" Target="../media/image273.emf"/><Relationship Id="rId2" Type="http://schemas.openxmlformats.org/officeDocument/2006/relationships/slideLayout" Target="../slideLayouts/slideLayout1.xml"/><Relationship Id="rId16" Type="http://schemas.openxmlformats.org/officeDocument/2006/relationships/image" Target="../media/image275.wmf"/><Relationship Id="rId1" Type="http://schemas.openxmlformats.org/officeDocument/2006/relationships/vmlDrawing" Target="../drawings/vmlDrawing82.vml"/><Relationship Id="rId6" Type="http://schemas.openxmlformats.org/officeDocument/2006/relationships/image" Target="../media/image270.wmf"/><Relationship Id="rId11" Type="http://schemas.openxmlformats.org/officeDocument/2006/relationships/oleObject" Target="../embeddings/oleObject246.bin"/><Relationship Id="rId5" Type="http://schemas.openxmlformats.org/officeDocument/2006/relationships/oleObject" Target="../embeddings/oleObject243.bin"/><Relationship Id="rId15" Type="http://schemas.openxmlformats.org/officeDocument/2006/relationships/oleObject" Target="../embeddings/oleObject248.bin"/><Relationship Id="rId10" Type="http://schemas.openxmlformats.org/officeDocument/2006/relationships/image" Target="../media/image272.wmf"/><Relationship Id="rId4" Type="http://schemas.openxmlformats.org/officeDocument/2006/relationships/image" Target="../media/image269.wmf"/><Relationship Id="rId9" Type="http://schemas.openxmlformats.org/officeDocument/2006/relationships/oleObject" Target="../embeddings/oleObject245.bin"/><Relationship Id="rId14" Type="http://schemas.openxmlformats.org/officeDocument/2006/relationships/image" Target="../media/image274.emf"/></Relationships>
</file>

<file path=ppt/slides/_rels/slide151.xml.rels><?xml version="1.0" encoding="UTF-8" standalone="yes"?>
<Relationships xmlns="http://schemas.openxmlformats.org/package/2006/relationships"><Relationship Id="rId8" Type="http://schemas.openxmlformats.org/officeDocument/2006/relationships/image" Target="../media/image278.wmf"/><Relationship Id="rId3" Type="http://schemas.openxmlformats.org/officeDocument/2006/relationships/oleObject" Target="../embeddings/oleObject249.bin"/><Relationship Id="rId7" Type="http://schemas.openxmlformats.org/officeDocument/2006/relationships/oleObject" Target="../embeddings/oleObject251.bin"/><Relationship Id="rId2" Type="http://schemas.openxmlformats.org/officeDocument/2006/relationships/slideLayout" Target="../slideLayouts/slideLayout1.xml"/><Relationship Id="rId1" Type="http://schemas.openxmlformats.org/officeDocument/2006/relationships/vmlDrawing" Target="../drawings/vmlDrawing83.vml"/><Relationship Id="rId6" Type="http://schemas.openxmlformats.org/officeDocument/2006/relationships/image" Target="../media/image277.emf"/><Relationship Id="rId5" Type="http://schemas.openxmlformats.org/officeDocument/2006/relationships/oleObject" Target="../embeddings/oleObject250.bin"/><Relationship Id="rId10" Type="http://schemas.openxmlformats.org/officeDocument/2006/relationships/image" Target="../media/image279.wmf"/><Relationship Id="rId4" Type="http://schemas.openxmlformats.org/officeDocument/2006/relationships/image" Target="../media/image276.emf"/><Relationship Id="rId9" Type="http://schemas.openxmlformats.org/officeDocument/2006/relationships/oleObject" Target="../embeddings/oleObject252.bin"/></Relationships>
</file>

<file path=ppt/slides/_rels/slide152.xml.rels><?xml version="1.0" encoding="UTF-8" standalone="yes"?>
<Relationships xmlns="http://schemas.openxmlformats.org/package/2006/relationships"><Relationship Id="rId8" Type="http://schemas.openxmlformats.org/officeDocument/2006/relationships/image" Target="../media/image282.emf"/><Relationship Id="rId13" Type="http://schemas.openxmlformats.org/officeDocument/2006/relationships/oleObject" Target="../embeddings/oleObject258.bin"/><Relationship Id="rId3" Type="http://schemas.openxmlformats.org/officeDocument/2006/relationships/oleObject" Target="../embeddings/oleObject253.bin"/><Relationship Id="rId7" Type="http://schemas.openxmlformats.org/officeDocument/2006/relationships/oleObject" Target="../embeddings/oleObject255.bin"/><Relationship Id="rId12" Type="http://schemas.openxmlformats.org/officeDocument/2006/relationships/image" Target="../media/image284.emf"/><Relationship Id="rId2" Type="http://schemas.openxmlformats.org/officeDocument/2006/relationships/slideLayout" Target="../slideLayouts/slideLayout1.xml"/><Relationship Id="rId1" Type="http://schemas.openxmlformats.org/officeDocument/2006/relationships/vmlDrawing" Target="../drawings/vmlDrawing84.vml"/><Relationship Id="rId6" Type="http://schemas.openxmlformats.org/officeDocument/2006/relationships/image" Target="../media/image281.emf"/><Relationship Id="rId11" Type="http://schemas.openxmlformats.org/officeDocument/2006/relationships/oleObject" Target="../embeddings/oleObject257.bin"/><Relationship Id="rId5" Type="http://schemas.openxmlformats.org/officeDocument/2006/relationships/oleObject" Target="../embeddings/oleObject254.bin"/><Relationship Id="rId10" Type="http://schemas.openxmlformats.org/officeDocument/2006/relationships/image" Target="../media/image283.emf"/><Relationship Id="rId4" Type="http://schemas.openxmlformats.org/officeDocument/2006/relationships/image" Target="../media/image280.wmf"/><Relationship Id="rId9" Type="http://schemas.openxmlformats.org/officeDocument/2006/relationships/oleObject" Target="../embeddings/oleObject256.bin"/><Relationship Id="rId14" Type="http://schemas.openxmlformats.org/officeDocument/2006/relationships/image" Target="../media/image285.wmf"/></Relationships>
</file>

<file path=ppt/slides/_rels/slide153.xml.rels><?xml version="1.0" encoding="UTF-8" standalone="yes"?>
<Relationships xmlns="http://schemas.openxmlformats.org/package/2006/relationships"><Relationship Id="rId3" Type="http://schemas.openxmlformats.org/officeDocument/2006/relationships/oleObject" Target="../embeddings/oleObject259.bin"/><Relationship Id="rId2" Type="http://schemas.openxmlformats.org/officeDocument/2006/relationships/slideLayout" Target="../slideLayouts/slideLayout1.xml"/><Relationship Id="rId1" Type="http://schemas.openxmlformats.org/officeDocument/2006/relationships/vmlDrawing" Target="../drawings/vmlDrawing85.vml"/><Relationship Id="rId6" Type="http://schemas.openxmlformats.org/officeDocument/2006/relationships/image" Target="../media/image287.emf"/><Relationship Id="rId5" Type="http://schemas.openxmlformats.org/officeDocument/2006/relationships/oleObject" Target="../embeddings/oleObject260.bin"/><Relationship Id="rId4" Type="http://schemas.openxmlformats.org/officeDocument/2006/relationships/image" Target="../media/image286.emf"/></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8" Type="http://schemas.openxmlformats.org/officeDocument/2006/relationships/image" Target="../media/image290.wmf"/><Relationship Id="rId13" Type="http://schemas.openxmlformats.org/officeDocument/2006/relationships/oleObject" Target="../embeddings/oleObject266.bin"/><Relationship Id="rId18" Type="http://schemas.openxmlformats.org/officeDocument/2006/relationships/image" Target="../media/image295.wmf"/><Relationship Id="rId26" Type="http://schemas.openxmlformats.org/officeDocument/2006/relationships/oleObject" Target="../embeddings/oleObject272.bin"/><Relationship Id="rId3" Type="http://schemas.openxmlformats.org/officeDocument/2006/relationships/oleObject" Target="../embeddings/oleObject261.bin"/><Relationship Id="rId21" Type="http://schemas.openxmlformats.org/officeDocument/2006/relationships/image" Target="../media/image303.wmf"/><Relationship Id="rId7" Type="http://schemas.openxmlformats.org/officeDocument/2006/relationships/oleObject" Target="../embeddings/oleObject263.bin"/><Relationship Id="rId12" Type="http://schemas.openxmlformats.org/officeDocument/2006/relationships/image" Target="../media/image292.wmf"/><Relationship Id="rId17" Type="http://schemas.openxmlformats.org/officeDocument/2006/relationships/oleObject" Target="../embeddings/oleObject268.bin"/><Relationship Id="rId25" Type="http://schemas.openxmlformats.org/officeDocument/2006/relationships/image" Target="../media/image298.wmf"/><Relationship Id="rId33" Type="http://schemas.openxmlformats.org/officeDocument/2006/relationships/image" Target="../media/image302.wmf"/><Relationship Id="rId2" Type="http://schemas.openxmlformats.org/officeDocument/2006/relationships/slideLayout" Target="../slideLayouts/slideLayout1.xml"/><Relationship Id="rId16" Type="http://schemas.openxmlformats.org/officeDocument/2006/relationships/image" Target="../media/image294.wmf"/><Relationship Id="rId20" Type="http://schemas.openxmlformats.org/officeDocument/2006/relationships/image" Target="../media/image296.wmf"/><Relationship Id="rId29" Type="http://schemas.openxmlformats.org/officeDocument/2006/relationships/image" Target="../media/image300.wmf"/><Relationship Id="rId1" Type="http://schemas.openxmlformats.org/officeDocument/2006/relationships/vmlDrawing" Target="../drawings/vmlDrawing86.vml"/><Relationship Id="rId6" Type="http://schemas.openxmlformats.org/officeDocument/2006/relationships/image" Target="../media/image289.wmf"/><Relationship Id="rId11" Type="http://schemas.openxmlformats.org/officeDocument/2006/relationships/oleObject" Target="../embeddings/oleObject265.bin"/><Relationship Id="rId24" Type="http://schemas.openxmlformats.org/officeDocument/2006/relationships/oleObject" Target="../embeddings/oleObject271.bin"/><Relationship Id="rId32" Type="http://schemas.openxmlformats.org/officeDocument/2006/relationships/oleObject" Target="../embeddings/oleObject275.bin"/><Relationship Id="rId5" Type="http://schemas.openxmlformats.org/officeDocument/2006/relationships/oleObject" Target="../embeddings/oleObject262.bin"/><Relationship Id="rId15" Type="http://schemas.openxmlformats.org/officeDocument/2006/relationships/oleObject" Target="../embeddings/oleObject267.bin"/><Relationship Id="rId23" Type="http://schemas.openxmlformats.org/officeDocument/2006/relationships/image" Target="../media/image297.wmf"/><Relationship Id="rId28" Type="http://schemas.openxmlformats.org/officeDocument/2006/relationships/oleObject" Target="../embeddings/oleObject273.bin"/><Relationship Id="rId10" Type="http://schemas.openxmlformats.org/officeDocument/2006/relationships/image" Target="../media/image291.wmf"/><Relationship Id="rId19" Type="http://schemas.openxmlformats.org/officeDocument/2006/relationships/oleObject" Target="../embeddings/oleObject269.bin"/><Relationship Id="rId31" Type="http://schemas.openxmlformats.org/officeDocument/2006/relationships/image" Target="../media/image301.wmf"/><Relationship Id="rId4" Type="http://schemas.openxmlformats.org/officeDocument/2006/relationships/image" Target="../media/image288.wmf"/><Relationship Id="rId9" Type="http://schemas.openxmlformats.org/officeDocument/2006/relationships/oleObject" Target="../embeddings/oleObject264.bin"/><Relationship Id="rId14" Type="http://schemas.openxmlformats.org/officeDocument/2006/relationships/image" Target="../media/image293.wmf"/><Relationship Id="rId22" Type="http://schemas.openxmlformats.org/officeDocument/2006/relationships/oleObject" Target="../embeddings/oleObject270.bin"/><Relationship Id="rId27" Type="http://schemas.openxmlformats.org/officeDocument/2006/relationships/image" Target="../media/image299.wmf"/><Relationship Id="rId30" Type="http://schemas.openxmlformats.org/officeDocument/2006/relationships/oleObject" Target="../embeddings/oleObject274.bin"/></Relationships>
</file>

<file path=ppt/slides/_rels/slide156.xml.rels><?xml version="1.0" encoding="UTF-8" standalone="yes"?>
<Relationships xmlns="http://schemas.openxmlformats.org/package/2006/relationships"><Relationship Id="rId8" Type="http://schemas.openxmlformats.org/officeDocument/2006/relationships/image" Target="../media/image306.wmf"/><Relationship Id="rId3" Type="http://schemas.openxmlformats.org/officeDocument/2006/relationships/oleObject" Target="../embeddings/oleObject276.bin"/><Relationship Id="rId7" Type="http://schemas.openxmlformats.org/officeDocument/2006/relationships/oleObject" Target="../embeddings/oleObject278.bin"/><Relationship Id="rId12" Type="http://schemas.openxmlformats.org/officeDocument/2006/relationships/image" Target="../media/image308.wmf"/><Relationship Id="rId2" Type="http://schemas.openxmlformats.org/officeDocument/2006/relationships/slideLayout" Target="../slideLayouts/slideLayout1.xml"/><Relationship Id="rId1" Type="http://schemas.openxmlformats.org/officeDocument/2006/relationships/vmlDrawing" Target="../drawings/vmlDrawing87.vml"/><Relationship Id="rId6" Type="http://schemas.openxmlformats.org/officeDocument/2006/relationships/image" Target="../media/image305.wmf"/><Relationship Id="rId11" Type="http://schemas.openxmlformats.org/officeDocument/2006/relationships/oleObject" Target="../embeddings/oleObject280.bin"/><Relationship Id="rId5" Type="http://schemas.openxmlformats.org/officeDocument/2006/relationships/oleObject" Target="../embeddings/oleObject277.bin"/><Relationship Id="rId10" Type="http://schemas.openxmlformats.org/officeDocument/2006/relationships/image" Target="../media/image307.wmf"/><Relationship Id="rId4" Type="http://schemas.openxmlformats.org/officeDocument/2006/relationships/image" Target="../media/image304.wmf"/><Relationship Id="rId9" Type="http://schemas.openxmlformats.org/officeDocument/2006/relationships/oleObject" Target="../embeddings/oleObject279.bin"/></Relationships>
</file>

<file path=ppt/slides/_rels/slide157.xml.rels><?xml version="1.0" encoding="UTF-8" standalone="yes"?>
<Relationships xmlns="http://schemas.openxmlformats.org/package/2006/relationships"><Relationship Id="rId8" Type="http://schemas.openxmlformats.org/officeDocument/2006/relationships/image" Target="../media/image311.wmf"/><Relationship Id="rId3" Type="http://schemas.openxmlformats.org/officeDocument/2006/relationships/oleObject" Target="../embeddings/oleObject281.bin"/><Relationship Id="rId7" Type="http://schemas.openxmlformats.org/officeDocument/2006/relationships/oleObject" Target="../embeddings/oleObject283.bin"/><Relationship Id="rId12" Type="http://schemas.openxmlformats.org/officeDocument/2006/relationships/image" Target="../media/image313.wmf"/><Relationship Id="rId2" Type="http://schemas.openxmlformats.org/officeDocument/2006/relationships/slideLayout" Target="../slideLayouts/slideLayout1.xml"/><Relationship Id="rId1" Type="http://schemas.openxmlformats.org/officeDocument/2006/relationships/vmlDrawing" Target="../drawings/vmlDrawing88.vml"/><Relationship Id="rId6" Type="http://schemas.openxmlformats.org/officeDocument/2006/relationships/image" Target="../media/image310.wmf"/><Relationship Id="rId11" Type="http://schemas.openxmlformats.org/officeDocument/2006/relationships/oleObject" Target="../embeddings/oleObject285.bin"/><Relationship Id="rId5" Type="http://schemas.openxmlformats.org/officeDocument/2006/relationships/oleObject" Target="../embeddings/oleObject282.bin"/><Relationship Id="rId10" Type="http://schemas.openxmlformats.org/officeDocument/2006/relationships/image" Target="../media/image312.wmf"/><Relationship Id="rId4" Type="http://schemas.openxmlformats.org/officeDocument/2006/relationships/image" Target="../media/image309.wmf"/><Relationship Id="rId9" Type="http://schemas.openxmlformats.org/officeDocument/2006/relationships/oleObject" Target="../embeddings/oleObject284.bin"/></Relationships>
</file>

<file path=ppt/slides/_rels/slide158.xml.rels><?xml version="1.0" encoding="UTF-8" standalone="yes"?>
<Relationships xmlns="http://schemas.openxmlformats.org/package/2006/relationships"><Relationship Id="rId8" Type="http://schemas.openxmlformats.org/officeDocument/2006/relationships/image" Target="../media/image316.wmf"/><Relationship Id="rId13" Type="http://schemas.openxmlformats.org/officeDocument/2006/relationships/oleObject" Target="../embeddings/oleObject291.bin"/><Relationship Id="rId18" Type="http://schemas.openxmlformats.org/officeDocument/2006/relationships/image" Target="../media/image321.wmf"/><Relationship Id="rId3" Type="http://schemas.openxmlformats.org/officeDocument/2006/relationships/oleObject" Target="../embeddings/oleObject286.bin"/><Relationship Id="rId21" Type="http://schemas.openxmlformats.org/officeDocument/2006/relationships/oleObject" Target="../embeddings/oleObject295.bin"/><Relationship Id="rId7" Type="http://schemas.openxmlformats.org/officeDocument/2006/relationships/oleObject" Target="../embeddings/oleObject288.bin"/><Relationship Id="rId12" Type="http://schemas.openxmlformats.org/officeDocument/2006/relationships/image" Target="../media/image318.wmf"/><Relationship Id="rId17" Type="http://schemas.openxmlformats.org/officeDocument/2006/relationships/oleObject" Target="../embeddings/oleObject293.bin"/><Relationship Id="rId2" Type="http://schemas.openxmlformats.org/officeDocument/2006/relationships/slideLayout" Target="../slideLayouts/slideLayout1.xml"/><Relationship Id="rId16" Type="http://schemas.openxmlformats.org/officeDocument/2006/relationships/image" Target="../media/image320.wmf"/><Relationship Id="rId20" Type="http://schemas.openxmlformats.org/officeDocument/2006/relationships/image" Target="../media/image322.wmf"/><Relationship Id="rId1" Type="http://schemas.openxmlformats.org/officeDocument/2006/relationships/vmlDrawing" Target="../drawings/vmlDrawing89.vml"/><Relationship Id="rId6" Type="http://schemas.openxmlformats.org/officeDocument/2006/relationships/image" Target="../media/image315.wmf"/><Relationship Id="rId11" Type="http://schemas.openxmlformats.org/officeDocument/2006/relationships/oleObject" Target="../embeddings/oleObject290.bin"/><Relationship Id="rId5" Type="http://schemas.openxmlformats.org/officeDocument/2006/relationships/oleObject" Target="../embeddings/oleObject287.bin"/><Relationship Id="rId15" Type="http://schemas.openxmlformats.org/officeDocument/2006/relationships/oleObject" Target="../embeddings/oleObject292.bin"/><Relationship Id="rId10" Type="http://schemas.openxmlformats.org/officeDocument/2006/relationships/image" Target="../media/image317.wmf"/><Relationship Id="rId19" Type="http://schemas.openxmlformats.org/officeDocument/2006/relationships/oleObject" Target="../embeddings/oleObject294.bin"/><Relationship Id="rId4" Type="http://schemas.openxmlformats.org/officeDocument/2006/relationships/image" Target="../media/image314.wmf"/><Relationship Id="rId9" Type="http://schemas.openxmlformats.org/officeDocument/2006/relationships/oleObject" Target="../embeddings/oleObject289.bin"/><Relationship Id="rId14" Type="http://schemas.openxmlformats.org/officeDocument/2006/relationships/image" Target="../media/image319.wmf"/><Relationship Id="rId22" Type="http://schemas.openxmlformats.org/officeDocument/2006/relationships/image" Target="../media/image323.wmf"/></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8" Type="http://schemas.openxmlformats.org/officeDocument/2006/relationships/image" Target="../media/image326.emf"/><Relationship Id="rId13" Type="http://schemas.openxmlformats.org/officeDocument/2006/relationships/oleObject" Target="../embeddings/oleObject301.bin"/><Relationship Id="rId3" Type="http://schemas.openxmlformats.org/officeDocument/2006/relationships/oleObject" Target="../embeddings/oleObject296.bin"/><Relationship Id="rId7" Type="http://schemas.openxmlformats.org/officeDocument/2006/relationships/oleObject" Target="../embeddings/oleObject298.bin"/><Relationship Id="rId12" Type="http://schemas.openxmlformats.org/officeDocument/2006/relationships/image" Target="../media/image328.wmf"/><Relationship Id="rId2" Type="http://schemas.openxmlformats.org/officeDocument/2006/relationships/slideLayout" Target="../slideLayouts/slideLayout1.xml"/><Relationship Id="rId16" Type="http://schemas.openxmlformats.org/officeDocument/2006/relationships/image" Target="../media/image330.emf"/><Relationship Id="rId1" Type="http://schemas.openxmlformats.org/officeDocument/2006/relationships/vmlDrawing" Target="../drawings/vmlDrawing90.vml"/><Relationship Id="rId6" Type="http://schemas.openxmlformats.org/officeDocument/2006/relationships/image" Target="../media/image325.emf"/><Relationship Id="rId11" Type="http://schemas.openxmlformats.org/officeDocument/2006/relationships/oleObject" Target="../embeddings/oleObject300.bin"/><Relationship Id="rId5" Type="http://schemas.openxmlformats.org/officeDocument/2006/relationships/oleObject" Target="../embeddings/oleObject297.bin"/><Relationship Id="rId15" Type="http://schemas.openxmlformats.org/officeDocument/2006/relationships/oleObject" Target="../embeddings/oleObject302.bin"/><Relationship Id="rId10" Type="http://schemas.openxmlformats.org/officeDocument/2006/relationships/image" Target="../media/image327.emf"/><Relationship Id="rId4" Type="http://schemas.openxmlformats.org/officeDocument/2006/relationships/image" Target="../media/image324.emf"/><Relationship Id="rId9" Type="http://schemas.openxmlformats.org/officeDocument/2006/relationships/oleObject" Target="../embeddings/oleObject299.bin"/><Relationship Id="rId14" Type="http://schemas.openxmlformats.org/officeDocument/2006/relationships/image" Target="../media/image329.emf"/></Relationships>
</file>

<file path=ppt/slides/_rels/slide162.xml.rels><?xml version="1.0" encoding="UTF-8" standalone="yes"?>
<Relationships xmlns="http://schemas.openxmlformats.org/package/2006/relationships"><Relationship Id="rId8" Type="http://schemas.openxmlformats.org/officeDocument/2006/relationships/image" Target="../media/image333.emf"/><Relationship Id="rId3" Type="http://schemas.openxmlformats.org/officeDocument/2006/relationships/oleObject" Target="../embeddings/oleObject303.bin"/><Relationship Id="rId7" Type="http://schemas.openxmlformats.org/officeDocument/2006/relationships/oleObject" Target="../embeddings/oleObject305.bin"/><Relationship Id="rId2" Type="http://schemas.openxmlformats.org/officeDocument/2006/relationships/slideLayout" Target="../slideLayouts/slideLayout1.xml"/><Relationship Id="rId1" Type="http://schemas.openxmlformats.org/officeDocument/2006/relationships/vmlDrawing" Target="../drawings/vmlDrawing91.vml"/><Relationship Id="rId6" Type="http://schemas.openxmlformats.org/officeDocument/2006/relationships/image" Target="../media/image332.emf"/><Relationship Id="rId5" Type="http://schemas.openxmlformats.org/officeDocument/2006/relationships/oleObject" Target="../embeddings/oleObject304.bin"/><Relationship Id="rId10" Type="http://schemas.openxmlformats.org/officeDocument/2006/relationships/image" Target="../media/image334.emf"/><Relationship Id="rId4" Type="http://schemas.openxmlformats.org/officeDocument/2006/relationships/image" Target="../media/image331.emf"/><Relationship Id="rId9" Type="http://schemas.openxmlformats.org/officeDocument/2006/relationships/oleObject" Target="../embeddings/oleObject306.bin"/></Relationships>
</file>

<file path=ppt/slides/_rels/slide163.xml.rels><?xml version="1.0" encoding="UTF-8" standalone="yes"?>
<Relationships xmlns="http://schemas.openxmlformats.org/package/2006/relationships"><Relationship Id="rId8" Type="http://schemas.openxmlformats.org/officeDocument/2006/relationships/image" Target="../media/image337.emf"/><Relationship Id="rId3" Type="http://schemas.openxmlformats.org/officeDocument/2006/relationships/oleObject" Target="../embeddings/oleObject307.bin"/><Relationship Id="rId7" Type="http://schemas.openxmlformats.org/officeDocument/2006/relationships/oleObject" Target="../embeddings/oleObject309.bin"/><Relationship Id="rId2" Type="http://schemas.openxmlformats.org/officeDocument/2006/relationships/slideLayout" Target="../slideLayouts/slideLayout1.xml"/><Relationship Id="rId1" Type="http://schemas.openxmlformats.org/officeDocument/2006/relationships/vmlDrawing" Target="../drawings/vmlDrawing92.vml"/><Relationship Id="rId6" Type="http://schemas.openxmlformats.org/officeDocument/2006/relationships/image" Target="../media/image336.emf"/><Relationship Id="rId5" Type="http://schemas.openxmlformats.org/officeDocument/2006/relationships/oleObject" Target="../embeddings/oleObject308.bin"/><Relationship Id="rId4" Type="http://schemas.openxmlformats.org/officeDocument/2006/relationships/image" Target="../media/image335.emf"/></Relationships>
</file>

<file path=ppt/slides/_rels/slide164.xml.rels><?xml version="1.0" encoding="UTF-8" standalone="yes"?>
<Relationships xmlns="http://schemas.openxmlformats.org/package/2006/relationships"><Relationship Id="rId8" Type="http://schemas.openxmlformats.org/officeDocument/2006/relationships/image" Target="../media/image340.emf"/><Relationship Id="rId3" Type="http://schemas.openxmlformats.org/officeDocument/2006/relationships/oleObject" Target="../embeddings/oleObject310.bin"/><Relationship Id="rId7" Type="http://schemas.openxmlformats.org/officeDocument/2006/relationships/oleObject" Target="../embeddings/oleObject312.bin"/><Relationship Id="rId2" Type="http://schemas.openxmlformats.org/officeDocument/2006/relationships/slideLayout" Target="../slideLayouts/slideLayout1.xml"/><Relationship Id="rId1" Type="http://schemas.openxmlformats.org/officeDocument/2006/relationships/vmlDrawing" Target="../drawings/vmlDrawing93.vml"/><Relationship Id="rId6" Type="http://schemas.openxmlformats.org/officeDocument/2006/relationships/image" Target="../media/image339.emf"/><Relationship Id="rId5" Type="http://schemas.openxmlformats.org/officeDocument/2006/relationships/oleObject" Target="../embeddings/oleObject311.bin"/><Relationship Id="rId10" Type="http://schemas.openxmlformats.org/officeDocument/2006/relationships/image" Target="../media/image341.emf"/><Relationship Id="rId4" Type="http://schemas.openxmlformats.org/officeDocument/2006/relationships/image" Target="../media/image338.emf"/><Relationship Id="rId9" Type="http://schemas.openxmlformats.org/officeDocument/2006/relationships/oleObject" Target="../embeddings/oleObject313.bin"/></Relationships>
</file>

<file path=ppt/slides/_rels/slide165.xml.rels><?xml version="1.0" encoding="UTF-8" standalone="yes"?>
<Relationships xmlns="http://schemas.openxmlformats.org/package/2006/relationships"><Relationship Id="rId8" Type="http://schemas.openxmlformats.org/officeDocument/2006/relationships/image" Target="../media/image344.emf"/><Relationship Id="rId3" Type="http://schemas.openxmlformats.org/officeDocument/2006/relationships/oleObject" Target="../embeddings/oleObject314.bin"/><Relationship Id="rId7" Type="http://schemas.openxmlformats.org/officeDocument/2006/relationships/oleObject" Target="../embeddings/oleObject316.bin"/><Relationship Id="rId2" Type="http://schemas.openxmlformats.org/officeDocument/2006/relationships/slideLayout" Target="../slideLayouts/slideLayout1.xml"/><Relationship Id="rId1" Type="http://schemas.openxmlformats.org/officeDocument/2006/relationships/vmlDrawing" Target="../drawings/vmlDrawing94.vml"/><Relationship Id="rId6" Type="http://schemas.openxmlformats.org/officeDocument/2006/relationships/image" Target="../media/image343.emf"/><Relationship Id="rId5" Type="http://schemas.openxmlformats.org/officeDocument/2006/relationships/oleObject" Target="../embeddings/oleObject315.bin"/><Relationship Id="rId10" Type="http://schemas.openxmlformats.org/officeDocument/2006/relationships/image" Target="../media/image345.emf"/><Relationship Id="rId4" Type="http://schemas.openxmlformats.org/officeDocument/2006/relationships/image" Target="../media/image342.emf"/><Relationship Id="rId9" Type="http://schemas.openxmlformats.org/officeDocument/2006/relationships/oleObject" Target="../embeddings/oleObject317.bin"/></Relationships>
</file>

<file path=ppt/slides/_rels/slide166.xml.rels><?xml version="1.0" encoding="UTF-8" standalone="yes"?>
<Relationships xmlns="http://schemas.openxmlformats.org/package/2006/relationships"><Relationship Id="rId8" Type="http://schemas.openxmlformats.org/officeDocument/2006/relationships/image" Target="../media/image348.emf"/><Relationship Id="rId3" Type="http://schemas.openxmlformats.org/officeDocument/2006/relationships/oleObject" Target="../embeddings/oleObject318.bin"/><Relationship Id="rId7" Type="http://schemas.openxmlformats.org/officeDocument/2006/relationships/oleObject" Target="../embeddings/oleObject320.bin"/><Relationship Id="rId2" Type="http://schemas.openxmlformats.org/officeDocument/2006/relationships/slideLayout" Target="../slideLayouts/slideLayout1.xml"/><Relationship Id="rId1" Type="http://schemas.openxmlformats.org/officeDocument/2006/relationships/vmlDrawing" Target="../drawings/vmlDrawing95.vml"/><Relationship Id="rId6" Type="http://schemas.openxmlformats.org/officeDocument/2006/relationships/image" Target="../media/image347.emf"/><Relationship Id="rId5" Type="http://schemas.openxmlformats.org/officeDocument/2006/relationships/oleObject" Target="../embeddings/oleObject319.bin"/><Relationship Id="rId10" Type="http://schemas.openxmlformats.org/officeDocument/2006/relationships/image" Target="../media/image349.emf"/><Relationship Id="rId4" Type="http://schemas.openxmlformats.org/officeDocument/2006/relationships/image" Target="../media/image346.emf"/><Relationship Id="rId9" Type="http://schemas.openxmlformats.org/officeDocument/2006/relationships/oleObject" Target="../embeddings/oleObject321.bin"/></Relationships>
</file>

<file path=ppt/slides/_rels/slide167.xml.rels><?xml version="1.0" encoding="UTF-8" standalone="yes"?>
<Relationships xmlns="http://schemas.openxmlformats.org/package/2006/relationships"><Relationship Id="rId8" Type="http://schemas.openxmlformats.org/officeDocument/2006/relationships/image" Target="../media/image352.wmf"/><Relationship Id="rId3" Type="http://schemas.openxmlformats.org/officeDocument/2006/relationships/oleObject" Target="../embeddings/oleObject322.bin"/><Relationship Id="rId7" Type="http://schemas.openxmlformats.org/officeDocument/2006/relationships/oleObject" Target="../embeddings/oleObject324.bin"/><Relationship Id="rId12" Type="http://schemas.openxmlformats.org/officeDocument/2006/relationships/image" Target="../media/image354.wmf"/><Relationship Id="rId2" Type="http://schemas.openxmlformats.org/officeDocument/2006/relationships/slideLayout" Target="../slideLayouts/slideLayout1.xml"/><Relationship Id="rId1" Type="http://schemas.openxmlformats.org/officeDocument/2006/relationships/vmlDrawing" Target="../drawings/vmlDrawing96.vml"/><Relationship Id="rId6" Type="http://schemas.openxmlformats.org/officeDocument/2006/relationships/image" Target="../media/image351.emf"/><Relationship Id="rId11" Type="http://schemas.openxmlformats.org/officeDocument/2006/relationships/oleObject" Target="../embeddings/oleObject326.bin"/><Relationship Id="rId5" Type="http://schemas.openxmlformats.org/officeDocument/2006/relationships/oleObject" Target="../embeddings/oleObject323.bin"/><Relationship Id="rId10" Type="http://schemas.openxmlformats.org/officeDocument/2006/relationships/image" Target="../media/image353.emf"/><Relationship Id="rId4" Type="http://schemas.openxmlformats.org/officeDocument/2006/relationships/image" Target="../media/image350.wmf"/><Relationship Id="rId9" Type="http://schemas.openxmlformats.org/officeDocument/2006/relationships/oleObject" Target="../embeddings/oleObject325.bin"/></Relationships>
</file>

<file path=ppt/slides/_rels/slide168.xml.rels><?xml version="1.0" encoding="UTF-8" standalone="yes"?>
<Relationships xmlns="http://schemas.openxmlformats.org/package/2006/relationships"><Relationship Id="rId8" Type="http://schemas.openxmlformats.org/officeDocument/2006/relationships/image" Target="../media/image357.emf"/><Relationship Id="rId13" Type="http://schemas.openxmlformats.org/officeDocument/2006/relationships/oleObject" Target="../embeddings/oleObject332.bin"/><Relationship Id="rId3" Type="http://schemas.openxmlformats.org/officeDocument/2006/relationships/oleObject" Target="../embeddings/oleObject327.bin"/><Relationship Id="rId7" Type="http://schemas.openxmlformats.org/officeDocument/2006/relationships/oleObject" Target="../embeddings/oleObject329.bin"/><Relationship Id="rId12" Type="http://schemas.openxmlformats.org/officeDocument/2006/relationships/image" Target="../media/image359.emf"/><Relationship Id="rId2" Type="http://schemas.openxmlformats.org/officeDocument/2006/relationships/slideLayout" Target="../slideLayouts/slideLayout1.xml"/><Relationship Id="rId1" Type="http://schemas.openxmlformats.org/officeDocument/2006/relationships/vmlDrawing" Target="../drawings/vmlDrawing97.vml"/><Relationship Id="rId6" Type="http://schemas.openxmlformats.org/officeDocument/2006/relationships/image" Target="../media/image356.emf"/><Relationship Id="rId11" Type="http://schemas.openxmlformats.org/officeDocument/2006/relationships/oleObject" Target="../embeddings/oleObject331.bin"/><Relationship Id="rId5" Type="http://schemas.openxmlformats.org/officeDocument/2006/relationships/oleObject" Target="../embeddings/oleObject328.bin"/><Relationship Id="rId10" Type="http://schemas.openxmlformats.org/officeDocument/2006/relationships/image" Target="../media/image358.emf"/><Relationship Id="rId4" Type="http://schemas.openxmlformats.org/officeDocument/2006/relationships/image" Target="../media/image355.emf"/><Relationship Id="rId9" Type="http://schemas.openxmlformats.org/officeDocument/2006/relationships/oleObject" Target="../embeddings/oleObject330.bin"/><Relationship Id="rId14" Type="http://schemas.openxmlformats.org/officeDocument/2006/relationships/image" Target="../media/image360.emf"/></Relationships>
</file>

<file path=ppt/slides/_rels/slide169.xml.rels><?xml version="1.0" encoding="UTF-8" standalone="yes"?>
<Relationships xmlns="http://schemas.openxmlformats.org/package/2006/relationships"><Relationship Id="rId8" Type="http://schemas.openxmlformats.org/officeDocument/2006/relationships/image" Target="../media/image363.wmf"/><Relationship Id="rId3" Type="http://schemas.openxmlformats.org/officeDocument/2006/relationships/oleObject" Target="../embeddings/oleObject333.bin"/><Relationship Id="rId7" Type="http://schemas.openxmlformats.org/officeDocument/2006/relationships/oleObject" Target="../embeddings/oleObject335.bin"/><Relationship Id="rId2" Type="http://schemas.openxmlformats.org/officeDocument/2006/relationships/slideLayout" Target="../slideLayouts/slideLayout1.xml"/><Relationship Id="rId1" Type="http://schemas.openxmlformats.org/officeDocument/2006/relationships/vmlDrawing" Target="../drawings/vmlDrawing98.vml"/><Relationship Id="rId6" Type="http://schemas.openxmlformats.org/officeDocument/2006/relationships/image" Target="../media/image362.wmf"/><Relationship Id="rId5" Type="http://schemas.openxmlformats.org/officeDocument/2006/relationships/oleObject" Target="../embeddings/oleObject334.bin"/><Relationship Id="rId10" Type="http://schemas.openxmlformats.org/officeDocument/2006/relationships/image" Target="../media/image364.wmf"/><Relationship Id="rId4" Type="http://schemas.openxmlformats.org/officeDocument/2006/relationships/image" Target="../media/image361.wmf"/><Relationship Id="rId9" Type="http://schemas.openxmlformats.org/officeDocument/2006/relationships/oleObject" Target="../embeddings/oleObject336.bin"/></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8" Type="http://schemas.openxmlformats.org/officeDocument/2006/relationships/image" Target="../media/image367.wmf"/><Relationship Id="rId3" Type="http://schemas.openxmlformats.org/officeDocument/2006/relationships/oleObject" Target="../embeddings/oleObject337.bin"/><Relationship Id="rId7" Type="http://schemas.openxmlformats.org/officeDocument/2006/relationships/oleObject" Target="../embeddings/oleObject339.bin"/><Relationship Id="rId2" Type="http://schemas.openxmlformats.org/officeDocument/2006/relationships/slideLayout" Target="../slideLayouts/slideLayout1.xml"/><Relationship Id="rId1" Type="http://schemas.openxmlformats.org/officeDocument/2006/relationships/vmlDrawing" Target="../drawings/vmlDrawing99.vml"/><Relationship Id="rId6" Type="http://schemas.openxmlformats.org/officeDocument/2006/relationships/image" Target="../media/image366.wmf"/><Relationship Id="rId5" Type="http://schemas.openxmlformats.org/officeDocument/2006/relationships/oleObject" Target="../embeddings/oleObject338.bin"/><Relationship Id="rId4" Type="http://schemas.openxmlformats.org/officeDocument/2006/relationships/image" Target="../media/image365.wmf"/></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8" Type="http://schemas.openxmlformats.org/officeDocument/2006/relationships/image" Target="../media/image370.wmf"/><Relationship Id="rId3" Type="http://schemas.openxmlformats.org/officeDocument/2006/relationships/oleObject" Target="../embeddings/oleObject340.bin"/><Relationship Id="rId7" Type="http://schemas.openxmlformats.org/officeDocument/2006/relationships/oleObject" Target="../embeddings/oleObject342.bin"/><Relationship Id="rId2" Type="http://schemas.openxmlformats.org/officeDocument/2006/relationships/slideLayout" Target="../slideLayouts/slideLayout1.xml"/><Relationship Id="rId1" Type="http://schemas.openxmlformats.org/officeDocument/2006/relationships/vmlDrawing" Target="../drawings/vmlDrawing100.vml"/><Relationship Id="rId6" Type="http://schemas.openxmlformats.org/officeDocument/2006/relationships/image" Target="../media/image369.wmf"/><Relationship Id="rId5" Type="http://schemas.openxmlformats.org/officeDocument/2006/relationships/oleObject" Target="../embeddings/oleObject341.bin"/><Relationship Id="rId4" Type="http://schemas.openxmlformats.org/officeDocument/2006/relationships/image" Target="../media/image368.wmf"/></Relationships>
</file>

<file path=ppt/slides/_rels/slide173.xml.rels><?xml version="1.0" encoding="UTF-8" standalone="yes"?>
<Relationships xmlns="http://schemas.openxmlformats.org/package/2006/relationships"><Relationship Id="rId8" Type="http://schemas.openxmlformats.org/officeDocument/2006/relationships/image" Target="../media/image373.emf"/><Relationship Id="rId13" Type="http://schemas.openxmlformats.org/officeDocument/2006/relationships/oleObject" Target="../embeddings/oleObject348.bin"/><Relationship Id="rId3" Type="http://schemas.openxmlformats.org/officeDocument/2006/relationships/oleObject" Target="../embeddings/oleObject343.bin"/><Relationship Id="rId7" Type="http://schemas.openxmlformats.org/officeDocument/2006/relationships/oleObject" Target="../embeddings/oleObject345.bin"/><Relationship Id="rId12" Type="http://schemas.openxmlformats.org/officeDocument/2006/relationships/image" Target="../media/image375.emf"/><Relationship Id="rId2" Type="http://schemas.openxmlformats.org/officeDocument/2006/relationships/slideLayout" Target="../slideLayouts/slideLayout1.xml"/><Relationship Id="rId1" Type="http://schemas.openxmlformats.org/officeDocument/2006/relationships/vmlDrawing" Target="../drawings/vmlDrawing101.vml"/><Relationship Id="rId6" Type="http://schemas.openxmlformats.org/officeDocument/2006/relationships/image" Target="../media/image372.emf"/><Relationship Id="rId11" Type="http://schemas.openxmlformats.org/officeDocument/2006/relationships/oleObject" Target="../embeddings/oleObject347.bin"/><Relationship Id="rId5" Type="http://schemas.openxmlformats.org/officeDocument/2006/relationships/oleObject" Target="../embeddings/oleObject344.bin"/><Relationship Id="rId10" Type="http://schemas.openxmlformats.org/officeDocument/2006/relationships/image" Target="../media/image374.emf"/><Relationship Id="rId4" Type="http://schemas.openxmlformats.org/officeDocument/2006/relationships/image" Target="../media/image371.emf"/><Relationship Id="rId9" Type="http://schemas.openxmlformats.org/officeDocument/2006/relationships/oleObject" Target="../embeddings/oleObject346.bin"/><Relationship Id="rId14" Type="http://schemas.openxmlformats.org/officeDocument/2006/relationships/image" Target="../media/image376.emf"/></Relationships>
</file>

<file path=ppt/slides/_rels/slide174.xml.rels><?xml version="1.0" encoding="UTF-8" standalone="yes"?>
<Relationships xmlns="http://schemas.openxmlformats.org/package/2006/relationships"><Relationship Id="rId8" Type="http://schemas.openxmlformats.org/officeDocument/2006/relationships/image" Target="../media/image379.wmf"/><Relationship Id="rId13" Type="http://schemas.openxmlformats.org/officeDocument/2006/relationships/oleObject" Target="../embeddings/oleObject354.bin"/><Relationship Id="rId18" Type="http://schemas.openxmlformats.org/officeDocument/2006/relationships/image" Target="../media/image384.wmf"/><Relationship Id="rId26" Type="http://schemas.openxmlformats.org/officeDocument/2006/relationships/image" Target="../media/image388.wmf"/><Relationship Id="rId39" Type="http://schemas.openxmlformats.org/officeDocument/2006/relationships/oleObject" Target="../embeddings/oleObject367.bin"/><Relationship Id="rId3" Type="http://schemas.openxmlformats.org/officeDocument/2006/relationships/oleObject" Target="../embeddings/oleObject349.bin"/><Relationship Id="rId21" Type="http://schemas.openxmlformats.org/officeDocument/2006/relationships/oleObject" Target="../embeddings/oleObject358.bin"/><Relationship Id="rId34" Type="http://schemas.openxmlformats.org/officeDocument/2006/relationships/image" Target="../media/image392.wmf"/><Relationship Id="rId42" Type="http://schemas.openxmlformats.org/officeDocument/2006/relationships/oleObject" Target="../embeddings/oleObject369.bin"/><Relationship Id="rId7" Type="http://schemas.openxmlformats.org/officeDocument/2006/relationships/oleObject" Target="../embeddings/oleObject351.bin"/><Relationship Id="rId12" Type="http://schemas.openxmlformats.org/officeDocument/2006/relationships/image" Target="../media/image381.wmf"/><Relationship Id="rId17" Type="http://schemas.openxmlformats.org/officeDocument/2006/relationships/oleObject" Target="../embeddings/oleObject356.bin"/><Relationship Id="rId25" Type="http://schemas.openxmlformats.org/officeDocument/2006/relationships/oleObject" Target="../embeddings/oleObject360.bin"/><Relationship Id="rId33" Type="http://schemas.openxmlformats.org/officeDocument/2006/relationships/oleObject" Target="../embeddings/oleObject364.bin"/><Relationship Id="rId38" Type="http://schemas.openxmlformats.org/officeDocument/2006/relationships/image" Target="../media/image394.wmf"/><Relationship Id="rId2" Type="http://schemas.openxmlformats.org/officeDocument/2006/relationships/slideLayout" Target="../slideLayouts/slideLayout1.xml"/><Relationship Id="rId16" Type="http://schemas.openxmlformats.org/officeDocument/2006/relationships/image" Target="../media/image383.wmf"/><Relationship Id="rId20" Type="http://schemas.openxmlformats.org/officeDocument/2006/relationships/image" Target="../media/image385.wmf"/><Relationship Id="rId29" Type="http://schemas.openxmlformats.org/officeDocument/2006/relationships/oleObject" Target="../embeddings/oleObject362.bin"/><Relationship Id="rId41" Type="http://schemas.openxmlformats.org/officeDocument/2006/relationships/image" Target="../media/image395.wmf"/><Relationship Id="rId1" Type="http://schemas.openxmlformats.org/officeDocument/2006/relationships/vmlDrawing" Target="../drawings/vmlDrawing102.vml"/><Relationship Id="rId6" Type="http://schemas.openxmlformats.org/officeDocument/2006/relationships/image" Target="../media/image378.wmf"/><Relationship Id="rId11" Type="http://schemas.openxmlformats.org/officeDocument/2006/relationships/oleObject" Target="../embeddings/oleObject353.bin"/><Relationship Id="rId24" Type="http://schemas.openxmlformats.org/officeDocument/2006/relationships/image" Target="../media/image387.wmf"/><Relationship Id="rId32" Type="http://schemas.openxmlformats.org/officeDocument/2006/relationships/image" Target="../media/image391.wmf"/><Relationship Id="rId37" Type="http://schemas.openxmlformats.org/officeDocument/2006/relationships/oleObject" Target="../embeddings/oleObject366.bin"/><Relationship Id="rId40" Type="http://schemas.openxmlformats.org/officeDocument/2006/relationships/oleObject" Target="../embeddings/oleObject368.bin"/><Relationship Id="rId5" Type="http://schemas.openxmlformats.org/officeDocument/2006/relationships/oleObject" Target="../embeddings/oleObject350.bin"/><Relationship Id="rId15" Type="http://schemas.openxmlformats.org/officeDocument/2006/relationships/oleObject" Target="../embeddings/oleObject355.bin"/><Relationship Id="rId23" Type="http://schemas.openxmlformats.org/officeDocument/2006/relationships/oleObject" Target="../embeddings/oleObject359.bin"/><Relationship Id="rId28" Type="http://schemas.openxmlformats.org/officeDocument/2006/relationships/image" Target="../media/image389.wmf"/><Relationship Id="rId36" Type="http://schemas.openxmlformats.org/officeDocument/2006/relationships/image" Target="../media/image393.wmf"/><Relationship Id="rId10" Type="http://schemas.openxmlformats.org/officeDocument/2006/relationships/image" Target="../media/image380.wmf"/><Relationship Id="rId19" Type="http://schemas.openxmlformats.org/officeDocument/2006/relationships/oleObject" Target="../embeddings/oleObject357.bin"/><Relationship Id="rId31" Type="http://schemas.openxmlformats.org/officeDocument/2006/relationships/oleObject" Target="../embeddings/oleObject363.bin"/><Relationship Id="rId4" Type="http://schemas.openxmlformats.org/officeDocument/2006/relationships/image" Target="../media/image377.wmf"/><Relationship Id="rId9" Type="http://schemas.openxmlformats.org/officeDocument/2006/relationships/oleObject" Target="../embeddings/oleObject352.bin"/><Relationship Id="rId14" Type="http://schemas.openxmlformats.org/officeDocument/2006/relationships/image" Target="../media/image382.wmf"/><Relationship Id="rId22" Type="http://schemas.openxmlformats.org/officeDocument/2006/relationships/image" Target="../media/image386.wmf"/><Relationship Id="rId27" Type="http://schemas.openxmlformats.org/officeDocument/2006/relationships/oleObject" Target="../embeddings/oleObject361.bin"/><Relationship Id="rId30" Type="http://schemas.openxmlformats.org/officeDocument/2006/relationships/image" Target="../media/image390.wmf"/><Relationship Id="rId35" Type="http://schemas.openxmlformats.org/officeDocument/2006/relationships/oleObject" Target="../embeddings/oleObject365.bin"/><Relationship Id="rId43" Type="http://schemas.openxmlformats.org/officeDocument/2006/relationships/image" Target="../media/image396.wmf"/></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3" Type="http://schemas.openxmlformats.org/officeDocument/2006/relationships/oleObject" Target="../embeddings/oleObject370.bin"/><Relationship Id="rId2" Type="http://schemas.openxmlformats.org/officeDocument/2006/relationships/slideLayout" Target="../slideLayouts/slideLayout1.xml"/><Relationship Id="rId1" Type="http://schemas.openxmlformats.org/officeDocument/2006/relationships/vmlDrawing" Target="../drawings/vmlDrawing103.vml"/><Relationship Id="rId6" Type="http://schemas.openxmlformats.org/officeDocument/2006/relationships/image" Target="../media/image398.emf"/><Relationship Id="rId5" Type="http://schemas.openxmlformats.org/officeDocument/2006/relationships/oleObject" Target="../embeddings/oleObject371.bin"/><Relationship Id="rId4" Type="http://schemas.openxmlformats.org/officeDocument/2006/relationships/image" Target="../media/image397.wmf"/></Relationships>
</file>

<file path=ppt/slides/_rels/slide177.xml.rels><?xml version="1.0" encoding="UTF-8" standalone="yes"?>
<Relationships xmlns="http://schemas.openxmlformats.org/package/2006/relationships"><Relationship Id="rId8" Type="http://schemas.openxmlformats.org/officeDocument/2006/relationships/image" Target="../media/image401.wmf"/><Relationship Id="rId13" Type="http://schemas.openxmlformats.org/officeDocument/2006/relationships/oleObject" Target="../embeddings/oleObject377.bin"/><Relationship Id="rId3" Type="http://schemas.openxmlformats.org/officeDocument/2006/relationships/oleObject" Target="../embeddings/oleObject372.bin"/><Relationship Id="rId7" Type="http://schemas.openxmlformats.org/officeDocument/2006/relationships/oleObject" Target="../embeddings/oleObject374.bin"/><Relationship Id="rId12" Type="http://schemas.openxmlformats.org/officeDocument/2006/relationships/image" Target="../media/image403.wmf"/><Relationship Id="rId2" Type="http://schemas.openxmlformats.org/officeDocument/2006/relationships/slideLayout" Target="../slideLayouts/slideLayout1.xml"/><Relationship Id="rId16" Type="http://schemas.openxmlformats.org/officeDocument/2006/relationships/image" Target="../media/image405.wmf"/><Relationship Id="rId1" Type="http://schemas.openxmlformats.org/officeDocument/2006/relationships/vmlDrawing" Target="../drawings/vmlDrawing104.vml"/><Relationship Id="rId6" Type="http://schemas.openxmlformats.org/officeDocument/2006/relationships/image" Target="../media/image400.wmf"/><Relationship Id="rId11" Type="http://schemas.openxmlformats.org/officeDocument/2006/relationships/oleObject" Target="../embeddings/oleObject376.bin"/><Relationship Id="rId5" Type="http://schemas.openxmlformats.org/officeDocument/2006/relationships/oleObject" Target="../embeddings/oleObject373.bin"/><Relationship Id="rId15" Type="http://schemas.openxmlformats.org/officeDocument/2006/relationships/oleObject" Target="../embeddings/oleObject378.bin"/><Relationship Id="rId10" Type="http://schemas.openxmlformats.org/officeDocument/2006/relationships/image" Target="../media/image402.wmf"/><Relationship Id="rId4" Type="http://schemas.openxmlformats.org/officeDocument/2006/relationships/image" Target="../media/image399.wmf"/><Relationship Id="rId9" Type="http://schemas.openxmlformats.org/officeDocument/2006/relationships/oleObject" Target="../embeddings/oleObject375.bin"/><Relationship Id="rId14" Type="http://schemas.openxmlformats.org/officeDocument/2006/relationships/image" Target="../media/image404.wmf"/></Relationships>
</file>

<file path=ppt/slides/_rels/slide178.xml.rels><?xml version="1.0" encoding="UTF-8" standalone="yes"?>
<Relationships xmlns="http://schemas.openxmlformats.org/package/2006/relationships"><Relationship Id="rId8" Type="http://schemas.openxmlformats.org/officeDocument/2006/relationships/image" Target="../media/image408.wmf"/><Relationship Id="rId3" Type="http://schemas.openxmlformats.org/officeDocument/2006/relationships/oleObject" Target="../embeddings/oleObject379.bin"/><Relationship Id="rId7" Type="http://schemas.openxmlformats.org/officeDocument/2006/relationships/oleObject" Target="../embeddings/oleObject381.bin"/><Relationship Id="rId2" Type="http://schemas.openxmlformats.org/officeDocument/2006/relationships/slideLayout" Target="../slideLayouts/slideLayout1.xml"/><Relationship Id="rId1" Type="http://schemas.openxmlformats.org/officeDocument/2006/relationships/vmlDrawing" Target="../drawings/vmlDrawing105.vml"/><Relationship Id="rId6" Type="http://schemas.openxmlformats.org/officeDocument/2006/relationships/image" Target="../media/image407.wmf"/><Relationship Id="rId11" Type="http://schemas.openxmlformats.org/officeDocument/2006/relationships/image" Target="../media/image409.wmf"/><Relationship Id="rId5" Type="http://schemas.openxmlformats.org/officeDocument/2006/relationships/oleObject" Target="../embeddings/oleObject380.bin"/><Relationship Id="rId10" Type="http://schemas.openxmlformats.org/officeDocument/2006/relationships/oleObject" Target="../embeddings/oleObject383.bin"/><Relationship Id="rId4" Type="http://schemas.openxmlformats.org/officeDocument/2006/relationships/image" Target="../media/image406.wmf"/><Relationship Id="rId9" Type="http://schemas.openxmlformats.org/officeDocument/2006/relationships/oleObject" Target="../embeddings/oleObject382.bin"/></Relationships>
</file>

<file path=ppt/slides/_rels/slide179.xml.rels><?xml version="1.0" encoding="UTF-8" standalone="yes"?>
<Relationships xmlns="http://schemas.openxmlformats.org/package/2006/relationships"><Relationship Id="rId3" Type="http://schemas.openxmlformats.org/officeDocument/2006/relationships/image" Target="../media/image411.wmf"/><Relationship Id="rId2" Type="http://schemas.openxmlformats.org/officeDocument/2006/relationships/image" Target="../media/image410.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22.wmf"/><Relationship Id="rId5" Type="http://schemas.openxmlformats.org/officeDocument/2006/relationships/oleObject" Target="../embeddings/oleObject20.bin"/><Relationship Id="rId4" Type="http://schemas.openxmlformats.org/officeDocument/2006/relationships/image" Target="../media/image21.wmf"/></Relationships>
</file>

<file path=ppt/slides/_rels/slide19.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notesSlide" Target="../notesSlides/notesSlide6.xml"/><Relationship Id="rId7" Type="http://schemas.openxmlformats.org/officeDocument/2006/relationships/oleObject" Target="../embeddings/oleObject22.bin"/><Relationship Id="rId12" Type="http://schemas.openxmlformats.org/officeDocument/2006/relationships/image" Target="../media/image25.wmf"/><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18.wmf"/><Relationship Id="rId11" Type="http://schemas.openxmlformats.org/officeDocument/2006/relationships/oleObject" Target="../embeddings/oleObject24.bin"/><Relationship Id="rId5" Type="http://schemas.openxmlformats.org/officeDocument/2006/relationships/oleObject" Target="../embeddings/oleObject21.bin"/><Relationship Id="rId10" Type="http://schemas.openxmlformats.org/officeDocument/2006/relationships/image" Target="../media/image24.wmf"/><Relationship Id="rId4" Type="http://schemas.openxmlformats.org/officeDocument/2006/relationships/image" Target="../media/image37.png"/><Relationship Id="rId9" Type="http://schemas.openxmlformats.org/officeDocument/2006/relationships/oleObject" Target="../embeddings/oleObject23.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image" Target="../media/image27.wmf"/><Relationship Id="rId5" Type="http://schemas.openxmlformats.org/officeDocument/2006/relationships/oleObject" Target="../embeddings/oleObject26.bin"/><Relationship Id="rId4" Type="http://schemas.openxmlformats.org/officeDocument/2006/relationships/image" Target="../media/image26.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1.xml"/><Relationship Id="rId1" Type="http://schemas.openxmlformats.org/officeDocument/2006/relationships/vmlDrawing" Target="../drawings/vmlDrawing9.vml"/><Relationship Id="rId4" Type="http://schemas.openxmlformats.org/officeDocument/2006/relationships/image" Target="../media/image30.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1.xml"/><Relationship Id="rId1" Type="http://schemas.openxmlformats.org/officeDocument/2006/relationships/vmlDrawing" Target="../drawings/vmlDrawing10.vml"/><Relationship Id="rId4" Type="http://schemas.openxmlformats.org/officeDocument/2006/relationships/image" Target="../media/image31.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xml"/><Relationship Id="rId1" Type="http://schemas.openxmlformats.org/officeDocument/2006/relationships/vmlDrawing" Target="../drawings/vmlDrawing11.vml"/><Relationship Id="rId4" Type="http://schemas.openxmlformats.org/officeDocument/2006/relationships/image" Target="../media/image3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1.xml"/><Relationship Id="rId1" Type="http://schemas.openxmlformats.org/officeDocument/2006/relationships/vmlDrawing" Target="../drawings/vmlDrawing12.vml"/><Relationship Id="rId4" Type="http://schemas.openxmlformats.org/officeDocument/2006/relationships/image" Target="../media/image33.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1.xml"/><Relationship Id="rId1" Type="http://schemas.openxmlformats.org/officeDocument/2006/relationships/vmlDrawing" Target="../drawings/vmlDrawing13.vml"/><Relationship Id="rId4" Type="http://schemas.openxmlformats.org/officeDocument/2006/relationships/image" Target="../media/image34.emf"/></Relationships>
</file>

<file path=ppt/slides/_rels/slide32.xml.rels><?xml version="1.0" encoding="UTF-8" standalone="yes"?>
<Relationships xmlns="http://schemas.openxmlformats.org/package/2006/relationships"><Relationship Id="rId8" Type="http://schemas.openxmlformats.org/officeDocument/2006/relationships/image" Target="../media/image37.e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image" Target="../media/image36.emf"/><Relationship Id="rId5" Type="http://schemas.openxmlformats.org/officeDocument/2006/relationships/oleObject" Target="../embeddings/oleObject34.bin"/><Relationship Id="rId10" Type="http://schemas.openxmlformats.org/officeDocument/2006/relationships/image" Target="../media/image38.emf"/><Relationship Id="rId4" Type="http://schemas.openxmlformats.org/officeDocument/2006/relationships/image" Target="../media/image35.emf"/><Relationship Id="rId9" Type="http://schemas.openxmlformats.org/officeDocument/2006/relationships/oleObject" Target="../embeddings/oleObject36.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1.xml"/><Relationship Id="rId1" Type="http://schemas.openxmlformats.org/officeDocument/2006/relationships/vmlDrawing" Target="../drawings/vmlDrawing15.vml"/><Relationship Id="rId6" Type="http://schemas.openxmlformats.org/officeDocument/2006/relationships/image" Target="../media/image40.wmf"/><Relationship Id="rId5" Type="http://schemas.openxmlformats.org/officeDocument/2006/relationships/oleObject" Target="../embeddings/oleObject38.bin"/><Relationship Id="rId4" Type="http://schemas.openxmlformats.org/officeDocument/2006/relationships/image" Target="../media/image39.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1.xml"/><Relationship Id="rId1" Type="http://schemas.openxmlformats.org/officeDocument/2006/relationships/vmlDrawing" Target="../drawings/vmlDrawing16.vml"/><Relationship Id="rId4" Type="http://schemas.openxmlformats.org/officeDocument/2006/relationships/image" Target="../media/image41.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image" Target="../media/image43.wmf"/><Relationship Id="rId5" Type="http://schemas.openxmlformats.org/officeDocument/2006/relationships/oleObject" Target="../embeddings/oleObject41.bin"/><Relationship Id="rId4" Type="http://schemas.openxmlformats.org/officeDocument/2006/relationships/image" Target="../media/image42.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1.xml"/><Relationship Id="rId1" Type="http://schemas.openxmlformats.org/officeDocument/2006/relationships/vmlDrawing" Target="../drawings/vmlDrawing18.vml"/><Relationship Id="rId4" Type="http://schemas.openxmlformats.org/officeDocument/2006/relationships/image" Target="../media/image44.wmf"/></Relationships>
</file>

<file path=ppt/slides/_rels/slide37.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1.xml"/><Relationship Id="rId1" Type="http://schemas.openxmlformats.org/officeDocument/2006/relationships/vmlDrawing" Target="../drawings/vmlDrawing19.vml"/><Relationship Id="rId6" Type="http://schemas.openxmlformats.org/officeDocument/2006/relationships/image" Target="../media/image46.wmf"/><Relationship Id="rId5" Type="http://schemas.openxmlformats.org/officeDocument/2006/relationships/oleObject" Target="../embeddings/oleObject44.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46.bin"/></Relationships>
</file>

<file path=ppt/slides/_rels/slide38.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47.bin"/><Relationship Id="rId7" Type="http://schemas.openxmlformats.org/officeDocument/2006/relationships/oleObject" Target="../embeddings/oleObject49.bin"/><Relationship Id="rId12" Type="http://schemas.openxmlformats.org/officeDocument/2006/relationships/image" Target="../media/image53.wmf"/><Relationship Id="rId2" Type="http://schemas.openxmlformats.org/officeDocument/2006/relationships/slideLayout" Target="../slideLayouts/slideLayout1.xml"/><Relationship Id="rId1" Type="http://schemas.openxmlformats.org/officeDocument/2006/relationships/vmlDrawing" Target="../drawings/vmlDrawing20.vml"/><Relationship Id="rId6" Type="http://schemas.openxmlformats.org/officeDocument/2006/relationships/image" Target="../media/image50.wmf"/><Relationship Id="rId11" Type="http://schemas.openxmlformats.org/officeDocument/2006/relationships/oleObject" Target="../embeddings/oleObject51.bin"/><Relationship Id="rId5" Type="http://schemas.openxmlformats.org/officeDocument/2006/relationships/oleObject" Target="../embeddings/oleObject48.bin"/><Relationship Id="rId10" Type="http://schemas.openxmlformats.org/officeDocument/2006/relationships/image" Target="../media/image52.wmf"/><Relationship Id="rId4" Type="http://schemas.openxmlformats.org/officeDocument/2006/relationships/image" Target="../media/image49.wmf"/><Relationship Id="rId9" Type="http://schemas.openxmlformats.org/officeDocument/2006/relationships/oleObject" Target="../embeddings/oleObject50.bin"/></Relationships>
</file>

<file path=ppt/slides/_rels/slide39.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image" Target="../media/image56.wmf"/></Relationships>
</file>

<file path=ppt/slides/_rels/slide41.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wmf"/><Relationship Id="rId1" Type="http://schemas.openxmlformats.org/officeDocument/2006/relationships/slideLayout" Target="../slideLayouts/slideLayout1.xml"/><Relationship Id="rId4" Type="http://schemas.openxmlformats.org/officeDocument/2006/relationships/image" Target="../media/image59.emf"/></Relationships>
</file>

<file path=ppt/slides/_rels/slide42.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60.emf"/><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8" Type="http://schemas.openxmlformats.org/officeDocument/2006/relationships/image" Target="../media/image67.e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1.xml"/><Relationship Id="rId1" Type="http://schemas.openxmlformats.org/officeDocument/2006/relationships/vmlDrawing" Target="../drawings/vmlDrawing21.vml"/><Relationship Id="rId6" Type="http://schemas.openxmlformats.org/officeDocument/2006/relationships/image" Target="../media/image66.emf"/><Relationship Id="rId5" Type="http://schemas.openxmlformats.org/officeDocument/2006/relationships/oleObject" Target="../embeddings/oleObject53.bin"/><Relationship Id="rId4" Type="http://schemas.openxmlformats.org/officeDocument/2006/relationships/image" Target="../media/image65.wmf"/><Relationship Id="rId9" Type="http://schemas.openxmlformats.org/officeDocument/2006/relationships/image" Target="../media/image68.png"/></Relationships>
</file>

<file path=ppt/slides/_rels/slide48.xml.rels><?xml version="1.0" encoding="UTF-8" standalone="yes"?>
<Relationships xmlns="http://schemas.openxmlformats.org/package/2006/relationships"><Relationship Id="rId8" Type="http://schemas.openxmlformats.org/officeDocument/2006/relationships/image" Target="../media/image70.wmf"/><Relationship Id="rId13" Type="http://schemas.openxmlformats.org/officeDocument/2006/relationships/oleObject" Target="../embeddings/oleObject60.bin"/><Relationship Id="rId18" Type="http://schemas.openxmlformats.org/officeDocument/2006/relationships/image" Target="../media/image75.wmf"/><Relationship Id="rId3" Type="http://schemas.openxmlformats.org/officeDocument/2006/relationships/oleObject" Target="../embeddings/oleObject55.bin"/><Relationship Id="rId21" Type="http://schemas.openxmlformats.org/officeDocument/2006/relationships/customXml" Target="../ink/ink1.xml"/><Relationship Id="rId34" Type="http://schemas.openxmlformats.org/officeDocument/2006/relationships/image" Target="../media/image92.emf"/><Relationship Id="rId7" Type="http://schemas.openxmlformats.org/officeDocument/2006/relationships/oleObject" Target="../embeddings/oleObject57.bin"/><Relationship Id="rId12" Type="http://schemas.openxmlformats.org/officeDocument/2006/relationships/image" Target="../media/image72.wmf"/><Relationship Id="rId17" Type="http://schemas.openxmlformats.org/officeDocument/2006/relationships/oleObject" Target="../embeddings/oleObject62.bin"/><Relationship Id="rId2" Type="http://schemas.openxmlformats.org/officeDocument/2006/relationships/slideLayout" Target="../slideLayouts/slideLayout1.xml"/><Relationship Id="rId16" Type="http://schemas.openxmlformats.org/officeDocument/2006/relationships/image" Target="../media/image74.wmf"/><Relationship Id="rId20" Type="http://schemas.openxmlformats.org/officeDocument/2006/relationships/image" Target="../media/image76.wmf"/><Relationship Id="rId1" Type="http://schemas.openxmlformats.org/officeDocument/2006/relationships/vmlDrawing" Target="../drawings/vmlDrawing22.vml"/><Relationship Id="rId6" Type="http://schemas.openxmlformats.org/officeDocument/2006/relationships/image" Target="../media/image65.wmf"/><Relationship Id="rId11" Type="http://schemas.openxmlformats.org/officeDocument/2006/relationships/oleObject" Target="../embeddings/oleObject59.bin"/><Relationship Id="rId5" Type="http://schemas.openxmlformats.org/officeDocument/2006/relationships/oleObject" Target="../embeddings/oleObject56.bin"/><Relationship Id="rId15" Type="http://schemas.openxmlformats.org/officeDocument/2006/relationships/oleObject" Target="../embeddings/oleObject61.bin"/><Relationship Id="rId10" Type="http://schemas.openxmlformats.org/officeDocument/2006/relationships/image" Target="../media/image71.wmf"/><Relationship Id="rId19" Type="http://schemas.openxmlformats.org/officeDocument/2006/relationships/oleObject" Target="../embeddings/oleObject63.bin"/><Relationship Id="rId4" Type="http://schemas.openxmlformats.org/officeDocument/2006/relationships/image" Target="../media/image69.wmf"/><Relationship Id="rId9" Type="http://schemas.openxmlformats.org/officeDocument/2006/relationships/oleObject" Target="../embeddings/oleObject58.bin"/><Relationship Id="rId14" Type="http://schemas.openxmlformats.org/officeDocument/2006/relationships/image" Target="../media/image73.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slideLayout" Target="../slideLayouts/slideLayout1.xml"/><Relationship Id="rId1" Type="http://schemas.openxmlformats.org/officeDocument/2006/relationships/vmlDrawing" Target="../drawings/vmlDrawing23.vml"/><Relationship Id="rId6" Type="http://schemas.openxmlformats.org/officeDocument/2006/relationships/image" Target="../media/image78.wmf"/><Relationship Id="rId5" Type="http://schemas.openxmlformats.org/officeDocument/2006/relationships/oleObject" Target="../embeddings/oleObject65.bin"/><Relationship Id="rId10" Type="http://schemas.openxmlformats.org/officeDocument/2006/relationships/image" Target="../media/image80.wmf"/><Relationship Id="rId4" Type="http://schemas.openxmlformats.org/officeDocument/2006/relationships/image" Target="../media/image77.wmf"/><Relationship Id="rId9" Type="http://schemas.openxmlformats.org/officeDocument/2006/relationships/oleObject" Target="../embeddings/oleObject67.bin"/></Relationships>
</file>

<file path=ppt/slides/_rels/slide52.xml.rels><?xml version="1.0" encoding="UTF-8" standalone="yes"?>
<Relationships xmlns="http://schemas.openxmlformats.org/package/2006/relationships"><Relationship Id="rId2" Type="http://schemas.openxmlformats.org/officeDocument/2006/relationships/image" Target="../media/image81.emf"/><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image" Target="../media/image82.emf"/><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68.bin"/><Relationship Id="rId7" Type="http://schemas.openxmlformats.org/officeDocument/2006/relationships/oleObject" Target="../embeddings/oleObject70.bin"/><Relationship Id="rId2" Type="http://schemas.openxmlformats.org/officeDocument/2006/relationships/slideLayout" Target="../slideLayouts/slideLayout1.xml"/><Relationship Id="rId1" Type="http://schemas.openxmlformats.org/officeDocument/2006/relationships/vmlDrawing" Target="../drawings/vmlDrawing24.vml"/><Relationship Id="rId6" Type="http://schemas.openxmlformats.org/officeDocument/2006/relationships/image" Target="../media/image85.emf"/><Relationship Id="rId5" Type="http://schemas.openxmlformats.org/officeDocument/2006/relationships/oleObject" Target="../embeddings/oleObject69.bin"/><Relationship Id="rId10" Type="http://schemas.openxmlformats.org/officeDocument/2006/relationships/image" Target="../media/image87.wmf"/><Relationship Id="rId4" Type="http://schemas.openxmlformats.org/officeDocument/2006/relationships/image" Target="../media/image84.emf"/><Relationship Id="rId9" Type="http://schemas.openxmlformats.org/officeDocument/2006/relationships/oleObject" Target="../embeddings/oleObject71.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74.bin"/><Relationship Id="rId3" Type="http://schemas.openxmlformats.org/officeDocument/2006/relationships/notesSlide" Target="../notesSlides/notesSlide10.xml"/><Relationship Id="rId7" Type="http://schemas.openxmlformats.org/officeDocument/2006/relationships/image" Target="../media/image89.wmf"/><Relationship Id="rId2" Type="http://schemas.openxmlformats.org/officeDocument/2006/relationships/slideLayout" Target="../slideLayouts/slideLayout1.xml"/><Relationship Id="rId1" Type="http://schemas.openxmlformats.org/officeDocument/2006/relationships/vmlDrawing" Target="../drawings/vmlDrawing25.vml"/><Relationship Id="rId6" Type="http://schemas.openxmlformats.org/officeDocument/2006/relationships/oleObject" Target="../embeddings/oleObject73.bin"/><Relationship Id="rId11" Type="http://schemas.openxmlformats.org/officeDocument/2006/relationships/image" Target="../media/image91.wmf"/><Relationship Id="rId5" Type="http://schemas.openxmlformats.org/officeDocument/2006/relationships/image" Target="../media/image88.wmf"/><Relationship Id="rId10" Type="http://schemas.openxmlformats.org/officeDocument/2006/relationships/oleObject" Target="../embeddings/oleObject75.bin"/><Relationship Id="rId4" Type="http://schemas.openxmlformats.org/officeDocument/2006/relationships/oleObject" Target="../embeddings/oleObject72.bin"/><Relationship Id="rId9" Type="http://schemas.openxmlformats.org/officeDocument/2006/relationships/image" Target="../media/image90.wmf"/></Relationships>
</file>

<file path=ppt/slides/_rels/slide58.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vmlDrawing" Target="../drawings/vmlDrawing26.vml"/><Relationship Id="rId5" Type="http://schemas.openxmlformats.org/officeDocument/2006/relationships/image" Target="../media/image93.wmf"/><Relationship Id="rId4" Type="http://schemas.openxmlformats.org/officeDocument/2006/relationships/oleObject" Target="../embeddings/oleObject76.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image" Target="../media/image96.png"/><Relationship Id="rId7" Type="http://schemas.openxmlformats.org/officeDocument/2006/relationships/oleObject" Target="../embeddings/oleObject78.bin"/><Relationship Id="rId2" Type="http://schemas.openxmlformats.org/officeDocument/2006/relationships/slideLayout" Target="../slideLayouts/slideLayout1.xml"/><Relationship Id="rId1" Type="http://schemas.openxmlformats.org/officeDocument/2006/relationships/vmlDrawing" Target="../drawings/vmlDrawing27.vml"/><Relationship Id="rId6" Type="http://schemas.openxmlformats.org/officeDocument/2006/relationships/image" Target="../media/image94.wmf"/><Relationship Id="rId5" Type="http://schemas.openxmlformats.org/officeDocument/2006/relationships/oleObject" Target="../embeddings/oleObject77.bin"/><Relationship Id="rId4" Type="http://schemas.openxmlformats.org/officeDocument/2006/relationships/image" Target="../media/image96.jpeg"/></Relationships>
</file>

<file path=ppt/slides/_rels/slide63.xml.rels><?xml version="1.0" encoding="UTF-8" standalone="yes"?>
<Relationships xmlns="http://schemas.openxmlformats.org/package/2006/relationships"><Relationship Id="rId8" Type="http://schemas.openxmlformats.org/officeDocument/2006/relationships/image" Target="../media/image99.emf"/><Relationship Id="rId3" Type="http://schemas.openxmlformats.org/officeDocument/2006/relationships/oleObject" Target="../embeddings/oleObject79.bin"/><Relationship Id="rId7" Type="http://schemas.openxmlformats.org/officeDocument/2006/relationships/oleObject" Target="../embeddings/oleObject81.bin"/><Relationship Id="rId12" Type="http://schemas.openxmlformats.org/officeDocument/2006/relationships/image" Target="../media/image101.emf"/><Relationship Id="rId2" Type="http://schemas.openxmlformats.org/officeDocument/2006/relationships/slideLayout" Target="../slideLayouts/slideLayout1.xml"/><Relationship Id="rId1" Type="http://schemas.openxmlformats.org/officeDocument/2006/relationships/vmlDrawing" Target="../drawings/vmlDrawing28.vml"/><Relationship Id="rId6" Type="http://schemas.openxmlformats.org/officeDocument/2006/relationships/image" Target="../media/image98.emf"/><Relationship Id="rId11" Type="http://schemas.openxmlformats.org/officeDocument/2006/relationships/oleObject" Target="../embeddings/oleObject83.bin"/><Relationship Id="rId5" Type="http://schemas.openxmlformats.org/officeDocument/2006/relationships/oleObject" Target="../embeddings/oleObject80.bin"/><Relationship Id="rId10" Type="http://schemas.openxmlformats.org/officeDocument/2006/relationships/image" Target="../media/image100.emf"/><Relationship Id="rId4" Type="http://schemas.openxmlformats.org/officeDocument/2006/relationships/image" Target="../media/image97.emf"/><Relationship Id="rId9" Type="http://schemas.openxmlformats.org/officeDocument/2006/relationships/oleObject" Target="../embeddings/oleObject82.bin"/></Relationships>
</file>

<file path=ppt/slides/_rels/slide64.xml.rels><?xml version="1.0" encoding="UTF-8" standalone="yes"?>
<Relationships xmlns="http://schemas.openxmlformats.org/package/2006/relationships"><Relationship Id="rId3" Type="http://schemas.openxmlformats.org/officeDocument/2006/relationships/image" Target="../media/image102.jpe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04.png"/><Relationship Id="rId4" Type="http://schemas.openxmlformats.org/officeDocument/2006/relationships/image" Target="../media/image96.jpeg"/></Relationships>
</file>

<file path=ppt/slides/_rels/slide65.xml.rels><?xml version="1.0" encoding="UTF-8" standalone="yes"?>
<Relationships xmlns="http://schemas.openxmlformats.org/package/2006/relationships"><Relationship Id="rId8" Type="http://schemas.openxmlformats.org/officeDocument/2006/relationships/image" Target="../media/image104.emf"/><Relationship Id="rId3" Type="http://schemas.openxmlformats.org/officeDocument/2006/relationships/oleObject" Target="../embeddings/oleObject84.bin"/><Relationship Id="rId7" Type="http://schemas.openxmlformats.org/officeDocument/2006/relationships/oleObject" Target="../embeddings/oleObject86.bin"/><Relationship Id="rId2" Type="http://schemas.openxmlformats.org/officeDocument/2006/relationships/slideLayout" Target="../slideLayouts/slideLayout1.xml"/><Relationship Id="rId1" Type="http://schemas.openxmlformats.org/officeDocument/2006/relationships/vmlDrawing" Target="../drawings/vmlDrawing29.vml"/><Relationship Id="rId6" Type="http://schemas.openxmlformats.org/officeDocument/2006/relationships/image" Target="../media/image103.emf"/><Relationship Id="rId5" Type="http://schemas.openxmlformats.org/officeDocument/2006/relationships/oleObject" Target="../embeddings/oleObject85.bin"/><Relationship Id="rId10" Type="http://schemas.openxmlformats.org/officeDocument/2006/relationships/image" Target="../media/image105.emf"/><Relationship Id="rId4" Type="http://schemas.openxmlformats.org/officeDocument/2006/relationships/image" Target="../media/image57.wmf"/><Relationship Id="rId9" Type="http://schemas.openxmlformats.org/officeDocument/2006/relationships/oleObject" Target="../embeddings/oleObject87.bin"/></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1.xml"/><Relationship Id="rId1" Type="http://schemas.openxmlformats.org/officeDocument/2006/relationships/vmlDrawing" Target="../drawings/vmlDrawing30.vml"/><Relationship Id="rId6" Type="http://schemas.openxmlformats.org/officeDocument/2006/relationships/image" Target="../media/image108.wmf"/><Relationship Id="rId5" Type="http://schemas.openxmlformats.org/officeDocument/2006/relationships/oleObject" Target="../embeddings/oleObject89.bin"/><Relationship Id="rId4" Type="http://schemas.openxmlformats.org/officeDocument/2006/relationships/image" Target="../media/image107.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1.xml"/><Relationship Id="rId1" Type="http://schemas.openxmlformats.org/officeDocument/2006/relationships/vmlDrawing" Target="../drawings/vmlDrawing31.vml"/><Relationship Id="rId6" Type="http://schemas.openxmlformats.org/officeDocument/2006/relationships/image" Target="../media/image110.wmf"/><Relationship Id="rId5" Type="http://schemas.openxmlformats.org/officeDocument/2006/relationships/oleObject" Target="../embeddings/oleObject91.bin"/><Relationship Id="rId4" Type="http://schemas.openxmlformats.org/officeDocument/2006/relationships/image" Target="../media/image109.emf"/></Relationships>
</file>

<file path=ppt/slides/_rels/slide72.xml.rels><?xml version="1.0" encoding="UTF-8" standalone="yes"?>
<Relationships xmlns="http://schemas.openxmlformats.org/package/2006/relationships"><Relationship Id="rId8" Type="http://schemas.openxmlformats.org/officeDocument/2006/relationships/image" Target="../media/image113.emf"/><Relationship Id="rId13" Type="http://schemas.openxmlformats.org/officeDocument/2006/relationships/oleObject" Target="../embeddings/oleObject97.bin"/><Relationship Id="rId18" Type="http://schemas.openxmlformats.org/officeDocument/2006/relationships/image" Target="../media/image118.emf"/><Relationship Id="rId3" Type="http://schemas.openxmlformats.org/officeDocument/2006/relationships/oleObject" Target="../embeddings/oleObject92.bin"/><Relationship Id="rId21" Type="http://schemas.openxmlformats.org/officeDocument/2006/relationships/oleObject" Target="../embeddings/oleObject101.bin"/><Relationship Id="rId7" Type="http://schemas.openxmlformats.org/officeDocument/2006/relationships/oleObject" Target="../embeddings/oleObject94.bin"/><Relationship Id="rId12" Type="http://schemas.openxmlformats.org/officeDocument/2006/relationships/image" Target="../media/image115.wmf"/><Relationship Id="rId17" Type="http://schemas.openxmlformats.org/officeDocument/2006/relationships/oleObject" Target="../embeddings/oleObject99.bin"/><Relationship Id="rId2" Type="http://schemas.openxmlformats.org/officeDocument/2006/relationships/slideLayout" Target="../slideLayouts/slideLayout1.xml"/><Relationship Id="rId16" Type="http://schemas.openxmlformats.org/officeDocument/2006/relationships/image" Target="../media/image117.emf"/><Relationship Id="rId20" Type="http://schemas.openxmlformats.org/officeDocument/2006/relationships/image" Target="../media/image119.emf"/><Relationship Id="rId1" Type="http://schemas.openxmlformats.org/officeDocument/2006/relationships/vmlDrawing" Target="../drawings/vmlDrawing32.vml"/><Relationship Id="rId6" Type="http://schemas.openxmlformats.org/officeDocument/2006/relationships/image" Target="../media/image112.wmf"/><Relationship Id="rId11" Type="http://schemas.openxmlformats.org/officeDocument/2006/relationships/oleObject" Target="../embeddings/oleObject96.bin"/><Relationship Id="rId24" Type="http://schemas.openxmlformats.org/officeDocument/2006/relationships/image" Target="../media/image121.emf"/><Relationship Id="rId5" Type="http://schemas.openxmlformats.org/officeDocument/2006/relationships/oleObject" Target="../embeddings/oleObject93.bin"/><Relationship Id="rId15" Type="http://schemas.openxmlformats.org/officeDocument/2006/relationships/oleObject" Target="../embeddings/oleObject98.bin"/><Relationship Id="rId23" Type="http://schemas.openxmlformats.org/officeDocument/2006/relationships/oleObject" Target="../embeddings/oleObject102.bin"/><Relationship Id="rId10" Type="http://schemas.openxmlformats.org/officeDocument/2006/relationships/image" Target="../media/image114.wmf"/><Relationship Id="rId19" Type="http://schemas.openxmlformats.org/officeDocument/2006/relationships/oleObject" Target="../embeddings/oleObject100.bin"/><Relationship Id="rId4" Type="http://schemas.openxmlformats.org/officeDocument/2006/relationships/image" Target="../media/image111.wmf"/><Relationship Id="rId9" Type="http://schemas.openxmlformats.org/officeDocument/2006/relationships/oleObject" Target="../embeddings/oleObject95.bin"/><Relationship Id="rId14" Type="http://schemas.openxmlformats.org/officeDocument/2006/relationships/image" Target="../media/image116.emf"/><Relationship Id="rId22" Type="http://schemas.openxmlformats.org/officeDocument/2006/relationships/image" Target="../media/image120.emf"/></Relationships>
</file>

<file path=ppt/slides/_rels/slide73.xml.rels><?xml version="1.0" encoding="UTF-8" standalone="yes"?>
<Relationships xmlns="http://schemas.openxmlformats.org/package/2006/relationships"><Relationship Id="rId8" Type="http://schemas.openxmlformats.org/officeDocument/2006/relationships/image" Target="../media/image124.emf"/><Relationship Id="rId13" Type="http://schemas.openxmlformats.org/officeDocument/2006/relationships/oleObject" Target="../embeddings/oleObject108.bin"/><Relationship Id="rId3" Type="http://schemas.openxmlformats.org/officeDocument/2006/relationships/oleObject" Target="../embeddings/oleObject103.bin"/><Relationship Id="rId7" Type="http://schemas.openxmlformats.org/officeDocument/2006/relationships/oleObject" Target="../embeddings/oleObject105.bin"/><Relationship Id="rId12" Type="http://schemas.openxmlformats.org/officeDocument/2006/relationships/image" Target="../media/image126.wmf"/><Relationship Id="rId2" Type="http://schemas.openxmlformats.org/officeDocument/2006/relationships/slideLayout" Target="../slideLayouts/slideLayout1.xml"/><Relationship Id="rId16" Type="http://schemas.openxmlformats.org/officeDocument/2006/relationships/image" Target="../media/image128.wmf"/><Relationship Id="rId1" Type="http://schemas.openxmlformats.org/officeDocument/2006/relationships/vmlDrawing" Target="../drawings/vmlDrawing33.vml"/><Relationship Id="rId6" Type="http://schemas.openxmlformats.org/officeDocument/2006/relationships/image" Target="../media/image123.wmf"/><Relationship Id="rId11" Type="http://schemas.openxmlformats.org/officeDocument/2006/relationships/oleObject" Target="../embeddings/oleObject107.bin"/><Relationship Id="rId5" Type="http://schemas.openxmlformats.org/officeDocument/2006/relationships/oleObject" Target="../embeddings/oleObject104.bin"/><Relationship Id="rId15" Type="http://schemas.openxmlformats.org/officeDocument/2006/relationships/oleObject" Target="../embeddings/oleObject109.bin"/><Relationship Id="rId10" Type="http://schemas.openxmlformats.org/officeDocument/2006/relationships/image" Target="../media/image125.wmf"/><Relationship Id="rId4" Type="http://schemas.openxmlformats.org/officeDocument/2006/relationships/image" Target="../media/image122.wmf"/><Relationship Id="rId9" Type="http://schemas.openxmlformats.org/officeDocument/2006/relationships/oleObject" Target="../embeddings/oleObject106.bin"/><Relationship Id="rId14" Type="http://schemas.openxmlformats.org/officeDocument/2006/relationships/image" Target="../media/image127.wmf"/></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30.emf"/><Relationship Id="rId2" Type="http://schemas.openxmlformats.org/officeDocument/2006/relationships/slideLayout" Target="../slideLayouts/slideLayout1.xml"/><Relationship Id="rId1" Type="http://schemas.openxmlformats.org/officeDocument/2006/relationships/vmlDrawing" Target="../drawings/vmlDrawing34.vml"/><Relationship Id="rId6" Type="http://schemas.openxmlformats.org/officeDocument/2006/relationships/oleObject" Target="../embeddings/oleObject111.bin"/><Relationship Id="rId5" Type="http://schemas.openxmlformats.org/officeDocument/2006/relationships/image" Target="../media/image129.emf"/><Relationship Id="rId4" Type="http://schemas.openxmlformats.org/officeDocument/2006/relationships/oleObject" Target="../embeddings/oleObject110.bin"/></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12.bin"/><Relationship Id="rId2" Type="http://schemas.openxmlformats.org/officeDocument/2006/relationships/slideLayout" Target="../slideLayouts/slideLayout1.xml"/><Relationship Id="rId1" Type="http://schemas.openxmlformats.org/officeDocument/2006/relationships/vmlDrawing" Target="../drawings/vmlDrawing35.vml"/><Relationship Id="rId4" Type="http://schemas.openxmlformats.org/officeDocument/2006/relationships/image" Target="../media/image131.w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13.bin"/><Relationship Id="rId2" Type="http://schemas.openxmlformats.org/officeDocument/2006/relationships/slideLayout" Target="../slideLayouts/slideLayout1.xml"/><Relationship Id="rId1" Type="http://schemas.openxmlformats.org/officeDocument/2006/relationships/vmlDrawing" Target="../drawings/vmlDrawing36.vml"/><Relationship Id="rId4" Type="http://schemas.openxmlformats.org/officeDocument/2006/relationships/image" Target="../media/image132.emf"/></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8" Type="http://schemas.openxmlformats.org/officeDocument/2006/relationships/image" Target="../media/image135.emf"/><Relationship Id="rId3" Type="http://schemas.openxmlformats.org/officeDocument/2006/relationships/oleObject" Target="../embeddings/oleObject114.bin"/><Relationship Id="rId7" Type="http://schemas.openxmlformats.org/officeDocument/2006/relationships/oleObject" Target="../embeddings/oleObject116.bin"/><Relationship Id="rId2" Type="http://schemas.openxmlformats.org/officeDocument/2006/relationships/slideLayout" Target="../slideLayouts/slideLayout1.xml"/><Relationship Id="rId1" Type="http://schemas.openxmlformats.org/officeDocument/2006/relationships/vmlDrawing" Target="../drawings/vmlDrawing37.vml"/><Relationship Id="rId6" Type="http://schemas.openxmlformats.org/officeDocument/2006/relationships/image" Target="../media/image134.emf"/><Relationship Id="rId5" Type="http://schemas.openxmlformats.org/officeDocument/2006/relationships/oleObject" Target="../embeddings/oleObject115.bin"/><Relationship Id="rId4" Type="http://schemas.openxmlformats.org/officeDocument/2006/relationships/image" Target="../media/image133.e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8" Type="http://schemas.openxmlformats.org/officeDocument/2006/relationships/image" Target="../media/image138.emf"/><Relationship Id="rId3" Type="http://schemas.openxmlformats.org/officeDocument/2006/relationships/oleObject" Target="../embeddings/oleObject117.bin"/><Relationship Id="rId7" Type="http://schemas.openxmlformats.org/officeDocument/2006/relationships/oleObject" Target="../embeddings/oleObject119.bin"/><Relationship Id="rId2" Type="http://schemas.openxmlformats.org/officeDocument/2006/relationships/slideLayout" Target="../slideLayouts/slideLayout1.xml"/><Relationship Id="rId1" Type="http://schemas.openxmlformats.org/officeDocument/2006/relationships/vmlDrawing" Target="../drawings/vmlDrawing38.vml"/><Relationship Id="rId6" Type="http://schemas.openxmlformats.org/officeDocument/2006/relationships/image" Target="../media/image137.emf"/><Relationship Id="rId5" Type="http://schemas.openxmlformats.org/officeDocument/2006/relationships/oleObject" Target="../embeddings/oleObject118.bin"/><Relationship Id="rId10" Type="http://schemas.openxmlformats.org/officeDocument/2006/relationships/image" Target="../media/image139.emf"/><Relationship Id="rId4" Type="http://schemas.openxmlformats.org/officeDocument/2006/relationships/image" Target="../media/image136.emf"/><Relationship Id="rId9" Type="http://schemas.openxmlformats.org/officeDocument/2006/relationships/oleObject" Target="../embeddings/oleObject120.bin"/></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8" Type="http://schemas.openxmlformats.org/officeDocument/2006/relationships/oleObject" Target="../embeddings/oleObject123.bin"/><Relationship Id="rId3" Type="http://schemas.openxmlformats.org/officeDocument/2006/relationships/notesSlide" Target="../notesSlides/notesSlide20.xml"/><Relationship Id="rId7" Type="http://schemas.openxmlformats.org/officeDocument/2006/relationships/image" Target="../media/image141.emf"/><Relationship Id="rId2" Type="http://schemas.openxmlformats.org/officeDocument/2006/relationships/slideLayout" Target="../slideLayouts/slideLayout1.xml"/><Relationship Id="rId1" Type="http://schemas.openxmlformats.org/officeDocument/2006/relationships/vmlDrawing" Target="../drawings/vmlDrawing39.vml"/><Relationship Id="rId6" Type="http://schemas.openxmlformats.org/officeDocument/2006/relationships/oleObject" Target="../embeddings/oleObject122.bin"/><Relationship Id="rId11" Type="http://schemas.openxmlformats.org/officeDocument/2006/relationships/image" Target="../media/image143.emf"/><Relationship Id="rId5" Type="http://schemas.openxmlformats.org/officeDocument/2006/relationships/image" Target="../media/image140.emf"/><Relationship Id="rId10" Type="http://schemas.openxmlformats.org/officeDocument/2006/relationships/oleObject" Target="../embeddings/oleObject124.bin"/><Relationship Id="rId4" Type="http://schemas.openxmlformats.org/officeDocument/2006/relationships/oleObject" Target="../embeddings/oleObject121.bin"/><Relationship Id="rId9" Type="http://schemas.openxmlformats.org/officeDocument/2006/relationships/image" Target="../media/image142.e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25.bin"/><Relationship Id="rId2" Type="http://schemas.openxmlformats.org/officeDocument/2006/relationships/slideLayout" Target="../slideLayouts/slideLayout1.xml"/><Relationship Id="rId1" Type="http://schemas.openxmlformats.org/officeDocument/2006/relationships/vmlDrawing" Target="../drawings/vmlDrawing40.vml"/><Relationship Id="rId6" Type="http://schemas.openxmlformats.org/officeDocument/2006/relationships/image" Target="../media/image145.emf"/><Relationship Id="rId5" Type="http://schemas.openxmlformats.org/officeDocument/2006/relationships/oleObject" Target="../embeddings/oleObject126.bin"/><Relationship Id="rId4" Type="http://schemas.openxmlformats.org/officeDocument/2006/relationships/image" Target="../media/image144.e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127.bin"/><Relationship Id="rId2" Type="http://schemas.openxmlformats.org/officeDocument/2006/relationships/slideLayout" Target="../slideLayouts/slideLayout1.xml"/><Relationship Id="rId1" Type="http://schemas.openxmlformats.org/officeDocument/2006/relationships/vmlDrawing" Target="../drawings/vmlDrawing41.vml"/><Relationship Id="rId6" Type="http://schemas.openxmlformats.org/officeDocument/2006/relationships/image" Target="../media/image147.wmf"/><Relationship Id="rId5" Type="http://schemas.openxmlformats.org/officeDocument/2006/relationships/oleObject" Target="../embeddings/oleObject128.bin"/><Relationship Id="rId4" Type="http://schemas.openxmlformats.org/officeDocument/2006/relationships/image" Target="../media/image146.wmf"/></Relationships>
</file>

<file path=ppt/slides/_rels/slide94.xml.rels><?xml version="1.0" encoding="UTF-8" standalone="yes"?>
<Relationships xmlns="http://schemas.openxmlformats.org/package/2006/relationships"><Relationship Id="rId8" Type="http://schemas.openxmlformats.org/officeDocument/2006/relationships/image" Target="../media/image150.wmf"/><Relationship Id="rId3" Type="http://schemas.openxmlformats.org/officeDocument/2006/relationships/oleObject" Target="../embeddings/oleObject129.bin"/><Relationship Id="rId7" Type="http://schemas.openxmlformats.org/officeDocument/2006/relationships/oleObject" Target="../embeddings/oleObject131.bin"/><Relationship Id="rId2" Type="http://schemas.openxmlformats.org/officeDocument/2006/relationships/slideLayout" Target="../slideLayouts/slideLayout1.xml"/><Relationship Id="rId1" Type="http://schemas.openxmlformats.org/officeDocument/2006/relationships/vmlDrawing" Target="../drawings/vmlDrawing42.vml"/><Relationship Id="rId6" Type="http://schemas.openxmlformats.org/officeDocument/2006/relationships/image" Target="../media/image149.wmf"/><Relationship Id="rId5" Type="http://schemas.openxmlformats.org/officeDocument/2006/relationships/oleObject" Target="../embeddings/oleObject130.bin"/><Relationship Id="rId10" Type="http://schemas.openxmlformats.org/officeDocument/2006/relationships/image" Target="../media/image151.wmf"/><Relationship Id="rId4" Type="http://schemas.openxmlformats.org/officeDocument/2006/relationships/image" Target="../media/image148.emf"/><Relationship Id="rId9" Type="http://schemas.openxmlformats.org/officeDocument/2006/relationships/oleObject" Target="../embeddings/oleObject132.bin"/></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133.bin"/><Relationship Id="rId2" Type="http://schemas.openxmlformats.org/officeDocument/2006/relationships/slideLayout" Target="../slideLayouts/slideLayout1.xml"/><Relationship Id="rId1" Type="http://schemas.openxmlformats.org/officeDocument/2006/relationships/vmlDrawing" Target="../drawings/vmlDrawing43.vml"/><Relationship Id="rId4" Type="http://schemas.openxmlformats.org/officeDocument/2006/relationships/image" Target="../media/image152.wmf"/></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134.bin"/><Relationship Id="rId2" Type="http://schemas.openxmlformats.org/officeDocument/2006/relationships/slideLayout" Target="../slideLayouts/slideLayout1.xml"/><Relationship Id="rId1" Type="http://schemas.openxmlformats.org/officeDocument/2006/relationships/vmlDrawing" Target="../drawings/vmlDrawing44.vml"/><Relationship Id="rId6" Type="http://schemas.openxmlformats.org/officeDocument/2006/relationships/image" Target="../media/image154.wmf"/><Relationship Id="rId5" Type="http://schemas.openxmlformats.org/officeDocument/2006/relationships/oleObject" Target="../embeddings/oleObject135.bin"/><Relationship Id="rId4" Type="http://schemas.openxmlformats.org/officeDocument/2006/relationships/image" Target="../media/image153.wmf"/></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136.bin"/><Relationship Id="rId2" Type="http://schemas.openxmlformats.org/officeDocument/2006/relationships/slideLayout" Target="../slideLayouts/slideLayout1.xml"/><Relationship Id="rId1" Type="http://schemas.openxmlformats.org/officeDocument/2006/relationships/vmlDrawing" Target="../drawings/vmlDrawing45.vml"/><Relationship Id="rId4" Type="http://schemas.openxmlformats.org/officeDocument/2006/relationships/image" Target="../media/image15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8298" y="1295456"/>
            <a:ext cx="7695998" cy="1143000"/>
          </a:xfrm>
          <a:prstGeom prst="rect">
            <a:avLst/>
          </a:prstGeom>
          <a:noFill/>
          <a:ln w="9525">
            <a:noFill/>
            <a:miter lim="800000"/>
            <a:headEnd/>
            <a:tailEnd/>
          </a:ln>
        </p:spPr>
        <p:txBody>
          <a:bodyPr anchor="ctr"/>
          <a:lstStyle/>
          <a:p>
            <a:pPr algn="ctr" eaLnBrk="1" hangingPunct="1">
              <a:defRPr/>
            </a:pPr>
            <a:r>
              <a:rPr lang="zh-CN" altLang="en-US" sz="3200" kern="0" dirty="0">
                <a:latin typeface="+mj-lt"/>
                <a:ea typeface="+mj-ea"/>
                <a:cs typeface="+mj-cs"/>
              </a:rPr>
              <a:t>第</a:t>
            </a:r>
            <a:r>
              <a:rPr lang="en-US" altLang="zh-CN" sz="3200" kern="0" dirty="0">
                <a:latin typeface="+mj-lt"/>
                <a:ea typeface="+mj-ea"/>
                <a:cs typeface="+mj-cs"/>
              </a:rPr>
              <a:t>3</a:t>
            </a:r>
            <a:r>
              <a:rPr lang="zh-CN" altLang="en-US" sz="3200" kern="0" dirty="0">
                <a:latin typeface="+mj-lt"/>
                <a:ea typeface="+mj-ea"/>
                <a:cs typeface="+mj-cs"/>
              </a:rPr>
              <a:t>章 概率与信息论</a:t>
            </a:r>
          </a:p>
        </p:txBody>
      </p:sp>
      <p:sp>
        <p:nvSpPr>
          <p:cNvPr id="4099" name="Text Box 5"/>
          <p:cNvSpPr txBox="1">
            <a:spLocks noChangeArrowheads="1"/>
          </p:cNvSpPr>
          <p:nvPr/>
        </p:nvSpPr>
        <p:spPr bwMode="auto">
          <a:xfrm>
            <a:off x="2286000" y="3733792"/>
            <a:ext cx="464813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anose="05000000000000000000" pitchFamily="2" charset="2"/>
              <a:buChar char="u"/>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ü"/>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Arial" panose="020B0604020202020204" pitchFamily="34" charset="0"/>
                <a:ea typeface="宋体" panose="02010600030101010101" pitchFamily="2" charset="-122"/>
              </a:defRPr>
            </a:lvl9pPr>
          </a:lstStyle>
          <a:p>
            <a:pPr indent="-339725" algn="r" eaLnBrk="1">
              <a:buClrTx/>
              <a:buFontTx/>
              <a:buNone/>
              <a:tabLst>
                <a:tab pos="342900" algn="l"/>
                <a:tab pos="447675" algn="l"/>
                <a:tab pos="896938" algn="l"/>
                <a:tab pos="1346200" algn="l"/>
                <a:tab pos="1795463" algn="l"/>
                <a:tab pos="2244725" algn="l"/>
                <a:tab pos="2692400" algn="l"/>
                <a:tab pos="3143250" algn="l"/>
                <a:tab pos="3592513" algn="l"/>
                <a:tab pos="4040188" algn="l"/>
                <a:tab pos="4491038" algn="l"/>
                <a:tab pos="4940300" algn="l"/>
                <a:tab pos="5389563" algn="l"/>
                <a:tab pos="5837238" algn="l"/>
                <a:tab pos="6288088" algn="l"/>
                <a:tab pos="6737350" algn="l"/>
                <a:tab pos="7185025" algn="l"/>
                <a:tab pos="7634288" algn="l"/>
                <a:tab pos="8085138" algn="l"/>
                <a:tab pos="8534400" algn="l"/>
                <a:tab pos="8982075" algn="l"/>
              </a:tabLst>
            </a:pPr>
            <a:r>
              <a:rPr lang="zh-CN" altLang="en-GB" sz="2000" dirty="0">
                <a:solidFill>
                  <a:srgbClr val="C00000"/>
                </a:solidFill>
                <a:ea typeface="微软雅黑" panose="020B0503020204020204" pitchFamily="34" charset="-122"/>
              </a:rPr>
              <a:t>主讲人</a:t>
            </a:r>
            <a:r>
              <a:rPr lang="zh-CN" altLang="en-GB" sz="2000" dirty="0">
                <a:solidFill>
                  <a:srgbClr val="C00000"/>
                </a:solidFill>
              </a:rPr>
              <a:t>：</a:t>
            </a:r>
            <a:r>
              <a:rPr lang="zh-CN" altLang="en-GB" sz="2000" dirty="0">
                <a:solidFill>
                  <a:srgbClr val="C00000"/>
                </a:solidFill>
                <a:ea typeface="微软雅黑" panose="020B0503020204020204" pitchFamily="34" charset="-122"/>
              </a:rPr>
              <a:t>张 华</a:t>
            </a:r>
            <a:endParaRPr lang="en-US" altLang="zh-CN" sz="2000" dirty="0">
              <a:solidFill>
                <a:srgbClr val="C00000"/>
              </a:solidFill>
              <a:ea typeface="微软雅黑" panose="020B0503020204020204" pitchFamily="34" charset="-122"/>
            </a:endParaRPr>
          </a:p>
          <a:p>
            <a:pPr indent="-339725" algn="r" eaLnBrk="1">
              <a:buClrTx/>
              <a:buFontTx/>
              <a:buNone/>
              <a:tabLst>
                <a:tab pos="342900" algn="l"/>
                <a:tab pos="447675" algn="l"/>
                <a:tab pos="896938" algn="l"/>
                <a:tab pos="1346200" algn="l"/>
                <a:tab pos="1795463" algn="l"/>
                <a:tab pos="2244725" algn="l"/>
                <a:tab pos="2692400" algn="l"/>
                <a:tab pos="3143250" algn="l"/>
                <a:tab pos="3592513" algn="l"/>
                <a:tab pos="4040188" algn="l"/>
                <a:tab pos="4491038" algn="l"/>
                <a:tab pos="4940300" algn="l"/>
                <a:tab pos="5389563" algn="l"/>
                <a:tab pos="5837238" algn="l"/>
                <a:tab pos="6288088" algn="l"/>
                <a:tab pos="6737350" algn="l"/>
                <a:tab pos="7185025" algn="l"/>
                <a:tab pos="7634288" algn="l"/>
                <a:tab pos="8085138" algn="l"/>
                <a:tab pos="8534400" algn="l"/>
                <a:tab pos="8982075" algn="l"/>
              </a:tabLst>
            </a:pPr>
            <a:r>
              <a:rPr lang="zh-CN" altLang="en-US" sz="2000" dirty="0">
                <a:solidFill>
                  <a:srgbClr val="C00000"/>
                </a:solidFill>
                <a:ea typeface="微软雅黑" panose="020B0503020204020204" pitchFamily="34" charset="-122"/>
              </a:rPr>
              <a:t>浙江工商大学计算机与信息工程学院</a:t>
            </a:r>
            <a:r>
              <a:rPr lang="zh-CN" altLang="en-GB" sz="2000" dirty="0">
                <a:solidFill>
                  <a:srgbClr val="C00000"/>
                </a:solidFill>
                <a:ea typeface="微软雅黑" panose="020B0503020204020204" pitchFamily="34" charset="-122"/>
              </a:rPr>
              <a:t> </a:t>
            </a:r>
            <a:r>
              <a:rPr lang="zh-CN" altLang="en-GB" sz="2000" dirty="0">
                <a:solidFill>
                  <a:srgbClr val="CCCCCC"/>
                </a:solidFill>
                <a:ea typeface="微软雅黑" panose="020B0503020204020204" pitchFamily="34" charset="-122"/>
              </a:rPr>
              <a:t> </a:t>
            </a:r>
          </a:p>
          <a:p>
            <a:pPr indent="-339725" algn="r" eaLnBrk="1">
              <a:buClrTx/>
              <a:buFontTx/>
              <a:buNone/>
              <a:tabLst>
                <a:tab pos="342900" algn="l"/>
                <a:tab pos="447675" algn="l"/>
                <a:tab pos="896938" algn="l"/>
                <a:tab pos="1346200" algn="l"/>
                <a:tab pos="1795463" algn="l"/>
                <a:tab pos="2244725" algn="l"/>
                <a:tab pos="2692400" algn="l"/>
                <a:tab pos="3143250" algn="l"/>
                <a:tab pos="3592513" algn="l"/>
                <a:tab pos="4040188" algn="l"/>
                <a:tab pos="4491038" algn="l"/>
                <a:tab pos="4940300" algn="l"/>
                <a:tab pos="5389563" algn="l"/>
                <a:tab pos="5837238" algn="l"/>
                <a:tab pos="6288088" algn="l"/>
                <a:tab pos="6737350" algn="l"/>
                <a:tab pos="7185025" algn="l"/>
                <a:tab pos="7634288" algn="l"/>
                <a:tab pos="8085138" algn="l"/>
                <a:tab pos="8534400" algn="l"/>
                <a:tab pos="8982075" algn="l"/>
              </a:tabLst>
            </a:pPr>
            <a:r>
              <a:rPr lang="en-GB" altLang="zh-CN" sz="2000" dirty="0">
                <a:solidFill>
                  <a:srgbClr val="CCCCCC"/>
                </a:solidFill>
                <a:ea typeface="微软雅黑" panose="020B0503020204020204" pitchFamily="34" charset="-122"/>
              </a:rPr>
              <a:t>               </a:t>
            </a:r>
            <a:r>
              <a:rPr lang="en-GB" altLang="zh-CN" sz="2000" dirty="0">
                <a:solidFill>
                  <a:srgbClr val="0000FF"/>
                </a:solidFill>
                <a:ea typeface="微软雅黑" panose="020B0503020204020204" pitchFamily="34" charset="-122"/>
              </a:rPr>
              <a:t>Email</a:t>
            </a:r>
            <a:r>
              <a:rPr lang="zh-CN" altLang="en-GB" sz="2000" dirty="0">
                <a:solidFill>
                  <a:srgbClr val="0000FF"/>
                </a:solidFill>
                <a:ea typeface="微软雅黑" panose="020B0503020204020204" pitchFamily="34" charset="-122"/>
              </a:rPr>
              <a:t>：</a:t>
            </a:r>
            <a:r>
              <a:rPr lang="zh-CN" altLang="en-GB" sz="2000" dirty="0">
                <a:solidFill>
                  <a:srgbClr val="CCCCCC"/>
                </a:solidFill>
                <a:ea typeface="微软雅黑" panose="020B0503020204020204" pitchFamily="34" charset="-122"/>
              </a:rPr>
              <a:t> </a:t>
            </a:r>
            <a:r>
              <a:rPr lang="en-GB" altLang="zh-CN" sz="2000" dirty="0">
                <a:solidFill>
                  <a:srgbClr val="CCCCCC"/>
                </a:solidFill>
                <a:ea typeface="微软雅黑" panose="020B0503020204020204" pitchFamily="34" charset="-122"/>
                <a:hlinkClick r:id="rId3"/>
              </a:rPr>
              <a:t>zerozhua@126.com</a:t>
            </a:r>
            <a:r>
              <a:rPr lang="en-GB" altLang="zh-CN" sz="2000" dirty="0">
                <a:solidFill>
                  <a:srgbClr val="CCCCCC"/>
                </a:solidFill>
                <a:ea typeface="微软雅黑" panose="020B0503020204020204" pitchFamily="34" charset="-122"/>
              </a:rPr>
              <a:t> </a:t>
            </a:r>
            <a:br>
              <a:rPr lang="en-GB" altLang="zh-CN" sz="2000" dirty="0">
                <a:solidFill>
                  <a:srgbClr val="CCCCCC"/>
                </a:solidFill>
                <a:ea typeface="微软雅黑" panose="020B0503020204020204" pitchFamily="34" charset="-122"/>
              </a:rPr>
            </a:br>
            <a:r>
              <a:rPr lang="en-GB" altLang="zh-CN" sz="2000" dirty="0">
                <a:solidFill>
                  <a:srgbClr val="0000FF"/>
                </a:solidFill>
                <a:ea typeface="微软雅黑" panose="020B0503020204020204" pitchFamily="34" charset="-122"/>
              </a:rPr>
              <a:t>            </a:t>
            </a:r>
            <a:r>
              <a:rPr lang="zh-CN" altLang="en-GB" sz="2000" dirty="0">
                <a:solidFill>
                  <a:srgbClr val="0000FF"/>
                </a:solidFill>
                <a:ea typeface="微软雅黑" panose="020B0503020204020204" pitchFamily="34" charset="-122"/>
              </a:rPr>
              <a:t>短号：    </a:t>
            </a:r>
            <a:r>
              <a:rPr lang="en-GB" altLang="zh-CN" sz="2000" dirty="0">
                <a:solidFill>
                  <a:srgbClr val="0000FF"/>
                </a:solidFill>
                <a:ea typeface="微软雅黑" panose="020B0503020204020204" pitchFamily="34" charset="-122"/>
              </a:rPr>
              <a:t>688911</a:t>
            </a:r>
            <a:endParaRPr lang="en-US" altLang="zh-CN" sz="2000" dirty="0">
              <a:solidFill>
                <a:srgbClr val="0000FF"/>
              </a:solidFill>
            </a:endParaRPr>
          </a:p>
        </p:txBody>
      </p:sp>
      <p:sp>
        <p:nvSpPr>
          <p:cNvPr id="2" name="文本框 1">
            <a:extLst>
              <a:ext uri="{FF2B5EF4-FFF2-40B4-BE49-F238E27FC236}">
                <a16:creationId xmlns:a16="http://schemas.microsoft.com/office/drawing/2014/main" id="{F3E49B64-FF53-4F42-8FC4-2E55C4B24D79}"/>
              </a:ext>
            </a:extLst>
          </p:cNvPr>
          <p:cNvSpPr txBox="1"/>
          <p:nvPr/>
        </p:nvSpPr>
        <p:spPr>
          <a:xfrm>
            <a:off x="152516" y="0"/>
            <a:ext cx="5834627" cy="369332"/>
          </a:xfrm>
          <a:prstGeom prst="rect">
            <a:avLst/>
          </a:prstGeom>
          <a:noFill/>
        </p:spPr>
        <p:txBody>
          <a:bodyPr wrap="square" rtlCol="0">
            <a:spAutoFit/>
          </a:bodyPr>
          <a:lstStyle/>
          <a:p>
            <a:r>
              <a:rPr lang="zh-CN" altLang="en-US" b="1" dirty="0">
                <a:solidFill>
                  <a:srgbClr val="0000FF"/>
                </a:solidFill>
              </a:rPr>
              <a:t>浙江工商大学</a:t>
            </a:r>
            <a:r>
              <a:rPr lang="en-US" altLang="zh-CN" b="1" dirty="0">
                <a:solidFill>
                  <a:srgbClr val="0000FF"/>
                </a:solidFill>
              </a:rPr>
              <a:t>《</a:t>
            </a:r>
            <a:r>
              <a:rPr lang="zh-CN" altLang="en-US" b="1" dirty="0">
                <a:solidFill>
                  <a:srgbClr val="0000FF"/>
                </a:solidFill>
              </a:rPr>
              <a:t>数据科学基础</a:t>
            </a:r>
            <a:r>
              <a:rPr lang="en-US" altLang="zh-CN" b="1" dirty="0">
                <a:solidFill>
                  <a:srgbClr val="0000FF"/>
                </a:solidFill>
              </a:rPr>
              <a:t>》</a:t>
            </a:r>
            <a:endParaRPr lang="zh-CN" altLang="en-US" b="1" dirty="0">
              <a:solidFill>
                <a:srgbClr val="0000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AC0AD2-4D03-4B2A-B5B8-A15675BDA073}"/>
              </a:ext>
            </a:extLst>
          </p:cNvPr>
          <p:cNvSpPr>
            <a:spLocks noGrp="1"/>
          </p:cNvSpPr>
          <p:nvPr>
            <p:ph type="title"/>
          </p:nvPr>
        </p:nvSpPr>
        <p:spPr/>
        <p:txBody>
          <a:bodyPr/>
          <a:lstStyle/>
          <a:p>
            <a:r>
              <a:rPr lang="en-US" altLang="zh-CN" dirty="0"/>
              <a:t>3.2-1 </a:t>
            </a:r>
            <a:r>
              <a:rPr lang="zh-CN" altLang="en-US" dirty="0"/>
              <a:t>随机事件</a:t>
            </a:r>
          </a:p>
        </p:txBody>
      </p:sp>
      <p:sp>
        <p:nvSpPr>
          <p:cNvPr id="3" name="内容占位符 2">
            <a:extLst>
              <a:ext uri="{FF2B5EF4-FFF2-40B4-BE49-F238E27FC236}">
                <a16:creationId xmlns:a16="http://schemas.microsoft.com/office/drawing/2014/main" id="{77532C84-9A4D-4976-8F69-ECCC3A447118}"/>
              </a:ext>
            </a:extLst>
          </p:cNvPr>
          <p:cNvSpPr>
            <a:spLocks noGrp="1"/>
          </p:cNvSpPr>
          <p:nvPr>
            <p:ph idx="1"/>
          </p:nvPr>
        </p:nvSpPr>
        <p:spPr/>
        <p:txBody>
          <a:bodyPr/>
          <a:lstStyle/>
          <a:p>
            <a:r>
              <a:rPr lang="zh-CN" altLang="en-US" dirty="0"/>
              <a:t>样本空间</a:t>
            </a:r>
            <a:endParaRPr lang="en-US" altLang="zh-CN" dirty="0"/>
          </a:p>
          <a:p>
            <a:pPr lvl="1"/>
            <a:r>
              <a:rPr lang="zh-CN" altLang="en-US" sz="2600" dirty="0">
                <a:solidFill>
                  <a:srgbClr val="FF0000"/>
                </a:solidFill>
              </a:rPr>
              <a:t>定义</a:t>
            </a:r>
            <a:r>
              <a:rPr lang="zh-CN" altLang="en-US" sz="2600" dirty="0"/>
              <a:t>：随机试验</a:t>
            </a:r>
            <a:r>
              <a:rPr lang="en-US" altLang="zh-CN" sz="2600" dirty="0">
                <a:latin typeface="宋体" panose="02010600030101010101" pitchFamily="2" charset="-122"/>
              </a:rPr>
              <a:t>E</a:t>
            </a:r>
            <a:r>
              <a:rPr lang="zh-CN" altLang="en-US" sz="2600" dirty="0"/>
              <a:t>的所有结果构成的集合称为</a:t>
            </a:r>
            <a:r>
              <a:rPr lang="en-US" altLang="zh-CN" sz="2600" dirty="0">
                <a:latin typeface="宋体" panose="02010600030101010101" pitchFamily="2" charset="-122"/>
              </a:rPr>
              <a:t>E</a:t>
            </a:r>
            <a:r>
              <a:rPr lang="zh-CN" altLang="en-US" sz="2600" dirty="0"/>
              <a:t>的</a:t>
            </a:r>
            <a:r>
              <a:rPr lang="zh-CN" altLang="en-US" sz="2600" dirty="0">
                <a:solidFill>
                  <a:srgbClr val="000000"/>
                </a:solidFill>
              </a:rPr>
              <a:t>样本空间</a:t>
            </a:r>
            <a:r>
              <a:rPr lang="zh-CN" altLang="en-US" sz="2600" dirty="0"/>
              <a:t>，记为</a:t>
            </a:r>
            <a:r>
              <a:rPr lang="en-US" altLang="zh-CN" sz="2600" dirty="0">
                <a:latin typeface="宋体" panose="02010600030101010101" pitchFamily="2" charset="-122"/>
              </a:rPr>
              <a:t>S={e}</a:t>
            </a:r>
            <a:r>
              <a:rPr lang="zh-CN" altLang="en-US" sz="2600" dirty="0">
                <a:latin typeface="宋体" panose="02010600030101010101" pitchFamily="2" charset="-122"/>
              </a:rPr>
              <a:t>，</a:t>
            </a:r>
            <a:r>
              <a:rPr lang="zh-CN" altLang="en-US" sz="2800" dirty="0"/>
              <a:t>称</a:t>
            </a:r>
            <a:r>
              <a:rPr lang="en-US" altLang="zh-CN" sz="2800" dirty="0">
                <a:latin typeface="宋体" panose="02010600030101010101" pitchFamily="2" charset="-122"/>
              </a:rPr>
              <a:t>S</a:t>
            </a:r>
            <a:r>
              <a:rPr lang="zh-CN" altLang="en-US" sz="2800" dirty="0"/>
              <a:t>中的元素</a:t>
            </a:r>
            <a:r>
              <a:rPr lang="en-US" altLang="zh-CN" sz="2800" dirty="0">
                <a:latin typeface="宋体" panose="02010600030101010101" pitchFamily="2" charset="-122"/>
              </a:rPr>
              <a:t>e</a:t>
            </a:r>
            <a:r>
              <a:rPr lang="zh-CN" altLang="en-US" sz="2800" dirty="0"/>
              <a:t>为</a:t>
            </a:r>
            <a:r>
              <a:rPr lang="zh-CN" altLang="en-US" sz="2800" dirty="0">
                <a:solidFill>
                  <a:srgbClr val="000000"/>
                </a:solidFill>
              </a:rPr>
              <a:t>基本事件</a:t>
            </a:r>
            <a:r>
              <a:rPr lang="zh-CN" altLang="en-US" sz="2800" dirty="0"/>
              <a:t>或</a:t>
            </a:r>
            <a:r>
              <a:rPr lang="zh-CN" altLang="en-US" sz="2800" dirty="0">
                <a:solidFill>
                  <a:srgbClr val="000000"/>
                </a:solidFill>
              </a:rPr>
              <a:t>样本点</a:t>
            </a:r>
            <a:endParaRPr lang="zh-CN" altLang="en-US" dirty="0"/>
          </a:p>
        </p:txBody>
      </p:sp>
      <p:sp>
        <p:nvSpPr>
          <p:cNvPr id="12" name="Text Box 1034">
            <a:extLst>
              <a:ext uri="{FF2B5EF4-FFF2-40B4-BE49-F238E27FC236}">
                <a16:creationId xmlns:a16="http://schemas.microsoft.com/office/drawing/2014/main" id="{5AD44BD6-249C-4E7C-9C5B-CD002A78C112}"/>
              </a:ext>
            </a:extLst>
          </p:cNvPr>
          <p:cNvSpPr txBox="1">
            <a:spLocks noChangeArrowheads="1"/>
          </p:cNvSpPr>
          <p:nvPr/>
        </p:nvSpPr>
        <p:spPr bwMode="auto">
          <a:xfrm>
            <a:off x="2063750" y="4202113"/>
            <a:ext cx="2746375"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228600" indent="-228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None/>
            </a:pPr>
            <a:r>
              <a:rPr lang="en-US" altLang="zh-CN" sz="2800" b="1" dirty="0">
                <a:solidFill>
                  <a:srgbClr val="FF0000"/>
                </a:solidFill>
                <a:latin typeface="宋体" panose="02010600030101010101" pitchFamily="2" charset="-122"/>
              </a:rPr>
              <a:t>S={0,1,2,…}</a:t>
            </a:r>
            <a:r>
              <a:rPr lang="zh-CN" altLang="en-US" sz="2800" dirty="0">
                <a:solidFill>
                  <a:schemeClr val="hlink"/>
                </a:solidFill>
                <a:latin typeface="宋体" panose="02010600030101010101" pitchFamily="2" charset="-122"/>
              </a:rPr>
              <a:t>；</a:t>
            </a:r>
            <a:endParaRPr lang="zh-CN" altLang="en-US" sz="2800" dirty="0">
              <a:solidFill>
                <a:schemeClr val="hlink"/>
              </a:solidFill>
            </a:endParaRPr>
          </a:p>
        </p:txBody>
      </p:sp>
      <p:sp>
        <p:nvSpPr>
          <p:cNvPr id="13" name="Text Box 1035">
            <a:extLst>
              <a:ext uri="{FF2B5EF4-FFF2-40B4-BE49-F238E27FC236}">
                <a16:creationId xmlns:a16="http://schemas.microsoft.com/office/drawing/2014/main" id="{0D191EB7-FCE2-4698-9133-8C86CDA1A90C}"/>
              </a:ext>
            </a:extLst>
          </p:cNvPr>
          <p:cNvSpPr txBox="1">
            <a:spLocks noChangeArrowheads="1"/>
          </p:cNvSpPr>
          <p:nvPr/>
        </p:nvSpPr>
        <p:spPr bwMode="auto">
          <a:xfrm>
            <a:off x="4600651" y="3240150"/>
            <a:ext cx="3054339"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marL="228600" indent="-228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None/>
            </a:pPr>
            <a:r>
              <a:rPr lang="en-US" altLang="zh-CN" sz="2800" dirty="0">
                <a:solidFill>
                  <a:srgbClr val="FF0000"/>
                </a:solidFill>
                <a:latin typeface="宋体" panose="02010600030101010101" pitchFamily="2" charset="-122"/>
              </a:rPr>
              <a:t>S={</a:t>
            </a:r>
            <a:r>
              <a:rPr lang="zh-CN" altLang="en-US" sz="2800" dirty="0">
                <a:solidFill>
                  <a:srgbClr val="FF0000"/>
                </a:solidFill>
                <a:latin typeface="宋体" panose="02010600030101010101" pitchFamily="2" charset="-122"/>
              </a:rPr>
              <a:t>正面，反面</a:t>
            </a:r>
            <a:r>
              <a:rPr lang="en-US" altLang="zh-CN" sz="2800" dirty="0">
                <a:solidFill>
                  <a:srgbClr val="FF0000"/>
                </a:solidFill>
                <a:latin typeface="宋体" panose="02010600030101010101" pitchFamily="2" charset="-122"/>
              </a:rPr>
              <a:t>}</a:t>
            </a:r>
            <a:r>
              <a:rPr lang="zh-CN" altLang="en-US" sz="2800" dirty="0">
                <a:solidFill>
                  <a:srgbClr val="FF0000"/>
                </a:solidFill>
                <a:latin typeface="宋体" panose="02010600030101010101" pitchFamily="2" charset="-122"/>
              </a:rPr>
              <a:t>；</a:t>
            </a:r>
          </a:p>
        </p:txBody>
      </p:sp>
      <p:sp>
        <p:nvSpPr>
          <p:cNvPr id="14" name="Text Box 1036">
            <a:extLst>
              <a:ext uri="{FF2B5EF4-FFF2-40B4-BE49-F238E27FC236}">
                <a16:creationId xmlns:a16="http://schemas.microsoft.com/office/drawing/2014/main" id="{B477FACC-09D0-4BD3-81B2-0ADE382FE071}"/>
              </a:ext>
            </a:extLst>
          </p:cNvPr>
          <p:cNvSpPr txBox="1">
            <a:spLocks noChangeArrowheads="1"/>
          </p:cNvSpPr>
          <p:nvPr/>
        </p:nvSpPr>
        <p:spPr bwMode="auto">
          <a:xfrm>
            <a:off x="2055813" y="5154613"/>
            <a:ext cx="4372007"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marL="228600" indent="-228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None/>
            </a:pPr>
            <a:r>
              <a:rPr lang="en-US" altLang="zh-CN" sz="2800" b="1" dirty="0">
                <a:solidFill>
                  <a:srgbClr val="FF0000"/>
                </a:solidFill>
                <a:latin typeface="宋体" panose="02010600030101010101" pitchFamily="2" charset="-122"/>
              </a:rPr>
              <a:t>S={(</a:t>
            </a:r>
            <a:r>
              <a:rPr lang="en-US" altLang="zh-CN" sz="2800" b="1" dirty="0" err="1">
                <a:solidFill>
                  <a:srgbClr val="FF0000"/>
                </a:solidFill>
                <a:latin typeface="宋体" panose="02010600030101010101" pitchFamily="2" charset="-122"/>
              </a:rPr>
              <a:t>x,y</a:t>
            </a:r>
            <a:r>
              <a:rPr lang="en-US" altLang="zh-CN" sz="2800" b="1" dirty="0">
                <a:solidFill>
                  <a:srgbClr val="FF0000"/>
                </a:solidFill>
                <a:latin typeface="宋体" panose="02010600030101010101" pitchFamily="2" charset="-122"/>
              </a:rPr>
              <a:t>)|T</a:t>
            </a:r>
            <a:r>
              <a:rPr lang="en-US" altLang="zh-CN" sz="2800" b="1" baseline="-15000" dirty="0">
                <a:solidFill>
                  <a:srgbClr val="FF0000"/>
                </a:solidFill>
                <a:latin typeface="宋体" panose="02010600030101010101" pitchFamily="2" charset="-122"/>
              </a:rPr>
              <a:t>0</a:t>
            </a:r>
            <a:r>
              <a:rPr lang="en-US" altLang="zh-CN" sz="2800" b="1" dirty="0">
                <a:solidFill>
                  <a:srgbClr val="FF0000"/>
                </a:solidFill>
                <a:latin typeface="宋体" panose="02010600030101010101" pitchFamily="2" charset="-122"/>
                <a:cs typeface="Arial" panose="020B0604020202020204" pitchFamily="34" charset="0"/>
              </a:rPr>
              <a:t>≤y</a:t>
            </a:r>
            <a:r>
              <a:rPr lang="en-US" altLang="zh-CN" sz="2800" b="1" dirty="0">
                <a:solidFill>
                  <a:srgbClr val="FF0000"/>
                </a:solidFill>
                <a:latin typeface="宋体" panose="02010600030101010101" pitchFamily="2" charset="-122"/>
              </a:rPr>
              <a:t>≤x≤T</a:t>
            </a:r>
            <a:r>
              <a:rPr lang="en-US" altLang="zh-CN" sz="2800" b="1" baseline="-15000" dirty="0">
                <a:solidFill>
                  <a:srgbClr val="FF0000"/>
                </a:solidFill>
                <a:latin typeface="宋体" panose="02010600030101010101" pitchFamily="2" charset="-122"/>
              </a:rPr>
              <a:t>1</a:t>
            </a:r>
            <a:r>
              <a:rPr lang="en-US" altLang="zh-CN" sz="2800" b="1" dirty="0">
                <a:solidFill>
                  <a:srgbClr val="FF0000"/>
                </a:solidFill>
                <a:latin typeface="宋体" panose="02010600030101010101" pitchFamily="2" charset="-122"/>
              </a:rPr>
              <a:t>}</a:t>
            </a:r>
            <a:r>
              <a:rPr lang="zh-CN" altLang="en-US" sz="2800" b="1" dirty="0">
                <a:solidFill>
                  <a:srgbClr val="FF0000"/>
                </a:solidFill>
                <a:latin typeface="宋体" panose="02010600030101010101" pitchFamily="2" charset="-122"/>
              </a:rPr>
              <a:t>；</a:t>
            </a:r>
          </a:p>
        </p:txBody>
      </p:sp>
      <p:sp>
        <p:nvSpPr>
          <p:cNvPr id="15" name="Text Box 1038">
            <a:extLst>
              <a:ext uri="{FF2B5EF4-FFF2-40B4-BE49-F238E27FC236}">
                <a16:creationId xmlns:a16="http://schemas.microsoft.com/office/drawing/2014/main" id="{D760A20F-973C-4EAE-BCB8-C9AFE5AEC867}"/>
              </a:ext>
            </a:extLst>
          </p:cNvPr>
          <p:cNvSpPr txBox="1">
            <a:spLocks noChangeArrowheads="1"/>
          </p:cNvSpPr>
          <p:nvPr/>
        </p:nvSpPr>
        <p:spPr bwMode="auto">
          <a:xfrm>
            <a:off x="5400675" y="5662613"/>
            <a:ext cx="2874803"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marL="228600" indent="-228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None/>
            </a:pPr>
            <a:r>
              <a:rPr lang="en-US" altLang="zh-CN" sz="2800" b="1" dirty="0">
                <a:solidFill>
                  <a:srgbClr val="FF0000"/>
                </a:solidFill>
                <a:latin typeface="宋体" panose="02010600030101010101" pitchFamily="2" charset="-122"/>
              </a:rPr>
              <a:t>S={ </a:t>
            </a:r>
            <a:r>
              <a:rPr lang="en-US" altLang="zh-CN" sz="2800" b="1" dirty="0" err="1">
                <a:solidFill>
                  <a:srgbClr val="FF0000"/>
                </a:solidFill>
                <a:latin typeface="宋体" panose="02010600030101010101" pitchFamily="2" charset="-122"/>
              </a:rPr>
              <a:t>x|a≤x≤b</a:t>
            </a:r>
            <a:r>
              <a:rPr lang="en-US" altLang="zh-CN" sz="2800" b="1" dirty="0">
                <a:solidFill>
                  <a:srgbClr val="FF0000"/>
                </a:solidFill>
                <a:latin typeface="宋体" panose="02010600030101010101" pitchFamily="2" charset="-122"/>
              </a:rPr>
              <a:t> }</a:t>
            </a:r>
          </a:p>
        </p:txBody>
      </p:sp>
      <p:sp>
        <p:nvSpPr>
          <p:cNvPr id="16" name="Rectangle 1040">
            <a:extLst>
              <a:ext uri="{FF2B5EF4-FFF2-40B4-BE49-F238E27FC236}">
                <a16:creationId xmlns:a16="http://schemas.microsoft.com/office/drawing/2014/main" id="{7A98E367-A16B-480F-BDF7-1C32C0B5F7DB}"/>
              </a:ext>
            </a:extLst>
          </p:cNvPr>
          <p:cNvSpPr>
            <a:spLocks noRot="1" noChangeArrowheads="1"/>
          </p:cNvSpPr>
          <p:nvPr/>
        </p:nvSpPr>
        <p:spPr bwMode="auto">
          <a:xfrm>
            <a:off x="253971" y="3352214"/>
            <a:ext cx="8870950" cy="106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a:solidFill>
                  <a:schemeClr val="tx1"/>
                </a:solidFill>
                <a:latin typeface="Arial" panose="020B0604020202020204" pitchFamily="34" charset="0"/>
                <a:ea typeface="宋体" panose="02010600030101010101" pitchFamily="2" charset="-122"/>
              </a:defRPr>
            </a:lvl1pPr>
            <a:lvl2pPr marL="901700">
              <a:spcBef>
                <a:spcPct val="0"/>
              </a:spcBef>
              <a:defRPr>
                <a:solidFill>
                  <a:schemeClr val="tx1"/>
                </a:solidFill>
                <a:latin typeface="Arial" panose="020B0604020202020204" pitchFamily="34" charset="0"/>
                <a:ea typeface="宋体" panose="02010600030101010101" pitchFamily="2" charset="-122"/>
              </a:defRPr>
            </a:lvl2pPr>
            <a:lvl3pPr marL="1984375" indent="-228600">
              <a:spcBef>
                <a:spcPct val="0"/>
              </a:spcBef>
              <a:defRPr>
                <a:solidFill>
                  <a:schemeClr val="tx1"/>
                </a:solidFill>
                <a:latin typeface="Arial" panose="020B0604020202020204" pitchFamily="34" charset="0"/>
                <a:ea typeface="宋体" panose="02010600030101010101" pitchFamily="2" charset="-122"/>
              </a:defRPr>
            </a:lvl3pPr>
            <a:lvl4pPr marL="2392363" indent="-228600">
              <a:spcBef>
                <a:spcPct val="0"/>
              </a:spcBef>
              <a:defRPr>
                <a:solidFill>
                  <a:schemeClr val="tx1"/>
                </a:solidFill>
                <a:latin typeface="Arial" panose="020B0604020202020204" pitchFamily="34" charset="0"/>
                <a:ea typeface="宋体" panose="02010600030101010101" pitchFamily="2" charset="-122"/>
              </a:defRPr>
            </a:lvl4pPr>
            <a:lvl5pPr marL="2800350" indent="-228600">
              <a:spcBef>
                <a:spcPct val="0"/>
              </a:spcBef>
              <a:defRPr>
                <a:solidFill>
                  <a:schemeClr val="tx1"/>
                </a:solidFill>
                <a:latin typeface="Arial" panose="020B0604020202020204" pitchFamily="34" charset="0"/>
                <a:ea typeface="宋体" panose="02010600030101010101" pitchFamily="2" charset="-122"/>
              </a:defRPr>
            </a:lvl5pPr>
            <a:lvl6pPr marL="325755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71475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417195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62915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hlink"/>
              </a:buClr>
              <a:buSzPct val="75000"/>
              <a:buFont typeface="Wingdings" panose="05000000000000000000" pitchFamily="2" charset="2"/>
              <a:buNone/>
            </a:pPr>
            <a:endParaRPr lang="en-US" altLang="zh-CN" sz="2800" b="1" dirty="0"/>
          </a:p>
          <a:p>
            <a:pPr lvl="1">
              <a:lnSpc>
                <a:spcPct val="90000"/>
              </a:lnSpc>
              <a:spcBef>
                <a:spcPct val="20000"/>
              </a:spcBef>
              <a:buClr>
                <a:schemeClr val="hlink"/>
              </a:buClr>
              <a:buSzPct val="85000"/>
              <a:buFont typeface="Wingdings" panose="05000000000000000000" pitchFamily="2" charset="2"/>
              <a:buChar char="Ø"/>
            </a:pPr>
            <a:r>
              <a:rPr lang="zh-CN" altLang="en-US" sz="2800" dirty="0"/>
              <a:t>　记录一城市一日中发生交通事故次数</a:t>
            </a:r>
          </a:p>
          <a:p>
            <a:pPr lvl="1">
              <a:lnSpc>
                <a:spcPct val="90000"/>
              </a:lnSpc>
              <a:spcBef>
                <a:spcPct val="20000"/>
              </a:spcBef>
              <a:buClr>
                <a:schemeClr val="accent2"/>
              </a:buClr>
              <a:buSzPct val="85000"/>
              <a:buFont typeface="Wingdings" panose="05000000000000000000" pitchFamily="2" charset="2"/>
              <a:buNone/>
            </a:pPr>
            <a:endParaRPr lang="en-US" altLang="zh-CN" sz="2800" dirty="0">
              <a:latin typeface="宋体" panose="02010600030101010101" pitchFamily="2" charset="-122"/>
            </a:endParaRPr>
          </a:p>
        </p:txBody>
      </p:sp>
      <p:sp>
        <p:nvSpPr>
          <p:cNvPr id="17" name="Rectangle 1041">
            <a:extLst>
              <a:ext uri="{FF2B5EF4-FFF2-40B4-BE49-F238E27FC236}">
                <a16:creationId xmlns:a16="http://schemas.microsoft.com/office/drawing/2014/main" id="{36937BA0-C228-411F-8363-1F0532940396}"/>
              </a:ext>
            </a:extLst>
          </p:cNvPr>
          <p:cNvSpPr>
            <a:spLocks noRot="1" noChangeArrowheads="1"/>
          </p:cNvSpPr>
          <p:nvPr/>
        </p:nvSpPr>
        <p:spPr bwMode="auto">
          <a:xfrm>
            <a:off x="273050" y="2355338"/>
            <a:ext cx="887095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a:solidFill>
                  <a:schemeClr val="tx1"/>
                </a:solidFill>
                <a:latin typeface="Arial" panose="020B0604020202020204" pitchFamily="34" charset="0"/>
                <a:ea typeface="宋体" panose="02010600030101010101" pitchFamily="2" charset="-122"/>
              </a:defRPr>
            </a:lvl1pPr>
            <a:lvl2pPr marL="901700">
              <a:spcBef>
                <a:spcPct val="0"/>
              </a:spcBef>
              <a:defRPr>
                <a:solidFill>
                  <a:schemeClr val="tx1"/>
                </a:solidFill>
                <a:latin typeface="Arial" panose="020B0604020202020204" pitchFamily="34" charset="0"/>
                <a:ea typeface="宋体" panose="02010600030101010101" pitchFamily="2" charset="-122"/>
              </a:defRPr>
            </a:lvl2pPr>
            <a:lvl3pPr marL="1984375" indent="-228600">
              <a:spcBef>
                <a:spcPct val="0"/>
              </a:spcBef>
              <a:defRPr>
                <a:solidFill>
                  <a:schemeClr val="tx1"/>
                </a:solidFill>
                <a:latin typeface="Arial" panose="020B0604020202020204" pitchFamily="34" charset="0"/>
                <a:ea typeface="宋体" panose="02010600030101010101" pitchFamily="2" charset="-122"/>
              </a:defRPr>
            </a:lvl3pPr>
            <a:lvl4pPr marL="2392363" indent="-228600">
              <a:spcBef>
                <a:spcPct val="0"/>
              </a:spcBef>
              <a:defRPr>
                <a:solidFill>
                  <a:schemeClr val="tx1"/>
                </a:solidFill>
                <a:latin typeface="Arial" panose="020B0604020202020204" pitchFamily="34" charset="0"/>
                <a:ea typeface="宋体" panose="02010600030101010101" pitchFamily="2" charset="-122"/>
              </a:defRPr>
            </a:lvl4pPr>
            <a:lvl5pPr marL="2800350" indent="-228600">
              <a:spcBef>
                <a:spcPct val="0"/>
              </a:spcBef>
              <a:defRPr>
                <a:solidFill>
                  <a:schemeClr val="tx1"/>
                </a:solidFill>
                <a:latin typeface="Arial" panose="020B0604020202020204" pitchFamily="34" charset="0"/>
                <a:ea typeface="宋体" panose="02010600030101010101" pitchFamily="2" charset="-122"/>
              </a:defRPr>
            </a:lvl5pPr>
            <a:lvl6pPr marL="325755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71475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417195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62915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hlink"/>
              </a:buClr>
              <a:buSzPct val="75000"/>
              <a:buFont typeface="Wingdings" panose="05000000000000000000" pitchFamily="2" charset="2"/>
              <a:buNone/>
            </a:pPr>
            <a:endParaRPr lang="en-US" altLang="zh-CN" sz="2800" b="1" dirty="0"/>
          </a:p>
          <a:p>
            <a:pPr marL="457200" indent="-457200">
              <a:lnSpc>
                <a:spcPct val="90000"/>
              </a:lnSpc>
              <a:spcBef>
                <a:spcPct val="20000"/>
              </a:spcBef>
              <a:buClr>
                <a:schemeClr val="hlink"/>
              </a:buClr>
              <a:buSzPct val="75000"/>
              <a:buFont typeface="Wingdings" panose="05000000000000000000" pitchFamily="2" charset="2"/>
              <a:buChar char="l"/>
            </a:pPr>
            <a:r>
              <a:rPr lang="zh-CN" altLang="en-US" sz="2800" dirty="0"/>
              <a:t>例：</a:t>
            </a:r>
          </a:p>
          <a:p>
            <a:pPr lvl="1">
              <a:lnSpc>
                <a:spcPct val="90000"/>
              </a:lnSpc>
              <a:spcBef>
                <a:spcPct val="20000"/>
              </a:spcBef>
              <a:buClr>
                <a:schemeClr val="hlink"/>
              </a:buClr>
              <a:buSzPct val="85000"/>
              <a:buFont typeface="Wingdings" panose="05000000000000000000" pitchFamily="2" charset="2"/>
              <a:buChar char="Ø"/>
            </a:pPr>
            <a:r>
              <a:rPr lang="zh-CN" altLang="en-US" sz="2800" dirty="0"/>
              <a:t>　一枚硬币抛一次</a:t>
            </a:r>
            <a:endParaRPr lang="zh-CN" altLang="en-US" sz="2800" dirty="0">
              <a:latin typeface="宋体" panose="02010600030101010101" pitchFamily="2" charset="-122"/>
            </a:endParaRPr>
          </a:p>
        </p:txBody>
      </p:sp>
      <p:sp>
        <p:nvSpPr>
          <p:cNvPr id="18" name="Rectangle 1042">
            <a:extLst>
              <a:ext uri="{FF2B5EF4-FFF2-40B4-BE49-F238E27FC236}">
                <a16:creationId xmlns:a16="http://schemas.microsoft.com/office/drawing/2014/main" id="{D986D45F-61E8-4564-B973-2982CFE160FA}"/>
              </a:ext>
            </a:extLst>
          </p:cNvPr>
          <p:cNvSpPr>
            <a:spLocks noRot="1" noChangeArrowheads="1"/>
          </p:cNvSpPr>
          <p:nvPr/>
        </p:nvSpPr>
        <p:spPr bwMode="auto">
          <a:xfrm>
            <a:off x="253971" y="4343326"/>
            <a:ext cx="887095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a:solidFill>
                  <a:schemeClr val="tx1"/>
                </a:solidFill>
                <a:latin typeface="Arial" panose="020B0604020202020204" pitchFamily="34" charset="0"/>
                <a:ea typeface="宋体" panose="02010600030101010101" pitchFamily="2" charset="-122"/>
              </a:defRPr>
            </a:lvl1pPr>
            <a:lvl2pPr marL="901700">
              <a:spcBef>
                <a:spcPct val="0"/>
              </a:spcBef>
              <a:defRPr>
                <a:solidFill>
                  <a:schemeClr val="tx1"/>
                </a:solidFill>
                <a:latin typeface="Arial" panose="020B0604020202020204" pitchFamily="34" charset="0"/>
                <a:ea typeface="宋体" panose="02010600030101010101" pitchFamily="2" charset="-122"/>
              </a:defRPr>
            </a:lvl2pPr>
            <a:lvl3pPr marL="1984375" indent="-228600">
              <a:spcBef>
                <a:spcPct val="0"/>
              </a:spcBef>
              <a:defRPr>
                <a:solidFill>
                  <a:schemeClr val="tx1"/>
                </a:solidFill>
                <a:latin typeface="Arial" panose="020B0604020202020204" pitchFamily="34" charset="0"/>
                <a:ea typeface="宋体" panose="02010600030101010101" pitchFamily="2" charset="-122"/>
              </a:defRPr>
            </a:lvl3pPr>
            <a:lvl4pPr marL="2392363" indent="-228600">
              <a:spcBef>
                <a:spcPct val="0"/>
              </a:spcBef>
              <a:defRPr>
                <a:solidFill>
                  <a:schemeClr val="tx1"/>
                </a:solidFill>
                <a:latin typeface="Arial" panose="020B0604020202020204" pitchFamily="34" charset="0"/>
                <a:ea typeface="宋体" panose="02010600030101010101" pitchFamily="2" charset="-122"/>
              </a:defRPr>
            </a:lvl4pPr>
            <a:lvl5pPr marL="2800350" indent="-228600">
              <a:spcBef>
                <a:spcPct val="0"/>
              </a:spcBef>
              <a:defRPr>
                <a:solidFill>
                  <a:schemeClr val="tx1"/>
                </a:solidFill>
                <a:latin typeface="Arial" panose="020B0604020202020204" pitchFamily="34" charset="0"/>
                <a:ea typeface="宋体" panose="02010600030101010101" pitchFamily="2" charset="-122"/>
              </a:defRPr>
            </a:lvl5pPr>
            <a:lvl6pPr marL="325755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71475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417195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62915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hlink"/>
              </a:buClr>
              <a:buSzPct val="75000"/>
              <a:buFont typeface="Wingdings" panose="05000000000000000000" pitchFamily="2" charset="2"/>
              <a:buNone/>
            </a:pPr>
            <a:endParaRPr lang="en-US" altLang="zh-CN" sz="2800" b="1" dirty="0"/>
          </a:p>
          <a:p>
            <a:pPr lvl="1">
              <a:lnSpc>
                <a:spcPct val="90000"/>
              </a:lnSpc>
              <a:spcBef>
                <a:spcPct val="20000"/>
              </a:spcBef>
              <a:buClr>
                <a:schemeClr val="hlink"/>
              </a:buClr>
              <a:buSzPct val="85000"/>
              <a:buFont typeface="Wingdings" panose="05000000000000000000" pitchFamily="2" charset="2"/>
              <a:buChar char="Ø"/>
            </a:pPr>
            <a:r>
              <a:rPr lang="zh-CN" altLang="en-US" sz="2800" dirty="0"/>
              <a:t>　记录某地一昼夜最高温度</a:t>
            </a:r>
            <a:r>
              <a:rPr lang="en-US" altLang="zh-CN" sz="2800" dirty="0">
                <a:latin typeface="宋体" panose="02010600030101010101" pitchFamily="2" charset="-122"/>
              </a:rPr>
              <a:t>x</a:t>
            </a:r>
            <a:r>
              <a:rPr lang="zh-CN" altLang="en-US" sz="2800" dirty="0"/>
              <a:t>，最低温度</a:t>
            </a:r>
            <a:r>
              <a:rPr lang="en-US" altLang="zh-CN" sz="2800" dirty="0">
                <a:latin typeface="宋体" panose="02010600030101010101" pitchFamily="2" charset="-122"/>
              </a:rPr>
              <a:t>y</a:t>
            </a:r>
          </a:p>
          <a:p>
            <a:pPr lvl="1">
              <a:lnSpc>
                <a:spcPct val="90000"/>
              </a:lnSpc>
              <a:spcBef>
                <a:spcPct val="20000"/>
              </a:spcBef>
              <a:buClr>
                <a:schemeClr val="accent2"/>
              </a:buClr>
              <a:buSzPct val="85000"/>
              <a:buFont typeface="Wingdings" panose="05000000000000000000" pitchFamily="2" charset="2"/>
              <a:buChar char="Ø"/>
            </a:pPr>
            <a:endParaRPr lang="en-US" altLang="zh-CN" sz="2800" dirty="0">
              <a:latin typeface="宋体" panose="02010600030101010101" pitchFamily="2" charset="-122"/>
            </a:endParaRPr>
          </a:p>
        </p:txBody>
      </p:sp>
      <p:sp>
        <p:nvSpPr>
          <p:cNvPr id="19" name="Rectangle 1043">
            <a:extLst>
              <a:ext uri="{FF2B5EF4-FFF2-40B4-BE49-F238E27FC236}">
                <a16:creationId xmlns:a16="http://schemas.microsoft.com/office/drawing/2014/main" id="{967BB13D-9587-49B2-82B5-4418964D3798}"/>
              </a:ext>
            </a:extLst>
          </p:cNvPr>
          <p:cNvSpPr>
            <a:spLocks noRot="1" noChangeArrowheads="1"/>
          </p:cNvSpPr>
          <p:nvPr/>
        </p:nvSpPr>
        <p:spPr bwMode="auto">
          <a:xfrm>
            <a:off x="253971" y="4793113"/>
            <a:ext cx="8870950" cy="160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a:solidFill>
                  <a:schemeClr val="tx1"/>
                </a:solidFill>
                <a:latin typeface="Arial" panose="020B0604020202020204" pitchFamily="34" charset="0"/>
                <a:ea typeface="宋体" panose="02010600030101010101" pitchFamily="2" charset="-122"/>
              </a:defRPr>
            </a:lvl1pPr>
            <a:lvl2pPr marL="901700">
              <a:spcBef>
                <a:spcPct val="0"/>
              </a:spcBef>
              <a:defRPr>
                <a:solidFill>
                  <a:schemeClr val="tx1"/>
                </a:solidFill>
                <a:latin typeface="Arial" panose="020B0604020202020204" pitchFamily="34" charset="0"/>
                <a:ea typeface="宋体" panose="02010600030101010101" pitchFamily="2" charset="-122"/>
              </a:defRPr>
            </a:lvl2pPr>
            <a:lvl3pPr marL="1984375" indent="-228600">
              <a:spcBef>
                <a:spcPct val="0"/>
              </a:spcBef>
              <a:defRPr>
                <a:solidFill>
                  <a:schemeClr val="tx1"/>
                </a:solidFill>
                <a:latin typeface="Arial" panose="020B0604020202020204" pitchFamily="34" charset="0"/>
                <a:ea typeface="宋体" panose="02010600030101010101" pitchFamily="2" charset="-122"/>
              </a:defRPr>
            </a:lvl3pPr>
            <a:lvl4pPr marL="2392363" indent="-228600">
              <a:spcBef>
                <a:spcPct val="0"/>
              </a:spcBef>
              <a:defRPr>
                <a:solidFill>
                  <a:schemeClr val="tx1"/>
                </a:solidFill>
                <a:latin typeface="Arial" panose="020B0604020202020204" pitchFamily="34" charset="0"/>
                <a:ea typeface="宋体" panose="02010600030101010101" pitchFamily="2" charset="-122"/>
              </a:defRPr>
            </a:lvl4pPr>
            <a:lvl5pPr marL="2800350" indent="-228600">
              <a:spcBef>
                <a:spcPct val="0"/>
              </a:spcBef>
              <a:defRPr>
                <a:solidFill>
                  <a:schemeClr val="tx1"/>
                </a:solidFill>
                <a:latin typeface="Arial" panose="020B0604020202020204" pitchFamily="34" charset="0"/>
                <a:ea typeface="宋体" panose="02010600030101010101" pitchFamily="2" charset="-122"/>
              </a:defRPr>
            </a:lvl5pPr>
            <a:lvl6pPr marL="325755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71475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417195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62915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hlink"/>
              </a:buClr>
              <a:buSzPct val="75000"/>
              <a:buFont typeface="Wingdings" panose="05000000000000000000" pitchFamily="2" charset="2"/>
              <a:buNone/>
            </a:pPr>
            <a:endParaRPr lang="en-US" altLang="zh-CN" sz="2800" b="1" dirty="0"/>
          </a:p>
          <a:p>
            <a:pPr>
              <a:lnSpc>
                <a:spcPct val="90000"/>
              </a:lnSpc>
              <a:spcBef>
                <a:spcPct val="20000"/>
              </a:spcBef>
              <a:buClr>
                <a:schemeClr val="hlink"/>
              </a:buClr>
              <a:buSzPct val="75000"/>
            </a:pPr>
            <a:endParaRPr lang="en-US" altLang="zh-CN" sz="2800" dirty="0"/>
          </a:p>
          <a:p>
            <a:pPr lvl="1">
              <a:lnSpc>
                <a:spcPct val="90000"/>
              </a:lnSpc>
              <a:spcBef>
                <a:spcPct val="20000"/>
              </a:spcBef>
              <a:buClr>
                <a:schemeClr val="hlink"/>
              </a:buClr>
              <a:buSzPct val="85000"/>
              <a:buFont typeface="Wingdings" panose="05000000000000000000" pitchFamily="2" charset="2"/>
              <a:buChar char="Ø"/>
            </a:pPr>
            <a:r>
              <a:rPr lang="zh-CN" altLang="en-US" sz="2800" dirty="0"/>
              <a:t>　记录一批产品的寿命</a:t>
            </a:r>
            <a:r>
              <a:rPr lang="en-US" altLang="zh-CN" sz="2800" dirty="0">
                <a:latin typeface="宋体" panose="02010600030101010101" pitchFamily="2" charset="-122"/>
              </a:rPr>
              <a:t>x</a:t>
            </a:r>
          </a:p>
        </p:txBody>
      </p:sp>
    </p:spTree>
    <p:extLst>
      <p:ext uri="{BB962C8B-B14F-4D97-AF65-F5344CB8AC3E}">
        <p14:creationId xmlns:p14="http://schemas.microsoft.com/office/powerpoint/2010/main" val="737163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down)">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down)">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P spid="13" grpId="0" autoUpdateAnimBg="0"/>
      <p:bldP spid="14" grpId="0" autoUpdateAnimBg="0"/>
      <p:bldP spid="15" grpId="0" autoUpdateAnimBg="0"/>
      <p:bldP spid="16" grpId="0" autoUpdateAnimBg="0"/>
      <p:bldP spid="17" grpId="0" autoUpdateAnimBg="0"/>
      <p:bldP spid="18" grpId="0" autoUpdateAnimBg="0"/>
      <p:bldP spid="19"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E8FF58-10FB-4452-85DF-70828F32CD71}"/>
              </a:ext>
            </a:extLst>
          </p:cNvPr>
          <p:cNvSpPr>
            <a:spLocks noGrp="1"/>
          </p:cNvSpPr>
          <p:nvPr>
            <p:ph type="title"/>
          </p:nvPr>
        </p:nvSpPr>
        <p:spPr/>
        <p:txBody>
          <a:bodyPr/>
          <a:lstStyle/>
          <a:p>
            <a:r>
              <a:rPr lang="en-US" altLang="zh-CN" dirty="0"/>
              <a:t>3.4-3</a:t>
            </a:r>
            <a:r>
              <a:rPr kumimoji="1" lang="zh-CN" altLang="en-US" dirty="0">
                <a:latin typeface="楷体_GB2312" pitchFamily="49" charset="-122"/>
                <a:ea typeface="楷体_GB2312" pitchFamily="49" charset="-122"/>
              </a:rPr>
              <a:t>离散型随机变量及其</a:t>
            </a:r>
            <a:r>
              <a:rPr lang="zh-CN" altLang="en-US" dirty="0">
                <a:latin typeface="楷体_GB2312" pitchFamily="49" charset="-122"/>
                <a:ea typeface="楷体_GB2312" pitchFamily="49" charset="-122"/>
              </a:rPr>
              <a:t>分布</a:t>
            </a:r>
            <a:br>
              <a:rPr kumimoji="1" lang="zh-CN" altLang="en-US" dirty="0">
                <a:solidFill>
                  <a:srgbClr val="FF0066"/>
                </a:solidFill>
                <a:ea typeface="楷体_GB2312" pitchFamily="49" charset="-122"/>
              </a:rPr>
            </a:br>
            <a:endParaRPr lang="zh-CN" altLang="en-US" dirty="0"/>
          </a:p>
        </p:txBody>
      </p:sp>
      <p:sp>
        <p:nvSpPr>
          <p:cNvPr id="3" name="内容占位符 2">
            <a:extLst>
              <a:ext uri="{FF2B5EF4-FFF2-40B4-BE49-F238E27FC236}">
                <a16:creationId xmlns:a16="http://schemas.microsoft.com/office/drawing/2014/main" id="{955C34B3-DD8A-458B-A4B2-91CE0DA09FEF}"/>
              </a:ext>
            </a:extLst>
          </p:cNvPr>
          <p:cNvSpPr>
            <a:spLocks noGrp="1"/>
          </p:cNvSpPr>
          <p:nvPr>
            <p:ph idx="1"/>
          </p:nvPr>
        </p:nvSpPr>
        <p:spPr/>
        <p:txBody>
          <a:bodyPr/>
          <a:lstStyle/>
          <a:p>
            <a:endParaRPr lang="zh-CN" altLang="en-US" dirty="0"/>
          </a:p>
        </p:txBody>
      </p:sp>
      <p:sp>
        <p:nvSpPr>
          <p:cNvPr id="5" name="Text Box 5">
            <a:extLst>
              <a:ext uri="{FF2B5EF4-FFF2-40B4-BE49-F238E27FC236}">
                <a16:creationId xmlns:a16="http://schemas.microsoft.com/office/drawing/2014/main" id="{B3C1291F-A42D-446D-AED3-833B4EEA242B}"/>
              </a:ext>
            </a:extLst>
          </p:cNvPr>
          <p:cNvSpPr txBox="1">
            <a:spLocks noChangeArrowheads="1"/>
          </p:cNvSpPr>
          <p:nvPr/>
        </p:nvSpPr>
        <p:spPr bwMode="auto">
          <a:xfrm>
            <a:off x="762000" y="5181600"/>
            <a:ext cx="89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00"/>
                </a:solidFill>
                <a:latin typeface="楷体_GB2312" pitchFamily="49" charset="-122"/>
                <a:ea typeface="楷体_GB2312" pitchFamily="49" charset="-122"/>
              </a:rPr>
              <a:t>解：</a:t>
            </a:r>
          </a:p>
        </p:txBody>
      </p:sp>
      <p:graphicFrame>
        <p:nvGraphicFramePr>
          <p:cNvPr id="6" name="Object 6">
            <a:extLst>
              <a:ext uri="{FF2B5EF4-FFF2-40B4-BE49-F238E27FC236}">
                <a16:creationId xmlns:a16="http://schemas.microsoft.com/office/drawing/2014/main" id="{116E3BA6-1731-441A-BBA5-8279C88231ED}"/>
              </a:ext>
            </a:extLst>
          </p:cNvPr>
          <p:cNvGraphicFramePr>
            <a:graphicFrameLocks noChangeAspect="1"/>
          </p:cNvGraphicFramePr>
          <p:nvPr>
            <p:extLst>
              <p:ext uri="{D42A27DB-BD31-4B8C-83A1-F6EECF244321}">
                <p14:modId xmlns:p14="http://schemas.microsoft.com/office/powerpoint/2010/main" val="1465214445"/>
              </p:ext>
            </p:extLst>
          </p:nvPr>
        </p:nvGraphicFramePr>
        <p:xfrm>
          <a:off x="3200400" y="5999161"/>
          <a:ext cx="2286000" cy="508001"/>
        </p:xfrm>
        <a:graphic>
          <a:graphicData uri="http://schemas.openxmlformats.org/presentationml/2006/ole">
            <mc:AlternateContent xmlns:mc="http://schemas.openxmlformats.org/markup-compatibility/2006">
              <mc:Choice xmlns:v="urn:schemas-microsoft-com:vml" Requires="v">
                <p:oleObj spid="_x0000_s52306" name="Equation" r:id="rId3" imgW="914400" imgH="228600" progId="Equation.DSMT4">
                  <p:embed/>
                </p:oleObj>
              </mc:Choice>
              <mc:Fallback>
                <p:oleObj name="Equation" r:id="rId3" imgW="914400" imgH="228600" progId="Equation.DSMT4">
                  <p:embed/>
                  <p:pic>
                    <p:nvPicPr>
                      <p:cNvPr id="191494" name="Object 6">
                        <a:extLst>
                          <a:ext uri="{FF2B5EF4-FFF2-40B4-BE49-F238E27FC236}">
                            <a16:creationId xmlns:a16="http://schemas.microsoft.com/office/drawing/2014/main" id="{000A9385-FA14-4864-9ACC-EFE0B565A8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5999161"/>
                        <a:ext cx="2286000" cy="508001"/>
                      </a:xfrm>
                      <a:prstGeom prst="rect">
                        <a:avLst/>
                      </a:prstGeom>
                      <a:noFill/>
                      <a:ln>
                        <a:noFill/>
                      </a:ln>
                      <a:effectLst/>
                      <a:extLst/>
                    </p:spPr>
                  </p:pic>
                </p:oleObj>
              </mc:Fallback>
            </mc:AlternateContent>
          </a:graphicData>
        </a:graphic>
      </p:graphicFrame>
      <p:grpSp>
        <p:nvGrpSpPr>
          <p:cNvPr id="7" name="Group 7">
            <a:extLst>
              <a:ext uri="{FF2B5EF4-FFF2-40B4-BE49-F238E27FC236}">
                <a16:creationId xmlns:a16="http://schemas.microsoft.com/office/drawing/2014/main" id="{485DDDA8-DCC0-43D9-B227-9FE588882416}"/>
              </a:ext>
            </a:extLst>
          </p:cNvPr>
          <p:cNvGrpSpPr>
            <a:grpSpLocks/>
          </p:cNvGrpSpPr>
          <p:nvPr/>
        </p:nvGrpSpPr>
        <p:grpSpPr bwMode="auto">
          <a:xfrm>
            <a:off x="748400" y="794544"/>
            <a:ext cx="6877126" cy="1400176"/>
            <a:chOff x="-96" y="248"/>
            <a:chExt cx="5107" cy="882"/>
          </a:xfrm>
        </p:grpSpPr>
        <p:sp>
          <p:nvSpPr>
            <p:cNvPr id="8" name="Text Box 8">
              <a:extLst>
                <a:ext uri="{FF2B5EF4-FFF2-40B4-BE49-F238E27FC236}">
                  <a16:creationId xmlns:a16="http://schemas.microsoft.com/office/drawing/2014/main" id="{3FCA16E2-8578-44E1-B404-E1EAE86BED3A}"/>
                </a:ext>
              </a:extLst>
            </p:cNvPr>
            <p:cNvSpPr txBox="1">
              <a:spLocks noChangeArrowheads="1"/>
            </p:cNvSpPr>
            <p:nvPr/>
          </p:nvSpPr>
          <p:spPr bwMode="auto">
            <a:xfrm>
              <a:off x="210" y="248"/>
              <a:ext cx="4801" cy="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99CCFF"/>
                  </a:solidFill>
                  <a:latin typeface="楷体_GB2312" pitchFamily="49" charset="-122"/>
                  <a:ea typeface="楷体_GB2312" pitchFamily="49" charset="-122"/>
                </a:rPr>
                <a:t>         </a:t>
              </a:r>
              <a:r>
                <a:rPr kumimoji="1" lang="zh-CN" altLang="en-US" sz="2800" b="1" dirty="0">
                  <a:solidFill>
                    <a:srgbClr val="FF0000"/>
                  </a:solidFill>
                  <a:latin typeface="楷体_GB2312" pitchFamily="49" charset="-122"/>
                  <a:ea typeface="楷体_GB2312" pitchFamily="49" charset="-122"/>
                </a:rPr>
                <a:t>例</a:t>
              </a:r>
              <a:r>
                <a:rPr kumimoji="1" lang="en-US" altLang="zh-CN" sz="2800" b="1" dirty="0">
                  <a:solidFill>
                    <a:srgbClr val="000000"/>
                  </a:solidFill>
                  <a:latin typeface="楷体_GB2312" pitchFamily="49" charset="-122"/>
                  <a:ea typeface="楷体_GB2312" pitchFamily="49" charset="-122"/>
                </a:rPr>
                <a:t> </a:t>
              </a:r>
              <a:r>
                <a:rPr kumimoji="1" lang="zh-CN" altLang="en-US" sz="2800" b="1" dirty="0">
                  <a:solidFill>
                    <a:srgbClr val="000000"/>
                  </a:solidFill>
                  <a:latin typeface="楷体_GB2312" pitchFamily="49" charset="-122"/>
                  <a:ea typeface="楷体_GB2312" pitchFamily="49" charset="-122"/>
                </a:rPr>
                <a:t>设汽车在开往甲地途中需经</a:t>
              </a:r>
            </a:p>
            <a:p>
              <a:r>
                <a:rPr kumimoji="1" lang="zh-CN" altLang="en-US" sz="2800" b="1" dirty="0">
                  <a:solidFill>
                    <a:srgbClr val="000000"/>
                  </a:solidFill>
                  <a:latin typeface="楷体_GB2312" pitchFamily="49" charset="-122"/>
                  <a:ea typeface="楷体_GB2312" pitchFamily="49" charset="-122"/>
                </a:rPr>
                <a:t>         过 </a:t>
              </a:r>
              <a:r>
                <a:rPr kumimoji="1" lang="en-US" altLang="zh-CN" sz="2800" b="1" dirty="0">
                  <a:solidFill>
                    <a:srgbClr val="000000"/>
                  </a:solidFill>
                  <a:latin typeface="楷体_GB2312" pitchFamily="49" charset="-122"/>
                  <a:ea typeface="楷体_GB2312" pitchFamily="49" charset="-122"/>
                </a:rPr>
                <a:t>4 </a:t>
              </a:r>
              <a:r>
                <a:rPr kumimoji="1" lang="zh-CN" altLang="en-US" sz="2800" b="1" dirty="0">
                  <a:solidFill>
                    <a:srgbClr val="000000"/>
                  </a:solidFill>
                  <a:latin typeface="楷体_GB2312" pitchFamily="49" charset="-122"/>
                  <a:ea typeface="楷体_GB2312" pitchFamily="49" charset="-122"/>
                </a:rPr>
                <a:t>盏信号灯</a:t>
              </a:r>
              <a:r>
                <a:rPr kumimoji="1" lang="en-US" altLang="zh-CN" sz="2800" b="1" dirty="0">
                  <a:solidFill>
                    <a:srgbClr val="000000"/>
                  </a:solidFill>
                  <a:latin typeface="楷体_GB2312" pitchFamily="49" charset="-122"/>
                  <a:ea typeface="楷体_GB2312" pitchFamily="49" charset="-122"/>
                </a:rPr>
                <a:t>, </a:t>
              </a:r>
              <a:r>
                <a:rPr kumimoji="1" lang="zh-CN" altLang="en-US" sz="2800" b="1" dirty="0">
                  <a:solidFill>
                    <a:srgbClr val="000000"/>
                  </a:solidFill>
                  <a:latin typeface="楷体_GB2312" pitchFamily="49" charset="-122"/>
                  <a:ea typeface="楷体_GB2312" pitchFamily="49" charset="-122"/>
                </a:rPr>
                <a:t>每盏信号灯独立地</a:t>
              </a:r>
            </a:p>
            <a:p>
              <a:r>
                <a:rPr kumimoji="1" lang="zh-CN" altLang="en-US" sz="2800" b="1" dirty="0">
                  <a:solidFill>
                    <a:srgbClr val="000000"/>
                  </a:solidFill>
                  <a:latin typeface="楷体_GB2312" pitchFamily="49" charset="-122"/>
                  <a:ea typeface="楷体_GB2312" pitchFamily="49" charset="-122"/>
                </a:rPr>
                <a:t>         以概率 </a:t>
              </a:r>
              <a:r>
                <a:rPr kumimoji="1" lang="en-US" altLang="zh-CN" sz="2800" b="1" i="1" dirty="0">
                  <a:solidFill>
                    <a:srgbClr val="000000"/>
                  </a:solidFill>
                  <a:ea typeface="楷体_GB2312" pitchFamily="49" charset="-122"/>
                </a:rPr>
                <a:t>p</a:t>
              </a:r>
              <a:r>
                <a:rPr kumimoji="1" lang="en-US" altLang="zh-CN" sz="2800" b="1" i="1" dirty="0">
                  <a:solidFill>
                    <a:srgbClr val="000000"/>
                  </a:solidFill>
                  <a:latin typeface="楷体_GB2312" pitchFamily="49" charset="-122"/>
                  <a:ea typeface="楷体_GB2312" pitchFamily="49" charset="-122"/>
                </a:rPr>
                <a:t> </a:t>
              </a:r>
              <a:r>
                <a:rPr kumimoji="1" lang="zh-CN" altLang="en-US" sz="2800" b="1" dirty="0">
                  <a:solidFill>
                    <a:srgbClr val="000000"/>
                  </a:solidFill>
                  <a:latin typeface="楷体_GB2312" pitchFamily="49" charset="-122"/>
                  <a:ea typeface="楷体_GB2312" pitchFamily="49" charset="-122"/>
                </a:rPr>
                <a:t>允许汽车通过。</a:t>
              </a:r>
            </a:p>
          </p:txBody>
        </p:sp>
        <p:pic>
          <p:nvPicPr>
            <p:cNvPr id="9" name="Picture 9" descr="BD05672_">
              <a:extLst>
                <a:ext uri="{FF2B5EF4-FFF2-40B4-BE49-F238E27FC236}">
                  <a16:creationId xmlns:a16="http://schemas.microsoft.com/office/drawing/2014/main" id="{8DEBBA4A-00AD-4DCD-BEDA-4BD9FCE0D7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 y="248"/>
              <a:ext cx="912" cy="88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10">
            <a:extLst>
              <a:ext uri="{FF2B5EF4-FFF2-40B4-BE49-F238E27FC236}">
                <a16:creationId xmlns:a16="http://schemas.microsoft.com/office/drawing/2014/main" id="{FA1481F0-EC62-4A8B-B8B4-732C194A9203}"/>
              </a:ext>
            </a:extLst>
          </p:cNvPr>
          <p:cNvGrpSpPr>
            <a:grpSpLocks/>
          </p:cNvGrpSpPr>
          <p:nvPr/>
        </p:nvGrpSpPr>
        <p:grpSpPr bwMode="auto">
          <a:xfrm>
            <a:off x="685800" y="3352800"/>
            <a:ext cx="7975600" cy="1676400"/>
            <a:chOff x="624" y="2112"/>
            <a:chExt cx="5024" cy="1056"/>
          </a:xfrm>
        </p:grpSpPr>
        <p:sp>
          <p:nvSpPr>
            <p:cNvPr id="11" name="Text Box 11">
              <a:extLst>
                <a:ext uri="{FF2B5EF4-FFF2-40B4-BE49-F238E27FC236}">
                  <a16:creationId xmlns:a16="http://schemas.microsoft.com/office/drawing/2014/main" id="{302DE7DC-BBAF-48A7-B485-453127D0F77C}"/>
                </a:ext>
              </a:extLst>
            </p:cNvPr>
            <p:cNvSpPr txBox="1">
              <a:spLocks noChangeArrowheads="1"/>
            </p:cNvSpPr>
            <p:nvPr/>
          </p:nvSpPr>
          <p:spPr bwMode="auto">
            <a:xfrm>
              <a:off x="624" y="2788"/>
              <a:ext cx="7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FF0000"/>
                  </a:solidFill>
                  <a:latin typeface="楷体_GB2312" pitchFamily="49" charset="-122"/>
                  <a:ea typeface="楷体_GB2312" pitchFamily="49" charset="-122"/>
                </a:rPr>
                <a:t>出发地</a:t>
              </a:r>
            </a:p>
          </p:txBody>
        </p:sp>
        <p:sp>
          <p:nvSpPr>
            <p:cNvPr id="12" name="Text Box 12">
              <a:extLst>
                <a:ext uri="{FF2B5EF4-FFF2-40B4-BE49-F238E27FC236}">
                  <a16:creationId xmlns:a16="http://schemas.microsoft.com/office/drawing/2014/main" id="{FCA37030-3943-41CF-A453-F5A136D30963}"/>
                </a:ext>
              </a:extLst>
            </p:cNvPr>
            <p:cNvSpPr txBox="1">
              <a:spLocks noChangeArrowheads="1"/>
            </p:cNvSpPr>
            <p:nvPr/>
          </p:nvSpPr>
          <p:spPr bwMode="auto">
            <a:xfrm>
              <a:off x="5082" y="2787"/>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FF0000"/>
                  </a:solidFill>
                  <a:latin typeface="楷体_GB2312" pitchFamily="49" charset="-122"/>
                  <a:ea typeface="楷体_GB2312" pitchFamily="49" charset="-122"/>
                </a:rPr>
                <a:t>甲地</a:t>
              </a:r>
            </a:p>
          </p:txBody>
        </p:sp>
        <p:grpSp>
          <p:nvGrpSpPr>
            <p:cNvPr id="13" name="Group 13">
              <a:extLst>
                <a:ext uri="{FF2B5EF4-FFF2-40B4-BE49-F238E27FC236}">
                  <a16:creationId xmlns:a16="http://schemas.microsoft.com/office/drawing/2014/main" id="{610EBE14-6A3D-4838-8EC0-463F0A4FFC71}"/>
                </a:ext>
              </a:extLst>
            </p:cNvPr>
            <p:cNvGrpSpPr>
              <a:grpSpLocks/>
            </p:cNvGrpSpPr>
            <p:nvPr/>
          </p:nvGrpSpPr>
          <p:grpSpPr bwMode="auto">
            <a:xfrm>
              <a:off x="1488" y="2112"/>
              <a:ext cx="3888" cy="1056"/>
              <a:chOff x="1392" y="2112"/>
              <a:chExt cx="3888" cy="1056"/>
            </a:xfrm>
          </p:grpSpPr>
          <p:grpSp>
            <p:nvGrpSpPr>
              <p:cNvPr id="14" name="Group 14">
                <a:extLst>
                  <a:ext uri="{FF2B5EF4-FFF2-40B4-BE49-F238E27FC236}">
                    <a16:creationId xmlns:a16="http://schemas.microsoft.com/office/drawing/2014/main" id="{8DED9398-05F2-41D7-9E1A-31F5C922A075}"/>
                  </a:ext>
                </a:extLst>
              </p:cNvPr>
              <p:cNvGrpSpPr>
                <a:grpSpLocks/>
              </p:cNvGrpSpPr>
              <p:nvPr/>
            </p:nvGrpSpPr>
            <p:grpSpPr bwMode="auto">
              <a:xfrm>
                <a:off x="1536" y="2112"/>
                <a:ext cx="624" cy="1038"/>
                <a:chOff x="1488" y="2112"/>
                <a:chExt cx="624" cy="1038"/>
              </a:xfrm>
            </p:grpSpPr>
            <p:sp>
              <p:nvSpPr>
                <p:cNvPr id="25" name="AutoShape 15">
                  <a:extLst>
                    <a:ext uri="{FF2B5EF4-FFF2-40B4-BE49-F238E27FC236}">
                      <a16:creationId xmlns:a16="http://schemas.microsoft.com/office/drawing/2014/main" id="{4E35F451-831F-461C-A2BA-8C82BA6C9733}"/>
                    </a:ext>
                  </a:extLst>
                </p:cNvPr>
                <p:cNvSpPr>
                  <a:spLocks noChangeArrowheads="1"/>
                </p:cNvSpPr>
                <p:nvPr/>
              </p:nvSpPr>
              <p:spPr bwMode="auto">
                <a:xfrm>
                  <a:off x="1776" y="2352"/>
                  <a:ext cx="96" cy="798"/>
                </a:xfrm>
                <a:prstGeom prst="upArrow">
                  <a:avLst>
                    <a:gd name="adj1" fmla="val 50000"/>
                    <a:gd name="adj2" fmla="val 207813"/>
                  </a:avLst>
                </a:prstGeom>
                <a:solidFill>
                  <a:srgbClr val="CC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6" name="Picture 16" descr="BD07303_">
                  <a:extLst>
                    <a:ext uri="{FF2B5EF4-FFF2-40B4-BE49-F238E27FC236}">
                      <a16:creationId xmlns:a16="http://schemas.microsoft.com/office/drawing/2014/main" id="{EF9CEE1D-CEEB-4151-BCFF-08A08D81DC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8" y="2112"/>
                  <a:ext cx="624" cy="535"/>
                </a:xfrm>
                <a:prstGeom prst="rect">
                  <a:avLst/>
                </a:prstGeom>
                <a:noFill/>
                <a:extLst>
                  <a:ext uri="{909E8E84-426E-40DD-AFC4-6F175D3DCCD1}">
                    <a14:hiddenFill xmlns:a14="http://schemas.microsoft.com/office/drawing/2010/main">
                      <a:solidFill>
                        <a:srgbClr val="A50021"/>
                      </a:solidFill>
                    </a14:hiddenFill>
                  </a:ext>
                </a:extLst>
              </p:spPr>
            </p:pic>
          </p:grpSp>
          <p:grpSp>
            <p:nvGrpSpPr>
              <p:cNvPr id="15" name="Group 17">
                <a:extLst>
                  <a:ext uri="{FF2B5EF4-FFF2-40B4-BE49-F238E27FC236}">
                    <a16:creationId xmlns:a16="http://schemas.microsoft.com/office/drawing/2014/main" id="{0A9CB9FD-425F-4FFE-917D-D84F97B8CAEB}"/>
                  </a:ext>
                </a:extLst>
              </p:cNvPr>
              <p:cNvGrpSpPr>
                <a:grpSpLocks/>
              </p:cNvGrpSpPr>
              <p:nvPr/>
            </p:nvGrpSpPr>
            <p:grpSpPr bwMode="auto">
              <a:xfrm>
                <a:off x="2400" y="2112"/>
                <a:ext cx="624" cy="1038"/>
                <a:chOff x="1488" y="2112"/>
                <a:chExt cx="624" cy="1038"/>
              </a:xfrm>
            </p:grpSpPr>
            <p:sp>
              <p:nvSpPr>
                <p:cNvPr id="23" name="AutoShape 18">
                  <a:extLst>
                    <a:ext uri="{FF2B5EF4-FFF2-40B4-BE49-F238E27FC236}">
                      <a16:creationId xmlns:a16="http://schemas.microsoft.com/office/drawing/2014/main" id="{671F8E97-96DD-4C00-8DAE-0D1F20DF808D}"/>
                    </a:ext>
                  </a:extLst>
                </p:cNvPr>
                <p:cNvSpPr>
                  <a:spLocks noChangeArrowheads="1"/>
                </p:cNvSpPr>
                <p:nvPr/>
              </p:nvSpPr>
              <p:spPr bwMode="auto">
                <a:xfrm>
                  <a:off x="1776" y="2352"/>
                  <a:ext cx="96" cy="798"/>
                </a:xfrm>
                <a:prstGeom prst="upArrow">
                  <a:avLst>
                    <a:gd name="adj1" fmla="val 50000"/>
                    <a:gd name="adj2" fmla="val 207813"/>
                  </a:avLst>
                </a:prstGeom>
                <a:solidFill>
                  <a:srgbClr val="CC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4" name="Picture 19" descr="BD07303_">
                  <a:extLst>
                    <a:ext uri="{FF2B5EF4-FFF2-40B4-BE49-F238E27FC236}">
                      <a16:creationId xmlns:a16="http://schemas.microsoft.com/office/drawing/2014/main" id="{D0927DA7-3598-4D63-8F23-BCC2FB0DDB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8" y="2112"/>
                  <a:ext cx="624" cy="535"/>
                </a:xfrm>
                <a:prstGeom prst="rect">
                  <a:avLst/>
                </a:prstGeom>
                <a:noFill/>
                <a:extLst>
                  <a:ext uri="{909E8E84-426E-40DD-AFC4-6F175D3DCCD1}">
                    <a14:hiddenFill xmlns:a14="http://schemas.microsoft.com/office/drawing/2010/main">
                      <a:solidFill>
                        <a:srgbClr val="A50021"/>
                      </a:solidFill>
                    </a14:hiddenFill>
                  </a:ext>
                </a:extLst>
              </p:spPr>
            </p:pic>
          </p:grpSp>
          <p:grpSp>
            <p:nvGrpSpPr>
              <p:cNvPr id="16" name="Group 20">
                <a:extLst>
                  <a:ext uri="{FF2B5EF4-FFF2-40B4-BE49-F238E27FC236}">
                    <a16:creationId xmlns:a16="http://schemas.microsoft.com/office/drawing/2014/main" id="{75D76FD8-A8FA-4BEC-ACF7-6E627DF5ED09}"/>
                  </a:ext>
                </a:extLst>
              </p:cNvPr>
              <p:cNvGrpSpPr>
                <a:grpSpLocks/>
              </p:cNvGrpSpPr>
              <p:nvPr/>
            </p:nvGrpSpPr>
            <p:grpSpPr bwMode="auto">
              <a:xfrm>
                <a:off x="3312" y="2112"/>
                <a:ext cx="624" cy="1038"/>
                <a:chOff x="1488" y="2112"/>
                <a:chExt cx="624" cy="1038"/>
              </a:xfrm>
            </p:grpSpPr>
            <p:sp>
              <p:nvSpPr>
                <p:cNvPr id="21" name="AutoShape 21">
                  <a:extLst>
                    <a:ext uri="{FF2B5EF4-FFF2-40B4-BE49-F238E27FC236}">
                      <a16:creationId xmlns:a16="http://schemas.microsoft.com/office/drawing/2014/main" id="{5AAB4D6E-DA6A-4306-A694-169E17D9B301}"/>
                    </a:ext>
                  </a:extLst>
                </p:cNvPr>
                <p:cNvSpPr>
                  <a:spLocks noChangeArrowheads="1"/>
                </p:cNvSpPr>
                <p:nvPr/>
              </p:nvSpPr>
              <p:spPr bwMode="auto">
                <a:xfrm>
                  <a:off x="1776" y="2352"/>
                  <a:ext cx="96" cy="798"/>
                </a:xfrm>
                <a:prstGeom prst="upArrow">
                  <a:avLst>
                    <a:gd name="adj1" fmla="val 50000"/>
                    <a:gd name="adj2" fmla="val 207813"/>
                  </a:avLst>
                </a:prstGeom>
                <a:solidFill>
                  <a:srgbClr val="CC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2" name="Picture 22" descr="BD07303_">
                  <a:extLst>
                    <a:ext uri="{FF2B5EF4-FFF2-40B4-BE49-F238E27FC236}">
                      <a16:creationId xmlns:a16="http://schemas.microsoft.com/office/drawing/2014/main" id="{E85B7B84-114E-4E61-9765-2FD8F0FC22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8" y="2112"/>
                  <a:ext cx="624" cy="535"/>
                </a:xfrm>
                <a:prstGeom prst="rect">
                  <a:avLst/>
                </a:prstGeom>
                <a:noFill/>
                <a:extLst>
                  <a:ext uri="{909E8E84-426E-40DD-AFC4-6F175D3DCCD1}">
                    <a14:hiddenFill xmlns:a14="http://schemas.microsoft.com/office/drawing/2010/main">
                      <a:solidFill>
                        <a:srgbClr val="A50021"/>
                      </a:solidFill>
                    </a14:hiddenFill>
                  </a:ext>
                </a:extLst>
              </p:spPr>
            </p:pic>
          </p:grpSp>
          <p:grpSp>
            <p:nvGrpSpPr>
              <p:cNvPr id="17" name="Group 23">
                <a:extLst>
                  <a:ext uri="{FF2B5EF4-FFF2-40B4-BE49-F238E27FC236}">
                    <a16:creationId xmlns:a16="http://schemas.microsoft.com/office/drawing/2014/main" id="{4D443005-CC0E-4A1B-9C05-94CEAF791841}"/>
                  </a:ext>
                </a:extLst>
              </p:cNvPr>
              <p:cNvGrpSpPr>
                <a:grpSpLocks/>
              </p:cNvGrpSpPr>
              <p:nvPr/>
            </p:nvGrpSpPr>
            <p:grpSpPr bwMode="auto">
              <a:xfrm>
                <a:off x="4272" y="2112"/>
                <a:ext cx="624" cy="1038"/>
                <a:chOff x="1488" y="2112"/>
                <a:chExt cx="624" cy="1038"/>
              </a:xfrm>
            </p:grpSpPr>
            <p:sp>
              <p:nvSpPr>
                <p:cNvPr id="19" name="AutoShape 24">
                  <a:extLst>
                    <a:ext uri="{FF2B5EF4-FFF2-40B4-BE49-F238E27FC236}">
                      <a16:creationId xmlns:a16="http://schemas.microsoft.com/office/drawing/2014/main" id="{082063E4-149E-49C6-A7D3-6673F558D9D8}"/>
                    </a:ext>
                  </a:extLst>
                </p:cNvPr>
                <p:cNvSpPr>
                  <a:spLocks noChangeArrowheads="1"/>
                </p:cNvSpPr>
                <p:nvPr/>
              </p:nvSpPr>
              <p:spPr bwMode="auto">
                <a:xfrm>
                  <a:off x="1776" y="2352"/>
                  <a:ext cx="96" cy="798"/>
                </a:xfrm>
                <a:prstGeom prst="upArrow">
                  <a:avLst>
                    <a:gd name="adj1" fmla="val 50000"/>
                    <a:gd name="adj2" fmla="val 207813"/>
                  </a:avLst>
                </a:prstGeom>
                <a:solidFill>
                  <a:srgbClr val="CC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0" name="Picture 25" descr="BD07303_">
                  <a:extLst>
                    <a:ext uri="{FF2B5EF4-FFF2-40B4-BE49-F238E27FC236}">
                      <a16:creationId xmlns:a16="http://schemas.microsoft.com/office/drawing/2014/main" id="{28850178-1132-45C2-8779-84D6AD70FE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8" y="2112"/>
                  <a:ext cx="624" cy="535"/>
                </a:xfrm>
                <a:prstGeom prst="rect">
                  <a:avLst/>
                </a:prstGeom>
                <a:noFill/>
                <a:extLst>
                  <a:ext uri="{909E8E84-426E-40DD-AFC4-6F175D3DCCD1}">
                    <a14:hiddenFill xmlns:a14="http://schemas.microsoft.com/office/drawing/2010/main">
                      <a:solidFill>
                        <a:srgbClr val="A50021"/>
                      </a:solidFill>
                    </a14:hiddenFill>
                  </a:ext>
                </a:extLst>
              </p:spPr>
            </p:pic>
          </p:grpSp>
          <p:sp>
            <p:nvSpPr>
              <p:cNvPr id="18" name="Line 26">
                <a:extLst>
                  <a:ext uri="{FF2B5EF4-FFF2-40B4-BE49-F238E27FC236}">
                    <a16:creationId xmlns:a16="http://schemas.microsoft.com/office/drawing/2014/main" id="{E175D942-FE3C-4AA3-9C6D-806C4CEA653A}"/>
                  </a:ext>
                </a:extLst>
              </p:cNvPr>
              <p:cNvSpPr>
                <a:spLocks noChangeShapeType="1"/>
              </p:cNvSpPr>
              <p:nvPr/>
            </p:nvSpPr>
            <p:spPr bwMode="auto">
              <a:xfrm>
                <a:off x="1392" y="3168"/>
                <a:ext cx="3888"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27" name="Text Box 27">
            <a:extLst>
              <a:ext uri="{FF2B5EF4-FFF2-40B4-BE49-F238E27FC236}">
                <a16:creationId xmlns:a16="http://schemas.microsoft.com/office/drawing/2014/main" id="{7C42078A-5EED-49D4-87A9-09EFA4DFFF0C}"/>
              </a:ext>
            </a:extLst>
          </p:cNvPr>
          <p:cNvSpPr txBox="1">
            <a:spLocks noChangeArrowheads="1"/>
          </p:cNvSpPr>
          <p:nvPr/>
        </p:nvSpPr>
        <p:spPr bwMode="auto">
          <a:xfrm>
            <a:off x="914400" y="2133600"/>
            <a:ext cx="7162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000000"/>
                </a:solidFill>
                <a:latin typeface="楷体_GB2312" pitchFamily="49" charset="-122"/>
                <a:ea typeface="楷体_GB2312" pitchFamily="49" charset="-122"/>
              </a:rPr>
              <a:t>令</a:t>
            </a:r>
            <a:r>
              <a:rPr kumimoji="1" lang="en-US" altLang="zh-CN" sz="2800" b="1" i="1" dirty="0">
                <a:solidFill>
                  <a:srgbClr val="000000"/>
                </a:solidFill>
                <a:ea typeface="楷体_GB2312" pitchFamily="49" charset="-122"/>
              </a:rPr>
              <a:t>X</a:t>
            </a:r>
            <a:r>
              <a:rPr kumimoji="1" lang="en-US" altLang="zh-CN" sz="2800" b="1" dirty="0">
                <a:solidFill>
                  <a:srgbClr val="000000"/>
                </a:solidFill>
                <a:ea typeface="楷体_GB2312" pitchFamily="49" charset="-122"/>
              </a:rPr>
              <a:t> </a:t>
            </a:r>
            <a:r>
              <a:rPr kumimoji="1" lang="zh-CN" altLang="en-US" sz="2800" b="1" dirty="0">
                <a:solidFill>
                  <a:srgbClr val="000000"/>
                </a:solidFill>
                <a:latin typeface="楷体_GB2312" pitchFamily="49" charset="-122"/>
                <a:ea typeface="楷体_GB2312" pitchFamily="49" charset="-122"/>
              </a:rPr>
              <a:t>表示首次停下时已通过的信号灯盏数</a:t>
            </a:r>
            <a:r>
              <a:rPr kumimoji="1" lang="en-US" altLang="zh-CN" sz="2800" b="1" dirty="0">
                <a:solidFill>
                  <a:srgbClr val="000000"/>
                </a:solidFill>
                <a:latin typeface="楷体_GB2312" pitchFamily="49" charset="-122"/>
                <a:ea typeface="楷体_GB2312" pitchFamily="49" charset="-122"/>
              </a:rPr>
              <a:t>, </a:t>
            </a:r>
            <a:r>
              <a:rPr kumimoji="1" lang="zh-CN" altLang="en-US" sz="2800" b="1" dirty="0">
                <a:solidFill>
                  <a:srgbClr val="000000"/>
                </a:solidFill>
                <a:latin typeface="楷体_GB2312" pitchFamily="49" charset="-122"/>
                <a:ea typeface="楷体_GB2312" pitchFamily="49" charset="-122"/>
              </a:rPr>
              <a:t>求 </a:t>
            </a:r>
            <a:r>
              <a:rPr kumimoji="1" lang="en-US" altLang="zh-CN" sz="2800" b="1" i="1" dirty="0">
                <a:solidFill>
                  <a:srgbClr val="000000"/>
                </a:solidFill>
                <a:ea typeface="楷体_GB2312" pitchFamily="49" charset="-122"/>
              </a:rPr>
              <a:t>X</a:t>
            </a:r>
            <a:r>
              <a:rPr kumimoji="1" lang="en-US" altLang="zh-CN" sz="2800" b="1" dirty="0">
                <a:solidFill>
                  <a:srgbClr val="000000"/>
                </a:solidFill>
                <a:latin typeface="楷体_GB2312" pitchFamily="49" charset="-122"/>
                <a:ea typeface="楷体_GB2312" pitchFamily="49" charset="-122"/>
              </a:rPr>
              <a:t> </a:t>
            </a:r>
            <a:r>
              <a:rPr kumimoji="1" lang="zh-CN" altLang="en-US" sz="2800" b="1" dirty="0">
                <a:solidFill>
                  <a:srgbClr val="000000"/>
                </a:solidFill>
                <a:latin typeface="楷体_GB2312" pitchFamily="49" charset="-122"/>
                <a:ea typeface="楷体_GB2312" pitchFamily="49" charset="-122"/>
              </a:rPr>
              <a:t>的概率分布与 </a:t>
            </a:r>
            <a:r>
              <a:rPr kumimoji="1" lang="en-US" altLang="zh-CN" sz="2800" b="1" i="1" dirty="0">
                <a:solidFill>
                  <a:srgbClr val="000000"/>
                </a:solidFill>
                <a:ea typeface="楷体_GB2312" pitchFamily="49" charset="-122"/>
              </a:rPr>
              <a:t>p =</a:t>
            </a:r>
            <a:r>
              <a:rPr kumimoji="1" lang="en-US" altLang="zh-CN" sz="2800" b="1" dirty="0">
                <a:solidFill>
                  <a:srgbClr val="000000"/>
                </a:solidFill>
                <a:ea typeface="楷体_GB2312" pitchFamily="49" charset="-122"/>
              </a:rPr>
              <a:t> 0.4</a:t>
            </a:r>
            <a:r>
              <a:rPr kumimoji="1" lang="en-US" altLang="zh-CN" sz="2800" b="1" dirty="0">
                <a:solidFill>
                  <a:srgbClr val="000000"/>
                </a:solidFill>
                <a:latin typeface="楷体_GB2312" pitchFamily="49" charset="-122"/>
                <a:ea typeface="楷体_GB2312" pitchFamily="49" charset="-122"/>
              </a:rPr>
              <a:t> </a:t>
            </a:r>
            <a:r>
              <a:rPr kumimoji="1" lang="zh-CN" altLang="en-US" sz="2800" b="1" dirty="0">
                <a:solidFill>
                  <a:srgbClr val="000000"/>
                </a:solidFill>
                <a:latin typeface="楷体_GB2312" pitchFamily="49" charset="-122"/>
                <a:ea typeface="楷体_GB2312" pitchFamily="49" charset="-122"/>
              </a:rPr>
              <a:t>时的分布函数。</a:t>
            </a:r>
          </a:p>
        </p:txBody>
      </p:sp>
      <p:grpSp>
        <p:nvGrpSpPr>
          <p:cNvPr id="28" name="Group 29">
            <a:extLst>
              <a:ext uri="{FF2B5EF4-FFF2-40B4-BE49-F238E27FC236}">
                <a16:creationId xmlns:a16="http://schemas.microsoft.com/office/drawing/2014/main" id="{E7722C8E-DE77-40B4-932B-E3E2EF4101FE}"/>
              </a:ext>
            </a:extLst>
          </p:cNvPr>
          <p:cNvGrpSpPr>
            <a:grpSpLocks noChangeAspect="1"/>
          </p:cNvGrpSpPr>
          <p:nvPr/>
        </p:nvGrpSpPr>
        <p:grpSpPr bwMode="auto">
          <a:xfrm>
            <a:off x="1752600" y="5208588"/>
            <a:ext cx="5562600" cy="566737"/>
            <a:chOff x="1104" y="3281"/>
            <a:chExt cx="3504" cy="357"/>
          </a:xfrm>
        </p:grpSpPr>
        <p:sp>
          <p:nvSpPr>
            <p:cNvPr id="29" name="AutoShape 28">
              <a:extLst>
                <a:ext uri="{FF2B5EF4-FFF2-40B4-BE49-F238E27FC236}">
                  <a16:creationId xmlns:a16="http://schemas.microsoft.com/office/drawing/2014/main" id="{F3C925BD-BAA6-4F66-9E97-22AA8D19B0FF}"/>
                </a:ext>
              </a:extLst>
            </p:cNvPr>
            <p:cNvSpPr>
              <a:spLocks noChangeAspect="1" noChangeArrowheads="1" noTextEdit="1"/>
            </p:cNvSpPr>
            <p:nvPr/>
          </p:nvSpPr>
          <p:spPr bwMode="auto">
            <a:xfrm>
              <a:off x="1104" y="3281"/>
              <a:ext cx="3504"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 name="Rectangle 30">
              <a:extLst>
                <a:ext uri="{FF2B5EF4-FFF2-40B4-BE49-F238E27FC236}">
                  <a16:creationId xmlns:a16="http://schemas.microsoft.com/office/drawing/2014/main" id="{4E5410E9-B680-4A72-9534-C748CE6979E3}"/>
                </a:ext>
              </a:extLst>
            </p:cNvPr>
            <p:cNvSpPr>
              <a:spLocks noChangeArrowheads="1"/>
            </p:cNvSpPr>
            <p:nvPr/>
          </p:nvSpPr>
          <p:spPr bwMode="auto">
            <a:xfrm>
              <a:off x="4479" y="3303"/>
              <a:ext cx="239"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500">
                  <a:solidFill>
                    <a:srgbClr val="000000"/>
                  </a:solidFill>
                </a:rPr>
                <a:t>3</a:t>
              </a:r>
              <a:endParaRPr lang="en-US" altLang="zh-CN"/>
            </a:p>
          </p:txBody>
        </p:sp>
        <p:sp>
          <p:nvSpPr>
            <p:cNvPr id="31" name="Rectangle 31">
              <a:extLst>
                <a:ext uri="{FF2B5EF4-FFF2-40B4-BE49-F238E27FC236}">
                  <a16:creationId xmlns:a16="http://schemas.microsoft.com/office/drawing/2014/main" id="{B243A240-2400-4CA9-BEF1-B0E81CED6BCC}"/>
                </a:ext>
              </a:extLst>
            </p:cNvPr>
            <p:cNvSpPr>
              <a:spLocks noChangeArrowheads="1"/>
            </p:cNvSpPr>
            <p:nvPr/>
          </p:nvSpPr>
          <p:spPr bwMode="auto">
            <a:xfrm>
              <a:off x="4417" y="3303"/>
              <a:ext cx="17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500">
                  <a:solidFill>
                    <a:srgbClr val="000000"/>
                  </a:solidFill>
                </a:rPr>
                <a:t>,</a:t>
              </a:r>
              <a:endParaRPr lang="en-US" altLang="zh-CN"/>
            </a:p>
          </p:txBody>
        </p:sp>
        <p:sp>
          <p:nvSpPr>
            <p:cNvPr id="32" name="Rectangle 32">
              <a:extLst>
                <a:ext uri="{FF2B5EF4-FFF2-40B4-BE49-F238E27FC236}">
                  <a16:creationId xmlns:a16="http://schemas.microsoft.com/office/drawing/2014/main" id="{6587B8B3-55C8-478F-B2F8-C36BAA9CFCD0}"/>
                </a:ext>
              </a:extLst>
            </p:cNvPr>
            <p:cNvSpPr>
              <a:spLocks noChangeArrowheads="1"/>
            </p:cNvSpPr>
            <p:nvPr/>
          </p:nvSpPr>
          <p:spPr bwMode="auto">
            <a:xfrm>
              <a:off x="4289" y="3303"/>
              <a:ext cx="239"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500">
                  <a:solidFill>
                    <a:srgbClr val="000000"/>
                  </a:solidFill>
                </a:rPr>
                <a:t>2</a:t>
              </a:r>
              <a:endParaRPr lang="en-US" altLang="zh-CN"/>
            </a:p>
          </p:txBody>
        </p:sp>
        <p:sp>
          <p:nvSpPr>
            <p:cNvPr id="33" name="Rectangle 33">
              <a:extLst>
                <a:ext uri="{FF2B5EF4-FFF2-40B4-BE49-F238E27FC236}">
                  <a16:creationId xmlns:a16="http://schemas.microsoft.com/office/drawing/2014/main" id="{221623BF-970B-4C54-A8DC-D0534B37DA3A}"/>
                </a:ext>
              </a:extLst>
            </p:cNvPr>
            <p:cNvSpPr>
              <a:spLocks noChangeArrowheads="1"/>
            </p:cNvSpPr>
            <p:nvPr/>
          </p:nvSpPr>
          <p:spPr bwMode="auto">
            <a:xfrm>
              <a:off x="4218" y="3303"/>
              <a:ext cx="17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500">
                  <a:solidFill>
                    <a:srgbClr val="000000"/>
                  </a:solidFill>
                </a:rPr>
                <a:t>,</a:t>
              </a:r>
              <a:endParaRPr lang="en-US" altLang="zh-CN"/>
            </a:p>
          </p:txBody>
        </p:sp>
        <p:sp>
          <p:nvSpPr>
            <p:cNvPr id="34" name="Rectangle 34">
              <a:extLst>
                <a:ext uri="{FF2B5EF4-FFF2-40B4-BE49-F238E27FC236}">
                  <a16:creationId xmlns:a16="http://schemas.microsoft.com/office/drawing/2014/main" id="{97B329A9-66B9-41DE-B1B4-8C49E99EAA0C}"/>
                </a:ext>
              </a:extLst>
            </p:cNvPr>
            <p:cNvSpPr>
              <a:spLocks noChangeArrowheads="1"/>
            </p:cNvSpPr>
            <p:nvPr/>
          </p:nvSpPr>
          <p:spPr bwMode="auto">
            <a:xfrm>
              <a:off x="4111" y="3303"/>
              <a:ext cx="239"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500">
                  <a:solidFill>
                    <a:srgbClr val="000000"/>
                  </a:solidFill>
                </a:rPr>
                <a:t>1</a:t>
              </a:r>
              <a:endParaRPr lang="en-US" altLang="zh-CN"/>
            </a:p>
          </p:txBody>
        </p:sp>
        <p:sp>
          <p:nvSpPr>
            <p:cNvPr id="35" name="Rectangle 35">
              <a:extLst>
                <a:ext uri="{FF2B5EF4-FFF2-40B4-BE49-F238E27FC236}">
                  <a16:creationId xmlns:a16="http://schemas.microsoft.com/office/drawing/2014/main" id="{9B21662B-807F-46CB-8B4C-ECC0B7F3123B}"/>
                </a:ext>
              </a:extLst>
            </p:cNvPr>
            <p:cNvSpPr>
              <a:spLocks noChangeArrowheads="1"/>
            </p:cNvSpPr>
            <p:nvPr/>
          </p:nvSpPr>
          <p:spPr bwMode="auto">
            <a:xfrm>
              <a:off x="4069" y="3303"/>
              <a:ext cx="17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500">
                  <a:solidFill>
                    <a:srgbClr val="000000"/>
                  </a:solidFill>
                </a:rPr>
                <a:t>,</a:t>
              </a:r>
              <a:endParaRPr lang="en-US" altLang="zh-CN"/>
            </a:p>
          </p:txBody>
        </p:sp>
        <p:sp>
          <p:nvSpPr>
            <p:cNvPr id="36" name="Rectangle 36">
              <a:extLst>
                <a:ext uri="{FF2B5EF4-FFF2-40B4-BE49-F238E27FC236}">
                  <a16:creationId xmlns:a16="http://schemas.microsoft.com/office/drawing/2014/main" id="{C2DF3314-E867-44EC-A590-F557EEC0F335}"/>
                </a:ext>
              </a:extLst>
            </p:cNvPr>
            <p:cNvSpPr>
              <a:spLocks noChangeArrowheads="1"/>
            </p:cNvSpPr>
            <p:nvPr/>
          </p:nvSpPr>
          <p:spPr bwMode="auto">
            <a:xfrm>
              <a:off x="3941" y="3303"/>
              <a:ext cx="239"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500">
                  <a:solidFill>
                    <a:srgbClr val="000000"/>
                  </a:solidFill>
                </a:rPr>
                <a:t>0</a:t>
              </a:r>
              <a:endParaRPr lang="en-US" altLang="zh-CN"/>
            </a:p>
          </p:txBody>
        </p:sp>
        <p:sp>
          <p:nvSpPr>
            <p:cNvPr id="37" name="Rectangle 37">
              <a:extLst>
                <a:ext uri="{FF2B5EF4-FFF2-40B4-BE49-F238E27FC236}">
                  <a16:creationId xmlns:a16="http://schemas.microsoft.com/office/drawing/2014/main" id="{07251E14-B1CC-4C52-AAD9-97843B2ABE2B}"/>
                </a:ext>
              </a:extLst>
            </p:cNvPr>
            <p:cNvSpPr>
              <a:spLocks noChangeArrowheads="1"/>
            </p:cNvSpPr>
            <p:nvPr/>
          </p:nvSpPr>
          <p:spPr bwMode="auto">
            <a:xfrm>
              <a:off x="3257" y="3303"/>
              <a:ext cx="261"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500" dirty="0">
                  <a:solidFill>
                    <a:srgbClr val="000000"/>
                  </a:solidFill>
                </a:rPr>
                <a:t>),</a:t>
              </a:r>
              <a:endParaRPr lang="en-US" altLang="zh-CN" dirty="0"/>
            </a:p>
          </p:txBody>
        </p:sp>
        <p:sp>
          <p:nvSpPr>
            <p:cNvPr id="38" name="Rectangle 38">
              <a:extLst>
                <a:ext uri="{FF2B5EF4-FFF2-40B4-BE49-F238E27FC236}">
                  <a16:creationId xmlns:a16="http://schemas.microsoft.com/office/drawing/2014/main" id="{EABDBD2C-23DD-41D9-873F-CE3EB6669AF0}"/>
                </a:ext>
              </a:extLst>
            </p:cNvPr>
            <p:cNvSpPr>
              <a:spLocks noChangeArrowheads="1"/>
            </p:cNvSpPr>
            <p:nvPr/>
          </p:nvSpPr>
          <p:spPr bwMode="auto">
            <a:xfrm>
              <a:off x="2733" y="3303"/>
              <a:ext cx="239"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500">
                  <a:solidFill>
                    <a:srgbClr val="000000"/>
                  </a:solidFill>
                </a:rPr>
                <a:t>1</a:t>
              </a:r>
              <a:endParaRPr lang="en-US" altLang="zh-CN"/>
            </a:p>
          </p:txBody>
        </p:sp>
        <p:sp>
          <p:nvSpPr>
            <p:cNvPr id="39" name="Rectangle 39">
              <a:extLst>
                <a:ext uri="{FF2B5EF4-FFF2-40B4-BE49-F238E27FC236}">
                  <a16:creationId xmlns:a16="http://schemas.microsoft.com/office/drawing/2014/main" id="{2C87B7F1-23A6-4755-9F95-FF12ED9BFBFA}"/>
                </a:ext>
              </a:extLst>
            </p:cNvPr>
            <p:cNvSpPr>
              <a:spLocks noChangeArrowheads="1"/>
            </p:cNvSpPr>
            <p:nvPr/>
          </p:nvSpPr>
          <p:spPr bwMode="auto">
            <a:xfrm>
              <a:off x="2667" y="3303"/>
              <a:ext cx="195"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500">
                  <a:solidFill>
                    <a:srgbClr val="000000"/>
                  </a:solidFill>
                </a:rPr>
                <a:t>(</a:t>
              </a:r>
              <a:endParaRPr lang="en-US" altLang="zh-CN"/>
            </a:p>
          </p:txBody>
        </p:sp>
        <p:sp>
          <p:nvSpPr>
            <p:cNvPr id="40" name="Rectangle 40">
              <a:extLst>
                <a:ext uri="{FF2B5EF4-FFF2-40B4-BE49-F238E27FC236}">
                  <a16:creationId xmlns:a16="http://schemas.microsoft.com/office/drawing/2014/main" id="{5EB04094-7265-4B35-BC56-E12E5CA37E06}"/>
                </a:ext>
              </a:extLst>
            </p:cNvPr>
            <p:cNvSpPr>
              <a:spLocks noChangeArrowheads="1"/>
            </p:cNvSpPr>
            <p:nvPr/>
          </p:nvSpPr>
          <p:spPr bwMode="auto">
            <a:xfrm>
              <a:off x="2020" y="3303"/>
              <a:ext cx="195"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500">
                  <a:solidFill>
                    <a:srgbClr val="000000"/>
                  </a:solidFill>
                </a:rPr>
                <a:t>)</a:t>
              </a:r>
              <a:endParaRPr lang="en-US" altLang="zh-CN"/>
            </a:p>
          </p:txBody>
        </p:sp>
        <p:sp>
          <p:nvSpPr>
            <p:cNvPr id="41" name="Rectangle 41">
              <a:extLst>
                <a:ext uri="{FF2B5EF4-FFF2-40B4-BE49-F238E27FC236}">
                  <a16:creationId xmlns:a16="http://schemas.microsoft.com/office/drawing/2014/main" id="{55FCA5FD-76E2-4681-9B7A-5DBDD6F11D29}"/>
                </a:ext>
              </a:extLst>
            </p:cNvPr>
            <p:cNvSpPr>
              <a:spLocks noChangeArrowheads="1"/>
            </p:cNvSpPr>
            <p:nvPr/>
          </p:nvSpPr>
          <p:spPr bwMode="auto">
            <a:xfrm>
              <a:off x="1294" y="3303"/>
              <a:ext cx="195"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500">
                  <a:solidFill>
                    <a:srgbClr val="000000"/>
                  </a:solidFill>
                </a:rPr>
                <a:t>(</a:t>
              </a:r>
              <a:endParaRPr lang="en-US" altLang="zh-CN"/>
            </a:p>
          </p:txBody>
        </p:sp>
        <p:sp>
          <p:nvSpPr>
            <p:cNvPr id="42" name="Rectangle 42">
              <a:extLst>
                <a:ext uri="{FF2B5EF4-FFF2-40B4-BE49-F238E27FC236}">
                  <a16:creationId xmlns:a16="http://schemas.microsoft.com/office/drawing/2014/main" id="{C410FDBF-D996-44E2-AEA5-2128A22FFBA3}"/>
                </a:ext>
              </a:extLst>
            </p:cNvPr>
            <p:cNvSpPr>
              <a:spLocks noChangeArrowheads="1"/>
            </p:cNvSpPr>
            <p:nvPr/>
          </p:nvSpPr>
          <p:spPr bwMode="auto">
            <a:xfrm>
              <a:off x="3739" y="3271"/>
              <a:ext cx="305"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500">
                  <a:solidFill>
                    <a:srgbClr val="000000"/>
                  </a:solidFill>
                  <a:latin typeface="Symbol" panose="05050102010706020507" pitchFamily="18" charset="2"/>
                </a:rPr>
                <a:t>=</a:t>
              </a:r>
              <a:endParaRPr lang="en-US" altLang="zh-CN"/>
            </a:p>
          </p:txBody>
        </p:sp>
        <p:sp>
          <p:nvSpPr>
            <p:cNvPr id="43" name="Rectangle 43">
              <a:extLst>
                <a:ext uri="{FF2B5EF4-FFF2-40B4-BE49-F238E27FC236}">
                  <a16:creationId xmlns:a16="http://schemas.microsoft.com/office/drawing/2014/main" id="{BA9756C1-5877-433D-B39C-0A67FF792405}"/>
                </a:ext>
              </a:extLst>
            </p:cNvPr>
            <p:cNvSpPr>
              <a:spLocks noChangeArrowheads="1"/>
            </p:cNvSpPr>
            <p:nvPr/>
          </p:nvSpPr>
          <p:spPr bwMode="auto">
            <a:xfrm>
              <a:off x="2890" y="3271"/>
              <a:ext cx="305"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500">
                  <a:solidFill>
                    <a:srgbClr val="000000"/>
                  </a:solidFill>
                  <a:latin typeface="Symbol" panose="05050102010706020507" pitchFamily="18" charset="2"/>
                </a:rPr>
                <a:t>-</a:t>
              </a:r>
              <a:endParaRPr lang="en-US" altLang="zh-CN"/>
            </a:p>
          </p:txBody>
        </p:sp>
        <p:sp>
          <p:nvSpPr>
            <p:cNvPr id="44" name="Rectangle 44">
              <a:extLst>
                <a:ext uri="{FF2B5EF4-FFF2-40B4-BE49-F238E27FC236}">
                  <a16:creationId xmlns:a16="http://schemas.microsoft.com/office/drawing/2014/main" id="{D71E6289-7C35-4A37-B866-8032BA0B3276}"/>
                </a:ext>
              </a:extLst>
            </p:cNvPr>
            <p:cNvSpPr>
              <a:spLocks noChangeArrowheads="1"/>
            </p:cNvSpPr>
            <p:nvPr/>
          </p:nvSpPr>
          <p:spPr bwMode="auto">
            <a:xfrm>
              <a:off x="2168" y="3271"/>
              <a:ext cx="305"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500">
                  <a:solidFill>
                    <a:srgbClr val="000000"/>
                  </a:solidFill>
                  <a:latin typeface="Symbol" panose="05050102010706020507" pitchFamily="18" charset="2"/>
                </a:rPr>
                <a:t>=</a:t>
              </a:r>
              <a:endParaRPr lang="en-US" altLang="zh-CN"/>
            </a:p>
          </p:txBody>
        </p:sp>
        <p:sp>
          <p:nvSpPr>
            <p:cNvPr id="45" name="Rectangle 45">
              <a:extLst>
                <a:ext uri="{FF2B5EF4-FFF2-40B4-BE49-F238E27FC236}">
                  <a16:creationId xmlns:a16="http://schemas.microsoft.com/office/drawing/2014/main" id="{E53EA87C-4B32-4561-925E-1C12BEECDAA3}"/>
                </a:ext>
              </a:extLst>
            </p:cNvPr>
            <p:cNvSpPr>
              <a:spLocks noChangeArrowheads="1"/>
            </p:cNvSpPr>
            <p:nvPr/>
          </p:nvSpPr>
          <p:spPr bwMode="auto">
            <a:xfrm>
              <a:off x="1673" y="3271"/>
              <a:ext cx="305"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500">
                  <a:solidFill>
                    <a:srgbClr val="000000"/>
                  </a:solidFill>
                  <a:latin typeface="Symbol" panose="05050102010706020507" pitchFamily="18" charset="2"/>
                </a:rPr>
                <a:t>=</a:t>
              </a:r>
              <a:endParaRPr lang="en-US" altLang="zh-CN"/>
            </a:p>
          </p:txBody>
        </p:sp>
        <p:sp>
          <p:nvSpPr>
            <p:cNvPr id="46" name="Rectangle 46">
              <a:extLst>
                <a:ext uri="{FF2B5EF4-FFF2-40B4-BE49-F238E27FC236}">
                  <a16:creationId xmlns:a16="http://schemas.microsoft.com/office/drawing/2014/main" id="{A869526B-5F2D-4B1B-A77E-EDBB3477F191}"/>
                </a:ext>
              </a:extLst>
            </p:cNvPr>
            <p:cNvSpPr>
              <a:spLocks noChangeArrowheads="1"/>
            </p:cNvSpPr>
            <p:nvPr/>
          </p:nvSpPr>
          <p:spPr bwMode="auto">
            <a:xfrm>
              <a:off x="3541" y="3303"/>
              <a:ext cx="224"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500" i="1">
                  <a:solidFill>
                    <a:srgbClr val="000000"/>
                  </a:solidFill>
                </a:rPr>
                <a:t>k</a:t>
              </a:r>
              <a:endParaRPr lang="en-US" altLang="zh-CN"/>
            </a:p>
          </p:txBody>
        </p:sp>
        <p:sp>
          <p:nvSpPr>
            <p:cNvPr id="47" name="Rectangle 47">
              <a:extLst>
                <a:ext uri="{FF2B5EF4-FFF2-40B4-BE49-F238E27FC236}">
                  <a16:creationId xmlns:a16="http://schemas.microsoft.com/office/drawing/2014/main" id="{A3A6F187-DC91-4B4C-BE41-E8383E02CD10}"/>
                </a:ext>
              </a:extLst>
            </p:cNvPr>
            <p:cNvSpPr>
              <a:spLocks noChangeArrowheads="1"/>
            </p:cNvSpPr>
            <p:nvPr/>
          </p:nvSpPr>
          <p:spPr bwMode="auto">
            <a:xfrm>
              <a:off x="3116" y="3303"/>
              <a:ext cx="239"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500" i="1">
                  <a:solidFill>
                    <a:srgbClr val="000000"/>
                  </a:solidFill>
                </a:rPr>
                <a:t>p</a:t>
              </a:r>
              <a:endParaRPr lang="en-US" altLang="zh-CN"/>
            </a:p>
          </p:txBody>
        </p:sp>
        <p:sp>
          <p:nvSpPr>
            <p:cNvPr id="48" name="Rectangle 48">
              <a:extLst>
                <a:ext uri="{FF2B5EF4-FFF2-40B4-BE49-F238E27FC236}">
                  <a16:creationId xmlns:a16="http://schemas.microsoft.com/office/drawing/2014/main" id="{1CF2C4CB-A57E-4A44-9F9D-CD2D5CCC85FF}"/>
                </a:ext>
              </a:extLst>
            </p:cNvPr>
            <p:cNvSpPr>
              <a:spLocks noChangeArrowheads="1"/>
            </p:cNvSpPr>
            <p:nvPr/>
          </p:nvSpPr>
          <p:spPr bwMode="auto">
            <a:xfrm>
              <a:off x="2407" y="3303"/>
              <a:ext cx="239"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500" i="1">
                  <a:solidFill>
                    <a:srgbClr val="000000"/>
                  </a:solidFill>
                </a:rPr>
                <a:t>p</a:t>
              </a:r>
              <a:endParaRPr lang="en-US" altLang="zh-CN"/>
            </a:p>
          </p:txBody>
        </p:sp>
        <p:sp>
          <p:nvSpPr>
            <p:cNvPr id="49" name="Rectangle 49">
              <a:extLst>
                <a:ext uri="{FF2B5EF4-FFF2-40B4-BE49-F238E27FC236}">
                  <a16:creationId xmlns:a16="http://schemas.microsoft.com/office/drawing/2014/main" id="{9271FC7C-27FB-44BB-ABF3-74EBCC64C4F7}"/>
                </a:ext>
              </a:extLst>
            </p:cNvPr>
            <p:cNvSpPr>
              <a:spLocks noChangeArrowheads="1"/>
            </p:cNvSpPr>
            <p:nvPr/>
          </p:nvSpPr>
          <p:spPr bwMode="auto">
            <a:xfrm>
              <a:off x="1880" y="3303"/>
              <a:ext cx="224"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500" i="1">
                  <a:solidFill>
                    <a:srgbClr val="000000"/>
                  </a:solidFill>
                </a:rPr>
                <a:t>k</a:t>
              </a:r>
              <a:endParaRPr lang="en-US" altLang="zh-CN"/>
            </a:p>
          </p:txBody>
        </p:sp>
        <p:sp>
          <p:nvSpPr>
            <p:cNvPr id="50" name="Rectangle 50">
              <a:extLst>
                <a:ext uri="{FF2B5EF4-FFF2-40B4-BE49-F238E27FC236}">
                  <a16:creationId xmlns:a16="http://schemas.microsoft.com/office/drawing/2014/main" id="{1855F508-1D8A-42A4-B63B-B8076A686E65}"/>
                </a:ext>
              </a:extLst>
            </p:cNvPr>
            <p:cNvSpPr>
              <a:spLocks noChangeArrowheads="1"/>
            </p:cNvSpPr>
            <p:nvPr/>
          </p:nvSpPr>
          <p:spPr bwMode="auto">
            <a:xfrm>
              <a:off x="1410" y="3303"/>
              <a:ext cx="269"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500" i="1">
                  <a:solidFill>
                    <a:srgbClr val="000000"/>
                  </a:solidFill>
                </a:rPr>
                <a:t>X</a:t>
              </a:r>
              <a:endParaRPr lang="en-US" altLang="zh-CN"/>
            </a:p>
          </p:txBody>
        </p:sp>
        <p:sp>
          <p:nvSpPr>
            <p:cNvPr id="51" name="Rectangle 51">
              <a:extLst>
                <a:ext uri="{FF2B5EF4-FFF2-40B4-BE49-F238E27FC236}">
                  <a16:creationId xmlns:a16="http://schemas.microsoft.com/office/drawing/2014/main" id="{CD22C34A-9026-4D5E-A744-367C6208BE46}"/>
                </a:ext>
              </a:extLst>
            </p:cNvPr>
            <p:cNvSpPr>
              <a:spLocks noChangeArrowheads="1"/>
            </p:cNvSpPr>
            <p:nvPr/>
          </p:nvSpPr>
          <p:spPr bwMode="auto">
            <a:xfrm>
              <a:off x="1125" y="3303"/>
              <a:ext cx="269"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500" i="1">
                  <a:solidFill>
                    <a:srgbClr val="000000"/>
                  </a:solidFill>
                </a:rPr>
                <a:t>P</a:t>
              </a:r>
              <a:endParaRPr lang="en-US" altLang="zh-CN"/>
            </a:p>
          </p:txBody>
        </p:sp>
        <p:sp>
          <p:nvSpPr>
            <p:cNvPr id="52" name="Rectangle 52">
              <a:extLst>
                <a:ext uri="{FF2B5EF4-FFF2-40B4-BE49-F238E27FC236}">
                  <a16:creationId xmlns:a16="http://schemas.microsoft.com/office/drawing/2014/main" id="{B3922449-B62F-484C-AA68-75E3B3D7ABF2}"/>
                </a:ext>
              </a:extLst>
            </p:cNvPr>
            <p:cNvSpPr>
              <a:spLocks noChangeArrowheads="1"/>
            </p:cNvSpPr>
            <p:nvPr/>
          </p:nvSpPr>
          <p:spPr bwMode="auto">
            <a:xfrm>
              <a:off x="2558" y="3286"/>
              <a:ext cx="1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i="1">
                  <a:solidFill>
                    <a:srgbClr val="000000"/>
                  </a:solidFill>
                </a:rPr>
                <a:t>k</a:t>
              </a:r>
              <a:endParaRPr lang="en-US" altLang="zh-CN"/>
            </a:p>
          </p:txBody>
        </p:sp>
      </p:grpSp>
    </p:spTree>
    <p:extLst>
      <p:ext uri="{BB962C8B-B14F-4D97-AF65-F5344CB8AC3E}">
        <p14:creationId xmlns:p14="http://schemas.microsoft.com/office/powerpoint/2010/main" val="1143440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3000" fill="hold"/>
                                        <p:tgtEl>
                                          <p:spTgt spid="10"/>
                                        </p:tgtEl>
                                        <p:attrNameLst>
                                          <p:attrName>ppt_x</p:attrName>
                                        </p:attrNameLst>
                                      </p:cBhvr>
                                      <p:tavLst>
                                        <p:tav tm="0">
                                          <p:val>
                                            <p:strVal val="0-#ppt_w/2"/>
                                          </p:val>
                                        </p:tav>
                                        <p:tav tm="100000">
                                          <p:val>
                                            <p:strVal val="#ppt_x"/>
                                          </p:val>
                                        </p:tav>
                                      </p:tavLst>
                                    </p:anim>
                                    <p:anim calcmode="lin" valueType="num">
                                      <p:cBhvr additive="base">
                                        <p:cTn id="8" dur="3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3000"/>
                            </p:stCondLst>
                            <p:childTnLst>
                              <p:par>
                                <p:cTn id="10" presetID="22" presetClass="entr" presetSubtype="1" fill="hold" grpId="0" nodeType="afterEffect">
                                  <p:stCondLst>
                                    <p:cond delay="2000"/>
                                  </p:stCondLst>
                                  <p:childTnLst>
                                    <p:set>
                                      <p:cBhvr>
                                        <p:cTn id="11" dur="1" fill="hold">
                                          <p:stCondLst>
                                            <p:cond delay="0"/>
                                          </p:stCondLst>
                                        </p:cTn>
                                        <p:tgtEl>
                                          <p:spTgt spid="27"/>
                                        </p:tgtEl>
                                        <p:attrNameLst>
                                          <p:attrName>style.visibility</p:attrName>
                                        </p:attrNameLst>
                                      </p:cBhvr>
                                      <p:to>
                                        <p:strVal val="visible"/>
                                      </p:to>
                                    </p:set>
                                    <p:animEffect transition="in" filter="wipe(up)">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27" grpId="0"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4B4E4B-25D7-4380-9B9E-4DD3FA2A3C95}"/>
              </a:ext>
            </a:extLst>
          </p:cNvPr>
          <p:cNvSpPr>
            <a:spLocks noGrp="1"/>
          </p:cNvSpPr>
          <p:nvPr>
            <p:ph type="title"/>
          </p:nvPr>
        </p:nvSpPr>
        <p:spPr/>
        <p:txBody>
          <a:bodyPr/>
          <a:lstStyle/>
          <a:p>
            <a:r>
              <a:rPr lang="en-US" altLang="zh-CN" dirty="0"/>
              <a:t>3.4-3</a:t>
            </a:r>
            <a:r>
              <a:rPr kumimoji="1" lang="zh-CN" altLang="en-US" dirty="0">
                <a:latin typeface="楷体_GB2312" pitchFamily="49" charset="-122"/>
                <a:ea typeface="楷体_GB2312" pitchFamily="49" charset="-122"/>
              </a:rPr>
              <a:t>离散型随机变量及其</a:t>
            </a:r>
            <a:r>
              <a:rPr lang="zh-CN" altLang="en-US" dirty="0">
                <a:latin typeface="楷体_GB2312" pitchFamily="49" charset="-122"/>
                <a:ea typeface="楷体_GB2312" pitchFamily="49" charset="-122"/>
              </a:rPr>
              <a:t>分布</a:t>
            </a:r>
            <a:endParaRPr lang="zh-CN" altLang="en-US" dirty="0"/>
          </a:p>
        </p:txBody>
      </p:sp>
      <p:sp>
        <p:nvSpPr>
          <p:cNvPr id="3" name="内容占位符 2">
            <a:extLst>
              <a:ext uri="{FF2B5EF4-FFF2-40B4-BE49-F238E27FC236}">
                <a16:creationId xmlns:a16="http://schemas.microsoft.com/office/drawing/2014/main" id="{38C3C036-2187-4C5A-B164-3DB26DE20EE4}"/>
              </a:ext>
            </a:extLst>
          </p:cNvPr>
          <p:cNvSpPr>
            <a:spLocks noGrp="1"/>
          </p:cNvSpPr>
          <p:nvPr>
            <p:ph idx="1"/>
          </p:nvPr>
        </p:nvSpPr>
        <p:spPr/>
        <p:txBody>
          <a:bodyPr/>
          <a:lstStyle/>
          <a:p>
            <a:endParaRPr lang="zh-CN" altLang="en-US" dirty="0"/>
          </a:p>
        </p:txBody>
      </p:sp>
      <p:grpSp>
        <p:nvGrpSpPr>
          <p:cNvPr id="4" name="Group 4">
            <a:extLst>
              <a:ext uri="{FF2B5EF4-FFF2-40B4-BE49-F238E27FC236}">
                <a16:creationId xmlns:a16="http://schemas.microsoft.com/office/drawing/2014/main" id="{92FF26D4-FFFD-465E-B4EB-62DDD2DF8804}"/>
              </a:ext>
            </a:extLst>
          </p:cNvPr>
          <p:cNvGrpSpPr>
            <a:grpSpLocks/>
          </p:cNvGrpSpPr>
          <p:nvPr/>
        </p:nvGrpSpPr>
        <p:grpSpPr bwMode="auto">
          <a:xfrm>
            <a:off x="1657350" y="809625"/>
            <a:ext cx="6572250" cy="1527175"/>
            <a:chOff x="384" y="958"/>
            <a:chExt cx="4944" cy="962"/>
          </a:xfrm>
        </p:grpSpPr>
        <p:sp>
          <p:nvSpPr>
            <p:cNvPr id="5" name="Line 5">
              <a:extLst>
                <a:ext uri="{FF2B5EF4-FFF2-40B4-BE49-F238E27FC236}">
                  <a16:creationId xmlns:a16="http://schemas.microsoft.com/office/drawing/2014/main" id="{18E73433-2BBA-427B-A787-7F0DE57C0FE0}"/>
                </a:ext>
              </a:extLst>
            </p:cNvPr>
            <p:cNvSpPr>
              <a:spLocks noChangeShapeType="1"/>
            </p:cNvSpPr>
            <p:nvPr/>
          </p:nvSpPr>
          <p:spPr bwMode="auto">
            <a:xfrm>
              <a:off x="768" y="960"/>
              <a:ext cx="0" cy="96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 name="Text Box 6">
              <a:extLst>
                <a:ext uri="{FF2B5EF4-FFF2-40B4-BE49-F238E27FC236}">
                  <a16:creationId xmlns:a16="http://schemas.microsoft.com/office/drawing/2014/main" id="{64FE3E30-A03D-479B-880B-7501BF78E0C5}"/>
                </a:ext>
              </a:extLst>
            </p:cNvPr>
            <p:cNvSpPr txBox="1">
              <a:spLocks noChangeArrowheads="1"/>
            </p:cNvSpPr>
            <p:nvPr/>
          </p:nvSpPr>
          <p:spPr bwMode="auto">
            <a:xfrm>
              <a:off x="397" y="972"/>
              <a:ext cx="29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dirty="0">
                  <a:solidFill>
                    <a:srgbClr val="FF0000"/>
                  </a:solidFill>
                  <a:ea typeface="楷体_GB2312" pitchFamily="49" charset="-122"/>
                </a:rPr>
                <a:t>k</a:t>
              </a:r>
            </a:p>
          </p:txBody>
        </p:sp>
        <p:sp>
          <p:nvSpPr>
            <p:cNvPr id="7" name="Text Box 7">
              <a:extLst>
                <a:ext uri="{FF2B5EF4-FFF2-40B4-BE49-F238E27FC236}">
                  <a16:creationId xmlns:a16="http://schemas.microsoft.com/office/drawing/2014/main" id="{137C20FB-ED70-4474-9654-0AEE2D245E1F}"/>
                </a:ext>
              </a:extLst>
            </p:cNvPr>
            <p:cNvSpPr txBox="1">
              <a:spLocks noChangeArrowheads="1"/>
            </p:cNvSpPr>
            <p:nvPr/>
          </p:nvSpPr>
          <p:spPr bwMode="auto">
            <a:xfrm>
              <a:off x="385" y="1508"/>
              <a:ext cx="40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dirty="0" err="1">
                  <a:solidFill>
                    <a:srgbClr val="FF0000"/>
                  </a:solidFill>
                  <a:ea typeface="楷体_GB2312" pitchFamily="49" charset="-122"/>
                </a:rPr>
                <a:t>p</a:t>
              </a:r>
              <a:r>
                <a:rPr kumimoji="1" lang="en-US" altLang="zh-CN" sz="2800" b="1" i="1" baseline="-25000" dirty="0" err="1">
                  <a:solidFill>
                    <a:srgbClr val="FF0000"/>
                  </a:solidFill>
                  <a:ea typeface="楷体_GB2312" pitchFamily="49" charset="-122"/>
                </a:rPr>
                <a:t>k</a:t>
              </a:r>
              <a:endParaRPr kumimoji="1" lang="en-US" altLang="zh-CN" sz="2800" b="1" i="1" dirty="0">
                <a:solidFill>
                  <a:srgbClr val="FF0000"/>
                </a:solidFill>
                <a:ea typeface="楷体_GB2312" pitchFamily="49" charset="-122"/>
              </a:endParaRPr>
            </a:p>
          </p:txBody>
        </p:sp>
        <p:sp>
          <p:nvSpPr>
            <p:cNvPr id="8" name="Text Box 8">
              <a:extLst>
                <a:ext uri="{FF2B5EF4-FFF2-40B4-BE49-F238E27FC236}">
                  <a16:creationId xmlns:a16="http://schemas.microsoft.com/office/drawing/2014/main" id="{D1636623-35CD-45EE-A602-966EF714F106}"/>
                </a:ext>
              </a:extLst>
            </p:cNvPr>
            <p:cNvSpPr txBox="1">
              <a:spLocks noChangeArrowheads="1"/>
            </p:cNvSpPr>
            <p:nvPr/>
          </p:nvSpPr>
          <p:spPr bwMode="auto">
            <a:xfrm>
              <a:off x="855" y="958"/>
              <a:ext cx="403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dirty="0">
                  <a:latin typeface="楷体_GB2312" pitchFamily="49" charset="-122"/>
                  <a:ea typeface="楷体_GB2312" pitchFamily="49" charset="-122"/>
                </a:rPr>
                <a:t>   </a:t>
              </a:r>
              <a:r>
                <a:rPr kumimoji="1" lang="en-US" altLang="zh-CN" sz="2800" b="1" dirty="0">
                  <a:latin typeface="楷体_GB2312" pitchFamily="49" charset="-122"/>
                  <a:ea typeface="楷体_GB2312" pitchFamily="49" charset="-122"/>
                </a:rPr>
                <a:t>0       1         2         3          4</a:t>
              </a:r>
            </a:p>
          </p:txBody>
        </p:sp>
        <p:sp>
          <p:nvSpPr>
            <p:cNvPr id="9" name="Line 9">
              <a:extLst>
                <a:ext uri="{FF2B5EF4-FFF2-40B4-BE49-F238E27FC236}">
                  <a16:creationId xmlns:a16="http://schemas.microsoft.com/office/drawing/2014/main" id="{4033D11F-A53A-4893-8614-0380969E336B}"/>
                </a:ext>
              </a:extLst>
            </p:cNvPr>
            <p:cNvSpPr>
              <a:spLocks noChangeShapeType="1"/>
            </p:cNvSpPr>
            <p:nvPr/>
          </p:nvSpPr>
          <p:spPr bwMode="auto">
            <a:xfrm>
              <a:off x="384" y="1440"/>
              <a:ext cx="494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0" name="Text Box 10">
            <a:extLst>
              <a:ext uri="{FF2B5EF4-FFF2-40B4-BE49-F238E27FC236}">
                <a16:creationId xmlns:a16="http://schemas.microsoft.com/office/drawing/2014/main" id="{450ED9FB-E9C9-4892-B150-465C3C4022A3}"/>
              </a:ext>
            </a:extLst>
          </p:cNvPr>
          <p:cNvSpPr txBox="1">
            <a:spLocks noChangeArrowheads="1"/>
          </p:cNvSpPr>
          <p:nvPr/>
        </p:nvSpPr>
        <p:spPr bwMode="auto">
          <a:xfrm>
            <a:off x="685800" y="1219200"/>
            <a:ext cx="91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000000"/>
                </a:solidFill>
                <a:latin typeface="楷体_GB2312" pitchFamily="49" charset="-122"/>
                <a:ea typeface="楷体_GB2312" pitchFamily="49" charset="-122"/>
              </a:rPr>
              <a:t>代入</a:t>
            </a:r>
          </a:p>
          <a:p>
            <a:r>
              <a:rPr kumimoji="1" lang="zh-CN" altLang="en-US" sz="2800" b="1">
                <a:solidFill>
                  <a:srgbClr val="000000"/>
                </a:solidFill>
                <a:latin typeface="楷体_GB2312" pitchFamily="49" charset="-122"/>
                <a:ea typeface="楷体_GB2312" pitchFamily="49" charset="-122"/>
              </a:rPr>
              <a:t>可得</a:t>
            </a:r>
          </a:p>
        </p:txBody>
      </p:sp>
      <p:graphicFrame>
        <p:nvGraphicFramePr>
          <p:cNvPr id="11" name="Object 11">
            <a:extLst>
              <a:ext uri="{FF2B5EF4-FFF2-40B4-BE49-F238E27FC236}">
                <a16:creationId xmlns:a16="http://schemas.microsoft.com/office/drawing/2014/main" id="{00127524-639F-41F0-947B-6EC501C8F154}"/>
              </a:ext>
            </a:extLst>
          </p:cNvPr>
          <p:cNvGraphicFramePr>
            <a:graphicFrameLocks noChangeAspect="1"/>
          </p:cNvGraphicFramePr>
          <p:nvPr/>
        </p:nvGraphicFramePr>
        <p:xfrm>
          <a:off x="685800" y="609600"/>
          <a:ext cx="990600" cy="468313"/>
        </p:xfrm>
        <a:graphic>
          <a:graphicData uri="http://schemas.openxmlformats.org/presentationml/2006/ole">
            <mc:AlternateContent xmlns:mc="http://schemas.openxmlformats.org/markup-compatibility/2006">
              <mc:Choice xmlns:v="urn:schemas-microsoft-com:vml" Requires="v">
                <p:oleObj spid="_x0000_s121989" name="Equation" r:id="rId4" imgW="1206360" imgH="419040" progId="Equation.3">
                  <p:embed/>
                </p:oleObj>
              </mc:Choice>
              <mc:Fallback>
                <p:oleObj name="Equation" r:id="rId4" imgW="1206360" imgH="419040" progId="Equation.3">
                  <p:embed/>
                  <p:pic>
                    <p:nvPicPr>
                      <p:cNvPr id="192523" name="Object 11">
                        <a:extLst>
                          <a:ext uri="{FF2B5EF4-FFF2-40B4-BE49-F238E27FC236}">
                            <a16:creationId xmlns:a16="http://schemas.microsoft.com/office/drawing/2014/main" id="{37ED0B2B-36DE-445C-94EA-B5B91CF916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609600"/>
                        <a:ext cx="990600"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12">
            <a:extLst>
              <a:ext uri="{FF2B5EF4-FFF2-40B4-BE49-F238E27FC236}">
                <a16:creationId xmlns:a16="http://schemas.microsoft.com/office/drawing/2014/main" id="{2DF38FBD-1CDE-4B2C-A609-228B4349C357}"/>
              </a:ext>
            </a:extLst>
          </p:cNvPr>
          <p:cNvSpPr txBox="1">
            <a:spLocks noChangeArrowheads="1"/>
          </p:cNvSpPr>
          <p:nvPr/>
        </p:nvSpPr>
        <p:spPr bwMode="auto">
          <a:xfrm>
            <a:off x="2438400" y="1600200"/>
            <a:ext cx="722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楷体_GB2312" pitchFamily="49" charset="-122"/>
                <a:ea typeface="楷体_GB2312" pitchFamily="49" charset="-122"/>
              </a:rPr>
              <a:t>0.6</a:t>
            </a:r>
          </a:p>
        </p:txBody>
      </p:sp>
      <p:sp>
        <p:nvSpPr>
          <p:cNvPr id="13" name="Text Box 13">
            <a:extLst>
              <a:ext uri="{FF2B5EF4-FFF2-40B4-BE49-F238E27FC236}">
                <a16:creationId xmlns:a16="http://schemas.microsoft.com/office/drawing/2014/main" id="{9CD10F99-428D-4DAD-93C5-20AADEA8AB51}"/>
              </a:ext>
            </a:extLst>
          </p:cNvPr>
          <p:cNvSpPr txBox="1">
            <a:spLocks noChangeArrowheads="1"/>
          </p:cNvSpPr>
          <p:nvPr/>
        </p:nvSpPr>
        <p:spPr bwMode="auto">
          <a:xfrm>
            <a:off x="3429000" y="1600200"/>
            <a:ext cx="901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楷体_GB2312" pitchFamily="49" charset="-122"/>
                <a:ea typeface="楷体_GB2312" pitchFamily="49" charset="-122"/>
              </a:rPr>
              <a:t>0.24</a:t>
            </a:r>
          </a:p>
        </p:txBody>
      </p:sp>
      <p:sp>
        <p:nvSpPr>
          <p:cNvPr id="14" name="Text Box 14">
            <a:extLst>
              <a:ext uri="{FF2B5EF4-FFF2-40B4-BE49-F238E27FC236}">
                <a16:creationId xmlns:a16="http://schemas.microsoft.com/office/drawing/2014/main" id="{51CB005E-4EC1-4242-A286-3162B9289EAF}"/>
              </a:ext>
            </a:extLst>
          </p:cNvPr>
          <p:cNvSpPr txBox="1">
            <a:spLocks noChangeArrowheads="1"/>
          </p:cNvSpPr>
          <p:nvPr/>
        </p:nvSpPr>
        <p:spPr bwMode="auto">
          <a:xfrm>
            <a:off x="4343400" y="1600200"/>
            <a:ext cx="1260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楷体_GB2312" pitchFamily="49" charset="-122"/>
                <a:ea typeface="楷体_GB2312" pitchFamily="49" charset="-122"/>
              </a:rPr>
              <a:t> 0.096</a:t>
            </a:r>
          </a:p>
        </p:txBody>
      </p:sp>
      <p:sp>
        <p:nvSpPr>
          <p:cNvPr id="15" name="Text Box 15">
            <a:extLst>
              <a:ext uri="{FF2B5EF4-FFF2-40B4-BE49-F238E27FC236}">
                <a16:creationId xmlns:a16="http://schemas.microsoft.com/office/drawing/2014/main" id="{FFE576E1-DA5C-45E3-B8EF-23D0979D01CE}"/>
              </a:ext>
            </a:extLst>
          </p:cNvPr>
          <p:cNvSpPr txBox="1">
            <a:spLocks noChangeArrowheads="1"/>
          </p:cNvSpPr>
          <p:nvPr/>
        </p:nvSpPr>
        <p:spPr bwMode="auto">
          <a:xfrm>
            <a:off x="5410200" y="1600200"/>
            <a:ext cx="14398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楷体_GB2312" pitchFamily="49" charset="-122"/>
                <a:ea typeface="楷体_GB2312" pitchFamily="49" charset="-122"/>
              </a:rPr>
              <a:t> 0.0384</a:t>
            </a:r>
          </a:p>
        </p:txBody>
      </p:sp>
      <p:sp>
        <p:nvSpPr>
          <p:cNvPr id="16" name="Text Box 16">
            <a:extLst>
              <a:ext uri="{FF2B5EF4-FFF2-40B4-BE49-F238E27FC236}">
                <a16:creationId xmlns:a16="http://schemas.microsoft.com/office/drawing/2014/main" id="{F761323C-0BE1-492D-BDD0-193772946B12}"/>
              </a:ext>
            </a:extLst>
          </p:cNvPr>
          <p:cNvSpPr txBox="1">
            <a:spLocks noChangeArrowheads="1"/>
          </p:cNvSpPr>
          <p:nvPr/>
        </p:nvSpPr>
        <p:spPr bwMode="auto">
          <a:xfrm>
            <a:off x="6705600" y="1600200"/>
            <a:ext cx="14398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楷体_GB2312" pitchFamily="49" charset="-122"/>
                <a:ea typeface="楷体_GB2312" pitchFamily="49" charset="-122"/>
              </a:rPr>
              <a:t> 0.0256</a:t>
            </a:r>
          </a:p>
        </p:txBody>
      </p:sp>
      <p:graphicFrame>
        <p:nvGraphicFramePr>
          <p:cNvPr id="17" name="Object 17">
            <a:extLst>
              <a:ext uri="{FF2B5EF4-FFF2-40B4-BE49-F238E27FC236}">
                <a16:creationId xmlns:a16="http://schemas.microsoft.com/office/drawing/2014/main" id="{4BD40705-BDFE-4942-911E-E3483F630292}"/>
              </a:ext>
            </a:extLst>
          </p:cNvPr>
          <p:cNvGraphicFramePr>
            <a:graphicFrameLocks noChangeAspect="1"/>
          </p:cNvGraphicFramePr>
          <p:nvPr/>
        </p:nvGraphicFramePr>
        <p:xfrm>
          <a:off x="2514600" y="3962400"/>
          <a:ext cx="3225800" cy="593725"/>
        </p:xfrm>
        <a:graphic>
          <a:graphicData uri="http://schemas.openxmlformats.org/presentationml/2006/ole">
            <mc:AlternateContent xmlns:mc="http://schemas.openxmlformats.org/markup-compatibility/2006">
              <mc:Choice xmlns:v="urn:schemas-microsoft-com:vml" Requires="v">
                <p:oleObj spid="_x0000_s121990" name="Equation" r:id="rId6" imgW="1104840" imgH="203040" progId="Equation.3">
                  <p:embed/>
                </p:oleObj>
              </mc:Choice>
              <mc:Fallback>
                <p:oleObj name="Equation" r:id="rId6" imgW="1104840" imgH="203040" progId="Equation.3">
                  <p:embed/>
                  <p:pic>
                    <p:nvPicPr>
                      <p:cNvPr id="192529" name="Object 17">
                        <a:extLst>
                          <a:ext uri="{FF2B5EF4-FFF2-40B4-BE49-F238E27FC236}">
                            <a16:creationId xmlns:a16="http://schemas.microsoft.com/office/drawing/2014/main" id="{E2F04593-8698-4E06-917A-27D1CEEC31C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3962400"/>
                        <a:ext cx="3225800"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18">
            <a:extLst>
              <a:ext uri="{FF2B5EF4-FFF2-40B4-BE49-F238E27FC236}">
                <a16:creationId xmlns:a16="http://schemas.microsoft.com/office/drawing/2014/main" id="{79D20D49-9D26-42C4-AE4C-C4EB79AF82C5}"/>
              </a:ext>
            </a:extLst>
          </p:cNvPr>
          <p:cNvGraphicFramePr>
            <a:graphicFrameLocks noChangeAspect="1"/>
          </p:cNvGraphicFramePr>
          <p:nvPr/>
        </p:nvGraphicFramePr>
        <p:xfrm>
          <a:off x="7153275" y="4098925"/>
          <a:ext cx="1371600" cy="342900"/>
        </p:xfrm>
        <a:graphic>
          <a:graphicData uri="http://schemas.openxmlformats.org/presentationml/2006/ole">
            <mc:AlternateContent xmlns:mc="http://schemas.openxmlformats.org/markup-compatibility/2006">
              <mc:Choice xmlns:v="urn:schemas-microsoft-com:vml" Requires="v">
                <p:oleObj spid="_x0000_s121991" name="Equation" r:id="rId8" imgW="1371600" imgH="342720" progId="Equation.3">
                  <p:embed/>
                </p:oleObj>
              </mc:Choice>
              <mc:Fallback>
                <p:oleObj name="Equation" r:id="rId8" imgW="1371600" imgH="342720" progId="Equation.3">
                  <p:embed/>
                  <p:pic>
                    <p:nvPicPr>
                      <p:cNvPr id="192530" name="Object 18">
                        <a:extLst>
                          <a:ext uri="{FF2B5EF4-FFF2-40B4-BE49-F238E27FC236}">
                            <a16:creationId xmlns:a16="http://schemas.microsoft.com/office/drawing/2014/main" id="{64B7542E-A5C3-4FA4-A827-F35F9E4992C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53275" y="4098925"/>
                        <a:ext cx="13716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9" name="Group 39">
            <a:extLst>
              <a:ext uri="{FF2B5EF4-FFF2-40B4-BE49-F238E27FC236}">
                <a16:creationId xmlns:a16="http://schemas.microsoft.com/office/drawing/2014/main" id="{094FCD14-C80A-4185-A8A0-C9F9659C8EE4}"/>
              </a:ext>
            </a:extLst>
          </p:cNvPr>
          <p:cNvGrpSpPr>
            <a:grpSpLocks/>
          </p:cNvGrpSpPr>
          <p:nvPr/>
        </p:nvGrpSpPr>
        <p:grpSpPr bwMode="auto">
          <a:xfrm>
            <a:off x="2630488" y="3489325"/>
            <a:ext cx="5894387" cy="406400"/>
            <a:chOff x="1657" y="2198"/>
            <a:chExt cx="3713" cy="256"/>
          </a:xfrm>
        </p:grpSpPr>
        <p:graphicFrame>
          <p:nvGraphicFramePr>
            <p:cNvPr id="20" name="Object 20">
              <a:extLst>
                <a:ext uri="{FF2B5EF4-FFF2-40B4-BE49-F238E27FC236}">
                  <a16:creationId xmlns:a16="http://schemas.microsoft.com/office/drawing/2014/main" id="{F54D8B5A-A9AE-4134-B337-4BDF5D7326DD}"/>
                </a:ext>
              </a:extLst>
            </p:cNvPr>
            <p:cNvGraphicFramePr>
              <a:graphicFrameLocks noChangeAspect="1"/>
            </p:cNvGraphicFramePr>
            <p:nvPr/>
          </p:nvGraphicFramePr>
          <p:xfrm>
            <a:off x="1657" y="2198"/>
            <a:ext cx="400" cy="256"/>
          </p:xfrm>
          <a:graphic>
            <a:graphicData uri="http://schemas.openxmlformats.org/presentationml/2006/ole">
              <mc:AlternateContent xmlns:mc="http://schemas.openxmlformats.org/markup-compatibility/2006">
                <mc:Choice xmlns:v="urn:schemas-microsoft-com:vml" Requires="v">
                  <p:oleObj spid="_x0000_s121992" name="公式" r:id="rId10" imgW="634680" imgH="406080" progId="Equation.3">
                    <p:embed/>
                  </p:oleObj>
                </mc:Choice>
                <mc:Fallback>
                  <p:oleObj name="公式" r:id="rId10" imgW="634680" imgH="406080" progId="Equation.3">
                    <p:embed/>
                    <p:pic>
                      <p:nvPicPr>
                        <p:cNvPr id="192532" name="Object 20">
                          <a:extLst>
                            <a:ext uri="{FF2B5EF4-FFF2-40B4-BE49-F238E27FC236}">
                              <a16:creationId xmlns:a16="http://schemas.microsoft.com/office/drawing/2014/main" id="{A79D8DD5-9E62-45B6-A5D8-772F66A6C12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57" y="2198"/>
                          <a:ext cx="400"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21">
              <a:extLst>
                <a:ext uri="{FF2B5EF4-FFF2-40B4-BE49-F238E27FC236}">
                  <a16:creationId xmlns:a16="http://schemas.microsoft.com/office/drawing/2014/main" id="{D5F64ED3-376C-4DAB-8DB1-DED2AE8EF684}"/>
                </a:ext>
              </a:extLst>
            </p:cNvPr>
            <p:cNvGraphicFramePr>
              <a:graphicFrameLocks noChangeAspect="1"/>
            </p:cNvGraphicFramePr>
            <p:nvPr/>
          </p:nvGraphicFramePr>
          <p:xfrm>
            <a:off x="4514" y="2218"/>
            <a:ext cx="856" cy="216"/>
          </p:xfrm>
          <a:graphic>
            <a:graphicData uri="http://schemas.openxmlformats.org/presentationml/2006/ole">
              <mc:AlternateContent xmlns:mc="http://schemas.openxmlformats.org/markup-compatibility/2006">
                <mc:Choice xmlns:v="urn:schemas-microsoft-com:vml" Requires="v">
                  <p:oleObj spid="_x0000_s121993" name="Equation" r:id="rId12" imgW="1358640" imgH="342720" progId="Equation.3">
                    <p:embed/>
                  </p:oleObj>
                </mc:Choice>
                <mc:Fallback>
                  <p:oleObj name="Equation" r:id="rId12" imgW="1358640" imgH="342720" progId="Equation.3">
                    <p:embed/>
                    <p:pic>
                      <p:nvPicPr>
                        <p:cNvPr id="192533" name="Object 21">
                          <a:extLst>
                            <a:ext uri="{FF2B5EF4-FFF2-40B4-BE49-F238E27FC236}">
                              <a16:creationId xmlns:a16="http://schemas.microsoft.com/office/drawing/2014/main" id="{A5F4A35A-72A5-4933-A4BA-EB7067D68BB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14" y="2218"/>
                          <a:ext cx="856"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2" name="Group 38">
            <a:extLst>
              <a:ext uri="{FF2B5EF4-FFF2-40B4-BE49-F238E27FC236}">
                <a16:creationId xmlns:a16="http://schemas.microsoft.com/office/drawing/2014/main" id="{E1560778-86A6-4E69-B59A-CB5729D9B51B}"/>
              </a:ext>
            </a:extLst>
          </p:cNvPr>
          <p:cNvGrpSpPr>
            <a:grpSpLocks/>
          </p:cNvGrpSpPr>
          <p:nvPr/>
        </p:nvGrpSpPr>
        <p:grpSpPr bwMode="auto">
          <a:xfrm>
            <a:off x="2809875" y="2955925"/>
            <a:ext cx="5373688" cy="431800"/>
            <a:chOff x="1770" y="1862"/>
            <a:chExt cx="3385" cy="272"/>
          </a:xfrm>
        </p:grpSpPr>
        <p:graphicFrame>
          <p:nvGraphicFramePr>
            <p:cNvPr id="23" name="Object 23">
              <a:extLst>
                <a:ext uri="{FF2B5EF4-FFF2-40B4-BE49-F238E27FC236}">
                  <a16:creationId xmlns:a16="http://schemas.microsoft.com/office/drawing/2014/main" id="{2E218AC1-FBFB-4D9B-8563-532E59D5D9B4}"/>
                </a:ext>
              </a:extLst>
            </p:cNvPr>
            <p:cNvGraphicFramePr>
              <a:graphicFrameLocks noChangeAspect="1"/>
            </p:cNvGraphicFramePr>
            <p:nvPr/>
          </p:nvGraphicFramePr>
          <p:xfrm>
            <a:off x="1770" y="1862"/>
            <a:ext cx="280" cy="272"/>
          </p:xfrm>
          <a:graphic>
            <a:graphicData uri="http://schemas.openxmlformats.org/presentationml/2006/ole">
              <mc:AlternateContent xmlns:mc="http://schemas.openxmlformats.org/markup-compatibility/2006">
                <mc:Choice xmlns:v="urn:schemas-microsoft-com:vml" Requires="v">
                  <p:oleObj spid="_x0000_s121994" name="公式" r:id="rId14" imgW="444240" imgH="431640" progId="Equation.3">
                    <p:embed/>
                  </p:oleObj>
                </mc:Choice>
                <mc:Fallback>
                  <p:oleObj name="公式" r:id="rId14" imgW="444240" imgH="431640" progId="Equation.3">
                    <p:embed/>
                    <p:pic>
                      <p:nvPicPr>
                        <p:cNvPr id="192535" name="Object 23">
                          <a:extLst>
                            <a:ext uri="{FF2B5EF4-FFF2-40B4-BE49-F238E27FC236}">
                              <a16:creationId xmlns:a16="http://schemas.microsoft.com/office/drawing/2014/main" id="{72D60EAE-B9AE-40BF-ADEA-8CCB16FED9E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70" y="1862"/>
                          <a:ext cx="280"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24">
              <a:extLst>
                <a:ext uri="{FF2B5EF4-FFF2-40B4-BE49-F238E27FC236}">
                  <a16:creationId xmlns:a16="http://schemas.microsoft.com/office/drawing/2014/main" id="{7E079F1F-485A-47E9-BF39-6FEDB57EFF49}"/>
                </a:ext>
              </a:extLst>
            </p:cNvPr>
            <p:cNvGraphicFramePr>
              <a:graphicFrameLocks noChangeAspect="1"/>
            </p:cNvGraphicFramePr>
            <p:nvPr/>
          </p:nvGraphicFramePr>
          <p:xfrm>
            <a:off x="4627" y="1890"/>
            <a:ext cx="528" cy="216"/>
          </p:xfrm>
          <a:graphic>
            <a:graphicData uri="http://schemas.openxmlformats.org/presentationml/2006/ole">
              <mc:AlternateContent xmlns:mc="http://schemas.openxmlformats.org/markup-compatibility/2006">
                <mc:Choice xmlns:v="urn:schemas-microsoft-com:vml" Requires="v">
                  <p:oleObj spid="_x0000_s121995" name="Equation" r:id="rId16" imgW="838080" imgH="342720" progId="Equation.3">
                    <p:embed/>
                  </p:oleObj>
                </mc:Choice>
                <mc:Fallback>
                  <p:oleObj name="Equation" r:id="rId16" imgW="838080" imgH="342720" progId="Equation.3">
                    <p:embed/>
                    <p:pic>
                      <p:nvPicPr>
                        <p:cNvPr id="192536" name="Object 24">
                          <a:extLst>
                            <a:ext uri="{FF2B5EF4-FFF2-40B4-BE49-F238E27FC236}">
                              <a16:creationId xmlns:a16="http://schemas.microsoft.com/office/drawing/2014/main" id="{755B629B-9BFD-4422-BA95-526A55CCCB9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27" y="1890"/>
                          <a:ext cx="528"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5" name="Object 25">
            <a:extLst>
              <a:ext uri="{FF2B5EF4-FFF2-40B4-BE49-F238E27FC236}">
                <a16:creationId xmlns:a16="http://schemas.microsoft.com/office/drawing/2014/main" id="{E75CE719-8432-4A63-A0E0-9AE773B1851B}"/>
              </a:ext>
            </a:extLst>
          </p:cNvPr>
          <p:cNvGraphicFramePr>
            <a:graphicFrameLocks noChangeAspect="1"/>
          </p:cNvGraphicFramePr>
          <p:nvPr/>
        </p:nvGraphicFramePr>
        <p:xfrm>
          <a:off x="2505075" y="4548188"/>
          <a:ext cx="3429000" cy="534987"/>
        </p:xfrm>
        <a:graphic>
          <a:graphicData uri="http://schemas.openxmlformats.org/presentationml/2006/ole">
            <mc:AlternateContent xmlns:mc="http://schemas.openxmlformats.org/markup-compatibility/2006">
              <mc:Choice xmlns:v="urn:schemas-microsoft-com:vml" Requires="v">
                <p:oleObj spid="_x0000_s121996" name="Equation" r:id="rId18" imgW="1333440" imgH="203040" progId="Equation.3">
                  <p:embed/>
                </p:oleObj>
              </mc:Choice>
              <mc:Fallback>
                <p:oleObj name="Equation" r:id="rId18" imgW="1333440" imgH="203040" progId="Equation.3">
                  <p:embed/>
                  <p:pic>
                    <p:nvPicPr>
                      <p:cNvPr id="192537" name="Object 25">
                        <a:extLst>
                          <a:ext uri="{FF2B5EF4-FFF2-40B4-BE49-F238E27FC236}">
                            <a16:creationId xmlns:a16="http://schemas.microsoft.com/office/drawing/2014/main" id="{34FF54F0-8BA0-4C5E-95D9-B8290D6B21F8}"/>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505075" y="4548188"/>
                        <a:ext cx="3429000" cy="534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26">
            <a:extLst>
              <a:ext uri="{FF2B5EF4-FFF2-40B4-BE49-F238E27FC236}">
                <a16:creationId xmlns:a16="http://schemas.microsoft.com/office/drawing/2014/main" id="{D1502F2D-2043-4483-B8A0-B578375B084E}"/>
              </a:ext>
            </a:extLst>
          </p:cNvPr>
          <p:cNvGraphicFramePr>
            <a:graphicFrameLocks noChangeAspect="1"/>
          </p:cNvGraphicFramePr>
          <p:nvPr/>
        </p:nvGraphicFramePr>
        <p:xfrm>
          <a:off x="7153275" y="4632325"/>
          <a:ext cx="1422400" cy="342900"/>
        </p:xfrm>
        <a:graphic>
          <a:graphicData uri="http://schemas.openxmlformats.org/presentationml/2006/ole">
            <mc:AlternateContent xmlns:mc="http://schemas.openxmlformats.org/markup-compatibility/2006">
              <mc:Choice xmlns:v="urn:schemas-microsoft-com:vml" Requires="v">
                <p:oleObj spid="_x0000_s121997" name="Equation" r:id="rId20" imgW="1422360" imgH="342720" progId="Equation.3">
                  <p:embed/>
                </p:oleObj>
              </mc:Choice>
              <mc:Fallback>
                <p:oleObj name="Equation" r:id="rId20" imgW="1422360" imgH="342720" progId="Equation.3">
                  <p:embed/>
                  <p:pic>
                    <p:nvPicPr>
                      <p:cNvPr id="192538" name="Object 26">
                        <a:extLst>
                          <a:ext uri="{FF2B5EF4-FFF2-40B4-BE49-F238E27FC236}">
                            <a16:creationId xmlns:a16="http://schemas.microsoft.com/office/drawing/2014/main" id="{BA632EF3-0016-422C-B37E-DECE460952A1}"/>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153275" y="4632325"/>
                        <a:ext cx="1422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27">
            <a:extLst>
              <a:ext uri="{FF2B5EF4-FFF2-40B4-BE49-F238E27FC236}">
                <a16:creationId xmlns:a16="http://schemas.microsoft.com/office/drawing/2014/main" id="{0171A9B5-CCCC-4862-AA79-B42E042E0478}"/>
              </a:ext>
            </a:extLst>
          </p:cNvPr>
          <p:cNvGraphicFramePr>
            <a:graphicFrameLocks noChangeAspect="1"/>
          </p:cNvGraphicFramePr>
          <p:nvPr/>
        </p:nvGraphicFramePr>
        <p:xfrm>
          <a:off x="2581275" y="5089525"/>
          <a:ext cx="3481388" cy="498475"/>
        </p:xfrm>
        <a:graphic>
          <a:graphicData uri="http://schemas.openxmlformats.org/presentationml/2006/ole">
            <mc:AlternateContent xmlns:mc="http://schemas.openxmlformats.org/markup-compatibility/2006">
              <mc:Choice xmlns:v="urn:schemas-microsoft-com:vml" Requires="v">
                <p:oleObj spid="_x0000_s121998" name="Equation" r:id="rId22" imgW="1600200" imgH="203040" progId="Equation.3">
                  <p:embed/>
                </p:oleObj>
              </mc:Choice>
              <mc:Fallback>
                <p:oleObj name="Equation" r:id="rId22" imgW="1600200" imgH="203040" progId="Equation.3">
                  <p:embed/>
                  <p:pic>
                    <p:nvPicPr>
                      <p:cNvPr id="192539" name="Object 27">
                        <a:extLst>
                          <a:ext uri="{FF2B5EF4-FFF2-40B4-BE49-F238E27FC236}">
                            <a16:creationId xmlns:a16="http://schemas.microsoft.com/office/drawing/2014/main" id="{391DB074-A11B-41F7-952E-B64A79BD3E45}"/>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581275" y="5089525"/>
                        <a:ext cx="3481388"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28">
            <a:extLst>
              <a:ext uri="{FF2B5EF4-FFF2-40B4-BE49-F238E27FC236}">
                <a16:creationId xmlns:a16="http://schemas.microsoft.com/office/drawing/2014/main" id="{79FACB54-3C72-4092-8A54-FB77C4D2D0E2}"/>
              </a:ext>
            </a:extLst>
          </p:cNvPr>
          <p:cNvGraphicFramePr>
            <a:graphicFrameLocks noChangeAspect="1"/>
          </p:cNvGraphicFramePr>
          <p:nvPr/>
        </p:nvGraphicFramePr>
        <p:xfrm>
          <a:off x="7153275" y="5165725"/>
          <a:ext cx="1422400" cy="304800"/>
        </p:xfrm>
        <a:graphic>
          <a:graphicData uri="http://schemas.openxmlformats.org/presentationml/2006/ole">
            <mc:AlternateContent xmlns:mc="http://schemas.openxmlformats.org/markup-compatibility/2006">
              <mc:Choice xmlns:v="urn:schemas-microsoft-com:vml" Requires="v">
                <p:oleObj spid="_x0000_s121999" name="Equation" r:id="rId24" imgW="1422360" imgH="342720" progId="Equation.3">
                  <p:embed/>
                </p:oleObj>
              </mc:Choice>
              <mc:Fallback>
                <p:oleObj name="Equation" r:id="rId24" imgW="1422360" imgH="342720" progId="Equation.3">
                  <p:embed/>
                  <p:pic>
                    <p:nvPicPr>
                      <p:cNvPr id="192540" name="Object 28">
                        <a:extLst>
                          <a:ext uri="{FF2B5EF4-FFF2-40B4-BE49-F238E27FC236}">
                            <a16:creationId xmlns:a16="http://schemas.microsoft.com/office/drawing/2014/main" id="{AF0AE4B7-6B94-4CAB-8690-1F1B08D6BCEC}"/>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153275" y="5165725"/>
                        <a:ext cx="14224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9" name="Group 40">
            <a:extLst>
              <a:ext uri="{FF2B5EF4-FFF2-40B4-BE49-F238E27FC236}">
                <a16:creationId xmlns:a16="http://schemas.microsoft.com/office/drawing/2014/main" id="{46CAC7BF-1E0A-4939-991C-54E74834C388}"/>
              </a:ext>
            </a:extLst>
          </p:cNvPr>
          <p:cNvGrpSpPr>
            <a:grpSpLocks/>
          </p:cNvGrpSpPr>
          <p:nvPr/>
        </p:nvGrpSpPr>
        <p:grpSpPr bwMode="auto">
          <a:xfrm>
            <a:off x="2962275" y="5546725"/>
            <a:ext cx="5373688" cy="342900"/>
            <a:chOff x="1866" y="3494"/>
            <a:chExt cx="3385" cy="216"/>
          </a:xfrm>
        </p:grpSpPr>
        <p:graphicFrame>
          <p:nvGraphicFramePr>
            <p:cNvPr id="30" name="Object 30">
              <a:extLst>
                <a:ext uri="{FF2B5EF4-FFF2-40B4-BE49-F238E27FC236}">
                  <a16:creationId xmlns:a16="http://schemas.microsoft.com/office/drawing/2014/main" id="{9D027313-6D63-4C86-B21A-2E189A262065}"/>
                </a:ext>
              </a:extLst>
            </p:cNvPr>
            <p:cNvGraphicFramePr>
              <a:graphicFrameLocks noChangeAspect="1"/>
            </p:cNvGraphicFramePr>
            <p:nvPr/>
          </p:nvGraphicFramePr>
          <p:xfrm>
            <a:off x="1866" y="3498"/>
            <a:ext cx="96" cy="208"/>
          </p:xfrm>
          <a:graphic>
            <a:graphicData uri="http://schemas.openxmlformats.org/presentationml/2006/ole">
              <mc:AlternateContent xmlns:mc="http://schemas.openxmlformats.org/markup-compatibility/2006">
                <mc:Choice xmlns:v="urn:schemas-microsoft-com:vml" Requires="v">
                  <p:oleObj spid="_x0000_s122000" name="Equation" r:id="rId26" imgW="152280" imgH="330120" progId="Equation.3">
                    <p:embed/>
                  </p:oleObj>
                </mc:Choice>
                <mc:Fallback>
                  <p:oleObj name="Equation" r:id="rId26" imgW="152280" imgH="330120" progId="Equation.3">
                    <p:embed/>
                    <p:pic>
                      <p:nvPicPr>
                        <p:cNvPr id="192542" name="Object 30">
                          <a:extLst>
                            <a:ext uri="{FF2B5EF4-FFF2-40B4-BE49-F238E27FC236}">
                              <a16:creationId xmlns:a16="http://schemas.microsoft.com/office/drawing/2014/main" id="{F020E9EE-996B-422F-A19B-9E00E2A67C6F}"/>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866" y="3498"/>
                          <a:ext cx="96"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Object 31">
              <a:extLst>
                <a:ext uri="{FF2B5EF4-FFF2-40B4-BE49-F238E27FC236}">
                  <a16:creationId xmlns:a16="http://schemas.microsoft.com/office/drawing/2014/main" id="{71177BCB-2CEF-4A0E-939A-AAB8C7DB4DB0}"/>
                </a:ext>
              </a:extLst>
            </p:cNvPr>
            <p:cNvGraphicFramePr>
              <a:graphicFrameLocks noChangeAspect="1"/>
            </p:cNvGraphicFramePr>
            <p:nvPr/>
          </p:nvGraphicFramePr>
          <p:xfrm>
            <a:off x="4723" y="3494"/>
            <a:ext cx="528" cy="216"/>
          </p:xfrm>
          <a:graphic>
            <a:graphicData uri="http://schemas.openxmlformats.org/presentationml/2006/ole">
              <mc:AlternateContent xmlns:mc="http://schemas.openxmlformats.org/markup-compatibility/2006">
                <mc:Choice xmlns:v="urn:schemas-microsoft-com:vml" Requires="v">
                  <p:oleObj spid="_x0000_s122001" name="Equation" r:id="rId28" imgW="838080" imgH="342720" progId="Equation.3">
                    <p:embed/>
                  </p:oleObj>
                </mc:Choice>
                <mc:Fallback>
                  <p:oleObj name="Equation" r:id="rId28" imgW="838080" imgH="342720" progId="Equation.3">
                    <p:embed/>
                    <p:pic>
                      <p:nvPicPr>
                        <p:cNvPr id="192543" name="Object 31">
                          <a:extLst>
                            <a:ext uri="{FF2B5EF4-FFF2-40B4-BE49-F238E27FC236}">
                              <a16:creationId xmlns:a16="http://schemas.microsoft.com/office/drawing/2014/main" id="{1C9810FE-CCAA-44E8-928D-3467174D7C8B}"/>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723" y="3494"/>
                          <a:ext cx="528"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2" name="Object 32">
            <a:extLst>
              <a:ext uri="{FF2B5EF4-FFF2-40B4-BE49-F238E27FC236}">
                <a16:creationId xmlns:a16="http://schemas.microsoft.com/office/drawing/2014/main" id="{553222A7-B590-4783-B7DA-56B6691A1511}"/>
              </a:ext>
            </a:extLst>
          </p:cNvPr>
          <p:cNvGraphicFramePr>
            <a:graphicFrameLocks noChangeAspect="1"/>
          </p:cNvGraphicFramePr>
          <p:nvPr/>
        </p:nvGraphicFramePr>
        <p:xfrm>
          <a:off x="838200" y="3276600"/>
          <a:ext cx="838200" cy="496888"/>
        </p:xfrm>
        <a:graphic>
          <a:graphicData uri="http://schemas.openxmlformats.org/presentationml/2006/ole">
            <mc:AlternateContent xmlns:mc="http://schemas.openxmlformats.org/markup-compatibility/2006">
              <mc:Choice xmlns:v="urn:schemas-microsoft-com:vml" Requires="v">
                <p:oleObj spid="_x0000_s122002" name="Equation" r:id="rId30" imgW="342720" imgH="203040" progId="Equation.DSMT4">
                  <p:embed/>
                </p:oleObj>
              </mc:Choice>
              <mc:Fallback>
                <p:oleObj name="Equation" r:id="rId30" imgW="342720" imgH="203040" progId="Equation.DSMT4">
                  <p:embed/>
                  <p:pic>
                    <p:nvPicPr>
                      <p:cNvPr id="192544" name="Object 32">
                        <a:extLst>
                          <a:ext uri="{FF2B5EF4-FFF2-40B4-BE49-F238E27FC236}">
                            <a16:creationId xmlns:a16="http://schemas.microsoft.com/office/drawing/2014/main" id="{10007E9C-5353-4B73-95FA-EF713C764E94}"/>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838200" y="3276600"/>
                        <a:ext cx="838200"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 name="AutoShape 33">
            <a:extLst>
              <a:ext uri="{FF2B5EF4-FFF2-40B4-BE49-F238E27FC236}">
                <a16:creationId xmlns:a16="http://schemas.microsoft.com/office/drawing/2014/main" id="{421A937F-E8F1-43A2-BA1E-EC183EF0A3EE}"/>
              </a:ext>
            </a:extLst>
          </p:cNvPr>
          <p:cNvSpPr>
            <a:spLocks/>
          </p:cNvSpPr>
          <p:nvPr/>
        </p:nvSpPr>
        <p:spPr bwMode="auto">
          <a:xfrm>
            <a:off x="2047875" y="2955925"/>
            <a:ext cx="304800" cy="2819400"/>
          </a:xfrm>
          <a:prstGeom prst="leftBrace">
            <a:avLst>
              <a:gd name="adj1" fmla="val 77083"/>
              <a:gd name="adj2" fmla="val 50000"/>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4" name="Object 34">
            <a:extLst>
              <a:ext uri="{FF2B5EF4-FFF2-40B4-BE49-F238E27FC236}">
                <a16:creationId xmlns:a16="http://schemas.microsoft.com/office/drawing/2014/main" id="{B59B007C-F6C2-4A7A-AA3B-69AFE2A0EA1E}"/>
              </a:ext>
            </a:extLst>
          </p:cNvPr>
          <p:cNvGraphicFramePr>
            <a:graphicFrameLocks noChangeAspect="1"/>
          </p:cNvGraphicFramePr>
          <p:nvPr/>
        </p:nvGraphicFramePr>
        <p:xfrm>
          <a:off x="752475" y="4098925"/>
          <a:ext cx="1219200" cy="500063"/>
        </p:xfrm>
        <a:graphic>
          <a:graphicData uri="http://schemas.openxmlformats.org/presentationml/2006/ole">
            <mc:AlternateContent xmlns:mc="http://schemas.openxmlformats.org/markup-compatibility/2006">
              <mc:Choice xmlns:v="urn:schemas-microsoft-com:vml" Requires="v">
                <p:oleObj spid="_x0000_s122003" name="Equation" r:id="rId32" imgW="736560" imgH="203040" progId="Equation.3">
                  <p:embed/>
                </p:oleObj>
              </mc:Choice>
              <mc:Fallback>
                <p:oleObj name="Equation" r:id="rId32" imgW="736560" imgH="203040" progId="Equation.3">
                  <p:embed/>
                  <p:pic>
                    <p:nvPicPr>
                      <p:cNvPr id="192546" name="Object 34">
                        <a:extLst>
                          <a:ext uri="{FF2B5EF4-FFF2-40B4-BE49-F238E27FC236}">
                            <a16:creationId xmlns:a16="http://schemas.microsoft.com/office/drawing/2014/main" id="{6BB290F3-90A3-4DBE-8B60-DCC512978ADB}"/>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752475" y="4098925"/>
                        <a:ext cx="1219200"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5" name="Group 35">
            <a:extLst>
              <a:ext uri="{FF2B5EF4-FFF2-40B4-BE49-F238E27FC236}">
                <a16:creationId xmlns:a16="http://schemas.microsoft.com/office/drawing/2014/main" id="{8A2DC0A7-6976-4A28-B3C1-48E164EDCE84}"/>
              </a:ext>
            </a:extLst>
          </p:cNvPr>
          <p:cNvGrpSpPr>
            <a:grpSpLocks/>
          </p:cNvGrpSpPr>
          <p:nvPr/>
        </p:nvGrpSpPr>
        <p:grpSpPr bwMode="auto">
          <a:xfrm>
            <a:off x="1285875" y="3794125"/>
            <a:ext cx="76200" cy="304800"/>
            <a:chOff x="528" y="2832"/>
            <a:chExt cx="48" cy="192"/>
          </a:xfrm>
        </p:grpSpPr>
        <p:sp>
          <p:nvSpPr>
            <p:cNvPr id="36" name="Line 36">
              <a:extLst>
                <a:ext uri="{FF2B5EF4-FFF2-40B4-BE49-F238E27FC236}">
                  <a16:creationId xmlns:a16="http://schemas.microsoft.com/office/drawing/2014/main" id="{827DFC5F-D9BE-4C96-B16D-904A634BEDA5}"/>
                </a:ext>
              </a:extLst>
            </p:cNvPr>
            <p:cNvSpPr>
              <a:spLocks noChangeShapeType="1"/>
            </p:cNvSpPr>
            <p:nvPr/>
          </p:nvSpPr>
          <p:spPr bwMode="auto">
            <a:xfrm>
              <a:off x="528" y="2832"/>
              <a:ext cx="0" cy="192"/>
            </a:xfrm>
            <a:prstGeom prst="line">
              <a:avLst/>
            </a:prstGeom>
            <a:noFill/>
            <a:ln w="1905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 name="Line 37">
              <a:extLst>
                <a:ext uri="{FF2B5EF4-FFF2-40B4-BE49-F238E27FC236}">
                  <a16:creationId xmlns:a16="http://schemas.microsoft.com/office/drawing/2014/main" id="{F459E869-C116-48B5-A373-611A5433B7B4}"/>
                </a:ext>
              </a:extLst>
            </p:cNvPr>
            <p:cNvSpPr>
              <a:spLocks noChangeShapeType="1"/>
            </p:cNvSpPr>
            <p:nvPr/>
          </p:nvSpPr>
          <p:spPr bwMode="auto">
            <a:xfrm>
              <a:off x="576" y="2832"/>
              <a:ext cx="0" cy="192"/>
            </a:xfrm>
            <a:prstGeom prst="line">
              <a:avLst/>
            </a:prstGeom>
            <a:noFill/>
            <a:ln w="1905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167449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dissolv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dissolv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up)">
                                      <p:cBhvr>
                                        <p:cTn id="47" dur="500"/>
                                        <p:tgtEl>
                                          <p:spTgt spid="32"/>
                                        </p:tgtEl>
                                      </p:cBhvr>
                                    </p:animEffect>
                                  </p:childTnLst>
                                </p:cTn>
                              </p:par>
                            </p:childTnLst>
                          </p:cTn>
                        </p:par>
                        <p:par>
                          <p:cTn id="48" fill="hold">
                            <p:stCondLst>
                              <p:cond delay="500"/>
                            </p:stCondLst>
                            <p:childTnLst>
                              <p:par>
                                <p:cTn id="49" presetID="22" presetClass="entr" presetSubtype="1" fill="hold" nodeType="after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wipe(up)">
                                      <p:cBhvr>
                                        <p:cTn id="51" dur="500"/>
                                        <p:tgtEl>
                                          <p:spTgt spid="3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wipe(left)">
                                      <p:cBhvr>
                                        <p:cTn id="56" dur="500"/>
                                        <p:tgtEl>
                                          <p:spTgt spid="34"/>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wipe(up)">
                                      <p:cBhvr>
                                        <p:cTn id="61" dur="500"/>
                                        <p:tgtEl>
                                          <p:spTgt spid="33"/>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blinds(horizontal)">
                                      <p:cBhvr>
                                        <p:cTn id="66" dur="500"/>
                                        <p:tgtEl>
                                          <p:spTgt spid="22"/>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blinds(horizontal)">
                                      <p:cBhvr>
                                        <p:cTn id="71" dur="500"/>
                                        <p:tgtEl>
                                          <p:spTgt spid="19"/>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wipe(up)">
                                      <p:cBhvr>
                                        <p:cTn id="76" dur="500"/>
                                        <p:tgtEl>
                                          <p:spTgt spid="18"/>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nodeType="click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wipe(up)">
                                      <p:cBhvr>
                                        <p:cTn id="81" dur="500"/>
                                        <p:tgtEl>
                                          <p:spTgt spid="1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nodeType="clickEffect">
                                  <p:stCondLst>
                                    <p:cond delay="0"/>
                                  </p:stCondLst>
                                  <p:childTnLst>
                                    <p:set>
                                      <p:cBhvr>
                                        <p:cTn id="85" dur="1" fill="hold">
                                          <p:stCondLst>
                                            <p:cond delay="0"/>
                                          </p:stCondLst>
                                        </p:cTn>
                                        <p:tgtEl>
                                          <p:spTgt spid="26"/>
                                        </p:tgtEl>
                                        <p:attrNameLst>
                                          <p:attrName>style.visibility</p:attrName>
                                        </p:attrNameLst>
                                      </p:cBhvr>
                                      <p:to>
                                        <p:strVal val="visible"/>
                                      </p:to>
                                    </p:set>
                                    <p:animEffect transition="in" filter="wipe(up)">
                                      <p:cBhvr>
                                        <p:cTn id="86" dur="500"/>
                                        <p:tgtEl>
                                          <p:spTgt spid="26"/>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nodeType="click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wipe(up)">
                                      <p:cBhvr>
                                        <p:cTn id="91" dur="500"/>
                                        <p:tgtEl>
                                          <p:spTgt spid="25"/>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nodeType="click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wipe(up)">
                                      <p:cBhvr>
                                        <p:cTn id="96" dur="500"/>
                                        <p:tgtEl>
                                          <p:spTgt spid="28"/>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nodeType="clickEffect">
                                  <p:stCondLst>
                                    <p:cond delay="0"/>
                                  </p:stCondLst>
                                  <p:childTnLst>
                                    <p:set>
                                      <p:cBhvr>
                                        <p:cTn id="100" dur="1" fill="hold">
                                          <p:stCondLst>
                                            <p:cond delay="0"/>
                                          </p:stCondLst>
                                        </p:cTn>
                                        <p:tgtEl>
                                          <p:spTgt spid="27"/>
                                        </p:tgtEl>
                                        <p:attrNameLst>
                                          <p:attrName>style.visibility</p:attrName>
                                        </p:attrNameLst>
                                      </p:cBhvr>
                                      <p:to>
                                        <p:strVal val="visible"/>
                                      </p:to>
                                    </p:set>
                                    <p:animEffect transition="in" filter="wipe(up)">
                                      <p:cBhvr>
                                        <p:cTn id="101" dur="500"/>
                                        <p:tgtEl>
                                          <p:spTgt spid="27"/>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nodeType="clickEffect">
                                  <p:stCondLst>
                                    <p:cond delay="0"/>
                                  </p:stCondLst>
                                  <p:childTnLst>
                                    <p:set>
                                      <p:cBhvr>
                                        <p:cTn id="105" dur="1" fill="hold">
                                          <p:stCondLst>
                                            <p:cond delay="0"/>
                                          </p:stCondLst>
                                        </p:cTn>
                                        <p:tgtEl>
                                          <p:spTgt spid="29"/>
                                        </p:tgtEl>
                                        <p:attrNameLst>
                                          <p:attrName>style.visibility</p:attrName>
                                        </p:attrNameLst>
                                      </p:cBhvr>
                                      <p:to>
                                        <p:strVal val="visible"/>
                                      </p:to>
                                    </p:set>
                                    <p:animEffect transition="in" filter="blinds(horizontal)">
                                      <p:cBhvr>
                                        <p:cTn id="10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2" grpId="0" autoUpdateAnimBg="0"/>
      <p:bldP spid="13" grpId="0" autoUpdateAnimBg="0"/>
      <p:bldP spid="14" grpId="0" autoUpdateAnimBg="0"/>
      <p:bldP spid="15" grpId="0" autoUpdateAnimBg="0"/>
      <p:bldP spid="16" grpId="0"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CC58B9-8CEA-484C-A50F-0F93715AEB07}"/>
              </a:ext>
            </a:extLst>
          </p:cNvPr>
          <p:cNvSpPr>
            <a:spLocks noGrp="1"/>
          </p:cNvSpPr>
          <p:nvPr>
            <p:ph type="title"/>
          </p:nvPr>
        </p:nvSpPr>
        <p:spPr/>
        <p:txBody>
          <a:bodyPr/>
          <a:lstStyle/>
          <a:p>
            <a:r>
              <a:rPr lang="en-US" altLang="zh-CN" dirty="0"/>
              <a:t>3.4-3</a:t>
            </a:r>
            <a:r>
              <a:rPr kumimoji="1" lang="zh-CN" altLang="en-US" dirty="0">
                <a:latin typeface="楷体_GB2312" pitchFamily="49" charset="-122"/>
                <a:ea typeface="楷体_GB2312" pitchFamily="49" charset="-122"/>
              </a:rPr>
              <a:t>离散型随机变量及其</a:t>
            </a:r>
            <a:r>
              <a:rPr lang="zh-CN" altLang="en-US" dirty="0">
                <a:latin typeface="楷体_GB2312" pitchFamily="49" charset="-122"/>
                <a:ea typeface="楷体_GB2312" pitchFamily="49" charset="-122"/>
              </a:rPr>
              <a:t>分布</a:t>
            </a:r>
            <a:endParaRPr lang="zh-CN" altLang="en-US" dirty="0"/>
          </a:p>
        </p:txBody>
      </p:sp>
      <p:sp>
        <p:nvSpPr>
          <p:cNvPr id="3" name="内容占位符 2">
            <a:extLst>
              <a:ext uri="{FF2B5EF4-FFF2-40B4-BE49-F238E27FC236}">
                <a16:creationId xmlns:a16="http://schemas.microsoft.com/office/drawing/2014/main" id="{D0F17C50-43D4-4816-8BC9-6CB799A9A981}"/>
              </a:ext>
            </a:extLst>
          </p:cNvPr>
          <p:cNvSpPr>
            <a:spLocks noGrp="1"/>
          </p:cNvSpPr>
          <p:nvPr>
            <p:ph idx="1"/>
          </p:nvPr>
        </p:nvSpPr>
        <p:spPr/>
        <p:txBody>
          <a:bodyPr/>
          <a:lstStyle/>
          <a:p>
            <a:endParaRPr lang="zh-CN" altLang="en-US" dirty="0"/>
          </a:p>
        </p:txBody>
      </p:sp>
      <p:sp>
        <p:nvSpPr>
          <p:cNvPr id="4" name="Text Box 11">
            <a:extLst>
              <a:ext uri="{FF2B5EF4-FFF2-40B4-BE49-F238E27FC236}">
                <a16:creationId xmlns:a16="http://schemas.microsoft.com/office/drawing/2014/main" id="{06A33A9D-0E72-4B39-A816-F559FEA1BB52}"/>
              </a:ext>
            </a:extLst>
          </p:cNvPr>
          <p:cNvSpPr txBox="1">
            <a:spLocks noChangeArrowheads="1"/>
          </p:cNvSpPr>
          <p:nvPr/>
        </p:nvSpPr>
        <p:spPr bwMode="auto">
          <a:xfrm>
            <a:off x="1066800" y="990600"/>
            <a:ext cx="3886200"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000000"/>
                </a:solidFill>
                <a:latin typeface="楷体_GB2312" pitchFamily="49" charset="-122"/>
                <a:ea typeface="楷体_GB2312" pitchFamily="49" charset="-122"/>
              </a:rPr>
              <a:t>相应的分布函数图像为</a:t>
            </a:r>
          </a:p>
        </p:txBody>
      </p:sp>
      <p:grpSp>
        <p:nvGrpSpPr>
          <p:cNvPr id="5" name="Group 12">
            <a:extLst>
              <a:ext uri="{FF2B5EF4-FFF2-40B4-BE49-F238E27FC236}">
                <a16:creationId xmlns:a16="http://schemas.microsoft.com/office/drawing/2014/main" id="{27F1B10B-2894-486D-A791-E5DCF48575DC}"/>
              </a:ext>
            </a:extLst>
          </p:cNvPr>
          <p:cNvGrpSpPr>
            <a:grpSpLocks/>
          </p:cNvGrpSpPr>
          <p:nvPr/>
        </p:nvGrpSpPr>
        <p:grpSpPr bwMode="auto">
          <a:xfrm>
            <a:off x="2781301" y="4800599"/>
            <a:ext cx="4068763" cy="1600199"/>
            <a:chOff x="667" y="2177"/>
            <a:chExt cx="2563" cy="1008"/>
          </a:xfrm>
        </p:grpSpPr>
        <p:sp>
          <p:nvSpPr>
            <p:cNvPr id="6" name="Text Box 13">
              <a:extLst>
                <a:ext uri="{FF2B5EF4-FFF2-40B4-BE49-F238E27FC236}">
                  <a16:creationId xmlns:a16="http://schemas.microsoft.com/office/drawing/2014/main" id="{5825B93F-1C10-4211-BF3B-CDEB33A84C5D}"/>
                </a:ext>
              </a:extLst>
            </p:cNvPr>
            <p:cNvSpPr txBox="1">
              <a:spLocks noChangeArrowheads="1"/>
            </p:cNvSpPr>
            <p:nvPr/>
          </p:nvSpPr>
          <p:spPr bwMode="auto">
            <a:xfrm>
              <a:off x="667" y="2177"/>
              <a:ext cx="344"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dirty="0">
                  <a:ea typeface="楷体_GB2312" pitchFamily="49" charset="-122"/>
                </a:rPr>
                <a:t>  •</a:t>
              </a:r>
            </a:p>
            <a:p>
              <a:r>
                <a:rPr kumimoji="1" lang="en-US" altLang="zh-CN" sz="3200" dirty="0">
                  <a:ea typeface="楷体_GB2312" pitchFamily="49" charset="-122"/>
                </a:rPr>
                <a:t>0</a:t>
              </a:r>
            </a:p>
          </p:txBody>
        </p:sp>
        <p:sp>
          <p:nvSpPr>
            <p:cNvPr id="7" name="Text Box 14">
              <a:extLst>
                <a:ext uri="{FF2B5EF4-FFF2-40B4-BE49-F238E27FC236}">
                  <a16:creationId xmlns:a16="http://schemas.microsoft.com/office/drawing/2014/main" id="{AC7F0F0A-BD8E-453A-8E21-F458EF26A906}"/>
                </a:ext>
              </a:extLst>
            </p:cNvPr>
            <p:cNvSpPr txBox="1">
              <a:spLocks noChangeArrowheads="1"/>
            </p:cNvSpPr>
            <p:nvPr/>
          </p:nvSpPr>
          <p:spPr bwMode="auto">
            <a:xfrm>
              <a:off x="1243" y="2513"/>
              <a:ext cx="244"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ea typeface="楷体_GB2312" pitchFamily="49" charset="-122"/>
                </a:rPr>
                <a:t>•</a:t>
              </a:r>
            </a:p>
            <a:p>
              <a:r>
                <a:rPr kumimoji="1" lang="en-US" altLang="zh-CN" sz="3200">
                  <a:ea typeface="楷体_GB2312" pitchFamily="49" charset="-122"/>
                </a:rPr>
                <a:t>1</a:t>
              </a:r>
            </a:p>
          </p:txBody>
        </p:sp>
        <p:sp>
          <p:nvSpPr>
            <p:cNvPr id="8" name="Text Box 15">
              <a:extLst>
                <a:ext uri="{FF2B5EF4-FFF2-40B4-BE49-F238E27FC236}">
                  <a16:creationId xmlns:a16="http://schemas.microsoft.com/office/drawing/2014/main" id="{5AB66EC0-B28C-4712-A46D-3923D3E59330}"/>
                </a:ext>
              </a:extLst>
            </p:cNvPr>
            <p:cNvSpPr txBox="1">
              <a:spLocks noChangeArrowheads="1"/>
            </p:cNvSpPr>
            <p:nvPr/>
          </p:nvSpPr>
          <p:spPr bwMode="auto">
            <a:xfrm>
              <a:off x="1820" y="2513"/>
              <a:ext cx="244"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ea typeface="楷体_GB2312" pitchFamily="49" charset="-122"/>
                </a:rPr>
                <a:t>•</a:t>
              </a:r>
            </a:p>
            <a:p>
              <a:r>
                <a:rPr kumimoji="1" lang="en-US" altLang="zh-CN" sz="3200">
                  <a:ea typeface="楷体_GB2312" pitchFamily="49" charset="-122"/>
                </a:rPr>
                <a:t>2</a:t>
              </a:r>
            </a:p>
          </p:txBody>
        </p:sp>
        <p:sp>
          <p:nvSpPr>
            <p:cNvPr id="9" name="Text Box 16">
              <a:extLst>
                <a:ext uri="{FF2B5EF4-FFF2-40B4-BE49-F238E27FC236}">
                  <a16:creationId xmlns:a16="http://schemas.microsoft.com/office/drawing/2014/main" id="{990133A9-43BF-488F-B4C0-86A1C0955AF5}"/>
                </a:ext>
              </a:extLst>
            </p:cNvPr>
            <p:cNvSpPr txBox="1">
              <a:spLocks noChangeArrowheads="1"/>
            </p:cNvSpPr>
            <p:nvPr/>
          </p:nvSpPr>
          <p:spPr bwMode="auto">
            <a:xfrm>
              <a:off x="2406" y="2509"/>
              <a:ext cx="244"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ea typeface="楷体_GB2312" pitchFamily="49" charset="-122"/>
                </a:rPr>
                <a:t>•</a:t>
              </a:r>
            </a:p>
            <a:p>
              <a:r>
                <a:rPr kumimoji="1" lang="en-US" altLang="zh-CN" sz="3200">
                  <a:ea typeface="楷体_GB2312" pitchFamily="49" charset="-122"/>
                </a:rPr>
                <a:t>3</a:t>
              </a:r>
            </a:p>
          </p:txBody>
        </p:sp>
        <p:sp>
          <p:nvSpPr>
            <p:cNvPr id="10" name="Text Box 17">
              <a:extLst>
                <a:ext uri="{FF2B5EF4-FFF2-40B4-BE49-F238E27FC236}">
                  <a16:creationId xmlns:a16="http://schemas.microsoft.com/office/drawing/2014/main" id="{2FE94AAB-B772-40BA-A872-BDFA25647270}"/>
                </a:ext>
              </a:extLst>
            </p:cNvPr>
            <p:cNvSpPr txBox="1">
              <a:spLocks noChangeArrowheads="1"/>
            </p:cNvSpPr>
            <p:nvPr/>
          </p:nvSpPr>
          <p:spPr bwMode="auto">
            <a:xfrm>
              <a:off x="2986" y="2509"/>
              <a:ext cx="244"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ea typeface="楷体_GB2312" pitchFamily="49" charset="-122"/>
                </a:rPr>
                <a:t>•</a:t>
              </a:r>
            </a:p>
            <a:p>
              <a:r>
                <a:rPr kumimoji="1" lang="en-US" altLang="zh-CN" sz="3200">
                  <a:ea typeface="楷体_GB2312" pitchFamily="49" charset="-122"/>
                </a:rPr>
                <a:t>4</a:t>
              </a:r>
            </a:p>
          </p:txBody>
        </p:sp>
      </p:grpSp>
      <p:grpSp>
        <p:nvGrpSpPr>
          <p:cNvPr id="11" name="Group 18">
            <a:extLst>
              <a:ext uri="{FF2B5EF4-FFF2-40B4-BE49-F238E27FC236}">
                <a16:creationId xmlns:a16="http://schemas.microsoft.com/office/drawing/2014/main" id="{FA492475-8670-4B57-A9B0-05EBF47FF997}"/>
              </a:ext>
            </a:extLst>
          </p:cNvPr>
          <p:cNvGrpSpPr>
            <a:grpSpLocks/>
          </p:cNvGrpSpPr>
          <p:nvPr/>
        </p:nvGrpSpPr>
        <p:grpSpPr bwMode="auto">
          <a:xfrm>
            <a:off x="1447800" y="1644650"/>
            <a:ext cx="6659563" cy="4603750"/>
            <a:chOff x="672" y="201"/>
            <a:chExt cx="4195" cy="2900"/>
          </a:xfrm>
        </p:grpSpPr>
        <p:grpSp>
          <p:nvGrpSpPr>
            <p:cNvPr id="12" name="Group 19">
              <a:extLst>
                <a:ext uri="{FF2B5EF4-FFF2-40B4-BE49-F238E27FC236}">
                  <a16:creationId xmlns:a16="http://schemas.microsoft.com/office/drawing/2014/main" id="{B4FD3B44-D3B1-4CA8-95FB-97F798F5B928}"/>
                </a:ext>
              </a:extLst>
            </p:cNvPr>
            <p:cNvGrpSpPr>
              <a:grpSpLocks/>
            </p:cNvGrpSpPr>
            <p:nvPr/>
          </p:nvGrpSpPr>
          <p:grpSpPr bwMode="auto">
            <a:xfrm>
              <a:off x="1258" y="201"/>
              <a:ext cx="3609" cy="2900"/>
              <a:chOff x="413" y="201"/>
              <a:chExt cx="3609" cy="2900"/>
            </a:xfrm>
          </p:grpSpPr>
          <p:sp>
            <p:nvSpPr>
              <p:cNvPr id="14" name="Line 20">
                <a:extLst>
                  <a:ext uri="{FF2B5EF4-FFF2-40B4-BE49-F238E27FC236}">
                    <a16:creationId xmlns:a16="http://schemas.microsoft.com/office/drawing/2014/main" id="{77711FA1-9221-46B7-9176-EEABF3071856}"/>
                  </a:ext>
                </a:extLst>
              </p:cNvPr>
              <p:cNvSpPr>
                <a:spLocks noChangeShapeType="1"/>
              </p:cNvSpPr>
              <p:nvPr/>
            </p:nvSpPr>
            <p:spPr bwMode="auto">
              <a:xfrm>
                <a:off x="768" y="2688"/>
                <a:ext cx="3168" cy="0"/>
              </a:xfrm>
              <a:prstGeom prst="line">
                <a:avLst/>
              </a:prstGeom>
              <a:noFill/>
              <a:ln w="9525">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Line 21">
                <a:extLst>
                  <a:ext uri="{FF2B5EF4-FFF2-40B4-BE49-F238E27FC236}">
                    <a16:creationId xmlns:a16="http://schemas.microsoft.com/office/drawing/2014/main" id="{B4B14C71-147B-4F6A-9C79-DBF2C5BD645D}"/>
                  </a:ext>
                </a:extLst>
              </p:cNvPr>
              <p:cNvSpPr>
                <a:spLocks noChangeShapeType="1"/>
              </p:cNvSpPr>
              <p:nvPr/>
            </p:nvSpPr>
            <p:spPr bwMode="auto">
              <a:xfrm flipV="1">
                <a:off x="768" y="528"/>
                <a:ext cx="0" cy="2544"/>
              </a:xfrm>
              <a:prstGeom prst="line">
                <a:avLst/>
              </a:prstGeom>
              <a:noFill/>
              <a:ln w="9525">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Text Box 22">
                <a:extLst>
                  <a:ext uri="{FF2B5EF4-FFF2-40B4-BE49-F238E27FC236}">
                    <a16:creationId xmlns:a16="http://schemas.microsoft.com/office/drawing/2014/main" id="{CD30EEBD-8E00-40D3-A681-05D83CDEFB89}"/>
                  </a:ext>
                </a:extLst>
              </p:cNvPr>
              <p:cNvSpPr txBox="1">
                <a:spLocks noChangeArrowheads="1"/>
              </p:cNvSpPr>
              <p:nvPr/>
            </p:nvSpPr>
            <p:spPr bwMode="auto">
              <a:xfrm>
                <a:off x="3792" y="2736"/>
                <a:ext cx="23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i="1">
                    <a:ea typeface="楷体_GB2312" pitchFamily="49" charset="-122"/>
                  </a:rPr>
                  <a:t>x</a:t>
                </a:r>
              </a:p>
            </p:txBody>
          </p:sp>
          <p:sp>
            <p:nvSpPr>
              <p:cNvPr id="17" name="Text Box 23">
                <a:extLst>
                  <a:ext uri="{FF2B5EF4-FFF2-40B4-BE49-F238E27FC236}">
                    <a16:creationId xmlns:a16="http://schemas.microsoft.com/office/drawing/2014/main" id="{BF0E835D-332D-4850-9AF1-58D28C7B6BFD}"/>
                  </a:ext>
                </a:extLst>
              </p:cNvPr>
              <p:cNvSpPr txBox="1">
                <a:spLocks noChangeArrowheads="1"/>
              </p:cNvSpPr>
              <p:nvPr/>
            </p:nvSpPr>
            <p:spPr bwMode="auto">
              <a:xfrm>
                <a:off x="413" y="201"/>
                <a:ext cx="62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i="1">
                    <a:ea typeface="楷体_GB2312" pitchFamily="49" charset="-122"/>
                  </a:rPr>
                  <a:t>F</a:t>
                </a:r>
                <a:r>
                  <a:rPr kumimoji="1" lang="en-US" altLang="zh-CN" sz="3200">
                    <a:ea typeface="楷体_GB2312" pitchFamily="49" charset="-122"/>
                  </a:rPr>
                  <a:t>( </a:t>
                </a:r>
                <a:r>
                  <a:rPr kumimoji="1" lang="en-US" altLang="zh-CN" sz="3200" i="1">
                    <a:ea typeface="楷体_GB2312" pitchFamily="49" charset="-122"/>
                  </a:rPr>
                  <a:t>x</a:t>
                </a:r>
                <a:r>
                  <a:rPr kumimoji="1" lang="en-US" altLang="zh-CN" sz="3200">
                    <a:ea typeface="楷体_GB2312" pitchFamily="49" charset="-122"/>
                  </a:rPr>
                  <a:t>)</a:t>
                </a:r>
                <a:endParaRPr kumimoji="1" lang="en-US" altLang="zh-CN" sz="3200" i="1">
                  <a:ea typeface="楷体_GB2312" pitchFamily="49" charset="-122"/>
                </a:endParaRPr>
              </a:p>
            </p:txBody>
          </p:sp>
        </p:grpSp>
        <p:sp>
          <p:nvSpPr>
            <p:cNvPr id="13" name="Line 24">
              <a:extLst>
                <a:ext uri="{FF2B5EF4-FFF2-40B4-BE49-F238E27FC236}">
                  <a16:creationId xmlns:a16="http://schemas.microsoft.com/office/drawing/2014/main" id="{D51C598C-AB24-4C93-A28E-C466C6A9EFA8}"/>
                </a:ext>
              </a:extLst>
            </p:cNvPr>
            <p:cNvSpPr>
              <a:spLocks noChangeShapeType="1"/>
            </p:cNvSpPr>
            <p:nvPr/>
          </p:nvSpPr>
          <p:spPr bwMode="auto">
            <a:xfrm flipH="1">
              <a:off x="672" y="2688"/>
              <a:ext cx="96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8" name="Group 25">
            <a:extLst>
              <a:ext uri="{FF2B5EF4-FFF2-40B4-BE49-F238E27FC236}">
                <a16:creationId xmlns:a16="http://schemas.microsoft.com/office/drawing/2014/main" id="{DF45844A-6366-42B9-873C-1A0F3EB0F5B0}"/>
              </a:ext>
            </a:extLst>
          </p:cNvPr>
          <p:cNvGrpSpPr>
            <a:grpSpLocks/>
          </p:cNvGrpSpPr>
          <p:nvPr/>
        </p:nvGrpSpPr>
        <p:grpSpPr bwMode="auto">
          <a:xfrm>
            <a:off x="2819400" y="3429000"/>
            <a:ext cx="1169988" cy="620713"/>
            <a:chOff x="1504" y="1330"/>
            <a:chExt cx="737" cy="391"/>
          </a:xfrm>
        </p:grpSpPr>
        <p:sp>
          <p:nvSpPr>
            <p:cNvPr id="19" name="Text Box 26">
              <a:extLst>
                <a:ext uri="{FF2B5EF4-FFF2-40B4-BE49-F238E27FC236}">
                  <a16:creationId xmlns:a16="http://schemas.microsoft.com/office/drawing/2014/main" id="{4EE3CD3D-FCA1-4542-B9E6-239C226FE4D9}"/>
                </a:ext>
              </a:extLst>
            </p:cNvPr>
            <p:cNvSpPr txBox="1">
              <a:spLocks noChangeArrowheads="1"/>
            </p:cNvSpPr>
            <p:nvPr/>
          </p:nvSpPr>
          <p:spPr bwMode="auto">
            <a:xfrm>
              <a:off x="1504" y="1356"/>
              <a:ext cx="20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solidFill>
                    <a:srgbClr val="66FF33"/>
                  </a:solidFill>
                  <a:ea typeface="楷体_GB2312" pitchFamily="49" charset="-122"/>
                </a:rPr>
                <a:t>•</a:t>
              </a:r>
            </a:p>
          </p:txBody>
        </p:sp>
        <p:sp>
          <p:nvSpPr>
            <p:cNvPr id="20" name="Line 27">
              <a:extLst>
                <a:ext uri="{FF2B5EF4-FFF2-40B4-BE49-F238E27FC236}">
                  <a16:creationId xmlns:a16="http://schemas.microsoft.com/office/drawing/2014/main" id="{3E9DDC54-AC91-4B09-9E35-58A309008D1B}"/>
                </a:ext>
              </a:extLst>
            </p:cNvPr>
            <p:cNvSpPr>
              <a:spLocks noChangeShapeType="1"/>
            </p:cNvSpPr>
            <p:nvPr/>
          </p:nvSpPr>
          <p:spPr bwMode="auto">
            <a:xfrm>
              <a:off x="1584" y="1536"/>
              <a:ext cx="528"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Text Box 28">
              <a:extLst>
                <a:ext uri="{FF2B5EF4-FFF2-40B4-BE49-F238E27FC236}">
                  <a16:creationId xmlns:a16="http://schemas.microsoft.com/office/drawing/2014/main" id="{B9216845-AD27-40EE-AC2B-D5A168AC41E0}"/>
                </a:ext>
              </a:extLst>
            </p:cNvPr>
            <p:cNvSpPr txBox="1">
              <a:spLocks noChangeArrowheads="1"/>
            </p:cNvSpPr>
            <p:nvPr/>
          </p:nvSpPr>
          <p:spPr bwMode="auto">
            <a:xfrm>
              <a:off x="1997" y="1330"/>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dirty="0">
                  <a:solidFill>
                    <a:srgbClr val="66FF33"/>
                  </a:solidFill>
                  <a:ea typeface="楷体_GB2312" pitchFamily="49" charset="-122"/>
                </a:rPr>
                <a:t>o</a:t>
              </a:r>
            </a:p>
          </p:txBody>
        </p:sp>
      </p:grpSp>
      <p:grpSp>
        <p:nvGrpSpPr>
          <p:cNvPr id="22" name="Group 29">
            <a:extLst>
              <a:ext uri="{FF2B5EF4-FFF2-40B4-BE49-F238E27FC236}">
                <a16:creationId xmlns:a16="http://schemas.microsoft.com/office/drawing/2014/main" id="{8581866F-D847-402E-87A8-41E15D9A99A5}"/>
              </a:ext>
            </a:extLst>
          </p:cNvPr>
          <p:cNvGrpSpPr>
            <a:grpSpLocks/>
          </p:cNvGrpSpPr>
          <p:nvPr/>
        </p:nvGrpSpPr>
        <p:grpSpPr bwMode="auto">
          <a:xfrm>
            <a:off x="6324600" y="2209800"/>
            <a:ext cx="1666875" cy="579438"/>
            <a:chOff x="3750" y="586"/>
            <a:chExt cx="1050" cy="365"/>
          </a:xfrm>
        </p:grpSpPr>
        <p:sp>
          <p:nvSpPr>
            <p:cNvPr id="23" name="Text Box 30">
              <a:extLst>
                <a:ext uri="{FF2B5EF4-FFF2-40B4-BE49-F238E27FC236}">
                  <a16:creationId xmlns:a16="http://schemas.microsoft.com/office/drawing/2014/main" id="{68F75A24-B4F3-4EAC-A08E-48C78E1AD5A9}"/>
                </a:ext>
              </a:extLst>
            </p:cNvPr>
            <p:cNvSpPr txBox="1">
              <a:spLocks noChangeArrowheads="1"/>
            </p:cNvSpPr>
            <p:nvPr/>
          </p:nvSpPr>
          <p:spPr bwMode="auto">
            <a:xfrm>
              <a:off x="3750" y="586"/>
              <a:ext cx="20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solidFill>
                    <a:srgbClr val="66FF33"/>
                  </a:solidFill>
                  <a:ea typeface="楷体_GB2312" pitchFamily="49" charset="-122"/>
                </a:rPr>
                <a:t>•</a:t>
              </a:r>
            </a:p>
          </p:txBody>
        </p:sp>
        <p:sp>
          <p:nvSpPr>
            <p:cNvPr id="24" name="Line 31">
              <a:extLst>
                <a:ext uri="{FF2B5EF4-FFF2-40B4-BE49-F238E27FC236}">
                  <a16:creationId xmlns:a16="http://schemas.microsoft.com/office/drawing/2014/main" id="{941C654F-09A6-4305-8047-2A7610B24DBE}"/>
                </a:ext>
              </a:extLst>
            </p:cNvPr>
            <p:cNvSpPr>
              <a:spLocks noChangeShapeType="1"/>
            </p:cNvSpPr>
            <p:nvPr/>
          </p:nvSpPr>
          <p:spPr bwMode="auto">
            <a:xfrm>
              <a:off x="3840" y="768"/>
              <a:ext cx="960"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5" name="Line 32">
            <a:extLst>
              <a:ext uri="{FF2B5EF4-FFF2-40B4-BE49-F238E27FC236}">
                <a16:creationId xmlns:a16="http://schemas.microsoft.com/office/drawing/2014/main" id="{C0152DE7-390C-45D2-94D5-B28A63935C79}"/>
              </a:ext>
            </a:extLst>
          </p:cNvPr>
          <p:cNvSpPr>
            <a:spLocks noChangeShapeType="1"/>
          </p:cNvSpPr>
          <p:nvPr/>
        </p:nvSpPr>
        <p:spPr bwMode="auto">
          <a:xfrm>
            <a:off x="2971800" y="2514600"/>
            <a:ext cx="3505200" cy="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 name="Text Box 33">
            <a:extLst>
              <a:ext uri="{FF2B5EF4-FFF2-40B4-BE49-F238E27FC236}">
                <a16:creationId xmlns:a16="http://schemas.microsoft.com/office/drawing/2014/main" id="{E3C42042-1ED1-4157-9927-E2A31259E865}"/>
              </a:ext>
            </a:extLst>
          </p:cNvPr>
          <p:cNvSpPr txBox="1">
            <a:spLocks noChangeArrowheads="1"/>
          </p:cNvSpPr>
          <p:nvPr/>
        </p:nvSpPr>
        <p:spPr bwMode="auto">
          <a:xfrm>
            <a:off x="2514600" y="22098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ea typeface="楷体_GB2312" pitchFamily="49" charset="-122"/>
              </a:rPr>
              <a:t>1</a:t>
            </a:r>
          </a:p>
        </p:txBody>
      </p:sp>
      <p:grpSp>
        <p:nvGrpSpPr>
          <p:cNvPr id="27" name="Group 34">
            <a:extLst>
              <a:ext uri="{FF2B5EF4-FFF2-40B4-BE49-F238E27FC236}">
                <a16:creationId xmlns:a16="http://schemas.microsoft.com/office/drawing/2014/main" id="{57AA8E2C-D27C-4F5A-A9CF-598A7C2AC898}"/>
              </a:ext>
            </a:extLst>
          </p:cNvPr>
          <p:cNvGrpSpPr>
            <a:grpSpLocks/>
          </p:cNvGrpSpPr>
          <p:nvPr/>
        </p:nvGrpSpPr>
        <p:grpSpPr bwMode="auto">
          <a:xfrm>
            <a:off x="3581400" y="2743200"/>
            <a:ext cx="1252538" cy="620713"/>
            <a:chOff x="2034" y="885"/>
            <a:chExt cx="789" cy="391"/>
          </a:xfrm>
        </p:grpSpPr>
        <p:sp>
          <p:nvSpPr>
            <p:cNvPr id="28" name="Text Box 35">
              <a:extLst>
                <a:ext uri="{FF2B5EF4-FFF2-40B4-BE49-F238E27FC236}">
                  <a16:creationId xmlns:a16="http://schemas.microsoft.com/office/drawing/2014/main" id="{3131DDBE-F3D2-4FBD-BD2E-FBDD2CB8C6D0}"/>
                </a:ext>
              </a:extLst>
            </p:cNvPr>
            <p:cNvSpPr txBox="1">
              <a:spLocks noChangeArrowheads="1"/>
            </p:cNvSpPr>
            <p:nvPr/>
          </p:nvSpPr>
          <p:spPr bwMode="auto">
            <a:xfrm>
              <a:off x="2034" y="911"/>
              <a:ext cx="20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solidFill>
                    <a:srgbClr val="66FF33"/>
                  </a:solidFill>
                  <a:ea typeface="楷体_GB2312" pitchFamily="49" charset="-122"/>
                </a:rPr>
                <a:t>•</a:t>
              </a:r>
            </a:p>
          </p:txBody>
        </p:sp>
        <p:sp>
          <p:nvSpPr>
            <p:cNvPr id="29" name="Text Box 36">
              <a:extLst>
                <a:ext uri="{FF2B5EF4-FFF2-40B4-BE49-F238E27FC236}">
                  <a16:creationId xmlns:a16="http://schemas.microsoft.com/office/drawing/2014/main" id="{432EEAF3-90C6-403D-891C-3A4750BD846B}"/>
                </a:ext>
              </a:extLst>
            </p:cNvPr>
            <p:cNvSpPr txBox="1">
              <a:spLocks noChangeArrowheads="1"/>
            </p:cNvSpPr>
            <p:nvPr/>
          </p:nvSpPr>
          <p:spPr bwMode="auto">
            <a:xfrm>
              <a:off x="2579" y="885"/>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solidFill>
                    <a:srgbClr val="66FF33"/>
                  </a:solidFill>
                  <a:ea typeface="楷体_GB2312" pitchFamily="49" charset="-122"/>
                </a:rPr>
                <a:t>o</a:t>
              </a:r>
            </a:p>
          </p:txBody>
        </p:sp>
        <p:sp>
          <p:nvSpPr>
            <p:cNvPr id="30" name="Line 37">
              <a:extLst>
                <a:ext uri="{FF2B5EF4-FFF2-40B4-BE49-F238E27FC236}">
                  <a16:creationId xmlns:a16="http://schemas.microsoft.com/office/drawing/2014/main" id="{264FC8DD-AAF7-4DC1-851C-1AAD8BCE2BBE}"/>
                </a:ext>
              </a:extLst>
            </p:cNvPr>
            <p:cNvSpPr>
              <a:spLocks noChangeShapeType="1"/>
            </p:cNvSpPr>
            <p:nvPr/>
          </p:nvSpPr>
          <p:spPr bwMode="auto">
            <a:xfrm>
              <a:off x="2112" y="1104"/>
              <a:ext cx="576"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1" name="Group 38">
            <a:extLst>
              <a:ext uri="{FF2B5EF4-FFF2-40B4-BE49-F238E27FC236}">
                <a16:creationId xmlns:a16="http://schemas.microsoft.com/office/drawing/2014/main" id="{CD77F1A8-339D-410E-A96A-56A15AABA733}"/>
              </a:ext>
            </a:extLst>
          </p:cNvPr>
          <p:cNvGrpSpPr>
            <a:grpSpLocks/>
          </p:cNvGrpSpPr>
          <p:nvPr/>
        </p:nvGrpSpPr>
        <p:grpSpPr bwMode="auto">
          <a:xfrm>
            <a:off x="4510088" y="2532063"/>
            <a:ext cx="1252537" cy="620712"/>
            <a:chOff x="2601" y="751"/>
            <a:chExt cx="789" cy="391"/>
          </a:xfrm>
        </p:grpSpPr>
        <p:sp>
          <p:nvSpPr>
            <p:cNvPr id="32" name="Text Box 39">
              <a:extLst>
                <a:ext uri="{FF2B5EF4-FFF2-40B4-BE49-F238E27FC236}">
                  <a16:creationId xmlns:a16="http://schemas.microsoft.com/office/drawing/2014/main" id="{0C0C8AE5-EF5D-4A52-A11F-40DB7B3270AC}"/>
                </a:ext>
              </a:extLst>
            </p:cNvPr>
            <p:cNvSpPr txBox="1">
              <a:spLocks noChangeArrowheads="1"/>
            </p:cNvSpPr>
            <p:nvPr/>
          </p:nvSpPr>
          <p:spPr bwMode="auto">
            <a:xfrm>
              <a:off x="2601" y="777"/>
              <a:ext cx="20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dirty="0">
                  <a:solidFill>
                    <a:srgbClr val="66FF33"/>
                  </a:solidFill>
                  <a:ea typeface="楷体_GB2312" pitchFamily="49" charset="-122"/>
                </a:rPr>
                <a:t>•</a:t>
              </a:r>
            </a:p>
          </p:txBody>
        </p:sp>
        <p:sp>
          <p:nvSpPr>
            <p:cNvPr id="33" name="Text Box 40">
              <a:extLst>
                <a:ext uri="{FF2B5EF4-FFF2-40B4-BE49-F238E27FC236}">
                  <a16:creationId xmlns:a16="http://schemas.microsoft.com/office/drawing/2014/main" id="{61F49FEF-5185-4BE2-A522-FBC14D551CDD}"/>
                </a:ext>
              </a:extLst>
            </p:cNvPr>
            <p:cNvSpPr txBox="1">
              <a:spLocks noChangeArrowheads="1"/>
            </p:cNvSpPr>
            <p:nvPr/>
          </p:nvSpPr>
          <p:spPr bwMode="auto">
            <a:xfrm>
              <a:off x="3146" y="751"/>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solidFill>
                    <a:srgbClr val="66FF33"/>
                  </a:solidFill>
                  <a:ea typeface="楷体_GB2312" pitchFamily="49" charset="-122"/>
                </a:rPr>
                <a:t>o</a:t>
              </a:r>
            </a:p>
          </p:txBody>
        </p:sp>
        <p:sp>
          <p:nvSpPr>
            <p:cNvPr id="34" name="Line 41">
              <a:extLst>
                <a:ext uri="{FF2B5EF4-FFF2-40B4-BE49-F238E27FC236}">
                  <a16:creationId xmlns:a16="http://schemas.microsoft.com/office/drawing/2014/main" id="{0BC8DD85-FE88-41E6-BBC8-4EBC907B5F18}"/>
                </a:ext>
              </a:extLst>
            </p:cNvPr>
            <p:cNvSpPr>
              <a:spLocks noChangeShapeType="1"/>
            </p:cNvSpPr>
            <p:nvPr/>
          </p:nvSpPr>
          <p:spPr bwMode="auto">
            <a:xfrm>
              <a:off x="2736" y="972"/>
              <a:ext cx="540"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5" name="Group 42">
            <a:extLst>
              <a:ext uri="{FF2B5EF4-FFF2-40B4-BE49-F238E27FC236}">
                <a16:creationId xmlns:a16="http://schemas.microsoft.com/office/drawing/2014/main" id="{9C1FDCE4-496D-4832-90B3-900C1E5CBF17}"/>
              </a:ext>
            </a:extLst>
          </p:cNvPr>
          <p:cNvGrpSpPr>
            <a:grpSpLocks/>
          </p:cNvGrpSpPr>
          <p:nvPr/>
        </p:nvGrpSpPr>
        <p:grpSpPr bwMode="auto">
          <a:xfrm>
            <a:off x="5410200" y="2362200"/>
            <a:ext cx="1252538" cy="620713"/>
            <a:chOff x="3177" y="643"/>
            <a:chExt cx="789" cy="391"/>
          </a:xfrm>
        </p:grpSpPr>
        <p:sp>
          <p:nvSpPr>
            <p:cNvPr id="36" name="Text Box 43">
              <a:extLst>
                <a:ext uri="{FF2B5EF4-FFF2-40B4-BE49-F238E27FC236}">
                  <a16:creationId xmlns:a16="http://schemas.microsoft.com/office/drawing/2014/main" id="{7880DA97-C18D-42C1-AE14-64AFC10D9E26}"/>
                </a:ext>
              </a:extLst>
            </p:cNvPr>
            <p:cNvSpPr txBox="1">
              <a:spLocks noChangeArrowheads="1"/>
            </p:cNvSpPr>
            <p:nvPr/>
          </p:nvSpPr>
          <p:spPr bwMode="auto">
            <a:xfrm>
              <a:off x="3177" y="669"/>
              <a:ext cx="20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solidFill>
                    <a:srgbClr val="66FF33"/>
                  </a:solidFill>
                  <a:ea typeface="楷体_GB2312" pitchFamily="49" charset="-122"/>
                </a:rPr>
                <a:t>•</a:t>
              </a:r>
            </a:p>
          </p:txBody>
        </p:sp>
        <p:sp>
          <p:nvSpPr>
            <p:cNvPr id="37" name="Text Box 44">
              <a:extLst>
                <a:ext uri="{FF2B5EF4-FFF2-40B4-BE49-F238E27FC236}">
                  <a16:creationId xmlns:a16="http://schemas.microsoft.com/office/drawing/2014/main" id="{7F668BC4-941C-4D7F-8AA9-C4026DB161B3}"/>
                </a:ext>
              </a:extLst>
            </p:cNvPr>
            <p:cNvSpPr txBox="1">
              <a:spLocks noChangeArrowheads="1"/>
            </p:cNvSpPr>
            <p:nvPr/>
          </p:nvSpPr>
          <p:spPr bwMode="auto">
            <a:xfrm>
              <a:off x="3722" y="643"/>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solidFill>
                    <a:srgbClr val="66FF33"/>
                  </a:solidFill>
                  <a:ea typeface="楷体_GB2312" pitchFamily="49" charset="-122"/>
                </a:rPr>
                <a:t>o</a:t>
              </a:r>
            </a:p>
          </p:txBody>
        </p:sp>
        <p:sp>
          <p:nvSpPr>
            <p:cNvPr id="38" name="Line 45">
              <a:extLst>
                <a:ext uri="{FF2B5EF4-FFF2-40B4-BE49-F238E27FC236}">
                  <a16:creationId xmlns:a16="http://schemas.microsoft.com/office/drawing/2014/main" id="{495870AC-3C73-43A7-9874-DAC275D3ED89}"/>
                </a:ext>
              </a:extLst>
            </p:cNvPr>
            <p:cNvSpPr>
              <a:spLocks noChangeShapeType="1"/>
            </p:cNvSpPr>
            <p:nvPr/>
          </p:nvSpPr>
          <p:spPr bwMode="auto">
            <a:xfrm>
              <a:off x="3312" y="864"/>
              <a:ext cx="540"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9" name="Text Box 46">
            <a:extLst>
              <a:ext uri="{FF2B5EF4-FFF2-40B4-BE49-F238E27FC236}">
                <a16:creationId xmlns:a16="http://schemas.microsoft.com/office/drawing/2014/main" id="{285299F6-8C50-4E66-99A0-2E8522A2C7D3}"/>
              </a:ext>
            </a:extLst>
          </p:cNvPr>
          <p:cNvSpPr txBox="1">
            <a:spLocks noChangeArrowheads="1"/>
          </p:cNvSpPr>
          <p:nvPr/>
        </p:nvSpPr>
        <p:spPr bwMode="auto">
          <a:xfrm>
            <a:off x="2182813" y="3475038"/>
            <a:ext cx="722312"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800" b="1">
                <a:latin typeface="楷体_GB2312" pitchFamily="49" charset="-122"/>
                <a:ea typeface="楷体_GB2312" pitchFamily="49" charset="-122"/>
              </a:rPr>
              <a:t>0.6</a:t>
            </a:r>
          </a:p>
        </p:txBody>
      </p:sp>
      <p:sp>
        <p:nvSpPr>
          <p:cNvPr id="40" name="Text Box 47">
            <a:extLst>
              <a:ext uri="{FF2B5EF4-FFF2-40B4-BE49-F238E27FC236}">
                <a16:creationId xmlns:a16="http://schemas.microsoft.com/office/drawing/2014/main" id="{B3F913BB-19E9-4271-9ECB-EB6C3AFFFA89}"/>
              </a:ext>
            </a:extLst>
          </p:cNvPr>
          <p:cNvSpPr txBox="1">
            <a:spLocks noChangeArrowheads="1"/>
          </p:cNvSpPr>
          <p:nvPr/>
        </p:nvSpPr>
        <p:spPr bwMode="auto">
          <a:xfrm>
            <a:off x="2171700" y="2789238"/>
            <a:ext cx="901700"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800" b="1">
                <a:latin typeface="楷体_GB2312" pitchFamily="49" charset="-122"/>
                <a:ea typeface="楷体_GB2312" pitchFamily="49" charset="-122"/>
              </a:rPr>
              <a:t>0.84</a:t>
            </a:r>
          </a:p>
        </p:txBody>
      </p:sp>
      <p:grpSp>
        <p:nvGrpSpPr>
          <p:cNvPr id="41" name="Group 48">
            <a:extLst>
              <a:ext uri="{FF2B5EF4-FFF2-40B4-BE49-F238E27FC236}">
                <a16:creationId xmlns:a16="http://schemas.microsoft.com/office/drawing/2014/main" id="{493A7EC5-F239-4AAA-86F2-B61AE17F4DDC}"/>
              </a:ext>
            </a:extLst>
          </p:cNvPr>
          <p:cNvGrpSpPr>
            <a:grpSpLocks/>
          </p:cNvGrpSpPr>
          <p:nvPr/>
        </p:nvGrpSpPr>
        <p:grpSpPr bwMode="auto">
          <a:xfrm>
            <a:off x="1143000" y="5257800"/>
            <a:ext cx="1992313" cy="579438"/>
            <a:chOff x="480" y="2495"/>
            <a:chExt cx="1255" cy="365"/>
          </a:xfrm>
        </p:grpSpPr>
        <p:sp>
          <p:nvSpPr>
            <p:cNvPr id="42" name="Line 49">
              <a:extLst>
                <a:ext uri="{FF2B5EF4-FFF2-40B4-BE49-F238E27FC236}">
                  <a16:creationId xmlns:a16="http://schemas.microsoft.com/office/drawing/2014/main" id="{F769E335-304A-4270-867C-7DB024FDDB47}"/>
                </a:ext>
              </a:extLst>
            </p:cNvPr>
            <p:cNvSpPr>
              <a:spLocks noChangeShapeType="1"/>
            </p:cNvSpPr>
            <p:nvPr/>
          </p:nvSpPr>
          <p:spPr bwMode="auto">
            <a:xfrm>
              <a:off x="480" y="2688"/>
              <a:ext cx="115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 name="Text Box 50">
              <a:extLst>
                <a:ext uri="{FF2B5EF4-FFF2-40B4-BE49-F238E27FC236}">
                  <a16:creationId xmlns:a16="http://schemas.microsoft.com/office/drawing/2014/main" id="{3ECAE805-8844-4CED-A938-541DFE1AD2BC}"/>
                </a:ext>
              </a:extLst>
            </p:cNvPr>
            <p:cNvSpPr txBox="1">
              <a:spLocks noChangeArrowheads="1"/>
            </p:cNvSpPr>
            <p:nvPr/>
          </p:nvSpPr>
          <p:spPr bwMode="auto">
            <a:xfrm>
              <a:off x="1491" y="2495"/>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solidFill>
                    <a:srgbClr val="66FF33"/>
                  </a:solidFill>
                  <a:ea typeface="楷体_GB2312" pitchFamily="49" charset="-122"/>
                </a:rPr>
                <a:t>o</a:t>
              </a:r>
            </a:p>
          </p:txBody>
        </p:sp>
      </p:grpSp>
    </p:spTree>
    <p:extLst>
      <p:ext uri="{BB962C8B-B14F-4D97-AF65-F5344CB8AC3E}">
        <p14:creationId xmlns:p14="http://schemas.microsoft.com/office/powerpoint/2010/main" val="45400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left)">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left)">
                                      <p:cBhvr>
                                        <p:cTn id="27" dur="500"/>
                                        <p:tgtEl>
                                          <p:spTgt spid="39"/>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500"/>
                                        <p:tgtEl>
                                          <p:spTgt spid="40"/>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left)">
                                      <p:cBhvr>
                                        <p:cTn id="40" dur="500"/>
                                        <p:tgtEl>
                                          <p:spTgt spid="2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wipe(left)">
                                      <p:cBhvr>
                                        <p:cTn id="45" dur="500"/>
                                        <p:tgtEl>
                                          <p:spTgt spid="3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wipe(left)">
                                      <p:cBhvr>
                                        <p:cTn id="50" dur="500"/>
                                        <p:tgtEl>
                                          <p:spTgt spid="3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left)">
                                      <p:cBhvr>
                                        <p:cTn id="55" dur="500"/>
                                        <p:tgtEl>
                                          <p:spTgt spid="22"/>
                                        </p:tgtEl>
                                      </p:cBhvr>
                                    </p:animEffect>
                                  </p:childTnLst>
                                </p:cTn>
                              </p:par>
                            </p:childTnLst>
                          </p:cTn>
                        </p:par>
                        <p:par>
                          <p:cTn id="56" fill="hold">
                            <p:stCondLst>
                              <p:cond delay="500"/>
                            </p:stCondLst>
                            <p:childTnLst>
                              <p:par>
                                <p:cTn id="57" presetID="22" presetClass="entr" presetSubtype="2" fill="hold"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wipe(right)">
                                      <p:cBhvr>
                                        <p:cTn id="59" dur="500"/>
                                        <p:tgtEl>
                                          <p:spTgt spid="25"/>
                                        </p:tgtEl>
                                      </p:cBhvr>
                                    </p:animEffect>
                                  </p:childTnLst>
                                </p:cTn>
                              </p:par>
                            </p:childTnLst>
                          </p:cTn>
                        </p:par>
                        <p:par>
                          <p:cTn id="60" fill="hold">
                            <p:stCondLst>
                              <p:cond delay="1000"/>
                            </p:stCondLst>
                            <p:childTnLst>
                              <p:par>
                                <p:cTn id="61" presetID="22" presetClass="entr" presetSubtype="8" fill="hold" grpId="0" nodeType="after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wipe(left)">
                                      <p:cBhvr>
                                        <p:cTn id="6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6" grpId="0" autoUpdateAnimBg="0"/>
      <p:bldP spid="39" grpId="0"/>
      <p:bldP spid="40"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DBC272-9C46-4821-B98A-7351B56C8B61}"/>
              </a:ext>
            </a:extLst>
          </p:cNvPr>
          <p:cNvSpPr>
            <a:spLocks noGrp="1"/>
          </p:cNvSpPr>
          <p:nvPr>
            <p:ph type="title"/>
          </p:nvPr>
        </p:nvSpPr>
        <p:spPr>
          <a:xfrm>
            <a:off x="76318" y="39417"/>
            <a:ext cx="7867440" cy="279116"/>
          </a:xfrm>
        </p:spPr>
        <p:txBody>
          <a:bodyPr/>
          <a:lstStyle/>
          <a:p>
            <a:r>
              <a:rPr lang="en-US" altLang="zh-CN" dirty="0"/>
              <a:t>3.4-3</a:t>
            </a:r>
            <a:r>
              <a:rPr kumimoji="1" lang="zh-CN" altLang="en-US" dirty="0">
                <a:latin typeface="楷体_GB2312" pitchFamily="49" charset="-122"/>
                <a:ea typeface="楷体_GB2312" pitchFamily="49" charset="-122"/>
              </a:rPr>
              <a:t>离散型随机变量及其</a:t>
            </a:r>
            <a:r>
              <a:rPr lang="zh-CN" altLang="en-US" dirty="0">
                <a:latin typeface="楷体_GB2312" pitchFamily="49" charset="-122"/>
                <a:ea typeface="楷体_GB2312" pitchFamily="49" charset="-122"/>
              </a:rPr>
              <a:t>分布</a:t>
            </a:r>
            <a:endParaRPr lang="zh-CN" altLang="en-US" dirty="0"/>
          </a:p>
        </p:txBody>
      </p:sp>
      <p:sp>
        <p:nvSpPr>
          <p:cNvPr id="3" name="内容占位符 2">
            <a:extLst>
              <a:ext uri="{FF2B5EF4-FFF2-40B4-BE49-F238E27FC236}">
                <a16:creationId xmlns:a16="http://schemas.microsoft.com/office/drawing/2014/main" id="{DB40C1BF-A8B4-4CD9-BE9D-F56CBD9DFF4B}"/>
              </a:ext>
            </a:extLst>
          </p:cNvPr>
          <p:cNvSpPr>
            <a:spLocks noGrp="1"/>
          </p:cNvSpPr>
          <p:nvPr>
            <p:ph idx="1"/>
          </p:nvPr>
        </p:nvSpPr>
        <p:spPr/>
        <p:txBody>
          <a:bodyPr/>
          <a:lstStyle/>
          <a:p>
            <a:r>
              <a:rPr kumimoji="1" lang="zh-CN" altLang="en-US" dirty="0">
                <a:solidFill>
                  <a:srgbClr val="0000FF"/>
                </a:solidFill>
                <a:latin typeface="楷体_GB2312" pitchFamily="49" charset="-122"/>
                <a:ea typeface="楷体_GB2312" pitchFamily="49" charset="-122"/>
              </a:rPr>
              <a:t>常见的离散</a:t>
            </a:r>
            <a:r>
              <a:rPr lang="zh-CN" altLang="en-US" dirty="0">
                <a:solidFill>
                  <a:srgbClr val="0000FF"/>
                </a:solidFill>
                <a:latin typeface="楷体_GB2312" pitchFamily="49" charset="-122"/>
                <a:ea typeface="楷体_GB2312" pitchFamily="49" charset="-122"/>
              </a:rPr>
              <a:t>型</a:t>
            </a:r>
            <a:r>
              <a:rPr kumimoji="1" lang="zh-CN" altLang="en-US" dirty="0">
                <a:solidFill>
                  <a:srgbClr val="0000FF"/>
                </a:solidFill>
                <a:latin typeface="楷体_GB2312" pitchFamily="49" charset="-122"/>
                <a:ea typeface="楷体_GB2312" pitchFamily="49" charset="-122"/>
              </a:rPr>
              <a:t>随机变量的分布</a:t>
            </a:r>
          </a:p>
          <a:p>
            <a:endParaRPr lang="zh-CN" altLang="en-US" dirty="0"/>
          </a:p>
        </p:txBody>
      </p:sp>
      <p:sp>
        <p:nvSpPr>
          <p:cNvPr id="5" name="Text Box 5">
            <a:extLst>
              <a:ext uri="{FF2B5EF4-FFF2-40B4-BE49-F238E27FC236}">
                <a16:creationId xmlns:a16="http://schemas.microsoft.com/office/drawing/2014/main" id="{E11860F7-AE90-4BCC-B3B0-28A4DCE4354F}"/>
              </a:ext>
            </a:extLst>
          </p:cNvPr>
          <p:cNvSpPr txBox="1">
            <a:spLocks noChangeArrowheads="1"/>
          </p:cNvSpPr>
          <p:nvPr/>
        </p:nvSpPr>
        <p:spPr bwMode="auto">
          <a:xfrm>
            <a:off x="533400" y="1219258"/>
            <a:ext cx="5184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dirty="0">
                <a:solidFill>
                  <a:srgbClr val="000000"/>
                </a:solidFill>
                <a:latin typeface="楷体_GB2312" pitchFamily="49" charset="-122"/>
                <a:ea typeface="楷体_GB2312" pitchFamily="49" charset="-122"/>
              </a:rPr>
              <a:t>1. </a:t>
            </a:r>
            <a:r>
              <a:rPr kumimoji="1" lang="zh-CN" altLang="en-US" sz="2800" b="1" dirty="0">
                <a:solidFill>
                  <a:srgbClr val="FF0000"/>
                </a:solidFill>
                <a:latin typeface="楷体_GB2312" pitchFamily="49" charset="-122"/>
                <a:ea typeface="楷体_GB2312" pitchFamily="49" charset="-122"/>
              </a:rPr>
              <a:t>两点分布</a:t>
            </a:r>
            <a:r>
              <a:rPr kumimoji="1" lang="zh-CN" altLang="en-US" sz="2800" b="1" dirty="0">
                <a:solidFill>
                  <a:srgbClr val="000000"/>
                </a:solidFill>
                <a:latin typeface="楷体_GB2312" pitchFamily="49" charset="-122"/>
                <a:ea typeface="楷体_GB2312" pitchFamily="49" charset="-122"/>
              </a:rPr>
              <a:t>（</a:t>
            </a:r>
            <a:r>
              <a:rPr kumimoji="1" lang="en-US" altLang="zh-CN" sz="2800" b="1" dirty="0">
                <a:solidFill>
                  <a:srgbClr val="000000"/>
                </a:solidFill>
                <a:ea typeface="楷体_GB2312" pitchFamily="49" charset="-122"/>
              </a:rPr>
              <a:t>0–1</a:t>
            </a:r>
            <a:r>
              <a:rPr kumimoji="1" lang="zh-CN" altLang="en-US" sz="2800" b="1" dirty="0">
                <a:solidFill>
                  <a:srgbClr val="000000"/>
                </a:solidFill>
                <a:latin typeface="楷体_GB2312" pitchFamily="49" charset="-122"/>
                <a:ea typeface="楷体_GB2312" pitchFamily="49" charset="-122"/>
              </a:rPr>
              <a:t>分布）</a:t>
            </a:r>
          </a:p>
        </p:txBody>
      </p:sp>
      <p:graphicFrame>
        <p:nvGraphicFramePr>
          <p:cNvPr id="6" name="Object 6">
            <a:extLst>
              <a:ext uri="{FF2B5EF4-FFF2-40B4-BE49-F238E27FC236}">
                <a16:creationId xmlns:a16="http://schemas.microsoft.com/office/drawing/2014/main" id="{8A43991D-2365-48F4-B256-680DF8566BD6}"/>
              </a:ext>
            </a:extLst>
          </p:cNvPr>
          <p:cNvGraphicFramePr>
            <a:graphicFrameLocks noChangeAspect="1"/>
          </p:cNvGraphicFramePr>
          <p:nvPr>
            <p:extLst>
              <p:ext uri="{D42A27DB-BD31-4B8C-83A1-F6EECF244321}">
                <p14:modId xmlns:p14="http://schemas.microsoft.com/office/powerpoint/2010/main" val="4011045878"/>
              </p:ext>
            </p:extLst>
          </p:nvPr>
        </p:nvGraphicFramePr>
        <p:xfrm>
          <a:off x="1774031" y="4404822"/>
          <a:ext cx="5595938" cy="654050"/>
        </p:xfrm>
        <a:graphic>
          <a:graphicData uri="http://schemas.openxmlformats.org/presentationml/2006/ole">
            <mc:AlternateContent xmlns:mc="http://schemas.openxmlformats.org/markup-compatibility/2006">
              <mc:Choice xmlns:v="urn:schemas-microsoft-com:vml" Requires="v">
                <p:oleObj spid="_x0000_s55375" name="公式" r:id="rId3" imgW="2171520" imgH="228600" progId="Equation.3">
                  <p:embed/>
                </p:oleObj>
              </mc:Choice>
              <mc:Fallback>
                <p:oleObj name="公式" r:id="rId3" imgW="2171520" imgH="228600" progId="Equation.3">
                  <p:embed/>
                  <p:pic>
                    <p:nvPicPr>
                      <p:cNvPr id="195590" name="Object 6">
                        <a:extLst>
                          <a:ext uri="{FF2B5EF4-FFF2-40B4-BE49-F238E27FC236}">
                            <a16:creationId xmlns:a16="http://schemas.microsoft.com/office/drawing/2014/main" id="{188E8002-18FF-4570-A6F4-235F491E40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031" y="4404822"/>
                        <a:ext cx="5595938"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7">
            <a:extLst>
              <a:ext uri="{FF2B5EF4-FFF2-40B4-BE49-F238E27FC236}">
                <a16:creationId xmlns:a16="http://schemas.microsoft.com/office/drawing/2014/main" id="{082BEE7D-FF00-4714-B8DA-9CE1C5EC685B}"/>
              </a:ext>
            </a:extLst>
          </p:cNvPr>
          <p:cNvSpPr txBox="1">
            <a:spLocks noChangeArrowheads="1"/>
          </p:cNvSpPr>
          <p:nvPr/>
        </p:nvSpPr>
        <p:spPr bwMode="auto">
          <a:xfrm>
            <a:off x="685800" y="1981258"/>
            <a:ext cx="79248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000000"/>
                </a:solidFill>
                <a:latin typeface="楷体_GB2312" pitchFamily="49" charset="-122"/>
                <a:ea typeface="楷体_GB2312" pitchFamily="49" charset="-122"/>
              </a:rPr>
              <a:t>若随机变量</a:t>
            </a:r>
            <a:r>
              <a:rPr kumimoji="1" lang="en-US" altLang="zh-CN" sz="2800" b="1" i="1" dirty="0">
                <a:solidFill>
                  <a:srgbClr val="000000"/>
                </a:solidFill>
                <a:ea typeface="楷体_GB2312" pitchFamily="49" charset="-122"/>
              </a:rPr>
              <a:t>X</a:t>
            </a:r>
            <a:r>
              <a:rPr kumimoji="1" lang="zh-CN" altLang="en-US" sz="2800" b="1" dirty="0">
                <a:solidFill>
                  <a:srgbClr val="000000"/>
                </a:solidFill>
                <a:latin typeface="楷体_GB2312" pitchFamily="49" charset="-122"/>
                <a:ea typeface="楷体_GB2312" pitchFamily="49" charset="-122"/>
              </a:rPr>
              <a:t>只可能取</a:t>
            </a:r>
            <a:r>
              <a:rPr kumimoji="1" lang="en-US" altLang="zh-CN" sz="2800" b="1" dirty="0">
                <a:solidFill>
                  <a:srgbClr val="000000"/>
                </a:solidFill>
                <a:ea typeface="楷体_GB2312" pitchFamily="49" charset="-122"/>
              </a:rPr>
              <a:t>0</a:t>
            </a:r>
            <a:r>
              <a:rPr kumimoji="1" lang="zh-CN" altLang="en-US" sz="2800" b="1" dirty="0">
                <a:solidFill>
                  <a:srgbClr val="000000"/>
                </a:solidFill>
                <a:latin typeface="楷体_GB2312" pitchFamily="49" charset="-122"/>
                <a:ea typeface="楷体_GB2312" pitchFamily="49" charset="-122"/>
              </a:rPr>
              <a:t>与</a:t>
            </a:r>
            <a:r>
              <a:rPr kumimoji="1" lang="en-US" altLang="zh-CN" sz="2800" b="1" dirty="0">
                <a:solidFill>
                  <a:srgbClr val="000000"/>
                </a:solidFill>
                <a:ea typeface="楷体_GB2312" pitchFamily="49" charset="-122"/>
              </a:rPr>
              <a:t>1</a:t>
            </a:r>
            <a:r>
              <a:rPr kumimoji="1" lang="zh-CN" altLang="en-US" sz="2800" b="1" dirty="0">
                <a:solidFill>
                  <a:srgbClr val="000000"/>
                </a:solidFill>
                <a:latin typeface="楷体_GB2312" pitchFamily="49" charset="-122"/>
                <a:ea typeface="楷体_GB2312" pitchFamily="49" charset="-122"/>
              </a:rPr>
              <a:t>两个值，它的概率分布为</a:t>
            </a:r>
          </a:p>
        </p:txBody>
      </p:sp>
      <p:sp>
        <p:nvSpPr>
          <p:cNvPr id="8" name="Text Box 8">
            <a:extLst>
              <a:ext uri="{FF2B5EF4-FFF2-40B4-BE49-F238E27FC236}">
                <a16:creationId xmlns:a16="http://schemas.microsoft.com/office/drawing/2014/main" id="{714EFBBA-A539-442D-8BE2-B06F92DBB7DE}"/>
              </a:ext>
            </a:extLst>
          </p:cNvPr>
          <p:cNvSpPr txBox="1">
            <a:spLocks noChangeArrowheads="1"/>
          </p:cNvSpPr>
          <p:nvPr/>
        </p:nvSpPr>
        <p:spPr bwMode="auto">
          <a:xfrm>
            <a:off x="6213475" y="3182996"/>
            <a:ext cx="1479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00"/>
                </a:solidFill>
                <a:ea typeface="楷体_GB2312" pitchFamily="49" charset="-122"/>
              </a:rPr>
              <a:t>0 &lt; </a:t>
            </a:r>
            <a:r>
              <a:rPr kumimoji="1" lang="en-US" altLang="zh-CN" sz="2800" b="1" i="1">
                <a:solidFill>
                  <a:srgbClr val="000000"/>
                </a:solidFill>
                <a:ea typeface="楷体_GB2312" pitchFamily="49" charset="-122"/>
              </a:rPr>
              <a:t>p</a:t>
            </a:r>
            <a:r>
              <a:rPr kumimoji="1" lang="en-US" altLang="zh-CN" sz="2800" b="1">
                <a:solidFill>
                  <a:srgbClr val="000000"/>
                </a:solidFill>
                <a:ea typeface="楷体_GB2312" pitchFamily="49" charset="-122"/>
              </a:rPr>
              <a:t> &lt;</a:t>
            </a:r>
            <a:r>
              <a:rPr kumimoji="1" lang="en-US" altLang="zh-CN" sz="2800" b="1" i="1">
                <a:solidFill>
                  <a:srgbClr val="000000"/>
                </a:solidFill>
                <a:ea typeface="楷体_GB2312" pitchFamily="49" charset="-122"/>
              </a:rPr>
              <a:t> </a:t>
            </a:r>
            <a:r>
              <a:rPr kumimoji="1" lang="en-US" altLang="zh-CN" sz="2800" b="1">
                <a:solidFill>
                  <a:srgbClr val="000000"/>
                </a:solidFill>
                <a:ea typeface="楷体_GB2312" pitchFamily="49" charset="-122"/>
              </a:rPr>
              <a:t>1</a:t>
            </a:r>
          </a:p>
        </p:txBody>
      </p:sp>
      <p:sp>
        <p:nvSpPr>
          <p:cNvPr id="9" name="Text Box 9">
            <a:extLst>
              <a:ext uri="{FF2B5EF4-FFF2-40B4-BE49-F238E27FC236}">
                <a16:creationId xmlns:a16="http://schemas.microsoft.com/office/drawing/2014/main" id="{C47A7998-942E-441F-AB82-CCD353655550}"/>
              </a:ext>
            </a:extLst>
          </p:cNvPr>
          <p:cNvSpPr txBox="1">
            <a:spLocks noChangeArrowheads="1"/>
          </p:cNvSpPr>
          <p:nvPr/>
        </p:nvSpPr>
        <p:spPr bwMode="auto">
          <a:xfrm>
            <a:off x="906328" y="3875145"/>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solidFill>
                  <a:srgbClr val="000000"/>
                </a:solidFill>
                <a:latin typeface="楷体_GB2312" pitchFamily="49" charset="-122"/>
                <a:ea typeface="楷体_GB2312" pitchFamily="49" charset="-122"/>
              </a:rPr>
              <a:t>或</a:t>
            </a:r>
          </a:p>
        </p:txBody>
      </p:sp>
      <p:grpSp>
        <p:nvGrpSpPr>
          <p:cNvPr id="10" name="Group 10">
            <a:extLst>
              <a:ext uri="{FF2B5EF4-FFF2-40B4-BE49-F238E27FC236}">
                <a16:creationId xmlns:a16="http://schemas.microsoft.com/office/drawing/2014/main" id="{7EA21C5F-6F2D-43A5-AF7F-74AF09E73C8F}"/>
              </a:ext>
            </a:extLst>
          </p:cNvPr>
          <p:cNvGrpSpPr>
            <a:grpSpLocks/>
          </p:cNvGrpSpPr>
          <p:nvPr/>
        </p:nvGrpSpPr>
        <p:grpSpPr bwMode="auto">
          <a:xfrm>
            <a:off x="1828800" y="2590858"/>
            <a:ext cx="4191000" cy="1524000"/>
            <a:chOff x="1248" y="3062"/>
            <a:chExt cx="2640" cy="1018"/>
          </a:xfrm>
        </p:grpSpPr>
        <p:grpSp>
          <p:nvGrpSpPr>
            <p:cNvPr id="11" name="Group 11">
              <a:extLst>
                <a:ext uri="{FF2B5EF4-FFF2-40B4-BE49-F238E27FC236}">
                  <a16:creationId xmlns:a16="http://schemas.microsoft.com/office/drawing/2014/main" id="{371E9C09-9B7C-4D09-92A6-5E642648BBC2}"/>
                </a:ext>
              </a:extLst>
            </p:cNvPr>
            <p:cNvGrpSpPr>
              <a:grpSpLocks/>
            </p:cNvGrpSpPr>
            <p:nvPr/>
          </p:nvGrpSpPr>
          <p:grpSpPr bwMode="auto">
            <a:xfrm>
              <a:off x="1248" y="3072"/>
              <a:ext cx="2640" cy="1008"/>
              <a:chOff x="1248" y="3072"/>
              <a:chExt cx="2640" cy="1008"/>
            </a:xfrm>
          </p:grpSpPr>
          <p:sp>
            <p:nvSpPr>
              <p:cNvPr id="14" name="Line 12">
                <a:extLst>
                  <a:ext uri="{FF2B5EF4-FFF2-40B4-BE49-F238E27FC236}">
                    <a16:creationId xmlns:a16="http://schemas.microsoft.com/office/drawing/2014/main" id="{F5BB22DF-95E4-4848-8BD4-282445E83076}"/>
                  </a:ext>
                </a:extLst>
              </p:cNvPr>
              <p:cNvSpPr>
                <a:spLocks noChangeShapeType="1"/>
              </p:cNvSpPr>
              <p:nvPr/>
            </p:nvSpPr>
            <p:spPr bwMode="auto">
              <a:xfrm>
                <a:off x="1248" y="3600"/>
                <a:ext cx="2640" cy="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Line 13">
                <a:extLst>
                  <a:ext uri="{FF2B5EF4-FFF2-40B4-BE49-F238E27FC236}">
                    <a16:creationId xmlns:a16="http://schemas.microsoft.com/office/drawing/2014/main" id="{62E02060-B325-475E-809C-86620D06C48C}"/>
                  </a:ext>
                </a:extLst>
              </p:cNvPr>
              <p:cNvSpPr>
                <a:spLocks noChangeShapeType="1"/>
              </p:cNvSpPr>
              <p:nvPr/>
            </p:nvSpPr>
            <p:spPr bwMode="auto">
              <a:xfrm>
                <a:off x="2304" y="3072"/>
                <a:ext cx="0" cy="100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2" name="Text Box 14">
              <a:extLst>
                <a:ext uri="{FF2B5EF4-FFF2-40B4-BE49-F238E27FC236}">
                  <a16:creationId xmlns:a16="http://schemas.microsoft.com/office/drawing/2014/main" id="{CF057B64-20EC-4406-8B0A-730A7A17F5D1}"/>
                </a:ext>
              </a:extLst>
            </p:cNvPr>
            <p:cNvSpPr txBox="1">
              <a:spLocks noChangeArrowheads="1"/>
            </p:cNvSpPr>
            <p:nvPr/>
          </p:nvSpPr>
          <p:spPr bwMode="auto">
            <a:xfrm>
              <a:off x="1305" y="3062"/>
              <a:ext cx="2329" cy="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b="1" i="1" dirty="0">
                  <a:ea typeface="楷体_GB2312" pitchFamily="49" charset="-122"/>
                </a:rPr>
                <a:t>   </a:t>
              </a:r>
              <a:r>
                <a:rPr kumimoji="1" lang="en-US" altLang="zh-CN" sz="4000" b="1" i="1" dirty="0">
                  <a:solidFill>
                    <a:srgbClr val="000000"/>
                  </a:solidFill>
                  <a:ea typeface="楷体_GB2312" pitchFamily="49" charset="-122"/>
                </a:rPr>
                <a:t>X           </a:t>
              </a:r>
              <a:r>
                <a:rPr kumimoji="1" lang="en-US" altLang="zh-CN" sz="4000" b="1" dirty="0">
                  <a:solidFill>
                    <a:srgbClr val="000000"/>
                  </a:solidFill>
                  <a:ea typeface="楷体_GB2312" pitchFamily="49" charset="-122"/>
                </a:rPr>
                <a:t>0       1</a:t>
              </a:r>
            </a:p>
          </p:txBody>
        </p:sp>
        <p:sp>
          <p:nvSpPr>
            <p:cNvPr id="13" name="Text Box 15">
              <a:extLst>
                <a:ext uri="{FF2B5EF4-FFF2-40B4-BE49-F238E27FC236}">
                  <a16:creationId xmlns:a16="http://schemas.microsoft.com/office/drawing/2014/main" id="{E6056FDC-EE2D-4947-8A86-B3E427CDA875}"/>
                </a:ext>
              </a:extLst>
            </p:cNvPr>
            <p:cNvSpPr txBox="1">
              <a:spLocks noChangeArrowheads="1"/>
            </p:cNvSpPr>
            <p:nvPr/>
          </p:nvSpPr>
          <p:spPr bwMode="auto">
            <a:xfrm>
              <a:off x="1488" y="3600"/>
              <a:ext cx="2126" cy="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i="1" dirty="0">
                  <a:ea typeface="楷体_GB2312" pitchFamily="49" charset="-122"/>
                </a:rPr>
                <a:t> </a:t>
              </a:r>
              <a:r>
                <a:rPr kumimoji="1" lang="en-US" altLang="zh-CN" sz="4000" b="1" i="1" dirty="0" err="1">
                  <a:solidFill>
                    <a:srgbClr val="000000"/>
                  </a:solidFill>
                  <a:ea typeface="楷体_GB2312" pitchFamily="49" charset="-122"/>
                </a:rPr>
                <a:t>P</a:t>
              </a:r>
              <a:r>
                <a:rPr kumimoji="1" lang="en-US" altLang="zh-CN" sz="4000" b="1" i="1" baseline="-25000" dirty="0" err="1">
                  <a:solidFill>
                    <a:srgbClr val="000000"/>
                  </a:solidFill>
                  <a:ea typeface="楷体_GB2312" pitchFamily="49" charset="-122"/>
                </a:rPr>
                <a:t>k</a:t>
              </a:r>
              <a:r>
                <a:rPr kumimoji="1" lang="en-US" altLang="zh-CN" sz="4000" b="1" i="1" dirty="0">
                  <a:solidFill>
                    <a:srgbClr val="000000"/>
                  </a:solidFill>
                  <a:ea typeface="楷体_GB2312" pitchFamily="49" charset="-122"/>
                </a:rPr>
                <a:t>       </a:t>
              </a:r>
              <a:r>
                <a:rPr kumimoji="1" lang="en-US" altLang="zh-CN" sz="4000" b="1" dirty="0">
                  <a:solidFill>
                    <a:srgbClr val="000000"/>
                  </a:solidFill>
                  <a:ea typeface="楷体_GB2312" pitchFamily="49" charset="-122"/>
                </a:rPr>
                <a:t>1 -</a:t>
              </a:r>
              <a:r>
                <a:rPr kumimoji="1" lang="en-US" altLang="zh-CN" sz="4000" b="1" i="1" dirty="0">
                  <a:solidFill>
                    <a:srgbClr val="000000"/>
                  </a:solidFill>
                  <a:ea typeface="楷体_GB2312" pitchFamily="49" charset="-122"/>
                </a:rPr>
                <a:t> p    </a:t>
              </a:r>
              <a:r>
                <a:rPr kumimoji="1" lang="en-US" altLang="zh-CN" sz="4000" b="1" i="1" dirty="0" err="1">
                  <a:solidFill>
                    <a:srgbClr val="000000"/>
                  </a:solidFill>
                  <a:ea typeface="楷体_GB2312" pitchFamily="49" charset="-122"/>
                </a:rPr>
                <a:t>p</a:t>
              </a:r>
              <a:endParaRPr kumimoji="1" lang="en-US" altLang="zh-CN" sz="4000" b="1" i="1" dirty="0">
                <a:solidFill>
                  <a:srgbClr val="000000"/>
                </a:solidFill>
                <a:ea typeface="楷体_GB2312" pitchFamily="49" charset="-122"/>
              </a:endParaRPr>
            </a:p>
          </p:txBody>
        </p:sp>
      </p:grpSp>
      <p:sp>
        <p:nvSpPr>
          <p:cNvPr id="16" name="Text Box 16">
            <a:extLst>
              <a:ext uri="{FF2B5EF4-FFF2-40B4-BE49-F238E27FC236}">
                <a16:creationId xmlns:a16="http://schemas.microsoft.com/office/drawing/2014/main" id="{0B24E1CC-C945-42F3-AB34-0F937B830470}"/>
              </a:ext>
            </a:extLst>
          </p:cNvPr>
          <p:cNvSpPr txBox="1">
            <a:spLocks noChangeArrowheads="1"/>
          </p:cNvSpPr>
          <p:nvPr/>
        </p:nvSpPr>
        <p:spPr bwMode="auto">
          <a:xfrm>
            <a:off x="685799" y="5181658"/>
            <a:ext cx="66841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800" b="1" dirty="0">
                <a:solidFill>
                  <a:srgbClr val="000000"/>
                </a:solidFill>
                <a:latin typeface="楷体_GB2312" pitchFamily="49" charset="-122"/>
                <a:ea typeface="楷体_GB2312" pitchFamily="49" charset="-122"/>
              </a:rPr>
              <a:t>则称 </a:t>
            </a:r>
            <a:r>
              <a:rPr kumimoji="1" lang="en-US" altLang="zh-CN" sz="2800" b="1" i="1" dirty="0">
                <a:solidFill>
                  <a:srgbClr val="FF0000"/>
                </a:solidFill>
                <a:ea typeface="楷体_GB2312" pitchFamily="49" charset="-122"/>
              </a:rPr>
              <a:t>X</a:t>
            </a:r>
            <a:r>
              <a:rPr kumimoji="1" lang="zh-CN" altLang="en-US" sz="2800" b="1" dirty="0">
                <a:solidFill>
                  <a:srgbClr val="FF0000"/>
                </a:solidFill>
                <a:latin typeface="楷体_GB2312" pitchFamily="49" charset="-122"/>
                <a:ea typeface="楷体_GB2312" pitchFamily="49" charset="-122"/>
              </a:rPr>
              <a:t>服从</a:t>
            </a:r>
            <a:r>
              <a:rPr kumimoji="1" lang="zh-CN" altLang="en-US" sz="2800" b="1" dirty="0">
                <a:solidFill>
                  <a:srgbClr val="FF0000"/>
                </a:solidFill>
                <a:ea typeface="楷体_GB2312" pitchFamily="49" charset="-122"/>
              </a:rPr>
              <a:t>（</a:t>
            </a:r>
            <a:r>
              <a:rPr kumimoji="1" lang="en-US" altLang="zh-CN" sz="2800" b="1" dirty="0">
                <a:solidFill>
                  <a:srgbClr val="FF0000"/>
                </a:solidFill>
                <a:ea typeface="楷体_GB2312" pitchFamily="49" charset="-122"/>
              </a:rPr>
              <a:t>0-1</a:t>
            </a:r>
            <a:r>
              <a:rPr kumimoji="1" lang="zh-CN" altLang="en-US" sz="2800" b="1" dirty="0">
                <a:solidFill>
                  <a:srgbClr val="FF0000"/>
                </a:solidFill>
                <a:ea typeface="楷体_GB2312" pitchFamily="49" charset="-122"/>
              </a:rPr>
              <a:t>）</a:t>
            </a:r>
            <a:r>
              <a:rPr kumimoji="1" lang="zh-CN" altLang="en-US" sz="2800" b="1" dirty="0">
                <a:solidFill>
                  <a:srgbClr val="FF0000"/>
                </a:solidFill>
                <a:latin typeface="楷体_GB2312" pitchFamily="49" charset="-122"/>
                <a:ea typeface="楷体_GB2312" pitchFamily="49" charset="-122"/>
              </a:rPr>
              <a:t>分布或伯努利分布</a:t>
            </a:r>
            <a:r>
              <a:rPr kumimoji="1" lang="zh-CN" altLang="en-US" sz="2800" b="1" dirty="0">
                <a:solidFill>
                  <a:srgbClr val="000000"/>
                </a:solidFill>
                <a:latin typeface="楷体_GB2312" pitchFamily="49" charset="-122"/>
                <a:ea typeface="楷体_GB2312" pitchFamily="49" charset="-122"/>
              </a:rPr>
              <a:t>。</a:t>
            </a:r>
          </a:p>
        </p:txBody>
      </p:sp>
      <p:sp>
        <p:nvSpPr>
          <p:cNvPr id="17" name="Rectangle 10">
            <a:extLst>
              <a:ext uri="{FF2B5EF4-FFF2-40B4-BE49-F238E27FC236}">
                <a16:creationId xmlns:a16="http://schemas.microsoft.com/office/drawing/2014/main" id="{4E45585F-5C3E-4FBC-97C6-DA5CE73AFD0E}"/>
              </a:ext>
            </a:extLst>
          </p:cNvPr>
          <p:cNvSpPr>
            <a:spLocks noChangeArrowheads="1"/>
          </p:cNvSpPr>
          <p:nvPr/>
        </p:nvSpPr>
        <p:spPr bwMode="auto">
          <a:xfrm>
            <a:off x="685800" y="5803802"/>
            <a:ext cx="7391400" cy="965200"/>
          </a:xfrm>
          <a:prstGeom prst="rect">
            <a:avLst/>
          </a:prstGeom>
          <a:noFill/>
          <a:ln w="19050" algn="ctr">
            <a:solidFill>
              <a:srgbClr val="008000"/>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0000FF"/>
                </a:solidFill>
                <a:latin typeface="楷体_GB2312" pitchFamily="49" charset="-122"/>
                <a:ea typeface="楷体_GB2312" pitchFamily="49" charset="-122"/>
              </a:rPr>
              <a:t>例如：</a:t>
            </a:r>
            <a:r>
              <a:rPr kumimoji="1" lang="zh-CN" altLang="en-US" sz="2800" b="1" dirty="0">
                <a:solidFill>
                  <a:srgbClr val="000000"/>
                </a:solidFill>
                <a:latin typeface="楷体_GB2312" pitchFamily="49" charset="-122"/>
                <a:ea typeface="楷体_GB2312" pitchFamily="49" charset="-122"/>
              </a:rPr>
              <a:t>掷硬币游戏、产品是否合格、系统是否正常、电力消耗是否超标等等</a:t>
            </a:r>
          </a:p>
        </p:txBody>
      </p:sp>
    </p:spTree>
    <p:extLst>
      <p:ext uri="{BB962C8B-B14F-4D97-AF65-F5344CB8AC3E}">
        <p14:creationId xmlns:p14="http://schemas.microsoft.com/office/powerpoint/2010/main" val="1985181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9" presetClass="entr" presetSubtype="0" decel="10000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 calcmode="lin" valueType="num">
                                      <p:cBhvr>
                                        <p:cTn id="31" dur="500" fill="hold"/>
                                        <p:tgtEl>
                                          <p:spTgt spid="9"/>
                                        </p:tgtEl>
                                        <p:attrNameLst>
                                          <p:attrName>style.rotation</p:attrName>
                                        </p:attrNameLst>
                                      </p:cBhvr>
                                      <p:tavLst>
                                        <p:tav tm="0">
                                          <p:val>
                                            <p:fltVal val="360"/>
                                          </p:val>
                                        </p:tav>
                                        <p:tav tm="100000">
                                          <p:val>
                                            <p:fltVal val="0"/>
                                          </p:val>
                                        </p:tav>
                                      </p:tavLst>
                                    </p:anim>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fltVal val="0"/>
                                          </p:val>
                                        </p:tav>
                                        <p:tav tm="100000">
                                          <p:val>
                                            <p:strVal val="#ppt_w"/>
                                          </p:val>
                                        </p:tav>
                                      </p:tavLst>
                                    </p:anim>
                                    <p:anim calcmode="lin" valueType="num">
                                      <p:cBhvr>
                                        <p:cTn id="38"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50" presetClass="entr" presetSubtype="0" decel="100000"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p:cTn id="48" dur="500" fill="hold"/>
                                        <p:tgtEl>
                                          <p:spTgt spid="17"/>
                                        </p:tgtEl>
                                        <p:attrNameLst>
                                          <p:attrName>ppt_w</p:attrName>
                                        </p:attrNameLst>
                                      </p:cBhvr>
                                      <p:tavLst>
                                        <p:tav tm="0">
                                          <p:val>
                                            <p:strVal val="#ppt_w+.3"/>
                                          </p:val>
                                        </p:tav>
                                        <p:tav tm="100000">
                                          <p:val>
                                            <p:strVal val="#ppt_w"/>
                                          </p:val>
                                        </p:tav>
                                      </p:tavLst>
                                    </p:anim>
                                    <p:anim calcmode="lin" valueType="num">
                                      <p:cBhvr>
                                        <p:cTn id="49" dur="500" fill="hold"/>
                                        <p:tgtEl>
                                          <p:spTgt spid="17"/>
                                        </p:tgtEl>
                                        <p:attrNameLst>
                                          <p:attrName>ppt_h</p:attrName>
                                        </p:attrNameLst>
                                      </p:cBhvr>
                                      <p:tavLst>
                                        <p:tav tm="0">
                                          <p:val>
                                            <p:strVal val="#ppt_h"/>
                                          </p:val>
                                        </p:tav>
                                        <p:tav tm="100000">
                                          <p:val>
                                            <p:strVal val="#ppt_h"/>
                                          </p:val>
                                        </p:tav>
                                      </p:tavLst>
                                    </p:anim>
                                    <p:animEffect transition="in" filter="fade">
                                      <p:cBhvr>
                                        <p:cTn id="5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7" grpId="0" autoUpdateAnimBg="0"/>
      <p:bldP spid="8" grpId="0" autoUpdateAnimBg="0"/>
      <p:bldP spid="9" grpId="0"/>
      <p:bldP spid="16" grpId="0" autoUpdateAnimBg="0"/>
      <p:bldP spid="17"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F9E0F0-ACAA-46B2-A46C-52A441AD935D}"/>
              </a:ext>
            </a:extLst>
          </p:cNvPr>
          <p:cNvSpPr>
            <a:spLocks noGrp="1"/>
          </p:cNvSpPr>
          <p:nvPr>
            <p:ph type="title"/>
          </p:nvPr>
        </p:nvSpPr>
        <p:spPr/>
        <p:txBody>
          <a:bodyPr/>
          <a:lstStyle/>
          <a:p>
            <a:r>
              <a:rPr lang="en-US" altLang="zh-CN" dirty="0"/>
              <a:t>3.4-3</a:t>
            </a:r>
            <a:r>
              <a:rPr kumimoji="1" lang="zh-CN" altLang="en-US" dirty="0">
                <a:latin typeface="楷体_GB2312" pitchFamily="49" charset="-122"/>
                <a:ea typeface="楷体_GB2312" pitchFamily="49" charset="-122"/>
              </a:rPr>
              <a:t>离散型随机变量及其</a:t>
            </a:r>
            <a:r>
              <a:rPr lang="zh-CN" altLang="en-US" dirty="0">
                <a:latin typeface="楷体_GB2312" pitchFamily="49" charset="-122"/>
                <a:ea typeface="楷体_GB2312" pitchFamily="49" charset="-122"/>
              </a:rPr>
              <a:t>分布</a:t>
            </a:r>
            <a:endParaRPr lang="zh-CN" altLang="en-US" dirty="0"/>
          </a:p>
        </p:txBody>
      </p:sp>
      <p:sp>
        <p:nvSpPr>
          <p:cNvPr id="3" name="内容占位符 2">
            <a:extLst>
              <a:ext uri="{FF2B5EF4-FFF2-40B4-BE49-F238E27FC236}">
                <a16:creationId xmlns:a16="http://schemas.microsoft.com/office/drawing/2014/main" id="{AE253EF0-30D0-4824-9A8A-52754F19AD77}"/>
              </a:ext>
            </a:extLst>
          </p:cNvPr>
          <p:cNvSpPr>
            <a:spLocks noGrp="1"/>
          </p:cNvSpPr>
          <p:nvPr>
            <p:ph idx="1"/>
          </p:nvPr>
        </p:nvSpPr>
        <p:spPr/>
        <p:txBody>
          <a:bodyPr/>
          <a:lstStyle/>
          <a:p>
            <a:endParaRPr lang="zh-CN" altLang="en-US" dirty="0"/>
          </a:p>
        </p:txBody>
      </p:sp>
      <p:sp>
        <p:nvSpPr>
          <p:cNvPr id="4" name="灯片编号占位符 5">
            <a:extLst>
              <a:ext uri="{FF2B5EF4-FFF2-40B4-BE49-F238E27FC236}">
                <a16:creationId xmlns:a16="http://schemas.microsoft.com/office/drawing/2014/main" id="{788C1ED9-F79C-4B0A-ADB7-58368BAC7A6C}"/>
              </a:ext>
            </a:extLst>
          </p:cNvPr>
          <p:cNvSpPr txBox="1">
            <a:spLocks/>
          </p:cNvSpPr>
          <p:nvPr/>
        </p:nvSpPr>
        <p:spPr>
          <a:xfrm>
            <a:off x="6553200" y="6019800"/>
            <a:ext cx="2289175" cy="476250"/>
          </a:xfrm>
          <a:prstGeom prst="rect">
            <a:avLst/>
          </a:prstGeom>
        </p:spPr>
        <p:txBody>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3E8BA42F-EE9C-44C9-8F94-78FAD200D3B0}" type="slidenum">
              <a:rPr lang="en-US" altLang="zh-CN" smtClean="0"/>
              <a:pPr/>
              <a:t>104</a:t>
            </a:fld>
            <a:endParaRPr lang="en-US" altLang="zh-CN"/>
          </a:p>
        </p:txBody>
      </p:sp>
      <p:sp>
        <p:nvSpPr>
          <p:cNvPr id="5" name="Text Box 4">
            <a:extLst>
              <a:ext uri="{FF2B5EF4-FFF2-40B4-BE49-F238E27FC236}">
                <a16:creationId xmlns:a16="http://schemas.microsoft.com/office/drawing/2014/main" id="{FC6A0966-6592-4675-8AF1-B15F35510E11}"/>
              </a:ext>
            </a:extLst>
          </p:cNvPr>
          <p:cNvSpPr txBox="1">
            <a:spLocks noChangeArrowheads="1"/>
          </p:cNvSpPr>
          <p:nvPr/>
        </p:nvSpPr>
        <p:spPr bwMode="auto">
          <a:xfrm>
            <a:off x="762000" y="762000"/>
            <a:ext cx="2209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dirty="0">
                <a:solidFill>
                  <a:srgbClr val="000000"/>
                </a:solidFill>
                <a:ea typeface="楷体_GB2312" pitchFamily="49" charset="-122"/>
              </a:rPr>
              <a:t>2.</a:t>
            </a:r>
            <a:r>
              <a:rPr kumimoji="1" lang="en-US" altLang="zh-CN" sz="2800" b="1" dirty="0">
                <a:solidFill>
                  <a:schemeClr val="hlink"/>
                </a:solidFill>
                <a:latin typeface="楷体_GB2312" pitchFamily="49" charset="-122"/>
                <a:ea typeface="楷体_GB2312" pitchFamily="49" charset="-122"/>
              </a:rPr>
              <a:t> </a:t>
            </a:r>
            <a:r>
              <a:rPr kumimoji="1" lang="zh-CN" altLang="en-US" sz="2800" b="1" dirty="0">
                <a:solidFill>
                  <a:srgbClr val="FF0000"/>
                </a:solidFill>
                <a:latin typeface="楷体_GB2312" pitchFamily="49" charset="-122"/>
                <a:ea typeface="楷体_GB2312" pitchFamily="49" charset="-122"/>
              </a:rPr>
              <a:t>二项分布</a:t>
            </a:r>
          </a:p>
        </p:txBody>
      </p:sp>
      <p:sp>
        <p:nvSpPr>
          <p:cNvPr id="6" name="Text Box 5">
            <a:extLst>
              <a:ext uri="{FF2B5EF4-FFF2-40B4-BE49-F238E27FC236}">
                <a16:creationId xmlns:a16="http://schemas.microsoft.com/office/drawing/2014/main" id="{903739F9-8462-4A7A-9A00-EBDC8050507B}"/>
              </a:ext>
            </a:extLst>
          </p:cNvPr>
          <p:cNvSpPr txBox="1">
            <a:spLocks noChangeArrowheads="1"/>
          </p:cNvSpPr>
          <p:nvPr/>
        </p:nvSpPr>
        <p:spPr bwMode="auto">
          <a:xfrm>
            <a:off x="762000" y="1484313"/>
            <a:ext cx="76200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2800" b="1" dirty="0">
                <a:solidFill>
                  <a:srgbClr val="000000"/>
                </a:solidFill>
                <a:latin typeface="楷体_GB2312" pitchFamily="49" charset="-122"/>
                <a:ea typeface="楷体_GB2312" pitchFamily="49" charset="-122"/>
              </a:rPr>
              <a:t>若随机变量</a:t>
            </a:r>
            <a:r>
              <a:rPr kumimoji="1" lang="en-US" altLang="zh-CN" sz="2800" b="1" i="1" dirty="0">
                <a:solidFill>
                  <a:srgbClr val="000000"/>
                </a:solidFill>
                <a:ea typeface="楷体_GB2312" pitchFamily="49" charset="-122"/>
              </a:rPr>
              <a:t>X </a:t>
            </a:r>
            <a:r>
              <a:rPr kumimoji="1" lang="zh-CN" altLang="en-US" sz="2800" b="1" dirty="0">
                <a:solidFill>
                  <a:srgbClr val="000000"/>
                </a:solidFill>
                <a:latin typeface="楷体_GB2312" pitchFamily="49" charset="-122"/>
                <a:ea typeface="楷体_GB2312" pitchFamily="49" charset="-122"/>
              </a:rPr>
              <a:t>所有可能的取值为</a:t>
            </a:r>
            <a:r>
              <a:rPr kumimoji="1" lang="en-US" altLang="zh-CN" sz="2800" b="1" dirty="0">
                <a:solidFill>
                  <a:srgbClr val="000000"/>
                </a:solidFill>
                <a:ea typeface="楷体_GB2312" pitchFamily="49" charset="-122"/>
              </a:rPr>
              <a:t>0,1,2,…,</a:t>
            </a:r>
            <a:r>
              <a:rPr kumimoji="1" lang="en-US" altLang="zh-CN" sz="2800" b="1" i="1" dirty="0">
                <a:solidFill>
                  <a:srgbClr val="000000"/>
                </a:solidFill>
                <a:ea typeface="楷体_GB2312" pitchFamily="49" charset="-122"/>
              </a:rPr>
              <a:t>n</a:t>
            </a:r>
            <a:r>
              <a:rPr kumimoji="1" lang="zh-CN" altLang="en-US" sz="2800" b="1" dirty="0">
                <a:solidFill>
                  <a:srgbClr val="000000"/>
                </a:solidFill>
                <a:ea typeface="楷体_GB2312" pitchFamily="49" charset="-122"/>
              </a:rPr>
              <a:t>，</a:t>
            </a:r>
            <a:r>
              <a:rPr kumimoji="1" lang="zh-CN" altLang="en-US" sz="2800" b="1" dirty="0">
                <a:solidFill>
                  <a:srgbClr val="000000"/>
                </a:solidFill>
                <a:latin typeface="楷体_GB2312" pitchFamily="49" charset="-122"/>
                <a:ea typeface="楷体_GB2312" pitchFamily="49" charset="-122"/>
              </a:rPr>
              <a:t>而取各值的概率为</a:t>
            </a:r>
          </a:p>
        </p:txBody>
      </p:sp>
      <p:sp>
        <p:nvSpPr>
          <p:cNvPr id="7" name="Text Box 6">
            <a:extLst>
              <a:ext uri="{FF2B5EF4-FFF2-40B4-BE49-F238E27FC236}">
                <a16:creationId xmlns:a16="http://schemas.microsoft.com/office/drawing/2014/main" id="{BA7CA980-DE29-4FC9-A7B1-2AE019942AD2}"/>
              </a:ext>
            </a:extLst>
          </p:cNvPr>
          <p:cNvSpPr txBox="1">
            <a:spLocks noChangeArrowheads="1"/>
          </p:cNvSpPr>
          <p:nvPr/>
        </p:nvSpPr>
        <p:spPr bwMode="auto">
          <a:xfrm>
            <a:off x="838200" y="3810000"/>
            <a:ext cx="3505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000000"/>
                </a:solidFill>
                <a:latin typeface="楷体_GB2312" pitchFamily="49" charset="-122"/>
                <a:ea typeface="楷体_GB2312" pitchFamily="49" charset="-122"/>
              </a:rPr>
              <a:t>其中 </a:t>
            </a:r>
            <a:r>
              <a:rPr kumimoji="1" lang="en-US" altLang="zh-CN" sz="2800" b="1">
                <a:solidFill>
                  <a:srgbClr val="000000"/>
                </a:solidFill>
                <a:ea typeface="楷体_GB2312" pitchFamily="49" charset="-122"/>
              </a:rPr>
              <a:t>0&lt;</a:t>
            </a:r>
            <a:r>
              <a:rPr kumimoji="1" lang="en-US" altLang="zh-CN" sz="2800" b="1" i="1">
                <a:solidFill>
                  <a:srgbClr val="000000"/>
                </a:solidFill>
                <a:ea typeface="楷体_GB2312" pitchFamily="49" charset="-122"/>
              </a:rPr>
              <a:t>p</a:t>
            </a:r>
            <a:r>
              <a:rPr kumimoji="1" lang="en-US" altLang="zh-CN" sz="2800" b="1">
                <a:solidFill>
                  <a:srgbClr val="000000"/>
                </a:solidFill>
                <a:ea typeface="楷体_GB2312" pitchFamily="49" charset="-122"/>
              </a:rPr>
              <a:t>&lt;1</a:t>
            </a:r>
            <a:r>
              <a:rPr kumimoji="1" lang="zh-CN" altLang="en-US" sz="2800" b="1">
                <a:solidFill>
                  <a:srgbClr val="000000"/>
                </a:solidFill>
                <a:ea typeface="楷体_GB2312" pitchFamily="49" charset="-122"/>
              </a:rPr>
              <a:t>，</a:t>
            </a:r>
            <a:r>
              <a:rPr kumimoji="1" lang="en-US" altLang="zh-CN" sz="2800" b="1" i="1">
                <a:solidFill>
                  <a:srgbClr val="000000"/>
                </a:solidFill>
                <a:ea typeface="楷体_GB2312" pitchFamily="49" charset="-122"/>
              </a:rPr>
              <a:t>p</a:t>
            </a:r>
            <a:r>
              <a:rPr kumimoji="1" lang="en-US" altLang="zh-CN" sz="2800" b="1">
                <a:solidFill>
                  <a:srgbClr val="000000"/>
                </a:solidFill>
                <a:ea typeface="楷体_GB2312" pitchFamily="49" charset="-122"/>
              </a:rPr>
              <a:t>+</a:t>
            </a:r>
            <a:r>
              <a:rPr kumimoji="1" lang="en-US" altLang="zh-CN" sz="2800" b="1" i="1">
                <a:solidFill>
                  <a:srgbClr val="000000"/>
                </a:solidFill>
                <a:ea typeface="楷体_GB2312" pitchFamily="49" charset="-122"/>
              </a:rPr>
              <a:t>q</a:t>
            </a:r>
            <a:r>
              <a:rPr kumimoji="1" lang="en-US" altLang="zh-CN" sz="2800" b="1">
                <a:solidFill>
                  <a:srgbClr val="000000"/>
                </a:solidFill>
                <a:ea typeface="楷体_GB2312" pitchFamily="49" charset="-122"/>
              </a:rPr>
              <a:t>=1</a:t>
            </a:r>
          </a:p>
        </p:txBody>
      </p:sp>
      <p:sp>
        <p:nvSpPr>
          <p:cNvPr id="8" name="Text Box 7">
            <a:extLst>
              <a:ext uri="{FF2B5EF4-FFF2-40B4-BE49-F238E27FC236}">
                <a16:creationId xmlns:a16="http://schemas.microsoft.com/office/drawing/2014/main" id="{DDC6A935-3352-4C47-B2A3-30C927B93EBB}"/>
              </a:ext>
            </a:extLst>
          </p:cNvPr>
          <p:cNvSpPr txBox="1">
            <a:spLocks noChangeArrowheads="1"/>
          </p:cNvSpPr>
          <p:nvPr/>
        </p:nvSpPr>
        <p:spPr bwMode="auto">
          <a:xfrm>
            <a:off x="838200" y="4572000"/>
            <a:ext cx="76200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800" b="1" dirty="0">
                <a:solidFill>
                  <a:srgbClr val="000000"/>
                </a:solidFill>
                <a:latin typeface="楷体_GB2312" pitchFamily="49" charset="-122"/>
                <a:ea typeface="楷体_GB2312" pitchFamily="49" charset="-122"/>
              </a:rPr>
              <a:t>则称</a:t>
            </a:r>
            <a:r>
              <a:rPr kumimoji="1" lang="en-US" altLang="zh-CN" sz="2800" b="1" i="1" dirty="0">
                <a:solidFill>
                  <a:srgbClr val="000000"/>
                </a:solidFill>
                <a:ea typeface="楷体_GB2312" pitchFamily="49" charset="-122"/>
              </a:rPr>
              <a:t>X</a:t>
            </a:r>
            <a:r>
              <a:rPr kumimoji="1" lang="en-US" altLang="zh-CN" sz="2800" b="1" i="1" dirty="0">
                <a:solidFill>
                  <a:srgbClr val="000000"/>
                </a:solidFill>
                <a:latin typeface="楷体_GB2312" pitchFamily="49" charset="-122"/>
                <a:ea typeface="楷体_GB2312" pitchFamily="49" charset="-122"/>
              </a:rPr>
              <a:t> </a:t>
            </a:r>
            <a:r>
              <a:rPr kumimoji="1" lang="zh-CN" altLang="en-US" sz="2800" b="1" dirty="0">
                <a:solidFill>
                  <a:srgbClr val="FF0000"/>
                </a:solidFill>
                <a:latin typeface="楷体_GB2312" pitchFamily="49" charset="-122"/>
                <a:ea typeface="楷体_GB2312" pitchFamily="49" charset="-122"/>
              </a:rPr>
              <a:t>服从参数为</a:t>
            </a:r>
            <a:r>
              <a:rPr kumimoji="1" lang="en-US" altLang="zh-CN" sz="2800" b="1" i="1" dirty="0">
                <a:solidFill>
                  <a:srgbClr val="FF0000"/>
                </a:solidFill>
                <a:ea typeface="楷体_GB2312" pitchFamily="49" charset="-122"/>
              </a:rPr>
              <a:t>n</a:t>
            </a:r>
            <a:r>
              <a:rPr kumimoji="1" lang="en-US" altLang="zh-CN" sz="2800" b="1" dirty="0">
                <a:solidFill>
                  <a:srgbClr val="FF0000"/>
                </a:solidFill>
                <a:ea typeface="楷体_GB2312" pitchFamily="49" charset="-122"/>
              </a:rPr>
              <a:t>, </a:t>
            </a:r>
            <a:r>
              <a:rPr kumimoji="1" lang="en-US" altLang="zh-CN" sz="2800" b="1" i="1" dirty="0">
                <a:solidFill>
                  <a:srgbClr val="FF0000"/>
                </a:solidFill>
                <a:ea typeface="楷体_GB2312" pitchFamily="49" charset="-122"/>
              </a:rPr>
              <a:t>p </a:t>
            </a:r>
            <a:r>
              <a:rPr kumimoji="1" lang="zh-CN" altLang="en-US" sz="2800" b="1" dirty="0">
                <a:solidFill>
                  <a:srgbClr val="FF0000"/>
                </a:solidFill>
                <a:latin typeface="楷体_GB2312" pitchFamily="49" charset="-122"/>
                <a:ea typeface="楷体_GB2312" pitchFamily="49" charset="-122"/>
              </a:rPr>
              <a:t>的二项分布 </a:t>
            </a:r>
            <a:r>
              <a:rPr kumimoji="1" lang="zh-CN" altLang="en-US" sz="2800" b="1" dirty="0">
                <a:latin typeface="楷体_GB2312" pitchFamily="49" charset="-122"/>
                <a:ea typeface="楷体_GB2312" pitchFamily="49" charset="-122"/>
              </a:rPr>
              <a:t>或 </a:t>
            </a:r>
            <a:r>
              <a:rPr kumimoji="1" lang="en-US" altLang="zh-CN" sz="2800" b="1" dirty="0">
                <a:solidFill>
                  <a:srgbClr val="0000FF"/>
                </a:solidFill>
                <a:latin typeface="楷体_GB2312" pitchFamily="49" charset="-122"/>
                <a:ea typeface="楷体_GB2312" pitchFamily="49" charset="-122"/>
              </a:rPr>
              <a:t>n</a:t>
            </a:r>
            <a:r>
              <a:rPr kumimoji="1" lang="zh-CN" altLang="en-US" sz="2800" b="1" dirty="0">
                <a:solidFill>
                  <a:srgbClr val="0000FF"/>
                </a:solidFill>
                <a:latin typeface="楷体_GB2312" pitchFamily="49" charset="-122"/>
                <a:ea typeface="楷体_GB2312" pitchFamily="49" charset="-122"/>
              </a:rPr>
              <a:t>重</a:t>
            </a:r>
            <a:r>
              <a:rPr lang="zh-CN" altLang="en-US" sz="2800" b="1" dirty="0">
                <a:solidFill>
                  <a:srgbClr val="0000FF"/>
                </a:solidFill>
              </a:rPr>
              <a:t>伯努利试验</a:t>
            </a:r>
            <a:r>
              <a:rPr kumimoji="1" lang="zh-CN" altLang="en-US" sz="2800" b="1" dirty="0">
                <a:solidFill>
                  <a:srgbClr val="000000"/>
                </a:solidFill>
                <a:latin typeface="楷体_GB2312" pitchFamily="49" charset="-122"/>
                <a:ea typeface="楷体_GB2312" pitchFamily="49" charset="-122"/>
              </a:rPr>
              <a:t>。</a:t>
            </a:r>
          </a:p>
        </p:txBody>
      </p:sp>
      <p:sp>
        <p:nvSpPr>
          <p:cNvPr id="9" name="Text Box 8">
            <a:extLst>
              <a:ext uri="{FF2B5EF4-FFF2-40B4-BE49-F238E27FC236}">
                <a16:creationId xmlns:a16="http://schemas.microsoft.com/office/drawing/2014/main" id="{38AD407E-EA1D-4E2E-A882-2436ABCCF745}"/>
              </a:ext>
            </a:extLst>
          </p:cNvPr>
          <p:cNvSpPr txBox="1">
            <a:spLocks noChangeArrowheads="1"/>
          </p:cNvSpPr>
          <p:nvPr/>
        </p:nvSpPr>
        <p:spPr bwMode="auto">
          <a:xfrm>
            <a:off x="2590800" y="5562600"/>
            <a:ext cx="373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000000"/>
                </a:solidFill>
                <a:latin typeface="楷体_GB2312" pitchFamily="49" charset="-122"/>
                <a:ea typeface="楷体_GB2312" pitchFamily="49" charset="-122"/>
              </a:rPr>
              <a:t>通常记为</a:t>
            </a:r>
            <a:r>
              <a:rPr kumimoji="1" lang="zh-CN" altLang="en-US" sz="2800" b="1">
                <a:latin typeface="楷体_GB2312" pitchFamily="49" charset="-122"/>
                <a:ea typeface="楷体_GB2312" pitchFamily="49" charset="-122"/>
              </a:rPr>
              <a:t> </a:t>
            </a:r>
            <a:r>
              <a:rPr kumimoji="1" lang="en-US" altLang="zh-CN" sz="2800" b="1" i="1">
                <a:solidFill>
                  <a:srgbClr val="0000CC"/>
                </a:solidFill>
                <a:ea typeface="楷体_GB2312" pitchFamily="49" charset="-122"/>
              </a:rPr>
              <a:t>X</a:t>
            </a:r>
            <a:r>
              <a:rPr kumimoji="1" lang="zh-CN" altLang="en-US" sz="2800" b="1" i="1">
                <a:solidFill>
                  <a:srgbClr val="0000CC"/>
                </a:solidFill>
                <a:ea typeface="楷体_GB2312" pitchFamily="49" charset="-122"/>
              </a:rPr>
              <a:t>～ </a:t>
            </a:r>
            <a:r>
              <a:rPr kumimoji="1" lang="en-US" altLang="zh-CN" sz="2800" b="1" i="1">
                <a:solidFill>
                  <a:srgbClr val="0000CC"/>
                </a:solidFill>
                <a:ea typeface="楷体_GB2312" pitchFamily="49" charset="-122"/>
              </a:rPr>
              <a:t>B</a:t>
            </a:r>
            <a:r>
              <a:rPr kumimoji="1" lang="en-US" altLang="zh-CN" sz="2800" b="1">
                <a:solidFill>
                  <a:srgbClr val="0000CC"/>
                </a:solidFill>
                <a:ea typeface="楷体_GB2312" pitchFamily="49" charset="-122"/>
              </a:rPr>
              <a:t>(</a:t>
            </a:r>
            <a:r>
              <a:rPr kumimoji="1" lang="en-US" altLang="zh-CN" sz="2800" b="1" i="1">
                <a:solidFill>
                  <a:srgbClr val="0000CC"/>
                </a:solidFill>
                <a:ea typeface="楷体_GB2312" pitchFamily="49" charset="-122"/>
              </a:rPr>
              <a:t>n</a:t>
            </a:r>
            <a:r>
              <a:rPr kumimoji="1" lang="en-US" altLang="zh-CN" sz="2800" b="1">
                <a:solidFill>
                  <a:srgbClr val="0000CC"/>
                </a:solidFill>
                <a:ea typeface="楷体_GB2312" pitchFamily="49" charset="-122"/>
              </a:rPr>
              <a:t>, </a:t>
            </a:r>
            <a:r>
              <a:rPr kumimoji="1" lang="en-US" altLang="zh-CN" sz="2800" b="1" i="1">
                <a:solidFill>
                  <a:srgbClr val="0000CC"/>
                </a:solidFill>
                <a:ea typeface="楷体_GB2312" pitchFamily="49" charset="-122"/>
              </a:rPr>
              <a:t>p</a:t>
            </a:r>
            <a:r>
              <a:rPr kumimoji="1" lang="en-US" altLang="zh-CN" sz="2800" b="1">
                <a:solidFill>
                  <a:srgbClr val="0000CC"/>
                </a:solidFill>
                <a:ea typeface="楷体_GB2312" pitchFamily="49" charset="-122"/>
              </a:rPr>
              <a:t>)</a:t>
            </a:r>
            <a:r>
              <a:rPr kumimoji="1" lang="en-US" altLang="zh-CN" sz="2800" b="1">
                <a:latin typeface="楷体_GB2312" pitchFamily="49" charset="-122"/>
                <a:ea typeface="楷体_GB2312" pitchFamily="49" charset="-122"/>
              </a:rPr>
              <a:t> </a:t>
            </a:r>
          </a:p>
        </p:txBody>
      </p:sp>
      <p:graphicFrame>
        <p:nvGraphicFramePr>
          <p:cNvPr id="10" name="Object 9">
            <a:extLst>
              <a:ext uri="{FF2B5EF4-FFF2-40B4-BE49-F238E27FC236}">
                <a16:creationId xmlns:a16="http://schemas.microsoft.com/office/drawing/2014/main" id="{77BF1502-2FD5-412E-A65B-AD5C866C930A}"/>
              </a:ext>
            </a:extLst>
          </p:cNvPr>
          <p:cNvGraphicFramePr>
            <a:graphicFrameLocks noChangeAspect="1"/>
          </p:cNvGraphicFramePr>
          <p:nvPr>
            <p:extLst>
              <p:ext uri="{D42A27DB-BD31-4B8C-83A1-F6EECF244321}">
                <p14:modId xmlns:p14="http://schemas.microsoft.com/office/powerpoint/2010/main" val="2043050484"/>
              </p:ext>
            </p:extLst>
          </p:nvPr>
        </p:nvGraphicFramePr>
        <p:xfrm>
          <a:off x="762000" y="2822710"/>
          <a:ext cx="7620000" cy="684213"/>
        </p:xfrm>
        <a:graphic>
          <a:graphicData uri="http://schemas.openxmlformats.org/presentationml/2006/ole">
            <mc:AlternateContent xmlns:mc="http://schemas.openxmlformats.org/markup-compatibility/2006">
              <mc:Choice xmlns:v="urn:schemas-microsoft-com:vml" Requires="v">
                <p:oleObj spid="_x0000_s57423" name="Equation" r:id="rId4" imgW="2768400" imgH="241200" progId="Equation.DSMT4">
                  <p:embed/>
                </p:oleObj>
              </mc:Choice>
              <mc:Fallback>
                <p:oleObj name="Equation" r:id="rId4" imgW="2768400" imgH="241200" progId="Equation.DSMT4">
                  <p:embed/>
                  <p:pic>
                    <p:nvPicPr>
                      <p:cNvPr id="197641" name="Object 9">
                        <a:extLst>
                          <a:ext uri="{FF2B5EF4-FFF2-40B4-BE49-F238E27FC236}">
                            <a16:creationId xmlns:a16="http://schemas.microsoft.com/office/drawing/2014/main" id="{7EE12DC1-4674-4722-BC10-6C437A6520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822710"/>
                        <a:ext cx="7620000" cy="684213"/>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38129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autoUpdateAnimBg="0"/>
      <p:bldP spid="8" grpId="0" autoUpdateAnimBg="0"/>
      <p:bldP spid="9"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F83572-352D-4BD6-AE23-50D1E44E3DF1}"/>
              </a:ext>
            </a:extLst>
          </p:cNvPr>
          <p:cNvSpPr>
            <a:spLocks noGrp="1"/>
          </p:cNvSpPr>
          <p:nvPr>
            <p:ph type="title"/>
          </p:nvPr>
        </p:nvSpPr>
        <p:spPr/>
        <p:txBody>
          <a:bodyPr/>
          <a:lstStyle/>
          <a:p>
            <a:r>
              <a:rPr lang="en-US" altLang="zh-CN" dirty="0"/>
              <a:t>3.4-3</a:t>
            </a:r>
            <a:r>
              <a:rPr kumimoji="1" lang="zh-CN" altLang="en-US" dirty="0">
                <a:latin typeface="楷体_GB2312" pitchFamily="49" charset="-122"/>
                <a:ea typeface="楷体_GB2312" pitchFamily="49" charset="-122"/>
              </a:rPr>
              <a:t>离散型随机变量及其</a:t>
            </a:r>
            <a:r>
              <a:rPr lang="zh-CN" altLang="en-US" dirty="0">
                <a:latin typeface="楷体_GB2312" pitchFamily="49" charset="-122"/>
                <a:ea typeface="楷体_GB2312" pitchFamily="49" charset="-122"/>
              </a:rPr>
              <a:t>分布</a:t>
            </a:r>
            <a:endParaRPr lang="zh-CN" altLang="en-US" dirty="0"/>
          </a:p>
        </p:txBody>
      </p:sp>
      <p:sp>
        <p:nvSpPr>
          <p:cNvPr id="3" name="内容占位符 2">
            <a:extLst>
              <a:ext uri="{FF2B5EF4-FFF2-40B4-BE49-F238E27FC236}">
                <a16:creationId xmlns:a16="http://schemas.microsoft.com/office/drawing/2014/main" id="{F2EDBCD0-81A3-43B6-AEA9-DF73147E07EF}"/>
              </a:ext>
            </a:extLst>
          </p:cNvPr>
          <p:cNvSpPr>
            <a:spLocks noGrp="1"/>
          </p:cNvSpPr>
          <p:nvPr>
            <p:ph idx="1"/>
          </p:nvPr>
        </p:nvSpPr>
        <p:spPr/>
        <p:txBody>
          <a:bodyPr/>
          <a:lstStyle/>
          <a:p>
            <a:endParaRPr lang="zh-CN" altLang="en-US" dirty="0"/>
          </a:p>
        </p:txBody>
      </p:sp>
      <p:sp>
        <p:nvSpPr>
          <p:cNvPr id="4" name="Text Box 4">
            <a:extLst>
              <a:ext uri="{FF2B5EF4-FFF2-40B4-BE49-F238E27FC236}">
                <a16:creationId xmlns:a16="http://schemas.microsoft.com/office/drawing/2014/main" id="{097A5CAC-F150-4767-93A4-F29104FF5483}"/>
              </a:ext>
            </a:extLst>
          </p:cNvPr>
          <p:cNvSpPr txBox="1">
            <a:spLocks noChangeArrowheads="1"/>
          </p:cNvSpPr>
          <p:nvPr/>
        </p:nvSpPr>
        <p:spPr bwMode="auto">
          <a:xfrm>
            <a:off x="838200" y="3048000"/>
            <a:ext cx="7315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000000"/>
                </a:solidFill>
                <a:latin typeface="楷体_GB2312" pitchFamily="49" charset="-122"/>
                <a:ea typeface="楷体_GB2312" pitchFamily="49" charset="-122"/>
              </a:rPr>
              <a:t>在</a:t>
            </a:r>
            <a:r>
              <a:rPr kumimoji="1" lang="en-US" altLang="zh-CN" sz="2800" b="1" i="1" dirty="0">
                <a:solidFill>
                  <a:srgbClr val="000000"/>
                </a:solidFill>
                <a:ea typeface="楷体_GB2312" pitchFamily="49" charset="-122"/>
              </a:rPr>
              <a:t>n </a:t>
            </a:r>
            <a:r>
              <a:rPr kumimoji="1" lang="zh-CN" altLang="en-US" sz="2800" b="1" dirty="0">
                <a:solidFill>
                  <a:srgbClr val="000000"/>
                </a:solidFill>
                <a:latin typeface="楷体_GB2312" pitchFamily="49" charset="-122"/>
                <a:ea typeface="楷体_GB2312" pitchFamily="49" charset="-122"/>
              </a:rPr>
              <a:t>重</a:t>
            </a:r>
            <a:r>
              <a:rPr lang="zh-CN" altLang="en-US" sz="2800" b="1" dirty="0">
                <a:solidFill>
                  <a:srgbClr val="0000FF"/>
                </a:solidFill>
              </a:rPr>
              <a:t>伯努利</a:t>
            </a:r>
            <a:r>
              <a:rPr kumimoji="1" lang="zh-CN" altLang="en-US" sz="2800" b="1" dirty="0">
                <a:solidFill>
                  <a:srgbClr val="000000"/>
                </a:solidFill>
                <a:latin typeface="楷体_GB2312" pitchFamily="49" charset="-122"/>
                <a:ea typeface="楷体_GB2312" pitchFamily="49" charset="-122"/>
              </a:rPr>
              <a:t>试验中，设每次试验事件</a:t>
            </a:r>
            <a:r>
              <a:rPr kumimoji="1" lang="en-US" altLang="zh-CN" sz="2800" b="1" i="1" dirty="0">
                <a:solidFill>
                  <a:srgbClr val="000000"/>
                </a:solidFill>
                <a:ea typeface="楷体_GB2312" pitchFamily="49" charset="-122"/>
              </a:rPr>
              <a:t>A</a:t>
            </a:r>
            <a:r>
              <a:rPr kumimoji="1" lang="zh-CN" altLang="en-US" sz="2800" b="1" dirty="0">
                <a:solidFill>
                  <a:srgbClr val="000000"/>
                </a:solidFill>
                <a:latin typeface="楷体_GB2312" pitchFamily="49" charset="-122"/>
                <a:ea typeface="楷体_GB2312" pitchFamily="49" charset="-122"/>
              </a:rPr>
              <a:t>发生的概率为</a:t>
            </a:r>
            <a:r>
              <a:rPr kumimoji="1" lang="en-US" altLang="zh-CN" sz="2800" b="1" i="1" dirty="0">
                <a:solidFill>
                  <a:srgbClr val="000000"/>
                </a:solidFill>
                <a:ea typeface="楷体_GB2312" pitchFamily="49" charset="-122"/>
              </a:rPr>
              <a:t>p </a:t>
            </a:r>
            <a:r>
              <a:rPr kumimoji="1" lang="en-US" altLang="zh-CN" sz="2800" b="1" dirty="0">
                <a:solidFill>
                  <a:srgbClr val="000000"/>
                </a:solidFill>
                <a:ea typeface="楷体_GB2312" pitchFamily="49" charset="-122"/>
              </a:rPr>
              <a:t>,</a:t>
            </a:r>
          </a:p>
        </p:txBody>
      </p:sp>
      <p:sp>
        <p:nvSpPr>
          <p:cNvPr id="5" name="Text Box 5">
            <a:extLst>
              <a:ext uri="{FF2B5EF4-FFF2-40B4-BE49-F238E27FC236}">
                <a16:creationId xmlns:a16="http://schemas.microsoft.com/office/drawing/2014/main" id="{4BEBE4EB-FF5C-4711-B748-D4771DF96CF7}"/>
              </a:ext>
            </a:extLst>
          </p:cNvPr>
          <p:cNvSpPr txBox="1">
            <a:spLocks noChangeArrowheads="1"/>
          </p:cNvSpPr>
          <p:nvPr/>
        </p:nvSpPr>
        <p:spPr bwMode="auto">
          <a:xfrm>
            <a:off x="1219200" y="4038600"/>
            <a:ext cx="5943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000000"/>
                </a:solidFill>
                <a:latin typeface="楷体_GB2312" pitchFamily="49" charset="-122"/>
                <a:ea typeface="楷体_GB2312" pitchFamily="49" charset="-122"/>
              </a:rPr>
              <a:t>令</a:t>
            </a:r>
            <a:r>
              <a:rPr kumimoji="1" lang="en-US" altLang="zh-CN" sz="2800" b="1" i="1" dirty="0">
                <a:solidFill>
                  <a:srgbClr val="000000"/>
                </a:solidFill>
                <a:ea typeface="楷体_GB2312" pitchFamily="49" charset="-122"/>
              </a:rPr>
              <a:t>X</a:t>
            </a:r>
            <a:r>
              <a:rPr kumimoji="1" lang="zh-CN" altLang="en-US" sz="2800" b="1" dirty="0">
                <a:solidFill>
                  <a:srgbClr val="000000"/>
                </a:solidFill>
                <a:latin typeface="楷体_GB2312" pitchFamily="49" charset="-122"/>
                <a:ea typeface="楷体_GB2312" pitchFamily="49" charset="-122"/>
              </a:rPr>
              <a:t>是</a:t>
            </a:r>
            <a:r>
              <a:rPr kumimoji="1" lang="en-US" altLang="zh-CN" sz="2800" b="1" i="1" dirty="0">
                <a:solidFill>
                  <a:srgbClr val="000000"/>
                </a:solidFill>
                <a:ea typeface="楷体_GB2312" pitchFamily="49" charset="-122"/>
              </a:rPr>
              <a:t>n</a:t>
            </a:r>
            <a:r>
              <a:rPr kumimoji="1" lang="zh-CN" altLang="en-US" sz="2800" b="1" dirty="0">
                <a:solidFill>
                  <a:srgbClr val="000000"/>
                </a:solidFill>
                <a:latin typeface="楷体_GB2312" pitchFamily="49" charset="-122"/>
                <a:ea typeface="楷体_GB2312" pitchFamily="49" charset="-122"/>
              </a:rPr>
              <a:t>次试验中事件</a:t>
            </a:r>
            <a:r>
              <a:rPr kumimoji="1" lang="en-US" altLang="zh-CN" sz="2800" b="1" i="1" dirty="0">
                <a:solidFill>
                  <a:srgbClr val="000000"/>
                </a:solidFill>
                <a:ea typeface="楷体_GB2312" pitchFamily="49" charset="-122"/>
              </a:rPr>
              <a:t>A</a:t>
            </a:r>
            <a:r>
              <a:rPr kumimoji="1" lang="zh-CN" altLang="en-US" sz="2800" b="1" dirty="0">
                <a:solidFill>
                  <a:srgbClr val="000000"/>
                </a:solidFill>
                <a:latin typeface="楷体_GB2312" pitchFamily="49" charset="-122"/>
                <a:ea typeface="楷体_GB2312" pitchFamily="49" charset="-122"/>
              </a:rPr>
              <a:t>发生的次数</a:t>
            </a:r>
            <a:r>
              <a:rPr kumimoji="1" lang="en-US" altLang="zh-CN" sz="2800" b="1" dirty="0">
                <a:solidFill>
                  <a:srgbClr val="000000"/>
                </a:solidFill>
                <a:latin typeface="楷体_GB2312" pitchFamily="49" charset="-122"/>
                <a:ea typeface="楷体_GB2312" pitchFamily="49" charset="-122"/>
              </a:rPr>
              <a:t>,</a:t>
            </a:r>
          </a:p>
        </p:txBody>
      </p:sp>
      <p:sp>
        <p:nvSpPr>
          <p:cNvPr id="6" name="Text Box 6">
            <a:extLst>
              <a:ext uri="{FF2B5EF4-FFF2-40B4-BE49-F238E27FC236}">
                <a16:creationId xmlns:a16="http://schemas.microsoft.com/office/drawing/2014/main" id="{66523AB0-8C8B-4E3F-AF33-8234FE362C7C}"/>
              </a:ext>
            </a:extLst>
          </p:cNvPr>
          <p:cNvSpPr txBox="1">
            <a:spLocks noChangeArrowheads="1"/>
          </p:cNvSpPr>
          <p:nvPr/>
        </p:nvSpPr>
        <p:spPr bwMode="auto">
          <a:xfrm>
            <a:off x="1143000" y="4800600"/>
            <a:ext cx="417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00"/>
                </a:solidFill>
                <a:latin typeface="楷体_GB2312" pitchFamily="49" charset="-122"/>
                <a:ea typeface="楷体_GB2312" pitchFamily="49" charset="-122"/>
              </a:rPr>
              <a:t>则</a:t>
            </a:r>
            <a:r>
              <a:rPr kumimoji="1" lang="en-US" altLang="zh-CN" sz="2800" b="1" i="1" dirty="0">
                <a:solidFill>
                  <a:srgbClr val="000000"/>
                </a:solidFill>
                <a:ea typeface="楷体_GB2312" pitchFamily="49" charset="-122"/>
              </a:rPr>
              <a:t>X</a:t>
            </a:r>
            <a:r>
              <a:rPr kumimoji="1" lang="zh-CN" altLang="en-US" sz="2800" b="1" dirty="0">
                <a:solidFill>
                  <a:srgbClr val="000000"/>
                </a:solidFill>
                <a:latin typeface="楷体_GB2312" pitchFamily="49" charset="-122"/>
                <a:ea typeface="楷体_GB2312" pitchFamily="49" charset="-122"/>
              </a:rPr>
              <a:t>为一离散型随机变量</a:t>
            </a:r>
            <a:r>
              <a:rPr kumimoji="1" lang="zh-CN" altLang="en-US" sz="2800" b="1" dirty="0">
                <a:latin typeface="楷体_GB2312" pitchFamily="49" charset="-122"/>
                <a:ea typeface="楷体_GB2312" pitchFamily="49" charset="-122"/>
              </a:rPr>
              <a:t> </a:t>
            </a:r>
          </a:p>
        </p:txBody>
      </p:sp>
      <p:sp>
        <p:nvSpPr>
          <p:cNvPr id="7" name="Text Box 7">
            <a:extLst>
              <a:ext uri="{FF2B5EF4-FFF2-40B4-BE49-F238E27FC236}">
                <a16:creationId xmlns:a16="http://schemas.microsoft.com/office/drawing/2014/main" id="{96AD7875-14BD-4A25-AB35-490CB80EB883}"/>
              </a:ext>
            </a:extLst>
          </p:cNvPr>
          <p:cNvSpPr txBox="1">
            <a:spLocks noChangeArrowheads="1"/>
          </p:cNvSpPr>
          <p:nvPr/>
        </p:nvSpPr>
        <p:spPr bwMode="auto">
          <a:xfrm>
            <a:off x="1143000" y="5562600"/>
            <a:ext cx="6858000" cy="660400"/>
          </a:xfrm>
          <a:prstGeom prst="rect">
            <a:avLst/>
          </a:prstGeom>
          <a:noFill/>
          <a:ln w="1905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FF0000"/>
                </a:solidFill>
                <a:latin typeface="楷体_GB2312" pitchFamily="49" charset="-122"/>
                <a:ea typeface="楷体_GB2312" pitchFamily="49" charset="-122"/>
              </a:rPr>
              <a:t>注意</a:t>
            </a:r>
            <a:r>
              <a:rPr kumimoji="1" lang="zh-CN" altLang="en-US" sz="2800" b="1">
                <a:solidFill>
                  <a:srgbClr val="000000"/>
                </a:solidFill>
                <a:latin typeface="楷体_GB2312" pitchFamily="49" charset="-122"/>
                <a:ea typeface="楷体_GB2312" pitchFamily="49" charset="-122"/>
              </a:rPr>
              <a:t>： </a:t>
            </a:r>
            <a:r>
              <a:rPr kumimoji="1" lang="en-US" altLang="zh-CN" sz="2800" b="1">
                <a:solidFill>
                  <a:srgbClr val="000000"/>
                </a:solidFill>
                <a:latin typeface="楷体_GB2312" pitchFamily="49" charset="-122"/>
                <a:ea typeface="楷体_GB2312" pitchFamily="49" charset="-122"/>
              </a:rPr>
              <a:t>(</a:t>
            </a:r>
            <a:r>
              <a:rPr kumimoji="1" lang="en-US" altLang="zh-CN" sz="2800" b="1">
                <a:solidFill>
                  <a:srgbClr val="000000"/>
                </a:solidFill>
                <a:ea typeface="楷体_GB2312" pitchFamily="49" charset="-122"/>
              </a:rPr>
              <a:t>0</a:t>
            </a:r>
            <a:r>
              <a:rPr kumimoji="1" lang="en-US" altLang="zh-CN" sz="2800" b="1">
                <a:solidFill>
                  <a:srgbClr val="000000"/>
                </a:solidFill>
                <a:ea typeface="楷体_GB2312" pitchFamily="49" charset="-122"/>
                <a:sym typeface="Symbol" panose="05050102010706020507" pitchFamily="18" charset="2"/>
              </a:rPr>
              <a:t></a:t>
            </a:r>
            <a:r>
              <a:rPr kumimoji="1" lang="en-US" altLang="zh-CN" sz="2800" b="1">
                <a:solidFill>
                  <a:srgbClr val="000000"/>
                </a:solidFill>
                <a:ea typeface="楷体_GB2312" pitchFamily="49" charset="-122"/>
              </a:rPr>
              <a:t>1)</a:t>
            </a:r>
            <a:r>
              <a:rPr kumimoji="1" lang="zh-CN" altLang="en-US" sz="2800" b="1">
                <a:solidFill>
                  <a:srgbClr val="000000"/>
                </a:solidFill>
                <a:latin typeface="楷体_GB2312" pitchFamily="49" charset="-122"/>
                <a:ea typeface="楷体_GB2312" pitchFamily="49" charset="-122"/>
              </a:rPr>
              <a:t>分布可看作</a:t>
            </a:r>
            <a:r>
              <a:rPr kumimoji="1" lang="en-US" altLang="zh-CN" sz="2800" b="1" i="1">
                <a:solidFill>
                  <a:srgbClr val="000000"/>
                </a:solidFill>
                <a:ea typeface="楷体_GB2312" pitchFamily="49" charset="-122"/>
              </a:rPr>
              <a:t>n</a:t>
            </a:r>
            <a:r>
              <a:rPr kumimoji="1" lang="en-US" altLang="zh-CN" sz="2800" b="1">
                <a:solidFill>
                  <a:srgbClr val="000000"/>
                </a:solidFill>
                <a:ea typeface="楷体_GB2312" pitchFamily="49" charset="-122"/>
              </a:rPr>
              <a:t>=1</a:t>
            </a:r>
            <a:r>
              <a:rPr kumimoji="1" lang="zh-CN" altLang="en-US" sz="2800" b="1">
                <a:solidFill>
                  <a:srgbClr val="000000"/>
                </a:solidFill>
                <a:latin typeface="楷体_GB2312" pitchFamily="49" charset="-122"/>
                <a:ea typeface="楷体_GB2312" pitchFamily="49" charset="-122"/>
              </a:rPr>
              <a:t>时的二项分布</a:t>
            </a:r>
            <a:r>
              <a:rPr kumimoji="1" lang="zh-CN" altLang="en-US" sz="3600" b="1"/>
              <a:t> </a:t>
            </a:r>
          </a:p>
        </p:txBody>
      </p:sp>
      <p:sp>
        <p:nvSpPr>
          <p:cNvPr id="8" name="Text Box 8">
            <a:extLst>
              <a:ext uri="{FF2B5EF4-FFF2-40B4-BE49-F238E27FC236}">
                <a16:creationId xmlns:a16="http://schemas.microsoft.com/office/drawing/2014/main" id="{04D60B89-E74F-4CB7-A471-BF44B92948DE}"/>
              </a:ext>
            </a:extLst>
          </p:cNvPr>
          <p:cNvSpPr txBox="1">
            <a:spLocks noChangeArrowheads="1"/>
          </p:cNvSpPr>
          <p:nvPr/>
        </p:nvSpPr>
        <p:spPr bwMode="auto">
          <a:xfrm>
            <a:off x="838200" y="609600"/>
            <a:ext cx="1295400"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000000"/>
                </a:solidFill>
                <a:latin typeface="楷体_GB2312" pitchFamily="49" charset="-122"/>
                <a:ea typeface="楷体_GB2312" pitchFamily="49" charset="-122"/>
              </a:rPr>
              <a:t>显然有</a:t>
            </a:r>
          </a:p>
        </p:txBody>
      </p:sp>
      <p:graphicFrame>
        <p:nvGraphicFramePr>
          <p:cNvPr id="9" name="Object 9">
            <a:extLst>
              <a:ext uri="{FF2B5EF4-FFF2-40B4-BE49-F238E27FC236}">
                <a16:creationId xmlns:a16="http://schemas.microsoft.com/office/drawing/2014/main" id="{6A95D123-B7D7-4AD8-AD18-3ADB07252E73}"/>
              </a:ext>
            </a:extLst>
          </p:cNvPr>
          <p:cNvGraphicFramePr>
            <a:graphicFrameLocks noChangeAspect="1"/>
          </p:cNvGraphicFramePr>
          <p:nvPr/>
        </p:nvGraphicFramePr>
        <p:xfrm>
          <a:off x="1524000" y="1246188"/>
          <a:ext cx="6477000" cy="604837"/>
        </p:xfrm>
        <a:graphic>
          <a:graphicData uri="http://schemas.openxmlformats.org/presentationml/2006/ole">
            <mc:AlternateContent xmlns:mc="http://schemas.openxmlformats.org/markup-compatibility/2006">
              <mc:Choice xmlns:v="urn:schemas-microsoft-com:vml" Requires="v">
                <p:oleObj spid="_x0000_s58524" name="Equation" r:id="rId3" imgW="2577960" imgH="241200" progId="Equation.DSMT4">
                  <p:embed/>
                </p:oleObj>
              </mc:Choice>
              <mc:Fallback>
                <p:oleObj name="Equation" r:id="rId3" imgW="2577960" imgH="241200" progId="Equation.DSMT4">
                  <p:embed/>
                  <p:pic>
                    <p:nvPicPr>
                      <p:cNvPr id="198665" name="Object 9">
                        <a:extLst>
                          <a:ext uri="{FF2B5EF4-FFF2-40B4-BE49-F238E27FC236}">
                            <a16:creationId xmlns:a16="http://schemas.microsoft.com/office/drawing/2014/main" id="{38815704-9466-4450-ACAC-FBF15811F0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246188"/>
                        <a:ext cx="6477000" cy="604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0">
            <a:extLst>
              <a:ext uri="{FF2B5EF4-FFF2-40B4-BE49-F238E27FC236}">
                <a16:creationId xmlns:a16="http://schemas.microsoft.com/office/drawing/2014/main" id="{2439E193-D11E-486A-AC48-FCD4CBA096B3}"/>
              </a:ext>
            </a:extLst>
          </p:cNvPr>
          <p:cNvGraphicFramePr>
            <a:graphicFrameLocks noChangeAspect="1"/>
          </p:cNvGraphicFramePr>
          <p:nvPr/>
        </p:nvGraphicFramePr>
        <p:xfrm>
          <a:off x="1524000" y="1905000"/>
          <a:ext cx="6096000" cy="1030288"/>
        </p:xfrm>
        <a:graphic>
          <a:graphicData uri="http://schemas.openxmlformats.org/presentationml/2006/ole">
            <mc:AlternateContent xmlns:mc="http://schemas.openxmlformats.org/markup-compatibility/2006">
              <mc:Choice xmlns:v="urn:schemas-microsoft-com:vml" Requires="v">
                <p:oleObj spid="_x0000_s58525" name="Equation" r:id="rId5" imgW="2552400" imgH="431640" progId="Equation.DSMT4">
                  <p:embed/>
                </p:oleObj>
              </mc:Choice>
              <mc:Fallback>
                <p:oleObj name="Equation" r:id="rId5" imgW="2552400" imgH="431640" progId="Equation.DSMT4">
                  <p:embed/>
                  <p:pic>
                    <p:nvPicPr>
                      <p:cNvPr id="198666" name="Object 10">
                        <a:extLst>
                          <a:ext uri="{FF2B5EF4-FFF2-40B4-BE49-F238E27FC236}">
                            <a16:creationId xmlns:a16="http://schemas.microsoft.com/office/drawing/2014/main" id="{B81F2059-9EE3-4E44-9422-ADFFEE15FF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1905000"/>
                        <a:ext cx="6096000" cy="1030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11">
            <a:extLst>
              <a:ext uri="{FF2B5EF4-FFF2-40B4-BE49-F238E27FC236}">
                <a16:creationId xmlns:a16="http://schemas.microsoft.com/office/drawing/2014/main" id="{74DA77D5-FA2C-43C7-92A5-19BAECFA0891}"/>
              </a:ext>
            </a:extLst>
          </p:cNvPr>
          <p:cNvSpPr txBox="1">
            <a:spLocks noChangeArrowheads="1"/>
          </p:cNvSpPr>
          <p:nvPr/>
        </p:nvSpPr>
        <p:spPr bwMode="auto">
          <a:xfrm>
            <a:off x="5334000" y="4800600"/>
            <a:ext cx="2790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00"/>
                </a:solidFill>
                <a:latin typeface="楷体_GB2312" pitchFamily="49" charset="-122"/>
                <a:ea typeface="楷体_GB2312" pitchFamily="49" charset="-122"/>
              </a:rPr>
              <a:t>且 </a:t>
            </a:r>
            <a:r>
              <a:rPr kumimoji="1" lang="en-US" altLang="zh-CN" sz="2800" b="1" i="1">
                <a:solidFill>
                  <a:srgbClr val="0000FF"/>
                </a:solidFill>
                <a:ea typeface="楷体_GB2312" pitchFamily="49" charset="-122"/>
              </a:rPr>
              <a:t>X</a:t>
            </a:r>
            <a:r>
              <a:rPr kumimoji="1" lang="zh-CN" altLang="en-US" sz="2800" b="1" i="1">
                <a:solidFill>
                  <a:srgbClr val="0000FF"/>
                </a:solidFill>
                <a:ea typeface="楷体_GB2312" pitchFamily="49" charset="-122"/>
              </a:rPr>
              <a:t>～ </a:t>
            </a:r>
            <a:r>
              <a:rPr kumimoji="1" lang="en-US" altLang="zh-CN" sz="2800" b="1" i="1">
                <a:solidFill>
                  <a:srgbClr val="0000FF"/>
                </a:solidFill>
                <a:ea typeface="楷体_GB2312" pitchFamily="49" charset="-122"/>
              </a:rPr>
              <a:t>B</a:t>
            </a:r>
            <a:r>
              <a:rPr kumimoji="1" lang="en-US" altLang="zh-CN" sz="2800" b="1">
                <a:solidFill>
                  <a:srgbClr val="0000FF"/>
                </a:solidFill>
                <a:ea typeface="楷体_GB2312" pitchFamily="49" charset="-122"/>
              </a:rPr>
              <a:t>(</a:t>
            </a:r>
            <a:r>
              <a:rPr kumimoji="1" lang="en-US" altLang="zh-CN" sz="2800" b="1" i="1">
                <a:solidFill>
                  <a:srgbClr val="0000FF"/>
                </a:solidFill>
                <a:ea typeface="楷体_GB2312" pitchFamily="49" charset="-122"/>
              </a:rPr>
              <a:t>n</a:t>
            </a:r>
            <a:r>
              <a:rPr kumimoji="1" lang="en-US" altLang="zh-CN" sz="2800" b="1">
                <a:solidFill>
                  <a:srgbClr val="0000FF"/>
                </a:solidFill>
                <a:ea typeface="楷体_GB2312" pitchFamily="49" charset="-122"/>
              </a:rPr>
              <a:t>, </a:t>
            </a:r>
            <a:r>
              <a:rPr kumimoji="1" lang="en-US" altLang="zh-CN" sz="2800" b="1" i="1">
                <a:solidFill>
                  <a:srgbClr val="0000FF"/>
                </a:solidFill>
                <a:ea typeface="楷体_GB2312" pitchFamily="49" charset="-122"/>
              </a:rPr>
              <a:t>p</a:t>
            </a:r>
            <a:r>
              <a:rPr kumimoji="1" lang="en-US" altLang="zh-CN" sz="2800" b="1">
                <a:solidFill>
                  <a:srgbClr val="0000FF"/>
                </a:solidFill>
                <a:ea typeface="楷体_GB2312" pitchFamily="49" charset="-122"/>
              </a:rPr>
              <a:t>)</a:t>
            </a:r>
            <a:r>
              <a:rPr kumimoji="1" lang="en-US" altLang="zh-CN" sz="2800" b="1">
                <a:latin typeface="楷体_GB2312" pitchFamily="49" charset="-122"/>
                <a:ea typeface="楷体_GB2312" pitchFamily="49" charset="-122"/>
              </a:rPr>
              <a:t>  </a:t>
            </a:r>
          </a:p>
        </p:txBody>
      </p:sp>
    </p:spTree>
    <p:extLst>
      <p:ext uri="{BB962C8B-B14F-4D97-AF65-F5344CB8AC3E}">
        <p14:creationId xmlns:p14="http://schemas.microsoft.com/office/powerpoint/2010/main" val="379925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heckerboard(across)">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p:cTn id="42" dur="500" fill="hold"/>
                                        <p:tgtEl>
                                          <p:spTgt spid="7"/>
                                        </p:tgtEl>
                                        <p:attrNameLst>
                                          <p:attrName>ppt_w</p:attrName>
                                        </p:attrNameLst>
                                      </p:cBhvr>
                                      <p:tavLst>
                                        <p:tav tm="0">
                                          <p:val>
                                            <p:strVal val="#ppt_w*0.70"/>
                                          </p:val>
                                        </p:tav>
                                        <p:tav tm="100000">
                                          <p:val>
                                            <p:strVal val="#ppt_w"/>
                                          </p:val>
                                        </p:tav>
                                      </p:tavLst>
                                    </p:anim>
                                    <p:anim calcmode="lin" valueType="num">
                                      <p:cBhvr>
                                        <p:cTn id="43" dur="500" fill="hold"/>
                                        <p:tgtEl>
                                          <p:spTgt spid="7"/>
                                        </p:tgtEl>
                                        <p:attrNameLst>
                                          <p:attrName>ppt_h</p:attrName>
                                        </p:attrNameLst>
                                      </p:cBhvr>
                                      <p:tavLst>
                                        <p:tav tm="0">
                                          <p:val>
                                            <p:strVal val="#ppt_h"/>
                                          </p:val>
                                        </p:tav>
                                        <p:tav tm="100000">
                                          <p:val>
                                            <p:strVal val="#ppt_h"/>
                                          </p:val>
                                        </p:tav>
                                      </p:tavLst>
                                    </p:anim>
                                    <p:animEffect transition="in" filter="fade">
                                      <p:cBhvr>
                                        <p:cTn id="4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P spid="7" grpId="0" animBg="1" autoUpdateAnimBg="0"/>
      <p:bldP spid="8" grpId="0"/>
      <p:bldP spid="11" grpId="0"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2FAFFB-0BDC-4F5C-A9E5-80EEEFA466F2}"/>
              </a:ext>
            </a:extLst>
          </p:cNvPr>
          <p:cNvSpPr>
            <a:spLocks noGrp="1"/>
          </p:cNvSpPr>
          <p:nvPr>
            <p:ph type="title"/>
          </p:nvPr>
        </p:nvSpPr>
        <p:spPr>
          <a:xfrm>
            <a:off x="76318" y="39417"/>
            <a:ext cx="7867440" cy="279116"/>
          </a:xfrm>
        </p:spPr>
        <p:txBody>
          <a:bodyPr/>
          <a:lstStyle/>
          <a:p>
            <a:r>
              <a:rPr lang="en-US" altLang="zh-CN" dirty="0"/>
              <a:t>3.4-3</a:t>
            </a:r>
            <a:r>
              <a:rPr kumimoji="1" lang="zh-CN" altLang="en-US" dirty="0">
                <a:latin typeface="楷体_GB2312" pitchFamily="49" charset="-122"/>
                <a:ea typeface="楷体_GB2312" pitchFamily="49" charset="-122"/>
              </a:rPr>
              <a:t>离散型随机变量及其</a:t>
            </a:r>
            <a:r>
              <a:rPr lang="zh-CN" altLang="en-US" dirty="0">
                <a:latin typeface="楷体_GB2312" pitchFamily="49" charset="-122"/>
                <a:ea typeface="楷体_GB2312" pitchFamily="49" charset="-122"/>
              </a:rPr>
              <a:t>分布</a:t>
            </a:r>
            <a:endParaRPr lang="zh-CN" altLang="en-US" dirty="0"/>
          </a:p>
        </p:txBody>
      </p:sp>
      <p:sp>
        <p:nvSpPr>
          <p:cNvPr id="3" name="内容占位符 2">
            <a:extLst>
              <a:ext uri="{FF2B5EF4-FFF2-40B4-BE49-F238E27FC236}">
                <a16:creationId xmlns:a16="http://schemas.microsoft.com/office/drawing/2014/main" id="{8998BEB6-8903-4BFB-BD64-1ABFB7668B17}"/>
              </a:ext>
            </a:extLst>
          </p:cNvPr>
          <p:cNvSpPr>
            <a:spLocks noGrp="1"/>
          </p:cNvSpPr>
          <p:nvPr>
            <p:ph idx="1"/>
          </p:nvPr>
        </p:nvSpPr>
        <p:spPr/>
        <p:txBody>
          <a:bodyPr/>
          <a:lstStyle/>
          <a:p>
            <a:endParaRPr lang="zh-CN" altLang="en-US" dirty="0"/>
          </a:p>
        </p:txBody>
      </p:sp>
      <p:sp>
        <p:nvSpPr>
          <p:cNvPr id="4" name="Rectangle 4">
            <a:extLst>
              <a:ext uri="{FF2B5EF4-FFF2-40B4-BE49-F238E27FC236}">
                <a16:creationId xmlns:a16="http://schemas.microsoft.com/office/drawing/2014/main" id="{7EEF79AF-A2C0-4581-A63C-C6A5F81E3D22}"/>
              </a:ext>
            </a:extLst>
          </p:cNvPr>
          <p:cNvSpPr>
            <a:spLocks noChangeArrowheads="1"/>
          </p:cNvSpPr>
          <p:nvPr/>
        </p:nvSpPr>
        <p:spPr bwMode="auto">
          <a:xfrm>
            <a:off x="533400" y="762000"/>
            <a:ext cx="8001000" cy="2278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kumimoji="1" lang="zh-CN" altLang="en-US" sz="2800" b="1" dirty="0">
                <a:solidFill>
                  <a:srgbClr val="0000FF"/>
                </a:solidFill>
                <a:latin typeface="楷体_GB2312" pitchFamily="49" charset="-122"/>
                <a:ea typeface="楷体_GB2312" pitchFamily="49" charset="-122"/>
              </a:rPr>
              <a:t>例：</a:t>
            </a:r>
            <a:r>
              <a:rPr kumimoji="1" lang="en-US" altLang="zh-CN" sz="2800" b="1" dirty="0">
                <a:solidFill>
                  <a:srgbClr val="0000FF"/>
                </a:solidFill>
                <a:latin typeface="楷体_GB2312" pitchFamily="49" charset="-122"/>
                <a:ea typeface="楷体_GB2312" pitchFamily="49" charset="-122"/>
              </a:rPr>
              <a:t> </a:t>
            </a:r>
            <a:r>
              <a:rPr kumimoji="1" lang="zh-CN" altLang="en-US" sz="2800" b="1" dirty="0">
                <a:solidFill>
                  <a:srgbClr val="000000"/>
                </a:solidFill>
                <a:latin typeface="楷体_GB2312" pitchFamily="49" charset="-122"/>
                <a:ea typeface="楷体_GB2312" pitchFamily="49" charset="-122"/>
              </a:rPr>
              <a:t>设有</a:t>
            </a:r>
            <a:r>
              <a:rPr kumimoji="1" lang="en-US" altLang="zh-CN" sz="2800" b="1" dirty="0">
                <a:solidFill>
                  <a:srgbClr val="000000"/>
                </a:solidFill>
                <a:latin typeface="楷体_GB2312" pitchFamily="49" charset="-122"/>
                <a:ea typeface="楷体_GB2312" pitchFamily="49" charset="-122"/>
              </a:rPr>
              <a:t>15</a:t>
            </a:r>
            <a:r>
              <a:rPr kumimoji="1" lang="zh-CN" altLang="en-US" sz="2800" b="1" dirty="0">
                <a:solidFill>
                  <a:srgbClr val="000000"/>
                </a:solidFill>
                <a:latin typeface="楷体_GB2312" pitchFamily="49" charset="-122"/>
                <a:ea typeface="楷体_GB2312" pitchFamily="49" charset="-122"/>
              </a:rPr>
              <a:t>台车床，独立地加工一件齿轮，若各机床加工的废品率都是 </a:t>
            </a:r>
            <a:r>
              <a:rPr kumimoji="1" lang="en-US" altLang="zh-CN" sz="2800" b="1" i="1" dirty="0">
                <a:solidFill>
                  <a:srgbClr val="000000"/>
                </a:solidFill>
                <a:ea typeface="楷体_GB2312" pitchFamily="49" charset="-122"/>
              </a:rPr>
              <a:t>p</a:t>
            </a:r>
            <a:r>
              <a:rPr kumimoji="1" lang="en-US" altLang="zh-CN" sz="2800" b="1" dirty="0">
                <a:solidFill>
                  <a:srgbClr val="000000"/>
                </a:solidFill>
                <a:ea typeface="楷体_GB2312" pitchFamily="49" charset="-122"/>
              </a:rPr>
              <a:t>=0.4,</a:t>
            </a:r>
            <a:r>
              <a:rPr kumimoji="1" lang="en-US" altLang="zh-CN" sz="2800" b="1" dirty="0">
                <a:solidFill>
                  <a:srgbClr val="000000"/>
                </a:solidFill>
                <a:latin typeface="楷体_GB2312" pitchFamily="49" charset="-122"/>
                <a:ea typeface="楷体_GB2312" pitchFamily="49" charset="-122"/>
              </a:rPr>
              <a:t> </a:t>
            </a:r>
            <a:r>
              <a:rPr kumimoji="1" lang="zh-CN" altLang="en-US" sz="2800" b="1" dirty="0">
                <a:solidFill>
                  <a:srgbClr val="000000"/>
                </a:solidFill>
                <a:latin typeface="楷体_GB2312" pitchFamily="49" charset="-122"/>
                <a:ea typeface="楷体_GB2312" pitchFamily="49" charset="-122"/>
              </a:rPr>
              <a:t>试求加工出来的</a:t>
            </a:r>
            <a:r>
              <a:rPr kumimoji="1" lang="en-US" altLang="zh-CN" sz="2800" b="1" dirty="0">
                <a:solidFill>
                  <a:srgbClr val="000000"/>
                </a:solidFill>
                <a:latin typeface="楷体_GB2312" pitchFamily="49" charset="-122"/>
                <a:ea typeface="楷体_GB2312" pitchFamily="49" charset="-122"/>
              </a:rPr>
              <a:t>15</a:t>
            </a:r>
            <a:r>
              <a:rPr kumimoji="1" lang="zh-CN" altLang="en-US" sz="2800" b="1" dirty="0">
                <a:solidFill>
                  <a:srgbClr val="000000"/>
                </a:solidFill>
                <a:latin typeface="楷体_GB2312" pitchFamily="49" charset="-122"/>
                <a:ea typeface="楷体_GB2312" pitchFamily="49" charset="-122"/>
              </a:rPr>
              <a:t>件齿轮中恰有</a:t>
            </a:r>
            <a:r>
              <a:rPr kumimoji="1" lang="en-US" altLang="zh-CN" sz="2800" b="1" i="1" dirty="0">
                <a:solidFill>
                  <a:srgbClr val="000000"/>
                </a:solidFill>
                <a:ea typeface="楷体_GB2312" pitchFamily="49" charset="-122"/>
              </a:rPr>
              <a:t>k</a:t>
            </a:r>
            <a:r>
              <a:rPr kumimoji="1" lang="zh-CN" altLang="en-US" sz="2800" b="1" dirty="0">
                <a:solidFill>
                  <a:srgbClr val="000000"/>
                </a:solidFill>
                <a:latin typeface="楷体_GB2312" pitchFamily="49" charset="-122"/>
                <a:ea typeface="楷体_GB2312" pitchFamily="49" charset="-122"/>
              </a:rPr>
              <a:t>件（</a:t>
            </a:r>
            <a:r>
              <a:rPr kumimoji="1" lang="en-US" altLang="zh-CN" sz="2800" b="1" i="1" dirty="0">
                <a:solidFill>
                  <a:srgbClr val="000000"/>
                </a:solidFill>
                <a:ea typeface="楷体_GB2312" pitchFamily="49" charset="-122"/>
              </a:rPr>
              <a:t>k</a:t>
            </a:r>
            <a:r>
              <a:rPr kumimoji="1" lang="en-US" altLang="zh-CN" sz="2800" b="1" dirty="0">
                <a:solidFill>
                  <a:srgbClr val="000000"/>
                </a:solidFill>
                <a:ea typeface="楷体_GB2312" pitchFamily="49" charset="-122"/>
              </a:rPr>
              <a:t>=0, 1, 2, </a:t>
            </a:r>
            <a:r>
              <a:rPr kumimoji="1" lang="en-US" altLang="zh-CN" sz="2800" b="1" dirty="0">
                <a:solidFill>
                  <a:srgbClr val="000000"/>
                </a:solidFill>
              </a:rPr>
              <a:t>…, 15</a:t>
            </a:r>
            <a:r>
              <a:rPr kumimoji="1" lang="zh-CN" altLang="en-US" sz="2800" b="1" dirty="0">
                <a:solidFill>
                  <a:srgbClr val="000000"/>
                </a:solidFill>
                <a:latin typeface="楷体_GB2312" pitchFamily="49" charset="-122"/>
                <a:ea typeface="楷体_GB2312" pitchFamily="49" charset="-122"/>
              </a:rPr>
              <a:t>）废品的概率</a:t>
            </a:r>
            <a:r>
              <a:rPr kumimoji="1" lang="en-US" altLang="zh-CN" sz="2800" b="1" dirty="0">
                <a:solidFill>
                  <a:srgbClr val="000000"/>
                </a:solidFill>
                <a:latin typeface="楷体_GB2312" pitchFamily="49" charset="-122"/>
                <a:ea typeface="楷体_GB2312" pitchFamily="49" charset="-122"/>
              </a:rPr>
              <a:t>.</a:t>
            </a:r>
          </a:p>
        </p:txBody>
      </p:sp>
      <p:sp>
        <p:nvSpPr>
          <p:cNvPr id="5" name="Rectangle 6">
            <a:extLst>
              <a:ext uri="{FF2B5EF4-FFF2-40B4-BE49-F238E27FC236}">
                <a16:creationId xmlns:a16="http://schemas.microsoft.com/office/drawing/2014/main" id="{90AC7DA5-0FB4-42D5-895B-65D76946CB52}"/>
              </a:ext>
            </a:extLst>
          </p:cNvPr>
          <p:cNvSpPr>
            <a:spLocks noChangeArrowheads="1"/>
          </p:cNvSpPr>
          <p:nvPr/>
        </p:nvSpPr>
        <p:spPr bwMode="auto">
          <a:xfrm>
            <a:off x="616113" y="3020094"/>
            <a:ext cx="7543704" cy="1595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kumimoji="1" lang="zh-CN" altLang="en-US" sz="2800" b="1" dirty="0">
                <a:solidFill>
                  <a:srgbClr val="000000"/>
                </a:solidFill>
                <a:latin typeface="楷体_GB2312" pitchFamily="49" charset="-122"/>
                <a:ea typeface="楷体_GB2312" pitchFamily="49" charset="-122"/>
              </a:rPr>
              <a:t>解</a:t>
            </a:r>
            <a:r>
              <a:rPr kumimoji="1" lang="en-US" altLang="zh-CN" sz="2800" b="1" dirty="0">
                <a:solidFill>
                  <a:srgbClr val="000000"/>
                </a:solidFill>
                <a:latin typeface="楷体_GB2312" pitchFamily="49" charset="-122"/>
                <a:ea typeface="楷体_GB2312" pitchFamily="49" charset="-122"/>
              </a:rPr>
              <a:t>:</a:t>
            </a:r>
            <a:r>
              <a:rPr kumimoji="1" lang="zh-CN" altLang="en-US" sz="2800" b="1" dirty="0">
                <a:solidFill>
                  <a:srgbClr val="000000"/>
                </a:solidFill>
                <a:latin typeface="楷体_GB2312" pitchFamily="49" charset="-122"/>
                <a:ea typeface="楷体_GB2312" pitchFamily="49" charset="-122"/>
              </a:rPr>
              <a:t>此例可以看做是 </a:t>
            </a:r>
            <a:r>
              <a:rPr kumimoji="1" lang="en-US" altLang="zh-CN" sz="2800" b="1" i="1" dirty="0">
                <a:solidFill>
                  <a:srgbClr val="000000"/>
                </a:solidFill>
                <a:ea typeface="楷体_GB2312" pitchFamily="49" charset="-122"/>
              </a:rPr>
              <a:t>n</a:t>
            </a:r>
            <a:r>
              <a:rPr kumimoji="1" lang="en-US" altLang="zh-CN" sz="2800" b="1" dirty="0">
                <a:solidFill>
                  <a:srgbClr val="000000"/>
                </a:solidFill>
                <a:latin typeface="楷体_GB2312" pitchFamily="49" charset="-122"/>
                <a:ea typeface="楷体_GB2312" pitchFamily="49" charset="-122"/>
              </a:rPr>
              <a:t>=15 </a:t>
            </a:r>
            <a:r>
              <a:rPr kumimoji="1" lang="zh-CN" altLang="en-US" sz="2800" b="1" dirty="0">
                <a:solidFill>
                  <a:srgbClr val="000000"/>
                </a:solidFill>
                <a:latin typeface="楷体_GB2312" pitchFamily="49" charset="-122"/>
                <a:ea typeface="楷体_GB2312" pitchFamily="49" charset="-122"/>
              </a:rPr>
              <a:t>的伯努利试验，设</a:t>
            </a:r>
          </a:p>
          <a:p>
            <a:pPr>
              <a:lnSpc>
                <a:spcPct val="120000"/>
              </a:lnSpc>
            </a:pPr>
            <a:r>
              <a:rPr kumimoji="1" lang="en-US" altLang="zh-CN" sz="2800" b="1" i="1" dirty="0">
                <a:solidFill>
                  <a:srgbClr val="000000"/>
                </a:solidFill>
                <a:ea typeface="楷体_GB2312" pitchFamily="49" charset="-122"/>
              </a:rPr>
              <a:t>X </a:t>
            </a:r>
            <a:r>
              <a:rPr kumimoji="1" lang="zh-CN" altLang="en-US" sz="2800" b="1" dirty="0">
                <a:solidFill>
                  <a:srgbClr val="000000"/>
                </a:solidFill>
                <a:latin typeface="楷体_GB2312" pitchFamily="49" charset="-122"/>
                <a:ea typeface="楷体_GB2312" pitchFamily="49" charset="-122"/>
              </a:rPr>
              <a:t>表示加工出来的</a:t>
            </a:r>
            <a:r>
              <a:rPr kumimoji="1" lang="en-US" altLang="zh-CN" sz="2800" b="1" dirty="0">
                <a:solidFill>
                  <a:srgbClr val="000000"/>
                </a:solidFill>
                <a:latin typeface="楷体_GB2312" pitchFamily="49" charset="-122"/>
                <a:ea typeface="楷体_GB2312" pitchFamily="49" charset="-122"/>
              </a:rPr>
              <a:t>15</a:t>
            </a:r>
            <a:r>
              <a:rPr kumimoji="1" lang="zh-CN" altLang="en-US" sz="2800" b="1" dirty="0">
                <a:solidFill>
                  <a:srgbClr val="000000"/>
                </a:solidFill>
                <a:latin typeface="楷体_GB2312" pitchFamily="49" charset="-122"/>
                <a:ea typeface="楷体_GB2312" pitchFamily="49" charset="-122"/>
              </a:rPr>
              <a:t>件齿轮中废品的个数，则 </a:t>
            </a:r>
            <a:r>
              <a:rPr kumimoji="1" lang="en-US" altLang="zh-CN" sz="2800" b="1" i="1" dirty="0">
                <a:solidFill>
                  <a:srgbClr val="FF0000"/>
                </a:solidFill>
              </a:rPr>
              <a:t>X</a:t>
            </a:r>
            <a:r>
              <a:rPr kumimoji="1" lang="zh-CN" altLang="en-US" sz="2800" b="1" i="1" dirty="0">
                <a:solidFill>
                  <a:srgbClr val="FF0000"/>
                </a:solidFill>
              </a:rPr>
              <a:t>～ </a:t>
            </a:r>
            <a:r>
              <a:rPr kumimoji="1" lang="en-US" altLang="zh-CN" sz="2800" b="1" i="1" dirty="0">
                <a:solidFill>
                  <a:srgbClr val="FF0000"/>
                </a:solidFill>
              </a:rPr>
              <a:t>B</a:t>
            </a:r>
            <a:r>
              <a:rPr kumimoji="1" lang="en-US" altLang="zh-CN" sz="2800" b="1" dirty="0">
                <a:solidFill>
                  <a:srgbClr val="FF0000"/>
                </a:solidFill>
              </a:rPr>
              <a:t>(15, 0.4)</a:t>
            </a:r>
            <a:r>
              <a:rPr kumimoji="1" lang="en-US" altLang="zh-CN" dirty="0">
                <a:solidFill>
                  <a:srgbClr val="FF0000"/>
                </a:solidFill>
              </a:rPr>
              <a:t> </a:t>
            </a:r>
            <a:r>
              <a:rPr kumimoji="1" lang="zh-CN" altLang="en-US" sz="2800" b="1" dirty="0">
                <a:solidFill>
                  <a:srgbClr val="000000"/>
                </a:solidFill>
                <a:latin typeface="楷体_GB2312" pitchFamily="49" charset="-122"/>
                <a:ea typeface="楷体_GB2312" pitchFamily="49" charset="-122"/>
              </a:rPr>
              <a:t>，从而可知</a:t>
            </a:r>
            <a:r>
              <a:rPr kumimoji="1" lang="en-US" altLang="zh-CN" sz="2800" b="1" i="1" dirty="0">
                <a:solidFill>
                  <a:srgbClr val="000000"/>
                </a:solidFill>
                <a:ea typeface="楷体_GB2312" pitchFamily="49" charset="-122"/>
              </a:rPr>
              <a:t>X </a:t>
            </a:r>
            <a:r>
              <a:rPr kumimoji="1" lang="zh-CN" altLang="en-US" sz="2800" b="1" dirty="0">
                <a:solidFill>
                  <a:srgbClr val="000000"/>
                </a:solidFill>
                <a:latin typeface="楷体_GB2312" pitchFamily="49" charset="-122"/>
                <a:ea typeface="楷体_GB2312" pitchFamily="49" charset="-122"/>
              </a:rPr>
              <a:t>的概率分布是：</a:t>
            </a:r>
          </a:p>
        </p:txBody>
      </p:sp>
      <p:graphicFrame>
        <p:nvGraphicFramePr>
          <p:cNvPr id="6" name="Object 98">
            <a:extLst>
              <a:ext uri="{FF2B5EF4-FFF2-40B4-BE49-F238E27FC236}">
                <a16:creationId xmlns:a16="http://schemas.microsoft.com/office/drawing/2014/main" id="{06EC24DE-0890-4F08-8BAF-054C10FDAB67}"/>
              </a:ext>
            </a:extLst>
          </p:cNvPr>
          <p:cNvGraphicFramePr>
            <a:graphicFrameLocks noChangeAspect="1"/>
          </p:cNvGraphicFramePr>
          <p:nvPr/>
        </p:nvGraphicFramePr>
        <p:xfrm>
          <a:off x="990600" y="5029200"/>
          <a:ext cx="7010400" cy="584200"/>
        </p:xfrm>
        <a:graphic>
          <a:graphicData uri="http://schemas.openxmlformats.org/presentationml/2006/ole">
            <mc:AlternateContent xmlns:mc="http://schemas.openxmlformats.org/markup-compatibility/2006">
              <mc:Choice xmlns:v="urn:schemas-microsoft-com:vml" Requires="v">
                <p:oleObj spid="_x0000_s59471" name="公式" r:id="rId3" imgW="2895480" imgH="241200" progId="Equation.3">
                  <p:embed/>
                </p:oleObj>
              </mc:Choice>
              <mc:Fallback>
                <p:oleObj name="公式" r:id="rId3" imgW="2895480" imgH="241200" progId="Equation.3">
                  <p:embed/>
                  <p:pic>
                    <p:nvPicPr>
                      <p:cNvPr id="199778" name="Object 98">
                        <a:extLst>
                          <a:ext uri="{FF2B5EF4-FFF2-40B4-BE49-F238E27FC236}">
                            <a16:creationId xmlns:a16="http://schemas.microsoft.com/office/drawing/2014/main" id="{8112345A-A3B6-43A8-A5C3-C9DA03E487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5029200"/>
                        <a:ext cx="70104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77119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out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CBEEB-2D34-4158-95F0-EF20A5FA6878}"/>
              </a:ext>
            </a:extLst>
          </p:cNvPr>
          <p:cNvSpPr>
            <a:spLocks noGrp="1"/>
          </p:cNvSpPr>
          <p:nvPr>
            <p:ph type="title"/>
          </p:nvPr>
        </p:nvSpPr>
        <p:spPr/>
        <p:txBody>
          <a:bodyPr/>
          <a:lstStyle/>
          <a:p>
            <a:r>
              <a:rPr lang="en-US" altLang="zh-CN" dirty="0"/>
              <a:t>3.4-3</a:t>
            </a:r>
            <a:r>
              <a:rPr kumimoji="1" lang="zh-CN" altLang="en-US" dirty="0">
                <a:latin typeface="楷体_GB2312" pitchFamily="49" charset="-122"/>
                <a:ea typeface="楷体_GB2312" pitchFamily="49" charset="-122"/>
              </a:rPr>
              <a:t>离散型随机变量及其</a:t>
            </a:r>
            <a:r>
              <a:rPr lang="zh-CN" altLang="en-US" dirty="0">
                <a:latin typeface="楷体_GB2312" pitchFamily="49" charset="-122"/>
                <a:ea typeface="楷体_GB2312" pitchFamily="49" charset="-122"/>
              </a:rPr>
              <a:t>分布</a:t>
            </a:r>
            <a:endParaRPr lang="zh-CN" altLang="en-US" dirty="0"/>
          </a:p>
        </p:txBody>
      </p:sp>
      <p:sp>
        <p:nvSpPr>
          <p:cNvPr id="3" name="内容占位符 2">
            <a:extLst>
              <a:ext uri="{FF2B5EF4-FFF2-40B4-BE49-F238E27FC236}">
                <a16:creationId xmlns:a16="http://schemas.microsoft.com/office/drawing/2014/main" id="{8EEBA867-81EF-40F2-9192-4005DF03E13B}"/>
              </a:ext>
            </a:extLst>
          </p:cNvPr>
          <p:cNvSpPr>
            <a:spLocks noGrp="1"/>
          </p:cNvSpPr>
          <p:nvPr>
            <p:ph idx="1"/>
          </p:nvPr>
        </p:nvSpPr>
        <p:spPr/>
        <p:txBody>
          <a:bodyPr/>
          <a:lstStyle/>
          <a:p>
            <a:endParaRPr lang="zh-CN" altLang="en-US" dirty="0"/>
          </a:p>
        </p:txBody>
      </p:sp>
      <p:grpSp>
        <p:nvGrpSpPr>
          <p:cNvPr id="4" name="Group 12">
            <a:extLst>
              <a:ext uri="{FF2B5EF4-FFF2-40B4-BE49-F238E27FC236}">
                <a16:creationId xmlns:a16="http://schemas.microsoft.com/office/drawing/2014/main" id="{4DB9447F-46D2-41C4-AEAC-C26F93573C4A}"/>
              </a:ext>
            </a:extLst>
          </p:cNvPr>
          <p:cNvGrpSpPr>
            <a:grpSpLocks/>
          </p:cNvGrpSpPr>
          <p:nvPr/>
        </p:nvGrpSpPr>
        <p:grpSpPr bwMode="auto">
          <a:xfrm>
            <a:off x="685800" y="2895600"/>
            <a:ext cx="7575550" cy="1117600"/>
            <a:chOff x="384" y="1440"/>
            <a:chExt cx="4772" cy="704"/>
          </a:xfrm>
        </p:grpSpPr>
        <p:sp>
          <p:nvSpPr>
            <p:cNvPr id="5" name="Line 5">
              <a:extLst>
                <a:ext uri="{FF2B5EF4-FFF2-40B4-BE49-F238E27FC236}">
                  <a16:creationId xmlns:a16="http://schemas.microsoft.com/office/drawing/2014/main" id="{276BEEBD-9F01-4BD7-BD3C-368A9B889452}"/>
                </a:ext>
              </a:extLst>
            </p:cNvPr>
            <p:cNvSpPr>
              <a:spLocks noChangeShapeType="1"/>
            </p:cNvSpPr>
            <p:nvPr/>
          </p:nvSpPr>
          <p:spPr bwMode="auto">
            <a:xfrm flipV="1">
              <a:off x="426" y="1776"/>
              <a:ext cx="4614" cy="6"/>
            </a:xfrm>
            <a:prstGeom prst="line">
              <a:avLst/>
            </a:prstGeom>
            <a:noFill/>
            <a:ln w="222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 name="Text Box 6">
              <a:extLst>
                <a:ext uri="{FF2B5EF4-FFF2-40B4-BE49-F238E27FC236}">
                  <a16:creationId xmlns:a16="http://schemas.microsoft.com/office/drawing/2014/main" id="{577FCF1A-3DCC-4057-9849-5CA5E9DD7B2C}"/>
                </a:ext>
              </a:extLst>
            </p:cNvPr>
            <p:cNvSpPr txBox="1">
              <a:spLocks noChangeArrowheads="1"/>
            </p:cNvSpPr>
            <p:nvPr/>
          </p:nvSpPr>
          <p:spPr bwMode="auto">
            <a:xfrm>
              <a:off x="384" y="1856"/>
              <a:ext cx="47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00"/>
                  </a:solidFill>
                  <a:ea typeface="楷体_GB2312" pitchFamily="49" charset="-122"/>
                </a:rPr>
                <a:t>.1181   .0162  .0245  .0074  .00165  .00025   .00002   .00001</a:t>
              </a:r>
            </a:p>
          </p:txBody>
        </p:sp>
        <p:sp>
          <p:nvSpPr>
            <p:cNvPr id="7" name="Text Box 7">
              <a:extLst>
                <a:ext uri="{FF2B5EF4-FFF2-40B4-BE49-F238E27FC236}">
                  <a16:creationId xmlns:a16="http://schemas.microsoft.com/office/drawing/2014/main" id="{3CBFE7CF-30A8-4A5C-8676-A1BAAC30FD3B}"/>
                </a:ext>
              </a:extLst>
            </p:cNvPr>
            <p:cNvSpPr txBox="1">
              <a:spLocks noChangeArrowheads="1"/>
            </p:cNvSpPr>
            <p:nvPr/>
          </p:nvSpPr>
          <p:spPr bwMode="auto">
            <a:xfrm>
              <a:off x="528" y="1440"/>
              <a:ext cx="4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00"/>
                  </a:solidFill>
                  <a:ea typeface="楷体_GB2312" pitchFamily="49" charset="-122"/>
                </a:rPr>
                <a:t>8        9       10      11      12      13       14       15</a:t>
              </a:r>
              <a:endParaRPr kumimoji="1" lang="en-US" altLang="zh-CN" sz="2800" b="1" dirty="0">
                <a:ea typeface="楷体_GB2312" pitchFamily="49" charset="-122"/>
              </a:endParaRPr>
            </a:p>
          </p:txBody>
        </p:sp>
      </p:grpSp>
      <p:grpSp>
        <p:nvGrpSpPr>
          <p:cNvPr id="8" name="Group 8">
            <a:extLst>
              <a:ext uri="{FF2B5EF4-FFF2-40B4-BE49-F238E27FC236}">
                <a16:creationId xmlns:a16="http://schemas.microsoft.com/office/drawing/2014/main" id="{1427EDC5-9A80-42A1-88F0-2D06B10D5ABD}"/>
              </a:ext>
            </a:extLst>
          </p:cNvPr>
          <p:cNvGrpSpPr>
            <a:grpSpLocks/>
          </p:cNvGrpSpPr>
          <p:nvPr/>
        </p:nvGrpSpPr>
        <p:grpSpPr bwMode="auto">
          <a:xfrm>
            <a:off x="838200" y="1371600"/>
            <a:ext cx="7772294" cy="1117600"/>
            <a:chOff x="432" y="3120"/>
            <a:chExt cx="4340" cy="704"/>
          </a:xfrm>
        </p:grpSpPr>
        <p:sp>
          <p:nvSpPr>
            <p:cNvPr id="9" name="Line 9">
              <a:extLst>
                <a:ext uri="{FF2B5EF4-FFF2-40B4-BE49-F238E27FC236}">
                  <a16:creationId xmlns:a16="http://schemas.microsoft.com/office/drawing/2014/main" id="{FC234E51-61DC-48D0-B1CA-922EACC9C19E}"/>
                </a:ext>
              </a:extLst>
            </p:cNvPr>
            <p:cNvSpPr>
              <a:spLocks noChangeShapeType="1"/>
            </p:cNvSpPr>
            <p:nvPr/>
          </p:nvSpPr>
          <p:spPr bwMode="auto">
            <a:xfrm flipV="1">
              <a:off x="474" y="3456"/>
              <a:ext cx="4230" cy="6"/>
            </a:xfrm>
            <a:prstGeom prst="line">
              <a:avLst/>
            </a:prstGeom>
            <a:noFill/>
            <a:ln w="222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Text Box 10">
              <a:extLst>
                <a:ext uri="{FF2B5EF4-FFF2-40B4-BE49-F238E27FC236}">
                  <a16:creationId xmlns:a16="http://schemas.microsoft.com/office/drawing/2014/main" id="{FA59FBE4-69E2-401F-A030-DFABA54D4A99}"/>
                </a:ext>
              </a:extLst>
            </p:cNvPr>
            <p:cNvSpPr txBox="1">
              <a:spLocks noChangeArrowheads="1"/>
            </p:cNvSpPr>
            <p:nvPr/>
          </p:nvSpPr>
          <p:spPr bwMode="auto">
            <a:xfrm>
              <a:off x="432" y="3536"/>
              <a:ext cx="4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00"/>
                  </a:solidFill>
                  <a:ea typeface="楷体_GB2312" pitchFamily="49" charset="-122"/>
                </a:rPr>
                <a:t>.0005  .0047  .0219  .0634  .1268  .1859  .2066  .1771  </a:t>
              </a:r>
            </a:p>
          </p:txBody>
        </p:sp>
        <p:sp>
          <p:nvSpPr>
            <p:cNvPr id="11" name="Text Box 11">
              <a:extLst>
                <a:ext uri="{FF2B5EF4-FFF2-40B4-BE49-F238E27FC236}">
                  <a16:creationId xmlns:a16="http://schemas.microsoft.com/office/drawing/2014/main" id="{749B5069-AD80-43C9-98E0-19014F150A47}"/>
                </a:ext>
              </a:extLst>
            </p:cNvPr>
            <p:cNvSpPr txBox="1">
              <a:spLocks noChangeArrowheads="1"/>
            </p:cNvSpPr>
            <p:nvPr/>
          </p:nvSpPr>
          <p:spPr bwMode="auto">
            <a:xfrm>
              <a:off x="528" y="3120"/>
              <a:ext cx="40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dirty="0">
                  <a:solidFill>
                    <a:srgbClr val="000000"/>
                  </a:solidFill>
                  <a:ea typeface="楷体_GB2312" pitchFamily="49" charset="-122"/>
                </a:rPr>
                <a:t>0        1        2        3       4        5       6        7         </a:t>
              </a:r>
              <a:r>
                <a:rPr kumimoji="1" lang="en-US" altLang="zh-CN" sz="2800" b="1" dirty="0">
                  <a:ea typeface="楷体_GB2312" pitchFamily="49" charset="-122"/>
                </a:rPr>
                <a:t> </a:t>
              </a:r>
            </a:p>
          </p:txBody>
        </p:sp>
      </p:grpSp>
      <p:sp>
        <p:nvSpPr>
          <p:cNvPr id="12" name="Text Box 13">
            <a:extLst>
              <a:ext uri="{FF2B5EF4-FFF2-40B4-BE49-F238E27FC236}">
                <a16:creationId xmlns:a16="http://schemas.microsoft.com/office/drawing/2014/main" id="{DC6DDEFB-5796-4283-BA9F-E471B7400492}"/>
              </a:ext>
            </a:extLst>
          </p:cNvPr>
          <p:cNvSpPr txBox="1">
            <a:spLocks noChangeArrowheads="1"/>
          </p:cNvSpPr>
          <p:nvPr/>
        </p:nvSpPr>
        <p:spPr bwMode="auto">
          <a:xfrm>
            <a:off x="762000" y="609600"/>
            <a:ext cx="33988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0000"/>
                </a:solidFill>
                <a:ea typeface="楷体_GB2312" pitchFamily="49" charset="-122"/>
              </a:rPr>
              <a:t>计算结果</a:t>
            </a:r>
            <a:r>
              <a:rPr lang="zh-CN" altLang="en-US" sz="2800" b="1" dirty="0">
                <a:ea typeface="楷体_GB2312" pitchFamily="49" charset="-122"/>
              </a:rPr>
              <a:t>如下表所示</a:t>
            </a:r>
          </a:p>
        </p:txBody>
      </p:sp>
      <p:sp>
        <p:nvSpPr>
          <p:cNvPr id="13" name="Text Box 14">
            <a:extLst>
              <a:ext uri="{FF2B5EF4-FFF2-40B4-BE49-F238E27FC236}">
                <a16:creationId xmlns:a16="http://schemas.microsoft.com/office/drawing/2014/main" id="{3CFC7151-702C-4E06-8DF9-E13082AC0F4E}"/>
              </a:ext>
            </a:extLst>
          </p:cNvPr>
          <p:cNvSpPr txBox="1">
            <a:spLocks noChangeArrowheads="1"/>
          </p:cNvSpPr>
          <p:nvPr/>
        </p:nvSpPr>
        <p:spPr bwMode="auto">
          <a:xfrm>
            <a:off x="762000" y="4572000"/>
            <a:ext cx="73279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00"/>
                </a:solidFill>
                <a:ea typeface="楷体_GB2312" pitchFamily="49" charset="-122"/>
              </a:rPr>
              <a:t>为了对所得的数据有个直观的了解，我们将表</a:t>
            </a:r>
          </a:p>
          <a:p>
            <a:r>
              <a:rPr lang="zh-CN" altLang="en-US" sz="2800" b="1" dirty="0">
                <a:solidFill>
                  <a:srgbClr val="000000"/>
                </a:solidFill>
                <a:ea typeface="楷体_GB2312" pitchFamily="49" charset="-122"/>
              </a:rPr>
              <a:t>中的数据用图形来表示</a:t>
            </a:r>
          </a:p>
        </p:txBody>
      </p:sp>
    </p:spTree>
    <p:extLst>
      <p:ext uri="{BB962C8B-B14F-4D97-AF65-F5344CB8AC3E}">
        <p14:creationId xmlns:p14="http://schemas.microsoft.com/office/powerpoint/2010/main" val="365511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6A5B6C-BCFB-4588-88F5-FC961481151A}"/>
              </a:ext>
            </a:extLst>
          </p:cNvPr>
          <p:cNvSpPr>
            <a:spLocks noGrp="1"/>
          </p:cNvSpPr>
          <p:nvPr>
            <p:ph type="title"/>
          </p:nvPr>
        </p:nvSpPr>
        <p:spPr/>
        <p:txBody>
          <a:bodyPr/>
          <a:lstStyle/>
          <a:p>
            <a:r>
              <a:rPr lang="en-US" altLang="zh-CN" dirty="0"/>
              <a:t>3.4-3</a:t>
            </a:r>
            <a:r>
              <a:rPr kumimoji="1" lang="zh-CN" altLang="en-US" dirty="0">
                <a:latin typeface="楷体_GB2312" pitchFamily="49" charset="-122"/>
                <a:ea typeface="楷体_GB2312" pitchFamily="49" charset="-122"/>
              </a:rPr>
              <a:t>离散型随机变量及其</a:t>
            </a:r>
            <a:r>
              <a:rPr lang="zh-CN" altLang="en-US" dirty="0">
                <a:latin typeface="楷体_GB2312" pitchFamily="49" charset="-122"/>
                <a:ea typeface="楷体_GB2312" pitchFamily="49" charset="-122"/>
              </a:rPr>
              <a:t>分布</a:t>
            </a:r>
            <a:endParaRPr lang="zh-CN" altLang="en-US" dirty="0"/>
          </a:p>
        </p:txBody>
      </p:sp>
      <p:sp>
        <p:nvSpPr>
          <p:cNvPr id="3" name="内容占位符 2">
            <a:extLst>
              <a:ext uri="{FF2B5EF4-FFF2-40B4-BE49-F238E27FC236}">
                <a16:creationId xmlns:a16="http://schemas.microsoft.com/office/drawing/2014/main" id="{A9DFCCA7-B3BC-4A00-9E98-CF196786AE52}"/>
              </a:ext>
            </a:extLst>
          </p:cNvPr>
          <p:cNvSpPr>
            <a:spLocks noGrp="1"/>
          </p:cNvSpPr>
          <p:nvPr>
            <p:ph idx="1"/>
          </p:nvPr>
        </p:nvSpPr>
        <p:spPr/>
        <p:txBody>
          <a:bodyPr/>
          <a:lstStyle/>
          <a:p>
            <a:endParaRPr lang="zh-CN" altLang="en-US" dirty="0"/>
          </a:p>
        </p:txBody>
      </p:sp>
      <p:sp>
        <p:nvSpPr>
          <p:cNvPr id="4" name="Text Box 57">
            <a:extLst>
              <a:ext uri="{FF2B5EF4-FFF2-40B4-BE49-F238E27FC236}">
                <a16:creationId xmlns:a16="http://schemas.microsoft.com/office/drawing/2014/main" id="{973AC10B-C93E-419B-9766-B96E0C43E7CE}"/>
              </a:ext>
            </a:extLst>
          </p:cNvPr>
          <p:cNvSpPr txBox="1">
            <a:spLocks noChangeArrowheads="1"/>
          </p:cNvSpPr>
          <p:nvPr/>
        </p:nvSpPr>
        <p:spPr bwMode="auto">
          <a:xfrm>
            <a:off x="6797675" y="2760663"/>
            <a:ext cx="184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zh-CN" altLang="zh-CN" sz="3200">
              <a:solidFill>
                <a:srgbClr val="66FF66"/>
              </a:solidFill>
              <a:ea typeface="楷体_GB2312" pitchFamily="49" charset="-122"/>
            </a:endParaRPr>
          </a:p>
        </p:txBody>
      </p:sp>
      <p:sp>
        <p:nvSpPr>
          <p:cNvPr id="5" name="Text Box 81">
            <a:extLst>
              <a:ext uri="{FF2B5EF4-FFF2-40B4-BE49-F238E27FC236}">
                <a16:creationId xmlns:a16="http://schemas.microsoft.com/office/drawing/2014/main" id="{5B694C9C-09C3-43C7-A92F-17C7BC5A2409}"/>
              </a:ext>
            </a:extLst>
          </p:cNvPr>
          <p:cNvSpPr txBox="1">
            <a:spLocks noChangeArrowheads="1"/>
          </p:cNvSpPr>
          <p:nvPr/>
        </p:nvSpPr>
        <p:spPr bwMode="auto">
          <a:xfrm>
            <a:off x="6492875" y="277495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zh-CN" altLang="zh-CN" sz="3200">
              <a:solidFill>
                <a:srgbClr val="66FF66"/>
              </a:solidFill>
              <a:ea typeface="楷体_GB2312" pitchFamily="49" charset="-122"/>
            </a:endParaRPr>
          </a:p>
        </p:txBody>
      </p:sp>
      <p:sp>
        <p:nvSpPr>
          <p:cNvPr id="6" name="Text Box 88">
            <a:extLst>
              <a:ext uri="{FF2B5EF4-FFF2-40B4-BE49-F238E27FC236}">
                <a16:creationId xmlns:a16="http://schemas.microsoft.com/office/drawing/2014/main" id="{0DB6DAEB-6A52-4922-B495-7FEB10D9B875}"/>
              </a:ext>
            </a:extLst>
          </p:cNvPr>
          <p:cNvSpPr txBox="1">
            <a:spLocks noChangeArrowheads="1"/>
          </p:cNvSpPr>
          <p:nvPr/>
        </p:nvSpPr>
        <p:spPr bwMode="auto">
          <a:xfrm>
            <a:off x="7102475" y="277495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zh-CN" altLang="zh-CN" sz="3200">
              <a:solidFill>
                <a:srgbClr val="66FF66"/>
              </a:solidFill>
              <a:ea typeface="楷体_GB2312" pitchFamily="49" charset="-122"/>
            </a:endParaRPr>
          </a:p>
        </p:txBody>
      </p:sp>
      <p:grpSp>
        <p:nvGrpSpPr>
          <p:cNvPr id="7" name="Group 98">
            <a:extLst>
              <a:ext uri="{FF2B5EF4-FFF2-40B4-BE49-F238E27FC236}">
                <a16:creationId xmlns:a16="http://schemas.microsoft.com/office/drawing/2014/main" id="{55CFEEFE-2210-4230-BDF8-B79C64930220}"/>
              </a:ext>
            </a:extLst>
          </p:cNvPr>
          <p:cNvGrpSpPr>
            <a:grpSpLocks/>
          </p:cNvGrpSpPr>
          <p:nvPr/>
        </p:nvGrpSpPr>
        <p:grpSpPr bwMode="auto">
          <a:xfrm>
            <a:off x="685800" y="1905000"/>
            <a:ext cx="4044950" cy="3551238"/>
            <a:chOff x="384" y="144"/>
            <a:chExt cx="2548" cy="2237"/>
          </a:xfrm>
        </p:grpSpPr>
        <p:sp>
          <p:nvSpPr>
            <p:cNvPr id="8" name="Text Box 53">
              <a:extLst>
                <a:ext uri="{FF2B5EF4-FFF2-40B4-BE49-F238E27FC236}">
                  <a16:creationId xmlns:a16="http://schemas.microsoft.com/office/drawing/2014/main" id="{B6981C04-B2EA-489D-9C71-715D03949EC7}"/>
                </a:ext>
              </a:extLst>
            </p:cNvPr>
            <p:cNvSpPr txBox="1">
              <a:spLocks noChangeArrowheads="1"/>
            </p:cNvSpPr>
            <p:nvPr/>
          </p:nvSpPr>
          <p:spPr bwMode="auto">
            <a:xfrm>
              <a:off x="2688" y="2016"/>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rgbClr val="000000"/>
                  </a:solidFill>
                  <a:ea typeface="楷体_GB2312" pitchFamily="49" charset="-122"/>
                </a:rPr>
                <a:t>x</a:t>
              </a:r>
            </a:p>
          </p:txBody>
        </p:sp>
        <p:sp>
          <p:nvSpPr>
            <p:cNvPr id="9" name="Text Box 54">
              <a:extLst>
                <a:ext uri="{FF2B5EF4-FFF2-40B4-BE49-F238E27FC236}">
                  <a16:creationId xmlns:a16="http://schemas.microsoft.com/office/drawing/2014/main" id="{C3C520D3-8EB5-47F5-B2BA-F0BF270D34D0}"/>
                </a:ext>
              </a:extLst>
            </p:cNvPr>
            <p:cNvSpPr txBox="1">
              <a:spLocks noChangeArrowheads="1"/>
            </p:cNvSpPr>
            <p:nvPr/>
          </p:nvSpPr>
          <p:spPr bwMode="auto">
            <a:xfrm>
              <a:off x="384" y="144"/>
              <a:ext cx="2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rgbClr val="000000"/>
                  </a:solidFill>
                  <a:ea typeface="楷体_GB2312" pitchFamily="49" charset="-122"/>
                </a:rPr>
                <a:t>P</a:t>
              </a:r>
            </a:p>
          </p:txBody>
        </p:sp>
        <p:sp>
          <p:nvSpPr>
            <p:cNvPr id="10" name="Line 61">
              <a:extLst>
                <a:ext uri="{FF2B5EF4-FFF2-40B4-BE49-F238E27FC236}">
                  <a16:creationId xmlns:a16="http://schemas.microsoft.com/office/drawing/2014/main" id="{42CF3581-CEA6-46EA-9805-D1CA68F4C48F}"/>
                </a:ext>
              </a:extLst>
            </p:cNvPr>
            <p:cNvSpPr>
              <a:spLocks noChangeShapeType="1"/>
            </p:cNvSpPr>
            <p:nvPr/>
          </p:nvSpPr>
          <p:spPr bwMode="auto">
            <a:xfrm flipH="1" flipV="1">
              <a:off x="816" y="1872"/>
              <a:ext cx="0" cy="96"/>
            </a:xfrm>
            <a:prstGeom prst="line">
              <a:avLst/>
            </a:prstGeom>
            <a:noFill/>
            <a:ln w="1905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Line 63">
              <a:extLst>
                <a:ext uri="{FF2B5EF4-FFF2-40B4-BE49-F238E27FC236}">
                  <a16:creationId xmlns:a16="http://schemas.microsoft.com/office/drawing/2014/main" id="{D00C0A8E-78F5-46DB-941B-90D0791FFB8D}"/>
                </a:ext>
              </a:extLst>
            </p:cNvPr>
            <p:cNvSpPr>
              <a:spLocks noChangeShapeType="1"/>
            </p:cNvSpPr>
            <p:nvPr/>
          </p:nvSpPr>
          <p:spPr bwMode="auto">
            <a:xfrm flipV="1">
              <a:off x="720" y="288"/>
              <a:ext cx="0" cy="1776"/>
            </a:xfrm>
            <a:prstGeom prst="line">
              <a:avLst/>
            </a:prstGeom>
            <a:noFill/>
            <a:ln w="19050">
              <a:solidFill>
                <a:srgbClr val="000000"/>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Line 64">
              <a:extLst>
                <a:ext uri="{FF2B5EF4-FFF2-40B4-BE49-F238E27FC236}">
                  <a16:creationId xmlns:a16="http://schemas.microsoft.com/office/drawing/2014/main" id="{8BEDA6B7-C5B4-4FF1-BBCE-AF75C5020A00}"/>
                </a:ext>
              </a:extLst>
            </p:cNvPr>
            <p:cNvSpPr>
              <a:spLocks noChangeShapeType="1"/>
            </p:cNvSpPr>
            <p:nvPr/>
          </p:nvSpPr>
          <p:spPr bwMode="auto">
            <a:xfrm flipV="1">
              <a:off x="1296" y="864"/>
              <a:ext cx="0" cy="1122"/>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Line 67">
              <a:extLst>
                <a:ext uri="{FF2B5EF4-FFF2-40B4-BE49-F238E27FC236}">
                  <a16:creationId xmlns:a16="http://schemas.microsoft.com/office/drawing/2014/main" id="{BBD1EA9B-D5C6-4378-B52F-79B3B4028AAF}"/>
                </a:ext>
              </a:extLst>
            </p:cNvPr>
            <p:cNvSpPr>
              <a:spLocks noChangeShapeType="1"/>
            </p:cNvSpPr>
            <p:nvPr/>
          </p:nvSpPr>
          <p:spPr bwMode="auto">
            <a:xfrm flipV="1">
              <a:off x="912" y="1728"/>
              <a:ext cx="0" cy="220"/>
            </a:xfrm>
            <a:prstGeom prst="line">
              <a:avLst/>
            </a:prstGeom>
            <a:noFill/>
            <a:ln w="1905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 name="Line 68">
              <a:extLst>
                <a:ext uri="{FF2B5EF4-FFF2-40B4-BE49-F238E27FC236}">
                  <a16:creationId xmlns:a16="http://schemas.microsoft.com/office/drawing/2014/main" id="{B7AF05A8-C2FB-47B7-BDD4-A4535F650EFB}"/>
                </a:ext>
              </a:extLst>
            </p:cNvPr>
            <p:cNvSpPr>
              <a:spLocks noChangeShapeType="1"/>
            </p:cNvSpPr>
            <p:nvPr/>
          </p:nvSpPr>
          <p:spPr bwMode="auto">
            <a:xfrm flipV="1">
              <a:off x="1104" y="1296"/>
              <a:ext cx="0" cy="672"/>
            </a:xfrm>
            <a:prstGeom prst="line">
              <a:avLst/>
            </a:prstGeom>
            <a:noFill/>
            <a:ln w="1905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Line 69">
              <a:extLst>
                <a:ext uri="{FF2B5EF4-FFF2-40B4-BE49-F238E27FC236}">
                  <a16:creationId xmlns:a16="http://schemas.microsoft.com/office/drawing/2014/main" id="{F675AEE1-53BE-4E98-9354-738EAFCEF497}"/>
                </a:ext>
              </a:extLst>
            </p:cNvPr>
            <p:cNvSpPr>
              <a:spLocks noChangeShapeType="1"/>
            </p:cNvSpPr>
            <p:nvPr/>
          </p:nvSpPr>
          <p:spPr bwMode="auto">
            <a:xfrm flipV="1">
              <a:off x="1200" y="960"/>
              <a:ext cx="0" cy="1008"/>
            </a:xfrm>
            <a:prstGeom prst="line">
              <a:avLst/>
            </a:prstGeom>
            <a:noFill/>
            <a:ln w="1905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Line 80">
              <a:extLst>
                <a:ext uri="{FF2B5EF4-FFF2-40B4-BE49-F238E27FC236}">
                  <a16:creationId xmlns:a16="http://schemas.microsoft.com/office/drawing/2014/main" id="{D4489D91-696C-461E-B018-E2FA5DA45C81}"/>
                </a:ext>
              </a:extLst>
            </p:cNvPr>
            <p:cNvSpPr>
              <a:spLocks noChangeShapeType="1"/>
            </p:cNvSpPr>
            <p:nvPr/>
          </p:nvSpPr>
          <p:spPr bwMode="auto">
            <a:xfrm>
              <a:off x="384" y="1968"/>
              <a:ext cx="2544" cy="0"/>
            </a:xfrm>
            <a:prstGeom prst="line">
              <a:avLst/>
            </a:prstGeom>
            <a:noFill/>
            <a:ln w="1905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Text Box 82">
              <a:extLst>
                <a:ext uri="{FF2B5EF4-FFF2-40B4-BE49-F238E27FC236}">
                  <a16:creationId xmlns:a16="http://schemas.microsoft.com/office/drawing/2014/main" id="{7314AA9D-27FD-4B57-B62C-6023D281FDCD}"/>
                </a:ext>
              </a:extLst>
            </p:cNvPr>
            <p:cNvSpPr txBox="1">
              <a:spLocks noChangeArrowheads="1"/>
            </p:cNvSpPr>
            <p:nvPr/>
          </p:nvSpPr>
          <p:spPr bwMode="auto">
            <a:xfrm>
              <a:off x="384" y="1920"/>
              <a:ext cx="20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solidFill>
                    <a:srgbClr val="000000"/>
                  </a:solidFill>
                  <a:ea typeface="楷体_GB2312" pitchFamily="49" charset="-122"/>
                </a:rPr>
                <a:t>     </a:t>
              </a:r>
              <a:r>
                <a:rPr kumimoji="1" lang="en-US" altLang="zh-CN" sz="2000" b="1">
                  <a:solidFill>
                    <a:srgbClr val="000000"/>
                  </a:solidFill>
                  <a:ea typeface="楷体_GB2312" pitchFamily="49" charset="-122"/>
                </a:rPr>
                <a:t>0   2  4   6   8  10 12  14</a:t>
              </a:r>
            </a:p>
          </p:txBody>
        </p:sp>
        <p:sp>
          <p:nvSpPr>
            <p:cNvPr id="18" name="Line 89">
              <a:extLst>
                <a:ext uri="{FF2B5EF4-FFF2-40B4-BE49-F238E27FC236}">
                  <a16:creationId xmlns:a16="http://schemas.microsoft.com/office/drawing/2014/main" id="{4001C1BE-62D3-4C14-BB98-620B917608D6}"/>
                </a:ext>
              </a:extLst>
            </p:cNvPr>
            <p:cNvSpPr>
              <a:spLocks noChangeShapeType="1"/>
            </p:cNvSpPr>
            <p:nvPr/>
          </p:nvSpPr>
          <p:spPr bwMode="auto">
            <a:xfrm flipV="1">
              <a:off x="1392" y="1036"/>
              <a:ext cx="2" cy="930"/>
            </a:xfrm>
            <a:prstGeom prst="line">
              <a:avLst/>
            </a:prstGeom>
            <a:noFill/>
            <a:ln w="1905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Line 90">
              <a:extLst>
                <a:ext uri="{FF2B5EF4-FFF2-40B4-BE49-F238E27FC236}">
                  <a16:creationId xmlns:a16="http://schemas.microsoft.com/office/drawing/2014/main" id="{3C0DBA20-8F59-47C7-9EAC-B4FA8B2921FC}"/>
                </a:ext>
              </a:extLst>
            </p:cNvPr>
            <p:cNvSpPr>
              <a:spLocks noChangeShapeType="1"/>
            </p:cNvSpPr>
            <p:nvPr/>
          </p:nvSpPr>
          <p:spPr bwMode="auto">
            <a:xfrm flipV="1">
              <a:off x="1488" y="1326"/>
              <a:ext cx="0" cy="642"/>
            </a:xfrm>
            <a:prstGeom prst="line">
              <a:avLst/>
            </a:prstGeom>
            <a:noFill/>
            <a:ln w="1905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Line 91">
              <a:extLst>
                <a:ext uri="{FF2B5EF4-FFF2-40B4-BE49-F238E27FC236}">
                  <a16:creationId xmlns:a16="http://schemas.microsoft.com/office/drawing/2014/main" id="{7AC65A33-FF9B-4D8F-A441-B5FDFC3B976A}"/>
                </a:ext>
              </a:extLst>
            </p:cNvPr>
            <p:cNvSpPr>
              <a:spLocks noChangeShapeType="1"/>
            </p:cNvSpPr>
            <p:nvPr/>
          </p:nvSpPr>
          <p:spPr bwMode="auto">
            <a:xfrm flipV="1">
              <a:off x="1584" y="1513"/>
              <a:ext cx="0" cy="455"/>
            </a:xfrm>
            <a:prstGeom prst="line">
              <a:avLst/>
            </a:prstGeom>
            <a:noFill/>
            <a:ln w="1905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Line 92">
              <a:extLst>
                <a:ext uri="{FF2B5EF4-FFF2-40B4-BE49-F238E27FC236}">
                  <a16:creationId xmlns:a16="http://schemas.microsoft.com/office/drawing/2014/main" id="{D0AB147A-E470-45B6-AE08-EAF8EC082A54}"/>
                </a:ext>
              </a:extLst>
            </p:cNvPr>
            <p:cNvSpPr>
              <a:spLocks noChangeShapeType="1"/>
            </p:cNvSpPr>
            <p:nvPr/>
          </p:nvSpPr>
          <p:spPr bwMode="auto">
            <a:xfrm flipV="1">
              <a:off x="1680" y="1680"/>
              <a:ext cx="0" cy="288"/>
            </a:xfrm>
            <a:prstGeom prst="line">
              <a:avLst/>
            </a:prstGeom>
            <a:noFill/>
            <a:ln w="1905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 name="Line 93">
              <a:extLst>
                <a:ext uri="{FF2B5EF4-FFF2-40B4-BE49-F238E27FC236}">
                  <a16:creationId xmlns:a16="http://schemas.microsoft.com/office/drawing/2014/main" id="{7E0AEEA8-828D-4EF3-91A9-CB57968D22BD}"/>
                </a:ext>
              </a:extLst>
            </p:cNvPr>
            <p:cNvSpPr>
              <a:spLocks noChangeShapeType="1"/>
            </p:cNvSpPr>
            <p:nvPr/>
          </p:nvSpPr>
          <p:spPr bwMode="auto">
            <a:xfrm flipH="1" flipV="1">
              <a:off x="1776" y="1776"/>
              <a:ext cx="0" cy="192"/>
            </a:xfrm>
            <a:prstGeom prst="line">
              <a:avLst/>
            </a:prstGeom>
            <a:noFill/>
            <a:ln w="1905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 name="Line 95">
              <a:extLst>
                <a:ext uri="{FF2B5EF4-FFF2-40B4-BE49-F238E27FC236}">
                  <a16:creationId xmlns:a16="http://schemas.microsoft.com/office/drawing/2014/main" id="{199E27D4-96D3-467C-B3C2-67927A6EB4F4}"/>
                </a:ext>
              </a:extLst>
            </p:cNvPr>
            <p:cNvSpPr>
              <a:spLocks noChangeShapeType="1"/>
            </p:cNvSpPr>
            <p:nvPr/>
          </p:nvSpPr>
          <p:spPr bwMode="auto">
            <a:xfrm flipV="1">
              <a:off x="1008" y="1584"/>
              <a:ext cx="0" cy="38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96">
              <a:extLst>
                <a:ext uri="{FF2B5EF4-FFF2-40B4-BE49-F238E27FC236}">
                  <a16:creationId xmlns:a16="http://schemas.microsoft.com/office/drawing/2014/main" id="{412C5E47-5BB4-4208-8218-9DB039D9FAEA}"/>
                </a:ext>
              </a:extLst>
            </p:cNvPr>
            <p:cNvSpPr>
              <a:spLocks noChangeShapeType="1"/>
            </p:cNvSpPr>
            <p:nvPr/>
          </p:nvSpPr>
          <p:spPr bwMode="auto">
            <a:xfrm flipH="1" flipV="1">
              <a:off x="1872" y="1824"/>
              <a:ext cx="0" cy="144"/>
            </a:xfrm>
            <a:prstGeom prst="line">
              <a:avLst/>
            </a:prstGeom>
            <a:noFill/>
            <a:ln w="1905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 name="Line 97">
              <a:extLst>
                <a:ext uri="{FF2B5EF4-FFF2-40B4-BE49-F238E27FC236}">
                  <a16:creationId xmlns:a16="http://schemas.microsoft.com/office/drawing/2014/main" id="{9CA03A5E-F9CD-47F1-B925-B1C7F42E75B0}"/>
                </a:ext>
              </a:extLst>
            </p:cNvPr>
            <p:cNvSpPr>
              <a:spLocks noChangeShapeType="1"/>
            </p:cNvSpPr>
            <p:nvPr/>
          </p:nvSpPr>
          <p:spPr bwMode="auto">
            <a:xfrm flipH="1" flipV="1">
              <a:off x="2112" y="1920"/>
              <a:ext cx="0" cy="48"/>
            </a:xfrm>
            <a:prstGeom prst="line">
              <a:avLst/>
            </a:prstGeom>
            <a:noFill/>
            <a:ln w="1905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6" name="AutoShape 99">
            <a:extLst>
              <a:ext uri="{FF2B5EF4-FFF2-40B4-BE49-F238E27FC236}">
                <a16:creationId xmlns:a16="http://schemas.microsoft.com/office/drawing/2014/main" id="{B0FB6EB4-74DC-46CD-BD21-ABDA041E0DFB}"/>
              </a:ext>
            </a:extLst>
          </p:cNvPr>
          <p:cNvSpPr>
            <a:spLocks noChangeArrowheads="1"/>
          </p:cNvSpPr>
          <p:nvPr/>
        </p:nvSpPr>
        <p:spPr bwMode="auto">
          <a:xfrm>
            <a:off x="4038599" y="1254007"/>
            <a:ext cx="4019543" cy="2962513"/>
          </a:xfrm>
          <a:prstGeom prst="wedgeRoundRectCallout">
            <a:avLst>
              <a:gd name="adj1" fmla="val -64991"/>
              <a:gd name="adj2" fmla="val 38662"/>
              <a:gd name="adj3" fmla="val 16667"/>
            </a:avLst>
          </a:prstGeom>
          <a:noFill/>
          <a:ln w="19050">
            <a:solidFill>
              <a:srgbClr val="008000"/>
            </a:solidFill>
            <a:miter lim="800000"/>
            <a:headEnd/>
            <a:tailEnd/>
          </a:ln>
          <a:extLst>
            <a:ext uri="{909E8E84-426E-40DD-AFC4-6F175D3DCCD1}">
              <a14:hiddenFill xmlns:a14="http://schemas.microsoft.com/office/drawing/2010/main">
                <a:solidFill>
                  <a:srgbClr val="660033"/>
                </a:solidFill>
              </a14:hiddenFill>
            </a:ext>
          </a:extLst>
        </p:spPr>
        <p:txBody>
          <a:bodyPr wrap="square" anchor="ctr">
            <a:spAutoFit/>
          </a:bodyPr>
          <a:lstStyle/>
          <a:p>
            <a:pPr algn="ctr"/>
            <a:r>
              <a:rPr lang="zh-CN" altLang="en-US" sz="2800" b="1" dirty="0">
                <a:solidFill>
                  <a:srgbClr val="000000"/>
                </a:solidFill>
                <a:latin typeface="楷体_GB2312" pitchFamily="49" charset="-122"/>
                <a:ea typeface="楷体_GB2312" pitchFamily="49" charset="-122"/>
              </a:rPr>
              <a:t>由图表可见</a:t>
            </a:r>
            <a:r>
              <a:rPr lang="en-US" altLang="zh-CN" sz="2800" b="1" dirty="0">
                <a:solidFill>
                  <a:srgbClr val="000000"/>
                </a:solidFill>
                <a:latin typeface="楷体_GB2312" pitchFamily="49" charset="-122"/>
                <a:ea typeface="楷体_GB2312" pitchFamily="49" charset="-122"/>
              </a:rPr>
              <a:t>,</a:t>
            </a:r>
            <a:r>
              <a:rPr lang="zh-CN" altLang="en-US" sz="2800" b="1" dirty="0">
                <a:solidFill>
                  <a:srgbClr val="000000"/>
                </a:solidFill>
                <a:latin typeface="楷体_GB2312" pitchFamily="49" charset="-122"/>
                <a:ea typeface="楷体_GB2312" pitchFamily="49" charset="-122"/>
              </a:rPr>
              <a:t>概率</a:t>
            </a:r>
            <a:r>
              <a:rPr lang="en-US" altLang="zh-CN" sz="2800" b="1" i="1" dirty="0">
                <a:solidFill>
                  <a:srgbClr val="000000"/>
                </a:solidFill>
                <a:ea typeface="楷体_GB2312" pitchFamily="49" charset="-122"/>
              </a:rPr>
              <a:t>P</a:t>
            </a:r>
            <a:r>
              <a:rPr lang="en-US" altLang="zh-CN" sz="2800" b="1" dirty="0">
                <a:solidFill>
                  <a:srgbClr val="000000"/>
                </a:solidFill>
                <a:ea typeface="楷体_GB2312" pitchFamily="49" charset="-122"/>
              </a:rPr>
              <a:t>(</a:t>
            </a:r>
            <a:r>
              <a:rPr lang="en-US" altLang="zh-CN" sz="2800" b="1" i="1" dirty="0">
                <a:solidFill>
                  <a:srgbClr val="000000"/>
                </a:solidFill>
                <a:ea typeface="楷体_GB2312" pitchFamily="49" charset="-122"/>
              </a:rPr>
              <a:t>X</a:t>
            </a:r>
            <a:r>
              <a:rPr lang="en-US" altLang="zh-CN" sz="2800" b="1" dirty="0">
                <a:solidFill>
                  <a:srgbClr val="000000"/>
                </a:solidFill>
                <a:ea typeface="楷体_GB2312" pitchFamily="49" charset="-122"/>
              </a:rPr>
              <a:t>=</a:t>
            </a:r>
            <a:r>
              <a:rPr lang="en-US" altLang="zh-CN" sz="2800" b="1" i="1" dirty="0">
                <a:solidFill>
                  <a:srgbClr val="000000"/>
                </a:solidFill>
                <a:ea typeface="楷体_GB2312" pitchFamily="49" charset="-122"/>
              </a:rPr>
              <a:t>k</a:t>
            </a:r>
            <a:r>
              <a:rPr lang="en-US" altLang="zh-CN" sz="2800" b="1" dirty="0">
                <a:solidFill>
                  <a:srgbClr val="000000"/>
                </a:solidFill>
                <a:ea typeface="楷体_GB2312" pitchFamily="49" charset="-122"/>
              </a:rPr>
              <a:t>)</a:t>
            </a:r>
            <a:r>
              <a:rPr lang="zh-CN" altLang="en-US" sz="2800" b="1" dirty="0">
                <a:solidFill>
                  <a:srgbClr val="FF0000"/>
                </a:solidFill>
                <a:latin typeface="楷体_GB2312" pitchFamily="49" charset="-122"/>
                <a:ea typeface="楷体_GB2312" pitchFamily="49" charset="-122"/>
              </a:rPr>
              <a:t>先是随着</a:t>
            </a:r>
            <a:r>
              <a:rPr lang="en-US" altLang="zh-CN" sz="2800" b="1" i="1" dirty="0">
                <a:solidFill>
                  <a:srgbClr val="FF0000"/>
                </a:solidFill>
                <a:ea typeface="楷体_GB2312" pitchFamily="49" charset="-122"/>
              </a:rPr>
              <a:t>k</a:t>
            </a:r>
            <a:r>
              <a:rPr lang="zh-CN" altLang="en-US" sz="2800" b="1" dirty="0">
                <a:solidFill>
                  <a:srgbClr val="FF0000"/>
                </a:solidFill>
                <a:latin typeface="楷体_GB2312" pitchFamily="49" charset="-122"/>
                <a:ea typeface="楷体_GB2312" pitchFamily="49" charset="-122"/>
              </a:rPr>
              <a:t>的增加而单调上升</a:t>
            </a:r>
            <a:r>
              <a:rPr lang="zh-CN" altLang="en-US" sz="2800" b="1" dirty="0">
                <a:solidFill>
                  <a:srgbClr val="000000"/>
                </a:solidFill>
                <a:latin typeface="楷体_GB2312" pitchFamily="49" charset="-122"/>
                <a:ea typeface="楷体_GB2312" pitchFamily="49" charset="-122"/>
              </a:rPr>
              <a:t>，</a:t>
            </a:r>
            <a:r>
              <a:rPr lang="zh-CN" altLang="en-US" sz="2800" b="1" dirty="0">
                <a:solidFill>
                  <a:srgbClr val="0000FF"/>
                </a:solidFill>
                <a:latin typeface="楷体_GB2312" pitchFamily="49" charset="-122"/>
                <a:ea typeface="楷体_GB2312" pitchFamily="49" charset="-122"/>
              </a:rPr>
              <a:t>然后随着</a:t>
            </a:r>
            <a:r>
              <a:rPr lang="en-US" altLang="zh-CN" sz="2800" b="1" i="1" dirty="0">
                <a:solidFill>
                  <a:srgbClr val="0000FF"/>
                </a:solidFill>
                <a:ea typeface="楷体_GB2312" pitchFamily="49" charset="-122"/>
              </a:rPr>
              <a:t>k</a:t>
            </a:r>
            <a:r>
              <a:rPr lang="zh-CN" altLang="en-US" sz="2800" b="1" dirty="0">
                <a:solidFill>
                  <a:srgbClr val="0000FF"/>
                </a:solidFill>
                <a:latin typeface="楷体_GB2312" pitchFamily="49" charset="-122"/>
                <a:ea typeface="楷体_GB2312" pitchFamily="49" charset="-122"/>
              </a:rPr>
              <a:t>的增加而单调下降</a:t>
            </a:r>
            <a:r>
              <a:rPr lang="zh-CN" altLang="en-US" sz="2800" b="1" dirty="0">
                <a:solidFill>
                  <a:srgbClr val="000000"/>
                </a:solidFill>
                <a:latin typeface="楷体_GB2312" pitchFamily="49" charset="-122"/>
                <a:ea typeface="楷体_GB2312" pitchFamily="49" charset="-122"/>
              </a:rPr>
              <a:t>。当</a:t>
            </a:r>
            <a:r>
              <a:rPr lang="en-US" altLang="zh-CN" sz="2800" b="1" i="1" dirty="0">
                <a:solidFill>
                  <a:srgbClr val="000000"/>
                </a:solidFill>
                <a:ea typeface="楷体_GB2312" pitchFamily="49" charset="-122"/>
              </a:rPr>
              <a:t>k</a:t>
            </a:r>
            <a:r>
              <a:rPr lang="en-US" altLang="zh-CN" sz="2800" b="1" dirty="0">
                <a:solidFill>
                  <a:srgbClr val="000000"/>
                </a:solidFill>
                <a:ea typeface="楷体_GB2312" pitchFamily="49" charset="-122"/>
              </a:rPr>
              <a:t>=6</a:t>
            </a:r>
            <a:r>
              <a:rPr lang="zh-CN" altLang="en-US" sz="2800" b="1" dirty="0">
                <a:solidFill>
                  <a:srgbClr val="000000"/>
                </a:solidFill>
                <a:latin typeface="楷体_GB2312" pitchFamily="49" charset="-122"/>
                <a:ea typeface="楷体_GB2312" pitchFamily="49" charset="-122"/>
              </a:rPr>
              <a:t>时分布取</a:t>
            </a:r>
          </a:p>
          <a:p>
            <a:r>
              <a:rPr lang="zh-CN" altLang="en-US" sz="2800" b="1" dirty="0">
                <a:solidFill>
                  <a:srgbClr val="000000"/>
                </a:solidFill>
                <a:latin typeface="楷体_GB2312" pitchFamily="49" charset="-122"/>
                <a:ea typeface="楷体_GB2312" pitchFamily="49" charset="-122"/>
              </a:rPr>
              <a:t>得最大值</a:t>
            </a:r>
          </a:p>
        </p:txBody>
      </p:sp>
    </p:spTree>
    <p:extLst>
      <p:ext uri="{BB962C8B-B14F-4D97-AF65-F5344CB8AC3E}">
        <p14:creationId xmlns:p14="http://schemas.microsoft.com/office/powerpoint/2010/main" val="130396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1+#ppt_w/2"/>
                                          </p:val>
                                        </p:tav>
                                        <p:tav tm="100000">
                                          <p:val>
                                            <p:strVal val="#ppt_x"/>
                                          </p:val>
                                        </p:tav>
                                      </p:tavLst>
                                    </p:anim>
                                    <p:anim calcmode="lin" valueType="num">
                                      <p:cBhvr additive="base">
                                        <p:cTn id="13"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A807E2-2FA3-47B2-80E7-ADCF401D60EE}"/>
              </a:ext>
            </a:extLst>
          </p:cNvPr>
          <p:cNvSpPr>
            <a:spLocks noGrp="1"/>
          </p:cNvSpPr>
          <p:nvPr>
            <p:ph type="title"/>
          </p:nvPr>
        </p:nvSpPr>
        <p:spPr/>
        <p:txBody>
          <a:bodyPr/>
          <a:lstStyle/>
          <a:p>
            <a:r>
              <a:rPr lang="en-US" altLang="zh-CN" dirty="0"/>
              <a:t>3.4-3</a:t>
            </a:r>
            <a:r>
              <a:rPr kumimoji="1" lang="zh-CN" altLang="en-US" dirty="0">
                <a:latin typeface="楷体_GB2312" pitchFamily="49" charset="-122"/>
                <a:ea typeface="楷体_GB2312" pitchFamily="49" charset="-122"/>
              </a:rPr>
              <a:t>离散型随机变量及其</a:t>
            </a:r>
            <a:r>
              <a:rPr lang="zh-CN" altLang="en-US" dirty="0">
                <a:latin typeface="楷体_GB2312" pitchFamily="49" charset="-122"/>
                <a:ea typeface="楷体_GB2312" pitchFamily="49" charset="-122"/>
              </a:rPr>
              <a:t>分布</a:t>
            </a:r>
            <a:endParaRPr lang="zh-CN" altLang="en-US" dirty="0"/>
          </a:p>
        </p:txBody>
      </p:sp>
      <p:sp>
        <p:nvSpPr>
          <p:cNvPr id="3" name="内容占位符 2">
            <a:extLst>
              <a:ext uri="{FF2B5EF4-FFF2-40B4-BE49-F238E27FC236}">
                <a16:creationId xmlns:a16="http://schemas.microsoft.com/office/drawing/2014/main" id="{46F3C735-CB89-446C-9F55-903CCE637965}"/>
              </a:ext>
            </a:extLst>
          </p:cNvPr>
          <p:cNvSpPr>
            <a:spLocks noGrp="1"/>
          </p:cNvSpPr>
          <p:nvPr>
            <p:ph idx="1"/>
          </p:nvPr>
        </p:nvSpPr>
        <p:spPr/>
        <p:txBody>
          <a:bodyPr/>
          <a:lstStyle/>
          <a:p>
            <a:endParaRPr lang="zh-CN" altLang="en-US" dirty="0"/>
          </a:p>
        </p:txBody>
      </p:sp>
      <p:sp>
        <p:nvSpPr>
          <p:cNvPr id="5" name="Text Box 4">
            <a:extLst>
              <a:ext uri="{FF2B5EF4-FFF2-40B4-BE49-F238E27FC236}">
                <a16:creationId xmlns:a16="http://schemas.microsoft.com/office/drawing/2014/main" id="{B02BAA5E-4F3D-4BA2-8D78-2A41320061C4}"/>
              </a:ext>
            </a:extLst>
          </p:cNvPr>
          <p:cNvSpPr txBox="1">
            <a:spLocks noChangeArrowheads="1"/>
          </p:cNvSpPr>
          <p:nvPr/>
        </p:nvSpPr>
        <p:spPr bwMode="auto">
          <a:xfrm>
            <a:off x="838200" y="1600200"/>
            <a:ext cx="7086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000000"/>
                </a:solidFill>
                <a:latin typeface="楷体_GB2312" pitchFamily="49" charset="-122"/>
                <a:ea typeface="楷体_GB2312" pitchFamily="49" charset="-122"/>
              </a:rPr>
              <a:t>设随机变量</a:t>
            </a:r>
            <a:r>
              <a:rPr kumimoji="1" lang="en-US" altLang="zh-CN" sz="2800" b="1" i="1" dirty="0">
                <a:solidFill>
                  <a:srgbClr val="000000"/>
                </a:solidFill>
                <a:ea typeface="楷体_GB2312" pitchFamily="49" charset="-122"/>
              </a:rPr>
              <a:t>X</a:t>
            </a:r>
            <a:r>
              <a:rPr kumimoji="1" lang="zh-CN" altLang="en-US" sz="2800" b="1" dirty="0">
                <a:solidFill>
                  <a:srgbClr val="000000"/>
                </a:solidFill>
                <a:latin typeface="楷体_GB2312" pitchFamily="49" charset="-122"/>
                <a:ea typeface="楷体_GB2312" pitchFamily="49" charset="-122"/>
              </a:rPr>
              <a:t>所有可能的取值为</a:t>
            </a:r>
            <a:r>
              <a:rPr kumimoji="1" lang="en-US" altLang="zh-CN" sz="2800" b="1" dirty="0">
                <a:solidFill>
                  <a:srgbClr val="000000"/>
                </a:solidFill>
                <a:ea typeface="楷体_GB2312" pitchFamily="49" charset="-122"/>
              </a:rPr>
              <a:t>0,1,2,…</a:t>
            </a:r>
            <a:r>
              <a:rPr kumimoji="1" lang="zh-CN" altLang="en-US" sz="2800" b="1" dirty="0">
                <a:solidFill>
                  <a:srgbClr val="000000"/>
                </a:solidFill>
                <a:ea typeface="楷体_GB2312" pitchFamily="49" charset="-122"/>
              </a:rPr>
              <a:t>，</a:t>
            </a:r>
            <a:r>
              <a:rPr kumimoji="1" lang="zh-CN" altLang="en-US" sz="2800" b="1" dirty="0">
                <a:solidFill>
                  <a:srgbClr val="000000"/>
                </a:solidFill>
                <a:latin typeface="楷体_GB2312" pitchFamily="49" charset="-122"/>
                <a:ea typeface="楷体_GB2312" pitchFamily="49" charset="-122"/>
              </a:rPr>
              <a:t>而取各值的概率为</a:t>
            </a:r>
          </a:p>
        </p:txBody>
      </p:sp>
      <p:sp>
        <p:nvSpPr>
          <p:cNvPr id="6" name="Text Box 5">
            <a:extLst>
              <a:ext uri="{FF2B5EF4-FFF2-40B4-BE49-F238E27FC236}">
                <a16:creationId xmlns:a16="http://schemas.microsoft.com/office/drawing/2014/main" id="{5F7803CA-75E2-46C4-8ACA-BF9888170E98}"/>
              </a:ext>
            </a:extLst>
          </p:cNvPr>
          <p:cNvSpPr txBox="1">
            <a:spLocks noChangeArrowheads="1"/>
          </p:cNvSpPr>
          <p:nvPr/>
        </p:nvSpPr>
        <p:spPr bwMode="auto">
          <a:xfrm>
            <a:off x="990600" y="3657600"/>
            <a:ext cx="289561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800" b="1" dirty="0">
                <a:solidFill>
                  <a:srgbClr val="000000"/>
                </a:solidFill>
                <a:latin typeface="楷体_GB2312" pitchFamily="49" charset="-122"/>
                <a:ea typeface="楷体_GB2312" pitchFamily="49" charset="-122"/>
              </a:rPr>
              <a:t>其中</a:t>
            </a:r>
            <a:r>
              <a:rPr kumimoji="1" lang="el-GR" altLang="zh-CN" sz="2800" b="1" i="1" dirty="0">
                <a:solidFill>
                  <a:srgbClr val="000000"/>
                </a:solidFill>
                <a:latin typeface="楷体_GB2312" pitchFamily="49" charset="-122"/>
                <a:ea typeface="楷体_GB2312" pitchFamily="49" charset="-122"/>
                <a:sym typeface="Symbol" panose="05050102010706020507" pitchFamily="18" charset="2"/>
              </a:rPr>
              <a:t></a:t>
            </a:r>
            <a:r>
              <a:rPr kumimoji="1" lang="en-US" altLang="zh-CN" sz="2800" b="1" dirty="0">
                <a:solidFill>
                  <a:srgbClr val="000000"/>
                </a:solidFill>
                <a:latin typeface="楷体_GB2312" pitchFamily="49" charset="-122"/>
                <a:ea typeface="楷体_GB2312" pitchFamily="49" charset="-122"/>
              </a:rPr>
              <a:t>&gt;0</a:t>
            </a:r>
            <a:r>
              <a:rPr kumimoji="1" lang="zh-CN" altLang="en-US" sz="2800" b="1" dirty="0">
                <a:solidFill>
                  <a:srgbClr val="000000"/>
                </a:solidFill>
                <a:latin typeface="楷体_GB2312" pitchFamily="49" charset="-122"/>
                <a:ea typeface="楷体_GB2312" pitchFamily="49" charset="-122"/>
              </a:rPr>
              <a:t>是常数</a:t>
            </a:r>
            <a:r>
              <a:rPr kumimoji="1" lang="zh-CN" altLang="en-US" sz="2800" b="1" dirty="0">
                <a:latin typeface="楷体_GB2312" pitchFamily="49" charset="-122"/>
                <a:ea typeface="楷体_GB2312" pitchFamily="49" charset="-122"/>
              </a:rPr>
              <a:t> </a:t>
            </a:r>
          </a:p>
        </p:txBody>
      </p:sp>
      <p:sp>
        <p:nvSpPr>
          <p:cNvPr id="7" name="Text Box 6">
            <a:extLst>
              <a:ext uri="{FF2B5EF4-FFF2-40B4-BE49-F238E27FC236}">
                <a16:creationId xmlns:a16="http://schemas.microsoft.com/office/drawing/2014/main" id="{02E1B4D8-B368-459C-A46D-63A75D08EE11}"/>
              </a:ext>
            </a:extLst>
          </p:cNvPr>
          <p:cNvSpPr txBox="1">
            <a:spLocks noChangeArrowheads="1"/>
          </p:cNvSpPr>
          <p:nvPr/>
        </p:nvSpPr>
        <p:spPr bwMode="auto">
          <a:xfrm>
            <a:off x="990600" y="4419600"/>
            <a:ext cx="5867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000000"/>
                </a:solidFill>
                <a:latin typeface="楷体_GB2312" pitchFamily="49" charset="-122"/>
                <a:ea typeface="楷体_GB2312" pitchFamily="49" charset="-122"/>
              </a:rPr>
              <a:t>则称</a:t>
            </a:r>
            <a:r>
              <a:rPr kumimoji="1" lang="en-US" altLang="zh-CN" sz="2800" b="1" i="1" dirty="0">
                <a:solidFill>
                  <a:srgbClr val="FF0000"/>
                </a:solidFill>
                <a:ea typeface="楷体_GB2312" pitchFamily="49" charset="-122"/>
              </a:rPr>
              <a:t>X </a:t>
            </a:r>
            <a:r>
              <a:rPr kumimoji="1" lang="zh-CN" altLang="en-US" sz="2800" b="1" dirty="0">
                <a:solidFill>
                  <a:srgbClr val="FF0000"/>
                </a:solidFill>
                <a:latin typeface="楷体_GB2312" pitchFamily="49" charset="-122"/>
                <a:ea typeface="楷体_GB2312" pitchFamily="49" charset="-122"/>
              </a:rPr>
              <a:t>服从参数为</a:t>
            </a:r>
            <a:r>
              <a:rPr kumimoji="1" lang="el-GR" altLang="zh-CN" sz="2800" b="1" i="1" dirty="0">
                <a:solidFill>
                  <a:srgbClr val="FF0000"/>
                </a:solidFill>
                <a:latin typeface="楷体_GB2312" pitchFamily="49" charset="-122"/>
                <a:ea typeface="楷体_GB2312" pitchFamily="49" charset="-122"/>
                <a:sym typeface="Symbol" panose="05050102010706020507" pitchFamily="18" charset="2"/>
              </a:rPr>
              <a:t></a:t>
            </a:r>
            <a:r>
              <a:rPr kumimoji="1" lang="zh-CN" altLang="en-US" sz="2800" b="1" i="1" dirty="0">
                <a:solidFill>
                  <a:srgbClr val="FF0000"/>
                </a:solidFill>
                <a:latin typeface="楷体_GB2312" pitchFamily="49" charset="-122"/>
                <a:ea typeface="楷体_GB2312" pitchFamily="49" charset="-122"/>
                <a:sym typeface="Symbol" panose="05050102010706020507" pitchFamily="18" charset="2"/>
              </a:rPr>
              <a:t> </a:t>
            </a:r>
            <a:r>
              <a:rPr kumimoji="1" lang="zh-CN" altLang="en-US" sz="2800" b="1" dirty="0">
                <a:solidFill>
                  <a:srgbClr val="FF0000"/>
                </a:solidFill>
                <a:latin typeface="楷体_GB2312" pitchFamily="49" charset="-122"/>
                <a:ea typeface="楷体_GB2312" pitchFamily="49" charset="-122"/>
              </a:rPr>
              <a:t>的泊松分布</a:t>
            </a:r>
            <a:r>
              <a:rPr kumimoji="1" lang="zh-CN" altLang="en-US" sz="2800" b="1" dirty="0">
                <a:solidFill>
                  <a:srgbClr val="000000"/>
                </a:solidFill>
                <a:latin typeface="楷体_GB2312" pitchFamily="49" charset="-122"/>
                <a:ea typeface="楷体_GB2312" pitchFamily="49" charset="-122"/>
              </a:rPr>
              <a:t>。</a:t>
            </a:r>
          </a:p>
        </p:txBody>
      </p:sp>
      <p:sp>
        <p:nvSpPr>
          <p:cNvPr id="8" name="Text Box 7">
            <a:extLst>
              <a:ext uri="{FF2B5EF4-FFF2-40B4-BE49-F238E27FC236}">
                <a16:creationId xmlns:a16="http://schemas.microsoft.com/office/drawing/2014/main" id="{BB846F58-4E48-4C14-9ED5-815E7DDF705B}"/>
              </a:ext>
            </a:extLst>
          </p:cNvPr>
          <p:cNvSpPr txBox="1">
            <a:spLocks noChangeArrowheads="1"/>
          </p:cNvSpPr>
          <p:nvPr/>
        </p:nvSpPr>
        <p:spPr bwMode="auto">
          <a:xfrm>
            <a:off x="980560" y="5600656"/>
            <a:ext cx="4738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00"/>
                </a:solidFill>
                <a:latin typeface="楷体_GB2312" pitchFamily="49" charset="-122"/>
                <a:ea typeface="楷体_GB2312" pitchFamily="49" charset="-122"/>
              </a:rPr>
              <a:t>通常记为</a:t>
            </a:r>
            <a:r>
              <a:rPr kumimoji="1" lang="zh-CN" altLang="en-US" sz="2800" b="1" dirty="0">
                <a:latin typeface="楷体_GB2312" pitchFamily="49" charset="-122"/>
                <a:ea typeface="楷体_GB2312" pitchFamily="49" charset="-122"/>
              </a:rPr>
              <a:t> </a:t>
            </a:r>
            <a:r>
              <a:rPr kumimoji="1" lang="en-US" altLang="zh-CN" sz="2800" b="1" i="1" dirty="0">
                <a:solidFill>
                  <a:srgbClr val="0000CC"/>
                </a:solidFill>
                <a:ea typeface="楷体_GB2312" pitchFamily="49" charset="-122"/>
              </a:rPr>
              <a:t>X</a:t>
            </a:r>
            <a:r>
              <a:rPr kumimoji="1" lang="zh-CN" altLang="en-US" sz="2800" b="1" dirty="0">
                <a:solidFill>
                  <a:srgbClr val="0000CC"/>
                </a:solidFill>
                <a:ea typeface="楷体_GB2312" pitchFamily="49" charset="-122"/>
              </a:rPr>
              <a:t>～</a:t>
            </a:r>
            <a:r>
              <a:rPr kumimoji="1" lang="zh-CN" altLang="en-US" sz="2800" b="1" i="1" dirty="0">
                <a:solidFill>
                  <a:srgbClr val="0000CC"/>
                </a:solidFill>
                <a:ea typeface="楷体_GB2312" pitchFamily="49" charset="-122"/>
                <a:sym typeface="Symbol" panose="05050102010706020507" pitchFamily="18" charset="2"/>
              </a:rPr>
              <a:t></a:t>
            </a:r>
            <a:r>
              <a:rPr kumimoji="1" lang="en-US" altLang="zh-CN" sz="2800" b="1" dirty="0">
                <a:solidFill>
                  <a:srgbClr val="0000CC"/>
                </a:solidFill>
                <a:ea typeface="楷体_GB2312" pitchFamily="49" charset="-122"/>
              </a:rPr>
              <a:t>(</a:t>
            </a:r>
            <a:r>
              <a:rPr kumimoji="1" lang="el-GR" altLang="zh-CN" sz="2800" b="1" i="1" dirty="0">
                <a:solidFill>
                  <a:srgbClr val="0000CC"/>
                </a:solidFill>
                <a:ea typeface="楷体_GB2312" pitchFamily="49" charset="-122"/>
                <a:sym typeface="Symbol" panose="05050102010706020507" pitchFamily="18" charset="2"/>
              </a:rPr>
              <a:t></a:t>
            </a:r>
            <a:r>
              <a:rPr kumimoji="1" lang="en-US" altLang="zh-CN" sz="2800" b="1" dirty="0">
                <a:solidFill>
                  <a:srgbClr val="0000CC"/>
                </a:solidFill>
                <a:ea typeface="楷体_GB2312" pitchFamily="49" charset="-122"/>
              </a:rPr>
              <a:t>)</a:t>
            </a:r>
            <a:r>
              <a:rPr kumimoji="1" lang="en-US" altLang="zh-CN" sz="2800" b="1" dirty="0">
                <a:solidFill>
                  <a:srgbClr val="0000CC"/>
                </a:solidFill>
                <a:latin typeface="楷体_GB2312" pitchFamily="49" charset="-122"/>
                <a:ea typeface="楷体_GB2312" pitchFamily="49" charset="-122"/>
              </a:rPr>
              <a:t> </a:t>
            </a:r>
            <a:r>
              <a:rPr kumimoji="1" lang="zh-CN" altLang="en-US" sz="2800" b="1" dirty="0">
                <a:solidFill>
                  <a:srgbClr val="000000"/>
                </a:solidFill>
                <a:latin typeface="楷体_GB2312" pitchFamily="49" charset="-122"/>
                <a:ea typeface="楷体_GB2312" pitchFamily="49" charset="-122"/>
              </a:rPr>
              <a:t>或者</a:t>
            </a:r>
            <a:r>
              <a:rPr kumimoji="1" lang="zh-CN" altLang="en-US" sz="2800" b="1" dirty="0">
                <a:latin typeface="楷体_GB2312" pitchFamily="49" charset="-122"/>
                <a:ea typeface="楷体_GB2312" pitchFamily="49" charset="-122"/>
              </a:rPr>
              <a:t> </a:t>
            </a:r>
            <a:r>
              <a:rPr kumimoji="1" lang="en-US" altLang="zh-CN" sz="2800" b="1" i="1" dirty="0">
                <a:solidFill>
                  <a:srgbClr val="0000CC"/>
                </a:solidFill>
                <a:ea typeface="楷体_GB2312" pitchFamily="49" charset="-122"/>
              </a:rPr>
              <a:t>P</a:t>
            </a:r>
            <a:r>
              <a:rPr kumimoji="1" lang="en-US" altLang="zh-CN" sz="2800" b="1" dirty="0">
                <a:solidFill>
                  <a:srgbClr val="0000CC"/>
                </a:solidFill>
                <a:ea typeface="楷体_GB2312" pitchFamily="49" charset="-122"/>
              </a:rPr>
              <a:t>(</a:t>
            </a:r>
            <a:r>
              <a:rPr kumimoji="1" lang="el-GR" altLang="zh-CN" sz="2800" b="1" i="1" dirty="0">
                <a:solidFill>
                  <a:srgbClr val="0000CC"/>
                </a:solidFill>
                <a:sym typeface="Symbol" panose="05050102010706020507" pitchFamily="18" charset="2"/>
              </a:rPr>
              <a:t></a:t>
            </a:r>
            <a:r>
              <a:rPr kumimoji="1" lang="en-US" altLang="zh-CN" sz="2800" b="1" dirty="0">
                <a:solidFill>
                  <a:srgbClr val="0000CC"/>
                </a:solidFill>
                <a:ea typeface="楷体_GB2312" pitchFamily="49" charset="-122"/>
              </a:rPr>
              <a:t>)</a:t>
            </a:r>
          </a:p>
        </p:txBody>
      </p:sp>
      <p:sp>
        <p:nvSpPr>
          <p:cNvPr id="9" name="Text Box 9">
            <a:extLst>
              <a:ext uri="{FF2B5EF4-FFF2-40B4-BE49-F238E27FC236}">
                <a16:creationId xmlns:a16="http://schemas.microsoft.com/office/drawing/2014/main" id="{9AB03EB2-1A05-4FA4-B09E-43E8935281AD}"/>
              </a:ext>
            </a:extLst>
          </p:cNvPr>
          <p:cNvSpPr txBox="1">
            <a:spLocks noChangeArrowheads="1"/>
          </p:cNvSpPr>
          <p:nvPr/>
        </p:nvSpPr>
        <p:spPr bwMode="auto">
          <a:xfrm>
            <a:off x="857001" y="900805"/>
            <a:ext cx="2209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dirty="0">
                <a:solidFill>
                  <a:srgbClr val="000000"/>
                </a:solidFill>
                <a:latin typeface="楷体_GB2312" pitchFamily="49" charset="-122"/>
                <a:ea typeface="楷体_GB2312" pitchFamily="49" charset="-122"/>
              </a:rPr>
              <a:t>3.</a:t>
            </a:r>
            <a:r>
              <a:rPr kumimoji="1" lang="en-US" altLang="zh-CN" sz="2800" b="1" dirty="0">
                <a:solidFill>
                  <a:schemeClr val="hlink"/>
                </a:solidFill>
                <a:latin typeface="楷体_GB2312" pitchFamily="49" charset="-122"/>
                <a:ea typeface="楷体_GB2312" pitchFamily="49" charset="-122"/>
              </a:rPr>
              <a:t> </a:t>
            </a:r>
            <a:r>
              <a:rPr kumimoji="1" lang="zh-CN" altLang="en-US" sz="2800" b="1" dirty="0">
                <a:solidFill>
                  <a:srgbClr val="FF0000"/>
                </a:solidFill>
                <a:latin typeface="楷体_GB2312" pitchFamily="49" charset="-122"/>
                <a:ea typeface="楷体_GB2312" pitchFamily="49" charset="-122"/>
              </a:rPr>
              <a:t>泊松分布</a:t>
            </a:r>
          </a:p>
        </p:txBody>
      </p:sp>
      <p:graphicFrame>
        <p:nvGraphicFramePr>
          <p:cNvPr id="10" name="Object 23">
            <a:extLst>
              <a:ext uri="{FF2B5EF4-FFF2-40B4-BE49-F238E27FC236}">
                <a16:creationId xmlns:a16="http://schemas.microsoft.com/office/drawing/2014/main" id="{B3A09821-1EF3-453E-89A7-752348546E63}"/>
              </a:ext>
            </a:extLst>
          </p:cNvPr>
          <p:cNvGraphicFramePr>
            <a:graphicFrameLocks noChangeAspect="1"/>
          </p:cNvGraphicFramePr>
          <p:nvPr/>
        </p:nvGraphicFramePr>
        <p:xfrm>
          <a:off x="1524000" y="2590800"/>
          <a:ext cx="5791200" cy="1041400"/>
        </p:xfrm>
        <a:graphic>
          <a:graphicData uri="http://schemas.openxmlformats.org/presentationml/2006/ole">
            <mc:AlternateContent xmlns:mc="http://schemas.openxmlformats.org/markup-compatibility/2006">
              <mc:Choice xmlns:v="urn:schemas-microsoft-com:vml" Requires="v">
                <p:oleObj spid="_x0000_s62543" name="公式" r:id="rId3" imgW="6210000" imgH="1117440" progId="Equation.3">
                  <p:embed/>
                </p:oleObj>
              </mc:Choice>
              <mc:Fallback>
                <p:oleObj name="公式" r:id="rId3" imgW="6210000" imgH="1117440" progId="Equation.3">
                  <p:embed/>
                  <p:pic>
                    <p:nvPicPr>
                      <p:cNvPr id="208919" name="Object 23">
                        <a:extLst>
                          <a:ext uri="{FF2B5EF4-FFF2-40B4-BE49-F238E27FC236}">
                            <a16:creationId xmlns:a16="http://schemas.microsoft.com/office/drawing/2014/main" id="{9A26E60D-BE9B-4F28-AC7F-A34972BB35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590800"/>
                        <a:ext cx="5791200" cy="1041400"/>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47235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50" presetClass="entr" presetSubtype="0" decel="10000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1000" fill="hold"/>
                                        <p:tgtEl>
                                          <p:spTgt spid="8"/>
                                        </p:tgtEl>
                                        <p:attrNameLst>
                                          <p:attrName>ppt_w</p:attrName>
                                        </p:attrNameLst>
                                      </p:cBhvr>
                                      <p:tavLst>
                                        <p:tav tm="0">
                                          <p:val>
                                            <p:strVal val="#ppt_w+.3"/>
                                          </p:val>
                                        </p:tav>
                                        <p:tav tm="100000">
                                          <p:val>
                                            <p:strVal val="#ppt_w"/>
                                          </p:val>
                                        </p:tav>
                                      </p:tavLst>
                                    </p:anim>
                                    <p:anim calcmode="lin" valueType="num">
                                      <p:cBhvr>
                                        <p:cTn id="31" dur="1000" fill="hold"/>
                                        <p:tgtEl>
                                          <p:spTgt spid="8"/>
                                        </p:tgtEl>
                                        <p:attrNameLst>
                                          <p:attrName>ppt_h</p:attrName>
                                        </p:attrNameLst>
                                      </p:cBhvr>
                                      <p:tavLst>
                                        <p:tav tm="0">
                                          <p:val>
                                            <p:strVal val="#ppt_h"/>
                                          </p:val>
                                        </p:tav>
                                        <p:tav tm="100000">
                                          <p:val>
                                            <p:strVal val="#ppt_h"/>
                                          </p:val>
                                        </p:tav>
                                      </p:tavLst>
                                    </p:anim>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autoUpdateAnimBg="0"/>
      <p:bldP spid="8" grpId="0" autoUpdateAnimBg="0"/>
      <p:bldP spid="9"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1BF3CE-D282-44AF-BB26-11338E90E52E}"/>
              </a:ext>
            </a:extLst>
          </p:cNvPr>
          <p:cNvSpPr>
            <a:spLocks noGrp="1"/>
          </p:cNvSpPr>
          <p:nvPr>
            <p:ph type="title"/>
          </p:nvPr>
        </p:nvSpPr>
        <p:spPr/>
        <p:txBody>
          <a:bodyPr/>
          <a:lstStyle/>
          <a:p>
            <a:r>
              <a:rPr lang="en-US" altLang="zh-CN" dirty="0"/>
              <a:t>3.2-1 </a:t>
            </a:r>
            <a:r>
              <a:rPr lang="zh-CN" altLang="en-US" dirty="0"/>
              <a:t>随机事件</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4485D72-5BA5-4B4E-ADD0-A66C8B30A909}"/>
                  </a:ext>
                </a:extLst>
              </p:cNvPr>
              <p:cNvSpPr>
                <a:spLocks noGrp="1"/>
              </p:cNvSpPr>
              <p:nvPr>
                <p:ph idx="1"/>
              </p:nvPr>
            </p:nvSpPr>
            <p:spPr/>
            <p:txBody>
              <a:bodyPr/>
              <a:lstStyle/>
              <a:p>
                <a:r>
                  <a:rPr lang="zh-CN" altLang="en-US" dirty="0"/>
                  <a:t>随机事件</a:t>
                </a:r>
                <a:endParaRPr lang="en-US" altLang="zh-CN" dirty="0"/>
              </a:p>
              <a:p>
                <a:pPr lvl="1"/>
                <a:r>
                  <a:rPr lang="zh-CN" altLang="en-US" sz="2400" dirty="0"/>
                  <a:t>在</a:t>
                </a:r>
                <a:r>
                  <a:rPr lang="zh-CN" altLang="en-US" sz="2400" b="1" dirty="0"/>
                  <a:t>随机</a:t>
                </a:r>
                <a:r>
                  <a:rPr lang="zh-CN" altLang="en-US" sz="2400" dirty="0"/>
                  <a:t>试验中，可能出现也可能不出现，而在大量重复试验中具有某种规律性的</a:t>
                </a:r>
                <a:r>
                  <a:rPr lang="zh-CN" altLang="en-US" sz="2400" b="1" dirty="0"/>
                  <a:t>事件</a:t>
                </a:r>
                <a:r>
                  <a:rPr lang="zh-CN" altLang="en-US" sz="2400" dirty="0"/>
                  <a:t>叫做</a:t>
                </a:r>
                <a:r>
                  <a:rPr lang="zh-CN" altLang="en-US" sz="2400" b="1" dirty="0">
                    <a:solidFill>
                      <a:srgbClr val="FF0000"/>
                    </a:solidFill>
                  </a:rPr>
                  <a:t>随机事件</a:t>
                </a:r>
                <a:r>
                  <a:rPr lang="en-US" altLang="zh-CN" sz="2400" dirty="0"/>
                  <a:t>(</a:t>
                </a:r>
                <a:r>
                  <a:rPr lang="zh-CN" altLang="en-US" sz="2400" dirty="0"/>
                  <a:t>简称</a:t>
                </a:r>
                <a:r>
                  <a:rPr lang="zh-CN" altLang="en-US" sz="2400" b="1" dirty="0">
                    <a:solidFill>
                      <a:srgbClr val="0000FF"/>
                    </a:solidFill>
                  </a:rPr>
                  <a:t>事件</a:t>
                </a:r>
                <a:r>
                  <a:rPr lang="en-US" altLang="zh-CN" sz="2400" dirty="0"/>
                  <a:t>) </a:t>
                </a:r>
                <a:r>
                  <a:rPr lang="zh-CN" altLang="en-US" sz="2400" dirty="0">
                    <a:latin typeface="宋体" panose="02010600030101010101" pitchFamily="2" charset="-122"/>
                  </a:rPr>
                  <a:t>。</a:t>
                </a:r>
                <a:endParaRPr lang="en-US" altLang="zh-CN" sz="2400" dirty="0">
                  <a:latin typeface="宋体" panose="02010600030101010101" pitchFamily="2" charset="-122"/>
                </a:endParaRPr>
              </a:p>
              <a:p>
                <a:pPr lvl="1"/>
                <a:r>
                  <a:rPr lang="zh-CN" altLang="en-US" sz="2400" dirty="0">
                    <a:solidFill>
                      <a:srgbClr val="0000FF"/>
                    </a:solidFill>
                    <a:latin typeface="宋体" panose="02010600030101010101" pitchFamily="2" charset="-122"/>
                  </a:rPr>
                  <a:t>例：</a:t>
                </a:r>
                <a:r>
                  <a:rPr lang="zh-CN" altLang="en-US" sz="2400" dirty="0">
                    <a:latin typeface="宋体" panose="02010600030101010101" pitchFamily="2" charset="-122"/>
                  </a:rPr>
                  <a:t>观察</a:t>
                </a:r>
                <a:r>
                  <a:rPr lang="en-US" altLang="zh-CN" sz="2400" dirty="0">
                    <a:latin typeface="宋体" panose="02010600030101010101" pitchFamily="2" charset="-122"/>
                  </a:rPr>
                  <a:t>89</a:t>
                </a:r>
                <a:r>
                  <a:rPr lang="zh-CN" altLang="en-US" sz="2400" dirty="0">
                    <a:latin typeface="宋体" panose="02010600030101010101" pitchFamily="2" charset="-122"/>
                  </a:rPr>
                  <a:t>路公交车龙翔桥站候车人数，</a:t>
                </a:r>
                <a14:m>
                  <m:oMath xmlns:m="http://schemas.openxmlformats.org/officeDocument/2006/math">
                    <m:r>
                      <a:rPr lang="en-US" altLang="zh-CN" sz="2400" b="0" i="1" smtClean="0">
                        <a:latin typeface="Cambria Math" panose="02040503050406030204" pitchFamily="18" charset="0"/>
                      </a:rPr>
                      <m:t>𝑆</m:t>
                    </m:r>
                    <m:r>
                      <a:rPr lang="en-US" altLang="zh-CN" sz="2400" b="0" i="1" smtClean="0">
                        <a:latin typeface="Cambria Math" panose="02040503050406030204" pitchFamily="18" charset="0"/>
                      </a:rPr>
                      <m:t>={0,1,2,…}</m:t>
                    </m:r>
                  </m:oMath>
                </a14:m>
                <a:r>
                  <a:rPr lang="en-US" altLang="zh-CN" sz="2400" dirty="0"/>
                  <a:t>.</a:t>
                </a:r>
                <a:r>
                  <a:rPr lang="zh-CN" altLang="en-US" sz="2400" dirty="0"/>
                  <a:t> 记</a:t>
                </a:r>
                <a14:m>
                  <m:oMath xmlns:m="http://schemas.openxmlformats.org/officeDocument/2006/math">
                    <m:r>
                      <a:rPr lang="en-US" altLang="zh-CN" sz="2400" b="0" i="1" dirty="0" smtClean="0">
                        <a:latin typeface="Cambria Math" panose="02040503050406030204" pitchFamily="18" charset="0"/>
                      </a:rPr>
                      <m:t>𝐴</m:t>
                    </m:r>
                    <m:r>
                      <a:rPr lang="en-US" altLang="zh-CN" sz="2400" b="0" i="1" dirty="0" smtClean="0">
                        <a:latin typeface="Cambria Math" panose="02040503050406030204" pitchFamily="18" charset="0"/>
                      </a:rPr>
                      <m:t>={</m:t>
                    </m:r>
                    <m:r>
                      <a:rPr lang="zh-CN" altLang="en-US" sz="2400" i="1" dirty="0">
                        <a:latin typeface="Cambria Math" panose="02040503050406030204" pitchFamily="18" charset="0"/>
                      </a:rPr>
                      <m:t>至少</m:t>
                    </m:r>
                    <m:r>
                      <a:rPr lang="zh-CN" altLang="en-US" sz="2400" i="1" dirty="0" smtClean="0">
                        <a:latin typeface="Cambria Math" panose="02040503050406030204" pitchFamily="18" charset="0"/>
                      </a:rPr>
                      <m:t>有</m:t>
                    </m:r>
                    <m:r>
                      <a:rPr lang="en-US" altLang="zh-CN" sz="2400" b="0" i="1" dirty="0" smtClean="0">
                        <a:latin typeface="Cambria Math" panose="02040503050406030204" pitchFamily="18" charset="0"/>
                      </a:rPr>
                      <m:t>10</m:t>
                    </m:r>
                    <m:r>
                      <a:rPr lang="zh-CN" altLang="en-US" sz="2400" i="1" dirty="0">
                        <a:latin typeface="Cambria Math" panose="02040503050406030204" pitchFamily="18" charset="0"/>
                      </a:rPr>
                      <m:t>人</m:t>
                    </m:r>
                    <m:r>
                      <a:rPr lang="zh-CN" altLang="en-US" sz="2400" i="1" dirty="0" smtClean="0">
                        <a:latin typeface="Cambria Math" panose="02040503050406030204" pitchFamily="18" charset="0"/>
                      </a:rPr>
                      <m:t>候车</m:t>
                    </m:r>
                    <m:r>
                      <a:rPr lang="en-US" altLang="zh-CN" sz="2400" b="0" i="1" dirty="0" smtClean="0">
                        <a:latin typeface="Cambria Math" panose="02040503050406030204" pitchFamily="18" charset="0"/>
                      </a:rPr>
                      <m:t>}</m:t>
                    </m:r>
                  </m:oMath>
                </a14:m>
                <a:r>
                  <a:rPr lang="en-US" altLang="zh-CN" sz="2400" dirty="0"/>
                  <a:t>=</a:t>
                </a:r>
                <a14:m>
                  <m:oMath xmlns:m="http://schemas.openxmlformats.org/officeDocument/2006/math">
                    <m:r>
                      <a:rPr lang="en-US" altLang="zh-CN" sz="2400" b="0" i="1" dirty="0" smtClean="0">
                        <a:latin typeface="Cambria Math" panose="02040503050406030204" pitchFamily="18" charset="0"/>
                      </a:rPr>
                      <m:t>{10,11,12,…}</m:t>
                    </m:r>
                    <m:r>
                      <a:rPr lang="en-US" altLang="zh-CN" sz="2400" b="0" i="1" dirty="0" smtClean="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𝑆</m:t>
                    </m:r>
                  </m:oMath>
                </a14:m>
                <a:r>
                  <a:rPr lang="zh-CN" altLang="en-US" sz="2400" dirty="0"/>
                  <a:t>，</a:t>
                </a:r>
                <a14:m>
                  <m:oMath xmlns:m="http://schemas.openxmlformats.org/officeDocument/2006/math">
                    <m:r>
                      <a:rPr lang="en-US" altLang="zh-CN" sz="2400" i="1" dirty="0">
                        <a:latin typeface="Cambria Math" panose="02040503050406030204" pitchFamily="18" charset="0"/>
                      </a:rPr>
                      <m:t>𝐴</m:t>
                    </m:r>
                  </m:oMath>
                </a14:m>
                <a:r>
                  <a:rPr lang="zh-CN" altLang="en-US" sz="2400" dirty="0"/>
                  <a:t>为随机事件，</a:t>
                </a:r>
                <a:r>
                  <a:rPr lang="en-US" altLang="zh-CN" sz="2400" dirty="0"/>
                  <a:t> </a:t>
                </a:r>
                <a14:m>
                  <m:oMath xmlns:m="http://schemas.openxmlformats.org/officeDocument/2006/math">
                    <m:r>
                      <a:rPr lang="en-US" altLang="zh-CN" sz="2400" i="1" dirty="0">
                        <a:latin typeface="Cambria Math" panose="02040503050406030204" pitchFamily="18" charset="0"/>
                      </a:rPr>
                      <m:t>𝐴</m:t>
                    </m:r>
                  </m:oMath>
                </a14:m>
                <a:r>
                  <a:rPr lang="zh-CN" altLang="en-US" sz="2400" dirty="0"/>
                  <a:t>可能发生，也可能不发生。</a:t>
                </a:r>
                <a:endParaRPr lang="en-US" altLang="zh-CN" sz="2400" dirty="0"/>
              </a:p>
              <a:p>
                <a:pPr lvl="2"/>
                <a:r>
                  <a:rPr lang="zh-CN" altLang="en-US" sz="2200" dirty="0">
                    <a:latin typeface="宋体" panose="02010600030101010101" pitchFamily="2" charset="-122"/>
                  </a:rPr>
                  <a:t>如果将</a:t>
                </a:r>
                <a:r>
                  <a:rPr lang="en-US" altLang="zh-CN" sz="2200" dirty="0">
                    <a:latin typeface="宋体" panose="02010600030101010101" pitchFamily="2" charset="-122"/>
                  </a:rPr>
                  <a:t>S</a:t>
                </a:r>
                <a:r>
                  <a:rPr lang="zh-CN" altLang="en-US" sz="2200" dirty="0">
                    <a:latin typeface="宋体" panose="02010600030101010101" pitchFamily="2" charset="-122"/>
                  </a:rPr>
                  <a:t>亦视作事件，则每次试验</a:t>
                </a:r>
                <a:r>
                  <a:rPr lang="en-US" altLang="zh-CN" sz="2200" dirty="0">
                    <a:latin typeface="宋体" panose="02010600030101010101" pitchFamily="2" charset="-122"/>
                  </a:rPr>
                  <a:t>S</a:t>
                </a:r>
                <a:r>
                  <a:rPr lang="zh-CN" altLang="en-US" sz="2200" dirty="0">
                    <a:latin typeface="宋体" panose="02010600030101010101" pitchFamily="2" charset="-122"/>
                  </a:rPr>
                  <a:t>总是发生，故又称</a:t>
                </a:r>
                <a:r>
                  <a:rPr lang="en-US" altLang="zh-CN" sz="2200" dirty="0">
                    <a:latin typeface="宋体" panose="02010600030101010101" pitchFamily="2" charset="-122"/>
                  </a:rPr>
                  <a:t>S</a:t>
                </a:r>
                <a:r>
                  <a:rPr lang="zh-CN" altLang="en-US" sz="2200" dirty="0">
                    <a:latin typeface="宋体" panose="02010600030101010101" pitchFamily="2" charset="-122"/>
                  </a:rPr>
                  <a:t>为</a:t>
                </a:r>
                <a:r>
                  <a:rPr lang="zh-CN" altLang="en-US" sz="2200" dirty="0">
                    <a:solidFill>
                      <a:srgbClr val="FF0000"/>
                    </a:solidFill>
                    <a:latin typeface="宋体" panose="02010600030101010101" pitchFamily="2" charset="-122"/>
                  </a:rPr>
                  <a:t>必然事件。</a:t>
                </a:r>
                <a:endParaRPr lang="en-US" altLang="zh-CN" sz="2200" dirty="0">
                  <a:solidFill>
                    <a:srgbClr val="FF0000"/>
                  </a:solidFill>
                  <a:latin typeface="宋体" panose="02010600030101010101" pitchFamily="2" charset="-122"/>
                </a:endParaRPr>
              </a:p>
              <a:p>
                <a:pPr lvl="2"/>
                <a:r>
                  <a:rPr lang="zh-CN" altLang="en-US" sz="2200" dirty="0">
                    <a:latin typeface="宋体" panose="02010600030101010101" pitchFamily="2" charset="-122"/>
                  </a:rPr>
                  <a:t>为方便起见，记</a:t>
                </a:r>
                <a:r>
                  <a:rPr lang="el-GR" altLang="zh-CN" sz="2200" dirty="0">
                    <a:latin typeface="宋体" panose="02010600030101010101" pitchFamily="2" charset="-122"/>
                  </a:rPr>
                  <a:t>Φ</a:t>
                </a:r>
                <a:r>
                  <a:rPr lang="zh-CN" altLang="en-US" sz="2200" dirty="0">
                    <a:latin typeface="宋体" panose="02010600030101010101" pitchFamily="2" charset="-122"/>
                  </a:rPr>
                  <a:t>为</a:t>
                </a:r>
                <a:r>
                  <a:rPr lang="zh-CN" altLang="en-US" sz="2200" b="1" dirty="0">
                    <a:solidFill>
                      <a:srgbClr val="FF0000"/>
                    </a:solidFill>
                    <a:latin typeface="宋体" panose="02010600030101010101" pitchFamily="2" charset="-122"/>
                  </a:rPr>
                  <a:t>不可能事件</a:t>
                </a:r>
                <a:r>
                  <a:rPr lang="zh-CN" altLang="en-US" sz="2200" dirty="0">
                    <a:latin typeface="宋体" panose="02010600030101010101" pitchFamily="2" charset="-122"/>
                  </a:rPr>
                  <a:t>，</a:t>
                </a:r>
                <a:r>
                  <a:rPr lang="el-GR" altLang="zh-CN" sz="2200" dirty="0">
                    <a:latin typeface="宋体" panose="02010600030101010101" pitchFamily="2" charset="-122"/>
                  </a:rPr>
                  <a:t>Φ</a:t>
                </a:r>
                <a:r>
                  <a:rPr lang="zh-CN" altLang="en-US" sz="2200" dirty="0">
                    <a:latin typeface="宋体" panose="02010600030101010101" pitchFamily="2" charset="-122"/>
                  </a:rPr>
                  <a:t>不包含任何样本点。</a:t>
                </a:r>
              </a:p>
              <a:p>
                <a:pPr lvl="2"/>
                <a:endParaRPr lang="en-US" altLang="zh-CN" sz="2200" dirty="0"/>
              </a:p>
            </p:txBody>
          </p:sp>
        </mc:Choice>
        <mc:Fallback xmlns="">
          <p:sp>
            <p:nvSpPr>
              <p:cNvPr id="3" name="内容占位符 2">
                <a:extLst>
                  <a:ext uri="{FF2B5EF4-FFF2-40B4-BE49-F238E27FC236}">
                    <a16:creationId xmlns:a16="http://schemas.microsoft.com/office/drawing/2014/main" id="{24485D72-5BA5-4B4E-ADD0-A66C8B30A909}"/>
                  </a:ext>
                </a:extLst>
              </p:cNvPr>
              <p:cNvSpPr>
                <a:spLocks noGrp="1" noRot="1" noChangeAspect="1" noMove="1" noResize="1" noEditPoints="1" noAdjustHandles="1" noChangeArrowheads="1" noChangeShapeType="1" noTextEdit="1"/>
              </p:cNvSpPr>
              <p:nvPr>
                <p:ph idx="1"/>
              </p:nvPr>
            </p:nvSpPr>
            <p:spPr>
              <a:blipFill>
                <a:blip r:embed="rId3"/>
                <a:stretch>
                  <a:fillRect l="-339" t="-473"/>
                </a:stretch>
              </a:blipFill>
            </p:spPr>
            <p:txBody>
              <a:bodyPr/>
              <a:lstStyle/>
              <a:p>
                <a:r>
                  <a:rPr lang="zh-CN" altLang="en-US">
                    <a:noFill/>
                  </a:rPr>
                  <a:t> </a:t>
                </a:r>
              </a:p>
            </p:txBody>
          </p:sp>
        </mc:Fallback>
      </mc:AlternateContent>
      <p:sp>
        <p:nvSpPr>
          <p:cNvPr id="4" name="灯片编号占位符 6">
            <a:extLst>
              <a:ext uri="{FF2B5EF4-FFF2-40B4-BE49-F238E27FC236}">
                <a16:creationId xmlns:a16="http://schemas.microsoft.com/office/drawing/2014/main" id="{C1B8FE1A-1416-4403-A1C0-771DF9657C82}"/>
              </a:ext>
            </a:extLst>
          </p:cNvPr>
          <p:cNvSpPr txBox="1">
            <a:spLocks/>
          </p:cNvSpPr>
          <p:nvPr/>
        </p:nvSpPr>
        <p:spPr>
          <a:xfrm>
            <a:off x="6553200" y="6534056"/>
            <a:ext cx="2289175" cy="476250"/>
          </a:xfrm>
          <a:prstGeom prst="rect">
            <a:avLst/>
          </a:prstGeom>
        </p:spPr>
        <p:txBody>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5413224A-0D07-4C5A-AEEE-6B488AAC2AFC}" type="slidenum">
              <a:rPr lang="en-US" altLang="zh-CN" smtClean="0"/>
              <a:pPr/>
              <a:t>11</a:t>
            </a:fld>
            <a:endParaRPr lang="en-US" altLang="zh-CN"/>
          </a:p>
        </p:txBody>
      </p:sp>
      <p:graphicFrame>
        <p:nvGraphicFramePr>
          <p:cNvPr id="7" name="Object 4">
            <a:extLst>
              <a:ext uri="{FF2B5EF4-FFF2-40B4-BE49-F238E27FC236}">
                <a16:creationId xmlns:a16="http://schemas.microsoft.com/office/drawing/2014/main" id="{2E910542-8F6A-41B9-85E3-40C483865C5A}"/>
              </a:ext>
            </a:extLst>
          </p:cNvPr>
          <p:cNvGraphicFramePr>
            <a:graphicFrameLocks noChangeAspect="1"/>
          </p:cNvGraphicFramePr>
          <p:nvPr/>
        </p:nvGraphicFramePr>
        <p:xfrm>
          <a:off x="5135504" y="5708595"/>
          <a:ext cx="650875" cy="249238"/>
        </p:xfrm>
        <a:graphic>
          <a:graphicData uri="http://schemas.openxmlformats.org/presentationml/2006/ole">
            <mc:AlternateContent xmlns:mc="http://schemas.openxmlformats.org/markup-compatibility/2006">
              <mc:Choice xmlns:v="urn:schemas-microsoft-com:vml" Requires="v">
                <p:oleObj spid="_x0000_s1181" name="Equation" r:id="rId4" imgW="152280" imgH="126720" progId="Equation.DSMT4">
                  <p:embed/>
                </p:oleObj>
              </mc:Choice>
              <mc:Fallback>
                <p:oleObj name="Equation" r:id="rId4" imgW="152280" imgH="126720" progId="Equation.DSMT4">
                  <p:embed/>
                  <p:pic>
                    <p:nvPicPr>
                      <p:cNvPr id="26628" name="Object 4">
                        <a:extLst>
                          <a:ext uri="{FF2B5EF4-FFF2-40B4-BE49-F238E27FC236}">
                            <a16:creationId xmlns:a16="http://schemas.microsoft.com/office/drawing/2014/main" id="{1F82E5F3-4644-402F-81BC-A439487691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5504" y="5708595"/>
                        <a:ext cx="650875" cy="24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402519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57ED7-68E0-49E7-990F-15994D402225}"/>
              </a:ext>
            </a:extLst>
          </p:cNvPr>
          <p:cNvSpPr>
            <a:spLocks noGrp="1"/>
          </p:cNvSpPr>
          <p:nvPr>
            <p:ph type="title"/>
          </p:nvPr>
        </p:nvSpPr>
        <p:spPr/>
        <p:txBody>
          <a:bodyPr/>
          <a:lstStyle/>
          <a:p>
            <a:r>
              <a:rPr lang="en-US" altLang="zh-CN" dirty="0"/>
              <a:t>3.4-3</a:t>
            </a:r>
            <a:r>
              <a:rPr kumimoji="1" lang="zh-CN" altLang="en-US" dirty="0">
                <a:latin typeface="楷体_GB2312" pitchFamily="49" charset="-122"/>
                <a:ea typeface="楷体_GB2312" pitchFamily="49" charset="-122"/>
              </a:rPr>
              <a:t>离散型随机变量及其</a:t>
            </a:r>
            <a:r>
              <a:rPr lang="zh-CN" altLang="en-US" dirty="0">
                <a:latin typeface="楷体_GB2312" pitchFamily="49" charset="-122"/>
                <a:ea typeface="楷体_GB2312" pitchFamily="49" charset="-122"/>
              </a:rPr>
              <a:t>分布</a:t>
            </a:r>
            <a:endParaRPr lang="zh-CN" altLang="en-US" dirty="0"/>
          </a:p>
        </p:txBody>
      </p:sp>
      <p:sp>
        <p:nvSpPr>
          <p:cNvPr id="3" name="内容占位符 2">
            <a:extLst>
              <a:ext uri="{FF2B5EF4-FFF2-40B4-BE49-F238E27FC236}">
                <a16:creationId xmlns:a16="http://schemas.microsoft.com/office/drawing/2014/main" id="{AA9D81C8-84F6-4784-8F12-72AECEA1AA1C}"/>
              </a:ext>
            </a:extLst>
          </p:cNvPr>
          <p:cNvSpPr>
            <a:spLocks noGrp="1"/>
          </p:cNvSpPr>
          <p:nvPr>
            <p:ph idx="1"/>
          </p:nvPr>
        </p:nvSpPr>
        <p:spPr/>
        <p:txBody>
          <a:bodyPr/>
          <a:lstStyle/>
          <a:p>
            <a:r>
              <a:rPr lang="en-US" altLang="zh-CN" dirty="0"/>
              <a:t> </a:t>
            </a:r>
            <a:endParaRPr lang="zh-CN" altLang="en-US" dirty="0"/>
          </a:p>
        </p:txBody>
      </p:sp>
      <p:sp>
        <p:nvSpPr>
          <p:cNvPr id="4" name="Text Box 4">
            <a:extLst>
              <a:ext uri="{FF2B5EF4-FFF2-40B4-BE49-F238E27FC236}">
                <a16:creationId xmlns:a16="http://schemas.microsoft.com/office/drawing/2014/main" id="{BAD0ECDB-9D8D-4BC0-BEB4-8DDFF84EB76B}"/>
              </a:ext>
            </a:extLst>
          </p:cNvPr>
          <p:cNvSpPr txBox="1">
            <a:spLocks noChangeArrowheads="1"/>
          </p:cNvSpPr>
          <p:nvPr/>
        </p:nvSpPr>
        <p:spPr bwMode="auto">
          <a:xfrm>
            <a:off x="838200" y="685800"/>
            <a:ext cx="2209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dirty="0">
                <a:solidFill>
                  <a:srgbClr val="000000"/>
                </a:solidFill>
                <a:latin typeface="楷体_GB2312" pitchFamily="49" charset="-122"/>
                <a:ea typeface="楷体_GB2312" pitchFamily="49" charset="-122"/>
              </a:rPr>
              <a:t>4.</a:t>
            </a:r>
            <a:r>
              <a:rPr kumimoji="1" lang="en-US" altLang="zh-CN" sz="2800" b="1" dirty="0">
                <a:solidFill>
                  <a:schemeClr val="hlink"/>
                </a:solidFill>
                <a:latin typeface="楷体_GB2312" pitchFamily="49" charset="-122"/>
                <a:ea typeface="楷体_GB2312" pitchFamily="49" charset="-122"/>
              </a:rPr>
              <a:t> </a:t>
            </a:r>
            <a:r>
              <a:rPr kumimoji="1" lang="zh-CN" altLang="en-US" sz="2800" b="1" dirty="0">
                <a:solidFill>
                  <a:srgbClr val="FF0000"/>
                </a:solidFill>
                <a:latin typeface="楷体_GB2312" pitchFamily="49" charset="-122"/>
                <a:ea typeface="楷体_GB2312" pitchFamily="49" charset="-122"/>
              </a:rPr>
              <a:t>几何分布</a:t>
            </a:r>
          </a:p>
        </p:txBody>
      </p:sp>
      <p:sp>
        <p:nvSpPr>
          <p:cNvPr id="5" name="Text Box 5">
            <a:extLst>
              <a:ext uri="{FF2B5EF4-FFF2-40B4-BE49-F238E27FC236}">
                <a16:creationId xmlns:a16="http://schemas.microsoft.com/office/drawing/2014/main" id="{4F7F3B0F-70B5-4CA5-9F65-1C9F0DE5E146}"/>
              </a:ext>
            </a:extLst>
          </p:cNvPr>
          <p:cNvSpPr txBox="1">
            <a:spLocks noChangeArrowheads="1"/>
          </p:cNvSpPr>
          <p:nvPr/>
        </p:nvSpPr>
        <p:spPr bwMode="auto">
          <a:xfrm>
            <a:off x="838200" y="1295400"/>
            <a:ext cx="7620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000000"/>
                </a:solidFill>
                <a:latin typeface="楷体_GB2312" pitchFamily="49" charset="-122"/>
                <a:ea typeface="楷体_GB2312" pitchFamily="49" charset="-122"/>
              </a:rPr>
              <a:t>若随机变量</a:t>
            </a:r>
            <a:r>
              <a:rPr kumimoji="1" lang="en-US" altLang="zh-CN" sz="2800" b="1" i="1" dirty="0">
                <a:solidFill>
                  <a:srgbClr val="000000"/>
                </a:solidFill>
                <a:ea typeface="楷体_GB2312" pitchFamily="49" charset="-122"/>
              </a:rPr>
              <a:t>X </a:t>
            </a:r>
            <a:r>
              <a:rPr kumimoji="1" lang="zh-CN" altLang="en-US" sz="2800" b="1" dirty="0">
                <a:solidFill>
                  <a:srgbClr val="000000"/>
                </a:solidFill>
                <a:latin typeface="楷体_GB2312" pitchFamily="49" charset="-122"/>
                <a:ea typeface="楷体_GB2312" pitchFamily="49" charset="-122"/>
              </a:rPr>
              <a:t>所有可能的取值为</a:t>
            </a:r>
            <a:r>
              <a:rPr kumimoji="1" lang="en-US" altLang="zh-CN" sz="2800" b="1" dirty="0">
                <a:solidFill>
                  <a:srgbClr val="000000"/>
                </a:solidFill>
                <a:ea typeface="楷体_GB2312" pitchFamily="49" charset="-122"/>
              </a:rPr>
              <a:t>1,2,3,…</a:t>
            </a:r>
            <a:r>
              <a:rPr kumimoji="1" lang="zh-CN" altLang="en-US" sz="2800" b="1" dirty="0">
                <a:solidFill>
                  <a:srgbClr val="000000"/>
                </a:solidFill>
                <a:latin typeface="楷体_GB2312" pitchFamily="49" charset="-122"/>
                <a:ea typeface="楷体_GB2312" pitchFamily="49" charset="-122"/>
              </a:rPr>
              <a:t>，而取各值的概率为</a:t>
            </a:r>
          </a:p>
        </p:txBody>
      </p:sp>
      <p:sp>
        <p:nvSpPr>
          <p:cNvPr id="6" name="Text Box 6">
            <a:extLst>
              <a:ext uri="{FF2B5EF4-FFF2-40B4-BE49-F238E27FC236}">
                <a16:creationId xmlns:a16="http://schemas.microsoft.com/office/drawing/2014/main" id="{E6211EE1-9367-4FE0-B385-D43FF46A7670}"/>
              </a:ext>
            </a:extLst>
          </p:cNvPr>
          <p:cNvSpPr txBox="1">
            <a:spLocks noChangeArrowheads="1"/>
          </p:cNvSpPr>
          <p:nvPr/>
        </p:nvSpPr>
        <p:spPr bwMode="auto">
          <a:xfrm>
            <a:off x="762000" y="3200400"/>
            <a:ext cx="3505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000000"/>
                </a:solidFill>
                <a:latin typeface="楷体_GB2312" pitchFamily="49" charset="-122"/>
                <a:ea typeface="楷体_GB2312" pitchFamily="49" charset="-122"/>
              </a:rPr>
              <a:t>其中 </a:t>
            </a:r>
            <a:r>
              <a:rPr kumimoji="1" lang="en-US" altLang="zh-CN" sz="2800" b="1">
                <a:solidFill>
                  <a:srgbClr val="000000"/>
                </a:solidFill>
                <a:ea typeface="楷体_GB2312" pitchFamily="49" charset="-122"/>
              </a:rPr>
              <a:t>0&lt;</a:t>
            </a:r>
            <a:r>
              <a:rPr kumimoji="1" lang="en-US" altLang="zh-CN" sz="2800" b="1" i="1">
                <a:solidFill>
                  <a:srgbClr val="000000"/>
                </a:solidFill>
                <a:ea typeface="楷体_GB2312" pitchFamily="49" charset="-122"/>
              </a:rPr>
              <a:t>p</a:t>
            </a:r>
            <a:r>
              <a:rPr kumimoji="1" lang="en-US" altLang="zh-CN" sz="2800" b="1">
                <a:solidFill>
                  <a:srgbClr val="000000"/>
                </a:solidFill>
                <a:ea typeface="楷体_GB2312" pitchFamily="49" charset="-122"/>
              </a:rPr>
              <a:t>&lt;1</a:t>
            </a:r>
            <a:r>
              <a:rPr kumimoji="1" lang="zh-CN" altLang="en-US" sz="2800" b="1">
                <a:solidFill>
                  <a:srgbClr val="000000"/>
                </a:solidFill>
                <a:ea typeface="楷体_GB2312" pitchFamily="49" charset="-122"/>
              </a:rPr>
              <a:t>，</a:t>
            </a:r>
            <a:r>
              <a:rPr kumimoji="1" lang="en-US" altLang="zh-CN" sz="2800" b="1">
                <a:solidFill>
                  <a:srgbClr val="000000"/>
                </a:solidFill>
                <a:ea typeface="楷体_GB2312" pitchFamily="49" charset="-122"/>
              </a:rPr>
              <a:t>q=1-p</a:t>
            </a:r>
          </a:p>
        </p:txBody>
      </p:sp>
      <p:sp>
        <p:nvSpPr>
          <p:cNvPr id="7" name="Text Box 7">
            <a:extLst>
              <a:ext uri="{FF2B5EF4-FFF2-40B4-BE49-F238E27FC236}">
                <a16:creationId xmlns:a16="http://schemas.microsoft.com/office/drawing/2014/main" id="{101C0B6A-5B54-444D-A441-4D5E023FC2C4}"/>
              </a:ext>
            </a:extLst>
          </p:cNvPr>
          <p:cNvSpPr txBox="1">
            <a:spLocks noChangeArrowheads="1"/>
          </p:cNvSpPr>
          <p:nvPr/>
        </p:nvSpPr>
        <p:spPr bwMode="auto">
          <a:xfrm>
            <a:off x="4191000" y="3200400"/>
            <a:ext cx="3886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000000"/>
                </a:solidFill>
                <a:latin typeface="楷体_GB2312" pitchFamily="49" charset="-122"/>
                <a:ea typeface="楷体_GB2312" pitchFamily="49" charset="-122"/>
              </a:rPr>
              <a:t>则称</a:t>
            </a:r>
            <a:r>
              <a:rPr kumimoji="1" lang="en-US" altLang="zh-CN" sz="2800" b="1" i="1" dirty="0">
                <a:solidFill>
                  <a:srgbClr val="FF0000"/>
                </a:solidFill>
                <a:ea typeface="楷体_GB2312" pitchFamily="49" charset="-122"/>
              </a:rPr>
              <a:t>X </a:t>
            </a:r>
            <a:r>
              <a:rPr kumimoji="1" lang="zh-CN" altLang="en-US" sz="2800" b="1" dirty="0">
                <a:solidFill>
                  <a:srgbClr val="FF0000"/>
                </a:solidFill>
                <a:latin typeface="楷体_GB2312" pitchFamily="49" charset="-122"/>
                <a:ea typeface="楷体_GB2312" pitchFamily="49" charset="-122"/>
              </a:rPr>
              <a:t>服从几何分布</a:t>
            </a:r>
            <a:r>
              <a:rPr kumimoji="1" lang="zh-CN" altLang="en-US" sz="2800" b="1" dirty="0">
                <a:latin typeface="楷体_GB2312" pitchFamily="49" charset="-122"/>
                <a:ea typeface="楷体_GB2312" pitchFamily="49" charset="-122"/>
              </a:rPr>
              <a:t>。</a:t>
            </a:r>
          </a:p>
        </p:txBody>
      </p:sp>
      <p:sp>
        <p:nvSpPr>
          <p:cNvPr id="8" name="Text Box 8">
            <a:extLst>
              <a:ext uri="{FF2B5EF4-FFF2-40B4-BE49-F238E27FC236}">
                <a16:creationId xmlns:a16="http://schemas.microsoft.com/office/drawing/2014/main" id="{4D918AA5-F365-449B-BD82-774E28EBEA9F}"/>
              </a:ext>
            </a:extLst>
          </p:cNvPr>
          <p:cNvSpPr txBox="1">
            <a:spLocks noChangeArrowheads="1"/>
          </p:cNvSpPr>
          <p:nvPr/>
        </p:nvSpPr>
        <p:spPr bwMode="auto">
          <a:xfrm>
            <a:off x="743971" y="3954462"/>
            <a:ext cx="327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000000"/>
                </a:solidFill>
                <a:latin typeface="楷体_GB2312" pitchFamily="49" charset="-122"/>
                <a:ea typeface="楷体_GB2312" pitchFamily="49" charset="-122"/>
              </a:rPr>
              <a:t>通常记为</a:t>
            </a:r>
            <a:r>
              <a:rPr kumimoji="1" lang="zh-CN" altLang="en-US" sz="2800" b="1" dirty="0">
                <a:latin typeface="楷体_GB2312" pitchFamily="49" charset="-122"/>
                <a:ea typeface="楷体_GB2312" pitchFamily="49" charset="-122"/>
              </a:rPr>
              <a:t> </a:t>
            </a:r>
            <a:r>
              <a:rPr kumimoji="1" lang="en-US" altLang="zh-CN" sz="2800" b="1" i="1" dirty="0">
                <a:solidFill>
                  <a:srgbClr val="0000CC"/>
                </a:solidFill>
                <a:ea typeface="楷体_GB2312" pitchFamily="49" charset="-122"/>
              </a:rPr>
              <a:t>X</a:t>
            </a:r>
            <a:r>
              <a:rPr kumimoji="1" lang="zh-CN" altLang="en-US" sz="2800" b="1" i="1" dirty="0">
                <a:solidFill>
                  <a:srgbClr val="0000CC"/>
                </a:solidFill>
                <a:ea typeface="楷体_GB2312" pitchFamily="49" charset="-122"/>
              </a:rPr>
              <a:t>～ </a:t>
            </a:r>
            <a:r>
              <a:rPr kumimoji="1" lang="en-US" altLang="zh-CN" sz="2800" b="1" dirty="0">
                <a:solidFill>
                  <a:srgbClr val="0000CC"/>
                </a:solidFill>
                <a:ea typeface="楷体_GB2312" pitchFamily="49" charset="-122"/>
              </a:rPr>
              <a:t>G(</a:t>
            </a:r>
            <a:r>
              <a:rPr kumimoji="1" lang="en-US" altLang="zh-CN" sz="2800" b="1" i="1" dirty="0">
                <a:solidFill>
                  <a:srgbClr val="0000CC"/>
                </a:solidFill>
                <a:ea typeface="楷体_GB2312" pitchFamily="49" charset="-122"/>
              </a:rPr>
              <a:t>p</a:t>
            </a:r>
            <a:r>
              <a:rPr kumimoji="1" lang="en-US" altLang="zh-CN" sz="2800" b="1" dirty="0">
                <a:solidFill>
                  <a:srgbClr val="0000CC"/>
                </a:solidFill>
                <a:ea typeface="楷体_GB2312" pitchFamily="49" charset="-122"/>
              </a:rPr>
              <a:t>)</a:t>
            </a:r>
            <a:r>
              <a:rPr kumimoji="1" lang="en-US" altLang="zh-CN" sz="2800" b="1" dirty="0">
                <a:latin typeface="楷体_GB2312" pitchFamily="49" charset="-122"/>
                <a:ea typeface="楷体_GB2312" pitchFamily="49" charset="-122"/>
              </a:rPr>
              <a:t> </a:t>
            </a:r>
          </a:p>
        </p:txBody>
      </p:sp>
      <p:graphicFrame>
        <p:nvGraphicFramePr>
          <p:cNvPr id="9" name="Object 9">
            <a:extLst>
              <a:ext uri="{FF2B5EF4-FFF2-40B4-BE49-F238E27FC236}">
                <a16:creationId xmlns:a16="http://schemas.microsoft.com/office/drawing/2014/main" id="{CCAF5E3F-E2A7-4FBC-B0E7-8BBBF7D07ABF}"/>
              </a:ext>
            </a:extLst>
          </p:cNvPr>
          <p:cNvGraphicFramePr>
            <a:graphicFrameLocks noChangeAspect="1"/>
          </p:cNvGraphicFramePr>
          <p:nvPr/>
        </p:nvGraphicFramePr>
        <p:xfrm>
          <a:off x="1905000" y="2362200"/>
          <a:ext cx="5662613" cy="649288"/>
        </p:xfrm>
        <a:graphic>
          <a:graphicData uri="http://schemas.openxmlformats.org/presentationml/2006/ole">
            <mc:AlternateContent xmlns:mc="http://schemas.openxmlformats.org/markup-compatibility/2006">
              <mc:Choice xmlns:v="urn:schemas-microsoft-com:vml" Requires="v">
                <p:oleObj spid="_x0000_s63656" name="Equation" r:id="rId4" imgW="2057400" imgH="228600" progId="Equation.DSMT4">
                  <p:embed/>
                </p:oleObj>
              </mc:Choice>
              <mc:Fallback>
                <p:oleObj name="Equation" r:id="rId4" imgW="2057400" imgH="228600" progId="Equation.DSMT4">
                  <p:embed/>
                  <p:pic>
                    <p:nvPicPr>
                      <p:cNvPr id="221193" name="Object 9">
                        <a:extLst>
                          <a:ext uri="{FF2B5EF4-FFF2-40B4-BE49-F238E27FC236}">
                            <a16:creationId xmlns:a16="http://schemas.microsoft.com/office/drawing/2014/main" id="{F56168EE-CB15-4DE9-BB92-4E0481622B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2362200"/>
                        <a:ext cx="5662613" cy="649288"/>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10">
            <a:extLst>
              <a:ext uri="{FF2B5EF4-FFF2-40B4-BE49-F238E27FC236}">
                <a16:creationId xmlns:a16="http://schemas.microsoft.com/office/drawing/2014/main" id="{DD3741E1-48A7-42B9-9EA4-BCBBE6F39B50}"/>
              </a:ext>
            </a:extLst>
          </p:cNvPr>
          <p:cNvSpPr>
            <a:spLocks noChangeArrowheads="1"/>
          </p:cNvSpPr>
          <p:nvPr/>
        </p:nvSpPr>
        <p:spPr bwMode="auto">
          <a:xfrm>
            <a:off x="926306" y="4611971"/>
            <a:ext cx="762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800" b="1" dirty="0">
                <a:solidFill>
                  <a:srgbClr val="000000"/>
                </a:solidFill>
                <a:latin typeface="楷体_GB2312" pitchFamily="49" charset="-122"/>
                <a:ea typeface="楷体_GB2312" pitchFamily="49" charset="-122"/>
              </a:rPr>
              <a:t>     显然几何分布满足分布律的两个性质</a:t>
            </a:r>
          </a:p>
        </p:txBody>
      </p:sp>
      <p:graphicFrame>
        <p:nvGraphicFramePr>
          <p:cNvPr id="11" name="Object 11">
            <a:extLst>
              <a:ext uri="{FF2B5EF4-FFF2-40B4-BE49-F238E27FC236}">
                <a16:creationId xmlns:a16="http://schemas.microsoft.com/office/drawing/2014/main" id="{D182C685-AF5F-4BBC-8D06-7ABA2DD6B22F}"/>
              </a:ext>
            </a:extLst>
          </p:cNvPr>
          <p:cNvGraphicFramePr>
            <a:graphicFrameLocks noChangeAspect="1"/>
          </p:cNvGraphicFramePr>
          <p:nvPr/>
        </p:nvGraphicFramePr>
        <p:xfrm>
          <a:off x="990600" y="5181600"/>
          <a:ext cx="7162800" cy="1131888"/>
        </p:xfrm>
        <a:graphic>
          <a:graphicData uri="http://schemas.openxmlformats.org/presentationml/2006/ole">
            <mc:AlternateContent xmlns:mc="http://schemas.openxmlformats.org/markup-compatibility/2006">
              <mc:Choice xmlns:v="urn:schemas-microsoft-com:vml" Requires="v">
                <p:oleObj spid="_x0000_s63657" name="Equation" r:id="rId6" imgW="3085920" imgH="431640" progId="Equation.DSMT4">
                  <p:embed/>
                </p:oleObj>
              </mc:Choice>
              <mc:Fallback>
                <p:oleObj name="Equation" r:id="rId6" imgW="3085920" imgH="431640" progId="Equation.DSMT4">
                  <p:embed/>
                  <p:pic>
                    <p:nvPicPr>
                      <p:cNvPr id="221195" name="Object 11">
                        <a:extLst>
                          <a:ext uri="{FF2B5EF4-FFF2-40B4-BE49-F238E27FC236}">
                            <a16:creationId xmlns:a16="http://schemas.microsoft.com/office/drawing/2014/main" id="{65CF03B5-8C39-4163-BC52-7A3022BE68F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5181600"/>
                        <a:ext cx="7162800" cy="1131888"/>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71638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7" presetClass="entr" presetSubtype="1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500" fill="hold"/>
                                        <p:tgtEl>
                                          <p:spTgt spid="8"/>
                                        </p:tgtEl>
                                        <p:attrNameLst>
                                          <p:attrName>ppt_w</p:attrName>
                                        </p:attrNameLst>
                                      </p:cBhvr>
                                      <p:tavLst>
                                        <p:tav tm="0">
                                          <p:val>
                                            <p:fltVal val="0"/>
                                          </p:val>
                                        </p:tav>
                                        <p:tav tm="100000">
                                          <p:val>
                                            <p:strVal val="#ppt_w"/>
                                          </p:val>
                                        </p:tav>
                                      </p:tavLst>
                                    </p:anim>
                                    <p:anim calcmode="lin" valueType="num">
                                      <p:cBhvr>
                                        <p:cTn id="31"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ppt_x"/>
                                          </p:val>
                                        </p:tav>
                                        <p:tav tm="100000">
                                          <p:val>
                                            <p:strVal val="#ppt_x"/>
                                          </p:val>
                                        </p:tav>
                                      </p:tavLst>
                                    </p:anim>
                                    <p:anim calcmode="lin" valueType="num">
                                      <p:cBhvr additive="base">
                                        <p:cTn id="37" dur="500" fill="hold"/>
                                        <p:tgtEl>
                                          <p:spTgt spid="10"/>
                                        </p:tgtEl>
                                        <p:attrNameLst>
                                          <p:attrName>ppt_y</p:attrName>
                                        </p:attrNameLst>
                                      </p:cBhvr>
                                      <p:tavLst>
                                        <p:tav tm="0">
                                          <p:val>
                                            <p:strVal val="1+#ppt_h/2"/>
                                          </p:val>
                                        </p:tav>
                                        <p:tav tm="100000">
                                          <p:val>
                                            <p:strVal val="#ppt_y"/>
                                          </p:val>
                                        </p:tav>
                                      </p:tavLst>
                                    </p:anim>
                                  </p:childTnLst>
                                </p:cTn>
                              </p:par>
                            </p:childTnLst>
                          </p:cTn>
                        </p:par>
                        <p:par>
                          <p:cTn id="38" fill="hold">
                            <p:stCondLst>
                              <p:cond delay="500"/>
                            </p:stCondLst>
                            <p:childTnLst>
                              <p:par>
                                <p:cTn id="39" presetID="3" presetClass="entr" presetSubtype="5" fill="hold"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blinds(vertical)">
                                      <p:cBhvr>
                                        <p:cTn id="4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P spid="7" grpId="0" autoUpdateAnimBg="0"/>
      <p:bldP spid="8" grpId="0" autoUpdateAnimBg="0"/>
      <p:bldP spid="10" grpId="0"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DEFC61-FC74-49E6-AD8B-AD1067FF942B}"/>
              </a:ext>
            </a:extLst>
          </p:cNvPr>
          <p:cNvSpPr>
            <a:spLocks noGrp="1"/>
          </p:cNvSpPr>
          <p:nvPr>
            <p:ph type="title"/>
          </p:nvPr>
        </p:nvSpPr>
        <p:spPr/>
        <p:txBody>
          <a:bodyPr/>
          <a:lstStyle/>
          <a:p>
            <a:r>
              <a:rPr lang="en-US" altLang="zh-CN" dirty="0"/>
              <a:t>3.4-4 </a:t>
            </a:r>
            <a:r>
              <a:rPr lang="zh-CN" altLang="en-US" dirty="0"/>
              <a:t>连续型随机变量及其概率密度</a:t>
            </a:r>
          </a:p>
        </p:txBody>
      </p:sp>
      <p:sp>
        <p:nvSpPr>
          <p:cNvPr id="3" name="内容占位符 2">
            <a:extLst>
              <a:ext uri="{FF2B5EF4-FFF2-40B4-BE49-F238E27FC236}">
                <a16:creationId xmlns:a16="http://schemas.microsoft.com/office/drawing/2014/main" id="{DB3C3BD0-2EFB-40F1-AE87-7FA7AC6A85DE}"/>
              </a:ext>
            </a:extLst>
          </p:cNvPr>
          <p:cNvSpPr>
            <a:spLocks noGrp="1"/>
          </p:cNvSpPr>
          <p:nvPr>
            <p:ph idx="1"/>
          </p:nvPr>
        </p:nvSpPr>
        <p:spPr/>
        <p:txBody>
          <a:bodyPr/>
          <a:lstStyle/>
          <a:p>
            <a:endParaRPr lang="zh-CN" altLang="en-US" dirty="0"/>
          </a:p>
        </p:txBody>
      </p:sp>
      <p:sp>
        <p:nvSpPr>
          <p:cNvPr id="5" name="Rectangle 5">
            <a:extLst>
              <a:ext uri="{FF2B5EF4-FFF2-40B4-BE49-F238E27FC236}">
                <a16:creationId xmlns:a16="http://schemas.microsoft.com/office/drawing/2014/main" id="{D009E7F7-6104-43B8-877D-9063E1977146}"/>
              </a:ext>
            </a:extLst>
          </p:cNvPr>
          <p:cNvSpPr>
            <a:spLocks noChangeArrowheads="1"/>
          </p:cNvSpPr>
          <p:nvPr/>
        </p:nvSpPr>
        <p:spPr bwMode="auto">
          <a:xfrm>
            <a:off x="685902" y="1447852"/>
            <a:ext cx="7526338" cy="287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kumimoji="1" lang="en-US" altLang="zh-CN" sz="2800" b="1" dirty="0">
                <a:solidFill>
                  <a:srgbClr val="FFFF99"/>
                </a:solidFill>
              </a:rPr>
              <a:t>    </a:t>
            </a:r>
            <a:r>
              <a:rPr kumimoji="1" lang="zh-CN" altLang="en-US" sz="2800" b="1" dirty="0">
                <a:solidFill>
                  <a:srgbClr val="000000"/>
                </a:solidFill>
              </a:rPr>
              <a:t>连续型随机变量</a:t>
            </a:r>
            <a:r>
              <a:rPr kumimoji="1" lang="en-US" altLang="zh-CN" sz="2800" b="1" i="1" dirty="0">
                <a:solidFill>
                  <a:srgbClr val="000000"/>
                </a:solidFill>
                <a:latin typeface="Times New Roman" panose="02020603050405020304" pitchFamily="18" charset="0"/>
              </a:rPr>
              <a:t>X </a:t>
            </a:r>
            <a:r>
              <a:rPr kumimoji="1" lang="zh-CN" altLang="en-US" sz="2800" b="1" dirty="0">
                <a:solidFill>
                  <a:srgbClr val="000000"/>
                </a:solidFill>
              </a:rPr>
              <a:t>所有可能取值充满一个区间，对这种类型的随机变量，不能象离散型随机变量那样，以指定它取每个值的概率的方式去给出其概率分布，而是需要通过给出所谓</a:t>
            </a:r>
            <a:r>
              <a:rPr kumimoji="1" lang="zh-CN" altLang="en-US" sz="2800" b="1" dirty="0">
                <a:solidFill>
                  <a:srgbClr val="000000"/>
                </a:solidFill>
                <a:latin typeface="Times New Roman" panose="02020603050405020304" pitchFamily="18" charset="0"/>
              </a:rPr>
              <a:t>“</a:t>
            </a:r>
            <a:r>
              <a:rPr kumimoji="1" lang="zh-CN" altLang="en-US" sz="2800" b="1" dirty="0">
                <a:solidFill>
                  <a:srgbClr val="FF0000"/>
                </a:solidFill>
              </a:rPr>
              <a:t>概率密度函数</a:t>
            </a:r>
            <a:r>
              <a:rPr kumimoji="1" lang="zh-CN" altLang="en-US" sz="2800" b="1" dirty="0">
                <a:solidFill>
                  <a:srgbClr val="000000"/>
                </a:solidFill>
                <a:latin typeface="Times New Roman" panose="02020603050405020304" pitchFamily="18" charset="0"/>
              </a:rPr>
              <a:t>”</a:t>
            </a:r>
            <a:r>
              <a:rPr kumimoji="1" lang="zh-CN" altLang="en-US" sz="2800" b="1" dirty="0">
                <a:solidFill>
                  <a:srgbClr val="000000"/>
                </a:solidFill>
              </a:rPr>
              <a:t>的方式来描述。</a:t>
            </a:r>
          </a:p>
        </p:txBody>
      </p:sp>
      <p:sp>
        <p:nvSpPr>
          <p:cNvPr id="6" name="Rectangle 6">
            <a:extLst>
              <a:ext uri="{FF2B5EF4-FFF2-40B4-BE49-F238E27FC236}">
                <a16:creationId xmlns:a16="http://schemas.microsoft.com/office/drawing/2014/main" id="{B44B01E8-B6F2-4544-B1F7-6F5DF1909FFD}"/>
              </a:ext>
            </a:extLst>
          </p:cNvPr>
          <p:cNvSpPr>
            <a:spLocks noChangeArrowheads="1"/>
          </p:cNvSpPr>
          <p:nvPr/>
        </p:nvSpPr>
        <p:spPr bwMode="auto">
          <a:xfrm>
            <a:off x="914400" y="4876800"/>
            <a:ext cx="75438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800" b="1" dirty="0">
                <a:solidFill>
                  <a:srgbClr val="FFFF99"/>
                </a:solidFill>
              </a:rPr>
              <a:t>    </a:t>
            </a:r>
            <a:r>
              <a:rPr kumimoji="1" lang="zh-CN" altLang="en-US" sz="2800" b="1" dirty="0">
                <a:solidFill>
                  <a:srgbClr val="000000"/>
                </a:solidFill>
              </a:rPr>
              <a:t>下面我们就来介绍对连续型随机变量的描述方法。</a:t>
            </a:r>
          </a:p>
        </p:txBody>
      </p:sp>
    </p:spTree>
    <p:extLst>
      <p:ext uri="{BB962C8B-B14F-4D97-AF65-F5344CB8AC3E}">
        <p14:creationId xmlns:p14="http://schemas.microsoft.com/office/powerpoint/2010/main" val="293326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72885B-79DE-4473-B77A-6B78CD472700}"/>
              </a:ext>
            </a:extLst>
          </p:cNvPr>
          <p:cNvSpPr>
            <a:spLocks noGrp="1"/>
          </p:cNvSpPr>
          <p:nvPr>
            <p:ph type="title"/>
          </p:nvPr>
        </p:nvSpPr>
        <p:spPr/>
        <p:txBody>
          <a:bodyPr/>
          <a:lstStyle/>
          <a:p>
            <a:r>
              <a:rPr lang="en-US" altLang="zh-CN" dirty="0"/>
              <a:t>3.4-4 </a:t>
            </a:r>
            <a:r>
              <a:rPr lang="zh-CN" altLang="en-US" dirty="0"/>
              <a:t>连续型随机变量及其概率密度</a:t>
            </a:r>
          </a:p>
        </p:txBody>
      </p:sp>
      <p:sp>
        <p:nvSpPr>
          <p:cNvPr id="3" name="内容占位符 2">
            <a:extLst>
              <a:ext uri="{FF2B5EF4-FFF2-40B4-BE49-F238E27FC236}">
                <a16:creationId xmlns:a16="http://schemas.microsoft.com/office/drawing/2014/main" id="{913719BB-8631-4FDC-B4D5-0C6D7CFA6EAE}"/>
              </a:ext>
            </a:extLst>
          </p:cNvPr>
          <p:cNvSpPr>
            <a:spLocks noGrp="1"/>
          </p:cNvSpPr>
          <p:nvPr>
            <p:ph idx="1"/>
          </p:nvPr>
        </p:nvSpPr>
        <p:spPr/>
        <p:txBody>
          <a:bodyPr/>
          <a:lstStyle/>
          <a:p>
            <a:r>
              <a:rPr lang="zh-CN" altLang="en-US" dirty="0"/>
              <a:t>连续型随机变量</a:t>
            </a:r>
          </a:p>
          <a:p>
            <a:endParaRPr lang="zh-CN" altLang="en-US" dirty="0"/>
          </a:p>
        </p:txBody>
      </p:sp>
      <p:sp>
        <p:nvSpPr>
          <p:cNvPr id="5" name="Text Box 4">
            <a:extLst>
              <a:ext uri="{FF2B5EF4-FFF2-40B4-BE49-F238E27FC236}">
                <a16:creationId xmlns:a16="http://schemas.microsoft.com/office/drawing/2014/main" id="{45503458-B975-41EB-B3BC-3774B59775E4}"/>
              </a:ext>
            </a:extLst>
          </p:cNvPr>
          <p:cNvSpPr txBox="1">
            <a:spLocks noChangeArrowheads="1"/>
          </p:cNvSpPr>
          <p:nvPr/>
        </p:nvSpPr>
        <p:spPr bwMode="auto">
          <a:xfrm>
            <a:off x="838200" y="1158875"/>
            <a:ext cx="7391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a:solidFill>
                  <a:srgbClr val="FF0000"/>
                </a:solidFill>
              </a:rPr>
              <a:t>定义</a:t>
            </a:r>
            <a:r>
              <a:rPr kumimoji="1" lang="zh-CN" altLang="en-US" sz="2400" b="1" dirty="0">
                <a:solidFill>
                  <a:srgbClr val="000000"/>
                </a:solidFill>
              </a:rPr>
              <a:t>：设随机变量</a:t>
            </a:r>
            <a:r>
              <a:rPr kumimoji="1" lang="en-US" altLang="zh-CN" sz="2400" b="1" i="1" dirty="0">
                <a:solidFill>
                  <a:srgbClr val="000000"/>
                </a:solidFill>
                <a:latin typeface="Times New Roman" panose="02020603050405020304" pitchFamily="18" charset="0"/>
              </a:rPr>
              <a:t>X </a:t>
            </a:r>
            <a:r>
              <a:rPr kumimoji="1" lang="zh-CN" altLang="en-US" sz="2400" b="1" dirty="0">
                <a:solidFill>
                  <a:srgbClr val="000000"/>
                </a:solidFill>
              </a:rPr>
              <a:t>的分布函数为</a:t>
            </a:r>
            <a:r>
              <a:rPr kumimoji="1" lang="en-US" altLang="zh-CN" sz="2400" b="1" i="1" dirty="0">
                <a:solidFill>
                  <a:srgbClr val="000000"/>
                </a:solidFill>
                <a:latin typeface="Times New Roman" panose="02020603050405020304" pitchFamily="18" charset="0"/>
              </a:rPr>
              <a:t>F</a:t>
            </a:r>
            <a:r>
              <a:rPr kumimoji="1" lang="en-US" altLang="zh-CN" sz="2400" b="1" dirty="0">
                <a:solidFill>
                  <a:srgbClr val="000000"/>
                </a:solidFill>
                <a:latin typeface="Times New Roman" panose="02020603050405020304" pitchFamily="18" charset="0"/>
              </a:rPr>
              <a:t>(</a:t>
            </a:r>
            <a:r>
              <a:rPr kumimoji="1" lang="en-US" altLang="zh-CN" sz="2400" b="1" i="1" dirty="0">
                <a:solidFill>
                  <a:srgbClr val="000000"/>
                </a:solidFill>
                <a:latin typeface="Times New Roman" panose="02020603050405020304" pitchFamily="18" charset="0"/>
              </a:rPr>
              <a:t>x</a:t>
            </a:r>
            <a:r>
              <a:rPr kumimoji="1" lang="en-US" altLang="zh-CN" sz="2400" b="1" dirty="0">
                <a:solidFill>
                  <a:srgbClr val="000000"/>
                </a:solidFill>
                <a:latin typeface="Times New Roman" panose="02020603050405020304" pitchFamily="18" charset="0"/>
              </a:rPr>
              <a:t>)</a:t>
            </a:r>
            <a:r>
              <a:rPr kumimoji="1" lang="zh-CN" altLang="en-US" sz="2400" b="1" dirty="0">
                <a:solidFill>
                  <a:srgbClr val="000000"/>
                </a:solidFill>
              </a:rPr>
              <a:t>，如果存在非负函数</a:t>
            </a:r>
            <a:r>
              <a:rPr kumimoji="1" lang="en-US" altLang="zh-CN" sz="2400" b="1" i="1" dirty="0">
                <a:solidFill>
                  <a:srgbClr val="000000"/>
                </a:solidFill>
                <a:latin typeface="Times New Roman" panose="02020603050405020304" pitchFamily="18" charset="0"/>
              </a:rPr>
              <a:t>f</a:t>
            </a:r>
            <a:r>
              <a:rPr kumimoji="1" lang="en-US" altLang="zh-CN" sz="2400" b="1" dirty="0">
                <a:solidFill>
                  <a:srgbClr val="000000"/>
                </a:solidFill>
                <a:latin typeface="Times New Roman" panose="02020603050405020304" pitchFamily="18" charset="0"/>
              </a:rPr>
              <a:t>(</a:t>
            </a:r>
            <a:r>
              <a:rPr kumimoji="1" lang="en-US" altLang="zh-CN" sz="2400" b="1" i="1" dirty="0">
                <a:solidFill>
                  <a:srgbClr val="000000"/>
                </a:solidFill>
                <a:latin typeface="Times New Roman" panose="02020603050405020304" pitchFamily="18" charset="0"/>
              </a:rPr>
              <a:t>x</a:t>
            </a:r>
            <a:r>
              <a:rPr kumimoji="1" lang="en-US" altLang="zh-CN" sz="2400" b="1" dirty="0">
                <a:solidFill>
                  <a:srgbClr val="000000"/>
                </a:solidFill>
                <a:latin typeface="Times New Roman" panose="02020603050405020304" pitchFamily="18" charset="0"/>
              </a:rPr>
              <a:t>),</a:t>
            </a:r>
            <a:r>
              <a:rPr kumimoji="1" lang="en-US" altLang="zh-CN" sz="2400" b="1" dirty="0">
                <a:solidFill>
                  <a:srgbClr val="000000"/>
                </a:solidFill>
              </a:rPr>
              <a:t> </a:t>
            </a:r>
            <a:r>
              <a:rPr kumimoji="1" lang="zh-CN" altLang="en-US" sz="2400" b="1" dirty="0">
                <a:solidFill>
                  <a:srgbClr val="000000"/>
                </a:solidFill>
              </a:rPr>
              <a:t>使得对于任意实数</a:t>
            </a:r>
            <a:r>
              <a:rPr kumimoji="1" lang="en-US" altLang="zh-CN" sz="2400" b="1" i="1" dirty="0">
                <a:solidFill>
                  <a:srgbClr val="000000"/>
                </a:solidFill>
                <a:latin typeface="Times New Roman" panose="02020603050405020304" pitchFamily="18" charset="0"/>
              </a:rPr>
              <a:t>x</a:t>
            </a:r>
            <a:r>
              <a:rPr kumimoji="1" lang="en-US" altLang="zh-CN" sz="2400" b="1" dirty="0">
                <a:solidFill>
                  <a:srgbClr val="000000"/>
                </a:solidFill>
                <a:latin typeface="Times New Roman" panose="02020603050405020304" pitchFamily="18" charset="0"/>
              </a:rPr>
              <a:t>,</a:t>
            </a:r>
            <a:r>
              <a:rPr kumimoji="1" lang="en-US" altLang="zh-CN" sz="2400" b="1" i="1" dirty="0">
                <a:solidFill>
                  <a:srgbClr val="000000"/>
                </a:solidFill>
              </a:rPr>
              <a:t> </a:t>
            </a:r>
            <a:r>
              <a:rPr kumimoji="1" lang="zh-CN" altLang="en-US" sz="2400" b="1" dirty="0">
                <a:solidFill>
                  <a:srgbClr val="000000"/>
                </a:solidFill>
              </a:rPr>
              <a:t>有</a:t>
            </a:r>
            <a:r>
              <a:rPr kumimoji="1" lang="zh-CN" altLang="en-US" sz="2400" b="1" dirty="0">
                <a:solidFill>
                  <a:schemeClr val="tx1"/>
                </a:solidFill>
              </a:rPr>
              <a:t> </a:t>
            </a:r>
          </a:p>
        </p:txBody>
      </p:sp>
      <p:sp>
        <p:nvSpPr>
          <p:cNvPr id="7" name="Text Box 6">
            <a:extLst>
              <a:ext uri="{FF2B5EF4-FFF2-40B4-BE49-F238E27FC236}">
                <a16:creationId xmlns:a16="http://schemas.microsoft.com/office/drawing/2014/main" id="{AC5436AD-8C23-41A6-8273-8C246855C10E}"/>
              </a:ext>
            </a:extLst>
          </p:cNvPr>
          <p:cNvSpPr txBox="1">
            <a:spLocks noChangeArrowheads="1"/>
          </p:cNvSpPr>
          <p:nvPr/>
        </p:nvSpPr>
        <p:spPr bwMode="auto">
          <a:xfrm>
            <a:off x="838200" y="3352800"/>
            <a:ext cx="7391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a:solidFill>
                  <a:srgbClr val="000000"/>
                </a:solidFill>
              </a:rPr>
              <a:t>则称</a:t>
            </a:r>
            <a:r>
              <a:rPr kumimoji="1" lang="en-US" altLang="zh-CN" sz="2400" b="1" i="1" dirty="0">
                <a:solidFill>
                  <a:srgbClr val="000000"/>
                </a:solidFill>
                <a:latin typeface="Times New Roman" panose="02020603050405020304" pitchFamily="18" charset="0"/>
              </a:rPr>
              <a:t>X </a:t>
            </a:r>
            <a:r>
              <a:rPr kumimoji="1" lang="zh-CN" altLang="en-US" sz="2400" b="1" dirty="0">
                <a:solidFill>
                  <a:srgbClr val="000000"/>
                </a:solidFill>
              </a:rPr>
              <a:t>为</a:t>
            </a:r>
            <a:r>
              <a:rPr kumimoji="1" lang="zh-CN" altLang="en-US" sz="2400" b="1" dirty="0"/>
              <a:t>连续型随机变量</a:t>
            </a:r>
            <a:r>
              <a:rPr kumimoji="1" lang="zh-CN" altLang="en-US" sz="2400" b="1" dirty="0">
                <a:solidFill>
                  <a:srgbClr val="000000"/>
                </a:solidFill>
              </a:rPr>
              <a:t>，其中函数</a:t>
            </a:r>
            <a:r>
              <a:rPr kumimoji="1" lang="en-US" altLang="zh-CN" sz="2400" b="1" i="1" dirty="0">
                <a:solidFill>
                  <a:srgbClr val="000000"/>
                </a:solidFill>
                <a:latin typeface="Times New Roman" panose="02020603050405020304" pitchFamily="18" charset="0"/>
              </a:rPr>
              <a:t>f</a:t>
            </a:r>
            <a:r>
              <a:rPr kumimoji="1" lang="en-US" altLang="zh-CN" sz="2400" b="1" dirty="0">
                <a:solidFill>
                  <a:srgbClr val="000000"/>
                </a:solidFill>
                <a:latin typeface="Times New Roman" panose="02020603050405020304" pitchFamily="18" charset="0"/>
              </a:rPr>
              <a:t>(</a:t>
            </a:r>
            <a:r>
              <a:rPr kumimoji="1" lang="en-US" altLang="zh-CN" sz="2400" b="1" i="1" dirty="0">
                <a:solidFill>
                  <a:srgbClr val="000000"/>
                </a:solidFill>
                <a:latin typeface="Times New Roman" panose="02020603050405020304" pitchFamily="18" charset="0"/>
              </a:rPr>
              <a:t>x</a:t>
            </a:r>
            <a:r>
              <a:rPr kumimoji="1" lang="en-US" altLang="zh-CN" sz="2400" b="1" dirty="0">
                <a:solidFill>
                  <a:srgbClr val="000000"/>
                </a:solidFill>
                <a:latin typeface="Times New Roman" panose="02020603050405020304" pitchFamily="18" charset="0"/>
              </a:rPr>
              <a:t>)</a:t>
            </a:r>
            <a:r>
              <a:rPr kumimoji="1" lang="zh-CN" altLang="en-US" sz="2400" b="1" dirty="0">
                <a:solidFill>
                  <a:srgbClr val="000000"/>
                </a:solidFill>
              </a:rPr>
              <a:t>称为</a:t>
            </a:r>
            <a:r>
              <a:rPr kumimoji="1" lang="en-US" altLang="zh-CN" sz="2400" b="1" i="1" dirty="0">
                <a:solidFill>
                  <a:srgbClr val="000000"/>
                </a:solidFill>
                <a:latin typeface="Times New Roman" panose="02020603050405020304" pitchFamily="18" charset="0"/>
              </a:rPr>
              <a:t>X</a:t>
            </a:r>
            <a:r>
              <a:rPr kumimoji="1" lang="en-US" altLang="zh-CN" sz="2400" b="1" i="1" dirty="0">
                <a:solidFill>
                  <a:srgbClr val="000000"/>
                </a:solidFill>
              </a:rPr>
              <a:t> </a:t>
            </a:r>
            <a:r>
              <a:rPr kumimoji="1" lang="zh-CN" altLang="en-US" sz="2400" b="1" dirty="0">
                <a:solidFill>
                  <a:srgbClr val="000000"/>
                </a:solidFill>
              </a:rPr>
              <a:t>的</a:t>
            </a:r>
            <a:r>
              <a:rPr kumimoji="1" lang="zh-CN" altLang="en-US" sz="2400" b="1" dirty="0">
                <a:solidFill>
                  <a:srgbClr val="FF0000"/>
                </a:solidFill>
              </a:rPr>
              <a:t>概率密度函数</a:t>
            </a:r>
            <a:r>
              <a:rPr kumimoji="1" lang="zh-CN" altLang="en-US" sz="2400" b="1" dirty="0">
                <a:solidFill>
                  <a:srgbClr val="000000"/>
                </a:solidFill>
              </a:rPr>
              <a:t>，简称</a:t>
            </a:r>
            <a:r>
              <a:rPr kumimoji="1" lang="zh-CN" altLang="en-US" sz="2400" b="1" dirty="0">
                <a:solidFill>
                  <a:srgbClr val="FF0000"/>
                </a:solidFill>
              </a:rPr>
              <a:t>概率密度</a:t>
            </a:r>
            <a:r>
              <a:rPr kumimoji="1" lang="zh-CN" altLang="en-US" sz="2400" b="1" dirty="0">
                <a:solidFill>
                  <a:srgbClr val="000000"/>
                </a:solidFill>
              </a:rPr>
              <a:t>。</a:t>
            </a:r>
          </a:p>
        </p:txBody>
      </p:sp>
      <p:graphicFrame>
        <p:nvGraphicFramePr>
          <p:cNvPr id="8" name="Object 7">
            <a:extLst>
              <a:ext uri="{FF2B5EF4-FFF2-40B4-BE49-F238E27FC236}">
                <a16:creationId xmlns:a16="http://schemas.microsoft.com/office/drawing/2014/main" id="{6EA45761-2A64-40C1-A787-37759EF68C25}"/>
              </a:ext>
            </a:extLst>
          </p:cNvPr>
          <p:cNvGraphicFramePr>
            <a:graphicFrameLocks noChangeAspect="1"/>
          </p:cNvGraphicFramePr>
          <p:nvPr>
            <p:extLst>
              <p:ext uri="{D42A27DB-BD31-4B8C-83A1-F6EECF244321}">
                <p14:modId xmlns:p14="http://schemas.microsoft.com/office/powerpoint/2010/main" val="1307635724"/>
              </p:ext>
            </p:extLst>
          </p:nvPr>
        </p:nvGraphicFramePr>
        <p:xfrm>
          <a:off x="2514654" y="1976437"/>
          <a:ext cx="3295650" cy="1008063"/>
        </p:xfrm>
        <a:graphic>
          <a:graphicData uri="http://schemas.openxmlformats.org/presentationml/2006/ole">
            <mc:AlternateContent xmlns:mc="http://schemas.openxmlformats.org/markup-compatibility/2006">
              <mc:Choice xmlns:v="urn:schemas-microsoft-com:vml" Requires="v">
                <p:oleObj spid="_x0000_s64591" name="Equation" r:id="rId3" imgW="1079280" imgH="330120" progId="Equation.DSMT4">
                  <p:embed/>
                </p:oleObj>
              </mc:Choice>
              <mc:Fallback>
                <p:oleObj name="Equation" r:id="rId3" imgW="1079280" imgH="330120" progId="Equation.DSMT4">
                  <p:embed/>
                  <p:pic>
                    <p:nvPicPr>
                      <p:cNvPr id="224263" name="Object 7">
                        <a:extLst>
                          <a:ext uri="{FF2B5EF4-FFF2-40B4-BE49-F238E27FC236}">
                            <a16:creationId xmlns:a16="http://schemas.microsoft.com/office/drawing/2014/main" id="{086A63F4-5A82-4ABB-803E-38B767E32E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54" y="1976437"/>
                        <a:ext cx="3295650" cy="1008063"/>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8">
            <a:extLst>
              <a:ext uri="{FF2B5EF4-FFF2-40B4-BE49-F238E27FC236}">
                <a16:creationId xmlns:a16="http://schemas.microsoft.com/office/drawing/2014/main" id="{A44B0CB0-CD3A-4740-9078-D0315BDC2A32}"/>
              </a:ext>
            </a:extLst>
          </p:cNvPr>
          <p:cNvSpPr txBox="1">
            <a:spLocks noChangeArrowheads="1"/>
          </p:cNvSpPr>
          <p:nvPr/>
        </p:nvSpPr>
        <p:spPr bwMode="auto">
          <a:xfrm>
            <a:off x="914496" y="4419600"/>
            <a:ext cx="723881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b="1" dirty="0">
                <a:solidFill>
                  <a:schemeClr val="tx1"/>
                </a:solidFill>
                <a:latin typeface="Times New Roman" panose="02020603050405020304" pitchFamily="18" charset="0"/>
              </a:rPr>
              <a:t>       </a:t>
            </a:r>
            <a:r>
              <a:rPr kumimoji="1" lang="zh-CN" altLang="en-US" sz="2400" b="1" dirty="0">
                <a:solidFill>
                  <a:srgbClr val="000000"/>
                </a:solidFill>
              </a:rPr>
              <a:t>可知</a:t>
            </a:r>
            <a:r>
              <a:rPr kumimoji="1" lang="en-US" altLang="zh-CN" sz="2400" b="1" dirty="0">
                <a:solidFill>
                  <a:srgbClr val="000000"/>
                </a:solidFill>
              </a:rPr>
              <a:t>,</a:t>
            </a:r>
            <a:r>
              <a:rPr kumimoji="1" lang="zh-CN" altLang="en-US" sz="2400" b="1" dirty="0">
                <a:solidFill>
                  <a:srgbClr val="000000"/>
                </a:solidFill>
              </a:rPr>
              <a:t>连续型随机变量的分布函数</a:t>
            </a:r>
            <a:r>
              <a:rPr kumimoji="1" lang="en-US" altLang="zh-CN" sz="2400" b="1" i="1" dirty="0">
                <a:solidFill>
                  <a:srgbClr val="000000"/>
                </a:solidFill>
                <a:latin typeface="Times New Roman" panose="02020603050405020304" pitchFamily="18" charset="0"/>
              </a:rPr>
              <a:t>F</a:t>
            </a:r>
            <a:r>
              <a:rPr kumimoji="1" lang="en-US" altLang="zh-CN" sz="2400" b="1" dirty="0">
                <a:solidFill>
                  <a:srgbClr val="000000"/>
                </a:solidFill>
                <a:latin typeface="Times New Roman" panose="02020603050405020304" pitchFamily="18" charset="0"/>
              </a:rPr>
              <a:t>(</a:t>
            </a:r>
            <a:r>
              <a:rPr kumimoji="1" lang="en-US" altLang="zh-CN" sz="2400" b="1" i="1" dirty="0">
                <a:solidFill>
                  <a:srgbClr val="000000"/>
                </a:solidFill>
                <a:latin typeface="Times New Roman" panose="02020603050405020304" pitchFamily="18" charset="0"/>
              </a:rPr>
              <a:t>x</a:t>
            </a:r>
            <a:r>
              <a:rPr kumimoji="1" lang="en-US" altLang="zh-CN" sz="2400" b="1" dirty="0">
                <a:solidFill>
                  <a:srgbClr val="000000"/>
                </a:solidFill>
                <a:latin typeface="Times New Roman" panose="02020603050405020304" pitchFamily="18" charset="0"/>
              </a:rPr>
              <a:t>)</a:t>
            </a:r>
            <a:r>
              <a:rPr kumimoji="1" lang="zh-CN" altLang="en-US" sz="2400" b="1" dirty="0">
                <a:solidFill>
                  <a:srgbClr val="000000"/>
                </a:solidFill>
              </a:rPr>
              <a:t>是整个实轴上的</a:t>
            </a:r>
            <a:r>
              <a:rPr kumimoji="1" lang="zh-CN" altLang="en-US" sz="2400" b="1" u="sng" dirty="0">
                <a:solidFill>
                  <a:srgbClr val="FF0000"/>
                </a:solidFill>
              </a:rPr>
              <a:t>连续函数</a:t>
            </a:r>
            <a:r>
              <a:rPr kumimoji="1" lang="en-US" altLang="zh-CN" sz="2400" b="1" dirty="0">
                <a:solidFill>
                  <a:srgbClr val="000000"/>
                </a:solidFill>
              </a:rPr>
              <a:t>. </a:t>
            </a:r>
          </a:p>
        </p:txBody>
      </p:sp>
      <p:sp>
        <p:nvSpPr>
          <p:cNvPr id="10" name="Text Box 11">
            <a:extLst>
              <a:ext uri="{FF2B5EF4-FFF2-40B4-BE49-F238E27FC236}">
                <a16:creationId xmlns:a16="http://schemas.microsoft.com/office/drawing/2014/main" id="{FBEC6CC2-321D-41DA-800A-FDB016452BB6}"/>
              </a:ext>
            </a:extLst>
          </p:cNvPr>
          <p:cNvSpPr txBox="1">
            <a:spLocks noChangeArrowheads="1"/>
          </p:cNvSpPr>
          <p:nvPr/>
        </p:nvSpPr>
        <p:spPr bwMode="auto">
          <a:xfrm>
            <a:off x="914496" y="5670553"/>
            <a:ext cx="419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a:solidFill>
                  <a:srgbClr val="000000"/>
                </a:solidFill>
              </a:rPr>
              <a:t>若概率密度</a:t>
            </a:r>
            <a:r>
              <a:rPr kumimoji="1" lang="en-US" altLang="zh-CN" sz="2400" b="1" i="1" dirty="0">
                <a:solidFill>
                  <a:srgbClr val="000000"/>
                </a:solidFill>
                <a:latin typeface="Times New Roman" panose="02020603050405020304" pitchFamily="18" charset="0"/>
              </a:rPr>
              <a:t>f</a:t>
            </a:r>
            <a:r>
              <a:rPr kumimoji="1" lang="en-US" altLang="zh-CN" sz="2400" b="1" dirty="0">
                <a:solidFill>
                  <a:srgbClr val="000000"/>
                </a:solidFill>
                <a:latin typeface="Times New Roman" panose="02020603050405020304" pitchFamily="18" charset="0"/>
              </a:rPr>
              <a:t>(</a:t>
            </a:r>
            <a:r>
              <a:rPr kumimoji="1" lang="en-US" altLang="zh-CN" sz="2400" b="1" i="1" dirty="0">
                <a:solidFill>
                  <a:srgbClr val="000000"/>
                </a:solidFill>
                <a:latin typeface="Times New Roman" panose="02020603050405020304" pitchFamily="18" charset="0"/>
              </a:rPr>
              <a:t>x</a:t>
            </a:r>
            <a:r>
              <a:rPr kumimoji="1" lang="en-US" altLang="zh-CN" sz="2400" b="1" dirty="0">
                <a:solidFill>
                  <a:srgbClr val="000000"/>
                </a:solidFill>
                <a:latin typeface="Times New Roman" panose="02020603050405020304" pitchFamily="18" charset="0"/>
              </a:rPr>
              <a:t>)</a:t>
            </a:r>
            <a:r>
              <a:rPr kumimoji="1" lang="zh-CN" altLang="en-US" sz="2400" b="1" dirty="0">
                <a:solidFill>
                  <a:srgbClr val="000000"/>
                </a:solidFill>
              </a:rPr>
              <a:t>在点</a:t>
            </a:r>
            <a:r>
              <a:rPr kumimoji="1" lang="en-US" altLang="zh-CN" sz="2400" b="1" i="1" dirty="0">
                <a:solidFill>
                  <a:srgbClr val="000000"/>
                </a:solidFill>
                <a:latin typeface="Times New Roman" panose="02020603050405020304" pitchFamily="18" charset="0"/>
              </a:rPr>
              <a:t>x</a:t>
            </a:r>
            <a:r>
              <a:rPr kumimoji="1" lang="zh-CN" altLang="en-US" sz="2400" b="1" dirty="0">
                <a:solidFill>
                  <a:srgbClr val="000000"/>
                </a:solidFill>
              </a:rPr>
              <a:t>连续</a:t>
            </a:r>
            <a:r>
              <a:rPr kumimoji="1" lang="en-US" altLang="zh-CN" sz="2400" b="1" dirty="0">
                <a:solidFill>
                  <a:srgbClr val="000000"/>
                </a:solidFill>
              </a:rPr>
              <a:t>,</a:t>
            </a:r>
          </a:p>
        </p:txBody>
      </p:sp>
      <p:sp>
        <p:nvSpPr>
          <p:cNvPr id="11" name="Text Box 12">
            <a:extLst>
              <a:ext uri="{FF2B5EF4-FFF2-40B4-BE49-F238E27FC236}">
                <a16:creationId xmlns:a16="http://schemas.microsoft.com/office/drawing/2014/main" id="{C5DA45DC-D315-497B-80F0-3835D6923814}"/>
              </a:ext>
            </a:extLst>
          </p:cNvPr>
          <p:cNvSpPr txBox="1">
            <a:spLocks noChangeArrowheads="1"/>
          </p:cNvSpPr>
          <p:nvPr/>
        </p:nvSpPr>
        <p:spPr bwMode="auto">
          <a:xfrm>
            <a:off x="4572000" y="5653901"/>
            <a:ext cx="19199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00"/>
                </a:solidFill>
                <a:latin typeface="Times New Roman" panose="02020603050405020304" pitchFamily="18" charset="0"/>
              </a:rPr>
              <a:t>则</a:t>
            </a:r>
            <a:r>
              <a:rPr kumimoji="1" lang="zh-CN" altLang="en-US" sz="2400" b="1" dirty="0">
                <a:solidFill>
                  <a:schemeClr val="tx1"/>
                </a:solidFill>
                <a:latin typeface="Times New Roman" panose="02020603050405020304" pitchFamily="18" charset="0"/>
              </a:rPr>
              <a:t> </a:t>
            </a:r>
            <a:r>
              <a:rPr kumimoji="1" lang="en-US" altLang="zh-CN" sz="2400" b="1" i="1" dirty="0">
                <a:solidFill>
                  <a:srgbClr val="0000CC"/>
                </a:solidFill>
                <a:latin typeface="Times New Roman" panose="02020603050405020304" pitchFamily="18" charset="0"/>
              </a:rPr>
              <a:t>F </a:t>
            </a:r>
            <a:r>
              <a:rPr kumimoji="1" lang="en-US" altLang="zh-CN" sz="2400" b="1" dirty="0">
                <a:solidFill>
                  <a:srgbClr val="0000CC"/>
                </a:solidFill>
                <a:latin typeface="Times New Roman" panose="02020603050405020304" pitchFamily="18" charset="0"/>
                <a:sym typeface="Symbol" panose="05050102010706020507" pitchFamily="18" charset="2"/>
              </a:rPr>
              <a:t>(</a:t>
            </a:r>
            <a:r>
              <a:rPr kumimoji="1" lang="en-US" altLang="zh-CN" sz="2400" b="1" i="1" dirty="0">
                <a:solidFill>
                  <a:srgbClr val="0000CC"/>
                </a:solidFill>
                <a:latin typeface="Times New Roman" panose="02020603050405020304" pitchFamily="18" charset="0"/>
                <a:sym typeface="Symbol" panose="05050102010706020507" pitchFamily="18" charset="2"/>
              </a:rPr>
              <a:t>x</a:t>
            </a:r>
            <a:r>
              <a:rPr kumimoji="1" lang="en-US" altLang="zh-CN" sz="2400" b="1" dirty="0">
                <a:solidFill>
                  <a:srgbClr val="0000CC"/>
                </a:solidFill>
                <a:latin typeface="Times New Roman" panose="02020603050405020304" pitchFamily="18" charset="0"/>
                <a:sym typeface="Symbol" panose="05050102010706020507" pitchFamily="18" charset="2"/>
              </a:rPr>
              <a:t>)=</a:t>
            </a:r>
            <a:r>
              <a:rPr kumimoji="1" lang="en-US" altLang="zh-CN" sz="2400" b="1" i="1" dirty="0">
                <a:solidFill>
                  <a:srgbClr val="0000CC"/>
                </a:solidFill>
                <a:latin typeface="Times New Roman" panose="02020603050405020304" pitchFamily="18" charset="0"/>
                <a:sym typeface="Symbol" panose="05050102010706020507" pitchFamily="18" charset="2"/>
              </a:rPr>
              <a:t>f</a:t>
            </a:r>
            <a:r>
              <a:rPr kumimoji="1" lang="en-US" altLang="zh-CN" sz="2400" b="1" dirty="0">
                <a:solidFill>
                  <a:srgbClr val="0000CC"/>
                </a:solidFill>
                <a:latin typeface="Times New Roman" panose="02020603050405020304" pitchFamily="18" charset="0"/>
                <a:sym typeface="Symbol" panose="05050102010706020507" pitchFamily="18" charset="2"/>
              </a:rPr>
              <a:t>(</a:t>
            </a:r>
            <a:r>
              <a:rPr kumimoji="1" lang="en-US" altLang="zh-CN" sz="2400" b="1" i="1" dirty="0">
                <a:solidFill>
                  <a:srgbClr val="0000CC"/>
                </a:solidFill>
                <a:latin typeface="Times New Roman" panose="02020603050405020304" pitchFamily="18" charset="0"/>
                <a:sym typeface="Symbol" panose="05050102010706020507" pitchFamily="18" charset="2"/>
              </a:rPr>
              <a:t>x</a:t>
            </a:r>
            <a:r>
              <a:rPr kumimoji="1" lang="en-US" altLang="zh-CN" sz="2400" b="1" dirty="0">
                <a:solidFill>
                  <a:srgbClr val="0000CC"/>
                </a:solidFill>
                <a:latin typeface="Times New Roman" panose="02020603050405020304" pitchFamily="18" charset="0"/>
                <a:sym typeface="Symbol" panose="05050102010706020507" pitchFamily="18" charset="2"/>
              </a:rPr>
              <a:t>)</a:t>
            </a:r>
          </a:p>
        </p:txBody>
      </p:sp>
    </p:spTree>
    <p:extLst>
      <p:ext uri="{BB962C8B-B14F-4D97-AF65-F5344CB8AC3E}">
        <p14:creationId xmlns:p14="http://schemas.microsoft.com/office/powerpoint/2010/main" val="1357755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7" grpId="0" autoUpdateAnimBg="0"/>
      <p:bldP spid="9" grpId="0" autoUpdateAnimBg="0"/>
      <p:bldP spid="10" grpId="0" autoUpdateAnimBg="0"/>
      <p:bldP spid="11" grpId="0"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799893-924B-446B-8E6A-2B004BF82205}"/>
              </a:ext>
            </a:extLst>
          </p:cNvPr>
          <p:cNvSpPr>
            <a:spLocks noGrp="1"/>
          </p:cNvSpPr>
          <p:nvPr>
            <p:ph type="title"/>
          </p:nvPr>
        </p:nvSpPr>
        <p:spPr/>
        <p:txBody>
          <a:bodyPr/>
          <a:lstStyle/>
          <a:p>
            <a:r>
              <a:rPr lang="en-US" altLang="zh-CN" dirty="0"/>
              <a:t>3.4-4 </a:t>
            </a:r>
            <a:r>
              <a:rPr lang="zh-CN" altLang="en-US" dirty="0"/>
              <a:t>连续型随机变量及其概率密度</a:t>
            </a:r>
          </a:p>
        </p:txBody>
      </p:sp>
      <p:sp>
        <p:nvSpPr>
          <p:cNvPr id="3" name="内容占位符 2">
            <a:extLst>
              <a:ext uri="{FF2B5EF4-FFF2-40B4-BE49-F238E27FC236}">
                <a16:creationId xmlns:a16="http://schemas.microsoft.com/office/drawing/2014/main" id="{BDE48298-D2DE-4A5D-8BC5-B14AE30FBE96}"/>
              </a:ext>
            </a:extLst>
          </p:cNvPr>
          <p:cNvSpPr>
            <a:spLocks noGrp="1"/>
          </p:cNvSpPr>
          <p:nvPr>
            <p:ph idx="1"/>
          </p:nvPr>
        </p:nvSpPr>
        <p:spPr/>
        <p:txBody>
          <a:bodyPr/>
          <a:lstStyle/>
          <a:p>
            <a:endParaRPr lang="zh-CN" altLang="en-US" dirty="0"/>
          </a:p>
        </p:txBody>
      </p:sp>
      <p:sp>
        <p:nvSpPr>
          <p:cNvPr id="4" name="Text Box 4">
            <a:extLst>
              <a:ext uri="{FF2B5EF4-FFF2-40B4-BE49-F238E27FC236}">
                <a16:creationId xmlns:a16="http://schemas.microsoft.com/office/drawing/2014/main" id="{E9603EFC-2C12-4A47-AB2B-601911D2B636}"/>
              </a:ext>
            </a:extLst>
          </p:cNvPr>
          <p:cNvSpPr txBox="1">
            <a:spLocks noChangeArrowheads="1"/>
          </p:cNvSpPr>
          <p:nvPr/>
        </p:nvSpPr>
        <p:spPr bwMode="auto">
          <a:xfrm>
            <a:off x="609600" y="838268"/>
            <a:ext cx="8077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dirty="0">
                <a:solidFill>
                  <a:srgbClr val="000000"/>
                </a:solidFill>
              </a:rPr>
              <a:t>分布函数 </a:t>
            </a:r>
            <a:r>
              <a:rPr kumimoji="1" lang="en-US" altLang="zh-CN" sz="3200" b="1" i="1" dirty="0">
                <a:solidFill>
                  <a:srgbClr val="000000"/>
                </a:solidFill>
                <a:latin typeface="Times New Roman" panose="02020603050405020304" pitchFamily="18" charset="0"/>
              </a:rPr>
              <a:t>F</a:t>
            </a:r>
            <a:r>
              <a:rPr kumimoji="1" lang="en-US" altLang="zh-CN" sz="3200" b="1" dirty="0">
                <a:solidFill>
                  <a:srgbClr val="000000"/>
                </a:solidFill>
                <a:latin typeface="Times New Roman" panose="02020603050405020304" pitchFamily="18" charset="0"/>
              </a:rPr>
              <a:t>(</a:t>
            </a:r>
            <a:r>
              <a:rPr kumimoji="1" lang="en-US" altLang="zh-CN" sz="3200" b="1" i="1" dirty="0">
                <a:solidFill>
                  <a:srgbClr val="000000"/>
                </a:solidFill>
                <a:latin typeface="Times New Roman" panose="02020603050405020304" pitchFamily="18" charset="0"/>
              </a:rPr>
              <a:t>x</a:t>
            </a:r>
            <a:r>
              <a:rPr kumimoji="1" lang="en-US" altLang="zh-CN" sz="3200" b="1" dirty="0">
                <a:solidFill>
                  <a:srgbClr val="000000"/>
                </a:solidFill>
                <a:latin typeface="Times New Roman" panose="02020603050405020304" pitchFamily="18" charset="0"/>
              </a:rPr>
              <a:t>)</a:t>
            </a:r>
            <a:r>
              <a:rPr kumimoji="1" lang="zh-CN" altLang="en-US" sz="3200" b="1" dirty="0">
                <a:solidFill>
                  <a:srgbClr val="000000"/>
                </a:solidFill>
              </a:rPr>
              <a:t>与密度函数 </a:t>
            </a:r>
            <a:r>
              <a:rPr kumimoji="1" lang="en-US" altLang="zh-CN" sz="3200" b="1" i="1" dirty="0">
                <a:solidFill>
                  <a:srgbClr val="000000"/>
                </a:solidFill>
                <a:latin typeface="Times New Roman" panose="02020603050405020304" pitchFamily="18" charset="0"/>
              </a:rPr>
              <a:t>f</a:t>
            </a:r>
            <a:r>
              <a:rPr kumimoji="1" lang="en-US" altLang="zh-CN" sz="3200" b="1" dirty="0">
                <a:solidFill>
                  <a:srgbClr val="000000"/>
                </a:solidFill>
                <a:latin typeface="Times New Roman" panose="02020603050405020304" pitchFamily="18" charset="0"/>
              </a:rPr>
              <a:t>(</a:t>
            </a:r>
            <a:r>
              <a:rPr kumimoji="1" lang="en-US" altLang="zh-CN" sz="3200" b="1" i="1" dirty="0">
                <a:solidFill>
                  <a:srgbClr val="000000"/>
                </a:solidFill>
                <a:latin typeface="Times New Roman" panose="02020603050405020304" pitchFamily="18" charset="0"/>
              </a:rPr>
              <a:t>x</a:t>
            </a:r>
            <a:r>
              <a:rPr kumimoji="1" lang="en-US" altLang="zh-CN" sz="3200" b="1" dirty="0">
                <a:solidFill>
                  <a:srgbClr val="000000"/>
                </a:solidFill>
                <a:latin typeface="Times New Roman" panose="02020603050405020304" pitchFamily="18" charset="0"/>
              </a:rPr>
              <a:t>)</a:t>
            </a:r>
            <a:r>
              <a:rPr kumimoji="1" lang="zh-CN" altLang="en-US" sz="3200" b="1" dirty="0">
                <a:solidFill>
                  <a:srgbClr val="000000"/>
                </a:solidFill>
              </a:rPr>
              <a:t>的几何意义</a:t>
            </a:r>
          </a:p>
        </p:txBody>
      </p:sp>
      <p:grpSp>
        <p:nvGrpSpPr>
          <p:cNvPr id="5" name="Group 5">
            <a:extLst>
              <a:ext uri="{FF2B5EF4-FFF2-40B4-BE49-F238E27FC236}">
                <a16:creationId xmlns:a16="http://schemas.microsoft.com/office/drawing/2014/main" id="{1C859C7F-3AB8-4A39-BAC3-78B39EED1A47}"/>
              </a:ext>
            </a:extLst>
          </p:cNvPr>
          <p:cNvGrpSpPr>
            <a:grpSpLocks/>
          </p:cNvGrpSpPr>
          <p:nvPr/>
        </p:nvGrpSpPr>
        <p:grpSpPr bwMode="auto">
          <a:xfrm>
            <a:off x="1752600" y="1524068"/>
            <a:ext cx="6019800" cy="4408488"/>
            <a:chOff x="1104" y="1248"/>
            <a:chExt cx="3792" cy="2777"/>
          </a:xfrm>
        </p:grpSpPr>
        <p:sp>
          <p:nvSpPr>
            <p:cNvPr id="6" name="Line 6">
              <a:extLst>
                <a:ext uri="{FF2B5EF4-FFF2-40B4-BE49-F238E27FC236}">
                  <a16:creationId xmlns:a16="http://schemas.microsoft.com/office/drawing/2014/main" id="{7D90FD1F-9991-49D0-A3DB-4F13D9A50FF4}"/>
                </a:ext>
              </a:extLst>
            </p:cNvPr>
            <p:cNvSpPr>
              <a:spLocks noChangeShapeType="1"/>
            </p:cNvSpPr>
            <p:nvPr/>
          </p:nvSpPr>
          <p:spPr bwMode="auto">
            <a:xfrm>
              <a:off x="1104" y="3504"/>
              <a:ext cx="3792" cy="0"/>
            </a:xfrm>
            <a:prstGeom prst="line">
              <a:avLst/>
            </a:prstGeom>
            <a:noFill/>
            <a:ln w="19050">
              <a:solidFill>
                <a:srgbClr val="000000"/>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 name="Line 7">
              <a:extLst>
                <a:ext uri="{FF2B5EF4-FFF2-40B4-BE49-F238E27FC236}">
                  <a16:creationId xmlns:a16="http://schemas.microsoft.com/office/drawing/2014/main" id="{767D66F3-D8CC-43CD-8E6E-A62B19D880F7}"/>
                </a:ext>
              </a:extLst>
            </p:cNvPr>
            <p:cNvSpPr>
              <a:spLocks noChangeShapeType="1"/>
            </p:cNvSpPr>
            <p:nvPr/>
          </p:nvSpPr>
          <p:spPr bwMode="auto">
            <a:xfrm flipV="1">
              <a:off x="2688" y="1385"/>
              <a:ext cx="0" cy="2640"/>
            </a:xfrm>
            <a:prstGeom prst="line">
              <a:avLst/>
            </a:prstGeom>
            <a:noFill/>
            <a:ln w="19050">
              <a:solidFill>
                <a:srgbClr val="000000"/>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 name="Text Box 8">
              <a:extLst>
                <a:ext uri="{FF2B5EF4-FFF2-40B4-BE49-F238E27FC236}">
                  <a16:creationId xmlns:a16="http://schemas.microsoft.com/office/drawing/2014/main" id="{2D34C086-1E38-4CC7-8B32-7AE42C2D1726}"/>
                </a:ext>
              </a:extLst>
            </p:cNvPr>
            <p:cNvSpPr txBox="1">
              <a:spLocks noChangeArrowheads="1"/>
            </p:cNvSpPr>
            <p:nvPr/>
          </p:nvSpPr>
          <p:spPr bwMode="auto">
            <a:xfrm>
              <a:off x="4646" y="3509"/>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chemeClr val="tx1"/>
                  </a:solidFill>
                  <a:latin typeface="Times New Roman" panose="02020603050405020304" pitchFamily="18" charset="0"/>
                </a:rPr>
                <a:t>x</a:t>
              </a:r>
            </a:p>
          </p:txBody>
        </p:sp>
        <p:sp>
          <p:nvSpPr>
            <p:cNvPr id="9" name="Text Box 9">
              <a:extLst>
                <a:ext uri="{FF2B5EF4-FFF2-40B4-BE49-F238E27FC236}">
                  <a16:creationId xmlns:a16="http://schemas.microsoft.com/office/drawing/2014/main" id="{52112AAF-E4C5-4BEA-BA2D-FBD4FEA9BFA8}"/>
                </a:ext>
              </a:extLst>
            </p:cNvPr>
            <p:cNvSpPr txBox="1">
              <a:spLocks noChangeArrowheads="1"/>
            </p:cNvSpPr>
            <p:nvPr/>
          </p:nvSpPr>
          <p:spPr bwMode="auto">
            <a:xfrm>
              <a:off x="2072" y="1248"/>
              <a:ext cx="55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chemeClr val="tx1"/>
                  </a:solidFill>
                  <a:latin typeface="Times New Roman" panose="02020603050405020304" pitchFamily="18" charset="0"/>
                </a:rPr>
                <a:t>     y</a:t>
              </a:r>
            </a:p>
          </p:txBody>
        </p:sp>
      </p:grpSp>
      <p:pic>
        <p:nvPicPr>
          <p:cNvPr id="10" name="Picture 10">
            <a:extLst>
              <a:ext uri="{FF2B5EF4-FFF2-40B4-BE49-F238E27FC236}">
                <a16:creationId xmlns:a16="http://schemas.microsoft.com/office/drawing/2014/main" id="{7053FC18-03D4-404F-AA26-26F5C22A28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971868"/>
            <a:ext cx="5105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1">
            <a:extLst>
              <a:ext uri="{FF2B5EF4-FFF2-40B4-BE49-F238E27FC236}">
                <a16:creationId xmlns:a16="http://schemas.microsoft.com/office/drawing/2014/main" id="{3990860B-406B-4FBB-8DB6-0EA1126712DB}"/>
              </a:ext>
            </a:extLst>
          </p:cNvPr>
          <p:cNvGrpSpPr>
            <a:grpSpLocks/>
          </p:cNvGrpSpPr>
          <p:nvPr/>
        </p:nvGrpSpPr>
        <p:grpSpPr bwMode="auto">
          <a:xfrm>
            <a:off x="1676400" y="2895668"/>
            <a:ext cx="1524000" cy="1371600"/>
            <a:chOff x="768" y="1344"/>
            <a:chExt cx="960" cy="864"/>
          </a:xfrm>
        </p:grpSpPr>
        <p:sp>
          <p:nvSpPr>
            <p:cNvPr id="12" name="Text Box 12">
              <a:extLst>
                <a:ext uri="{FF2B5EF4-FFF2-40B4-BE49-F238E27FC236}">
                  <a16:creationId xmlns:a16="http://schemas.microsoft.com/office/drawing/2014/main" id="{BA57311D-65DB-46CB-9C4B-3689BAB685CD}"/>
                </a:ext>
              </a:extLst>
            </p:cNvPr>
            <p:cNvSpPr txBox="1">
              <a:spLocks noChangeArrowheads="1"/>
            </p:cNvSpPr>
            <p:nvPr/>
          </p:nvSpPr>
          <p:spPr bwMode="auto">
            <a:xfrm>
              <a:off x="768" y="1344"/>
              <a:ext cx="791" cy="379"/>
            </a:xfrm>
            <a:prstGeom prst="rect">
              <a:avLst/>
            </a:prstGeom>
            <a:noFill/>
            <a:ln w="222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chemeClr val="tx1"/>
                  </a:solidFill>
                  <a:latin typeface="Times New Roman" panose="02020603050405020304" pitchFamily="18" charset="0"/>
                </a:rPr>
                <a:t>F</a:t>
              </a:r>
              <a:r>
                <a:rPr kumimoji="1" lang="en-US" altLang="zh-CN" sz="3200" b="1">
                  <a:solidFill>
                    <a:schemeClr val="tx1"/>
                  </a:solidFill>
                  <a:latin typeface="Times New Roman" panose="02020603050405020304" pitchFamily="18" charset="0"/>
                </a:rPr>
                <a:t> ( </a:t>
              </a:r>
              <a:r>
                <a:rPr kumimoji="1" lang="en-US" altLang="zh-CN" sz="3200" b="1" i="1">
                  <a:solidFill>
                    <a:schemeClr val="tx1"/>
                  </a:solidFill>
                  <a:latin typeface="Times New Roman" panose="02020603050405020304" pitchFamily="18" charset="0"/>
                </a:rPr>
                <a:t>x </a:t>
              </a:r>
              <a:r>
                <a:rPr kumimoji="1" lang="en-US" altLang="zh-CN" sz="3200" b="1">
                  <a:solidFill>
                    <a:schemeClr val="tx1"/>
                  </a:solidFill>
                  <a:latin typeface="Times New Roman" panose="02020603050405020304" pitchFamily="18" charset="0"/>
                </a:rPr>
                <a:t>)</a:t>
              </a:r>
              <a:endParaRPr kumimoji="1" lang="en-US" altLang="zh-CN" sz="3200" b="1" i="1">
                <a:solidFill>
                  <a:schemeClr val="tx1"/>
                </a:solidFill>
                <a:latin typeface="Times New Roman" panose="02020603050405020304" pitchFamily="18" charset="0"/>
              </a:endParaRPr>
            </a:p>
          </p:txBody>
        </p:sp>
        <p:sp>
          <p:nvSpPr>
            <p:cNvPr id="13" name="Line 13">
              <a:extLst>
                <a:ext uri="{FF2B5EF4-FFF2-40B4-BE49-F238E27FC236}">
                  <a16:creationId xmlns:a16="http://schemas.microsoft.com/office/drawing/2014/main" id="{EC8497CF-5289-464A-8385-D48488FB8871}"/>
                </a:ext>
              </a:extLst>
            </p:cNvPr>
            <p:cNvSpPr>
              <a:spLocks noChangeShapeType="1"/>
            </p:cNvSpPr>
            <p:nvPr/>
          </p:nvSpPr>
          <p:spPr bwMode="auto">
            <a:xfrm>
              <a:off x="1200" y="1776"/>
              <a:ext cx="528" cy="432"/>
            </a:xfrm>
            <a:prstGeom prst="line">
              <a:avLst/>
            </a:prstGeom>
            <a:noFill/>
            <a:ln w="22225">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4" name="Group 14">
            <a:extLst>
              <a:ext uri="{FF2B5EF4-FFF2-40B4-BE49-F238E27FC236}">
                <a16:creationId xmlns:a16="http://schemas.microsoft.com/office/drawing/2014/main" id="{7071B8A0-2C8F-42B9-A219-6CE8944CB8D1}"/>
              </a:ext>
            </a:extLst>
          </p:cNvPr>
          <p:cNvGrpSpPr>
            <a:grpSpLocks/>
          </p:cNvGrpSpPr>
          <p:nvPr/>
        </p:nvGrpSpPr>
        <p:grpSpPr bwMode="auto">
          <a:xfrm>
            <a:off x="4741863" y="2870268"/>
            <a:ext cx="1935162" cy="1016000"/>
            <a:chOff x="2651" y="2000"/>
            <a:chExt cx="1219" cy="640"/>
          </a:xfrm>
        </p:grpSpPr>
        <p:sp>
          <p:nvSpPr>
            <p:cNvPr id="15" name="Line 15">
              <a:extLst>
                <a:ext uri="{FF2B5EF4-FFF2-40B4-BE49-F238E27FC236}">
                  <a16:creationId xmlns:a16="http://schemas.microsoft.com/office/drawing/2014/main" id="{8CFA6759-9EF6-4AE0-91F8-5BC36E1037C4}"/>
                </a:ext>
              </a:extLst>
            </p:cNvPr>
            <p:cNvSpPr>
              <a:spLocks noChangeShapeType="1"/>
            </p:cNvSpPr>
            <p:nvPr/>
          </p:nvSpPr>
          <p:spPr bwMode="auto">
            <a:xfrm flipV="1">
              <a:off x="2736" y="2304"/>
              <a:ext cx="288" cy="336"/>
            </a:xfrm>
            <a:prstGeom prst="line">
              <a:avLst/>
            </a:prstGeom>
            <a:noFill/>
            <a:ln w="1905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6" name="Object 16">
              <a:extLst>
                <a:ext uri="{FF2B5EF4-FFF2-40B4-BE49-F238E27FC236}">
                  <a16:creationId xmlns:a16="http://schemas.microsoft.com/office/drawing/2014/main" id="{E9883FC8-2634-486A-BFEC-82500357D162}"/>
                </a:ext>
              </a:extLst>
            </p:cNvPr>
            <p:cNvGraphicFramePr>
              <a:graphicFrameLocks noChangeAspect="1"/>
            </p:cNvGraphicFramePr>
            <p:nvPr/>
          </p:nvGraphicFramePr>
          <p:xfrm>
            <a:off x="2651" y="2000"/>
            <a:ext cx="1219" cy="352"/>
          </p:xfrm>
          <a:graphic>
            <a:graphicData uri="http://schemas.openxmlformats.org/presentationml/2006/ole">
              <mc:AlternateContent xmlns:mc="http://schemas.openxmlformats.org/markup-compatibility/2006">
                <mc:Choice xmlns:v="urn:schemas-microsoft-com:vml" Requires="v">
                  <p:oleObj spid="_x0000_s65614" name="公式" r:id="rId4" imgW="622080" imgH="203040" progId="Equation.3">
                    <p:embed/>
                  </p:oleObj>
                </mc:Choice>
                <mc:Fallback>
                  <p:oleObj name="公式" r:id="rId4" imgW="622080" imgH="203040" progId="Equation.3">
                    <p:embed/>
                    <p:pic>
                      <p:nvPicPr>
                        <p:cNvPr id="225296" name="Object 16">
                          <a:extLst>
                            <a:ext uri="{FF2B5EF4-FFF2-40B4-BE49-F238E27FC236}">
                              <a16:creationId xmlns:a16="http://schemas.microsoft.com/office/drawing/2014/main" id="{C5AEC2E7-3875-46C3-87D8-CB7BBE8015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1" y="2000"/>
                          <a:ext cx="1219"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7" name="Group 17">
            <a:extLst>
              <a:ext uri="{FF2B5EF4-FFF2-40B4-BE49-F238E27FC236}">
                <a16:creationId xmlns:a16="http://schemas.microsoft.com/office/drawing/2014/main" id="{13E60C32-0768-4078-8A50-CDD460F3CBCE}"/>
              </a:ext>
            </a:extLst>
          </p:cNvPr>
          <p:cNvGrpSpPr>
            <a:grpSpLocks/>
          </p:cNvGrpSpPr>
          <p:nvPr/>
        </p:nvGrpSpPr>
        <p:grpSpPr bwMode="auto">
          <a:xfrm>
            <a:off x="1676400" y="3124268"/>
            <a:ext cx="3473450" cy="2609850"/>
            <a:chOff x="1152" y="2256"/>
            <a:chExt cx="2188" cy="1644"/>
          </a:xfrm>
        </p:grpSpPr>
        <p:sp>
          <p:nvSpPr>
            <p:cNvPr id="18" name="Freeform 18" descr="大网格">
              <a:extLst>
                <a:ext uri="{FF2B5EF4-FFF2-40B4-BE49-F238E27FC236}">
                  <a16:creationId xmlns:a16="http://schemas.microsoft.com/office/drawing/2014/main" id="{DBECFA73-3D84-4A33-A332-1FC1D345127F}"/>
                </a:ext>
              </a:extLst>
            </p:cNvPr>
            <p:cNvSpPr>
              <a:spLocks/>
            </p:cNvSpPr>
            <p:nvPr/>
          </p:nvSpPr>
          <p:spPr bwMode="auto">
            <a:xfrm>
              <a:off x="1152" y="2256"/>
              <a:ext cx="2076" cy="1248"/>
            </a:xfrm>
            <a:custGeom>
              <a:avLst/>
              <a:gdLst>
                <a:gd name="T0" fmla="*/ 2076 w 2076"/>
                <a:gd name="T1" fmla="*/ 684 h 1326"/>
                <a:gd name="T2" fmla="*/ 1992 w 2076"/>
                <a:gd name="T3" fmla="*/ 606 h 1326"/>
                <a:gd name="T4" fmla="*/ 1944 w 2076"/>
                <a:gd name="T5" fmla="*/ 528 h 1326"/>
                <a:gd name="T6" fmla="*/ 1884 w 2076"/>
                <a:gd name="T7" fmla="*/ 486 h 1326"/>
                <a:gd name="T8" fmla="*/ 1824 w 2076"/>
                <a:gd name="T9" fmla="*/ 432 h 1326"/>
                <a:gd name="T10" fmla="*/ 1758 w 2076"/>
                <a:gd name="T11" fmla="*/ 348 h 1326"/>
                <a:gd name="T12" fmla="*/ 1752 w 2076"/>
                <a:gd name="T13" fmla="*/ 336 h 1326"/>
                <a:gd name="T14" fmla="*/ 1722 w 2076"/>
                <a:gd name="T15" fmla="*/ 306 h 1326"/>
                <a:gd name="T16" fmla="*/ 1638 w 2076"/>
                <a:gd name="T17" fmla="*/ 222 h 1326"/>
                <a:gd name="T18" fmla="*/ 1512 w 2076"/>
                <a:gd name="T19" fmla="*/ 132 h 1326"/>
                <a:gd name="T20" fmla="*/ 1458 w 2076"/>
                <a:gd name="T21" fmla="*/ 90 h 1326"/>
                <a:gd name="T22" fmla="*/ 1296 w 2076"/>
                <a:gd name="T23" fmla="*/ 12 h 1326"/>
                <a:gd name="T24" fmla="*/ 1152 w 2076"/>
                <a:gd name="T25" fmla="*/ 0 h 1326"/>
                <a:gd name="T26" fmla="*/ 1080 w 2076"/>
                <a:gd name="T27" fmla="*/ 36 h 1326"/>
                <a:gd name="T28" fmla="*/ 1044 w 2076"/>
                <a:gd name="T29" fmla="*/ 72 h 1326"/>
                <a:gd name="T30" fmla="*/ 1008 w 2076"/>
                <a:gd name="T31" fmla="*/ 84 h 1326"/>
                <a:gd name="T32" fmla="*/ 990 w 2076"/>
                <a:gd name="T33" fmla="*/ 96 h 1326"/>
                <a:gd name="T34" fmla="*/ 954 w 2076"/>
                <a:gd name="T35" fmla="*/ 108 h 1326"/>
                <a:gd name="T36" fmla="*/ 918 w 2076"/>
                <a:gd name="T37" fmla="*/ 132 h 1326"/>
                <a:gd name="T38" fmla="*/ 894 w 2076"/>
                <a:gd name="T39" fmla="*/ 168 h 1326"/>
                <a:gd name="T40" fmla="*/ 858 w 2076"/>
                <a:gd name="T41" fmla="*/ 192 h 1326"/>
                <a:gd name="T42" fmla="*/ 762 w 2076"/>
                <a:gd name="T43" fmla="*/ 282 h 1326"/>
                <a:gd name="T44" fmla="*/ 702 w 2076"/>
                <a:gd name="T45" fmla="*/ 324 h 1326"/>
                <a:gd name="T46" fmla="*/ 636 w 2076"/>
                <a:gd name="T47" fmla="*/ 402 h 1326"/>
                <a:gd name="T48" fmla="*/ 576 w 2076"/>
                <a:gd name="T49" fmla="*/ 450 h 1326"/>
                <a:gd name="T50" fmla="*/ 510 w 2076"/>
                <a:gd name="T51" fmla="*/ 522 h 1326"/>
                <a:gd name="T52" fmla="*/ 480 w 2076"/>
                <a:gd name="T53" fmla="*/ 594 h 1326"/>
                <a:gd name="T54" fmla="*/ 444 w 2076"/>
                <a:gd name="T55" fmla="*/ 618 h 1326"/>
                <a:gd name="T56" fmla="*/ 426 w 2076"/>
                <a:gd name="T57" fmla="*/ 630 h 1326"/>
                <a:gd name="T58" fmla="*/ 366 w 2076"/>
                <a:gd name="T59" fmla="*/ 696 h 1326"/>
                <a:gd name="T60" fmla="*/ 282 w 2076"/>
                <a:gd name="T61" fmla="*/ 780 h 1326"/>
                <a:gd name="T62" fmla="*/ 240 w 2076"/>
                <a:gd name="T63" fmla="*/ 822 h 1326"/>
                <a:gd name="T64" fmla="*/ 186 w 2076"/>
                <a:gd name="T65" fmla="*/ 858 h 1326"/>
                <a:gd name="T66" fmla="*/ 168 w 2076"/>
                <a:gd name="T67" fmla="*/ 870 h 1326"/>
                <a:gd name="T68" fmla="*/ 138 w 2076"/>
                <a:gd name="T69" fmla="*/ 900 h 1326"/>
                <a:gd name="T70" fmla="*/ 102 w 2076"/>
                <a:gd name="T71" fmla="*/ 936 h 1326"/>
                <a:gd name="T72" fmla="*/ 18 w 2076"/>
                <a:gd name="T73" fmla="*/ 972 h 1326"/>
                <a:gd name="T74" fmla="*/ 0 w 2076"/>
                <a:gd name="T75" fmla="*/ 1326 h 1326"/>
                <a:gd name="T76" fmla="*/ 0 w 2076"/>
                <a:gd name="T77" fmla="*/ 990 h 1326"/>
                <a:gd name="T78" fmla="*/ 0 w 2076"/>
                <a:gd name="T79" fmla="*/ 1326 h 1326"/>
                <a:gd name="T80" fmla="*/ 2064 w 2076"/>
                <a:gd name="T81" fmla="*/ 1326 h 1326"/>
                <a:gd name="T82" fmla="*/ 2076 w 2076"/>
                <a:gd name="T83" fmla="*/ 684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76" h="1326">
                  <a:moveTo>
                    <a:pt x="2076" y="684"/>
                  </a:moveTo>
                  <a:cubicBezTo>
                    <a:pt x="2037" y="658"/>
                    <a:pt x="2026" y="640"/>
                    <a:pt x="1992" y="606"/>
                  </a:cubicBezTo>
                  <a:cubicBezTo>
                    <a:pt x="1973" y="587"/>
                    <a:pt x="1964" y="551"/>
                    <a:pt x="1944" y="528"/>
                  </a:cubicBezTo>
                  <a:cubicBezTo>
                    <a:pt x="1927" y="508"/>
                    <a:pt x="1905" y="500"/>
                    <a:pt x="1884" y="486"/>
                  </a:cubicBezTo>
                  <a:cubicBezTo>
                    <a:pt x="1862" y="453"/>
                    <a:pt x="1860" y="444"/>
                    <a:pt x="1824" y="432"/>
                  </a:cubicBezTo>
                  <a:cubicBezTo>
                    <a:pt x="1797" y="405"/>
                    <a:pt x="1775" y="383"/>
                    <a:pt x="1758" y="348"/>
                  </a:cubicBezTo>
                  <a:cubicBezTo>
                    <a:pt x="1694" y="386"/>
                    <a:pt x="1746" y="360"/>
                    <a:pt x="1752" y="336"/>
                  </a:cubicBezTo>
                  <a:cubicBezTo>
                    <a:pt x="1755" y="325"/>
                    <a:pt x="1727" y="309"/>
                    <a:pt x="1722" y="306"/>
                  </a:cubicBezTo>
                  <a:cubicBezTo>
                    <a:pt x="1698" y="271"/>
                    <a:pt x="1674" y="246"/>
                    <a:pt x="1638" y="222"/>
                  </a:cubicBezTo>
                  <a:cubicBezTo>
                    <a:pt x="1607" y="176"/>
                    <a:pt x="1560" y="156"/>
                    <a:pt x="1512" y="132"/>
                  </a:cubicBezTo>
                  <a:cubicBezTo>
                    <a:pt x="1491" y="121"/>
                    <a:pt x="1479" y="101"/>
                    <a:pt x="1458" y="90"/>
                  </a:cubicBezTo>
                  <a:cubicBezTo>
                    <a:pt x="1404" y="63"/>
                    <a:pt x="1353" y="31"/>
                    <a:pt x="1296" y="12"/>
                  </a:cubicBezTo>
                  <a:cubicBezTo>
                    <a:pt x="1261" y="0"/>
                    <a:pt x="1157" y="0"/>
                    <a:pt x="1152" y="0"/>
                  </a:cubicBezTo>
                  <a:cubicBezTo>
                    <a:pt x="1123" y="10"/>
                    <a:pt x="1103" y="13"/>
                    <a:pt x="1080" y="36"/>
                  </a:cubicBezTo>
                  <a:cubicBezTo>
                    <a:pt x="1068" y="48"/>
                    <a:pt x="1060" y="67"/>
                    <a:pt x="1044" y="72"/>
                  </a:cubicBezTo>
                  <a:cubicBezTo>
                    <a:pt x="1032" y="76"/>
                    <a:pt x="1019" y="77"/>
                    <a:pt x="1008" y="84"/>
                  </a:cubicBezTo>
                  <a:cubicBezTo>
                    <a:pt x="1002" y="88"/>
                    <a:pt x="997" y="93"/>
                    <a:pt x="990" y="96"/>
                  </a:cubicBezTo>
                  <a:cubicBezTo>
                    <a:pt x="978" y="101"/>
                    <a:pt x="966" y="104"/>
                    <a:pt x="954" y="108"/>
                  </a:cubicBezTo>
                  <a:cubicBezTo>
                    <a:pt x="940" y="113"/>
                    <a:pt x="918" y="132"/>
                    <a:pt x="918" y="132"/>
                  </a:cubicBezTo>
                  <a:cubicBezTo>
                    <a:pt x="910" y="144"/>
                    <a:pt x="906" y="160"/>
                    <a:pt x="894" y="168"/>
                  </a:cubicBezTo>
                  <a:cubicBezTo>
                    <a:pt x="882" y="176"/>
                    <a:pt x="858" y="192"/>
                    <a:pt x="858" y="192"/>
                  </a:cubicBezTo>
                  <a:cubicBezTo>
                    <a:pt x="839" y="220"/>
                    <a:pt x="792" y="267"/>
                    <a:pt x="762" y="282"/>
                  </a:cubicBezTo>
                  <a:cubicBezTo>
                    <a:pt x="739" y="293"/>
                    <a:pt x="718" y="303"/>
                    <a:pt x="702" y="324"/>
                  </a:cubicBezTo>
                  <a:cubicBezTo>
                    <a:pt x="680" y="352"/>
                    <a:pt x="671" y="390"/>
                    <a:pt x="636" y="402"/>
                  </a:cubicBezTo>
                  <a:cubicBezTo>
                    <a:pt x="625" y="436"/>
                    <a:pt x="599" y="428"/>
                    <a:pt x="576" y="450"/>
                  </a:cubicBezTo>
                  <a:cubicBezTo>
                    <a:pt x="572" y="453"/>
                    <a:pt x="520" y="499"/>
                    <a:pt x="510" y="522"/>
                  </a:cubicBezTo>
                  <a:cubicBezTo>
                    <a:pt x="500" y="543"/>
                    <a:pt x="497" y="576"/>
                    <a:pt x="480" y="594"/>
                  </a:cubicBezTo>
                  <a:cubicBezTo>
                    <a:pt x="470" y="605"/>
                    <a:pt x="456" y="610"/>
                    <a:pt x="444" y="618"/>
                  </a:cubicBezTo>
                  <a:cubicBezTo>
                    <a:pt x="438" y="622"/>
                    <a:pt x="426" y="630"/>
                    <a:pt x="426" y="630"/>
                  </a:cubicBezTo>
                  <a:cubicBezTo>
                    <a:pt x="410" y="654"/>
                    <a:pt x="390" y="680"/>
                    <a:pt x="366" y="696"/>
                  </a:cubicBezTo>
                  <a:cubicBezTo>
                    <a:pt x="344" y="729"/>
                    <a:pt x="311" y="753"/>
                    <a:pt x="282" y="780"/>
                  </a:cubicBezTo>
                  <a:cubicBezTo>
                    <a:pt x="267" y="793"/>
                    <a:pt x="256" y="811"/>
                    <a:pt x="240" y="822"/>
                  </a:cubicBezTo>
                  <a:cubicBezTo>
                    <a:pt x="231" y="828"/>
                    <a:pt x="200" y="849"/>
                    <a:pt x="186" y="858"/>
                  </a:cubicBezTo>
                  <a:cubicBezTo>
                    <a:pt x="180" y="862"/>
                    <a:pt x="168" y="870"/>
                    <a:pt x="168" y="870"/>
                  </a:cubicBezTo>
                  <a:cubicBezTo>
                    <a:pt x="143" y="907"/>
                    <a:pt x="171" y="871"/>
                    <a:pt x="138" y="900"/>
                  </a:cubicBezTo>
                  <a:cubicBezTo>
                    <a:pt x="125" y="911"/>
                    <a:pt x="118" y="931"/>
                    <a:pt x="102" y="936"/>
                  </a:cubicBezTo>
                  <a:cubicBezTo>
                    <a:pt x="74" y="945"/>
                    <a:pt x="45" y="959"/>
                    <a:pt x="18" y="972"/>
                  </a:cubicBezTo>
                  <a:lnTo>
                    <a:pt x="0" y="1326"/>
                  </a:lnTo>
                  <a:lnTo>
                    <a:pt x="0" y="990"/>
                  </a:lnTo>
                  <a:lnTo>
                    <a:pt x="0" y="1326"/>
                  </a:lnTo>
                  <a:lnTo>
                    <a:pt x="2064" y="1326"/>
                  </a:lnTo>
                  <a:lnTo>
                    <a:pt x="2076" y="684"/>
                  </a:lnTo>
                  <a:close/>
                </a:path>
              </a:pathLst>
            </a:custGeom>
            <a:pattFill prst="lgGrid">
              <a:fgClr>
                <a:schemeClr val="tx2"/>
              </a:fgClr>
              <a:bgClr>
                <a:schemeClr val="bg2"/>
              </a:bgClr>
            </a:patt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Text Box 19">
              <a:extLst>
                <a:ext uri="{FF2B5EF4-FFF2-40B4-BE49-F238E27FC236}">
                  <a16:creationId xmlns:a16="http://schemas.microsoft.com/office/drawing/2014/main" id="{F905D805-57F7-4BA2-B4E3-F66C0E90713D}"/>
                </a:ext>
              </a:extLst>
            </p:cNvPr>
            <p:cNvSpPr txBox="1">
              <a:spLocks noChangeArrowheads="1"/>
            </p:cNvSpPr>
            <p:nvPr/>
          </p:nvSpPr>
          <p:spPr bwMode="auto">
            <a:xfrm>
              <a:off x="3110" y="3534"/>
              <a:ext cx="230"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i="1">
                  <a:solidFill>
                    <a:schemeClr val="tx1"/>
                  </a:solidFill>
                  <a:latin typeface="Times New Roman" panose="02020603050405020304" pitchFamily="18" charset="0"/>
                </a:rPr>
                <a:t>x</a:t>
              </a:r>
            </a:p>
          </p:txBody>
        </p:sp>
      </p:grpSp>
    </p:spTree>
    <p:extLst>
      <p:ext uri="{BB962C8B-B14F-4D97-AF65-F5344CB8AC3E}">
        <p14:creationId xmlns:p14="http://schemas.microsoft.com/office/powerpoint/2010/main" val="273536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down)">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09D61-C0E1-4DF8-A1E0-6FEB4E355DC0}"/>
              </a:ext>
            </a:extLst>
          </p:cNvPr>
          <p:cNvSpPr>
            <a:spLocks noGrp="1"/>
          </p:cNvSpPr>
          <p:nvPr>
            <p:ph type="title"/>
          </p:nvPr>
        </p:nvSpPr>
        <p:spPr/>
        <p:txBody>
          <a:bodyPr/>
          <a:lstStyle/>
          <a:p>
            <a:r>
              <a:rPr lang="en-US" altLang="zh-CN" dirty="0"/>
              <a:t>3.4-4 </a:t>
            </a:r>
            <a:r>
              <a:rPr lang="zh-CN" altLang="en-US" dirty="0"/>
              <a:t>连续型随机变量及其概率密度</a:t>
            </a:r>
          </a:p>
        </p:txBody>
      </p:sp>
      <p:sp>
        <p:nvSpPr>
          <p:cNvPr id="3" name="内容占位符 2">
            <a:extLst>
              <a:ext uri="{FF2B5EF4-FFF2-40B4-BE49-F238E27FC236}">
                <a16:creationId xmlns:a16="http://schemas.microsoft.com/office/drawing/2014/main" id="{92EC4F80-D1EF-4C4D-9A79-32EE58089D4E}"/>
              </a:ext>
            </a:extLst>
          </p:cNvPr>
          <p:cNvSpPr>
            <a:spLocks noGrp="1"/>
          </p:cNvSpPr>
          <p:nvPr>
            <p:ph idx="1"/>
          </p:nvPr>
        </p:nvSpPr>
        <p:spPr/>
        <p:txBody>
          <a:bodyPr/>
          <a:lstStyle/>
          <a:p>
            <a:endParaRPr lang="zh-CN" altLang="en-US" dirty="0"/>
          </a:p>
        </p:txBody>
      </p:sp>
      <p:sp>
        <p:nvSpPr>
          <p:cNvPr id="5" name="Text Box 4">
            <a:extLst>
              <a:ext uri="{FF2B5EF4-FFF2-40B4-BE49-F238E27FC236}">
                <a16:creationId xmlns:a16="http://schemas.microsoft.com/office/drawing/2014/main" id="{72766748-4ED0-42C2-A2F4-F6EC027792BC}"/>
              </a:ext>
            </a:extLst>
          </p:cNvPr>
          <p:cNvSpPr txBox="1">
            <a:spLocks noChangeArrowheads="1"/>
          </p:cNvSpPr>
          <p:nvPr/>
        </p:nvSpPr>
        <p:spPr bwMode="auto">
          <a:xfrm>
            <a:off x="533400" y="533400"/>
            <a:ext cx="4724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dirty="0">
                <a:solidFill>
                  <a:srgbClr val="FF0000"/>
                </a:solidFill>
              </a:rPr>
              <a:t>概率密度函数</a:t>
            </a:r>
            <a:r>
              <a:rPr kumimoji="1" lang="en-US" altLang="zh-CN" sz="3200" b="1" i="1" dirty="0">
                <a:solidFill>
                  <a:schemeClr val="tx1"/>
                </a:solidFill>
                <a:latin typeface="Times New Roman" panose="02020603050405020304" pitchFamily="18" charset="0"/>
              </a:rPr>
              <a:t>f</a:t>
            </a:r>
            <a:r>
              <a:rPr kumimoji="1" lang="en-US" altLang="zh-CN" sz="3200" b="1" dirty="0">
                <a:solidFill>
                  <a:schemeClr val="tx1"/>
                </a:solidFill>
                <a:latin typeface="Times New Roman" panose="02020603050405020304" pitchFamily="18" charset="0"/>
              </a:rPr>
              <a:t>(x)</a:t>
            </a:r>
            <a:r>
              <a:rPr kumimoji="1" lang="zh-CN" altLang="en-US" sz="3200" b="1" dirty="0">
                <a:solidFill>
                  <a:schemeClr val="tx1"/>
                </a:solidFill>
              </a:rPr>
              <a:t>的性质</a:t>
            </a:r>
          </a:p>
        </p:txBody>
      </p:sp>
      <p:graphicFrame>
        <p:nvGraphicFramePr>
          <p:cNvPr id="6" name="Object 6">
            <a:extLst>
              <a:ext uri="{FF2B5EF4-FFF2-40B4-BE49-F238E27FC236}">
                <a16:creationId xmlns:a16="http://schemas.microsoft.com/office/drawing/2014/main" id="{375C9761-5A69-4772-B47B-461A5B4749A4}"/>
              </a:ext>
            </a:extLst>
          </p:cNvPr>
          <p:cNvGraphicFramePr>
            <a:graphicFrameLocks noChangeAspect="1"/>
          </p:cNvGraphicFramePr>
          <p:nvPr>
            <p:extLst>
              <p:ext uri="{D42A27DB-BD31-4B8C-83A1-F6EECF244321}">
                <p14:modId xmlns:p14="http://schemas.microsoft.com/office/powerpoint/2010/main" val="4176064002"/>
              </p:ext>
            </p:extLst>
          </p:nvPr>
        </p:nvGraphicFramePr>
        <p:xfrm>
          <a:off x="1739619" y="1204785"/>
          <a:ext cx="1371600" cy="466725"/>
        </p:xfrm>
        <a:graphic>
          <a:graphicData uri="http://schemas.openxmlformats.org/presentationml/2006/ole">
            <mc:AlternateContent xmlns:mc="http://schemas.openxmlformats.org/markup-compatibility/2006">
              <mc:Choice xmlns:v="urn:schemas-microsoft-com:vml" Requires="v">
                <p:oleObj spid="_x0000_s66793" name="公式" r:id="rId3" imgW="596880" imgH="203040" progId="Equation.3">
                  <p:embed/>
                </p:oleObj>
              </mc:Choice>
              <mc:Fallback>
                <p:oleObj name="公式" r:id="rId3" imgW="596880" imgH="203040" progId="Equation.3">
                  <p:embed/>
                  <p:pic>
                    <p:nvPicPr>
                      <p:cNvPr id="227334" name="Object 6">
                        <a:extLst>
                          <a:ext uri="{FF2B5EF4-FFF2-40B4-BE49-F238E27FC236}">
                            <a16:creationId xmlns:a16="http://schemas.microsoft.com/office/drawing/2014/main" id="{23B9FCEA-EFC8-44AD-AA4B-1E13CEA8AE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9619" y="1204785"/>
                        <a:ext cx="1371600"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8">
            <a:extLst>
              <a:ext uri="{FF2B5EF4-FFF2-40B4-BE49-F238E27FC236}">
                <a16:creationId xmlns:a16="http://schemas.microsoft.com/office/drawing/2014/main" id="{5937DA38-8527-4966-B522-88877DCE2536}"/>
              </a:ext>
            </a:extLst>
          </p:cNvPr>
          <p:cNvGraphicFramePr>
            <a:graphicFrameLocks noChangeAspect="1"/>
          </p:cNvGraphicFramePr>
          <p:nvPr/>
        </p:nvGraphicFramePr>
        <p:xfrm>
          <a:off x="1752600" y="1830388"/>
          <a:ext cx="3505200" cy="719137"/>
        </p:xfrm>
        <a:graphic>
          <a:graphicData uri="http://schemas.openxmlformats.org/presentationml/2006/ole">
            <mc:AlternateContent xmlns:mc="http://schemas.openxmlformats.org/markup-compatibility/2006">
              <mc:Choice xmlns:v="urn:schemas-microsoft-com:vml" Requires="v">
                <p:oleObj spid="_x0000_s66794" name="公式" r:id="rId5" imgW="1612800" imgH="330120" progId="Equation.3">
                  <p:embed/>
                </p:oleObj>
              </mc:Choice>
              <mc:Fallback>
                <p:oleObj name="公式" r:id="rId5" imgW="1612800" imgH="330120" progId="Equation.3">
                  <p:embed/>
                  <p:pic>
                    <p:nvPicPr>
                      <p:cNvPr id="227336" name="Object 8">
                        <a:extLst>
                          <a:ext uri="{FF2B5EF4-FFF2-40B4-BE49-F238E27FC236}">
                            <a16:creationId xmlns:a16="http://schemas.microsoft.com/office/drawing/2014/main" id="{1427E8FD-CB02-41EF-9840-7E2691704A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1830388"/>
                        <a:ext cx="3505200"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9">
            <a:extLst>
              <a:ext uri="{FF2B5EF4-FFF2-40B4-BE49-F238E27FC236}">
                <a16:creationId xmlns:a16="http://schemas.microsoft.com/office/drawing/2014/main" id="{00DD98C1-6C3D-4BEA-B40F-892922DC5D19}"/>
              </a:ext>
            </a:extLst>
          </p:cNvPr>
          <p:cNvSpPr txBox="1">
            <a:spLocks noChangeArrowheads="1"/>
          </p:cNvSpPr>
          <p:nvPr/>
        </p:nvSpPr>
        <p:spPr bwMode="auto">
          <a:xfrm>
            <a:off x="1134183" y="2710638"/>
            <a:ext cx="5613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FFFF99"/>
              </a:buClr>
              <a:buFont typeface="Wingdings" panose="05000000000000000000" pitchFamily="2" charset="2"/>
              <a:buNone/>
            </a:pPr>
            <a:r>
              <a:rPr kumimoji="1" lang="en-US" altLang="zh-CN" sz="2400" b="1" dirty="0"/>
              <a:t>(3)</a:t>
            </a:r>
          </a:p>
        </p:txBody>
      </p:sp>
      <p:sp>
        <p:nvSpPr>
          <p:cNvPr id="9" name="AutoShape 22">
            <a:extLst>
              <a:ext uri="{FF2B5EF4-FFF2-40B4-BE49-F238E27FC236}">
                <a16:creationId xmlns:a16="http://schemas.microsoft.com/office/drawing/2014/main" id="{E174AC58-32A0-4CBF-A964-009D08E41E22}"/>
              </a:ext>
            </a:extLst>
          </p:cNvPr>
          <p:cNvSpPr>
            <a:spLocks/>
          </p:cNvSpPr>
          <p:nvPr/>
        </p:nvSpPr>
        <p:spPr bwMode="auto">
          <a:xfrm>
            <a:off x="5410200" y="1295400"/>
            <a:ext cx="152400" cy="1143000"/>
          </a:xfrm>
          <a:prstGeom prst="rightBrace">
            <a:avLst>
              <a:gd name="adj1" fmla="val 62500"/>
              <a:gd name="adj2" fmla="val 47500"/>
            </a:avLst>
          </a:prstGeom>
          <a:noFill/>
          <a:ln w="1905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AutoShape 23">
            <a:extLst>
              <a:ext uri="{FF2B5EF4-FFF2-40B4-BE49-F238E27FC236}">
                <a16:creationId xmlns:a16="http://schemas.microsoft.com/office/drawing/2014/main" id="{3D3D7925-FB17-42A3-B0B3-C42EE8493925}"/>
              </a:ext>
            </a:extLst>
          </p:cNvPr>
          <p:cNvSpPr>
            <a:spLocks noChangeArrowheads="1"/>
          </p:cNvSpPr>
          <p:nvPr/>
        </p:nvSpPr>
        <p:spPr bwMode="auto">
          <a:xfrm>
            <a:off x="6400800" y="1409700"/>
            <a:ext cx="2133600" cy="2667000"/>
          </a:xfrm>
          <a:prstGeom prst="wedgeRectCallout">
            <a:avLst>
              <a:gd name="adj1" fmla="val -87500"/>
              <a:gd name="adj2" fmla="val -34403"/>
            </a:avLst>
          </a:prstGeom>
          <a:noFill/>
          <a:ln w="19050">
            <a:solidFill>
              <a:srgbClr val="008000"/>
            </a:solidFill>
            <a:miter lim="800000"/>
            <a:headEnd/>
            <a:tailEnd/>
          </a:ln>
          <a:effectLst/>
          <a:extLst>
            <a:ext uri="{909E8E84-426E-40DD-AFC4-6F175D3DCCD1}">
              <a14:hiddenFill xmlns:a14="http://schemas.microsoft.com/office/drawing/2010/main">
                <a:solidFill>
                  <a:srgbClr val="33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sz="2400" b="1" dirty="0">
                <a:solidFill>
                  <a:srgbClr val="000000"/>
                </a:solidFill>
              </a:rPr>
              <a:t>常利用这两个</a:t>
            </a:r>
          </a:p>
          <a:p>
            <a:r>
              <a:rPr kumimoji="1" lang="zh-CN" altLang="en-US" sz="2400" b="1" dirty="0">
                <a:solidFill>
                  <a:srgbClr val="000000"/>
                </a:solidFill>
              </a:rPr>
              <a:t>性质检验一个</a:t>
            </a:r>
          </a:p>
          <a:p>
            <a:r>
              <a:rPr kumimoji="1" lang="zh-CN" altLang="en-US" sz="2400" b="1" dirty="0">
                <a:solidFill>
                  <a:srgbClr val="000000"/>
                </a:solidFill>
              </a:rPr>
              <a:t>函数能否作为</a:t>
            </a:r>
          </a:p>
          <a:p>
            <a:r>
              <a:rPr kumimoji="1" lang="zh-CN" altLang="en-US" sz="2400" b="1" dirty="0">
                <a:solidFill>
                  <a:srgbClr val="000000"/>
                </a:solidFill>
              </a:rPr>
              <a:t>连续性随机变</a:t>
            </a:r>
          </a:p>
          <a:p>
            <a:r>
              <a:rPr kumimoji="1" lang="zh-CN" altLang="en-US" sz="2400" b="1" dirty="0">
                <a:solidFill>
                  <a:srgbClr val="000000"/>
                </a:solidFill>
              </a:rPr>
              <a:t>量的密度函数，或求其中的未知参数。</a:t>
            </a:r>
          </a:p>
        </p:txBody>
      </p:sp>
      <p:sp>
        <p:nvSpPr>
          <p:cNvPr id="11" name="Text Box 25">
            <a:extLst>
              <a:ext uri="{FF2B5EF4-FFF2-40B4-BE49-F238E27FC236}">
                <a16:creationId xmlns:a16="http://schemas.microsoft.com/office/drawing/2014/main" id="{406553D4-9E70-4637-AC8C-7E0142004C8E}"/>
              </a:ext>
            </a:extLst>
          </p:cNvPr>
          <p:cNvSpPr txBox="1">
            <a:spLocks noChangeArrowheads="1"/>
          </p:cNvSpPr>
          <p:nvPr/>
        </p:nvSpPr>
        <p:spPr bwMode="auto">
          <a:xfrm>
            <a:off x="1143000" y="1219200"/>
            <a:ext cx="5437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latin typeface="Times New Roman" panose="02020603050405020304" pitchFamily="18" charset="0"/>
                <a:ea typeface="宋体" panose="02010600030101010101" pitchFamily="2" charset="-122"/>
              </a:rPr>
              <a:t>(1)</a:t>
            </a:r>
          </a:p>
        </p:txBody>
      </p:sp>
      <p:sp>
        <p:nvSpPr>
          <p:cNvPr id="12" name="Text Box 26">
            <a:extLst>
              <a:ext uri="{FF2B5EF4-FFF2-40B4-BE49-F238E27FC236}">
                <a16:creationId xmlns:a16="http://schemas.microsoft.com/office/drawing/2014/main" id="{A225784A-D661-49EA-895B-21AB3A81CBB5}"/>
              </a:ext>
            </a:extLst>
          </p:cNvPr>
          <p:cNvSpPr txBox="1">
            <a:spLocks noChangeArrowheads="1"/>
          </p:cNvSpPr>
          <p:nvPr/>
        </p:nvSpPr>
        <p:spPr bwMode="auto">
          <a:xfrm>
            <a:off x="1143000" y="1905000"/>
            <a:ext cx="5437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latin typeface="Times New Roman" panose="02020603050405020304" pitchFamily="18" charset="0"/>
                <a:ea typeface="宋体" panose="02010600030101010101" pitchFamily="2" charset="-122"/>
              </a:rPr>
              <a:t>(2)</a:t>
            </a:r>
          </a:p>
        </p:txBody>
      </p:sp>
      <p:sp>
        <p:nvSpPr>
          <p:cNvPr id="13" name="Text Box 27">
            <a:extLst>
              <a:ext uri="{FF2B5EF4-FFF2-40B4-BE49-F238E27FC236}">
                <a16:creationId xmlns:a16="http://schemas.microsoft.com/office/drawing/2014/main" id="{63F40CD0-4117-43CC-A168-AF792BA7B87C}"/>
              </a:ext>
            </a:extLst>
          </p:cNvPr>
          <p:cNvSpPr txBox="1">
            <a:spLocks noChangeArrowheads="1"/>
          </p:cNvSpPr>
          <p:nvPr/>
        </p:nvSpPr>
        <p:spPr bwMode="auto">
          <a:xfrm>
            <a:off x="1676410" y="2721567"/>
            <a:ext cx="36575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b="1" i="1" dirty="0">
                <a:solidFill>
                  <a:srgbClr val="000000"/>
                </a:solidFill>
                <a:latin typeface="Times New Roman" panose="02020603050405020304" pitchFamily="18" charset="0"/>
                <a:ea typeface="宋体" panose="02010600030101010101" pitchFamily="2" charset="-122"/>
              </a:rPr>
              <a:t>P</a:t>
            </a:r>
            <a:r>
              <a:rPr kumimoji="1" lang="en-US" altLang="zh-CN" sz="2400" b="1" dirty="0">
                <a:solidFill>
                  <a:srgbClr val="000000"/>
                </a:solidFill>
                <a:latin typeface="Times New Roman" panose="02020603050405020304" pitchFamily="18" charset="0"/>
                <a:ea typeface="宋体" panose="02010600030101010101" pitchFamily="2" charset="-122"/>
              </a:rPr>
              <a:t>(</a:t>
            </a:r>
            <a:r>
              <a:rPr kumimoji="1" lang="en-US" altLang="zh-CN" sz="2400" b="1" i="1" dirty="0">
                <a:solidFill>
                  <a:srgbClr val="000000"/>
                </a:solidFill>
                <a:latin typeface="Times New Roman" panose="02020603050405020304" pitchFamily="18" charset="0"/>
                <a:ea typeface="宋体" panose="02010600030101010101" pitchFamily="2" charset="-122"/>
              </a:rPr>
              <a:t>x</a:t>
            </a:r>
            <a:r>
              <a:rPr kumimoji="1" lang="en-US" altLang="zh-CN" sz="2400" b="1" baseline="-25000" dirty="0">
                <a:solidFill>
                  <a:srgbClr val="000000"/>
                </a:solidFill>
                <a:latin typeface="Times New Roman" panose="02020603050405020304" pitchFamily="18" charset="0"/>
                <a:ea typeface="宋体" panose="02010600030101010101" pitchFamily="2" charset="-122"/>
              </a:rPr>
              <a:t>1</a:t>
            </a:r>
            <a:r>
              <a:rPr kumimoji="1" lang="en-US" altLang="zh-CN" sz="2400" b="1" dirty="0">
                <a:solidFill>
                  <a:srgbClr val="000000"/>
                </a:solidFill>
                <a:latin typeface="Times New Roman" panose="02020603050405020304" pitchFamily="18" charset="0"/>
                <a:ea typeface="宋体" panose="02010600030101010101" pitchFamily="2" charset="-122"/>
              </a:rPr>
              <a:t>&lt;</a:t>
            </a:r>
            <a:r>
              <a:rPr kumimoji="1" lang="en-US" altLang="zh-CN" sz="2400" b="1" i="1" dirty="0">
                <a:solidFill>
                  <a:srgbClr val="000000"/>
                </a:solidFill>
                <a:latin typeface="Times New Roman" panose="02020603050405020304" pitchFamily="18" charset="0"/>
                <a:ea typeface="宋体" panose="02010600030101010101" pitchFamily="2" charset="-122"/>
              </a:rPr>
              <a:t>X</a:t>
            </a:r>
            <a:r>
              <a:rPr kumimoji="1" lang="en-US" altLang="zh-CN" sz="2400" b="1" dirty="0">
                <a:solidFill>
                  <a:srgbClr val="000000"/>
                </a:solidFill>
                <a:latin typeface="Times New Roman" panose="02020603050405020304" pitchFamily="18" charset="0"/>
                <a:ea typeface="宋体" panose="02010600030101010101" pitchFamily="2" charset="-122"/>
              </a:rPr>
              <a:t>≤</a:t>
            </a:r>
            <a:r>
              <a:rPr kumimoji="1" lang="en-US" altLang="zh-CN" sz="2400" b="1" i="1" dirty="0">
                <a:solidFill>
                  <a:srgbClr val="000000"/>
                </a:solidFill>
                <a:latin typeface="Times New Roman" panose="02020603050405020304" pitchFamily="18" charset="0"/>
                <a:ea typeface="宋体" panose="02010600030101010101" pitchFamily="2" charset="-122"/>
              </a:rPr>
              <a:t>x</a:t>
            </a:r>
            <a:r>
              <a:rPr kumimoji="1" lang="en-US" altLang="zh-CN" sz="2400" b="1" baseline="-25000" dirty="0">
                <a:solidFill>
                  <a:srgbClr val="000000"/>
                </a:solidFill>
                <a:latin typeface="Times New Roman" panose="02020603050405020304" pitchFamily="18" charset="0"/>
                <a:ea typeface="宋体" panose="02010600030101010101" pitchFamily="2" charset="-122"/>
              </a:rPr>
              <a:t>2</a:t>
            </a:r>
            <a:r>
              <a:rPr kumimoji="1" lang="en-US" altLang="zh-CN" sz="2400" b="1" dirty="0">
                <a:solidFill>
                  <a:srgbClr val="000000"/>
                </a:solidFill>
                <a:latin typeface="Times New Roman" panose="02020603050405020304" pitchFamily="18" charset="0"/>
                <a:ea typeface="宋体" panose="02010600030101010101" pitchFamily="2" charset="-122"/>
              </a:rPr>
              <a:t>)=</a:t>
            </a:r>
            <a:r>
              <a:rPr kumimoji="1" lang="en-US" altLang="zh-CN" sz="2400" b="1" i="1" dirty="0">
                <a:solidFill>
                  <a:srgbClr val="000000"/>
                </a:solidFill>
                <a:latin typeface="Times New Roman" panose="02020603050405020304" pitchFamily="18" charset="0"/>
                <a:ea typeface="宋体" panose="02010600030101010101" pitchFamily="2" charset="-122"/>
              </a:rPr>
              <a:t>F</a:t>
            </a:r>
            <a:r>
              <a:rPr kumimoji="1" lang="en-US" altLang="zh-CN" sz="2400" b="1" dirty="0">
                <a:solidFill>
                  <a:srgbClr val="000000"/>
                </a:solidFill>
                <a:latin typeface="Times New Roman" panose="02020603050405020304" pitchFamily="18" charset="0"/>
                <a:ea typeface="宋体" panose="02010600030101010101" pitchFamily="2" charset="-122"/>
              </a:rPr>
              <a:t>(</a:t>
            </a:r>
            <a:r>
              <a:rPr kumimoji="1" lang="en-US" altLang="zh-CN" sz="2400" b="1" i="1" dirty="0">
                <a:solidFill>
                  <a:srgbClr val="000000"/>
                </a:solidFill>
                <a:latin typeface="Times New Roman" panose="02020603050405020304" pitchFamily="18" charset="0"/>
                <a:ea typeface="宋体" panose="02010600030101010101" pitchFamily="2" charset="-122"/>
              </a:rPr>
              <a:t>x</a:t>
            </a:r>
            <a:r>
              <a:rPr kumimoji="1" lang="en-US" altLang="zh-CN" sz="2400" b="1" baseline="-25000" dirty="0">
                <a:solidFill>
                  <a:srgbClr val="000000"/>
                </a:solidFill>
                <a:latin typeface="Times New Roman" panose="02020603050405020304" pitchFamily="18" charset="0"/>
                <a:ea typeface="宋体" panose="02010600030101010101" pitchFamily="2" charset="-122"/>
              </a:rPr>
              <a:t>2</a:t>
            </a:r>
            <a:r>
              <a:rPr kumimoji="1" lang="en-US" altLang="zh-CN" sz="2400" b="1" dirty="0">
                <a:solidFill>
                  <a:srgbClr val="000000"/>
                </a:solidFill>
                <a:latin typeface="Times New Roman" panose="02020603050405020304" pitchFamily="18" charset="0"/>
                <a:ea typeface="宋体" panose="02010600030101010101" pitchFamily="2" charset="-122"/>
              </a:rPr>
              <a:t>) </a:t>
            </a:r>
            <a:r>
              <a:rPr kumimoji="1" lang="en-US" altLang="zh-CN"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1" dirty="0">
                <a:solidFill>
                  <a:srgbClr val="000000"/>
                </a:solidFill>
                <a:latin typeface="Times New Roman" panose="02020603050405020304" pitchFamily="18" charset="0"/>
                <a:ea typeface="宋体" panose="02010600030101010101" pitchFamily="2" charset="-122"/>
              </a:rPr>
              <a:t>F</a:t>
            </a:r>
            <a:r>
              <a:rPr kumimoji="1" lang="en-US" altLang="zh-CN" sz="2400" b="1" dirty="0">
                <a:solidFill>
                  <a:srgbClr val="000000"/>
                </a:solidFill>
                <a:latin typeface="Times New Roman" panose="02020603050405020304" pitchFamily="18" charset="0"/>
                <a:ea typeface="宋体" panose="02010600030101010101" pitchFamily="2" charset="-122"/>
              </a:rPr>
              <a:t>(</a:t>
            </a:r>
            <a:r>
              <a:rPr kumimoji="1" lang="en-US" altLang="zh-CN" sz="2400" b="1" i="1" dirty="0">
                <a:solidFill>
                  <a:srgbClr val="000000"/>
                </a:solidFill>
                <a:latin typeface="Times New Roman" panose="02020603050405020304" pitchFamily="18" charset="0"/>
                <a:ea typeface="宋体" panose="02010600030101010101" pitchFamily="2" charset="-122"/>
              </a:rPr>
              <a:t>x</a:t>
            </a:r>
            <a:r>
              <a:rPr kumimoji="1" lang="en-US" altLang="zh-CN" sz="2400" b="1" baseline="-25000" dirty="0">
                <a:solidFill>
                  <a:srgbClr val="000000"/>
                </a:solidFill>
                <a:latin typeface="Times New Roman" panose="02020603050405020304" pitchFamily="18" charset="0"/>
                <a:ea typeface="宋体" panose="02010600030101010101" pitchFamily="2" charset="-122"/>
              </a:rPr>
              <a:t>1</a:t>
            </a:r>
            <a:r>
              <a:rPr kumimoji="1" lang="en-US" altLang="zh-CN" sz="2400" b="1" dirty="0">
                <a:solidFill>
                  <a:srgbClr val="000000"/>
                </a:solidFill>
                <a:latin typeface="Times New Roman" panose="02020603050405020304" pitchFamily="18" charset="0"/>
                <a:ea typeface="宋体" panose="02010600030101010101" pitchFamily="2" charset="-122"/>
              </a:rPr>
              <a:t>)</a:t>
            </a:r>
            <a:r>
              <a:rPr kumimoji="1" lang="en-US" altLang="zh-CN" sz="2400" b="1" dirty="0">
                <a:solidFill>
                  <a:schemeClr val="tx1"/>
                </a:solidFill>
                <a:latin typeface="Times New Roman" panose="02020603050405020304" pitchFamily="18" charset="0"/>
                <a:ea typeface="宋体" panose="02010600030101010101" pitchFamily="2" charset="-122"/>
              </a:rPr>
              <a:t> </a:t>
            </a:r>
          </a:p>
        </p:txBody>
      </p:sp>
      <p:graphicFrame>
        <p:nvGraphicFramePr>
          <p:cNvPr id="14" name="Object 28">
            <a:extLst>
              <a:ext uri="{FF2B5EF4-FFF2-40B4-BE49-F238E27FC236}">
                <a16:creationId xmlns:a16="http://schemas.microsoft.com/office/drawing/2014/main" id="{49618AE0-E973-4794-BA73-D8184681D9E8}"/>
              </a:ext>
            </a:extLst>
          </p:cNvPr>
          <p:cNvGraphicFramePr>
            <a:graphicFrameLocks noChangeAspect="1"/>
          </p:cNvGraphicFramePr>
          <p:nvPr/>
        </p:nvGraphicFramePr>
        <p:xfrm>
          <a:off x="1981200" y="3352800"/>
          <a:ext cx="3582988" cy="865188"/>
        </p:xfrm>
        <a:graphic>
          <a:graphicData uri="http://schemas.openxmlformats.org/presentationml/2006/ole">
            <mc:AlternateContent xmlns:mc="http://schemas.openxmlformats.org/markup-compatibility/2006">
              <mc:Choice xmlns:v="urn:schemas-microsoft-com:vml" Requires="v">
                <p:oleObj spid="_x0000_s66795" name="公式" r:id="rId7" imgW="1473120" imgH="355320" progId="Equation.3">
                  <p:embed/>
                </p:oleObj>
              </mc:Choice>
              <mc:Fallback>
                <p:oleObj name="公式" r:id="rId7" imgW="1473120" imgH="355320" progId="Equation.3">
                  <p:embed/>
                  <p:pic>
                    <p:nvPicPr>
                      <p:cNvPr id="227356" name="Object 28">
                        <a:extLst>
                          <a:ext uri="{FF2B5EF4-FFF2-40B4-BE49-F238E27FC236}">
                            <a16:creationId xmlns:a16="http://schemas.microsoft.com/office/drawing/2014/main" id="{D4871720-6FD3-43C2-82EF-6005D9D9BB9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3352800"/>
                        <a:ext cx="3582988" cy="865188"/>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 name="Group 29">
            <a:extLst>
              <a:ext uri="{FF2B5EF4-FFF2-40B4-BE49-F238E27FC236}">
                <a16:creationId xmlns:a16="http://schemas.microsoft.com/office/drawing/2014/main" id="{599B2D77-3F03-494F-808C-540320A91FDB}"/>
              </a:ext>
            </a:extLst>
          </p:cNvPr>
          <p:cNvGrpSpPr>
            <a:grpSpLocks/>
          </p:cNvGrpSpPr>
          <p:nvPr/>
        </p:nvGrpSpPr>
        <p:grpSpPr bwMode="auto">
          <a:xfrm>
            <a:off x="2286000" y="4876800"/>
            <a:ext cx="1665288" cy="1127125"/>
            <a:chOff x="1814" y="2082"/>
            <a:chExt cx="1720" cy="1017"/>
          </a:xfrm>
        </p:grpSpPr>
        <p:sp>
          <p:nvSpPr>
            <p:cNvPr id="16" name="Line 30">
              <a:extLst>
                <a:ext uri="{FF2B5EF4-FFF2-40B4-BE49-F238E27FC236}">
                  <a16:creationId xmlns:a16="http://schemas.microsoft.com/office/drawing/2014/main" id="{35185823-CB3A-4FF4-83B3-E1C812A9E3D9}"/>
                </a:ext>
              </a:extLst>
            </p:cNvPr>
            <p:cNvSpPr>
              <a:spLocks noChangeShapeType="1"/>
            </p:cNvSpPr>
            <p:nvPr/>
          </p:nvSpPr>
          <p:spPr bwMode="auto">
            <a:xfrm flipH="1">
              <a:off x="1814" y="2505"/>
              <a:ext cx="288" cy="288"/>
            </a:xfrm>
            <a:prstGeom prst="line">
              <a:avLst/>
            </a:prstGeom>
            <a:noFill/>
            <a:ln w="381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7" name="Line 31">
              <a:extLst>
                <a:ext uri="{FF2B5EF4-FFF2-40B4-BE49-F238E27FC236}">
                  <a16:creationId xmlns:a16="http://schemas.microsoft.com/office/drawing/2014/main" id="{BAF90C8A-8230-45AA-BC90-2575A33ABA6C}"/>
                </a:ext>
              </a:extLst>
            </p:cNvPr>
            <p:cNvSpPr>
              <a:spLocks noChangeShapeType="1"/>
            </p:cNvSpPr>
            <p:nvPr/>
          </p:nvSpPr>
          <p:spPr bwMode="auto">
            <a:xfrm flipV="1">
              <a:off x="1815" y="2226"/>
              <a:ext cx="720" cy="720"/>
            </a:xfrm>
            <a:prstGeom prst="line">
              <a:avLst/>
            </a:prstGeom>
            <a:noFill/>
            <a:ln w="381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8" name="Line 32">
              <a:extLst>
                <a:ext uri="{FF2B5EF4-FFF2-40B4-BE49-F238E27FC236}">
                  <a16:creationId xmlns:a16="http://schemas.microsoft.com/office/drawing/2014/main" id="{4C5F41F2-0F10-4666-A4A9-2816A79C3F67}"/>
                </a:ext>
              </a:extLst>
            </p:cNvPr>
            <p:cNvSpPr>
              <a:spLocks noChangeShapeType="1"/>
            </p:cNvSpPr>
            <p:nvPr/>
          </p:nvSpPr>
          <p:spPr bwMode="auto">
            <a:xfrm flipV="1">
              <a:off x="1851" y="2361"/>
              <a:ext cx="720" cy="720"/>
            </a:xfrm>
            <a:prstGeom prst="line">
              <a:avLst/>
            </a:prstGeom>
            <a:noFill/>
            <a:ln w="381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9" name="Line 33">
              <a:extLst>
                <a:ext uri="{FF2B5EF4-FFF2-40B4-BE49-F238E27FC236}">
                  <a16:creationId xmlns:a16="http://schemas.microsoft.com/office/drawing/2014/main" id="{E0043E13-A0CC-4784-9314-AC76DB23ACC4}"/>
                </a:ext>
              </a:extLst>
            </p:cNvPr>
            <p:cNvSpPr>
              <a:spLocks noChangeShapeType="1"/>
            </p:cNvSpPr>
            <p:nvPr/>
          </p:nvSpPr>
          <p:spPr bwMode="auto">
            <a:xfrm flipV="1">
              <a:off x="2034" y="2457"/>
              <a:ext cx="624" cy="624"/>
            </a:xfrm>
            <a:prstGeom prst="line">
              <a:avLst/>
            </a:prstGeom>
            <a:noFill/>
            <a:ln w="381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0" name="Line 34">
              <a:extLst>
                <a:ext uri="{FF2B5EF4-FFF2-40B4-BE49-F238E27FC236}">
                  <a16:creationId xmlns:a16="http://schemas.microsoft.com/office/drawing/2014/main" id="{5DBDF21E-2636-467C-93C4-98B99619CAAD}"/>
                </a:ext>
              </a:extLst>
            </p:cNvPr>
            <p:cNvSpPr>
              <a:spLocks noChangeShapeType="1"/>
            </p:cNvSpPr>
            <p:nvPr/>
          </p:nvSpPr>
          <p:spPr bwMode="auto">
            <a:xfrm flipV="1">
              <a:off x="2199" y="2466"/>
              <a:ext cx="624" cy="624"/>
            </a:xfrm>
            <a:prstGeom prst="line">
              <a:avLst/>
            </a:prstGeom>
            <a:noFill/>
            <a:ln w="381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1" name="Line 35">
              <a:extLst>
                <a:ext uri="{FF2B5EF4-FFF2-40B4-BE49-F238E27FC236}">
                  <a16:creationId xmlns:a16="http://schemas.microsoft.com/office/drawing/2014/main" id="{FDF0271A-875A-4E0A-B752-7E560B4F6FCC}"/>
                </a:ext>
              </a:extLst>
            </p:cNvPr>
            <p:cNvSpPr>
              <a:spLocks noChangeShapeType="1"/>
            </p:cNvSpPr>
            <p:nvPr/>
          </p:nvSpPr>
          <p:spPr bwMode="auto">
            <a:xfrm flipV="1">
              <a:off x="2391" y="2082"/>
              <a:ext cx="1008" cy="1008"/>
            </a:xfrm>
            <a:prstGeom prst="line">
              <a:avLst/>
            </a:prstGeom>
            <a:noFill/>
            <a:ln w="381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2" name="Line 36">
              <a:extLst>
                <a:ext uri="{FF2B5EF4-FFF2-40B4-BE49-F238E27FC236}">
                  <a16:creationId xmlns:a16="http://schemas.microsoft.com/office/drawing/2014/main" id="{7C64D85F-141E-4F06-BF47-22ABCC412041}"/>
                </a:ext>
              </a:extLst>
            </p:cNvPr>
            <p:cNvSpPr>
              <a:spLocks noChangeShapeType="1"/>
            </p:cNvSpPr>
            <p:nvPr/>
          </p:nvSpPr>
          <p:spPr bwMode="auto">
            <a:xfrm flipV="1">
              <a:off x="2583" y="2226"/>
              <a:ext cx="864" cy="864"/>
            </a:xfrm>
            <a:prstGeom prst="line">
              <a:avLst/>
            </a:prstGeom>
            <a:noFill/>
            <a:ln w="381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 name="Line 37">
              <a:extLst>
                <a:ext uri="{FF2B5EF4-FFF2-40B4-BE49-F238E27FC236}">
                  <a16:creationId xmlns:a16="http://schemas.microsoft.com/office/drawing/2014/main" id="{5C277CAB-DBCE-4034-A245-8CD72FFE3C92}"/>
                </a:ext>
              </a:extLst>
            </p:cNvPr>
            <p:cNvSpPr>
              <a:spLocks noChangeShapeType="1"/>
            </p:cNvSpPr>
            <p:nvPr/>
          </p:nvSpPr>
          <p:spPr bwMode="auto">
            <a:xfrm flipV="1">
              <a:off x="2775" y="2370"/>
              <a:ext cx="720" cy="720"/>
            </a:xfrm>
            <a:prstGeom prst="line">
              <a:avLst/>
            </a:prstGeom>
            <a:noFill/>
            <a:ln w="381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4" name="Line 38">
              <a:extLst>
                <a:ext uri="{FF2B5EF4-FFF2-40B4-BE49-F238E27FC236}">
                  <a16:creationId xmlns:a16="http://schemas.microsoft.com/office/drawing/2014/main" id="{3FEE8209-C938-465F-9FD3-DD0D63A2E8F7}"/>
                </a:ext>
              </a:extLst>
            </p:cNvPr>
            <p:cNvSpPr>
              <a:spLocks noChangeShapeType="1"/>
            </p:cNvSpPr>
            <p:nvPr/>
          </p:nvSpPr>
          <p:spPr bwMode="auto">
            <a:xfrm flipV="1">
              <a:off x="2967" y="2562"/>
              <a:ext cx="528" cy="528"/>
            </a:xfrm>
            <a:prstGeom prst="line">
              <a:avLst/>
            </a:prstGeom>
            <a:noFill/>
            <a:ln w="381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5" name="Line 39">
              <a:extLst>
                <a:ext uri="{FF2B5EF4-FFF2-40B4-BE49-F238E27FC236}">
                  <a16:creationId xmlns:a16="http://schemas.microsoft.com/office/drawing/2014/main" id="{A4CF3B98-8BCD-4ADB-B332-5152048B8A43}"/>
                </a:ext>
              </a:extLst>
            </p:cNvPr>
            <p:cNvSpPr>
              <a:spLocks noChangeShapeType="1"/>
            </p:cNvSpPr>
            <p:nvPr/>
          </p:nvSpPr>
          <p:spPr bwMode="auto">
            <a:xfrm flipV="1">
              <a:off x="3150" y="2715"/>
              <a:ext cx="384" cy="384"/>
            </a:xfrm>
            <a:prstGeom prst="line">
              <a:avLst/>
            </a:prstGeom>
            <a:noFill/>
            <a:ln w="381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6" name="Line 40">
              <a:extLst>
                <a:ext uri="{FF2B5EF4-FFF2-40B4-BE49-F238E27FC236}">
                  <a16:creationId xmlns:a16="http://schemas.microsoft.com/office/drawing/2014/main" id="{02E4B86A-B2AC-4AB9-9371-836315FE5A8A}"/>
                </a:ext>
              </a:extLst>
            </p:cNvPr>
            <p:cNvSpPr>
              <a:spLocks noChangeShapeType="1"/>
            </p:cNvSpPr>
            <p:nvPr/>
          </p:nvSpPr>
          <p:spPr bwMode="auto">
            <a:xfrm flipV="1">
              <a:off x="3351" y="2946"/>
              <a:ext cx="144" cy="144"/>
            </a:xfrm>
            <a:prstGeom prst="line">
              <a:avLst/>
            </a:prstGeom>
            <a:noFill/>
            <a:ln w="381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grpSp>
        <p:nvGrpSpPr>
          <p:cNvPr id="27" name="Group 41">
            <a:extLst>
              <a:ext uri="{FF2B5EF4-FFF2-40B4-BE49-F238E27FC236}">
                <a16:creationId xmlns:a16="http://schemas.microsoft.com/office/drawing/2014/main" id="{5E850241-358B-4FBB-BF8D-8BBECD4D3F47}"/>
              </a:ext>
            </a:extLst>
          </p:cNvPr>
          <p:cNvGrpSpPr>
            <a:grpSpLocks/>
          </p:cNvGrpSpPr>
          <p:nvPr/>
        </p:nvGrpSpPr>
        <p:grpSpPr bwMode="auto">
          <a:xfrm>
            <a:off x="1905000" y="4137025"/>
            <a:ext cx="3157538" cy="2357438"/>
            <a:chOff x="1383" y="1444"/>
            <a:chExt cx="3262" cy="2127"/>
          </a:xfrm>
        </p:grpSpPr>
        <p:sp>
          <p:nvSpPr>
            <p:cNvPr id="28" name="Line 42">
              <a:extLst>
                <a:ext uri="{FF2B5EF4-FFF2-40B4-BE49-F238E27FC236}">
                  <a16:creationId xmlns:a16="http://schemas.microsoft.com/office/drawing/2014/main" id="{38833A4C-4CF2-481D-82BF-382580A833AA}"/>
                </a:ext>
              </a:extLst>
            </p:cNvPr>
            <p:cNvSpPr>
              <a:spLocks noChangeShapeType="1"/>
            </p:cNvSpPr>
            <p:nvPr/>
          </p:nvSpPr>
          <p:spPr bwMode="auto">
            <a:xfrm>
              <a:off x="1383" y="3090"/>
              <a:ext cx="307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9" name="Line 43">
              <a:extLst>
                <a:ext uri="{FF2B5EF4-FFF2-40B4-BE49-F238E27FC236}">
                  <a16:creationId xmlns:a16="http://schemas.microsoft.com/office/drawing/2014/main" id="{10FB828A-5537-47E3-B4FF-823AED8DD414}"/>
                </a:ext>
              </a:extLst>
            </p:cNvPr>
            <p:cNvSpPr>
              <a:spLocks noChangeShapeType="1"/>
            </p:cNvSpPr>
            <p:nvPr/>
          </p:nvSpPr>
          <p:spPr bwMode="auto">
            <a:xfrm flipV="1">
              <a:off x="2727" y="1458"/>
              <a:ext cx="0" cy="187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0" name="Freeform 44">
              <a:extLst>
                <a:ext uri="{FF2B5EF4-FFF2-40B4-BE49-F238E27FC236}">
                  <a16:creationId xmlns:a16="http://schemas.microsoft.com/office/drawing/2014/main" id="{F3B60533-E8F1-47A5-B221-F4EBDEF20B8B}"/>
                </a:ext>
              </a:extLst>
            </p:cNvPr>
            <p:cNvSpPr>
              <a:spLocks/>
            </p:cNvSpPr>
            <p:nvPr/>
          </p:nvSpPr>
          <p:spPr bwMode="auto">
            <a:xfrm>
              <a:off x="1671" y="2018"/>
              <a:ext cx="2448" cy="784"/>
            </a:xfrm>
            <a:custGeom>
              <a:avLst/>
              <a:gdLst>
                <a:gd name="T0" fmla="*/ 0 w 2448"/>
                <a:gd name="T1" fmla="*/ 544 h 784"/>
                <a:gd name="T2" fmla="*/ 240 w 2448"/>
                <a:gd name="T3" fmla="*/ 592 h 784"/>
                <a:gd name="T4" fmla="*/ 480 w 2448"/>
                <a:gd name="T5" fmla="*/ 448 h 784"/>
                <a:gd name="T6" fmla="*/ 528 w 2448"/>
                <a:gd name="T7" fmla="*/ 352 h 784"/>
                <a:gd name="T8" fmla="*/ 720 w 2448"/>
                <a:gd name="T9" fmla="*/ 160 h 784"/>
                <a:gd name="T10" fmla="*/ 864 w 2448"/>
                <a:gd name="T11" fmla="*/ 208 h 784"/>
                <a:gd name="T12" fmla="*/ 960 w 2448"/>
                <a:gd name="T13" fmla="*/ 400 h 784"/>
                <a:gd name="T14" fmla="*/ 1296 w 2448"/>
                <a:gd name="T15" fmla="*/ 400 h 784"/>
                <a:gd name="T16" fmla="*/ 1536 w 2448"/>
                <a:gd name="T17" fmla="*/ 160 h 784"/>
                <a:gd name="T18" fmla="*/ 1680 w 2448"/>
                <a:gd name="T19" fmla="*/ 16 h 784"/>
                <a:gd name="T20" fmla="*/ 1824 w 2448"/>
                <a:gd name="T21" fmla="*/ 256 h 784"/>
                <a:gd name="T22" fmla="*/ 1968 w 2448"/>
                <a:gd name="T23" fmla="*/ 544 h 784"/>
                <a:gd name="T24" fmla="*/ 2160 w 2448"/>
                <a:gd name="T25" fmla="*/ 736 h 784"/>
                <a:gd name="T26" fmla="*/ 2400 w 2448"/>
                <a:gd name="T27" fmla="*/ 784 h 784"/>
                <a:gd name="T28" fmla="*/ 2448 w 2448"/>
                <a:gd name="T29" fmla="*/ 736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48" h="784">
                  <a:moveTo>
                    <a:pt x="0" y="544"/>
                  </a:moveTo>
                  <a:cubicBezTo>
                    <a:pt x="80" y="576"/>
                    <a:pt x="160" y="608"/>
                    <a:pt x="240" y="592"/>
                  </a:cubicBezTo>
                  <a:cubicBezTo>
                    <a:pt x="320" y="576"/>
                    <a:pt x="432" y="488"/>
                    <a:pt x="480" y="448"/>
                  </a:cubicBezTo>
                  <a:cubicBezTo>
                    <a:pt x="528" y="408"/>
                    <a:pt x="488" y="400"/>
                    <a:pt x="528" y="352"/>
                  </a:cubicBezTo>
                  <a:cubicBezTo>
                    <a:pt x="568" y="304"/>
                    <a:pt x="664" y="184"/>
                    <a:pt x="720" y="160"/>
                  </a:cubicBezTo>
                  <a:cubicBezTo>
                    <a:pt x="776" y="136"/>
                    <a:pt x="824" y="168"/>
                    <a:pt x="864" y="208"/>
                  </a:cubicBezTo>
                  <a:cubicBezTo>
                    <a:pt x="904" y="248"/>
                    <a:pt x="888" y="368"/>
                    <a:pt x="960" y="400"/>
                  </a:cubicBezTo>
                  <a:cubicBezTo>
                    <a:pt x="1032" y="432"/>
                    <a:pt x="1200" y="440"/>
                    <a:pt x="1296" y="400"/>
                  </a:cubicBezTo>
                  <a:cubicBezTo>
                    <a:pt x="1392" y="360"/>
                    <a:pt x="1472" y="224"/>
                    <a:pt x="1536" y="160"/>
                  </a:cubicBezTo>
                  <a:cubicBezTo>
                    <a:pt x="1600" y="96"/>
                    <a:pt x="1632" y="0"/>
                    <a:pt x="1680" y="16"/>
                  </a:cubicBezTo>
                  <a:cubicBezTo>
                    <a:pt x="1728" y="32"/>
                    <a:pt x="1776" y="168"/>
                    <a:pt x="1824" y="256"/>
                  </a:cubicBezTo>
                  <a:cubicBezTo>
                    <a:pt x="1872" y="344"/>
                    <a:pt x="1912" y="464"/>
                    <a:pt x="1968" y="544"/>
                  </a:cubicBezTo>
                  <a:cubicBezTo>
                    <a:pt x="2024" y="624"/>
                    <a:pt x="2088" y="696"/>
                    <a:pt x="2160" y="736"/>
                  </a:cubicBezTo>
                  <a:cubicBezTo>
                    <a:pt x="2232" y="776"/>
                    <a:pt x="2352" y="784"/>
                    <a:pt x="2400" y="784"/>
                  </a:cubicBezTo>
                  <a:cubicBezTo>
                    <a:pt x="2448" y="784"/>
                    <a:pt x="2440" y="744"/>
                    <a:pt x="2448" y="736"/>
                  </a:cubicBezTo>
                </a:path>
              </a:pathLst>
            </a:custGeom>
            <a:noFill/>
            <a:ln w="381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1" name="Text Box 45">
              <a:extLst>
                <a:ext uri="{FF2B5EF4-FFF2-40B4-BE49-F238E27FC236}">
                  <a16:creationId xmlns:a16="http://schemas.microsoft.com/office/drawing/2014/main" id="{21156512-D61F-4643-94C0-EDDCC499B19A}"/>
                </a:ext>
              </a:extLst>
            </p:cNvPr>
            <p:cNvSpPr txBox="1">
              <a:spLocks noChangeArrowheads="1"/>
            </p:cNvSpPr>
            <p:nvPr/>
          </p:nvSpPr>
          <p:spPr bwMode="auto">
            <a:xfrm>
              <a:off x="4271" y="3102"/>
              <a:ext cx="374" cy="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i="1">
                  <a:solidFill>
                    <a:schemeClr val="tx1"/>
                  </a:solidFill>
                  <a:latin typeface="Times New Roman" panose="02020603050405020304" pitchFamily="18" charset="0"/>
                  <a:ea typeface="宋体" panose="02010600030101010101" pitchFamily="2" charset="-122"/>
                </a:rPr>
                <a:t>x</a:t>
              </a:r>
            </a:p>
          </p:txBody>
        </p:sp>
        <p:sp>
          <p:nvSpPr>
            <p:cNvPr id="32" name="Text Box 46">
              <a:extLst>
                <a:ext uri="{FF2B5EF4-FFF2-40B4-BE49-F238E27FC236}">
                  <a16:creationId xmlns:a16="http://schemas.microsoft.com/office/drawing/2014/main" id="{710190AD-7D0A-424A-8AFC-33E7603DF4B9}"/>
                </a:ext>
              </a:extLst>
            </p:cNvPr>
            <p:cNvSpPr txBox="1">
              <a:spLocks noChangeArrowheads="1"/>
            </p:cNvSpPr>
            <p:nvPr/>
          </p:nvSpPr>
          <p:spPr bwMode="auto">
            <a:xfrm>
              <a:off x="2755" y="2975"/>
              <a:ext cx="427" cy="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i="1">
                  <a:solidFill>
                    <a:schemeClr val="tx1"/>
                  </a:solidFill>
                  <a:latin typeface="Times New Roman" panose="02020603050405020304" pitchFamily="18" charset="0"/>
                  <a:ea typeface="宋体" panose="02010600030101010101" pitchFamily="2" charset="-122"/>
                </a:rPr>
                <a:t>o</a:t>
              </a:r>
            </a:p>
          </p:txBody>
        </p:sp>
        <p:sp>
          <p:nvSpPr>
            <p:cNvPr id="33" name="Text Box 47">
              <a:extLst>
                <a:ext uri="{FF2B5EF4-FFF2-40B4-BE49-F238E27FC236}">
                  <a16:creationId xmlns:a16="http://schemas.microsoft.com/office/drawing/2014/main" id="{19B532F4-D344-4698-B090-9C252F67EF2A}"/>
                </a:ext>
              </a:extLst>
            </p:cNvPr>
            <p:cNvSpPr txBox="1">
              <a:spLocks noChangeArrowheads="1"/>
            </p:cNvSpPr>
            <p:nvPr/>
          </p:nvSpPr>
          <p:spPr bwMode="auto">
            <a:xfrm>
              <a:off x="2682" y="1444"/>
              <a:ext cx="834" cy="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i="1">
                  <a:solidFill>
                    <a:schemeClr val="tx1"/>
                  </a:solidFill>
                  <a:latin typeface="Times New Roman" panose="02020603050405020304" pitchFamily="18" charset="0"/>
                  <a:ea typeface="宋体" panose="02010600030101010101" pitchFamily="2" charset="-122"/>
                </a:rPr>
                <a:t> f</a:t>
              </a:r>
              <a:r>
                <a:rPr kumimoji="1" lang="en-US" altLang="zh-CN" b="1">
                  <a:solidFill>
                    <a:schemeClr val="tx1"/>
                  </a:solidFill>
                  <a:latin typeface="Times New Roman" panose="02020603050405020304" pitchFamily="18" charset="0"/>
                  <a:ea typeface="宋体" panose="02010600030101010101" pitchFamily="2" charset="-122"/>
                </a:rPr>
                <a:t>(</a:t>
              </a:r>
              <a:r>
                <a:rPr kumimoji="1" lang="en-US" altLang="zh-CN" b="1" i="1">
                  <a:solidFill>
                    <a:schemeClr val="tx1"/>
                  </a:solidFill>
                  <a:latin typeface="Times New Roman" panose="02020603050405020304" pitchFamily="18" charset="0"/>
                  <a:ea typeface="宋体" panose="02010600030101010101" pitchFamily="2" charset="-122"/>
                </a:rPr>
                <a:t>x</a:t>
              </a:r>
              <a:r>
                <a:rPr kumimoji="1" lang="en-US" altLang="zh-CN" b="1">
                  <a:solidFill>
                    <a:schemeClr val="tx1"/>
                  </a:solidFill>
                  <a:latin typeface="Times New Roman" panose="02020603050405020304" pitchFamily="18" charset="0"/>
                  <a:ea typeface="宋体" panose="02010600030101010101" pitchFamily="2" charset="-122"/>
                </a:rPr>
                <a:t>)</a:t>
              </a:r>
            </a:p>
          </p:txBody>
        </p:sp>
      </p:grpSp>
      <p:sp>
        <p:nvSpPr>
          <p:cNvPr id="34" name="Text Box 48">
            <a:extLst>
              <a:ext uri="{FF2B5EF4-FFF2-40B4-BE49-F238E27FC236}">
                <a16:creationId xmlns:a16="http://schemas.microsoft.com/office/drawing/2014/main" id="{D6F16EF7-0887-4FF4-BDD9-7FFC2E915C86}"/>
              </a:ext>
            </a:extLst>
          </p:cNvPr>
          <p:cNvSpPr txBox="1">
            <a:spLocks noChangeArrowheads="1"/>
          </p:cNvSpPr>
          <p:nvPr/>
        </p:nvSpPr>
        <p:spPr bwMode="auto">
          <a:xfrm>
            <a:off x="2286000" y="5410200"/>
            <a:ext cx="1763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rgbClr val="000000"/>
                </a:solidFill>
                <a:latin typeface="Times New Roman" panose="02020603050405020304" pitchFamily="18" charset="0"/>
                <a:ea typeface="宋体" panose="02010600030101010101" pitchFamily="2" charset="-122"/>
              </a:rPr>
              <a:t>P</a:t>
            </a:r>
            <a:r>
              <a:rPr kumimoji="1" lang="en-US" altLang="zh-CN" sz="2400" b="1">
                <a:solidFill>
                  <a:srgbClr val="000000"/>
                </a:solidFill>
                <a:latin typeface="Times New Roman" panose="02020603050405020304" pitchFamily="18" charset="0"/>
                <a:ea typeface="宋体" panose="02010600030101010101" pitchFamily="2" charset="-122"/>
              </a:rPr>
              <a:t>(</a:t>
            </a:r>
            <a:r>
              <a:rPr kumimoji="1" lang="en-US" altLang="zh-CN" sz="2400" b="1" i="1">
                <a:solidFill>
                  <a:srgbClr val="000000"/>
                </a:solidFill>
                <a:latin typeface="Times New Roman" panose="02020603050405020304" pitchFamily="18" charset="0"/>
                <a:ea typeface="宋体" panose="02010600030101010101" pitchFamily="2" charset="-122"/>
              </a:rPr>
              <a:t>x</a:t>
            </a:r>
            <a:r>
              <a:rPr kumimoji="1" lang="en-US" altLang="zh-CN" sz="2400" b="1" baseline="-25000">
                <a:solidFill>
                  <a:srgbClr val="000000"/>
                </a:solidFill>
                <a:latin typeface="Times New Roman" panose="02020603050405020304" pitchFamily="18" charset="0"/>
                <a:ea typeface="宋体" panose="02010600030101010101" pitchFamily="2" charset="-122"/>
              </a:rPr>
              <a:t>1</a:t>
            </a:r>
            <a:r>
              <a:rPr kumimoji="1" lang="en-US" altLang="zh-CN" sz="2400" b="1">
                <a:solidFill>
                  <a:srgbClr val="000000"/>
                </a:solidFill>
                <a:latin typeface="Times New Roman" panose="02020603050405020304" pitchFamily="18" charset="0"/>
                <a:ea typeface="宋体" panose="02010600030101010101" pitchFamily="2" charset="-122"/>
              </a:rPr>
              <a:t>&lt;</a:t>
            </a:r>
            <a:r>
              <a:rPr kumimoji="1" lang="en-US" altLang="zh-CN" sz="2400" b="1" i="1">
                <a:solidFill>
                  <a:srgbClr val="000000"/>
                </a:solidFill>
                <a:latin typeface="Times New Roman" panose="02020603050405020304" pitchFamily="18" charset="0"/>
                <a:ea typeface="宋体" panose="02010600030101010101" pitchFamily="2" charset="-122"/>
              </a:rPr>
              <a:t>X</a:t>
            </a:r>
            <a:r>
              <a:rPr kumimoji="1" lang="en-US" altLang="zh-CN" sz="2400" b="1">
                <a:solidFill>
                  <a:srgbClr val="000000"/>
                </a:solidFill>
                <a:latin typeface="Times New Roman" panose="02020603050405020304" pitchFamily="18" charset="0"/>
                <a:ea typeface="宋体" panose="02010600030101010101" pitchFamily="2" charset="-122"/>
              </a:rPr>
              <a:t>≤</a:t>
            </a:r>
            <a:r>
              <a:rPr kumimoji="1" lang="en-US" altLang="zh-CN" sz="2400" b="1" i="1">
                <a:solidFill>
                  <a:srgbClr val="000000"/>
                </a:solidFill>
                <a:latin typeface="Times New Roman" panose="02020603050405020304" pitchFamily="18" charset="0"/>
                <a:ea typeface="宋体" panose="02010600030101010101" pitchFamily="2" charset="-122"/>
              </a:rPr>
              <a:t>x</a:t>
            </a:r>
            <a:r>
              <a:rPr kumimoji="1" lang="en-US" altLang="zh-CN" sz="2400" b="1" baseline="-25000">
                <a:solidFill>
                  <a:srgbClr val="000000"/>
                </a:solidFill>
                <a:latin typeface="Times New Roman" panose="02020603050405020304" pitchFamily="18" charset="0"/>
                <a:ea typeface="宋体" panose="02010600030101010101" pitchFamily="2" charset="-122"/>
              </a:rPr>
              <a:t>2</a:t>
            </a:r>
            <a:r>
              <a:rPr kumimoji="1" lang="en-US" altLang="zh-CN" sz="2400" b="1">
                <a:solidFill>
                  <a:srgbClr val="000000"/>
                </a:solidFill>
                <a:latin typeface="Times New Roman" panose="02020603050405020304" pitchFamily="18" charset="0"/>
                <a:ea typeface="宋体" panose="02010600030101010101" pitchFamily="2" charset="-122"/>
              </a:rPr>
              <a:t>)</a:t>
            </a:r>
          </a:p>
        </p:txBody>
      </p:sp>
      <p:grpSp>
        <p:nvGrpSpPr>
          <p:cNvPr id="35" name="Group 56">
            <a:extLst>
              <a:ext uri="{FF2B5EF4-FFF2-40B4-BE49-F238E27FC236}">
                <a16:creationId xmlns:a16="http://schemas.microsoft.com/office/drawing/2014/main" id="{6992892F-D59D-4500-9585-3A1797564C09}"/>
              </a:ext>
            </a:extLst>
          </p:cNvPr>
          <p:cNvGrpSpPr>
            <a:grpSpLocks/>
          </p:cNvGrpSpPr>
          <p:nvPr/>
        </p:nvGrpSpPr>
        <p:grpSpPr bwMode="auto">
          <a:xfrm>
            <a:off x="3733800" y="5105400"/>
            <a:ext cx="565150" cy="1189038"/>
            <a:chOff x="2352" y="3216"/>
            <a:chExt cx="356" cy="749"/>
          </a:xfrm>
        </p:grpSpPr>
        <p:sp>
          <p:nvSpPr>
            <p:cNvPr id="36" name="Rectangle 50">
              <a:extLst>
                <a:ext uri="{FF2B5EF4-FFF2-40B4-BE49-F238E27FC236}">
                  <a16:creationId xmlns:a16="http://schemas.microsoft.com/office/drawing/2014/main" id="{4C992DBB-2E00-41C7-AF18-92108990AFAC}"/>
                </a:ext>
              </a:extLst>
            </p:cNvPr>
            <p:cNvSpPr>
              <a:spLocks noChangeArrowheads="1"/>
            </p:cNvSpPr>
            <p:nvPr/>
          </p:nvSpPr>
          <p:spPr bwMode="auto">
            <a:xfrm>
              <a:off x="2352" y="3677"/>
              <a:ext cx="3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i="1">
                  <a:solidFill>
                    <a:srgbClr val="000000"/>
                  </a:solidFill>
                  <a:latin typeface="Times New Roman" panose="02020603050405020304" pitchFamily="18" charset="0"/>
                  <a:ea typeface="宋体" panose="02010600030101010101" pitchFamily="2" charset="-122"/>
                </a:rPr>
                <a:t>x</a:t>
              </a:r>
              <a:r>
                <a:rPr kumimoji="1" lang="en-US" altLang="zh-CN" sz="2400" b="1" baseline="-25000">
                  <a:solidFill>
                    <a:srgbClr val="000000"/>
                  </a:solidFill>
                  <a:latin typeface="Times New Roman" panose="02020603050405020304" pitchFamily="18" charset="0"/>
                  <a:ea typeface="宋体" panose="02010600030101010101" pitchFamily="2" charset="-122"/>
                </a:rPr>
                <a:t>2</a:t>
              </a:r>
            </a:p>
          </p:txBody>
        </p:sp>
        <p:sp>
          <p:nvSpPr>
            <p:cNvPr id="37" name="Line 51">
              <a:extLst>
                <a:ext uri="{FF2B5EF4-FFF2-40B4-BE49-F238E27FC236}">
                  <a16:creationId xmlns:a16="http://schemas.microsoft.com/office/drawing/2014/main" id="{35F8C947-7194-48E8-A2BA-91EB3AA942A7}"/>
                </a:ext>
              </a:extLst>
            </p:cNvPr>
            <p:cNvSpPr>
              <a:spLocks noChangeShapeType="1"/>
            </p:cNvSpPr>
            <p:nvPr/>
          </p:nvSpPr>
          <p:spPr bwMode="auto">
            <a:xfrm flipH="1">
              <a:off x="2496" y="3216"/>
              <a:ext cx="7" cy="576"/>
            </a:xfrm>
            <a:prstGeom prst="line">
              <a:avLst/>
            </a:prstGeom>
            <a:noFill/>
            <a:ln w="222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38" name="Group 55">
            <a:extLst>
              <a:ext uri="{FF2B5EF4-FFF2-40B4-BE49-F238E27FC236}">
                <a16:creationId xmlns:a16="http://schemas.microsoft.com/office/drawing/2014/main" id="{D4F4C19D-3473-4DDB-AFFF-B47A7DFEC9C3}"/>
              </a:ext>
            </a:extLst>
          </p:cNvPr>
          <p:cNvGrpSpPr>
            <a:grpSpLocks/>
          </p:cNvGrpSpPr>
          <p:nvPr/>
        </p:nvGrpSpPr>
        <p:grpSpPr bwMode="auto">
          <a:xfrm>
            <a:off x="2133600" y="5410200"/>
            <a:ext cx="438150" cy="914400"/>
            <a:chOff x="1344" y="3408"/>
            <a:chExt cx="276" cy="576"/>
          </a:xfrm>
        </p:grpSpPr>
        <p:sp>
          <p:nvSpPr>
            <p:cNvPr id="39" name="Line 53">
              <a:extLst>
                <a:ext uri="{FF2B5EF4-FFF2-40B4-BE49-F238E27FC236}">
                  <a16:creationId xmlns:a16="http://schemas.microsoft.com/office/drawing/2014/main" id="{C3727AA2-BBC4-40EB-AC5B-C9A10B9DF9A2}"/>
                </a:ext>
              </a:extLst>
            </p:cNvPr>
            <p:cNvSpPr>
              <a:spLocks noChangeShapeType="1"/>
            </p:cNvSpPr>
            <p:nvPr/>
          </p:nvSpPr>
          <p:spPr bwMode="auto">
            <a:xfrm>
              <a:off x="1440" y="3408"/>
              <a:ext cx="0" cy="336"/>
            </a:xfrm>
            <a:prstGeom prst="line">
              <a:avLst/>
            </a:prstGeom>
            <a:noFill/>
            <a:ln w="222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0" name="Rectangle 54">
              <a:extLst>
                <a:ext uri="{FF2B5EF4-FFF2-40B4-BE49-F238E27FC236}">
                  <a16:creationId xmlns:a16="http://schemas.microsoft.com/office/drawing/2014/main" id="{09CC8A53-BEEF-4135-907F-188178F6A3B5}"/>
                </a:ext>
              </a:extLst>
            </p:cNvPr>
            <p:cNvSpPr>
              <a:spLocks noChangeArrowheads="1"/>
            </p:cNvSpPr>
            <p:nvPr/>
          </p:nvSpPr>
          <p:spPr bwMode="auto">
            <a:xfrm>
              <a:off x="1344" y="3696"/>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rgbClr val="000000"/>
                  </a:solidFill>
                  <a:latin typeface="Times New Roman" panose="02020603050405020304" pitchFamily="18" charset="0"/>
                  <a:ea typeface="宋体" panose="02010600030101010101" pitchFamily="2" charset="-122"/>
                </a:rPr>
                <a:t>x</a:t>
              </a:r>
              <a:r>
                <a:rPr kumimoji="1" lang="en-US" altLang="zh-CN" sz="2400" b="1" baseline="-25000">
                  <a:solidFill>
                    <a:srgbClr val="000000"/>
                  </a:solidFill>
                  <a:latin typeface="Times New Roman" panose="02020603050405020304" pitchFamily="18" charset="0"/>
                  <a:ea typeface="宋体" panose="02010600030101010101" pitchFamily="2" charset="-122"/>
                </a:rPr>
                <a:t>1</a:t>
              </a:r>
            </a:p>
          </p:txBody>
        </p:sp>
      </p:grpSp>
      <p:sp>
        <p:nvSpPr>
          <p:cNvPr id="41" name="Text Box 57">
            <a:extLst>
              <a:ext uri="{FF2B5EF4-FFF2-40B4-BE49-F238E27FC236}">
                <a16:creationId xmlns:a16="http://schemas.microsoft.com/office/drawing/2014/main" id="{A5523140-5B2B-45B5-85E1-7AE0C9E583DD}"/>
              </a:ext>
            </a:extLst>
          </p:cNvPr>
          <p:cNvSpPr txBox="1">
            <a:spLocks noChangeArrowheads="1"/>
          </p:cNvSpPr>
          <p:nvPr/>
        </p:nvSpPr>
        <p:spPr bwMode="auto">
          <a:xfrm>
            <a:off x="5587041" y="4758466"/>
            <a:ext cx="2819314" cy="954107"/>
          </a:xfrm>
          <a:prstGeom prst="rect">
            <a:avLst/>
          </a:prstGeom>
          <a:noFill/>
          <a:ln w="9525">
            <a:solidFill>
              <a:srgbClr val="8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800" b="1" dirty="0">
                <a:solidFill>
                  <a:srgbClr val="000000"/>
                </a:solidFill>
                <a:latin typeface="Times New Roman" panose="02020603050405020304" pitchFamily="18" charset="0"/>
              </a:rPr>
              <a:t>这条性质是</a:t>
            </a:r>
            <a:r>
              <a:rPr kumimoji="1" lang="zh-CN" altLang="en-US" sz="2800" b="1" dirty="0">
                <a:solidFill>
                  <a:srgbClr val="FF0000"/>
                </a:solidFill>
                <a:latin typeface="Times New Roman" panose="02020603050405020304" pitchFamily="18" charset="0"/>
              </a:rPr>
              <a:t>密度</a:t>
            </a:r>
          </a:p>
          <a:p>
            <a:r>
              <a:rPr kumimoji="1" lang="zh-CN" altLang="en-US" sz="2800" b="1" dirty="0">
                <a:solidFill>
                  <a:srgbClr val="FF0000"/>
                </a:solidFill>
                <a:latin typeface="Times New Roman" panose="02020603050405020304" pitchFamily="18" charset="0"/>
              </a:rPr>
              <a:t>函数</a:t>
            </a:r>
            <a:r>
              <a:rPr kumimoji="1" lang="zh-CN" altLang="en-US" sz="2800" b="1" dirty="0">
                <a:solidFill>
                  <a:srgbClr val="000000"/>
                </a:solidFill>
                <a:latin typeface="Times New Roman" panose="02020603050405020304" pitchFamily="18" charset="0"/>
              </a:rPr>
              <a:t>的几何意义</a:t>
            </a:r>
          </a:p>
        </p:txBody>
      </p:sp>
    </p:spTree>
    <p:extLst>
      <p:ext uri="{BB962C8B-B14F-4D97-AF65-F5344CB8AC3E}">
        <p14:creationId xmlns:p14="http://schemas.microsoft.com/office/powerpoint/2010/main" val="451305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up)">
                                      <p:cBhvr>
                                        <p:cTn id="16" dur="500"/>
                                        <p:tgtEl>
                                          <p:spTgt spid="6"/>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up)">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1+#ppt_w/2"/>
                                          </p:val>
                                        </p:tav>
                                        <p:tav tm="100000">
                                          <p:val>
                                            <p:strVal val="#ppt_x"/>
                                          </p:val>
                                        </p:tav>
                                      </p:tavLst>
                                    </p:anim>
                                    <p:anim calcmode="lin" valueType="num">
                                      <p:cBhvr additive="base">
                                        <p:cTn id="3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up)">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left)">
                                      <p:cBhvr>
                                        <p:cTn id="46" dur="500"/>
                                        <p:tgtEl>
                                          <p:spTgt spid="13"/>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5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wipe(left)">
                                      <p:cBhvr>
                                        <p:cTn id="55" dur="500"/>
                                        <p:tgtEl>
                                          <p:spTgt spid="2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wipe(left)">
                                      <p:cBhvr>
                                        <p:cTn id="60" dur="500"/>
                                        <p:tgtEl>
                                          <p:spTgt spid="38"/>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wipe(left)">
                                      <p:cBhvr>
                                        <p:cTn id="65" dur="500"/>
                                        <p:tgtEl>
                                          <p:spTgt spid="3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wipe(left)">
                                      <p:cBhvr>
                                        <p:cTn id="70" dur="500"/>
                                        <p:tgtEl>
                                          <p:spTgt spid="15"/>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wipe(left)">
                                      <p:cBhvr>
                                        <p:cTn id="75" dur="500"/>
                                        <p:tgtEl>
                                          <p:spTgt spid="34"/>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wipe(left)">
                                      <p:cBhvr>
                                        <p:cTn id="8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8" grpId="0" autoUpdateAnimBg="0"/>
      <p:bldP spid="10" grpId="0" animBg="1" autoUpdateAnimBg="0"/>
      <p:bldP spid="11" grpId="0"/>
      <p:bldP spid="12" grpId="0"/>
      <p:bldP spid="13" grpId="0"/>
      <p:bldP spid="34" grpId="0"/>
      <p:bldP spid="41"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8E65E1-BFC2-4B9A-8EF1-ABE074D87082}"/>
              </a:ext>
            </a:extLst>
          </p:cNvPr>
          <p:cNvSpPr>
            <a:spLocks noGrp="1"/>
          </p:cNvSpPr>
          <p:nvPr>
            <p:ph type="title"/>
          </p:nvPr>
        </p:nvSpPr>
        <p:spPr/>
        <p:txBody>
          <a:bodyPr/>
          <a:lstStyle/>
          <a:p>
            <a:r>
              <a:rPr lang="en-US" altLang="zh-CN" dirty="0"/>
              <a:t>3.4-4 </a:t>
            </a:r>
            <a:r>
              <a:rPr lang="zh-CN" altLang="en-US" dirty="0"/>
              <a:t>连续型随机变量及其概率密度</a:t>
            </a:r>
          </a:p>
        </p:txBody>
      </p:sp>
      <p:sp>
        <p:nvSpPr>
          <p:cNvPr id="3" name="内容占位符 2">
            <a:extLst>
              <a:ext uri="{FF2B5EF4-FFF2-40B4-BE49-F238E27FC236}">
                <a16:creationId xmlns:a16="http://schemas.microsoft.com/office/drawing/2014/main" id="{309903B1-EA75-403C-BF17-70954D3479A6}"/>
              </a:ext>
            </a:extLst>
          </p:cNvPr>
          <p:cNvSpPr>
            <a:spLocks noGrp="1"/>
          </p:cNvSpPr>
          <p:nvPr>
            <p:ph idx="1"/>
          </p:nvPr>
        </p:nvSpPr>
        <p:spPr/>
        <p:txBody>
          <a:bodyPr/>
          <a:lstStyle/>
          <a:p>
            <a:endParaRPr lang="zh-CN" altLang="en-US" dirty="0"/>
          </a:p>
        </p:txBody>
      </p:sp>
      <p:sp>
        <p:nvSpPr>
          <p:cNvPr id="4" name="Text Box 4">
            <a:extLst>
              <a:ext uri="{FF2B5EF4-FFF2-40B4-BE49-F238E27FC236}">
                <a16:creationId xmlns:a16="http://schemas.microsoft.com/office/drawing/2014/main" id="{701F1D6E-1FE9-4D35-9527-4DC0C35F2D37}"/>
              </a:ext>
            </a:extLst>
          </p:cNvPr>
          <p:cNvSpPr txBox="1">
            <a:spLocks noChangeArrowheads="1"/>
          </p:cNvSpPr>
          <p:nvPr/>
        </p:nvSpPr>
        <p:spPr bwMode="auto">
          <a:xfrm>
            <a:off x="685089" y="798820"/>
            <a:ext cx="67833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a:solidFill>
                  <a:srgbClr val="FF0000"/>
                </a:solidFill>
              </a:rPr>
              <a:t>例</a:t>
            </a:r>
            <a:r>
              <a:rPr kumimoji="1" lang="en-US" altLang="zh-CN" sz="2400" b="1" dirty="0">
                <a:solidFill>
                  <a:srgbClr val="FF0000"/>
                </a:solidFill>
                <a:latin typeface="Times New Roman" panose="02020603050405020304" pitchFamily="18" charset="0"/>
              </a:rPr>
              <a:t>  </a:t>
            </a:r>
            <a:r>
              <a:rPr kumimoji="1" lang="zh-CN" altLang="en-US" sz="2400" b="1" dirty="0">
                <a:solidFill>
                  <a:srgbClr val="000000"/>
                </a:solidFill>
              </a:rPr>
              <a:t>设连续型随机变量</a:t>
            </a:r>
            <a:r>
              <a:rPr kumimoji="1" lang="en-US" altLang="zh-CN" sz="2400" b="1" i="1" dirty="0">
                <a:solidFill>
                  <a:srgbClr val="000000"/>
                </a:solidFill>
                <a:latin typeface="Times New Roman" panose="02020603050405020304" pitchFamily="18" charset="0"/>
              </a:rPr>
              <a:t>X</a:t>
            </a:r>
            <a:r>
              <a:rPr kumimoji="1" lang="zh-CN" altLang="en-US" sz="2400" b="1" dirty="0">
                <a:solidFill>
                  <a:srgbClr val="000000"/>
                </a:solidFill>
              </a:rPr>
              <a:t>的概率密度为</a:t>
            </a:r>
          </a:p>
          <a:p>
            <a:r>
              <a:rPr kumimoji="1" lang="zh-CN" altLang="en-US" sz="2400" b="1" dirty="0">
                <a:solidFill>
                  <a:srgbClr val="000000"/>
                </a:solidFill>
              </a:rPr>
              <a:t>             </a:t>
            </a:r>
            <a:r>
              <a:rPr kumimoji="1" lang="en-US" altLang="zh-CN" sz="2400" b="1" i="1" dirty="0">
                <a:solidFill>
                  <a:srgbClr val="000000"/>
                </a:solidFill>
                <a:latin typeface="Times New Roman" panose="02020603050405020304" pitchFamily="18" charset="0"/>
              </a:rPr>
              <a:t>f</a:t>
            </a:r>
            <a:r>
              <a:rPr kumimoji="1" lang="en-US" altLang="zh-CN" sz="2400" b="1" dirty="0">
                <a:solidFill>
                  <a:srgbClr val="000000"/>
                </a:solidFill>
                <a:latin typeface="Times New Roman" panose="02020603050405020304" pitchFamily="18" charset="0"/>
              </a:rPr>
              <a:t>(</a:t>
            </a:r>
            <a:r>
              <a:rPr kumimoji="1" lang="en-US" altLang="zh-CN" sz="2400" b="1" i="1" dirty="0">
                <a:solidFill>
                  <a:srgbClr val="000000"/>
                </a:solidFill>
                <a:latin typeface="Times New Roman" panose="02020603050405020304" pitchFamily="18" charset="0"/>
              </a:rPr>
              <a:t>x</a:t>
            </a:r>
            <a:r>
              <a:rPr kumimoji="1" lang="en-US" altLang="zh-CN" sz="2400" b="1" dirty="0">
                <a:solidFill>
                  <a:srgbClr val="000000"/>
                </a:solidFill>
                <a:latin typeface="Times New Roman" panose="02020603050405020304" pitchFamily="18" charset="0"/>
              </a:rPr>
              <a:t>)=</a:t>
            </a:r>
            <a:r>
              <a:rPr kumimoji="1" lang="en-US" altLang="zh-CN" sz="2400" b="1" i="1" dirty="0">
                <a:solidFill>
                  <a:srgbClr val="000000"/>
                </a:solidFill>
                <a:latin typeface="Times New Roman" panose="02020603050405020304" pitchFamily="18" charset="0"/>
              </a:rPr>
              <a:t>Ae</a:t>
            </a:r>
            <a:r>
              <a:rPr kumimoji="1" lang="zh-CN" altLang="en-US" sz="2400" b="1" baseline="30000" dirty="0">
                <a:solidFill>
                  <a:srgbClr val="000000"/>
                </a:solidFill>
                <a:latin typeface="Times New Roman" panose="02020603050405020304" pitchFamily="18" charset="0"/>
              </a:rPr>
              <a:t>－</a:t>
            </a:r>
            <a:r>
              <a:rPr kumimoji="1" lang="en-US" altLang="zh-CN" sz="2400" b="1" baseline="30000" dirty="0">
                <a:solidFill>
                  <a:srgbClr val="000000"/>
                </a:solidFill>
                <a:latin typeface="Times New Roman" panose="02020603050405020304" pitchFamily="18" charset="0"/>
              </a:rPr>
              <a:t>|</a:t>
            </a:r>
            <a:r>
              <a:rPr kumimoji="1" lang="en-US" altLang="zh-CN" sz="2400" b="1" i="1" baseline="30000" dirty="0">
                <a:solidFill>
                  <a:srgbClr val="000000"/>
                </a:solidFill>
                <a:latin typeface="Times New Roman" panose="02020603050405020304" pitchFamily="18" charset="0"/>
              </a:rPr>
              <a:t>x</a:t>
            </a:r>
            <a:r>
              <a:rPr kumimoji="1" lang="en-US" altLang="zh-CN" sz="2400" b="1" baseline="30000" dirty="0">
                <a:solidFill>
                  <a:srgbClr val="000000"/>
                </a:solidFill>
                <a:latin typeface="Times New Roman" panose="02020603050405020304" pitchFamily="18" charset="0"/>
              </a:rPr>
              <a:t>|</a:t>
            </a:r>
            <a:r>
              <a:rPr kumimoji="1" lang="en-US" altLang="zh-CN" sz="2400" b="1" dirty="0">
                <a:solidFill>
                  <a:srgbClr val="000000"/>
                </a:solidFill>
                <a:latin typeface="Times New Roman" panose="02020603050405020304" pitchFamily="18" charset="0"/>
              </a:rPr>
              <a:t>  , </a:t>
            </a:r>
            <a:r>
              <a:rPr kumimoji="1" lang="en-US" altLang="zh-CN" sz="2400" b="1" dirty="0">
                <a:solidFill>
                  <a:srgbClr val="000000"/>
                </a:solidFill>
                <a:latin typeface="Times New Roman" panose="02020603050405020304" pitchFamily="18" charset="0"/>
                <a:sym typeface="Symbol" panose="05050102010706020507" pitchFamily="18" charset="2"/>
              </a:rPr>
              <a:t>&lt;</a:t>
            </a:r>
            <a:r>
              <a:rPr kumimoji="1" lang="en-US" altLang="zh-CN" sz="2400" b="1" i="1" dirty="0">
                <a:solidFill>
                  <a:srgbClr val="000000"/>
                </a:solidFill>
                <a:latin typeface="Times New Roman" panose="02020603050405020304" pitchFamily="18" charset="0"/>
                <a:sym typeface="Symbol" panose="05050102010706020507" pitchFamily="18" charset="2"/>
              </a:rPr>
              <a:t>x</a:t>
            </a:r>
            <a:r>
              <a:rPr kumimoji="1" lang="en-US" altLang="zh-CN" sz="2400" b="1" dirty="0">
                <a:solidFill>
                  <a:srgbClr val="000000"/>
                </a:solidFill>
                <a:latin typeface="Times New Roman" panose="02020603050405020304" pitchFamily="18" charset="0"/>
                <a:sym typeface="Symbol" panose="05050102010706020507" pitchFamily="18" charset="2"/>
              </a:rPr>
              <a:t>&lt;+</a:t>
            </a:r>
          </a:p>
        </p:txBody>
      </p:sp>
      <p:sp>
        <p:nvSpPr>
          <p:cNvPr id="5" name="Text Box 5">
            <a:extLst>
              <a:ext uri="{FF2B5EF4-FFF2-40B4-BE49-F238E27FC236}">
                <a16:creationId xmlns:a16="http://schemas.microsoft.com/office/drawing/2014/main" id="{DA4DD2FB-F85E-42C2-B4A7-5F45A67F238E}"/>
              </a:ext>
            </a:extLst>
          </p:cNvPr>
          <p:cNvSpPr txBox="1">
            <a:spLocks noChangeArrowheads="1"/>
          </p:cNvSpPr>
          <p:nvPr/>
        </p:nvSpPr>
        <p:spPr bwMode="auto">
          <a:xfrm>
            <a:off x="685089" y="1748384"/>
            <a:ext cx="332494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00"/>
                </a:solidFill>
              </a:rPr>
              <a:t>试求</a:t>
            </a:r>
            <a:r>
              <a:rPr kumimoji="1" lang="en-US" altLang="zh-CN" sz="2400" b="1" dirty="0">
                <a:solidFill>
                  <a:srgbClr val="000000"/>
                </a:solidFill>
              </a:rPr>
              <a:t>: (1) </a:t>
            </a:r>
            <a:r>
              <a:rPr kumimoji="1" lang="zh-CN" altLang="en-US" sz="2400" b="1" dirty="0">
                <a:solidFill>
                  <a:srgbClr val="000000"/>
                </a:solidFill>
              </a:rPr>
              <a:t>常数</a:t>
            </a:r>
            <a:r>
              <a:rPr kumimoji="1" lang="en-US" altLang="zh-CN" sz="2400" b="1" i="1" dirty="0">
                <a:solidFill>
                  <a:srgbClr val="000000"/>
                </a:solidFill>
                <a:latin typeface="Times New Roman" panose="02020603050405020304" pitchFamily="18" charset="0"/>
              </a:rPr>
              <a:t>A</a:t>
            </a:r>
            <a:r>
              <a:rPr kumimoji="1" lang="en-US" altLang="zh-CN" sz="2400" b="1" dirty="0">
                <a:solidFill>
                  <a:srgbClr val="000000"/>
                </a:solidFill>
              </a:rPr>
              <a:t>     </a:t>
            </a:r>
          </a:p>
          <a:p>
            <a:r>
              <a:rPr kumimoji="1" lang="en-US" altLang="zh-CN" sz="2400" b="1" dirty="0">
                <a:solidFill>
                  <a:srgbClr val="000000"/>
                </a:solidFill>
              </a:rPr>
              <a:t>          (2) </a:t>
            </a:r>
            <a:r>
              <a:rPr kumimoji="1" lang="en-US" altLang="zh-CN" sz="2400" b="1" i="1" dirty="0">
                <a:solidFill>
                  <a:srgbClr val="000000"/>
                </a:solidFill>
                <a:latin typeface="Times New Roman" panose="02020603050405020304" pitchFamily="18" charset="0"/>
              </a:rPr>
              <a:t>P</a:t>
            </a:r>
            <a:r>
              <a:rPr kumimoji="1" lang="en-US" altLang="zh-CN" sz="2400" b="1" dirty="0">
                <a:solidFill>
                  <a:srgbClr val="000000"/>
                </a:solidFill>
                <a:latin typeface="Times New Roman" panose="02020603050405020304" pitchFamily="18" charset="0"/>
              </a:rPr>
              <a:t>(0&lt;</a:t>
            </a:r>
            <a:r>
              <a:rPr kumimoji="1" lang="en-US" altLang="zh-CN" sz="2400" b="1" i="1" dirty="0">
                <a:solidFill>
                  <a:srgbClr val="000000"/>
                </a:solidFill>
                <a:latin typeface="Times New Roman" panose="02020603050405020304" pitchFamily="18" charset="0"/>
              </a:rPr>
              <a:t>X</a:t>
            </a:r>
            <a:r>
              <a:rPr kumimoji="1" lang="en-US" altLang="zh-CN" sz="2400" b="1" dirty="0">
                <a:solidFill>
                  <a:srgbClr val="000000"/>
                </a:solidFill>
                <a:latin typeface="Times New Roman" panose="02020603050405020304" pitchFamily="18" charset="0"/>
              </a:rPr>
              <a:t>&lt;1)</a:t>
            </a:r>
            <a:r>
              <a:rPr kumimoji="1" lang="en-US" altLang="zh-CN" sz="2400" b="1" dirty="0">
                <a:solidFill>
                  <a:srgbClr val="000000"/>
                </a:solidFill>
              </a:rPr>
              <a:t>    </a:t>
            </a:r>
          </a:p>
          <a:p>
            <a:r>
              <a:rPr kumimoji="1" lang="en-US" altLang="zh-CN" sz="2400" b="1" dirty="0">
                <a:solidFill>
                  <a:srgbClr val="000000"/>
                </a:solidFill>
              </a:rPr>
              <a:t>          (3) </a:t>
            </a:r>
            <a:r>
              <a:rPr kumimoji="1" lang="en-US" altLang="zh-CN" sz="2400" b="1" i="1" dirty="0">
                <a:solidFill>
                  <a:srgbClr val="000000"/>
                </a:solidFill>
                <a:latin typeface="Times New Roman" panose="02020603050405020304" pitchFamily="18" charset="0"/>
              </a:rPr>
              <a:t>X</a:t>
            </a:r>
            <a:r>
              <a:rPr kumimoji="1" lang="zh-CN" altLang="en-US" sz="2400" b="1" dirty="0">
                <a:solidFill>
                  <a:srgbClr val="000000"/>
                </a:solidFill>
              </a:rPr>
              <a:t>的分布函数</a:t>
            </a:r>
            <a:r>
              <a:rPr kumimoji="1" lang="zh-CN" altLang="en-US" sz="2400" b="1" dirty="0">
                <a:solidFill>
                  <a:schemeClr val="tx1"/>
                </a:solidFill>
                <a:latin typeface="Times New Roman" panose="02020603050405020304" pitchFamily="18" charset="0"/>
              </a:rPr>
              <a:t> </a:t>
            </a:r>
          </a:p>
        </p:txBody>
      </p:sp>
      <p:sp>
        <p:nvSpPr>
          <p:cNvPr id="6" name="Text Box 6">
            <a:extLst>
              <a:ext uri="{FF2B5EF4-FFF2-40B4-BE49-F238E27FC236}">
                <a16:creationId xmlns:a16="http://schemas.microsoft.com/office/drawing/2014/main" id="{6BF84378-DDD6-4280-A492-6BB4DCB96095}"/>
              </a:ext>
            </a:extLst>
          </p:cNvPr>
          <p:cNvSpPr txBox="1">
            <a:spLocks noChangeArrowheads="1"/>
          </p:cNvSpPr>
          <p:nvPr/>
        </p:nvSpPr>
        <p:spPr bwMode="auto">
          <a:xfrm>
            <a:off x="685800" y="3581400"/>
            <a:ext cx="6815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00"/>
                </a:solidFill>
              </a:rPr>
              <a:t> 解</a:t>
            </a:r>
            <a:r>
              <a:rPr kumimoji="1" lang="en-US" altLang="zh-CN" sz="2400" b="1" dirty="0">
                <a:solidFill>
                  <a:srgbClr val="000000"/>
                </a:solidFill>
              </a:rPr>
              <a:t>:</a:t>
            </a:r>
          </a:p>
        </p:txBody>
      </p:sp>
      <p:sp>
        <p:nvSpPr>
          <p:cNvPr id="7" name="Text Box 7">
            <a:extLst>
              <a:ext uri="{FF2B5EF4-FFF2-40B4-BE49-F238E27FC236}">
                <a16:creationId xmlns:a16="http://schemas.microsoft.com/office/drawing/2014/main" id="{B5FFD4F9-F312-4E6D-91FD-3E1C7F9BF10A}"/>
              </a:ext>
            </a:extLst>
          </p:cNvPr>
          <p:cNvSpPr txBox="1">
            <a:spLocks noChangeArrowheads="1"/>
          </p:cNvSpPr>
          <p:nvPr/>
        </p:nvSpPr>
        <p:spPr bwMode="auto">
          <a:xfrm>
            <a:off x="1371600" y="3581400"/>
            <a:ext cx="6206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00"/>
                </a:solidFill>
                <a:latin typeface="Times New Roman" panose="02020603050405020304" pitchFamily="18" charset="0"/>
                <a:ea typeface="宋体" panose="02010600030101010101" pitchFamily="2" charset="-122"/>
              </a:rPr>
              <a:t>(1) </a:t>
            </a:r>
          </a:p>
        </p:txBody>
      </p:sp>
      <p:graphicFrame>
        <p:nvGraphicFramePr>
          <p:cNvPr id="8" name="Object 8">
            <a:extLst>
              <a:ext uri="{FF2B5EF4-FFF2-40B4-BE49-F238E27FC236}">
                <a16:creationId xmlns:a16="http://schemas.microsoft.com/office/drawing/2014/main" id="{27042787-EE80-43E1-B4CA-C791F78D4270}"/>
              </a:ext>
            </a:extLst>
          </p:cNvPr>
          <p:cNvGraphicFramePr>
            <a:graphicFrameLocks noChangeAspect="1"/>
          </p:cNvGraphicFramePr>
          <p:nvPr>
            <p:extLst>
              <p:ext uri="{D42A27DB-BD31-4B8C-83A1-F6EECF244321}">
                <p14:modId xmlns:p14="http://schemas.microsoft.com/office/powerpoint/2010/main" val="3279210618"/>
              </p:ext>
            </p:extLst>
          </p:nvPr>
        </p:nvGraphicFramePr>
        <p:xfrm>
          <a:off x="1524000" y="4449763"/>
          <a:ext cx="2362200" cy="819150"/>
        </p:xfrm>
        <a:graphic>
          <a:graphicData uri="http://schemas.openxmlformats.org/presentationml/2006/ole">
            <mc:AlternateContent xmlns:mc="http://schemas.openxmlformats.org/markup-compatibility/2006">
              <mc:Choice xmlns:v="urn:schemas-microsoft-com:vml" Requires="v">
                <p:oleObj spid="_x0000_s69942" name="公式" r:id="rId3" imgW="952200" imgH="330120" progId="Equation.3">
                  <p:embed/>
                </p:oleObj>
              </mc:Choice>
              <mc:Fallback>
                <p:oleObj name="公式" r:id="rId3" imgW="952200" imgH="330120" progId="Equation.3">
                  <p:embed/>
                  <p:pic>
                    <p:nvPicPr>
                      <p:cNvPr id="230408" name="Object 8">
                        <a:extLst>
                          <a:ext uri="{FF2B5EF4-FFF2-40B4-BE49-F238E27FC236}">
                            <a16:creationId xmlns:a16="http://schemas.microsoft.com/office/drawing/2014/main" id="{8A06226C-799D-477A-B041-D9CAD03A2A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4449763"/>
                        <a:ext cx="2362200" cy="819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9">
            <a:extLst>
              <a:ext uri="{FF2B5EF4-FFF2-40B4-BE49-F238E27FC236}">
                <a16:creationId xmlns:a16="http://schemas.microsoft.com/office/drawing/2014/main" id="{44033D2D-9B21-453B-8DF9-9F41659861E1}"/>
              </a:ext>
            </a:extLst>
          </p:cNvPr>
          <p:cNvGraphicFramePr>
            <a:graphicFrameLocks noChangeAspect="1"/>
          </p:cNvGraphicFramePr>
          <p:nvPr>
            <p:extLst>
              <p:ext uri="{D42A27DB-BD31-4B8C-83A1-F6EECF244321}">
                <p14:modId xmlns:p14="http://schemas.microsoft.com/office/powerpoint/2010/main" val="2933100085"/>
              </p:ext>
            </p:extLst>
          </p:nvPr>
        </p:nvGraphicFramePr>
        <p:xfrm>
          <a:off x="4038600" y="4467225"/>
          <a:ext cx="2209800" cy="776288"/>
        </p:xfrm>
        <a:graphic>
          <a:graphicData uri="http://schemas.openxmlformats.org/presentationml/2006/ole">
            <mc:AlternateContent xmlns:mc="http://schemas.openxmlformats.org/markup-compatibility/2006">
              <mc:Choice xmlns:v="urn:schemas-microsoft-com:vml" Requires="v">
                <p:oleObj spid="_x0000_s69943" name="公式" r:id="rId5" imgW="939600" imgH="330120" progId="Equation.3">
                  <p:embed/>
                </p:oleObj>
              </mc:Choice>
              <mc:Fallback>
                <p:oleObj name="公式" r:id="rId5" imgW="939600" imgH="330120" progId="Equation.3">
                  <p:embed/>
                  <p:pic>
                    <p:nvPicPr>
                      <p:cNvPr id="230409" name="Object 9">
                        <a:extLst>
                          <a:ext uri="{FF2B5EF4-FFF2-40B4-BE49-F238E27FC236}">
                            <a16:creationId xmlns:a16="http://schemas.microsoft.com/office/drawing/2014/main" id="{E940CD9E-C5E4-491D-B7ED-8FDB379E7E7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4467225"/>
                        <a:ext cx="2209800" cy="776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10">
            <a:extLst>
              <a:ext uri="{FF2B5EF4-FFF2-40B4-BE49-F238E27FC236}">
                <a16:creationId xmlns:a16="http://schemas.microsoft.com/office/drawing/2014/main" id="{FE272CDA-A1B0-4E19-9998-7EE3322DE44A}"/>
              </a:ext>
            </a:extLst>
          </p:cNvPr>
          <p:cNvSpPr txBox="1">
            <a:spLocks noChangeArrowheads="1"/>
          </p:cNvSpPr>
          <p:nvPr/>
        </p:nvSpPr>
        <p:spPr bwMode="auto">
          <a:xfrm>
            <a:off x="6248400" y="4624536"/>
            <a:ext cx="10470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chemeClr val="tx1"/>
                </a:solidFill>
                <a:latin typeface="Times New Roman" panose="02020603050405020304" pitchFamily="18" charset="0"/>
                <a:ea typeface="宋体" panose="02010600030101010101" pitchFamily="2" charset="-122"/>
              </a:rPr>
              <a:t>=2</a:t>
            </a:r>
            <a:r>
              <a:rPr kumimoji="1" lang="en-US" altLang="zh-CN" sz="2400" b="1" i="1" dirty="0">
                <a:solidFill>
                  <a:schemeClr val="tx1"/>
                </a:solidFill>
                <a:latin typeface="Times New Roman" panose="02020603050405020304" pitchFamily="18" charset="0"/>
                <a:ea typeface="宋体" panose="02010600030101010101" pitchFamily="2" charset="-122"/>
              </a:rPr>
              <a:t>A</a:t>
            </a:r>
            <a:r>
              <a:rPr kumimoji="1" lang="en-US" altLang="zh-CN" sz="2400" b="1" dirty="0">
                <a:solidFill>
                  <a:schemeClr val="tx1"/>
                </a:solidFill>
                <a:latin typeface="Times New Roman" panose="02020603050405020304" pitchFamily="18" charset="0"/>
                <a:ea typeface="宋体" panose="02010600030101010101" pitchFamily="2" charset="-122"/>
              </a:rPr>
              <a:t>=1</a:t>
            </a:r>
          </a:p>
        </p:txBody>
      </p:sp>
      <p:graphicFrame>
        <p:nvGraphicFramePr>
          <p:cNvPr id="11" name="Object 11">
            <a:extLst>
              <a:ext uri="{FF2B5EF4-FFF2-40B4-BE49-F238E27FC236}">
                <a16:creationId xmlns:a16="http://schemas.microsoft.com/office/drawing/2014/main" id="{5B9BC6A5-70A4-4F11-8454-1EED0F6575EF}"/>
              </a:ext>
            </a:extLst>
          </p:cNvPr>
          <p:cNvGraphicFramePr>
            <a:graphicFrameLocks noChangeAspect="1"/>
          </p:cNvGraphicFramePr>
          <p:nvPr>
            <p:extLst>
              <p:ext uri="{D42A27DB-BD31-4B8C-83A1-F6EECF244321}">
                <p14:modId xmlns:p14="http://schemas.microsoft.com/office/powerpoint/2010/main" val="1521316196"/>
              </p:ext>
            </p:extLst>
          </p:nvPr>
        </p:nvGraphicFramePr>
        <p:xfrm>
          <a:off x="2133600" y="3429000"/>
          <a:ext cx="2514600" cy="895350"/>
        </p:xfrm>
        <a:graphic>
          <a:graphicData uri="http://schemas.openxmlformats.org/presentationml/2006/ole">
            <mc:AlternateContent xmlns:mc="http://schemas.openxmlformats.org/markup-compatibility/2006">
              <mc:Choice xmlns:v="urn:schemas-microsoft-com:vml" Requires="v">
                <p:oleObj spid="_x0000_s69944" name="公式" r:id="rId7" imgW="927000" imgH="330120" progId="Equation.3">
                  <p:embed/>
                </p:oleObj>
              </mc:Choice>
              <mc:Fallback>
                <p:oleObj name="公式" r:id="rId7" imgW="927000" imgH="330120" progId="Equation.3">
                  <p:embed/>
                  <p:pic>
                    <p:nvPicPr>
                      <p:cNvPr id="230411" name="Object 11">
                        <a:extLst>
                          <a:ext uri="{FF2B5EF4-FFF2-40B4-BE49-F238E27FC236}">
                            <a16:creationId xmlns:a16="http://schemas.microsoft.com/office/drawing/2014/main" id="{1A13D26C-8BE8-469D-A39B-FA0801F2F7A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0" y="3429000"/>
                        <a:ext cx="2514600" cy="895350"/>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2">
            <a:extLst>
              <a:ext uri="{FF2B5EF4-FFF2-40B4-BE49-F238E27FC236}">
                <a16:creationId xmlns:a16="http://schemas.microsoft.com/office/drawing/2014/main" id="{B7A6D4DB-15A1-45EB-8C55-6BAE46E839AE}"/>
              </a:ext>
            </a:extLst>
          </p:cNvPr>
          <p:cNvGraphicFramePr>
            <a:graphicFrameLocks noChangeAspect="1"/>
          </p:cNvGraphicFramePr>
          <p:nvPr>
            <p:extLst>
              <p:ext uri="{D42A27DB-BD31-4B8C-83A1-F6EECF244321}">
                <p14:modId xmlns:p14="http://schemas.microsoft.com/office/powerpoint/2010/main" val="2364510081"/>
              </p:ext>
            </p:extLst>
          </p:nvPr>
        </p:nvGraphicFramePr>
        <p:xfrm>
          <a:off x="1600200" y="5257800"/>
          <a:ext cx="1447800" cy="812800"/>
        </p:xfrm>
        <a:graphic>
          <a:graphicData uri="http://schemas.openxmlformats.org/presentationml/2006/ole">
            <mc:AlternateContent xmlns:mc="http://schemas.openxmlformats.org/markup-compatibility/2006">
              <mc:Choice xmlns:v="urn:schemas-microsoft-com:vml" Requires="v">
                <p:oleObj spid="_x0000_s69945" name="公式" r:id="rId9" imgW="609480" imgH="342720" progId="Equation.3">
                  <p:embed/>
                </p:oleObj>
              </mc:Choice>
              <mc:Fallback>
                <p:oleObj name="公式" r:id="rId9" imgW="609480" imgH="342720" progId="Equation.3">
                  <p:embed/>
                  <p:pic>
                    <p:nvPicPr>
                      <p:cNvPr id="230412" name="Object 12">
                        <a:extLst>
                          <a:ext uri="{FF2B5EF4-FFF2-40B4-BE49-F238E27FC236}">
                            <a16:creationId xmlns:a16="http://schemas.microsoft.com/office/drawing/2014/main" id="{24898B82-EA3C-4276-909F-3386A4F842C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0200" y="5257800"/>
                        <a:ext cx="1447800" cy="812800"/>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02130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10"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207896-F07A-47DC-A4AB-6567A5369E05}"/>
              </a:ext>
            </a:extLst>
          </p:cNvPr>
          <p:cNvSpPr>
            <a:spLocks noGrp="1"/>
          </p:cNvSpPr>
          <p:nvPr>
            <p:ph type="title"/>
          </p:nvPr>
        </p:nvSpPr>
        <p:spPr/>
        <p:txBody>
          <a:bodyPr/>
          <a:lstStyle/>
          <a:p>
            <a:r>
              <a:rPr lang="en-US" altLang="zh-CN" dirty="0"/>
              <a:t>3.4-4 </a:t>
            </a:r>
            <a:r>
              <a:rPr lang="zh-CN" altLang="en-US" dirty="0"/>
              <a:t>连续型随机变量及其概率密度</a:t>
            </a:r>
          </a:p>
        </p:txBody>
      </p:sp>
      <p:sp>
        <p:nvSpPr>
          <p:cNvPr id="3" name="内容占位符 2">
            <a:extLst>
              <a:ext uri="{FF2B5EF4-FFF2-40B4-BE49-F238E27FC236}">
                <a16:creationId xmlns:a16="http://schemas.microsoft.com/office/drawing/2014/main" id="{DA596A5E-71E1-4D31-AFCE-B64A4AD41A8C}"/>
              </a:ext>
            </a:extLst>
          </p:cNvPr>
          <p:cNvSpPr>
            <a:spLocks noGrp="1"/>
          </p:cNvSpPr>
          <p:nvPr>
            <p:ph idx="1"/>
          </p:nvPr>
        </p:nvSpPr>
        <p:spPr/>
        <p:txBody>
          <a:bodyPr/>
          <a:lstStyle/>
          <a:p>
            <a:endParaRPr lang="zh-CN" altLang="en-US" dirty="0"/>
          </a:p>
        </p:txBody>
      </p:sp>
      <p:sp>
        <p:nvSpPr>
          <p:cNvPr id="5" name="Text Box 4">
            <a:extLst>
              <a:ext uri="{FF2B5EF4-FFF2-40B4-BE49-F238E27FC236}">
                <a16:creationId xmlns:a16="http://schemas.microsoft.com/office/drawing/2014/main" id="{4B259D97-8F71-4B58-8C27-2CC8A356A8B3}"/>
              </a:ext>
            </a:extLst>
          </p:cNvPr>
          <p:cNvSpPr txBox="1">
            <a:spLocks noChangeArrowheads="1"/>
          </p:cNvSpPr>
          <p:nvPr/>
        </p:nvSpPr>
        <p:spPr bwMode="auto">
          <a:xfrm>
            <a:off x="914400" y="2362200"/>
            <a:ext cx="6206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00"/>
                </a:solidFill>
                <a:latin typeface="Times New Roman" panose="02020603050405020304" pitchFamily="18" charset="0"/>
                <a:ea typeface="宋体" panose="02010600030101010101" pitchFamily="2" charset="-122"/>
              </a:rPr>
              <a:t>(3)</a:t>
            </a:r>
            <a:r>
              <a:rPr kumimoji="1" lang="en-US" altLang="zh-CN" sz="2400" b="1">
                <a:solidFill>
                  <a:schemeClr val="tx1"/>
                </a:solidFill>
                <a:latin typeface="Times New Roman" panose="02020603050405020304" pitchFamily="18" charset="0"/>
                <a:ea typeface="宋体" panose="02010600030101010101" pitchFamily="2" charset="-122"/>
              </a:rPr>
              <a:t> </a:t>
            </a:r>
          </a:p>
        </p:txBody>
      </p:sp>
      <p:sp>
        <p:nvSpPr>
          <p:cNvPr id="6" name="Text Box 5">
            <a:extLst>
              <a:ext uri="{FF2B5EF4-FFF2-40B4-BE49-F238E27FC236}">
                <a16:creationId xmlns:a16="http://schemas.microsoft.com/office/drawing/2014/main" id="{25BBA2DA-1F20-4A4D-A078-27CB7161C7C7}"/>
              </a:ext>
            </a:extLst>
          </p:cNvPr>
          <p:cNvSpPr txBox="1">
            <a:spLocks noChangeArrowheads="1"/>
          </p:cNvSpPr>
          <p:nvPr/>
        </p:nvSpPr>
        <p:spPr bwMode="auto">
          <a:xfrm>
            <a:off x="1593292" y="4217538"/>
            <a:ext cx="11557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i="1" dirty="0">
                <a:solidFill>
                  <a:schemeClr val="tx1"/>
                </a:solidFill>
                <a:latin typeface="Times New Roman" panose="02020603050405020304" pitchFamily="18" charset="0"/>
                <a:ea typeface="宋体" panose="02010600030101010101" pitchFamily="2" charset="-122"/>
              </a:rPr>
              <a:t>x</a:t>
            </a:r>
            <a:r>
              <a:rPr kumimoji="1" lang="en-US" altLang="zh-CN" sz="2400" b="1" dirty="0">
                <a:solidFill>
                  <a:schemeClr val="tx1"/>
                </a:solidFill>
                <a:latin typeface="Times New Roman" panose="02020603050405020304" pitchFamily="18" charset="0"/>
                <a:ea typeface="宋体" panose="02010600030101010101" pitchFamily="2" charset="-122"/>
              </a:rPr>
              <a:t>&gt;0</a:t>
            </a:r>
          </a:p>
        </p:txBody>
      </p:sp>
      <p:sp>
        <p:nvSpPr>
          <p:cNvPr id="7" name="Text Box 6">
            <a:extLst>
              <a:ext uri="{FF2B5EF4-FFF2-40B4-BE49-F238E27FC236}">
                <a16:creationId xmlns:a16="http://schemas.microsoft.com/office/drawing/2014/main" id="{05FB2571-FE52-49E7-ADCC-BA61520CA918}"/>
              </a:ext>
            </a:extLst>
          </p:cNvPr>
          <p:cNvSpPr txBox="1">
            <a:spLocks noChangeArrowheads="1"/>
          </p:cNvSpPr>
          <p:nvPr/>
        </p:nvSpPr>
        <p:spPr bwMode="auto">
          <a:xfrm>
            <a:off x="1555566" y="3308897"/>
            <a:ext cx="12239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i="1" dirty="0">
                <a:solidFill>
                  <a:schemeClr val="tx1"/>
                </a:solidFill>
                <a:latin typeface="Times New Roman" panose="02020603050405020304" pitchFamily="18" charset="0"/>
                <a:ea typeface="宋体" panose="02010600030101010101" pitchFamily="2" charset="-122"/>
              </a:rPr>
              <a:t>x</a:t>
            </a:r>
            <a:r>
              <a:rPr kumimoji="1" lang="en-US" altLang="zh-CN" sz="2400" b="1" dirty="0">
                <a:solidFill>
                  <a:schemeClr val="tx1"/>
                </a:solidFill>
                <a:latin typeface="Times New Roman" panose="02020603050405020304" pitchFamily="18" charset="0"/>
                <a:ea typeface="宋体" panose="02010600030101010101" pitchFamily="2" charset="-122"/>
              </a:rPr>
              <a:t>≤0</a:t>
            </a:r>
          </a:p>
        </p:txBody>
      </p:sp>
      <p:graphicFrame>
        <p:nvGraphicFramePr>
          <p:cNvPr id="8" name="Object 7">
            <a:extLst>
              <a:ext uri="{FF2B5EF4-FFF2-40B4-BE49-F238E27FC236}">
                <a16:creationId xmlns:a16="http://schemas.microsoft.com/office/drawing/2014/main" id="{85EE08BC-B819-4695-A97D-7D1CA6E2CCE7}"/>
              </a:ext>
            </a:extLst>
          </p:cNvPr>
          <p:cNvGraphicFramePr>
            <a:graphicFrameLocks noChangeAspect="1"/>
          </p:cNvGraphicFramePr>
          <p:nvPr>
            <p:extLst>
              <p:ext uri="{D42A27DB-BD31-4B8C-83A1-F6EECF244321}">
                <p14:modId xmlns:p14="http://schemas.microsoft.com/office/powerpoint/2010/main" val="92458388"/>
              </p:ext>
            </p:extLst>
          </p:nvPr>
        </p:nvGraphicFramePr>
        <p:xfrm>
          <a:off x="3200400" y="457200"/>
          <a:ext cx="2057400" cy="877888"/>
        </p:xfrm>
        <a:graphic>
          <a:graphicData uri="http://schemas.openxmlformats.org/presentationml/2006/ole">
            <mc:AlternateContent xmlns:mc="http://schemas.openxmlformats.org/markup-compatibility/2006">
              <mc:Choice xmlns:v="urn:schemas-microsoft-com:vml" Requires="v">
                <p:oleObj spid="_x0000_s71428" name="公式" r:id="rId3" imgW="774360" imgH="330120" progId="Equation.3">
                  <p:embed/>
                </p:oleObj>
              </mc:Choice>
              <mc:Fallback>
                <p:oleObj name="公式" r:id="rId3" imgW="774360" imgH="330120" progId="Equation.3">
                  <p:embed/>
                  <p:pic>
                    <p:nvPicPr>
                      <p:cNvPr id="231431" name="Object 7">
                        <a:extLst>
                          <a:ext uri="{FF2B5EF4-FFF2-40B4-BE49-F238E27FC236}">
                            <a16:creationId xmlns:a16="http://schemas.microsoft.com/office/drawing/2014/main" id="{AF460512-9247-4AD8-92B6-650B911475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457200"/>
                        <a:ext cx="2057400" cy="877888"/>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8">
            <a:extLst>
              <a:ext uri="{FF2B5EF4-FFF2-40B4-BE49-F238E27FC236}">
                <a16:creationId xmlns:a16="http://schemas.microsoft.com/office/drawing/2014/main" id="{18F01AAC-9CDF-421A-9067-B46A0703B834}"/>
              </a:ext>
            </a:extLst>
          </p:cNvPr>
          <p:cNvGraphicFramePr>
            <a:graphicFrameLocks noChangeAspect="1"/>
          </p:cNvGraphicFramePr>
          <p:nvPr>
            <p:extLst>
              <p:ext uri="{D42A27DB-BD31-4B8C-83A1-F6EECF244321}">
                <p14:modId xmlns:p14="http://schemas.microsoft.com/office/powerpoint/2010/main" val="1660435339"/>
              </p:ext>
            </p:extLst>
          </p:nvPr>
        </p:nvGraphicFramePr>
        <p:xfrm>
          <a:off x="3200400" y="1295400"/>
          <a:ext cx="2216150" cy="966788"/>
        </p:xfrm>
        <a:graphic>
          <a:graphicData uri="http://schemas.openxmlformats.org/presentationml/2006/ole">
            <mc:AlternateContent xmlns:mc="http://schemas.openxmlformats.org/markup-compatibility/2006">
              <mc:Choice xmlns:v="urn:schemas-microsoft-com:vml" Requires="v">
                <p:oleObj spid="_x0000_s71429" name="公式" r:id="rId5" imgW="787320" imgH="342720" progId="Equation.3">
                  <p:embed/>
                </p:oleObj>
              </mc:Choice>
              <mc:Fallback>
                <p:oleObj name="公式" r:id="rId5" imgW="787320" imgH="342720" progId="Equation.3">
                  <p:embed/>
                  <p:pic>
                    <p:nvPicPr>
                      <p:cNvPr id="231432" name="Object 8">
                        <a:extLst>
                          <a:ext uri="{FF2B5EF4-FFF2-40B4-BE49-F238E27FC236}">
                            <a16:creationId xmlns:a16="http://schemas.microsoft.com/office/drawing/2014/main" id="{76FD9AFB-BBD6-411F-9142-A2739DE92B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1295400"/>
                        <a:ext cx="2216150" cy="966788"/>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9">
            <a:extLst>
              <a:ext uri="{FF2B5EF4-FFF2-40B4-BE49-F238E27FC236}">
                <a16:creationId xmlns:a16="http://schemas.microsoft.com/office/drawing/2014/main" id="{E366A712-CC30-4F7F-B211-3549E46E6353}"/>
              </a:ext>
            </a:extLst>
          </p:cNvPr>
          <p:cNvGraphicFramePr>
            <a:graphicFrameLocks noChangeAspect="1"/>
          </p:cNvGraphicFramePr>
          <p:nvPr>
            <p:extLst>
              <p:ext uri="{D42A27DB-BD31-4B8C-83A1-F6EECF244321}">
                <p14:modId xmlns:p14="http://schemas.microsoft.com/office/powerpoint/2010/main" val="2320184064"/>
              </p:ext>
            </p:extLst>
          </p:nvPr>
        </p:nvGraphicFramePr>
        <p:xfrm>
          <a:off x="5334000" y="1295400"/>
          <a:ext cx="1892300" cy="930275"/>
        </p:xfrm>
        <a:graphic>
          <a:graphicData uri="http://schemas.openxmlformats.org/presentationml/2006/ole">
            <mc:AlternateContent xmlns:mc="http://schemas.openxmlformats.org/markup-compatibility/2006">
              <mc:Choice xmlns:v="urn:schemas-microsoft-com:vml" Requires="v">
                <p:oleObj spid="_x0000_s71430" name="公式" r:id="rId7" imgW="698400" imgH="342720" progId="Equation.3">
                  <p:embed/>
                </p:oleObj>
              </mc:Choice>
              <mc:Fallback>
                <p:oleObj name="公式" r:id="rId7" imgW="698400" imgH="342720" progId="Equation.3">
                  <p:embed/>
                  <p:pic>
                    <p:nvPicPr>
                      <p:cNvPr id="231433" name="Object 9">
                        <a:extLst>
                          <a:ext uri="{FF2B5EF4-FFF2-40B4-BE49-F238E27FC236}">
                            <a16:creationId xmlns:a16="http://schemas.microsoft.com/office/drawing/2014/main" id="{0623F521-3F2C-4DBB-961E-06FC8F1C90C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0" y="1295400"/>
                        <a:ext cx="1892300" cy="930275"/>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0">
            <a:extLst>
              <a:ext uri="{FF2B5EF4-FFF2-40B4-BE49-F238E27FC236}">
                <a16:creationId xmlns:a16="http://schemas.microsoft.com/office/drawing/2014/main" id="{2CC618F1-4B57-47F1-A5A8-2E3989DCD766}"/>
              </a:ext>
            </a:extLst>
          </p:cNvPr>
          <p:cNvGraphicFramePr>
            <a:graphicFrameLocks noChangeAspect="1"/>
          </p:cNvGraphicFramePr>
          <p:nvPr>
            <p:extLst>
              <p:ext uri="{D42A27DB-BD31-4B8C-83A1-F6EECF244321}">
                <p14:modId xmlns:p14="http://schemas.microsoft.com/office/powerpoint/2010/main" val="494615923"/>
              </p:ext>
            </p:extLst>
          </p:nvPr>
        </p:nvGraphicFramePr>
        <p:xfrm>
          <a:off x="1676400" y="2286000"/>
          <a:ext cx="2971800" cy="868363"/>
        </p:xfrm>
        <a:graphic>
          <a:graphicData uri="http://schemas.openxmlformats.org/presentationml/2006/ole">
            <mc:AlternateContent xmlns:mc="http://schemas.openxmlformats.org/markup-compatibility/2006">
              <mc:Choice xmlns:v="urn:schemas-microsoft-com:vml" Requires="v">
                <p:oleObj spid="_x0000_s71431" name="公式" r:id="rId9" imgW="1130040" imgH="330120" progId="Equation.3">
                  <p:embed/>
                </p:oleObj>
              </mc:Choice>
              <mc:Fallback>
                <p:oleObj name="公式" r:id="rId9" imgW="1130040" imgH="330120" progId="Equation.3">
                  <p:embed/>
                  <p:pic>
                    <p:nvPicPr>
                      <p:cNvPr id="231434" name="Object 10">
                        <a:extLst>
                          <a:ext uri="{FF2B5EF4-FFF2-40B4-BE49-F238E27FC236}">
                            <a16:creationId xmlns:a16="http://schemas.microsoft.com/office/drawing/2014/main" id="{F1127774-C582-45F2-BD2C-89260BD9A57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6400" y="2286000"/>
                        <a:ext cx="2971800" cy="868363"/>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1">
            <a:extLst>
              <a:ext uri="{FF2B5EF4-FFF2-40B4-BE49-F238E27FC236}">
                <a16:creationId xmlns:a16="http://schemas.microsoft.com/office/drawing/2014/main" id="{94884566-4E0E-44BA-86AD-39BFFAF0D18A}"/>
              </a:ext>
            </a:extLst>
          </p:cNvPr>
          <p:cNvGraphicFramePr>
            <a:graphicFrameLocks noChangeAspect="1"/>
          </p:cNvGraphicFramePr>
          <p:nvPr>
            <p:extLst>
              <p:ext uri="{D42A27DB-BD31-4B8C-83A1-F6EECF244321}">
                <p14:modId xmlns:p14="http://schemas.microsoft.com/office/powerpoint/2010/main" val="1137451694"/>
              </p:ext>
            </p:extLst>
          </p:nvPr>
        </p:nvGraphicFramePr>
        <p:xfrm>
          <a:off x="4648200" y="2286000"/>
          <a:ext cx="2176463" cy="906463"/>
        </p:xfrm>
        <a:graphic>
          <a:graphicData uri="http://schemas.openxmlformats.org/presentationml/2006/ole">
            <mc:AlternateContent xmlns:mc="http://schemas.openxmlformats.org/markup-compatibility/2006">
              <mc:Choice xmlns:v="urn:schemas-microsoft-com:vml" Requires="v">
                <p:oleObj spid="_x0000_s71432" name="公式" r:id="rId11" imgW="825480" imgH="342720" progId="Equation.3">
                  <p:embed/>
                </p:oleObj>
              </mc:Choice>
              <mc:Fallback>
                <p:oleObj name="公式" r:id="rId11" imgW="825480" imgH="342720" progId="Equation.3">
                  <p:embed/>
                  <p:pic>
                    <p:nvPicPr>
                      <p:cNvPr id="231435" name="Object 11">
                        <a:extLst>
                          <a:ext uri="{FF2B5EF4-FFF2-40B4-BE49-F238E27FC236}">
                            <a16:creationId xmlns:a16="http://schemas.microsoft.com/office/drawing/2014/main" id="{A479EA5F-DF78-4DCA-BF4E-C7B086F2ED5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48200" y="2286000"/>
                        <a:ext cx="2176463" cy="906463"/>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2">
            <a:extLst>
              <a:ext uri="{FF2B5EF4-FFF2-40B4-BE49-F238E27FC236}">
                <a16:creationId xmlns:a16="http://schemas.microsoft.com/office/drawing/2014/main" id="{EB7C859F-CA10-4584-B45B-247520E1ABEE}"/>
              </a:ext>
            </a:extLst>
          </p:cNvPr>
          <p:cNvGraphicFramePr>
            <a:graphicFrameLocks noChangeAspect="1"/>
          </p:cNvGraphicFramePr>
          <p:nvPr>
            <p:extLst>
              <p:ext uri="{D42A27DB-BD31-4B8C-83A1-F6EECF244321}">
                <p14:modId xmlns:p14="http://schemas.microsoft.com/office/powerpoint/2010/main" val="3418050980"/>
              </p:ext>
            </p:extLst>
          </p:nvPr>
        </p:nvGraphicFramePr>
        <p:xfrm>
          <a:off x="2547938" y="3132138"/>
          <a:ext cx="3319462" cy="889000"/>
        </p:xfrm>
        <a:graphic>
          <a:graphicData uri="http://schemas.openxmlformats.org/presentationml/2006/ole">
            <mc:AlternateContent xmlns:mc="http://schemas.openxmlformats.org/markup-compatibility/2006">
              <mc:Choice xmlns:v="urn:schemas-microsoft-com:vml" Requires="v">
                <p:oleObj spid="_x0000_s71433" name="公式" r:id="rId13" imgW="1282680" imgH="342720" progId="Equation.3">
                  <p:embed/>
                </p:oleObj>
              </mc:Choice>
              <mc:Fallback>
                <p:oleObj name="公式" r:id="rId13" imgW="1282680" imgH="342720" progId="Equation.3">
                  <p:embed/>
                  <p:pic>
                    <p:nvPicPr>
                      <p:cNvPr id="231436" name="Object 12">
                        <a:extLst>
                          <a:ext uri="{FF2B5EF4-FFF2-40B4-BE49-F238E27FC236}">
                            <a16:creationId xmlns:a16="http://schemas.microsoft.com/office/drawing/2014/main" id="{001C33F0-2BF6-4CDB-A819-768046221FE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47938" y="3132138"/>
                        <a:ext cx="3319462" cy="889000"/>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3">
            <a:extLst>
              <a:ext uri="{FF2B5EF4-FFF2-40B4-BE49-F238E27FC236}">
                <a16:creationId xmlns:a16="http://schemas.microsoft.com/office/drawing/2014/main" id="{3F3409EB-8447-406E-AC68-9CF2F2D3D44B}"/>
              </a:ext>
            </a:extLst>
          </p:cNvPr>
          <p:cNvGraphicFramePr>
            <a:graphicFrameLocks noChangeAspect="1"/>
          </p:cNvGraphicFramePr>
          <p:nvPr>
            <p:extLst>
              <p:ext uri="{D42A27DB-BD31-4B8C-83A1-F6EECF244321}">
                <p14:modId xmlns:p14="http://schemas.microsoft.com/office/powerpoint/2010/main" val="2516224250"/>
              </p:ext>
            </p:extLst>
          </p:nvPr>
        </p:nvGraphicFramePr>
        <p:xfrm>
          <a:off x="6030913" y="3192463"/>
          <a:ext cx="1055687" cy="839787"/>
        </p:xfrm>
        <a:graphic>
          <a:graphicData uri="http://schemas.openxmlformats.org/presentationml/2006/ole">
            <mc:AlternateContent xmlns:mc="http://schemas.openxmlformats.org/markup-compatibility/2006">
              <mc:Choice xmlns:v="urn:schemas-microsoft-com:vml" Requires="v">
                <p:oleObj spid="_x0000_s71434" name="公式" r:id="rId15" imgW="431640" imgH="342720" progId="Equation.3">
                  <p:embed/>
                </p:oleObj>
              </mc:Choice>
              <mc:Fallback>
                <p:oleObj name="公式" r:id="rId15" imgW="431640" imgH="342720" progId="Equation.3">
                  <p:embed/>
                  <p:pic>
                    <p:nvPicPr>
                      <p:cNvPr id="231437" name="Object 13">
                        <a:extLst>
                          <a:ext uri="{FF2B5EF4-FFF2-40B4-BE49-F238E27FC236}">
                            <a16:creationId xmlns:a16="http://schemas.microsoft.com/office/drawing/2014/main" id="{7BCC3017-823C-4B96-A699-D312D73CB9E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30913" y="3192463"/>
                        <a:ext cx="1055687" cy="839787"/>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4">
            <a:extLst>
              <a:ext uri="{FF2B5EF4-FFF2-40B4-BE49-F238E27FC236}">
                <a16:creationId xmlns:a16="http://schemas.microsoft.com/office/drawing/2014/main" id="{8A748A16-5A07-48D6-8527-5AC146E2908A}"/>
              </a:ext>
            </a:extLst>
          </p:cNvPr>
          <p:cNvGraphicFramePr>
            <a:graphicFrameLocks noChangeAspect="1"/>
          </p:cNvGraphicFramePr>
          <p:nvPr>
            <p:extLst>
              <p:ext uri="{D42A27DB-BD31-4B8C-83A1-F6EECF244321}">
                <p14:modId xmlns:p14="http://schemas.microsoft.com/office/powerpoint/2010/main" val="681231105"/>
              </p:ext>
            </p:extLst>
          </p:nvPr>
        </p:nvGraphicFramePr>
        <p:xfrm>
          <a:off x="3965575" y="4900613"/>
          <a:ext cx="3730625" cy="877887"/>
        </p:xfrm>
        <a:graphic>
          <a:graphicData uri="http://schemas.openxmlformats.org/presentationml/2006/ole">
            <mc:AlternateContent xmlns:mc="http://schemas.openxmlformats.org/markup-compatibility/2006">
              <mc:Choice xmlns:v="urn:schemas-microsoft-com:vml" Requires="v">
                <p:oleObj spid="_x0000_s71435" name="公式" r:id="rId17" imgW="1460160" imgH="342720" progId="Equation.3">
                  <p:embed/>
                </p:oleObj>
              </mc:Choice>
              <mc:Fallback>
                <p:oleObj name="公式" r:id="rId17" imgW="1460160" imgH="342720" progId="Equation.3">
                  <p:embed/>
                  <p:pic>
                    <p:nvPicPr>
                      <p:cNvPr id="231438" name="Object 14">
                        <a:extLst>
                          <a:ext uri="{FF2B5EF4-FFF2-40B4-BE49-F238E27FC236}">
                            <a16:creationId xmlns:a16="http://schemas.microsoft.com/office/drawing/2014/main" id="{1C4CA5AE-D016-4570-808C-705A572F654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65575" y="4900613"/>
                        <a:ext cx="3730625" cy="877887"/>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15">
            <a:extLst>
              <a:ext uri="{FF2B5EF4-FFF2-40B4-BE49-F238E27FC236}">
                <a16:creationId xmlns:a16="http://schemas.microsoft.com/office/drawing/2014/main" id="{DC38F163-F7F8-4F1D-BE12-706EBDF2C200}"/>
              </a:ext>
            </a:extLst>
          </p:cNvPr>
          <p:cNvGraphicFramePr>
            <a:graphicFrameLocks noChangeAspect="1"/>
          </p:cNvGraphicFramePr>
          <p:nvPr>
            <p:extLst>
              <p:ext uri="{D42A27DB-BD31-4B8C-83A1-F6EECF244321}">
                <p14:modId xmlns:p14="http://schemas.microsoft.com/office/powerpoint/2010/main" val="2502158045"/>
              </p:ext>
            </p:extLst>
          </p:nvPr>
        </p:nvGraphicFramePr>
        <p:xfrm>
          <a:off x="2519363" y="3971925"/>
          <a:ext cx="3652837" cy="914400"/>
        </p:xfrm>
        <a:graphic>
          <a:graphicData uri="http://schemas.openxmlformats.org/presentationml/2006/ole">
            <mc:AlternateContent xmlns:mc="http://schemas.openxmlformats.org/markup-compatibility/2006">
              <mc:Choice xmlns:v="urn:schemas-microsoft-com:vml" Requires="v">
                <p:oleObj spid="_x0000_s71436" name="公式" r:id="rId19" imgW="1371600" imgH="342720" progId="Equation.3">
                  <p:embed/>
                </p:oleObj>
              </mc:Choice>
              <mc:Fallback>
                <p:oleObj name="公式" r:id="rId19" imgW="1371600" imgH="342720" progId="Equation.3">
                  <p:embed/>
                  <p:pic>
                    <p:nvPicPr>
                      <p:cNvPr id="231439" name="Object 15">
                        <a:extLst>
                          <a:ext uri="{FF2B5EF4-FFF2-40B4-BE49-F238E27FC236}">
                            <a16:creationId xmlns:a16="http://schemas.microsoft.com/office/drawing/2014/main" id="{57212113-96F5-4FD7-99EE-F45CE00A7151}"/>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19363" y="3971925"/>
                        <a:ext cx="3652837" cy="914400"/>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Text Box 16">
            <a:extLst>
              <a:ext uri="{FF2B5EF4-FFF2-40B4-BE49-F238E27FC236}">
                <a16:creationId xmlns:a16="http://schemas.microsoft.com/office/drawing/2014/main" id="{3A789301-784D-4CBD-9BEE-D5274F894187}"/>
              </a:ext>
            </a:extLst>
          </p:cNvPr>
          <p:cNvSpPr txBox="1">
            <a:spLocks noChangeArrowheads="1"/>
          </p:cNvSpPr>
          <p:nvPr/>
        </p:nvSpPr>
        <p:spPr bwMode="auto">
          <a:xfrm>
            <a:off x="904721" y="687401"/>
            <a:ext cx="19527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00"/>
                </a:solidFill>
                <a:latin typeface="Times New Roman" panose="02020603050405020304" pitchFamily="18" charset="0"/>
                <a:ea typeface="宋体" panose="02010600030101010101" pitchFamily="2" charset="-122"/>
              </a:rPr>
              <a:t>(2) </a:t>
            </a:r>
            <a:r>
              <a:rPr kumimoji="1" lang="en-US" altLang="zh-CN" sz="2400" b="1" i="1" dirty="0">
                <a:solidFill>
                  <a:srgbClr val="000000"/>
                </a:solidFill>
                <a:latin typeface="Times New Roman" panose="02020603050405020304" pitchFamily="18" charset="0"/>
                <a:ea typeface="宋体" panose="02010600030101010101" pitchFamily="2" charset="-122"/>
              </a:rPr>
              <a:t>P</a:t>
            </a:r>
            <a:r>
              <a:rPr kumimoji="1" lang="en-US" altLang="zh-CN" sz="2400" b="1" dirty="0">
                <a:solidFill>
                  <a:srgbClr val="000000"/>
                </a:solidFill>
                <a:latin typeface="Times New Roman" panose="02020603050405020304" pitchFamily="18" charset="0"/>
                <a:ea typeface="宋体" panose="02010600030101010101" pitchFamily="2" charset="-122"/>
              </a:rPr>
              <a:t>(0&lt;</a:t>
            </a:r>
            <a:r>
              <a:rPr kumimoji="1" lang="en-US" altLang="zh-CN" sz="2400" b="1" i="1" dirty="0">
                <a:solidFill>
                  <a:srgbClr val="000000"/>
                </a:solidFill>
                <a:latin typeface="Times New Roman" panose="02020603050405020304" pitchFamily="18" charset="0"/>
                <a:ea typeface="宋体" panose="02010600030101010101" pitchFamily="2" charset="-122"/>
              </a:rPr>
              <a:t>X</a:t>
            </a:r>
            <a:r>
              <a:rPr kumimoji="1" lang="en-US" altLang="zh-CN" sz="2400" b="1" dirty="0">
                <a:solidFill>
                  <a:srgbClr val="000000"/>
                </a:solidFill>
                <a:latin typeface="Times New Roman" panose="02020603050405020304" pitchFamily="18" charset="0"/>
                <a:ea typeface="宋体" panose="02010600030101010101" pitchFamily="2" charset="-122"/>
              </a:rPr>
              <a:t>&lt;1)</a:t>
            </a:r>
            <a:r>
              <a:rPr kumimoji="1" lang="en-US" altLang="zh-CN" sz="2400" b="1" dirty="0">
                <a:solidFill>
                  <a:schemeClr val="tx1"/>
                </a:solidFill>
                <a:latin typeface="Times New Roman" panose="02020603050405020304" pitchFamily="18" charset="0"/>
                <a:ea typeface="宋体" panose="02010600030101010101" pitchFamily="2" charset="-122"/>
              </a:rPr>
              <a:t> </a:t>
            </a:r>
          </a:p>
        </p:txBody>
      </p:sp>
      <p:graphicFrame>
        <p:nvGraphicFramePr>
          <p:cNvPr id="18" name="Object 17">
            <a:extLst>
              <a:ext uri="{FF2B5EF4-FFF2-40B4-BE49-F238E27FC236}">
                <a16:creationId xmlns:a16="http://schemas.microsoft.com/office/drawing/2014/main" id="{55FDDDBE-57CE-4566-8B54-3540BF0A75CD}"/>
              </a:ext>
            </a:extLst>
          </p:cNvPr>
          <p:cNvGraphicFramePr>
            <a:graphicFrameLocks noChangeAspect="1"/>
          </p:cNvGraphicFramePr>
          <p:nvPr>
            <p:extLst>
              <p:ext uri="{D42A27DB-BD31-4B8C-83A1-F6EECF244321}">
                <p14:modId xmlns:p14="http://schemas.microsoft.com/office/powerpoint/2010/main" val="1766312750"/>
              </p:ext>
            </p:extLst>
          </p:nvPr>
        </p:nvGraphicFramePr>
        <p:xfrm>
          <a:off x="3962400" y="5791200"/>
          <a:ext cx="1676400" cy="838200"/>
        </p:xfrm>
        <a:graphic>
          <a:graphicData uri="http://schemas.openxmlformats.org/presentationml/2006/ole">
            <mc:AlternateContent xmlns:mc="http://schemas.openxmlformats.org/markup-compatibility/2006">
              <mc:Choice xmlns:v="urn:schemas-microsoft-com:vml" Requires="v">
                <p:oleObj spid="_x0000_s71437" name="公式" r:id="rId21" imgW="685800" imgH="342720" progId="Equation.3">
                  <p:embed/>
                </p:oleObj>
              </mc:Choice>
              <mc:Fallback>
                <p:oleObj name="公式" r:id="rId21" imgW="685800" imgH="342720" progId="Equation.3">
                  <p:embed/>
                  <p:pic>
                    <p:nvPicPr>
                      <p:cNvPr id="231441" name="Object 17">
                        <a:extLst>
                          <a:ext uri="{FF2B5EF4-FFF2-40B4-BE49-F238E27FC236}">
                            <a16:creationId xmlns:a16="http://schemas.microsoft.com/office/drawing/2014/main" id="{E65EBB20-2E2A-435B-9D17-152EC6495631}"/>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62400" y="5791200"/>
                        <a:ext cx="1676400" cy="838200"/>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7883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left)">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left)">
                                      <p:cBhvr>
                                        <p:cTn id="57" dur="5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left)">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left)">
                                      <p:cBhvr>
                                        <p:cTn id="67" dur="5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wipe(left)">
                                      <p:cBhvr>
                                        <p:cTn id="7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autoUpdateAnimBg="0"/>
      <p:bldP spid="17" grpId="0"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8A0591-7856-42F1-8FF4-3DE11462DEA5}"/>
              </a:ext>
            </a:extLst>
          </p:cNvPr>
          <p:cNvSpPr>
            <a:spLocks noGrp="1"/>
          </p:cNvSpPr>
          <p:nvPr>
            <p:ph type="title"/>
          </p:nvPr>
        </p:nvSpPr>
        <p:spPr/>
        <p:txBody>
          <a:bodyPr/>
          <a:lstStyle/>
          <a:p>
            <a:r>
              <a:rPr lang="en-US" altLang="zh-CN" dirty="0"/>
              <a:t>3.4-4 </a:t>
            </a:r>
            <a:r>
              <a:rPr lang="zh-CN" altLang="en-US" dirty="0"/>
              <a:t>连续型随机变量及其概率密度</a:t>
            </a:r>
          </a:p>
        </p:txBody>
      </p:sp>
      <p:sp>
        <p:nvSpPr>
          <p:cNvPr id="3" name="内容占位符 2">
            <a:extLst>
              <a:ext uri="{FF2B5EF4-FFF2-40B4-BE49-F238E27FC236}">
                <a16:creationId xmlns:a16="http://schemas.microsoft.com/office/drawing/2014/main" id="{A52B5F1F-EA33-4F29-82AD-5BACF539FAC6}"/>
              </a:ext>
            </a:extLst>
          </p:cNvPr>
          <p:cNvSpPr>
            <a:spLocks noGrp="1"/>
          </p:cNvSpPr>
          <p:nvPr>
            <p:ph idx="1"/>
          </p:nvPr>
        </p:nvSpPr>
        <p:spPr/>
        <p:txBody>
          <a:bodyPr/>
          <a:lstStyle/>
          <a:p>
            <a:endParaRPr lang="zh-CN" altLang="en-US" dirty="0"/>
          </a:p>
        </p:txBody>
      </p:sp>
      <p:sp>
        <p:nvSpPr>
          <p:cNvPr id="4" name="Text Box 4">
            <a:extLst>
              <a:ext uri="{FF2B5EF4-FFF2-40B4-BE49-F238E27FC236}">
                <a16:creationId xmlns:a16="http://schemas.microsoft.com/office/drawing/2014/main" id="{99F5F74D-687B-4236-800D-FD154AEBC920}"/>
              </a:ext>
            </a:extLst>
          </p:cNvPr>
          <p:cNvSpPr txBox="1">
            <a:spLocks noChangeArrowheads="1"/>
          </p:cNvSpPr>
          <p:nvPr/>
        </p:nvSpPr>
        <p:spPr bwMode="auto">
          <a:xfrm>
            <a:off x="990600" y="1981200"/>
            <a:ext cx="32226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i="1" dirty="0">
                <a:solidFill>
                  <a:schemeClr val="tx1"/>
                </a:solidFill>
                <a:latin typeface="Times New Roman" panose="02020603050405020304" pitchFamily="18" charset="0"/>
                <a:ea typeface="宋体" panose="02010600030101010101" pitchFamily="2" charset="-122"/>
              </a:rPr>
              <a:t> </a:t>
            </a:r>
            <a:r>
              <a:rPr kumimoji="1" lang="en-US" altLang="zh-CN" sz="3200" b="1" i="1" dirty="0">
                <a:solidFill>
                  <a:srgbClr val="000000"/>
                </a:solidFill>
                <a:latin typeface="Times New Roman" panose="02020603050405020304" pitchFamily="18" charset="0"/>
                <a:ea typeface="宋体" panose="02010600030101010101" pitchFamily="2" charset="-122"/>
              </a:rPr>
              <a:t>X</a:t>
            </a:r>
            <a:r>
              <a:rPr kumimoji="1" lang="zh-CN" altLang="en-US" sz="3200" b="1" dirty="0">
                <a:solidFill>
                  <a:srgbClr val="000000"/>
                </a:solidFill>
              </a:rPr>
              <a:t>的</a:t>
            </a:r>
            <a:r>
              <a:rPr kumimoji="1" lang="zh-CN" altLang="en-US" sz="3200" b="1" dirty="0">
                <a:solidFill>
                  <a:srgbClr val="FF0000"/>
                </a:solidFill>
              </a:rPr>
              <a:t>分布函数</a:t>
            </a:r>
            <a:r>
              <a:rPr kumimoji="1" lang="zh-CN" altLang="en-US" sz="3200" b="1" dirty="0">
                <a:solidFill>
                  <a:srgbClr val="000000"/>
                </a:solidFill>
              </a:rPr>
              <a:t>为</a:t>
            </a:r>
            <a:r>
              <a:rPr kumimoji="1" lang="en-US" altLang="zh-CN" sz="3200" b="1" dirty="0">
                <a:solidFill>
                  <a:srgbClr val="000000"/>
                </a:solidFill>
              </a:rPr>
              <a:t>:</a:t>
            </a:r>
          </a:p>
        </p:txBody>
      </p:sp>
      <p:sp>
        <p:nvSpPr>
          <p:cNvPr id="5" name="Text Box 5">
            <a:extLst>
              <a:ext uri="{FF2B5EF4-FFF2-40B4-BE49-F238E27FC236}">
                <a16:creationId xmlns:a16="http://schemas.microsoft.com/office/drawing/2014/main" id="{DDB80CF7-C868-49F4-9B90-EBC021EFC309}"/>
              </a:ext>
            </a:extLst>
          </p:cNvPr>
          <p:cNvSpPr txBox="1">
            <a:spLocks noChangeArrowheads="1"/>
          </p:cNvSpPr>
          <p:nvPr/>
        </p:nvSpPr>
        <p:spPr bwMode="auto">
          <a:xfrm>
            <a:off x="980281" y="805057"/>
            <a:ext cx="26241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dirty="0">
                <a:solidFill>
                  <a:srgbClr val="000000"/>
                </a:solidFill>
              </a:rPr>
              <a:t>综合得</a:t>
            </a:r>
            <a:r>
              <a:rPr kumimoji="1" lang="en-US" altLang="zh-CN" sz="3200" b="1" dirty="0">
                <a:solidFill>
                  <a:srgbClr val="000000"/>
                </a:solidFill>
              </a:rPr>
              <a:t>:</a:t>
            </a:r>
          </a:p>
        </p:txBody>
      </p:sp>
      <p:graphicFrame>
        <p:nvGraphicFramePr>
          <p:cNvPr id="6" name="Object 6">
            <a:extLst>
              <a:ext uri="{FF2B5EF4-FFF2-40B4-BE49-F238E27FC236}">
                <a16:creationId xmlns:a16="http://schemas.microsoft.com/office/drawing/2014/main" id="{0CB6DC49-E2C1-4220-8827-92BA429D9B9D}"/>
              </a:ext>
            </a:extLst>
          </p:cNvPr>
          <p:cNvGraphicFramePr>
            <a:graphicFrameLocks noChangeAspect="1"/>
          </p:cNvGraphicFramePr>
          <p:nvPr/>
        </p:nvGraphicFramePr>
        <p:xfrm>
          <a:off x="2292350" y="3376613"/>
          <a:ext cx="4260850" cy="1852612"/>
        </p:xfrm>
        <a:graphic>
          <a:graphicData uri="http://schemas.openxmlformats.org/presentationml/2006/ole">
            <mc:AlternateContent xmlns:mc="http://schemas.openxmlformats.org/markup-compatibility/2006">
              <mc:Choice xmlns:v="urn:schemas-microsoft-com:vml" Requires="v">
                <p:oleObj spid="_x0000_s71759" name="公式" r:id="rId3" imgW="1638000" imgH="711000" progId="Equation.3">
                  <p:embed/>
                </p:oleObj>
              </mc:Choice>
              <mc:Fallback>
                <p:oleObj name="公式" r:id="rId3" imgW="1638000" imgH="711000" progId="Equation.3">
                  <p:embed/>
                  <p:pic>
                    <p:nvPicPr>
                      <p:cNvPr id="233478" name="Object 6">
                        <a:extLst>
                          <a:ext uri="{FF2B5EF4-FFF2-40B4-BE49-F238E27FC236}">
                            <a16:creationId xmlns:a16="http://schemas.microsoft.com/office/drawing/2014/main" id="{B387A3CE-1A89-4B06-A5A2-FAACE94A2C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2350" y="3376613"/>
                        <a:ext cx="4260850" cy="1852612"/>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4372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B8C86D-DBED-40DE-862E-2F78AA75460F}"/>
              </a:ext>
            </a:extLst>
          </p:cNvPr>
          <p:cNvSpPr>
            <a:spLocks noGrp="1"/>
          </p:cNvSpPr>
          <p:nvPr>
            <p:ph type="title"/>
          </p:nvPr>
        </p:nvSpPr>
        <p:spPr/>
        <p:txBody>
          <a:bodyPr/>
          <a:lstStyle/>
          <a:p>
            <a:r>
              <a:rPr lang="en-US" altLang="zh-CN" dirty="0"/>
              <a:t>3.4-4 </a:t>
            </a:r>
            <a:r>
              <a:rPr lang="zh-CN" altLang="en-US" dirty="0"/>
              <a:t>连续型随机变量及其概率密度</a:t>
            </a:r>
          </a:p>
        </p:txBody>
      </p:sp>
      <p:sp>
        <p:nvSpPr>
          <p:cNvPr id="3" name="内容占位符 2">
            <a:extLst>
              <a:ext uri="{FF2B5EF4-FFF2-40B4-BE49-F238E27FC236}">
                <a16:creationId xmlns:a16="http://schemas.microsoft.com/office/drawing/2014/main" id="{D5779EDC-E698-484F-901E-230A92E88ADB}"/>
              </a:ext>
            </a:extLst>
          </p:cNvPr>
          <p:cNvSpPr>
            <a:spLocks noGrp="1"/>
          </p:cNvSpPr>
          <p:nvPr>
            <p:ph idx="1"/>
          </p:nvPr>
        </p:nvSpPr>
        <p:spPr/>
        <p:txBody>
          <a:bodyPr/>
          <a:lstStyle/>
          <a:p>
            <a:endParaRPr lang="zh-CN" altLang="en-US" dirty="0"/>
          </a:p>
        </p:txBody>
      </p:sp>
      <p:sp>
        <p:nvSpPr>
          <p:cNvPr id="4" name="Text Box 4">
            <a:extLst>
              <a:ext uri="{FF2B5EF4-FFF2-40B4-BE49-F238E27FC236}">
                <a16:creationId xmlns:a16="http://schemas.microsoft.com/office/drawing/2014/main" id="{2D1E9490-1454-47B5-804C-AFD0BA68DCD7}"/>
              </a:ext>
            </a:extLst>
          </p:cNvPr>
          <p:cNvSpPr txBox="1">
            <a:spLocks noChangeArrowheads="1"/>
          </p:cNvSpPr>
          <p:nvPr/>
        </p:nvSpPr>
        <p:spPr bwMode="auto">
          <a:xfrm>
            <a:off x="685800" y="609600"/>
            <a:ext cx="5080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chemeClr val="tx1"/>
                </a:solidFill>
              </a:rPr>
              <a:t>常见</a:t>
            </a:r>
            <a:r>
              <a:rPr kumimoji="1" lang="zh-CN" altLang="en-US" sz="3200" b="1" dirty="0">
                <a:solidFill>
                  <a:schemeClr val="tx1"/>
                </a:solidFill>
                <a:latin typeface="Verdana" panose="020B0604030504040204" pitchFamily="34" charset="0"/>
              </a:rPr>
              <a:t>连续</a:t>
            </a:r>
            <a:r>
              <a:rPr lang="zh-CN" altLang="en-US" sz="3200" b="1" dirty="0">
                <a:solidFill>
                  <a:schemeClr val="tx1"/>
                </a:solidFill>
              </a:rPr>
              <a:t>型</a:t>
            </a:r>
            <a:r>
              <a:rPr kumimoji="1" lang="zh-CN" altLang="en-US" sz="3200" b="1" dirty="0">
                <a:solidFill>
                  <a:schemeClr val="tx1"/>
                </a:solidFill>
              </a:rPr>
              <a:t>随机变量的分布</a:t>
            </a:r>
          </a:p>
        </p:txBody>
      </p:sp>
      <p:sp>
        <p:nvSpPr>
          <p:cNvPr id="5" name="Text Box 6">
            <a:extLst>
              <a:ext uri="{FF2B5EF4-FFF2-40B4-BE49-F238E27FC236}">
                <a16:creationId xmlns:a16="http://schemas.microsoft.com/office/drawing/2014/main" id="{5BFDA4A5-788B-4547-BCD9-F857379C67F9}"/>
              </a:ext>
            </a:extLst>
          </p:cNvPr>
          <p:cNvSpPr txBox="1">
            <a:spLocks noChangeArrowheads="1"/>
          </p:cNvSpPr>
          <p:nvPr/>
        </p:nvSpPr>
        <p:spPr bwMode="auto">
          <a:xfrm>
            <a:off x="1115022" y="2194868"/>
            <a:ext cx="47981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00"/>
                </a:solidFill>
              </a:rPr>
              <a:t>设连续型随机变量</a:t>
            </a:r>
            <a:r>
              <a:rPr kumimoji="1" lang="en-US" altLang="zh-CN" sz="2400" b="1" i="1" dirty="0">
                <a:solidFill>
                  <a:srgbClr val="000000"/>
                </a:solidFill>
                <a:latin typeface="Times New Roman" panose="02020603050405020304" pitchFamily="18" charset="0"/>
              </a:rPr>
              <a:t>X </a:t>
            </a:r>
            <a:r>
              <a:rPr kumimoji="1" lang="zh-CN" altLang="en-US" sz="2400" b="1" dirty="0">
                <a:solidFill>
                  <a:srgbClr val="000000"/>
                </a:solidFill>
              </a:rPr>
              <a:t>具有概率密度</a:t>
            </a:r>
          </a:p>
        </p:txBody>
      </p:sp>
      <p:sp>
        <p:nvSpPr>
          <p:cNvPr id="6" name="Text Box 7">
            <a:extLst>
              <a:ext uri="{FF2B5EF4-FFF2-40B4-BE49-F238E27FC236}">
                <a16:creationId xmlns:a16="http://schemas.microsoft.com/office/drawing/2014/main" id="{16BB62D6-3D74-44B3-B36A-479C8C1712C4}"/>
              </a:ext>
            </a:extLst>
          </p:cNvPr>
          <p:cNvSpPr txBox="1">
            <a:spLocks noChangeArrowheads="1"/>
          </p:cNvSpPr>
          <p:nvPr/>
        </p:nvSpPr>
        <p:spPr bwMode="auto">
          <a:xfrm>
            <a:off x="1219200" y="4876800"/>
            <a:ext cx="5943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a:solidFill>
                  <a:srgbClr val="000000"/>
                </a:solidFill>
              </a:rPr>
              <a:t>则称</a:t>
            </a:r>
            <a:r>
              <a:rPr kumimoji="1" lang="en-US" altLang="zh-CN" sz="2400" b="1" i="1" dirty="0">
                <a:solidFill>
                  <a:srgbClr val="000000"/>
                </a:solidFill>
                <a:latin typeface="Times New Roman" panose="02020603050405020304" pitchFamily="18" charset="0"/>
              </a:rPr>
              <a:t>X </a:t>
            </a:r>
            <a:r>
              <a:rPr kumimoji="1" lang="zh-CN" altLang="en-US" sz="2400" b="1" dirty="0">
                <a:solidFill>
                  <a:srgbClr val="000000"/>
                </a:solidFill>
              </a:rPr>
              <a:t>在区间</a:t>
            </a:r>
            <a:r>
              <a:rPr kumimoji="1" lang="en-US" altLang="zh-CN" sz="2400" b="1" dirty="0">
                <a:solidFill>
                  <a:srgbClr val="000000"/>
                </a:solidFill>
                <a:latin typeface="Times New Roman" panose="02020603050405020304" pitchFamily="18" charset="0"/>
              </a:rPr>
              <a:t>[</a:t>
            </a:r>
            <a:r>
              <a:rPr kumimoji="1" lang="en-US" altLang="zh-CN" sz="2400" b="1" i="1" dirty="0" err="1">
                <a:solidFill>
                  <a:srgbClr val="000000"/>
                </a:solidFill>
                <a:latin typeface="Times New Roman" panose="02020603050405020304" pitchFamily="18" charset="0"/>
              </a:rPr>
              <a:t>a</a:t>
            </a:r>
            <a:r>
              <a:rPr kumimoji="1" lang="en-US" altLang="zh-CN" sz="2400" b="1" dirty="0" err="1">
                <a:solidFill>
                  <a:srgbClr val="000000"/>
                </a:solidFill>
                <a:latin typeface="Times New Roman" panose="02020603050405020304" pitchFamily="18" charset="0"/>
              </a:rPr>
              <a:t>,</a:t>
            </a:r>
            <a:r>
              <a:rPr kumimoji="1" lang="en-US" altLang="zh-CN" sz="2400" b="1" i="1" dirty="0" err="1">
                <a:solidFill>
                  <a:srgbClr val="000000"/>
                </a:solidFill>
                <a:latin typeface="Times New Roman" panose="02020603050405020304" pitchFamily="18" charset="0"/>
              </a:rPr>
              <a:t>b</a:t>
            </a:r>
            <a:r>
              <a:rPr kumimoji="1" lang="en-US" altLang="zh-CN" sz="2400" b="1" dirty="0">
                <a:solidFill>
                  <a:srgbClr val="000000"/>
                </a:solidFill>
                <a:latin typeface="Times New Roman" panose="02020603050405020304" pitchFamily="18" charset="0"/>
              </a:rPr>
              <a:t>]</a:t>
            </a:r>
            <a:r>
              <a:rPr kumimoji="1" lang="zh-CN" altLang="en-US" sz="2400" b="1" dirty="0">
                <a:solidFill>
                  <a:srgbClr val="000000"/>
                </a:solidFill>
              </a:rPr>
              <a:t>上服从均匀分布。</a:t>
            </a:r>
            <a:r>
              <a:rPr kumimoji="1" lang="zh-CN" altLang="en-US" sz="2400" b="1" dirty="0">
                <a:solidFill>
                  <a:schemeClr val="tx1"/>
                </a:solidFill>
              </a:rPr>
              <a:t> </a:t>
            </a:r>
          </a:p>
        </p:txBody>
      </p:sp>
      <p:sp>
        <p:nvSpPr>
          <p:cNvPr id="7" name="Text Box 8">
            <a:extLst>
              <a:ext uri="{FF2B5EF4-FFF2-40B4-BE49-F238E27FC236}">
                <a16:creationId xmlns:a16="http://schemas.microsoft.com/office/drawing/2014/main" id="{83EEAD11-4E59-4652-B873-664AEE8FC82D}"/>
              </a:ext>
            </a:extLst>
          </p:cNvPr>
          <p:cNvSpPr txBox="1">
            <a:spLocks noChangeArrowheads="1"/>
          </p:cNvSpPr>
          <p:nvPr/>
        </p:nvSpPr>
        <p:spPr bwMode="auto">
          <a:xfrm>
            <a:off x="3048000" y="5661025"/>
            <a:ext cx="23006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00"/>
                </a:solidFill>
              </a:rPr>
              <a:t>记为</a:t>
            </a:r>
            <a:r>
              <a:rPr kumimoji="1" lang="zh-CN" altLang="en-US" sz="2400" b="1">
                <a:solidFill>
                  <a:schemeClr val="tx1"/>
                </a:solidFill>
              </a:rPr>
              <a:t> </a:t>
            </a:r>
            <a:r>
              <a:rPr kumimoji="1" lang="en-US" altLang="zh-CN" sz="2400" b="1" i="1">
                <a:solidFill>
                  <a:srgbClr val="0000CC"/>
                </a:solidFill>
                <a:latin typeface="Times New Roman" panose="02020603050405020304" pitchFamily="18" charset="0"/>
              </a:rPr>
              <a:t>X</a:t>
            </a:r>
            <a:r>
              <a:rPr kumimoji="1" lang="zh-CN" altLang="en-US" sz="2400" b="1">
                <a:solidFill>
                  <a:srgbClr val="0000CC"/>
                </a:solidFill>
                <a:latin typeface="Times New Roman" panose="02020603050405020304" pitchFamily="18" charset="0"/>
              </a:rPr>
              <a:t>～</a:t>
            </a:r>
            <a:r>
              <a:rPr kumimoji="1" lang="en-US" altLang="zh-CN" sz="2400" b="1" i="1">
                <a:solidFill>
                  <a:srgbClr val="0000CC"/>
                </a:solidFill>
                <a:latin typeface="Times New Roman" panose="02020603050405020304" pitchFamily="18" charset="0"/>
              </a:rPr>
              <a:t>U</a:t>
            </a:r>
            <a:r>
              <a:rPr kumimoji="1" lang="en-US" altLang="zh-CN" sz="2400" b="1">
                <a:solidFill>
                  <a:srgbClr val="0000CC"/>
                </a:solidFill>
                <a:latin typeface="Times New Roman" panose="02020603050405020304" pitchFamily="18" charset="0"/>
              </a:rPr>
              <a:t>[</a:t>
            </a:r>
            <a:r>
              <a:rPr kumimoji="1" lang="en-US" altLang="zh-CN" sz="2400" b="1" i="1">
                <a:solidFill>
                  <a:srgbClr val="0000CC"/>
                </a:solidFill>
                <a:latin typeface="Times New Roman" panose="02020603050405020304" pitchFamily="18" charset="0"/>
              </a:rPr>
              <a:t>a</a:t>
            </a:r>
            <a:r>
              <a:rPr kumimoji="1" lang="en-US" altLang="zh-CN" sz="2400" b="1">
                <a:solidFill>
                  <a:srgbClr val="0000CC"/>
                </a:solidFill>
                <a:latin typeface="Times New Roman" panose="02020603050405020304" pitchFamily="18" charset="0"/>
              </a:rPr>
              <a:t>,</a:t>
            </a:r>
            <a:r>
              <a:rPr kumimoji="1" lang="en-US" altLang="zh-CN" sz="2400" b="1" i="1">
                <a:solidFill>
                  <a:srgbClr val="0000CC"/>
                </a:solidFill>
                <a:latin typeface="Times New Roman" panose="02020603050405020304" pitchFamily="18" charset="0"/>
              </a:rPr>
              <a:t>b</a:t>
            </a:r>
            <a:r>
              <a:rPr kumimoji="1" lang="en-US" altLang="zh-CN" sz="2400" b="1">
                <a:solidFill>
                  <a:srgbClr val="0000CC"/>
                </a:solidFill>
                <a:latin typeface="Times New Roman" panose="02020603050405020304" pitchFamily="18" charset="0"/>
              </a:rPr>
              <a:t>]</a:t>
            </a:r>
            <a:r>
              <a:rPr kumimoji="1" lang="en-US" altLang="zh-CN" sz="2400" b="1">
                <a:solidFill>
                  <a:schemeClr val="tx1"/>
                </a:solidFill>
              </a:rPr>
              <a:t> </a:t>
            </a:r>
          </a:p>
        </p:txBody>
      </p:sp>
      <p:graphicFrame>
        <p:nvGraphicFramePr>
          <p:cNvPr id="8" name="Object 10">
            <a:extLst>
              <a:ext uri="{FF2B5EF4-FFF2-40B4-BE49-F238E27FC236}">
                <a16:creationId xmlns:a16="http://schemas.microsoft.com/office/drawing/2014/main" id="{2F3BF162-BD65-4CC9-89DE-9C6AEF255DE4}"/>
              </a:ext>
            </a:extLst>
          </p:cNvPr>
          <p:cNvGraphicFramePr>
            <a:graphicFrameLocks noChangeAspect="1"/>
          </p:cNvGraphicFramePr>
          <p:nvPr>
            <p:extLst>
              <p:ext uri="{D42A27DB-BD31-4B8C-83A1-F6EECF244321}">
                <p14:modId xmlns:p14="http://schemas.microsoft.com/office/powerpoint/2010/main" val="1746313668"/>
              </p:ext>
            </p:extLst>
          </p:nvPr>
        </p:nvGraphicFramePr>
        <p:xfrm>
          <a:off x="2209800" y="2971800"/>
          <a:ext cx="4267200" cy="1473200"/>
        </p:xfrm>
        <a:graphic>
          <a:graphicData uri="http://schemas.openxmlformats.org/presentationml/2006/ole">
            <mc:AlternateContent xmlns:mc="http://schemas.openxmlformats.org/markup-compatibility/2006">
              <mc:Choice xmlns:v="urn:schemas-microsoft-com:vml" Requires="v">
                <p:oleObj spid="_x0000_s72783" name="公式" r:id="rId3" imgW="1726920" imgH="596880" progId="Equation.3">
                  <p:embed/>
                </p:oleObj>
              </mc:Choice>
              <mc:Fallback>
                <p:oleObj name="公式" r:id="rId3" imgW="1726920" imgH="596880" progId="Equation.3">
                  <p:embed/>
                  <p:pic>
                    <p:nvPicPr>
                      <p:cNvPr id="245770" name="Object 10">
                        <a:extLst>
                          <a:ext uri="{FF2B5EF4-FFF2-40B4-BE49-F238E27FC236}">
                            <a16:creationId xmlns:a16="http://schemas.microsoft.com/office/drawing/2014/main" id="{399C5EA9-09AA-46E9-8047-8F735B6420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971800"/>
                        <a:ext cx="4267200" cy="1473200"/>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Rectangle 14">
            <a:extLst>
              <a:ext uri="{FF2B5EF4-FFF2-40B4-BE49-F238E27FC236}">
                <a16:creationId xmlns:a16="http://schemas.microsoft.com/office/drawing/2014/main" id="{252BC54B-DFBA-4B6F-B28A-CE7D43BFA739}"/>
              </a:ext>
            </a:extLst>
          </p:cNvPr>
          <p:cNvSpPr txBox="1">
            <a:spLocks noChangeArrowheads="1"/>
          </p:cNvSpPr>
          <p:nvPr/>
        </p:nvSpPr>
        <p:spPr bwMode="auto">
          <a:xfrm>
            <a:off x="762000" y="1524000"/>
            <a:ext cx="243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ts val="3500"/>
              </a:lnSpc>
              <a:spcBef>
                <a:spcPct val="20000"/>
              </a:spcBef>
              <a:spcAft>
                <a:spcPct val="0"/>
              </a:spcAft>
              <a:buSzPct val="70000"/>
              <a:buFont typeface="Wingdings" panose="05000000000000000000" pitchFamily="2" charset="2"/>
              <a:buChar char="l"/>
              <a:defRPr sz="2400" b="1" baseline="0">
                <a:solidFill>
                  <a:schemeClr val="tx1"/>
                </a:solidFill>
                <a:latin typeface="+mn-lt"/>
                <a:ea typeface="+mn-ea"/>
                <a:cs typeface="+mn-cs"/>
              </a:defRPr>
            </a:lvl1pPr>
            <a:lvl2pPr marL="742950" indent="-285750" algn="l" rtl="0" eaLnBrk="0" fontAlgn="base" hangingPunct="0">
              <a:lnSpc>
                <a:spcPts val="3500"/>
              </a:lnSpc>
              <a:spcBef>
                <a:spcPct val="20000"/>
              </a:spcBef>
              <a:spcAft>
                <a:spcPct val="0"/>
              </a:spcAft>
              <a:buFont typeface="Arial" panose="020B0604020202020204" pitchFamily="34" charset="0"/>
              <a:buChar char="−"/>
              <a:defRPr sz="2200" baseline="0">
                <a:solidFill>
                  <a:schemeClr val="tx1"/>
                </a:solidFill>
                <a:latin typeface="+mn-lt"/>
                <a:ea typeface="+mn-ea"/>
              </a:defRPr>
            </a:lvl2pPr>
            <a:lvl3pPr marL="1143000" indent="-228600" algn="l" rtl="0" eaLnBrk="0" fontAlgn="base" hangingPunct="0">
              <a:lnSpc>
                <a:spcPts val="3500"/>
              </a:lnSpc>
              <a:spcBef>
                <a:spcPct val="20000"/>
              </a:spcBef>
              <a:spcAft>
                <a:spcPct val="0"/>
              </a:spcAft>
              <a:buFont typeface="Arial" panose="020B0604020202020204" pitchFamily="34" charset="0"/>
              <a:buChar char="•"/>
              <a:defRPr sz="2000" baseline="0">
                <a:solidFill>
                  <a:schemeClr val="tx1"/>
                </a:solidFill>
                <a:latin typeface="+mn-lt"/>
                <a:ea typeface="+mn-ea"/>
              </a:defRPr>
            </a:lvl3pPr>
            <a:lvl4pPr marL="1600200" indent="-228600" algn="l" rtl="0" eaLnBrk="0" fontAlgn="base" hangingPunct="0">
              <a:lnSpc>
                <a:spcPts val="3500"/>
              </a:lnSpc>
              <a:spcBef>
                <a:spcPct val="20000"/>
              </a:spcBef>
              <a:spcAft>
                <a:spcPct val="0"/>
              </a:spcAft>
              <a:buFont typeface="Wingdings" pitchFamily="2" charset="2"/>
              <a:buChar char="ü"/>
              <a:defRPr sz="2000" baseline="0">
                <a:solidFill>
                  <a:schemeClr val="tx1"/>
                </a:solidFill>
                <a:latin typeface="+mn-lt"/>
                <a:ea typeface="+mn-ea"/>
              </a:defRPr>
            </a:lvl4pPr>
            <a:lvl5pPr marL="2057400" indent="-228600" algn="l" rtl="0" eaLnBrk="0" fontAlgn="base" hangingPunct="0">
              <a:lnSpc>
                <a:spcPts val="3500"/>
              </a:lnSpc>
              <a:spcBef>
                <a:spcPct val="20000"/>
              </a:spcBef>
              <a:spcAft>
                <a:spcPct val="0"/>
              </a:spcAft>
              <a:buFont typeface="Wingdings" panose="05000000000000000000" pitchFamily="2" charset="2"/>
              <a:buChar char="ü"/>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buFont typeface="Wingdings" panose="05000000000000000000" pitchFamily="2" charset="2"/>
              <a:buNone/>
            </a:pPr>
            <a:r>
              <a:rPr lang="en-US" altLang="zh-CN" sz="2800" kern="0" dirty="0"/>
              <a:t>1.</a:t>
            </a:r>
            <a:r>
              <a:rPr lang="en-US" altLang="zh-CN" sz="2800" kern="0" dirty="0">
                <a:solidFill>
                  <a:schemeClr val="hlink"/>
                </a:solidFill>
              </a:rPr>
              <a:t> </a:t>
            </a:r>
            <a:r>
              <a:rPr lang="zh-CN" altLang="en-US" sz="2800" kern="0" dirty="0">
                <a:solidFill>
                  <a:srgbClr val="FF0000"/>
                </a:solidFill>
              </a:rPr>
              <a:t>均匀分布 </a:t>
            </a:r>
          </a:p>
        </p:txBody>
      </p:sp>
    </p:spTree>
    <p:extLst>
      <p:ext uri="{BB962C8B-B14F-4D97-AF65-F5344CB8AC3E}">
        <p14:creationId xmlns:p14="http://schemas.microsoft.com/office/powerpoint/2010/main" val="377022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strips(downRight)">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utoUpdateAnimBg="0"/>
      <p:bldP spid="6" grpId="0" autoUpdateAnimBg="0"/>
      <p:bldP spid="7" grpId="0" autoUpdateAnimBg="0"/>
      <p:bldP spid="9" grpId="0" build="p"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87501E-8FCA-4408-B405-EEB5C50D2DA0}"/>
              </a:ext>
            </a:extLst>
          </p:cNvPr>
          <p:cNvSpPr>
            <a:spLocks noGrp="1"/>
          </p:cNvSpPr>
          <p:nvPr>
            <p:ph type="title"/>
          </p:nvPr>
        </p:nvSpPr>
        <p:spPr/>
        <p:txBody>
          <a:bodyPr/>
          <a:lstStyle/>
          <a:p>
            <a:r>
              <a:rPr lang="en-US" altLang="zh-CN" dirty="0"/>
              <a:t>3.4-4 </a:t>
            </a:r>
            <a:r>
              <a:rPr lang="zh-CN" altLang="en-US" dirty="0"/>
              <a:t>连续型随机变量及其概率密度</a:t>
            </a:r>
          </a:p>
        </p:txBody>
      </p:sp>
      <p:sp>
        <p:nvSpPr>
          <p:cNvPr id="3" name="内容占位符 2">
            <a:extLst>
              <a:ext uri="{FF2B5EF4-FFF2-40B4-BE49-F238E27FC236}">
                <a16:creationId xmlns:a16="http://schemas.microsoft.com/office/drawing/2014/main" id="{CB5ADBAA-5A19-4B62-A8D0-F7C4179DDE20}"/>
              </a:ext>
            </a:extLst>
          </p:cNvPr>
          <p:cNvSpPr>
            <a:spLocks noGrp="1"/>
          </p:cNvSpPr>
          <p:nvPr>
            <p:ph idx="1"/>
          </p:nvPr>
        </p:nvSpPr>
        <p:spPr/>
        <p:txBody>
          <a:bodyPr/>
          <a:lstStyle/>
          <a:p>
            <a:endParaRPr lang="zh-CN" altLang="en-US" dirty="0"/>
          </a:p>
        </p:txBody>
      </p:sp>
      <p:sp>
        <p:nvSpPr>
          <p:cNvPr id="4" name="Text Box 4">
            <a:extLst>
              <a:ext uri="{FF2B5EF4-FFF2-40B4-BE49-F238E27FC236}">
                <a16:creationId xmlns:a16="http://schemas.microsoft.com/office/drawing/2014/main" id="{6E7AD7BD-2898-4DEA-B1C5-D148559F4B19}"/>
              </a:ext>
            </a:extLst>
          </p:cNvPr>
          <p:cNvSpPr txBox="1">
            <a:spLocks noChangeArrowheads="1"/>
          </p:cNvSpPr>
          <p:nvPr/>
        </p:nvSpPr>
        <p:spPr bwMode="auto">
          <a:xfrm>
            <a:off x="531385" y="681941"/>
            <a:ext cx="35862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00"/>
                </a:solidFill>
              </a:rPr>
              <a:t>由上式求得</a:t>
            </a:r>
            <a:r>
              <a:rPr kumimoji="1" lang="en-US" altLang="zh-CN" sz="2400" b="1" i="1" dirty="0">
                <a:solidFill>
                  <a:srgbClr val="000000"/>
                </a:solidFill>
                <a:latin typeface="Times New Roman" panose="02020603050405020304" pitchFamily="18" charset="0"/>
              </a:rPr>
              <a:t>X</a:t>
            </a:r>
            <a:r>
              <a:rPr kumimoji="1" lang="zh-CN" altLang="en-US" sz="2400" b="1" dirty="0">
                <a:solidFill>
                  <a:srgbClr val="000000"/>
                </a:solidFill>
              </a:rPr>
              <a:t>的分布函数</a:t>
            </a:r>
            <a:r>
              <a:rPr kumimoji="1" lang="en-US" altLang="zh-CN" sz="2400" b="1" dirty="0">
                <a:solidFill>
                  <a:srgbClr val="000000"/>
                </a:solidFill>
              </a:rPr>
              <a:t>:</a:t>
            </a:r>
          </a:p>
        </p:txBody>
      </p:sp>
      <p:sp>
        <p:nvSpPr>
          <p:cNvPr id="5" name="Text Box 5">
            <a:extLst>
              <a:ext uri="{FF2B5EF4-FFF2-40B4-BE49-F238E27FC236}">
                <a16:creationId xmlns:a16="http://schemas.microsoft.com/office/drawing/2014/main" id="{B7FF8AE9-E720-4A86-85ED-E3A7CB7A30EF}"/>
              </a:ext>
            </a:extLst>
          </p:cNvPr>
          <p:cNvSpPr txBox="1">
            <a:spLocks noChangeArrowheads="1"/>
          </p:cNvSpPr>
          <p:nvPr/>
        </p:nvSpPr>
        <p:spPr bwMode="auto">
          <a:xfrm>
            <a:off x="762000" y="3124200"/>
            <a:ext cx="43733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00"/>
                </a:solidFill>
                <a:latin typeface="Times New Roman" panose="02020603050405020304" pitchFamily="18" charset="0"/>
              </a:rPr>
              <a:t>若</a:t>
            </a:r>
            <a:r>
              <a:rPr kumimoji="1" lang="en-US" altLang="zh-CN" sz="2400" b="1" i="1" dirty="0">
                <a:solidFill>
                  <a:srgbClr val="000000"/>
                </a:solidFill>
                <a:latin typeface="Times New Roman" panose="02020603050405020304" pitchFamily="18" charset="0"/>
              </a:rPr>
              <a:t>X</a:t>
            </a:r>
            <a:r>
              <a:rPr kumimoji="1" lang="zh-CN" altLang="en-US" sz="2400" b="1" dirty="0">
                <a:solidFill>
                  <a:srgbClr val="000000"/>
                </a:solidFill>
                <a:latin typeface="Times New Roman" panose="02020603050405020304" pitchFamily="18" charset="0"/>
              </a:rPr>
              <a:t>～</a:t>
            </a:r>
            <a:r>
              <a:rPr kumimoji="1" lang="en-US" altLang="zh-CN" sz="2400" b="1" i="1" dirty="0">
                <a:solidFill>
                  <a:srgbClr val="000000"/>
                </a:solidFill>
                <a:latin typeface="Times New Roman" panose="02020603050405020304" pitchFamily="18" charset="0"/>
              </a:rPr>
              <a:t>U</a:t>
            </a:r>
            <a:r>
              <a:rPr kumimoji="1" lang="en-US" altLang="zh-CN" sz="2400" b="1" dirty="0">
                <a:solidFill>
                  <a:srgbClr val="000000"/>
                </a:solidFill>
                <a:latin typeface="Times New Roman" panose="02020603050405020304" pitchFamily="18" charset="0"/>
              </a:rPr>
              <a:t>[</a:t>
            </a:r>
            <a:r>
              <a:rPr kumimoji="1" lang="en-US" altLang="zh-CN" sz="2400" b="1" i="1" dirty="0">
                <a:solidFill>
                  <a:srgbClr val="000000"/>
                </a:solidFill>
                <a:latin typeface="Times New Roman" panose="02020603050405020304" pitchFamily="18" charset="0"/>
              </a:rPr>
              <a:t>a</a:t>
            </a:r>
            <a:r>
              <a:rPr kumimoji="1" lang="en-US" altLang="zh-CN" sz="2400" b="1" dirty="0">
                <a:solidFill>
                  <a:srgbClr val="000000"/>
                </a:solidFill>
                <a:latin typeface="Times New Roman" panose="02020603050405020304" pitchFamily="18" charset="0"/>
              </a:rPr>
              <a:t>, </a:t>
            </a:r>
            <a:r>
              <a:rPr kumimoji="1" lang="en-US" altLang="zh-CN" sz="2400" b="1" i="1" dirty="0">
                <a:solidFill>
                  <a:srgbClr val="000000"/>
                </a:solidFill>
                <a:latin typeface="Times New Roman" panose="02020603050405020304" pitchFamily="18" charset="0"/>
              </a:rPr>
              <a:t>b</a:t>
            </a:r>
            <a:r>
              <a:rPr kumimoji="1" lang="en-US" altLang="zh-CN" sz="2400" b="1" dirty="0">
                <a:solidFill>
                  <a:srgbClr val="000000"/>
                </a:solidFill>
                <a:latin typeface="Times New Roman" panose="02020603050405020304" pitchFamily="18" charset="0"/>
              </a:rPr>
              <a:t>],</a:t>
            </a:r>
            <a:r>
              <a:rPr kumimoji="1" lang="en-US" altLang="zh-CN" sz="2400" b="1" i="1" dirty="0">
                <a:solidFill>
                  <a:srgbClr val="000000"/>
                </a:solidFill>
                <a:latin typeface="Times New Roman" panose="02020603050405020304" pitchFamily="18" charset="0"/>
              </a:rPr>
              <a:t> </a:t>
            </a:r>
            <a:r>
              <a:rPr kumimoji="1" lang="en-US" altLang="zh-CN" sz="2400" b="1" dirty="0">
                <a:solidFill>
                  <a:srgbClr val="000000"/>
                </a:solidFill>
                <a:latin typeface="Times New Roman" panose="02020603050405020304" pitchFamily="18" charset="0"/>
                <a:sym typeface="Symbol" panose="05050102010706020507" pitchFamily="18" charset="2"/>
              </a:rPr>
              <a:t>[</a:t>
            </a:r>
            <a:r>
              <a:rPr kumimoji="1" lang="en-US" altLang="zh-CN" sz="2400" b="1" i="1" dirty="0">
                <a:solidFill>
                  <a:srgbClr val="000000"/>
                </a:solidFill>
                <a:latin typeface="Times New Roman" panose="02020603050405020304" pitchFamily="18" charset="0"/>
                <a:sym typeface="Symbol" panose="05050102010706020507" pitchFamily="18" charset="2"/>
              </a:rPr>
              <a:t>c</a:t>
            </a:r>
            <a:r>
              <a:rPr kumimoji="1" lang="en-US" altLang="zh-CN" sz="2400" b="1" dirty="0">
                <a:solidFill>
                  <a:srgbClr val="000000"/>
                </a:solidFill>
                <a:latin typeface="Times New Roman" panose="02020603050405020304" pitchFamily="18" charset="0"/>
                <a:sym typeface="Symbol" panose="05050102010706020507" pitchFamily="18" charset="2"/>
              </a:rPr>
              <a:t>, </a:t>
            </a:r>
            <a:r>
              <a:rPr kumimoji="1" lang="en-US" altLang="zh-CN" sz="2400" b="1" i="1" dirty="0">
                <a:solidFill>
                  <a:srgbClr val="000000"/>
                </a:solidFill>
                <a:latin typeface="Times New Roman" panose="02020603050405020304" pitchFamily="18" charset="0"/>
                <a:sym typeface="Symbol" panose="05050102010706020507" pitchFamily="18" charset="2"/>
              </a:rPr>
              <a:t>d</a:t>
            </a:r>
            <a:r>
              <a:rPr kumimoji="1" lang="en-US" altLang="zh-CN" sz="2400" b="1" dirty="0">
                <a:solidFill>
                  <a:srgbClr val="000000"/>
                </a:solidFill>
                <a:latin typeface="Times New Roman" panose="02020603050405020304" pitchFamily="18" charset="0"/>
                <a:sym typeface="Symbol" panose="05050102010706020507" pitchFamily="18" charset="2"/>
              </a:rPr>
              <a:t>][</a:t>
            </a:r>
            <a:r>
              <a:rPr kumimoji="1" lang="en-US" altLang="zh-CN" sz="2400" b="1" i="1" dirty="0">
                <a:solidFill>
                  <a:srgbClr val="000000"/>
                </a:solidFill>
                <a:latin typeface="Times New Roman" panose="02020603050405020304" pitchFamily="18" charset="0"/>
                <a:sym typeface="Symbol" panose="05050102010706020507" pitchFamily="18" charset="2"/>
              </a:rPr>
              <a:t>a</a:t>
            </a:r>
            <a:r>
              <a:rPr kumimoji="1" lang="en-US" altLang="zh-CN" sz="2400" b="1" dirty="0">
                <a:solidFill>
                  <a:srgbClr val="000000"/>
                </a:solidFill>
                <a:latin typeface="Times New Roman" panose="02020603050405020304" pitchFamily="18" charset="0"/>
                <a:sym typeface="Symbol" panose="05050102010706020507" pitchFamily="18" charset="2"/>
              </a:rPr>
              <a:t>, </a:t>
            </a:r>
            <a:r>
              <a:rPr kumimoji="1" lang="en-US" altLang="zh-CN" sz="2400" b="1" i="1" dirty="0">
                <a:solidFill>
                  <a:srgbClr val="000000"/>
                </a:solidFill>
                <a:latin typeface="Times New Roman" panose="02020603050405020304" pitchFamily="18" charset="0"/>
                <a:sym typeface="Symbol" panose="05050102010706020507" pitchFamily="18" charset="2"/>
              </a:rPr>
              <a:t>b</a:t>
            </a:r>
            <a:r>
              <a:rPr kumimoji="1" lang="en-US" altLang="zh-CN" sz="2400" b="1" dirty="0">
                <a:solidFill>
                  <a:srgbClr val="000000"/>
                </a:solidFill>
                <a:latin typeface="Times New Roman" panose="02020603050405020304" pitchFamily="18" charset="0"/>
                <a:sym typeface="Symbol" panose="05050102010706020507" pitchFamily="18" charset="2"/>
              </a:rPr>
              <a:t>]</a:t>
            </a:r>
            <a:r>
              <a:rPr kumimoji="1" lang="en-US" altLang="zh-CN" sz="2400" b="1" dirty="0">
                <a:solidFill>
                  <a:srgbClr val="000000"/>
                </a:solidFill>
                <a:latin typeface="Times New Roman" panose="02020603050405020304" pitchFamily="18" charset="0"/>
              </a:rPr>
              <a:t>, </a:t>
            </a:r>
            <a:r>
              <a:rPr kumimoji="1" lang="zh-CN" altLang="en-US" sz="2400" b="1" dirty="0">
                <a:solidFill>
                  <a:srgbClr val="000000"/>
                </a:solidFill>
                <a:latin typeface="Times New Roman" panose="02020603050405020304" pitchFamily="18" charset="0"/>
              </a:rPr>
              <a:t>有</a:t>
            </a:r>
            <a:r>
              <a:rPr kumimoji="1" lang="en-US" altLang="zh-CN" sz="2400" b="1" dirty="0">
                <a:solidFill>
                  <a:srgbClr val="000000"/>
                </a:solidFill>
                <a:latin typeface="Times New Roman" panose="02020603050405020304" pitchFamily="18" charset="0"/>
              </a:rPr>
              <a:t>:</a:t>
            </a:r>
            <a:endParaRPr kumimoji="1" lang="en-US" altLang="zh-CN" sz="2400" b="1" i="1" dirty="0">
              <a:solidFill>
                <a:srgbClr val="000000"/>
              </a:solidFill>
              <a:latin typeface="Times New Roman" panose="02020603050405020304" pitchFamily="18" charset="0"/>
              <a:sym typeface="Symbol" panose="05050102010706020507" pitchFamily="18" charset="2"/>
            </a:endParaRPr>
          </a:p>
        </p:txBody>
      </p:sp>
      <p:graphicFrame>
        <p:nvGraphicFramePr>
          <p:cNvPr id="6" name="Object 6">
            <a:extLst>
              <a:ext uri="{FF2B5EF4-FFF2-40B4-BE49-F238E27FC236}">
                <a16:creationId xmlns:a16="http://schemas.microsoft.com/office/drawing/2014/main" id="{5446B6BD-5928-4147-BDE3-8A52CE68346F}"/>
              </a:ext>
            </a:extLst>
          </p:cNvPr>
          <p:cNvGraphicFramePr>
            <a:graphicFrameLocks noChangeAspect="1"/>
          </p:cNvGraphicFramePr>
          <p:nvPr>
            <p:extLst>
              <p:ext uri="{D42A27DB-BD31-4B8C-83A1-F6EECF244321}">
                <p14:modId xmlns:p14="http://schemas.microsoft.com/office/powerpoint/2010/main" val="756037404"/>
              </p:ext>
            </p:extLst>
          </p:nvPr>
        </p:nvGraphicFramePr>
        <p:xfrm>
          <a:off x="2324504" y="952461"/>
          <a:ext cx="4252912" cy="2203450"/>
        </p:xfrm>
        <a:graphic>
          <a:graphicData uri="http://schemas.openxmlformats.org/presentationml/2006/ole">
            <mc:AlternateContent xmlns:mc="http://schemas.openxmlformats.org/markup-compatibility/2006">
              <mc:Choice xmlns:v="urn:schemas-microsoft-com:vml" Requires="v">
                <p:oleObj spid="_x0000_s74042" name="Equation" r:id="rId4" imgW="1739880" imgH="901440" progId="Equation.DSMT4">
                  <p:embed/>
                </p:oleObj>
              </mc:Choice>
              <mc:Fallback>
                <p:oleObj name="Equation" r:id="rId4" imgW="1739880" imgH="901440" progId="Equation.DSMT4">
                  <p:embed/>
                  <p:pic>
                    <p:nvPicPr>
                      <p:cNvPr id="247814" name="Object 6">
                        <a:extLst>
                          <a:ext uri="{FF2B5EF4-FFF2-40B4-BE49-F238E27FC236}">
                            <a16:creationId xmlns:a16="http://schemas.microsoft.com/office/drawing/2014/main" id="{B208B9BB-0723-4757-AAE2-564F797DB9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4504" y="952461"/>
                        <a:ext cx="4252912" cy="2203450"/>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7">
            <a:extLst>
              <a:ext uri="{FF2B5EF4-FFF2-40B4-BE49-F238E27FC236}">
                <a16:creationId xmlns:a16="http://schemas.microsoft.com/office/drawing/2014/main" id="{C08E1955-6372-43DE-8F02-6AD1415029B9}"/>
              </a:ext>
            </a:extLst>
          </p:cNvPr>
          <p:cNvGraphicFramePr>
            <a:graphicFrameLocks noChangeAspect="1"/>
          </p:cNvGraphicFramePr>
          <p:nvPr>
            <p:extLst>
              <p:ext uri="{D42A27DB-BD31-4B8C-83A1-F6EECF244321}">
                <p14:modId xmlns:p14="http://schemas.microsoft.com/office/powerpoint/2010/main" val="2614652970"/>
              </p:ext>
            </p:extLst>
          </p:nvPr>
        </p:nvGraphicFramePr>
        <p:xfrm>
          <a:off x="2895600" y="3810000"/>
          <a:ext cx="1981200" cy="831850"/>
        </p:xfrm>
        <a:graphic>
          <a:graphicData uri="http://schemas.openxmlformats.org/presentationml/2006/ole">
            <mc:AlternateContent xmlns:mc="http://schemas.openxmlformats.org/markup-compatibility/2006">
              <mc:Choice xmlns:v="urn:schemas-microsoft-com:vml" Requires="v">
                <p:oleObj spid="_x0000_s74043" name="公式" r:id="rId6" imgW="787320" imgH="330120" progId="Equation.3">
                  <p:embed/>
                </p:oleObj>
              </mc:Choice>
              <mc:Fallback>
                <p:oleObj name="公式" r:id="rId6" imgW="787320" imgH="330120" progId="Equation.3">
                  <p:embed/>
                  <p:pic>
                    <p:nvPicPr>
                      <p:cNvPr id="247815" name="Object 7">
                        <a:extLst>
                          <a:ext uri="{FF2B5EF4-FFF2-40B4-BE49-F238E27FC236}">
                            <a16:creationId xmlns:a16="http://schemas.microsoft.com/office/drawing/2014/main" id="{90D5A7ED-2EB3-4A60-B5E3-5604228FC97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0" y="3810000"/>
                        <a:ext cx="1981200" cy="831850"/>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8">
            <a:extLst>
              <a:ext uri="{FF2B5EF4-FFF2-40B4-BE49-F238E27FC236}">
                <a16:creationId xmlns:a16="http://schemas.microsoft.com/office/drawing/2014/main" id="{9FF1A009-9534-424E-9C71-B60879A94B04}"/>
              </a:ext>
            </a:extLst>
          </p:cNvPr>
          <p:cNvGraphicFramePr>
            <a:graphicFrameLocks noChangeAspect="1"/>
          </p:cNvGraphicFramePr>
          <p:nvPr>
            <p:extLst>
              <p:ext uri="{D42A27DB-BD31-4B8C-83A1-F6EECF244321}">
                <p14:modId xmlns:p14="http://schemas.microsoft.com/office/powerpoint/2010/main" val="314587509"/>
              </p:ext>
            </p:extLst>
          </p:nvPr>
        </p:nvGraphicFramePr>
        <p:xfrm>
          <a:off x="4953000" y="3657600"/>
          <a:ext cx="2057400" cy="1063625"/>
        </p:xfrm>
        <a:graphic>
          <a:graphicData uri="http://schemas.openxmlformats.org/presentationml/2006/ole">
            <mc:AlternateContent xmlns:mc="http://schemas.openxmlformats.org/markup-compatibility/2006">
              <mc:Choice xmlns:v="urn:schemas-microsoft-com:vml" Requires="v">
                <p:oleObj spid="_x0000_s74044" name="公式" r:id="rId8" imgW="787320" imgH="406080" progId="Equation.3">
                  <p:embed/>
                </p:oleObj>
              </mc:Choice>
              <mc:Fallback>
                <p:oleObj name="公式" r:id="rId8" imgW="787320" imgH="406080" progId="Equation.3">
                  <p:embed/>
                  <p:pic>
                    <p:nvPicPr>
                      <p:cNvPr id="247816" name="Object 8">
                        <a:extLst>
                          <a:ext uri="{FF2B5EF4-FFF2-40B4-BE49-F238E27FC236}">
                            <a16:creationId xmlns:a16="http://schemas.microsoft.com/office/drawing/2014/main" id="{45873396-03A0-4E5C-9F91-61ADB049C1A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53000" y="3657600"/>
                        <a:ext cx="2057400" cy="1063625"/>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9">
            <a:extLst>
              <a:ext uri="{FF2B5EF4-FFF2-40B4-BE49-F238E27FC236}">
                <a16:creationId xmlns:a16="http://schemas.microsoft.com/office/drawing/2014/main" id="{CBBA3B45-8BA8-42A2-81B9-4A5B9F0303D8}"/>
              </a:ext>
            </a:extLst>
          </p:cNvPr>
          <p:cNvGraphicFramePr>
            <a:graphicFrameLocks noChangeAspect="1"/>
          </p:cNvGraphicFramePr>
          <p:nvPr>
            <p:extLst>
              <p:ext uri="{D42A27DB-BD31-4B8C-83A1-F6EECF244321}">
                <p14:modId xmlns:p14="http://schemas.microsoft.com/office/powerpoint/2010/main" val="2506581220"/>
              </p:ext>
            </p:extLst>
          </p:nvPr>
        </p:nvGraphicFramePr>
        <p:xfrm>
          <a:off x="7010400" y="3733800"/>
          <a:ext cx="1219200" cy="1000125"/>
        </p:xfrm>
        <a:graphic>
          <a:graphicData uri="http://schemas.openxmlformats.org/presentationml/2006/ole">
            <mc:AlternateContent xmlns:mc="http://schemas.openxmlformats.org/markup-compatibility/2006">
              <mc:Choice xmlns:v="urn:schemas-microsoft-com:vml" Requires="v">
                <p:oleObj spid="_x0000_s74045" name="公式" r:id="rId10" imgW="495000" imgH="406080" progId="Equation.3">
                  <p:embed/>
                </p:oleObj>
              </mc:Choice>
              <mc:Fallback>
                <p:oleObj name="公式" r:id="rId10" imgW="495000" imgH="406080" progId="Equation.3">
                  <p:embed/>
                  <p:pic>
                    <p:nvPicPr>
                      <p:cNvPr id="247817" name="Object 9">
                        <a:extLst>
                          <a:ext uri="{FF2B5EF4-FFF2-40B4-BE49-F238E27FC236}">
                            <a16:creationId xmlns:a16="http://schemas.microsoft.com/office/drawing/2014/main" id="{5CD65D00-5C80-45C3-8474-F2502E341D1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10400" y="3733800"/>
                        <a:ext cx="1219200" cy="1000125"/>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10">
            <a:extLst>
              <a:ext uri="{FF2B5EF4-FFF2-40B4-BE49-F238E27FC236}">
                <a16:creationId xmlns:a16="http://schemas.microsoft.com/office/drawing/2014/main" id="{424E59A1-3F23-4085-81E0-6FAD04DBA135}"/>
              </a:ext>
            </a:extLst>
          </p:cNvPr>
          <p:cNvSpPr txBox="1">
            <a:spLocks noChangeArrowheads="1"/>
          </p:cNvSpPr>
          <p:nvPr/>
        </p:nvSpPr>
        <p:spPr bwMode="auto">
          <a:xfrm>
            <a:off x="838200" y="3962400"/>
            <a:ext cx="148630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dirty="0">
                <a:solidFill>
                  <a:srgbClr val="000000"/>
                </a:solidFill>
                <a:latin typeface="Times New Roman" panose="02020603050405020304" pitchFamily="18" charset="0"/>
                <a:ea typeface="宋体" panose="02010600030101010101" pitchFamily="2" charset="-122"/>
              </a:rPr>
              <a:t>P</a:t>
            </a:r>
            <a:r>
              <a:rPr kumimoji="1" lang="en-US" altLang="zh-CN" sz="2400" b="1" dirty="0">
                <a:solidFill>
                  <a:srgbClr val="000000"/>
                </a:solidFill>
                <a:latin typeface="Times New Roman" panose="02020603050405020304" pitchFamily="18" charset="0"/>
                <a:ea typeface="宋体" panose="02010600030101010101" pitchFamily="2" charset="-122"/>
              </a:rPr>
              <a:t>(</a:t>
            </a:r>
            <a:r>
              <a:rPr kumimoji="1" lang="en-US" altLang="zh-CN" sz="2400" b="1" i="1" dirty="0" err="1">
                <a:solidFill>
                  <a:srgbClr val="000000"/>
                </a:solidFill>
                <a:latin typeface="Times New Roman" panose="02020603050405020304" pitchFamily="18" charset="0"/>
                <a:ea typeface="宋体" panose="02010600030101010101" pitchFamily="2" charset="-122"/>
              </a:rPr>
              <a:t>c</a:t>
            </a:r>
            <a:r>
              <a:rPr kumimoji="1" lang="en-US" altLang="zh-CN" sz="2400" b="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dirty="0" err="1">
                <a:solidFill>
                  <a:srgbClr val="000000"/>
                </a:solidFill>
                <a:latin typeface="Times New Roman" panose="02020603050405020304" pitchFamily="18" charset="0"/>
                <a:ea typeface="宋体" panose="02010600030101010101" pitchFamily="2" charset="-122"/>
              </a:rPr>
              <a:t>X</a:t>
            </a:r>
            <a:r>
              <a:rPr kumimoji="1" lang="en-US" altLang="zh-CN" sz="2400" b="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dirty="0" err="1">
                <a:solidFill>
                  <a:srgbClr val="000000"/>
                </a:solidFill>
                <a:latin typeface="Times New Roman" panose="02020603050405020304" pitchFamily="18" charset="0"/>
                <a:ea typeface="宋体" panose="02010600030101010101" pitchFamily="2" charset="-122"/>
              </a:rPr>
              <a:t>d</a:t>
            </a:r>
            <a:r>
              <a:rPr kumimoji="1" lang="en-US" altLang="zh-CN" sz="2400" b="1" i="1" dirty="0">
                <a:solidFill>
                  <a:srgbClr val="000000"/>
                </a:solidFill>
                <a:latin typeface="Times New Roman" panose="02020603050405020304" pitchFamily="18" charset="0"/>
                <a:ea typeface="宋体" panose="02010600030101010101" pitchFamily="2" charset="-122"/>
              </a:rPr>
              <a:t> </a:t>
            </a:r>
            <a:r>
              <a:rPr kumimoji="1" lang="en-US" altLang="zh-CN" sz="2400" b="1" dirty="0">
                <a:solidFill>
                  <a:srgbClr val="000000"/>
                </a:solidFill>
                <a:latin typeface="Times New Roman" panose="02020603050405020304" pitchFamily="18" charset="0"/>
                <a:ea typeface="宋体" panose="02010600030101010101" pitchFamily="2" charset="-122"/>
              </a:rPr>
              <a:t>)</a:t>
            </a:r>
          </a:p>
        </p:txBody>
      </p:sp>
      <p:sp>
        <p:nvSpPr>
          <p:cNvPr id="11" name="Text Box 11">
            <a:extLst>
              <a:ext uri="{FF2B5EF4-FFF2-40B4-BE49-F238E27FC236}">
                <a16:creationId xmlns:a16="http://schemas.microsoft.com/office/drawing/2014/main" id="{A3AE3C04-D352-4EDB-81BE-575EA4F1C2B3}"/>
              </a:ext>
            </a:extLst>
          </p:cNvPr>
          <p:cNvSpPr txBox="1">
            <a:spLocks noChangeArrowheads="1"/>
          </p:cNvSpPr>
          <p:nvPr/>
        </p:nvSpPr>
        <p:spPr bwMode="auto">
          <a:xfrm>
            <a:off x="851105" y="4966638"/>
            <a:ext cx="7650163" cy="1569660"/>
          </a:xfrm>
          <a:prstGeom prst="rect">
            <a:avLst/>
          </a:prstGeom>
          <a:noFill/>
          <a:ln w="222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a:solidFill>
                  <a:srgbClr val="000000"/>
                </a:solidFill>
              </a:rPr>
              <a:t>即随机变量</a:t>
            </a:r>
            <a:r>
              <a:rPr kumimoji="1" lang="en-US" altLang="zh-CN" sz="2400" b="1" i="1" dirty="0">
                <a:solidFill>
                  <a:srgbClr val="000000"/>
                </a:solidFill>
                <a:latin typeface="Times New Roman" panose="02020603050405020304" pitchFamily="18" charset="0"/>
              </a:rPr>
              <a:t>X</a:t>
            </a:r>
            <a:r>
              <a:rPr kumimoji="1" lang="en-US" altLang="zh-CN" sz="2400" b="1" i="1" dirty="0">
                <a:solidFill>
                  <a:srgbClr val="000000"/>
                </a:solidFill>
              </a:rPr>
              <a:t> </a:t>
            </a:r>
            <a:r>
              <a:rPr kumimoji="1" lang="zh-CN" altLang="en-US" sz="2400" b="1" dirty="0">
                <a:solidFill>
                  <a:srgbClr val="000000"/>
                </a:solidFill>
              </a:rPr>
              <a:t>落在</a:t>
            </a:r>
            <a:r>
              <a:rPr kumimoji="1" lang="en-US" altLang="zh-CN" sz="2400" b="1" dirty="0">
                <a:solidFill>
                  <a:srgbClr val="000000"/>
                </a:solidFill>
                <a:latin typeface="Times New Roman" panose="02020603050405020304" pitchFamily="18" charset="0"/>
              </a:rPr>
              <a:t>(</a:t>
            </a:r>
            <a:r>
              <a:rPr kumimoji="1" lang="en-US" altLang="zh-CN" sz="2400" b="1" i="1" dirty="0" err="1">
                <a:solidFill>
                  <a:srgbClr val="000000"/>
                </a:solidFill>
                <a:latin typeface="Times New Roman" panose="02020603050405020304" pitchFamily="18" charset="0"/>
              </a:rPr>
              <a:t>a</a:t>
            </a:r>
            <a:r>
              <a:rPr kumimoji="1" lang="en-US" altLang="zh-CN" sz="2400" b="1" dirty="0" err="1">
                <a:solidFill>
                  <a:srgbClr val="000000"/>
                </a:solidFill>
                <a:latin typeface="Times New Roman" panose="02020603050405020304" pitchFamily="18" charset="0"/>
              </a:rPr>
              <a:t>,</a:t>
            </a:r>
            <a:r>
              <a:rPr kumimoji="1" lang="en-US" altLang="zh-CN" sz="2400" b="1" i="1" dirty="0" err="1">
                <a:solidFill>
                  <a:srgbClr val="000000"/>
                </a:solidFill>
                <a:latin typeface="Times New Roman" panose="02020603050405020304" pitchFamily="18" charset="0"/>
              </a:rPr>
              <a:t>b</a:t>
            </a:r>
            <a:r>
              <a:rPr kumimoji="1" lang="en-US" altLang="zh-CN" sz="2400" b="1" dirty="0">
                <a:solidFill>
                  <a:srgbClr val="000000"/>
                </a:solidFill>
                <a:latin typeface="Times New Roman" panose="02020603050405020304" pitchFamily="18" charset="0"/>
              </a:rPr>
              <a:t>)</a:t>
            </a:r>
            <a:r>
              <a:rPr kumimoji="1" lang="zh-CN" altLang="en-US" sz="2400" b="1" dirty="0">
                <a:solidFill>
                  <a:srgbClr val="000000"/>
                </a:solidFill>
              </a:rPr>
              <a:t>内任何长为</a:t>
            </a:r>
            <a:r>
              <a:rPr kumimoji="1" lang="en-US" altLang="zh-CN" sz="2400" b="1" i="1" dirty="0">
                <a:solidFill>
                  <a:srgbClr val="000000"/>
                </a:solidFill>
                <a:latin typeface="Times New Roman" panose="02020603050405020304" pitchFamily="18" charset="0"/>
              </a:rPr>
              <a:t>d –c</a:t>
            </a:r>
            <a:r>
              <a:rPr kumimoji="1" lang="en-US" altLang="zh-CN" sz="2400" b="1" i="1" dirty="0">
                <a:solidFill>
                  <a:srgbClr val="000000"/>
                </a:solidFill>
              </a:rPr>
              <a:t> </a:t>
            </a:r>
            <a:r>
              <a:rPr kumimoji="1" lang="zh-CN" altLang="en-US" sz="2400" b="1" dirty="0">
                <a:solidFill>
                  <a:srgbClr val="000000"/>
                </a:solidFill>
              </a:rPr>
              <a:t>的小区间的概率与小区间的位置无关</a:t>
            </a:r>
            <a:r>
              <a:rPr kumimoji="1" lang="en-US" altLang="zh-CN" sz="2400" b="1" dirty="0">
                <a:solidFill>
                  <a:srgbClr val="000000"/>
                </a:solidFill>
              </a:rPr>
              <a:t>, </a:t>
            </a:r>
            <a:r>
              <a:rPr kumimoji="1" lang="zh-CN" altLang="en-US" sz="2400" b="1" dirty="0">
                <a:solidFill>
                  <a:srgbClr val="000000"/>
                </a:solidFill>
              </a:rPr>
              <a:t>只与其长度成正比。可见，</a:t>
            </a:r>
            <a:r>
              <a:rPr kumimoji="1" lang="en-US" altLang="zh-CN" sz="2400" b="1" i="1" dirty="0">
                <a:solidFill>
                  <a:srgbClr val="000000"/>
                </a:solidFill>
                <a:latin typeface="Times New Roman" panose="02020603050405020304" pitchFamily="18" charset="0"/>
              </a:rPr>
              <a:t>X </a:t>
            </a:r>
            <a:r>
              <a:rPr kumimoji="1" lang="zh-CN" altLang="en-US" sz="2400" b="1" dirty="0">
                <a:solidFill>
                  <a:srgbClr val="000000"/>
                </a:solidFill>
              </a:rPr>
              <a:t>落在长度相等的各个子区间的可能性相等。这正是几何概型的情形。</a:t>
            </a:r>
          </a:p>
        </p:txBody>
      </p:sp>
    </p:spTree>
    <p:extLst>
      <p:ext uri="{BB962C8B-B14F-4D97-AF65-F5344CB8AC3E}">
        <p14:creationId xmlns:p14="http://schemas.microsoft.com/office/powerpoint/2010/main" val="2395145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left)">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40" presetClass="entr" presetSubtype="0" fill="hold" grpId="0" nodeType="clickEffect">
                                  <p:stCondLst>
                                    <p:cond delay="0"/>
                                  </p:stCondLst>
                                  <p:iterate type="lt">
                                    <p:tmPct val="10000"/>
                                  </p:iterate>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anim calcmode="lin" valueType="num">
                                      <p:cBhvr>
                                        <p:cTn id="42" dur="500" fill="hold"/>
                                        <p:tgtEl>
                                          <p:spTgt spid="11"/>
                                        </p:tgtEl>
                                        <p:attrNameLst>
                                          <p:attrName>ppt_x</p:attrName>
                                        </p:attrNameLst>
                                      </p:cBhvr>
                                      <p:tavLst>
                                        <p:tav tm="0">
                                          <p:val>
                                            <p:strVal val="#ppt_x-.1"/>
                                          </p:val>
                                        </p:tav>
                                        <p:tav tm="100000">
                                          <p:val>
                                            <p:strVal val="#ppt_x"/>
                                          </p:val>
                                        </p:tav>
                                      </p:tavLst>
                                    </p:anim>
                                    <p:anim calcmode="lin" valueType="num">
                                      <p:cBhvr>
                                        <p:cTn id="43"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10" grpId="0"/>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A26D91-FA03-4E2F-B4F2-CF95F93D26E5}"/>
              </a:ext>
            </a:extLst>
          </p:cNvPr>
          <p:cNvSpPr>
            <a:spLocks noGrp="1"/>
          </p:cNvSpPr>
          <p:nvPr>
            <p:ph type="title"/>
          </p:nvPr>
        </p:nvSpPr>
        <p:spPr/>
        <p:txBody>
          <a:bodyPr/>
          <a:lstStyle/>
          <a:p>
            <a:r>
              <a:rPr lang="en-US" altLang="zh-CN" dirty="0"/>
              <a:t>3.2-1 </a:t>
            </a:r>
            <a:r>
              <a:rPr lang="zh-CN" altLang="en-US" dirty="0"/>
              <a:t>随机事件</a:t>
            </a:r>
          </a:p>
        </p:txBody>
      </p:sp>
      <p:sp>
        <p:nvSpPr>
          <p:cNvPr id="3" name="内容占位符 2">
            <a:extLst>
              <a:ext uri="{FF2B5EF4-FFF2-40B4-BE49-F238E27FC236}">
                <a16:creationId xmlns:a16="http://schemas.microsoft.com/office/drawing/2014/main" id="{6E9128CB-3BAA-4C1E-8713-BBED5445D6ED}"/>
              </a:ext>
            </a:extLst>
          </p:cNvPr>
          <p:cNvSpPr>
            <a:spLocks noGrp="1"/>
          </p:cNvSpPr>
          <p:nvPr>
            <p:ph idx="1"/>
          </p:nvPr>
        </p:nvSpPr>
        <p:spPr/>
        <p:txBody>
          <a:bodyPr/>
          <a:lstStyle/>
          <a:p>
            <a:r>
              <a:rPr lang="zh-CN" altLang="en-US" dirty="0"/>
              <a:t>事件的关系及运算</a:t>
            </a:r>
            <a:endParaRPr lang="en-US" altLang="zh-CN" dirty="0"/>
          </a:p>
          <a:p>
            <a:pPr lvl="1"/>
            <a:r>
              <a:rPr lang="zh-CN" altLang="en-US" dirty="0"/>
              <a:t>事件的关系（包含、相等）</a:t>
            </a:r>
          </a:p>
          <a:p>
            <a:pPr lvl="1"/>
            <a:endParaRPr lang="zh-CN" altLang="en-US" dirty="0"/>
          </a:p>
        </p:txBody>
      </p:sp>
      <mc:AlternateContent xmlns:mc="http://schemas.openxmlformats.org/markup-compatibility/2006" xmlns:a14="http://schemas.microsoft.com/office/drawing/2010/main">
        <mc:Choice Requires="a14">
          <p:sp>
            <p:nvSpPr>
              <p:cNvPr id="20" name="Object 1032">
                <a:extLst>
                  <a:ext uri="{FF2B5EF4-FFF2-40B4-BE49-F238E27FC236}">
                    <a16:creationId xmlns:a16="http://schemas.microsoft.com/office/drawing/2014/main" id="{8712C3CD-236C-4A3D-AA61-BFA7AF77E207}"/>
                  </a:ext>
                </a:extLst>
              </p:cNvPr>
              <p:cNvSpPr txBox="1"/>
              <p:nvPr/>
            </p:nvSpPr>
            <p:spPr bwMode="auto">
              <a:xfrm>
                <a:off x="676341" y="1998388"/>
                <a:ext cx="2990874" cy="1142852"/>
              </a:xfrm>
              <a:prstGeom prst="rect">
                <a:avLst/>
              </a:prstGeom>
              <a:noFill/>
              <a:ln>
                <a:noFill/>
              </a:ln>
              <a:effectLst/>
              <a:extLst/>
            </p:spPr>
            <p:txBody>
              <a:bodyPr>
                <a:normAutofit/>
              </a:bodyPr>
              <a:lstStyle/>
              <a:p>
                <a:pPr/>
                <a14:m>
                  <m:oMathPara xmlns:m="http://schemas.openxmlformats.org/officeDocument/2006/math">
                    <m:oMathParaPr>
                      <m:jc m:val="left"/>
                    </m:oMathParaPr>
                    <m:oMath xmlns:m="http://schemas.openxmlformats.org/officeDocument/2006/math">
                      <m:sSup>
                        <m:sSupPr>
                          <m:ctrlPr>
                            <a:rPr lang="zh-CN" altLang="en-US" sz="2200" i="1" smtClean="0">
                              <a:solidFill>
                                <a:schemeClr val="tx1"/>
                              </a:solidFill>
                              <a:latin typeface="Cambria Math" panose="02040503050406030204" pitchFamily="18" charset="0"/>
                            </a:rPr>
                          </m:ctrlPr>
                        </m:sSupPr>
                        <m:e>
                          <m:r>
                            <a:rPr lang="zh-CN" altLang="en-US" sz="2200" i="1">
                              <a:solidFill>
                                <a:schemeClr val="tx1"/>
                              </a:solidFill>
                              <a:latin typeface="Cambria Math" panose="02040503050406030204" pitchFamily="18" charset="0"/>
                            </a:rPr>
                            <m:t>2</m:t>
                          </m:r>
                        </m:e>
                        <m:sup>
                          <m:r>
                            <a:rPr lang="zh-CN" altLang="en-US" sz="2200" i="1">
                              <a:solidFill>
                                <a:schemeClr val="tx1"/>
                              </a:solidFill>
                              <a:latin typeface="Cambria Math" panose="02040503050406030204" pitchFamily="18" charset="0"/>
                            </a:rPr>
                            <m:t>∘</m:t>
                          </m:r>
                        </m:sup>
                      </m:sSup>
                      <m:r>
                        <a:rPr lang="zh-CN" altLang="en-US" sz="2200" i="0">
                          <a:solidFill>
                            <a:schemeClr val="tx1"/>
                          </a:solidFill>
                          <a:latin typeface="Cambria Math" panose="02040503050406030204" pitchFamily="18" charset="0"/>
                        </a:rPr>
                        <m:t> </m:t>
                      </m:r>
                      <m:r>
                        <a:rPr lang="zh-CN" altLang="en-US" sz="2200" i="1">
                          <a:solidFill>
                            <a:schemeClr val="tx1"/>
                          </a:solidFill>
                          <a:latin typeface="Cambria Math" panose="02040503050406030204" pitchFamily="18" charset="0"/>
                        </a:rPr>
                        <m:t>𝐴</m:t>
                      </m:r>
                      <m:r>
                        <a:rPr lang="zh-CN" altLang="en-US" sz="2200" i="1">
                          <a:solidFill>
                            <a:schemeClr val="tx1"/>
                          </a:solidFill>
                          <a:latin typeface="Cambria Math" panose="02040503050406030204" pitchFamily="18" charset="0"/>
                        </a:rPr>
                        <m:t>＝</m:t>
                      </m:r>
                      <m:r>
                        <a:rPr lang="zh-CN" altLang="en-US" sz="2200" i="1">
                          <a:solidFill>
                            <a:schemeClr val="tx1"/>
                          </a:solidFill>
                          <a:latin typeface="Cambria Math" panose="02040503050406030204" pitchFamily="18" charset="0"/>
                        </a:rPr>
                        <m:t>𝐵</m:t>
                      </m:r>
                      <m:r>
                        <a:rPr lang="zh-CN" altLang="en-US" sz="2200" i="0">
                          <a:solidFill>
                            <a:schemeClr val="tx1"/>
                          </a:solidFill>
                          <a:latin typeface="Cambria Math" panose="02040503050406030204" pitchFamily="18" charset="0"/>
                        </a:rPr>
                        <m:t> </m:t>
                      </m:r>
                      <m:r>
                        <a:rPr lang="zh-CN" altLang="en-US" sz="2200" i="1">
                          <a:solidFill>
                            <a:schemeClr val="tx1"/>
                          </a:solidFill>
                          <a:latin typeface="Cambria Math" panose="02040503050406030204" pitchFamily="18" charset="0"/>
                        </a:rPr>
                        <m:t>⇔</m:t>
                      </m:r>
                      <m:r>
                        <a:rPr lang="zh-CN" altLang="en-US" sz="2200" i="0">
                          <a:solidFill>
                            <a:schemeClr val="tx1"/>
                          </a:solidFill>
                          <a:latin typeface="Cambria Math" panose="02040503050406030204" pitchFamily="18" charset="0"/>
                        </a:rPr>
                        <m:t> </m:t>
                      </m:r>
                      <m:d>
                        <m:dPr>
                          <m:begChr m:val="{"/>
                          <m:endChr m:val=""/>
                          <m:ctrlPr>
                            <a:rPr lang="zh-CN" altLang="en-US" sz="2200" i="1" smtClean="0">
                              <a:solidFill>
                                <a:schemeClr val="tx1"/>
                              </a:solidFill>
                              <a:latin typeface="Cambria Math" panose="02040503050406030204" pitchFamily="18" charset="0"/>
                            </a:rPr>
                          </m:ctrlPr>
                        </m:dPr>
                        <m:e>
                          <m:eqArr>
                            <m:eqArrPr>
                              <m:ctrlPr>
                                <a:rPr lang="zh-CN" altLang="en-US" sz="2200" i="1">
                                  <a:solidFill>
                                    <a:schemeClr val="tx1"/>
                                  </a:solidFill>
                                  <a:latin typeface="Cambria Math" panose="02040503050406030204" pitchFamily="18" charset="0"/>
                                </a:rPr>
                              </m:ctrlPr>
                            </m:eqArrPr>
                            <m:e>
                              <m:r>
                                <a:rPr lang="zh-CN" altLang="en-US" sz="2200" i="1">
                                  <a:solidFill>
                                    <a:schemeClr val="tx1"/>
                                  </a:solidFill>
                                  <a:latin typeface="Cambria Math" panose="02040503050406030204" pitchFamily="18" charset="0"/>
                                </a:rPr>
                                <m:t>&amp;</m:t>
                              </m:r>
                              <m:r>
                                <a:rPr lang="zh-CN" altLang="en-US" sz="2200" i="1">
                                  <a:solidFill>
                                    <a:schemeClr val="tx1"/>
                                  </a:solidFill>
                                  <a:latin typeface="Cambria Math" panose="02040503050406030204" pitchFamily="18" charset="0"/>
                                </a:rPr>
                                <m:t>𝐴</m:t>
                              </m:r>
                              <m:r>
                                <a:rPr lang="zh-CN" altLang="en-US" sz="2200" i="1">
                                  <a:solidFill>
                                    <a:schemeClr val="tx1"/>
                                  </a:solidFill>
                                  <a:latin typeface="Cambria Math" panose="02040503050406030204" pitchFamily="18" charset="0"/>
                                </a:rPr>
                                <m:t>⊂</m:t>
                              </m:r>
                              <m:r>
                                <a:rPr lang="zh-CN" altLang="en-US" sz="2200" i="1">
                                  <a:solidFill>
                                    <a:schemeClr val="tx1"/>
                                  </a:solidFill>
                                  <a:latin typeface="Cambria Math" panose="02040503050406030204" pitchFamily="18" charset="0"/>
                                </a:rPr>
                                <m:t>𝐵</m:t>
                              </m:r>
                            </m:e>
                            <m:e>
                              <m:r>
                                <a:rPr lang="zh-CN" altLang="en-US" sz="2200" i="1">
                                  <a:solidFill>
                                    <a:schemeClr val="tx1"/>
                                  </a:solidFill>
                                  <a:latin typeface="Cambria Math" panose="02040503050406030204" pitchFamily="18" charset="0"/>
                                </a:rPr>
                                <m:t>&amp;</m:t>
                              </m:r>
                              <m:r>
                                <a:rPr lang="zh-CN" altLang="en-US" sz="2200" i="1">
                                  <a:solidFill>
                                    <a:schemeClr val="tx1"/>
                                  </a:solidFill>
                                  <a:latin typeface="Cambria Math" panose="02040503050406030204" pitchFamily="18" charset="0"/>
                                </a:rPr>
                                <m:t>𝐵</m:t>
                              </m:r>
                              <m:r>
                                <a:rPr lang="zh-CN" altLang="en-US" sz="2200" i="1">
                                  <a:solidFill>
                                    <a:schemeClr val="tx1"/>
                                  </a:solidFill>
                                  <a:latin typeface="Cambria Math" panose="02040503050406030204" pitchFamily="18" charset="0"/>
                                </a:rPr>
                                <m:t>⊂</m:t>
                              </m:r>
                              <m:r>
                                <a:rPr lang="zh-CN" altLang="en-US" sz="2200" i="1">
                                  <a:solidFill>
                                    <a:schemeClr val="tx1"/>
                                  </a:solidFill>
                                  <a:latin typeface="Cambria Math" panose="02040503050406030204" pitchFamily="18" charset="0"/>
                                </a:rPr>
                                <m:t>𝐴</m:t>
                              </m:r>
                            </m:e>
                          </m:eqArr>
                        </m:e>
                      </m:d>
                    </m:oMath>
                  </m:oMathPara>
                </a14:m>
                <a:endParaRPr lang="zh-CN" altLang="en-US" sz="2200" dirty="0">
                  <a:solidFill>
                    <a:schemeClr val="tx1"/>
                  </a:solidFill>
                </a:endParaRPr>
              </a:p>
            </p:txBody>
          </p:sp>
        </mc:Choice>
        <mc:Fallback xmlns="">
          <p:sp>
            <p:nvSpPr>
              <p:cNvPr id="20" name="Object 1032">
                <a:extLst>
                  <a:ext uri="{FF2B5EF4-FFF2-40B4-BE49-F238E27FC236}">
                    <a16:creationId xmlns:a16="http://schemas.microsoft.com/office/drawing/2014/main" id="{8712C3CD-236C-4A3D-AA61-BFA7AF77E207}"/>
                  </a:ext>
                </a:extLst>
              </p:cNvPr>
              <p:cNvSpPr txBox="1">
                <a:spLocks noRot="1" noChangeAspect="1" noMove="1" noResize="1" noEditPoints="1" noAdjustHandles="1" noChangeArrowheads="1" noChangeShapeType="1" noTextEdit="1"/>
              </p:cNvSpPr>
              <p:nvPr/>
            </p:nvSpPr>
            <p:spPr bwMode="auto">
              <a:xfrm>
                <a:off x="676341" y="1998388"/>
                <a:ext cx="2990874" cy="1142852"/>
              </a:xfrm>
              <a:prstGeom prst="rect">
                <a:avLst/>
              </a:prstGeom>
              <a:blipFill>
                <a:blip r:embed="rId3"/>
                <a:stretch>
                  <a:fillRect/>
                </a:stretch>
              </a:blipFill>
              <a:ln>
                <a:noFill/>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Object 1029">
                <a:extLst>
                  <a:ext uri="{FF2B5EF4-FFF2-40B4-BE49-F238E27FC236}">
                    <a16:creationId xmlns:a16="http://schemas.microsoft.com/office/drawing/2014/main" id="{206FE880-08CE-4E73-837B-A524AE1D4A56}"/>
                  </a:ext>
                </a:extLst>
              </p:cNvPr>
              <p:cNvSpPr txBox="1"/>
              <p:nvPr/>
            </p:nvSpPr>
            <p:spPr bwMode="auto">
              <a:xfrm>
                <a:off x="681038" y="1387475"/>
                <a:ext cx="4670425" cy="422275"/>
              </a:xfrm>
              <a:prstGeom prst="rect">
                <a:avLst/>
              </a:prstGeom>
              <a:noFill/>
              <a:ln>
                <a:noFill/>
              </a:ln>
              <a:effectLst/>
              <a:extLst/>
            </p:spPr>
            <p:txBody>
              <a:bodyPr>
                <a:noAutofit/>
              </a:bodyPr>
              <a:lstStyle/>
              <a:p>
                <a:pPr/>
                <a14:m>
                  <m:oMathPara xmlns:m="http://schemas.openxmlformats.org/officeDocument/2006/math">
                    <m:oMathParaPr>
                      <m:jc m:val="left"/>
                    </m:oMathParaPr>
                    <m:oMath xmlns:m="http://schemas.openxmlformats.org/officeDocument/2006/math">
                      <m:sSup>
                        <m:sSupPr>
                          <m:ctrlPr>
                            <a:rPr lang="zh-CN" altLang="en-US" sz="2200" i="1" smtClean="0">
                              <a:solidFill>
                                <a:schemeClr val="tx1"/>
                              </a:solidFill>
                              <a:latin typeface="Cambria Math" panose="02040503050406030204" pitchFamily="18" charset="0"/>
                            </a:rPr>
                          </m:ctrlPr>
                        </m:sSupPr>
                        <m:e>
                          <m:r>
                            <a:rPr lang="zh-CN" altLang="en-US" sz="2200" i="1">
                              <a:solidFill>
                                <a:schemeClr val="tx1"/>
                              </a:solidFill>
                              <a:latin typeface="Cambria Math" panose="02040503050406030204" pitchFamily="18" charset="0"/>
                            </a:rPr>
                            <m:t>1</m:t>
                          </m:r>
                        </m:e>
                        <m:sup>
                          <m:r>
                            <a:rPr lang="zh-CN" altLang="en-US" sz="2200" i="1">
                              <a:solidFill>
                                <a:schemeClr val="tx1"/>
                              </a:solidFill>
                              <a:latin typeface="Cambria Math" panose="02040503050406030204" pitchFamily="18" charset="0"/>
                            </a:rPr>
                            <m:t>∘</m:t>
                          </m:r>
                        </m:sup>
                      </m:sSup>
                      <m:r>
                        <a:rPr lang="zh-CN" altLang="en-US" sz="2200" i="0">
                          <a:solidFill>
                            <a:schemeClr val="tx1"/>
                          </a:solidFill>
                          <a:latin typeface="Cambria Math" panose="02040503050406030204" pitchFamily="18" charset="0"/>
                        </a:rPr>
                        <m:t> </m:t>
                      </m:r>
                      <m:r>
                        <a:rPr lang="zh-CN" altLang="en-US" sz="2200" i="1">
                          <a:solidFill>
                            <a:schemeClr val="tx1"/>
                          </a:solidFill>
                          <a:latin typeface="Cambria Math" panose="02040503050406030204" pitchFamily="18" charset="0"/>
                        </a:rPr>
                        <m:t>𝐴</m:t>
                      </m:r>
                      <m:r>
                        <a:rPr lang="zh-CN" altLang="en-US" sz="2200" i="1">
                          <a:solidFill>
                            <a:schemeClr val="tx1"/>
                          </a:solidFill>
                          <a:latin typeface="Cambria Math" panose="02040503050406030204" pitchFamily="18" charset="0"/>
                        </a:rPr>
                        <m:t>⊂</m:t>
                      </m:r>
                      <m:r>
                        <a:rPr lang="zh-CN" altLang="en-US" sz="2200" i="1">
                          <a:solidFill>
                            <a:schemeClr val="tx1"/>
                          </a:solidFill>
                          <a:latin typeface="Cambria Math" panose="02040503050406030204" pitchFamily="18" charset="0"/>
                        </a:rPr>
                        <m:t>𝐵</m:t>
                      </m:r>
                      <m:r>
                        <a:rPr lang="zh-CN" altLang="en-US" sz="2200" i="1">
                          <a:solidFill>
                            <a:schemeClr val="tx1"/>
                          </a:solidFill>
                          <a:latin typeface="Cambria Math" panose="02040503050406030204" pitchFamily="18" charset="0"/>
                        </a:rPr>
                        <m:t>：事件</m:t>
                      </m:r>
                      <m:r>
                        <a:rPr lang="zh-CN" altLang="en-US" sz="2200" i="1">
                          <a:solidFill>
                            <a:schemeClr val="tx1"/>
                          </a:solidFill>
                          <a:latin typeface="Cambria Math" panose="02040503050406030204" pitchFamily="18" charset="0"/>
                        </a:rPr>
                        <m:t>𝐴</m:t>
                      </m:r>
                      <m:r>
                        <a:rPr lang="zh-CN" altLang="en-US" sz="2200" i="1">
                          <a:solidFill>
                            <a:schemeClr val="tx1"/>
                          </a:solidFill>
                          <a:latin typeface="Cambria Math" panose="02040503050406030204" pitchFamily="18" charset="0"/>
                        </a:rPr>
                        <m:t>发生一定导致</m:t>
                      </m:r>
                      <m:r>
                        <a:rPr lang="zh-CN" altLang="en-US" sz="2200" i="1">
                          <a:solidFill>
                            <a:schemeClr val="tx1"/>
                          </a:solidFill>
                          <a:latin typeface="Cambria Math" panose="02040503050406030204" pitchFamily="18" charset="0"/>
                        </a:rPr>
                        <m:t>𝐵</m:t>
                      </m:r>
                      <m:r>
                        <a:rPr lang="zh-CN" altLang="en-US" sz="2200" i="1">
                          <a:solidFill>
                            <a:schemeClr val="tx1"/>
                          </a:solidFill>
                          <a:latin typeface="Cambria Math" panose="02040503050406030204" pitchFamily="18" charset="0"/>
                        </a:rPr>
                        <m:t>发生</m:t>
                      </m:r>
                    </m:oMath>
                  </m:oMathPara>
                </a14:m>
                <a:endParaRPr lang="zh-CN" altLang="en-US" sz="2200" dirty="0"/>
              </a:p>
            </p:txBody>
          </p:sp>
        </mc:Choice>
        <mc:Fallback xmlns="">
          <p:sp>
            <p:nvSpPr>
              <p:cNvPr id="21" name="Object 1029">
                <a:extLst>
                  <a:ext uri="{FF2B5EF4-FFF2-40B4-BE49-F238E27FC236}">
                    <a16:creationId xmlns:a16="http://schemas.microsoft.com/office/drawing/2014/main" id="{206FE880-08CE-4E73-837B-A524AE1D4A56}"/>
                  </a:ext>
                </a:extLst>
              </p:cNvPr>
              <p:cNvSpPr txBox="1">
                <a:spLocks noRot="1" noChangeAspect="1" noMove="1" noResize="1" noEditPoints="1" noAdjustHandles="1" noChangeArrowheads="1" noChangeShapeType="1" noTextEdit="1"/>
              </p:cNvSpPr>
              <p:nvPr/>
            </p:nvSpPr>
            <p:spPr bwMode="auto">
              <a:xfrm>
                <a:off x="681038" y="1387475"/>
                <a:ext cx="4670425" cy="422275"/>
              </a:xfrm>
              <a:prstGeom prst="rect">
                <a:avLst/>
              </a:prstGeom>
              <a:blipFill>
                <a:blip r:embed="rId4"/>
                <a:stretch>
                  <a:fillRect l="-131" r="-783" b="-14493"/>
                </a:stretch>
              </a:blipFill>
              <a:ln>
                <a:noFill/>
              </a:ln>
              <a:effectLst/>
              <a:extLst/>
            </p:spPr>
            <p:txBody>
              <a:bodyPr/>
              <a:lstStyle/>
              <a:p>
                <a:r>
                  <a:rPr lang="zh-CN" altLang="en-US">
                    <a:noFill/>
                  </a:rPr>
                  <a:t> </a:t>
                </a:r>
              </a:p>
            </p:txBody>
          </p:sp>
        </mc:Fallback>
      </mc:AlternateContent>
      <p:grpSp>
        <p:nvGrpSpPr>
          <p:cNvPr id="22" name="Group 1073">
            <a:extLst>
              <a:ext uri="{FF2B5EF4-FFF2-40B4-BE49-F238E27FC236}">
                <a16:creationId xmlns:a16="http://schemas.microsoft.com/office/drawing/2014/main" id="{3B8355EC-FC77-4E9E-8C43-ED20217BDCCD}"/>
              </a:ext>
            </a:extLst>
          </p:cNvPr>
          <p:cNvGrpSpPr>
            <a:grpSpLocks/>
          </p:cNvGrpSpPr>
          <p:nvPr/>
        </p:nvGrpSpPr>
        <p:grpSpPr bwMode="auto">
          <a:xfrm>
            <a:off x="6142038" y="1103313"/>
            <a:ext cx="2205037" cy="1089025"/>
            <a:chOff x="3779" y="925"/>
            <a:chExt cx="1389" cy="686"/>
          </a:xfrm>
        </p:grpSpPr>
        <p:grpSp>
          <p:nvGrpSpPr>
            <p:cNvPr id="23" name="Group 1072">
              <a:extLst>
                <a:ext uri="{FF2B5EF4-FFF2-40B4-BE49-F238E27FC236}">
                  <a16:creationId xmlns:a16="http://schemas.microsoft.com/office/drawing/2014/main" id="{C9ACCB1D-4CAB-445F-B99F-7AE9A3C22E52}"/>
                </a:ext>
              </a:extLst>
            </p:cNvPr>
            <p:cNvGrpSpPr>
              <a:grpSpLocks/>
            </p:cNvGrpSpPr>
            <p:nvPr/>
          </p:nvGrpSpPr>
          <p:grpSpPr bwMode="auto">
            <a:xfrm>
              <a:off x="3779" y="925"/>
              <a:ext cx="1389" cy="686"/>
              <a:chOff x="3769" y="745"/>
              <a:chExt cx="1389" cy="686"/>
            </a:xfrm>
          </p:grpSpPr>
          <p:sp>
            <p:nvSpPr>
              <p:cNvPr id="31" name="Rectangle 1037">
                <a:extLst>
                  <a:ext uri="{FF2B5EF4-FFF2-40B4-BE49-F238E27FC236}">
                    <a16:creationId xmlns:a16="http://schemas.microsoft.com/office/drawing/2014/main" id="{D23F8EF1-005A-4B17-9780-7BDC06BB90EE}"/>
                  </a:ext>
                </a:extLst>
              </p:cNvPr>
              <p:cNvSpPr>
                <a:spLocks noChangeArrowheads="1"/>
              </p:cNvSpPr>
              <p:nvPr/>
            </p:nvSpPr>
            <p:spPr bwMode="auto">
              <a:xfrm>
                <a:off x="3769" y="771"/>
                <a:ext cx="1347" cy="660"/>
              </a:xfrm>
              <a:prstGeom prst="rect">
                <a:avLst/>
              </a:prstGeom>
              <a:solidFill>
                <a:schemeClr val="accent1"/>
              </a:solidFill>
              <a:ln w="19050" algn="ctr">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Text Box 1047">
                <a:extLst>
                  <a:ext uri="{FF2B5EF4-FFF2-40B4-BE49-F238E27FC236}">
                    <a16:creationId xmlns:a16="http://schemas.microsoft.com/office/drawing/2014/main" id="{2AF7E309-04FF-4E6A-8BCD-9778F5F3830B}"/>
                  </a:ext>
                </a:extLst>
              </p:cNvPr>
              <p:cNvSpPr txBox="1">
                <a:spLocks noChangeArrowheads="1"/>
              </p:cNvSpPr>
              <p:nvPr/>
            </p:nvSpPr>
            <p:spPr bwMode="auto">
              <a:xfrm>
                <a:off x="4873" y="745"/>
                <a:ext cx="28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228600" indent="-228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None/>
                </a:pPr>
                <a:r>
                  <a:rPr lang="en-US" altLang="zh-CN" sz="2000">
                    <a:solidFill>
                      <a:srgbClr val="FF0066"/>
                    </a:solidFill>
                    <a:latin typeface="宋体" panose="02010600030101010101" pitchFamily="2" charset="-122"/>
                  </a:rPr>
                  <a:t>S</a:t>
                </a:r>
              </a:p>
            </p:txBody>
          </p:sp>
        </p:grpSp>
        <p:grpSp>
          <p:nvGrpSpPr>
            <p:cNvPr id="24" name="Group 1071">
              <a:extLst>
                <a:ext uri="{FF2B5EF4-FFF2-40B4-BE49-F238E27FC236}">
                  <a16:creationId xmlns:a16="http://schemas.microsoft.com/office/drawing/2014/main" id="{BE60650E-9104-4F9E-A359-08CD5745E373}"/>
                </a:ext>
              </a:extLst>
            </p:cNvPr>
            <p:cNvGrpSpPr>
              <a:grpSpLocks/>
            </p:cNvGrpSpPr>
            <p:nvPr/>
          </p:nvGrpSpPr>
          <p:grpSpPr bwMode="auto">
            <a:xfrm>
              <a:off x="4188" y="1009"/>
              <a:ext cx="576" cy="539"/>
              <a:chOff x="2997" y="1564"/>
              <a:chExt cx="576" cy="539"/>
            </a:xfrm>
          </p:grpSpPr>
          <p:grpSp>
            <p:nvGrpSpPr>
              <p:cNvPr id="25" name="Group 1070">
                <a:extLst>
                  <a:ext uri="{FF2B5EF4-FFF2-40B4-BE49-F238E27FC236}">
                    <a16:creationId xmlns:a16="http://schemas.microsoft.com/office/drawing/2014/main" id="{A62108CD-D65C-4376-AF23-2A337BCA25E2}"/>
                  </a:ext>
                </a:extLst>
              </p:cNvPr>
              <p:cNvGrpSpPr>
                <a:grpSpLocks/>
              </p:cNvGrpSpPr>
              <p:nvPr/>
            </p:nvGrpSpPr>
            <p:grpSpPr bwMode="auto">
              <a:xfrm>
                <a:off x="3167" y="1697"/>
                <a:ext cx="334" cy="353"/>
                <a:chOff x="4319" y="1758"/>
                <a:chExt cx="334" cy="353"/>
              </a:xfrm>
            </p:grpSpPr>
            <p:sp>
              <p:nvSpPr>
                <p:cNvPr id="29" name="Oval 1043">
                  <a:extLst>
                    <a:ext uri="{FF2B5EF4-FFF2-40B4-BE49-F238E27FC236}">
                      <a16:creationId xmlns:a16="http://schemas.microsoft.com/office/drawing/2014/main" id="{23E978DE-A718-4A50-9373-C4EE06FB5053}"/>
                    </a:ext>
                  </a:extLst>
                </p:cNvPr>
                <p:cNvSpPr>
                  <a:spLocks noChangeArrowheads="1"/>
                </p:cNvSpPr>
                <p:nvPr/>
              </p:nvSpPr>
              <p:spPr bwMode="auto">
                <a:xfrm>
                  <a:off x="4319" y="1758"/>
                  <a:ext cx="334" cy="353"/>
                </a:xfrm>
                <a:prstGeom prst="ellipse">
                  <a:avLst/>
                </a:prstGeom>
                <a:noFill/>
                <a:ln w="19050" algn="ctr">
                  <a:solidFill>
                    <a:srgbClr val="008080"/>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1143000" indent="-228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Tx/>
                    <a:buNone/>
                  </a:pPr>
                  <a:endParaRPr lang="zh-CN" altLang="zh-CN" sz="1800"/>
                </a:p>
              </p:txBody>
            </p:sp>
            <p:sp>
              <p:nvSpPr>
                <p:cNvPr id="30" name="Text Box 1046">
                  <a:extLst>
                    <a:ext uri="{FF2B5EF4-FFF2-40B4-BE49-F238E27FC236}">
                      <a16:creationId xmlns:a16="http://schemas.microsoft.com/office/drawing/2014/main" id="{ACBE2AFA-EEA3-4191-9761-8605DC181BAA}"/>
                    </a:ext>
                  </a:extLst>
                </p:cNvPr>
                <p:cNvSpPr txBox="1">
                  <a:spLocks noChangeArrowheads="1"/>
                </p:cNvSpPr>
                <p:nvPr/>
              </p:nvSpPr>
              <p:spPr bwMode="auto">
                <a:xfrm>
                  <a:off x="4383" y="1812"/>
                  <a:ext cx="2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228600" indent="-228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None/>
                  </a:pPr>
                  <a:r>
                    <a:rPr lang="en-US" altLang="zh-CN" sz="1800">
                      <a:solidFill>
                        <a:srgbClr val="FF0066"/>
                      </a:solidFill>
                    </a:rPr>
                    <a:t>A</a:t>
                  </a:r>
                </a:p>
              </p:txBody>
            </p:sp>
          </p:grpSp>
          <p:grpSp>
            <p:nvGrpSpPr>
              <p:cNvPr id="26" name="Group 1069">
                <a:extLst>
                  <a:ext uri="{FF2B5EF4-FFF2-40B4-BE49-F238E27FC236}">
                    <a16:creationId xmlns:a16="http://schemas.microsoft.com/office/drawing/2014/main" id="{16FA4B06-5A81-46A4-953B-4B88DA2392D3}"/>
                  </a:ext>
                </a:extLst>
              </p:cNvPr>
              <p:cNvGrpSpPr>
                <a:grpSpLocks/>
              </p:cNvGrpSpPr>
              <p:nvPr/>
            </p:nvGrpSpPr>
            <p:grpSpPr bwMode="auto">
              <a:xfrm>
                <a:off x="2997" y="1564"/>
                <a:ext cx="576" cy="539"/>
                <a:chOff x="2997" y="1564"/>
                <a:chExt cx="576" cy="539"/>
              </a:xfrm>
            </p:grpSpPr>
            <p:sp>
              <p:nvSpPr>
                <p:cNvPr id="27" name="Oval 1041">
                  <a:extLst>
                    <a:ext uri="{FF2B5EF4-FFF2-40B4-BE49-F238E27FC236}">
                      <a16:creationId xmlns:a16="http://schemas.microsoft.com/office/drawing/2014/main" id="{13021BB5-7AD5-49B2-A329-8C7954D94683}"/>
                    </a:ext>
                  </a:extLst>
                </p:cNvPr>
                <p:cNvSpPr>
                  <a:spLocks noChangeArrowheads="1"/>
                </p:cNvSpPr>
                <p:nvPr/>
              </p:nvSpPr>
              <p:spPr bwMode="auto">
                <a:xfrm>
                  <a:off x="2997" y="1564"/>
                  <a:ext cx="576" cy="539"/>
                </a:xfrm>
                <a:prstGeom prst="ellipse">
                  <a:avLst/>
                </a:prstGeom>
                <a:noFill/>
                <a:ln w="19050" algn="ctr">
                  <a:solidFill>
                    <a:schemeClr val="tx1"/>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228600" indent="-228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Tx/>
                    <a:buNone/>
                  </a:pPr>
                  <a:endParaRPr lang="zh-CN" altLang="zh-CN" sz="1800"/>
                </a:p>
              </p:txBody>
            </p:sp>
            <p:sp>
              <p:nvSpPr>
                <p:cNvPr id="28" name="Text Box 1068">
                  <a:extLst>
                    <a:ext uri="{FF2B5EF4-FFF2-40B4-BE49-F238E27FC236}">
                      <a16:creationId xmlns:a16="http://schemas.microsoft.com/office/drawing/2014/main" id="{3F545A20-BA3F-4C38-BC05-E7070A445C1F}"/>
                    </a:ext>
                  </a:extLst>
                </p:cNvPr>
                <p:cNvSpPr txBox="1">
                  <a:spLocks noChangeArrowheads="1"/>
                </p:cNvSpPr>
                <p:nvPr/>
              </p:nvSpPr>
              <p:spPr bwMode="auto">
                <a:xfrm>
                  <a:off x="3044" y="1604"/>
                  <a:ext cx="2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228600" indent="-228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None/>
                  </a:pPr>
                  <a:r>
                    <a:rPr lang="en-US" altLang="zh-CN" sz="1800">
                      <a:solidFill>
                        <a:srgbClr val="FF0066"/>
                      </a:solidFill>
                    </a:rPr>
                    <a:t>B</a:t>
                  </a:r>
                </a:p>
              </p:txBody>
            </p:sp>
          </p:grpSp>
        </p:grpSp>
      </p:grpSp>
      <p:sp>
        <p:nvSpPr>
          <p:cNvPr id="33" name="矩形 32">
            <a:extLst>
              <a:ext uri="{FF2B5EF4-FFF2-40B4-BE49-F238E27FC236}">
                <a16:creationId xmlns:a16="http://schemas.microsoft.com/office/drawing/2014/main" id="{54F9E5D0-4CE9-49AE-AFA7-36746FC1238A}"/>
              </a:ext>
            </a:extLst>
          </p:cNvPr>
          <p:cNvSpPr/>
          <p:nvPr/>
        </p:nvSpPr>
        <p:spPr>
          <a:xfrm>
            <a:off x="304912" y="2963531"/>
            <a:ext cx="8229384" cy="3046988"/>
          </a:xfrm>
          <a:prstGeom prst="rect">
            <a:avLst/>
          </a:prstGeom>
        </p:spPr>
        <p:txBody>
          <a:bodyPr wrap="square">
            <a:spAutoFit/>
          </a:bodyPr>
          <a:lstStyle/>
          <a:p>
            <a:r>
              <a:rPr lang="en-US" altLang="zh-CN" sz="2400" dirty="0"/>
              <a:t>-</a:t>
            </a:r>
            <a:r>
              <a:rPr lang="zh-CN" altLang="en-US" sz="2400" dirty="0"/>
              <a:t>例：</a:t>
            </a:r>
          </a:p>
          <a:p>
            <a:pPr lvl="1">
              <a:buClr>
                <a:srgbClr val="996600"/>
              </a:buClr>
              <a:buFont typeface="Wingdings" panose="05000000000000000000" pitchFamily="2" charset="2"/>
              <a:buChar char="ü"/>
            </a:pPr>
            <a:r>
              <a:rPr lang="zh-CN" altLang="en-US" sz="2400" dirty="0">
                <a:latin typeface="+mn-lt"/>
              </a:rPr>
              <a:t>记</a:t>
            </a:r>
            <a:r>
              <a:rPr lang="en-US" altLang="zh-CN" sz="2400" dirty="0">
                <a:latin typeface="+mn-lt"/>
              </a:rPr>
              <a:t>A={</a:t>
            </a:r>
            <a:r>
              <a:rPr lang="zh-CN" altLang="en-US" sz="2400" dirty="0">
                <a:latin typeface="+mn-lt"/>
              </a:rPr>
              <a:t>明天天晴</a:t>
            </a:r>
            <a:r>
              <a:rPr lang="en-US" altLang="zh-CN" sz="2400" dirty="0">
                <a:latin typeface="+mn-lt"/>
              </a:rPr>
              <a:t>}</a:t>
            </a:r>
            <a:r>
              <a:rPr lang="zh-CN" altLang="en-US" sz="2400" dirty="0">
                <a:latin typeface="+mn-lt"/>
              </a:rPr>
              <a:t>，</a:t>
            </a:r>
            <a:r>
              <a:rPr lang="en-US" altLang="zh-CN" sz="2400" dirty="0">
                <a:latin typeface="+mn-lt"/>
              </a:rPr>
              <a:t>B={</a:t>
            </a:r>
            <a:r>
              <a:rPr lang="zh-CN" altLang="en-US" sz="2400" dirty="0">
                <a:latin typeface="+mn-lt"/>
              </a:rPr>
              <a:t>明天无雨</a:t>
            </a:r>
            <a:r>
              <a:rPr lang="en-US" altLang="zh-CN" sz="2400" dirty="0">
                <a:latin typeface="+mn-lt"/>
              </a:rPr>
              <a:t>}</a:t>
            </a:r>
          </a:p>
          <a:p>
            <a:pPr>
              <a:buFont typeface="Wingdings" panose="05000000000000000000" pitchFamily="2" charset="2"/>
              <a:buChar char="ü"/>
            </a:pPr>
            <a:endParaRPr lang="en-US" altLang="zh-CN" sz="2400" dirty="0">
              <a:latin typeface="+mn-lt"/>
            </a:endParaRPr>
          </a:p>
          <a:p>
            <a:pPr lvl="1">
              <a:buClr>
                <a:srgbClr val="996600"/>
              </a:buClr>
              <a:buFont typeface="Wingdings" panose="05000000000000000000" pitchFamily="2" charset="2"/>
              <a:buChar char="ü"/>
            </a:pPr>
            <a:r>
              <a:rPr lang="zh-CN" altLang="en-US" sz="2400" dirty="0">
                <a:latin typeface="+mn-lt"/>
              </a:rPr>
              <a:t>记</a:t>
            </a:r>
            <a:r>
              <a:rPr lang="en-US" altLang="zh-CN" sz="2400" dirty="0">
                <a:latin typeface="+mn-lt"/>
              </a:rPr>
              <a:t>A={</a:t>
            </a:r>
            <a:r>
              <a:rPr lang="zh-CN" altLang="en-US" sz="2400" dirty="0">
                <a:latin typeface="+mn-lt"/>
              </a:rPr>
              <a:t>至少有</a:t>
            </a:r>
            <a:r>
              <a:rPr lang="en-US" altLang="zh-CN" sz="2400" dirty="0">
                <a:latin typeface="+mn-lt"/>
              </a:rPr>
              <a:t>10</a:t>
            </a:r>
            <a:r>
              <a:rPr lang="zh-CN" altLang="en-US" sz="2400" dirty="0">
                <a:latin typeface="+mn-lt"/>
              </a:rPr>
              <a:t>人候车</a:t>
            </a:r>
            <a:r>
              <a:rPr lang="en-US" altLang="zh-CN" sz="2400" dirty="0">
                <a:latin typeface="+mn-lt"/>
              </a:rPr>
              <a:t>}</a:t>
            </a:r>
            <a:r>
              <a:rPr lang="zh-CN" altLang="en-US" sz="2400" dirty="0">
                <a:latin typeface="+mn-lt"/>
              </a:rPr>
              <a:t>，</a:t>
            </a:r>
            <a:r>
              <a:rPr lang="en-US" altLang="zh-CN" sz="2400" dirty="0">
                <a:latin typeface="+mn-lt"/>
              </a:rPr>
              <a:t>B={</a:t>
            </a:r>
            <a:r>
              <a:rPr lang="zh-CN" altLang="en-US" sz="2400" dirty="0">
                <a:latin typeface="+mn-lt"/>
              </a:rPr>
              <a:t>至少有</a:t>
            </a:r>
            <a:r>
              <a:rPr lang="en-US" altLang="zh-CN" sz="2400" dirty="0">
                <a:latin typeface="+mn-lt"/>
              </a:rPr>
              <a:t>5</a:t>
            </a:r>
            <a:r>
              <a:rPr lang="zh-CN" altLang="en-US" sz="2400" dirty="0">
                <a:latin typeface="+mn-lt"/>
              </a:rPr>
              <a:t>人候车</a:t>
            </a:r>
            <a:r>
              <a:rPr lang="en-US" altLang="zh-CN" sz="2400" dirty="0">
                <a:latin typeface="+mn-lt"/>
              </a:rPr>
              <a:t>}</a:t>
            </a:r>
          </a:p>
          <a:p>
            <a:pPr>
              <a:buFont typeface="Wingdings" panose="05000000000000000000" pitchFamily="2" charset="2"/>
              <a:buChar char="ü"/>
            </a:pPr>
            <a:endParaRPr lang="en-US" altLang="zh-CN" sz="2400" dirty="0">
              <a:latin typeface="+mn-lt"/>
            </a:endParaRPr>
          </a:p>
          <a:p>
            <a:pPr lvl="1">
              <a:buClr>
                <a:srgbClr val="996600"/>
              </a:buClr>
              <a:buFont typeface="Wingdings" panose="05000000000000000000" pitchFamily="2" charset="2"/>
              <a:buChar char="ü"/>
            </a:pPr>
            <a:r>
              <a:rPr lang="zh-CN" altLang="en-US" sz="2400" dirty="0">
                <a:latin typeface="+mn-lt"/>
              </a:rPr>
              <a:t>一枚硬币抛两次，</a:t>
            </a:r>
            <a:r>
              <a:rPr lang="en-US" altLang="zh-CN" sz="2400" dirty="0">
                <a:latin typeface="+mn-lt"/>
              </a:rPr>
              <a:t>A={</a:t>
            </a:r>
            <a:r>
              <a:rPr lang="zh-CN" altLang="en-US" sz="2400" dirty="0">
                <a:latin typeface="+mn-lt"/>
              </a:rPr>
              <a:t>第一次是正面</a:t>
            </a:r>
            <a:r>
              <a:rPr lang="en-US" altLang="zh-CN" sz="2400" dirty="0">
                <a:latin typeface="+mn-lt"/>
              </a:rPr>
              <a:t>}</a:t>
            </a:r>
            <a:r>
              <a:rPr lang="zh-CN" altLang="en-US" sz="2400" dirty="0">
                <a:latin typeface="+mn-lt"/>
              </a:rPr>
              <a:t>，</a:t>
            </a:r>
            <a:r>
              <a:rPr lang="en-US" altLang="zh-CN" sz="2400" dirty="0">
                <a:latin typeface="+mn-lt"/>
              </a:rPr>
              <a:t>B={</a:t>
            </a:r>
            <a:r>
              <a:rPr lang="zh-CN" altLang="en-US" sz="2400" dirty="0">
                <a:latin typeface="+mn-lt"/>
              </a:rPr>
              <a:t>至少有一次正面</a:t>
            </a:r>
            <a:r>
              <a:rPr lang="en-US" altLang="zh-CN" sz="2400" dirty="0">
                <a:latin typeface="+mn-lt"/>
              </a:rPr>
              <a:t>}</a:t>
            </a:r>
            <a:r>
              <a:rPr lang="en-US" altLang="zh-CN" sz="2000" dirty="0">
                <a:latin typeface="+mn-lt"/>
              </a:rPr>
              <a:t> </a:t>
            </a:r>
          </a:p>
          <a:p>
            <a:pPr>
              <a:buFont typeface="Wingdings" panose="05000000000000000000" pitchFamily="2" charset="2"/>
              <a:buNone/>
            </a:pPr>
            <a:r>
              <a:rPr lang="en-US" altLang="zh-CN" sz="2400" dirty="0"/>
              <a:t>		</a:t>
            </a:r>
          </a:p>
        </p:txBody>
      </p:sp>
      <mc:AlternateContent xmlns:mc="http://schemas.openxmlformats.org/markup-compatibility/2006" xmlns:a14="http://schemas.microsoft.com/office/drawing/2010/main">
        <mc:Choice Requires="a14">
          <p:sp>
            <p:nvSpPr>
              <p:cNvPr id="34" name="Object 1057">
                <a:extLst>
                  <a:ext uri="{FF2B5EF4-FFF2-40B4-BE49-F238E27FC236}">
                    <a16:creationId xmlns:a16="http://schemas.microsoft.com/office/drawing/2014/main" id="{B4A343C8-371B-4CF6-9E8E-35263BDEC8E4}"/>
                  </a:ext>
                </a:extLst>
              </p:cNvPr>
              <p:cNvSpPr txBox="1"/>
              <p:nvPr/>
            </p:nvSpPr>
            <p:spPr bwMode="auto">
              <a:xfrm>
                <a:off x="5351462" y="3367088"/>
                <a:ext cx="1733441" cy="519100"/>
              </a:xfrm>
              <a:prstGeom prst="rect">
                <a:avLst/>
              </a:prstGeom>
              <a:noFill/>
              <a:ln>
                <a:noFill/>
              </a:ln>
              <a:effectLst/>
              <a:extLst/>
            </p:spPr>
            <p:txBody>
              <a:bodyPr>
                <a:noAutofit/>
              </a:bodyPr>
              <a:lstStyle/>
              <a:p>
                <a:pPr/>
                <a14:m>
                  <m:oMathPara xmlns:m="http://schemas.openxmlformats.org/officeDocument/2006/math">
                    <m:oMathParaPr>
                      <m:jc m:val="left"/>
                    </m:oMathParaPr>
                    <m:oMath xmlns:m="http://schemas.openxmlformats.org/officeDocument/2006/math">
                      <m:r>
                        <a:rPr lang="zh-CN" altLang="en-US" sz="2400" i="1" smtClean="0">
                          <a:solidFill>
                            <a:srgbClr val="FF0000"/>
                          </a:solidFill>
                          <a:latin typeface="Cambria Math" panose="02040503050406030204" pitchFamily="18" charset="0"/>
                        </a:rPr>
                        <m:t>⇒</m:t>
                      </m:r>
                      <m:r>
                        <a:rPr lang="zh-CN" altLang="en-US" sz="2400" i="1" smtClean="0">
                          <a:solidFill>
                            <a:srgbClr val="FF0000"/>
                          </a:solidFill>
                          <a:latin typeface="Cambria Math" panose="02040503050406030204" pitchFamily="18" charset="0"/>
                        </a:rPr>
                        <m:t>𝐵</m:t>
                      </m:r>
                      <m:r>
                        <a:rPr lang="zh-CN" altLang="en-US" sz="2400" i="1" smtClean="0">
                          <a:solidFill>
                            <a:srgbClr val="FF0000"/>
                          </a:solidFill>
                          <a:latin typeface="Cambria Math" panose="02040503050406030204" pitchFamily="18" charset="0"/>
                        </a:rPr>
                        <m:t>⊃</m:t>
                      </m:r>
                      <m:r>
                        <a:rPr lang="zh-CN" altLang="en-US" sz="2400" i="1" smtClean="0">
                          <a:solidFill>
                            <a:srgbClr val="FF0000"/>
                          </a:solidFill>
                          <a:latin typeface="Cambria Math" panose="02040503050406030204" pitchFamily="18" charset="0"/>
                        </a:rPr>
                        <m:t>𝐴</m:t>
                      </m:r>
                    </m:oMath>
                  </m:oMathPara>
                </a14:m>
                <a:endParaRPr lang="zh-CN" altLang="en-US" sz="2400" dirty="0">
                  <a:solidFill>
                    <a:srgbClr val="FF0000"/>
                  </a:solidFill>
                </a:endParaRPr>
              </a:p>
            </p:txBody>
          </p:sp>
        </mc:Choice>
        <mc:Fallback xmlns="">
          <p:sp>
            <p:nvSpPr>
              <p:cNvPr id="34" name="Object 1057">
                <a:extLst>
                  <a:ext uri="{FF2B5EF4-FFF2-40B4-BE49-F238E27FC236}">
                    <a16:creationId xmlns:a16="http://schemas.microsoft.com/office/drawing/2014/main" id="{B4A343C8-371B-4CF6-9E8E-35263BDEC8E4}"/>
                  </a:ext>
                </a:extLst>
              </p:cNvPr>
              <p:cNvSpPr txBox="1">
                <a:spLocks noRot="1" noChangeAspect="1" noMove="1" noResize="1" noEditPoints="1" noAdjustHandles="1" noChangeArrowheads="1" noChangeShapeType="1" noTextEdit="1"/>
              </p:cNvSpPr>
              <p:nvPr/>
            </p:nvSpPr>
            <p:spPr bwMode="auto">
              <a:xfrm>
                <a:off x="5351462" y="3367088"/>
                <a:ext cx="1733441" cy="519100"/>
              </a:xfrm>
              <a:prstGeom prst="rect">
                <a:avLst/>
              </a:prstGeom>
              <a:blipFill>
                <a:blip r:embed="rId5"/>
                <a:stretch>
                  <a:fillRect/>
                </a:stretch>
              </a:blipFill>
              <a:ln>
                <a:noFill/>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Object 1062">
                <a:extLst>
                  <a:ext uri="{FF2B5EF4-FFF2-40B4-BE49-F238E27FC236}">
                    <a16:creationId xmlns:a16="http://schemas.microsoft.com/office/drawing/2014/main" id="{3700398E-CA3A-4F41-9695-B503336029FD}"/>
                  </a:ext>
                </a:extLst>
              </p:cNvPr>
              <p:cNvSpPr txBox="1"/>
              <p:nvPr/>
            </p:nvSpPr>
            <p:spPr bwMode="auto">
              <a:xfrm>
                <a:off x="6953250" y="4108450"/>
                <a:ext cx="1733442" cy="425858"/>
              </a:xfrm>
              <a:prstGeom prst="rect">
                <a:avLst/>
              </a:prstGeom>
              <a:noFill/>
              <a:ln>
                <a:noFill/>
              </a:ln>
              <a:effectLst/>
              <a:extLst/>
            </p:spPr>
            <p:txBody>
              <a:bodyPr>
                <a:noAutofit/>
              </a:bodyPr>
              <a:lstStyle/>
              <a:p>
                <a:pPr/>
                <a14:m>
                  <m:oMathPara xmlns:m="http://schemas.openxmlformats.org/officeDocument/2006/math">
                    <m:oMathParaPr>
                      <m:jc m:val="left"/>
                    </m:oMathParaPr>
                    <m:oMath xmlns:m="http://schemas.openxmlformats.org/officeDocument/2006/math">
                      <m:r>
                        <a:rPr lang="zh-CN" altLang="en-US" sz="2400" i="1" smtClean="0">
                          <a:solidFill>
                            <a:srgbClr val="FF0000"/>
                          </a:solidFill>
                          <a:latin typeface="Cambria Math" panose="02040503050406030204" pitchFamily="18" charset="0"/>
                        </a:rPr>
                        <m:t>⇒</m:t>
                      </m:r>
                      <m:r>
                        <a:rPr lang="zh-CN" altLang="en-US" sz="2400" i="1" smtClean="0">
                          <a:solidFill>
                            <a:srgbClr val="FF0000"/>
                          </a:solidFill>
                          <a:latin typeface="Cambria Math" panose="02040503050406030204" pitchFamily="18" charset="0"/>
                        </a:rPr>
                        <m:t>𝐵</m:t>
                      </m:r>
                      <m:r>
                        <a:rPr lang="zh-CN" altLang="en-US" sz="2400" i="1" smtClean="0">
                          <a:solidFill>
                            <a:srgbClr val="FF0000"/>
                          </a:solidFill>
                          <a:latin typeface="Cambria Math" panose="02040503050406030204" pitchFamily="18" charset="0"/>
                        </a:rPr>
                        <m:t>⊃</m:t>
                      </m:r>
                      <m:r>
                        <a:rPr lang="zh-CN" altLang="en-US" sz="2400" i="1" smtClean="0">
                          <a:solidFill>
                            <a:srgbClr val="FF0000"/>
                          </a:solidFill>
                          <a:latin typeface="Cambria Math" panose="02040503050406030204" pitchFamily="18" charset="0"/>
                        </a:rPr>
                        <m:t>𝐴</m:t>
                      </m:r>
                    </m:oMath>
                  </m:oMathPara>
                </a14:m>
                <a:endParaRPr lang="zh-CN" altLang="en-US" sz="2400" dirty="0">
                  <a:solidFill>
                    <a:srgbClr val="FF0000"/>
                  </a:solidFill>
                </a:endParaRPr>
              </a:p>
            </p:txBody>
          </p:sp>
        </mc:Choice>
        <mc:Fallback xmlns="">
          <p:sp>
            <p:nvSpPr>
              <p:cNvPr id="35" name="Object 1062">
                <a:extLst>
                  <a:ext uri="{FF2B5EF4-FFF2-40B4-BE49-F238E27FC236}">
                    <a16:creationId xmlns:a16="http://schemas.microsoft.com/office/drawing/2014/main" id="{3700398E-CA3A-4F41-9695-B503336029FD}"/>
                  </a:ext>
                </a:extLst>
              </p:cNvPr>
              <p:cNvSpPr txBox="1">
                <a:spLocks noRot="1" noChangeAspect="1" noMove="1" noResize="1" noEditPoints="1" noAdjustHandles="1" noChangeArrowheads="1" noChangeShapeType="1" noTextEdit="1"/>
              </p:cNvSpPr>
              <p:nvPr/>
            </p:nvSpPr>
            <p:spPr bwMode="auto">
              <a:xfrm>
                <a:off x="6953250" y="4108450"/>
                <a:ext cx="1733442" cy="425858"/>
              </a:xfrm>
              <a:prstGeom prst="rect">
                <a:avLst/>
              </a:prstGeom>
              <a:blipFill>
                <a:blip r:embed="rId6"/>
                <a:stretch>
                  <a:fillRect b="-5714"/>
                </a:stretch>
              </a:blipFill>
              <a:ln>
                <a:noFill/>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Object 1063">
                <a:extLst>
                  <a:ext uri="{FF2B5EF4-FFF2-40B4-BE49-F238E27FC236}">
                    <a16:creationId xmlns:a16="http://schemas.microsoft.com/office/drawing/2014/main" id="{29D1AECA-C549-49BC-8B3F-F5777BF8C0F4}"/>
                  </a:ext>
                </a:extLst>
              </p:cNvPr>
              <p:cNvSpPr txBox="1"/>
              <p:nvPr/>
            </p:nvSpPr>
            <p:spPr bwMode="auto">
              <a:xfrm>
                <a:off x="1600200" y="5272088"/>
                <a:ext cx="1752632" cy="442852"/>
              </a:xfrm>
              <a:prstGeom prst="rect">
                <a:avLst/>
              </a:prstGeom>
              <a:noFill/>
              <a:ln>
                <a:noFill/>
              </a:ln>
              <a:effectLst/>
              <a:extLst/>
            </p:spPr>
            <p:txBody>
              <a:bodyPr>
                <a:noAutofit/>
              </a:bodyPr>
              <a:lstStyle/>
              <a:p>
                <a:pPr/>
                <a14:m>
                  <m:oMathPara xmlns:m="http://schemas.openxmlformats.org/officeDocument/2006/math">
                    <m:oMathParaPr>
                      <m:jc m:val="left"/>
                    </m:oMathParaPr>
                    <m:oMath xmlns:m="http://schemas.openxmlformats.org/officeDocument/2006/math">
                      <m:r>
                        <a:rPr lang="zh-CN" altLang="en-US" sz="2400" i="1" smtClean="0">
                          <a:solidFill>
                            <a:srgbClr val="FF0000"/>
                          </a:solidFill>
                          <a:latin typeface="Cambria Math" panose="02040503050406030204" pitchFamily="18" charset="0"/>
                        </a:rPr>
                        <m:t>⇒</m:t>
                      </m:r>
                      <m:r>
                        <a:rPr lang="zh-CN" altLang="en-US" sz="2400" i="1" smtClean="0">
                          <a:solidFill>
                            <a:srgbClr val="FF0000"/>
                          </a:solidFill>
                          <a:latin typeface="Cambria Math" panose="02040503050406030204" pitchFamily="18" charset="0"/>
                        </a:rPr>
                        <m:t>𝐵</m:t>
                      </m:r>
                      <m:r>
                        <a:rPr lang="zh-CN" altLang="en-US" sz="2400" i="1" smtClean="0">
                          <a:solidFill>
                            <a:srgbClr val="FF0000"/>
                          </a:solidFill>
                          <a:latin typeface="Cambria Math" panose="02040503050406030204" pitchFamily="18" charset="0"/>
                        </a:rPr>
                        <m:t>⊃</m:t>
                      </m:r>
                      <m:r>
                        <a:rPr lang="zh-CN" altLang="en-US" sz="2400" i="1" smtClean="0">
                          <a:solidFill>
                            <a:srgbClr val="FF0000"/>
                          </a:solidFill>
                          <a:latin typeface="Cambria Math" panose="02040503050406030204" pitchFamily="18" charset="0"/>
                        </a:rPr>
                        <m:t>𝐴</m:t>
                      </m:r>
                    </m:oMath>
                  </m:oMathPara>
                </a14:m>
                <a:endParaRPr lang="zh-CN" altLang="en-US" sz="2400" dirty="0">
                  <a:solidFill>
                    <a:srgbClr val="FF0000"/>
                  </a:solidFill>
                </a:endParaRPr>
              </a:p>
            </p:txBody>
          </p:sp>
        </mc:Choice>
        <mc:Fallback xmlns="">
          <p:sp>
            <p:nvSpPr>
              <p:cNvPr id="36" name="Object 1063">
                <a:extLst>
                  <a:ext uri="{FF2B5EF4-FFF2-40B4-BE49-F238E27FC236}">
                    <a16:creationId xmlns:a16="http://schemas.microsoft.com/office/drawing/2014/main" id="{29D1AECA-C549-49BC-8B3F-F5777BF8C0F4}"/>
                  </a:ext>
                </a:extLst>
              </p:cNvPr>
              <p:cNvSpPr txBox="1">
                <a:spLocks noRot="1" noChangeAspect="1" noMove="1" noResize="1" noEditPoints="1" noAdjustHandles="1" noChangeArrowheads="1" noChangeShapeType="1" noTextEdit="1"/>
              </p:cNvSpPr>
              <p:nvPr/>
            </p:nvSpPr>
            <p:spPr bwMode="auto">
              <a:xfrm>
                <a:off x="1600200" y="5272088"/>
                <a:ext cx="1752632" cy="442852"/>
              </a:xfrm>
              <a:prstGeom prst="rect">
                <a:avLst/>
              </a:prstGeom>
              <a:blipFill>
                <a:blip r:embed="rId7"/>
                <a:stretch>
                  <a:fillRect b="-2778"/>
                </a:stretch>
              </a:blipFill>
              <a:ln>
                <a:noFill/>
              </a:ln>
              <a:effectLst/>
              <a:extLst/>
            </p:spPr>
            <p:txBody>
              <a:bodyPr/>
              <a:lstStyle/>
              <a:p>
                <a:r>
                  <a:rPr lang="zh-CN" altLang="en-US">
                    <a:noFill/>
                  </a:rPr>
                  <a:t> </a:t>
                </a:r>
              </a:p>
            </p:txBody>
          </p:sp>
        </mc:Fallback>
      </mc:AlternateContent>
    </p:spTree>
    <p:extLst>
      <p:ext uri="{BB962C8B-B14F-4D97-AF65-F5344CB8AC3E}">
        <p14:creationId xmlns:p14="http://schemas.microsoft.com/office/powerpoint/2010/main" val="341756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A9C100-C8C4-44DC-B995-9A051FF5D870}"/>
              </a:ext>
            </a:extLst>
          </p:cNvPr>
          <p:cNvSpPr>
            <a:spLocks noGrp="1"/>
          </p:cNvSpPr>
          <p:nvPr>
            <p:ph type="title"/>
          </p:nvPr>
        </p:nvSpPr>
        <p:spPr/>
        <p:txBody>
          <a:bodyPr/>
          <a:lstStyle/>
          <a:p>
            <a:r>
              <a:rPr lang="en-US" altLang="zh-CN" dirty="0"/>
              <a:t>3.4-4 </a:t>
            </a:r>
            <a:r>
              <a:rPr lang="zh-CN" altLang="en-US" dirty="0"/>
              <a:t>连续型随机变量及其概率密度</a:t>
            </a:r>
          </a:p>
        </p:txBody>
      </p:sp>
      <p:sp>
        <p:nvSpPr>
          <p:cNvPr id="3" name="内容占位符 2">
            <a:extLst>
              <a:ext uri="{FF2B5EF4-FFF2-40B4-BE49-F238E27FC236}">
                <a16:creationId xmlns:a16="http://schemas.microsoft.com/office/drawing/2014/main" id="{4480C43F-6749-4B84-B931-3A6FB5ECB7ED}"/>
              </a:ext>
            </a:extLst>
          </p:cNvPr>
          <p:cNvSpPr>
            <a:spLocks noGrp="1"/>
          </p:cNvSpPr>
          <p:nvPr>
            <p:ph idx="1"/>
          </p:nvPr>
        </p:nvSpPr>
        <p:spPr/>
        <p:txBody>
          <a:bodyPr/>
          <a:lstStyle/>
          <a:p>
            <a:endParaRPr lang="zh-CN" altLang="en-US"/>
          </a:p>
        </p:txBody>
      </p:sp>
      <p:grpSp>
        <p:nvGrpSpPr>
          <p:cNvPr id="4" name="Group 4">
            <a:extLst>
              <a:ext uri="{FF2B5EF4-FFF2-40B4-BE49-F238E27FC236}">
                <a16:creationId xmlns:a16="http://schemas.microsoft.com/office/drawing/2014/main" id="{84EE4B44-960A-4B1A-80FE-2BEB1B06E9DC}"/>
              </a:ext>
            </a:extLst>
          </p:cNvPr>
          <p:cNvGrpSpPr>
            <a:grpSpLocks/>
          </p:cNvGrpSpPr>
          <p:nvPr/>
        </p:nvGrpSpPr>
        <p:grpSpPr bwMode="auto">
          <a:xfrm>
            <a:off x="2057400" y="750888"/>
            <a:ext cx="6156325" cy="2808287"/>
            <a:chOff x="720" y="247"/>
            <a:chExt cx="3878" cy="1769"/>
          </a:xfrm>
        </p:grpSpPr>
        <p:sp>
          <p:nvSpPr>
            <p:cNvPr id="5" name="Line 5">
              <a:extLst>
                <a:ext uri="{FF2B5EF4-FFF2-40B4-BE49-F238E27FC236}">
                  <a16:creationId xmlns:a16="http://schemas.microsoft.com/office/drawing/2014/main" id="{9021D33C-9CD1-4C13-A084-B0F51734D42A}"/>
                </a:ext>
              </a:extLst>
            </p:cNvPr>
            <p:cNvSpPr>
              <a:spLocks noChangeShapeType="1"/>
            </p:cNvSpPr>
            <p:nvPr/>
          </p:nvSpPr>
          <p:spPr bwMode="auto">
            <a:xfrm>
              <a:off x="720" y="1488"/>
              <a:ext cx="3792" cy="0"/>
            </a:xfrm>
            <a:prstGeom prst="line">
              <a:avLst/>
            </a:prstGeom>
            <a:noFill/>
            <a:ln w="19050">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 name="Line 6">
              <a:extLst>
                <a:ext uri="{FF2B5EF4-FFF2-40B4-BE49-F238E27FC236}">
                  <a16:creationId xmlns:a16="http://schemas.microsoft.com/office/drawing/2014/main" id="{30814A33-535D-45B6-A800-1F9DB86DAA0C}"/>
                </a:ext>
              </a:extLst>
            </p:cNvPr>
            <p:cNvSpPr>
              <a:spLocks noChangeShapeType="1"/>
            </p:cNvSpPr>
            <p:nvPr/>
          </p:nvSpPr>
          <p:spPr bwMode="auto">
            <a:xfrm flipV="1">
              <a:off x="2352" y="384"/>
              <a:ext cx="0" cy="1632"/>
            </a:xfrm>
            <a:prstGeom prst="line">
              <a:avLst/>
            </a:prstGeom>
            <a:noFill/>
            <a:ln w="9525">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 name="Text Box 7">
              <a:extLst>
                <a:ext uri="{FF2B5EF4-FFF2-40B4-BE49-F238E27FC236}">
                  <a16:creationId xmlns:a16="http://schemas.microsoft.com/office/drawing/2014/main" id="{FF532F39-FB7A-49F2-B921-02ABDD1FC32C}"/>
                </a:ext>
              </a:extLst>
            </p:cNvPr>
            <p:cNvSpPr txBox="1">
              <a:spLocks noChangeArrowheads="1"/>
            </p:cNvSpPr>
            <p:nvPr/>
          </p:nvSpPr>
          <p:spPr bwMode="auto">
            <a:xfrm>
              <a:off x="4368" y="1491"/>
              <a:ext cx="23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i="1">
                  <a:solidFill>
                    <a:schemeClr val="tx1"/>
                  </a:solidFill>
                  <a:latin typeface="Times New Roman" panose="02020603050405020304" pitchFamily="18" charset="0"/>
                </a:rPr>
                <a:t>x</a:t>
              </a:r>
            </a:p>
          </p:txBody>
        </p:sp>
        <p:sp>
          <p:nvSpPr>
            <p:cNvPr id="8" name="Text Box 8">
              <a:extLst>
                <a:ext uri="{FF2B5EF4-FFF2-40B4-BE49-F238E27FC236}">
                  <a16:creationId xmlns:a16="http://schemas.microsoft.com/office/drawing/2014/main" id="{AF2DB06F-B579-4CBF-9FA8-35A33764443D}"/>
                </a:ext>
              </a:extLst>
            </p:cNvPr>
            <p:cNvSpPr txBox="1">
              <a:spLocks noChangeArrowheads="1"/>
            </p:cNvSpPr>
            <p:nvPr/>
          </p:nvSpPr>
          <p:spPr bwMode="auto">
            <a:xfrm>
              <a:off x="1736" y="247"/>
              <a:ext cx="62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chemeClr val="tx1"/>
                  </a:solidFill>
                  <a:latin typeface="Times New Roman" panose="02020603050405020304" pitchFamily="18" charset="0"/>
                </a:rPr>
                <a:t>f</a:t>
              </a:r>
              <a:r>
                <a:rPr kumimoji="1" lang="en-US" altLang="zh-CN" sz="3200" b="1">
                  <a:solidFill>
                    <a:schemeClr val="tx1"/>
                  </a:solidFill>
                  <a:latin typeface="Times New Roman" panose="02020603050405020304" pitchFamily="18" charset="0"/>
                </a:rPr>
                <a:t> ( </a:t>
              </a:r>
              <a:r>
                <a:rPr kumimoji="1" lang="en-US" altLang="zh-CN" sz="3200" b="1" i="1">
                  <a:solidFill>
                    <a:schemeClr val="tx1"/>
                  </a:solidFill>
                  <a:latin typeface="Times New Roman" panose="02020603050405020304" pitchFamily="18" charset="0"/>
                </a:rPr>
                <a:t>x</a:t>
              </a:r>
              <a:r>
                <a:rPr kumimoji="1" lang="en-US" altLang="zh-CN" sz="3200" b="1">
                  <a:solidFill>
                    <a:schemeClr val="tx1"/>
                  </a:solidFill>
                  <a:latin typeface="Times New Roman" panose="02020603050405020304" pitchFamily="18" charset="0"/>
                </a:rPr>
                <a:t>)</a:t>
              </a:r>
              <a:endParaRPr kumimoji="1" lang="en-US" altLang="zh-CN" sz="3200" b="1" i="1">
                <a:solidFill>
                  <a:schemeClr val="tx1"/>
                </a:solidFill>
                <a:latin typeface="Times New Roman" panose="02020603050405020304" pitchFamily="18" charset="0"/>
              </a:endParaRPr>
            </a:p>
          </p:txBody>
        </p:sp>
        <p:sp>
          <p:nvSpPr>
            <p:cNvPr id="9" name="Text Box 9">
              <a:extLst>
                <a:ext uri="{FF2B5EF4-FFF2-40B4-BE49-F238E27FC236}">
                  <a16:creationId xmlns:a16="http://schemas.microsoft.com/office/drawing/2014/main" id="{9D85891F-8B24-4783-9A71-8918D72BC54A}"/>
                </a:ext>
              </a:extLst>
            </p:cNvPr>
            <p:cNvSpPr txBox="1">
              <a:spLocks noChangeArrowheads="1"/>
            </p:cNvSpPr>
            <p:nvPr/>
          </p:nvSpPr>
          <p:spPr bwMode="auto">
            <a:xfrm>
              <a:off x="1505" y="1452"/>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i="1">
                  <a:solidFill>
                    <a:schemeClr val="tx1"/>
                  </a:solidFill>
                  <a:latin typeface="Times New Roman" panose="02020603050405020304" pitchFamily="18" charset="0"/>
                </a:rPr>
                <a:t>a</a:t>
              </a:r>
            </a:p>
          </p:txBody>
        </p:sp>
        <p:sp>
          <p:nvSpPr>
            <p:cNvPr id="10" name="Text Box 10">
              <a:extLst>
                <a:ext uri="{FF2B5EF4-FFF2-40B4-BE49-F238E27FC236}">
                  <a16:creationId xmlns:a16="http://schemas.microsoft.com/office/drawing/2014/main" id="{A0D1E246-CEFA-4484-B66F-F32A08687D9F}"/>
                </a:ext>
              </a:extLst>
            </p:cNvPr>
            <p:cNvSpPr txBox="1">
              <a:spLocks noChangeArrowheads="1"/>
            </p:cNvSpPr>
            <p:nvPr/>
          </p:nvSpPr>
          <p:spPr bwMode="auto">
            <a:xfrm>
              <a:off x="3211" y="1449"/>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i="1">
                  <a:solidFill>
                    <a:schemeClr val="tx1"/>
                  </a:solidFill>
                  <a:latin typeface="Times New Roman" panose="02020603050405020304" pitchFamily="18" charset="0"/>
                </a:rPr>
                <a:t>b</a:t>
              </a:r>
            </a:p>
          </p:txBody>
        </p:sp>
        <p:sp>
          <p:nvSpPr>
            <p:cNvPr id="11" name="Line 11">
              <a:extLst>
                <a:ext uri="{FF2B5EF4-FFF2-40B4-BE49-F238E27FC236}">
                  <a16:creationId xmlns:a16="http://schemas.microsoft.com/office/drawing/2014/main" id="{C72B9129-D9D4-4FD8-8096-41F6F1132CC9}"/>
                </a:ext>
              </a:extLst>
            </p:cNvPr>
            <p:cNvSpPr>
              <a:spLocks noChangeShapeType="1"/>
            </p:cNvSpPr>
            <p:nvPr/>
          </p:nvSpPr>
          <p:spPr bwMode="auto">
            <a:xfrm>
              <a:off x="1728" y="960"/>
              <a:ext cx="1488"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Line 12">
              <a:extLst>
                <a:ext uri="{FF2B5EF4-FFF2-40B4-BE49-F238E27FC236}">
                  <a16:creationId xmlns:a16="http://schemas.microsoft.com/office/drawing/2014/main" id="{093EC77B-05ED-4D2F-8C42-2283FE8135F5}"/>
                </a:ext>
              </a:extLst>
            </p:cNvPr>
            <p:cNvSpPr>
              <a:spLocks noChangeShapeType="1"/>
            </p:cNvSpPr>
            <p:nvPr/>
          </p:nvSpPr>
          <p:spPr bwMode="auto">
            <a:xfrm>
              <a:off x="768" y="1479"/>
              <a:ext cx="96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Line 13">
              <a:extLst>
                <a:ext uri="{FF2B5EF4-FFF2-40B4-BE49-F238E27FC236}">
                  <a16:creationId xmlns:a16="http://schemas.microsoft.com/office/drawing/2014/main" id="{7231B01A-18B9-48C9-BF0C-2CD50200F7DB}"/>
                </a:ext>
              </a:extLst>
            </p:cNvPr>
            <p:cNvSpPr>
              <a:spLocks noChangeShapeType="1"/>
            </p:cNvSpPr>
            <p:nvPr/>
          </p:nvSpPr>
          <p:spPr bwMode="auto">
            <a:xfrm>
              <a:off x="3198" y="1479"/>
              <a:ext cx="96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4" name="Group 14">
            <a:extLst>
              <a:ext uri="{FF2B5EF4-FFF2-40B4-BE49-F238E27FC236}">
                <a16:creationId xmlns:a16="http://schemas.microsoft.com/office/drawing/2014/main" id="{3CF39B0D-BA28-46E1-863F-4483F3F4FACB}"/>
              </a:ext>
            </a:extLst>
          </p:cNvPr>
          <p:cNvGrpSpPr>
            <a:grpSpLocks/>
          </p:cNvGrpSpPr>
          <p:nvPr/>
        </p:nvGrpSpPr>
        <p:grpSpPr bwMode="auto">
          <a:xfrm>
            <a:off x="2057400" y="1905000"/>
            <a:ext cx="6156325" cy="4713288"/>
            <a:chOff x="720" y="960"/>
            <a:chExt cx="3878" cy="2969"/>
          </a:xfrm>
        </p:grpSpPr>
        <p:grpSp>
          <p:nvGrpSpPr>
            <p:cNvPr id="15" name="Group 15">
              <a:extLst>
                <a:ext uri="{FF2B5EF4-FFF2-40B4-BE49-F238E27FC236}">
                  <a16:creationId xmlns:a16="http://schemas.microsoft.com/office/drawing/2014/main" id="{617E35FC-0690-463A-83BF-C8569C105B02}"/>
                </a:ext>
              </a:extLst>
            </p:cNvPr>
            <p:cNvGrpSpPr>
              <a:grpSpLocks/>
            </p:cNvGrpSpPr>
            <p:nvPr/>
          </p:nvGrpSpPr>
          <p:grpSpPr bwMode="auto">
            <a:xfrm>
              <a:off x="720" y="2160"/>
              <a:ext cx="3878" cy="1769"/>
              <a:chOff x="720" y="583"/>
              <a:chExt cx="3878" cy="1769"/>
            </a:xfrm>
          </p:grpSpPr>
          <p:sp>
            <p:nvSpPr>
              <p:cNvPr id="23" name="Line 16">
                <a:extLst>
                  <a:ext uri="{FF2B5EF4-FFF2-40B4-BE49-F238E27FC236}">
                    <a16:creationId xmlns:a16="http://schemas.microsoft.com/office/drawing/2014/main" id="{D590CF53-353A-417D-94F9-3B67DAF4CC6A}"/>
                  </a:ext>
                </a:extLst>
              </p:cNvPr>
              <p:cNvSpPr>
                <a:spLocks noChangeShapeType="1"/>
              </p:cNvSpPr>
              <p:nvPr/>
            </p:nvSpPr>
            <p:spPr bwMode="auto">
              <a:xfrm>
                <a:off x="720" y="1824"/>
                <a:ext cx="3792" cy="0"/>
              </a:xfrm>
              <a:prstGeom prst="line">
                <a:avLst/>
              </a:prstGeom>
              <a:noFill/>
              <a:ln w="9525">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 name="Line 17">
                <a:extLst>
                  <a:ext uri="{FF2B5EF4-FFF2-40B4-BE49-F238E27FC236}">
                    <a16:creationId xmlns:a16="http://schemas.microsoft.com/office/drawing/2014/main" id="{971F8833-7734-43A8-AAF6-99ECD03B35DF}"/>
                  </a:ext>
                </a:extLst>
              </p:cNvPr>
              <p:cNvSpPr>
                <a:spLocks noChangeShapeType="1"/>
              </p:cNvSpPr>
              <p:nvPr/>
            </p:nvSpPr>
            <p:spPr bwMode="auto">
              <a:xfrm flipV="1">
                <a:off x="2352" y="720"/>
                <a:ext cx="0" cy="1632"/>
              </a:xfrm>
              <a:prstGeom prst="line">
                <a:avLst/>
              </a:prstGeom>
              <a:noFill/>
              <a:ln w="9525">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 name="Text Box 18">
                <a:extLst>
                  <a:ext uri="{FF2B5EF4-FFF2-40B4-BE49-F238E27FC236}">
                    <a16:creationId xmlns:a16="http://schemas.microsoft.com/office/drawing/2014/main" id="{E64C8A9D-AC4B-4941-BB72-8BB618909EF7}"/>
                  </a:ext>
                </a:extLst>
              </p:cNvPr>
              <p:cNvSpPr txBox="1">
                <a:spLocks noChangeArrowheads="1"/>
              </p:cNvSpPr>
              <p:nvPr/>
            </p:nvSpPr>
            <p:spPr bwMode="auto">
              <a:xfrm>
                <a:off x="4368" y="1829"/>
                <a:ext cx="23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i="1">
                    <a:solidFill>
                      <a:schemeClr val="tx1"/>
                    </a:solidFill>
                    <a:latin typeface="Times New Roman" panose="02020603050405020304" pitchFamily="18" charset="0"/>
                  </a:rPr>
                  <a:t>x</a:t>
                </a:r>
              </a:p>
            </p:txBody>
          </p:sp>
          <p:sp>
            <p:nvSpPr>
              <p:cNvPr id="26" name="Text Box 19">
                <a:extLst>
                  <a:ext uri="{FF2B5EF4-FFF2-40B4-BE49-F238E27FC236}">
                    <a16:creationId xmlns:a16="http://schemas.microsoft.com/office/drawing/2014/main" id="{54EA05CC-87FE-43C9-970B-35BD1704A5D2}"/>
                  </a:ext>
                </a:extLst>
              </p:cNvPr>
              <p:cNvSpPr txBox="1">
                <a:spLocks noChangeArrowheads="1"/>
              </p:cNvSpPr>
              <p:nvPr/>
            </p:nvSpPr>
            <p:spPr bwMode="auto">
              <a:xfrm>
                <a:off x="1736" y="583"/>
                <a:ext cx="64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chemeClr val="tx1"/>
                    </a:solidFill>
                    <a:latin typeface="Times New Roman" panose="02020603050405020304" pitchFamily="18" charset="0"/>
                  </a:rPr>
                  <a:t>F</a:t>
                </a:r>
                <a:r>
                  <a:rPr kumimoji="1" lang="en-US" altLang="zh-CN" sz="3200" b="1">
                    <a:solidFill>
                      <a:schemeClr val="tx1"/>
                    </a:solidFill>
                    <a:latin typeface="Times New Roman" panose="02020603050405020304" pitchFamily="18" charset="0"/>
                  </a:rPr>
                  <a:t>( </a:t>
                </a:r>
                <a:r>
                  <a:rPr kumimoji="1" lang="en-US" altLang="zh-CN" sz="3200" b="1" i="1">
                    <a:solidFill>
                      <a:schemeClr val="tx1"/>
                    </a:solidFill>
                    <a:latin typeface="Times New Roman" panose="02020603050405020304" pitchFamily="18" charset="0"/>
                  </a:rPr>
                  <a:t>x</a:t>
                </a:r>
                <a:r>
                  <a:rPr kumimoji="1" lang="en-US" altLang="zh-CN" sz="3200" b="1">
                    <a:solidFill>
                      <a:schemeClr val="tx1"/>
                    </a:solidFill>
                    <a:latin typeface="Times New Roman" panose="02020603050405020304" pitchFamily="18" charset="0"/>
                  </a:rPr>
                  <a:t>)</a:t>
                </a:r>
                <a:endParaRPr kumimoji="1" lang="en-US" altLang="zh-CN" sz="3200" b="1" i="1">
                  <a:solidFill>
                    <a:schemeClr val="tx1"/>
                  </a:solidFill>
                  <a:latin typeface="Times New Roman" panose="02020603050405020304" pitchFamily="18" charset="0"/>
                </a:endParaRPr>
              </a:p>
            </p:txBody>
          </p:sp>
        </p:grpSp>
        <p:sp>
          <p:nvSpPr>
            <p:cNvPr id="16" name="Line 20">
              <a:extLst>
                <a:ext uri="{FF2B5EF4-FFF2-40B4-BE49-F238E27FC236}">
                  <a16:creationId xmlns:a16="http://schemas.microsoft.com/office/drawing/2014/main" id="{5400D630-0526-4185-8D27-3834D2307C0B}"/>
                </a:ext>
              </a:extLst>
            </p:cNvPr>
            <p:cNvSpPr>
              <a:spLocks noChangeShapeType="1"/>
            </p:cNvSpPr>
            <p:nvPr/>
          </p:nvSpPr>
          <p:spPr bwMode="auto">
            <a:xfrm>
              <a:off x="1728" y="960"/>
              <a:ext cx="0" cy="2448"/>
            </a:xfrm>
            <a:prstGeom prst="line">
              <a:avLst/>
            </a:prstGeom>
            <a:noFill/>
            <a:ln w="25400">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Line 21">
              <a:extLst>
                <a:ext uri="{FF2B5EF4-FFF2-40B4-BE49-F238E27FC236}">
                  <a16:creationId xmlns:a16="http://schemas.microsoft.com/office/drawing/2014/main" id="{314433FD-BD6E-49F0-BBAA-CBCEDE706956}"/>
                </a:ext>
              </a:extLst>
            </p:cNvPr>
            <p:cNvSpPr>
              <a:spLocks noChangeShapeType="1"/>
            </p:cNvSpPr>
            <p:nvPr/>
          </p:nvSpPr>
          <p:spPr bwMode="auto">
            <a:xfrm>
              <a:off x="3220" y="969"/>
              <a:ext cx="0" cy="2448"/>
            </a:xfrm>
            <a:prstGeom prst="line">
              <a:avLst/>
            </a:prstGeom>
            <a:noFill/>
            <a:ln w="25400">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Text Box 22">
              <a:extLst>
                <a:ext uri="{FF2B5EF4-FFF2-40B4-BE49-F238E27FC236}">
                  <a16:creationId xmlns:a16="http://schemas.microsoft.com/office/drawing/2014/main" id="{5ACF24EF-683A-48FA-837F-3EC370D0772A}"/>
                </a:ext>
              </a:extLst>
            </p:cNvPr>
            <p:cNvSpPr txBox="1">
              <a:spLocks noChangeArrowheads="1"/>
            </p:cNvSpPr>
            <p:nvPr/>
          </p:nvSpPr>
          <p:spPr bwMode="auto">
            <a:xfrm>
              <a:off x="3190" y="3390"/>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i="1">
                  <a:solidFill>
                    <a:schemeClr val="tx1"/>
                  </a:solidFill>
                  <a:latin typeface="Times New Roman" panose="02020603050405020304" pitchFamily="18" charset="0"/>
                </a:rPr>
                <a:t>b</a:t>
              </a:r>
            </a:p>
          </p:txBody>
        </p:sp>
        <p:sp>
          <p:nvSpPr>
            <p:cNvPr id="19" name="Text Box 23">
              <a:extLst>
                <a:ext uri="{FF2B5EF4-FFF2-40B4-BE49-F238E27FC236}">
                  <a16:creationId xmlns:a16="http://schemas.microsoft.com/office/drawing/2014/main" id="{5D982F28-D5EA-4875-9CF7-257482B3B442}"/>
                </a:ext>
              </a:extLst>
            </p:cNvPr>
            <p:cNvSpPr txBox="1">
              <a:spLocks noChangeArrowheads="1"/>
            </p:cNvSpPr>
            <p:nvPr/>
          </p:nvSpPr>
          <p:spPr bwMode="auto">
            <a:xfrm>
              <a:off x="1492" y="3360"/>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i="1">
                  <a:solidFill>
                    <a:schemeClr val="tx1"/>
                  </a:solidFill>
                  <a:latin typeface="Times New Roman" panose="02020603050405020304" pitchFamily="18" charset="0"/>
                </a:rPr>
                <a:t>a</a:t>
              </a:r>
            </a:p>
          </p:txBody>
        </p:sp>
        <p:sp>
          <p:nvSpPr>
            <p:cNvPr id="20" name="Line 24">
              <a:extLst>
                <a:ext uri="{FF2B5EF4-FFF2-40B4-BE49-F238E27FC236}">
                  <a16:creationId xmlns:a16="http://schemas.microsoft.com/office/drawing/2014/main" id="{B6895FC5-749A-478C-8465-1C6C85D5A254}"/>
                </a:ext>
              </a:extLst>
            </p:cNvPr>
            <p:cNvSpPr>
              <a:spLocks noChangeShapeType="1"/>
            </p:cNvSpPr>
            <p:nvPr/>
          </p:nvSpPr>
          <p:spPr bwMode="auto">
            <a:xfrm>
              <a:off x="772" y="3399"/>
              <a:ext cx="96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Line 25">
              <a:extLst>
                <a:ext uri="{FF2B5EF4-FFF2-40B4-BE49-F238E27FC236}">
                  <a16:creationId xmlns:a16="http://schemas.microsoft.com/office/drawing/2014/main" id="{8AC8D872-EBBE-42F6-B5D0-5121B85623C6}"/>
                </a:ext>
              </a:extLst>
            </p:cNvPr>
            <p:cNvSpPr>
              <a:spLocks noChangeShapeType="1"/>
            </p:cNvSpPr>
            <p:nvPr/>
          </p:nvSpPr>
          <p:spPr bwMode="auto">
            <a:xfrm>
              <a:off x="3220" y="2849"/>
              <a:ext cx="96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 name="Line 26">
              <a:extLst>
                <a:ext uri="{FF2B5EF4-FFF2-40B4-BE49-F238E27FC236}">
                  <a16:creationId xmlns:a16="http://schemas.microsoft.com/office/drawing/2014/main" id="{F82D33A1-8AFB-4779-B5E6-7837506A308E}"/>
                </a:ext>
              </a:extLst>
            </p:cNvPr>
            <p:cNvSpPr>
              <a:spLocks noChangeShapeType="1"/>
            </p:cNvSpPr>
            <p:nvPr/>
          </p:nvSpPr>
          <p:spPr bwMode="auto">
            <a:xfrm flipH="1">
              <a:off x="1732" y="2832"/>
              <a:ext cx="1488" cy="576"/>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7" name="AutoShape 27">
            <a:extLst>
              <a:ext uri="{FF2B5EF4-FFF2-40B4-BE49-F238E27FC236}">
                <a16:creationId xmlns:a16="http://schemas.microsoft.com/office/drawing/2014/main" id="{DA6AD525-0DE1-488A-A4AE-D434ECE3A4A2}"/>
              </a:ext>
            </a:extLst>
          </p:cNvPr>
          <p:cNvSpPr>
            <a:spLocks noChangeArrowheads="1"/>
          </p:cNvSpPr>
          <p:nvPr/>
        </p:nvSpPr>
        <p:spPr bwMode="auto">
          <a:xfrm>
            <a:off x="838200" y="685800"/>
            <a:ext cx="990600" cy="2209800"/>
          </a:xfrm>
          <a:prstGeom prst="wedgeRoundRectCallout">
            <a:avLst>
              <a:gd name="adj1" fmla="val 124519"/>
              <a:gd name="adj2" fmla="val -5676"/>
              <a:gd name="adj3" fmla="val 16667"/>
            </a:avLst>
          </a:prstGeom>
          <a:noFill/>
          <a:ln w="19050">
            <a:solidFill>
              <a:srgbClr val="008000"/>
            </a:solidFill>
            <a:miter lim="800000"/>
            <a:headEnd/>
            <a:tailEnd/>
          </a:ln>
          <a:effectLst/>
          <a:extLst>
            <a:ext uri="{909E8E84-426E-40DD-AFC4-6F175D3DCCD1}">
              <a14:hiddenFill xmlns:a14="http://schemas.microsoft.com/office/drawing/2010/main">
                <a:solidFill>
                  <a:srgbClr val="00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r>
              <a:rPr kumimoji="1" lang="zh-CN" altLang="en-US" b="1">
                <a:solidFill>
                  <a:srgbClr val="000000"/>
                </a:solidFill>
              </a:rPr>
              <a:t>概率密度函数的图像为</a:t>
            </a:r>
          </a:p>
        </p:txBody>
      </p:sp>
      <p:sp>
        <p:nvSpPr>
          <p:cNvPr id="28" name="AutoShape 28">
            <a:extLst>
              <a:ext uri="{FF2B5EF4-FFF2-40B4-BE49-F238E27FC236}">
                <a16:creationId xmlns:a16="http://schemas.microsoft.com/office/drawing/2014/main" id="{A469CB7C-71C4-45C0-AEAC-BA71C041966E}"/>
              </a:ext>
            </a:extLst>
          </p:cNvPr>
          <p:cNvSpPr>
            <a:spLocks noChangeArrowheads="1"/>
          </p:cNvSpPr>
          <p:nvPr/>
        </p:nvSpPr>
        <p:spPr bwMode="auto">
          <a:xfrm>
            <a:off x="914400" y="3810000"/>
            <a:ext cx="990600" cy="1981200"/>
          </a:xfrm>
          <a:prstGeom prst="wedgeRoundRectCallout">
            <a:avLst>
              <a:gd name="adj1" fmla="val 126921"/>
              <a:gd name="adj2" fmla="val -8255"/>
              <a:gd name="adj3" fmla="val 16667"/>
            </a:avLst>
          </a:prstGeom>
          <a:noFill/>
          <a:ln w="22225">
            <a:solidFill>
              <a:srgbClr val="008000"/>
            </a:solidFill>
            <a:miter lim="800000"/>
            <a:headEnd/>
            <a:tailEnd/>
          </a:ln>
          <a:effectLst/>
          <a:extLst>
            <a:ext uri="{909E8E84-426E-40DD-AFC4-6F175D3DCCD1}">
              <a14:hiddenFill xmlns:a14="http://schemas.microsoft.com/office/drawing/2010/main">
                <a:solidFill>
                  <a:srgbClr val="00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r>
              <a:rPr kumimoji="1" lang="zh-CN" altLang="en-US" b="1">
                <a:solidFill>
                  <a:srgbClr val="000000"/>
                </a:solidFill>
              </a:rPr>
              <a:t>分布函数的图像为</a:t>
            </a:r>
          </a:p>
        </p:txBody>
      </p:sp>
    </p:spTree>
    <p:extLst>
      <p:ext uri="{BB962C8B-B14F-4D97-AF65-F5344CB8AC3E}">
        <p14:creationId xmlns:p14="http://schemas.microsoft.com/office/powerpoint/2010/main" val="312003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anim calcmode="lin" valueType="num">
                                      <p:cBhvr additive="base">
                                        <p:cTn id="18" dur="500" fill="hold"/>
                                        <p:tgtEl>
                                          <p:spTgt spid="28"/>
                                        </p:tgtEl>
                                        <p:attrNameLst>
                                          <p:attrName>ppt_x</p:attrName>
                                        </p:attrNameLst>
                                      </p:cBhvr>
                                      <p:tavLst>
                                        <p:tav tm="0">
                                          <p:val>
                                            <p:strVal val="0-#ppt_w/2"/>
                                          </p:val>
                                        </p:tav>
                                        <p:tav tm="100000">
                                          <p:val>
                                            <p:strVal val="#ppt_x"/>
                                          </p:val>
                                        </p:tav>
                                      </p:tavLst>
                                    </p:anim>
                                    <p:anim calcmode="lin" valueType="num">
                                      <p:cBhvr additive="base">
                                        <p:cTn id="19"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up)">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autoUpdateAnimBg="0"/>
      <p:bldP spid="28" grpId="0" animBg="1"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DE9F7A-45E4-450F-88D1-8D211D6CA4C6}"/>
              </a:ext>
            </a:extLst>
          </p:cNvPr>
          <p:cNvSpPr>
            <a:spLocks noGrp="1"/>
          </p:cNvSpPr>
          <p:nvPr>
            <p:ph type="title"/>
          </p:nvPr>
        </p:nvSpPr>
        <p:spPr/>
        <p:txBody>
          <a:bodyPr/>
          <a:lstStyle/>
          <a:p>
            <a:r>
              <a:rPr lang="en-US" altLang="zh-CN" dirty="0"/>
              <a:t>3.4-4 </a:t>
            </a:r>
            <a:r>
              <a:rPr lang="zh-CN" altLang="en-US" dirty="0"/>
              <a:t>连续型随机变量及其概率密度</a:t>
            </a:r>
          </a:p>
        </p:txBody>
      </p:sp>
      <p:sp>
        <p:nvSpPr>
          <p:cNvPr id="3" name="内容占位符 2">
            <a:extLst>
              <a:ext uri="{FF2B5EF4-FFF2-40B4-BE49-F238E27FC236}">
                <a16:creationId xmlns:a16="http://schemas.microsoft.com/office/drawing/2014/main" id="{C0515189-9225-46A1-ABC0-5E36C320DC22}"/>
              </a:ext>
            </a:extLst>
          </p:cNvPr>
          <p:cNvSpPr>
            <a:spLocks noGrp="1"/>
          </p:cNvSpPr>
          <p:nvPr>
            <p:ph idx="1"/>
          </p:nvPr>
        </p:nvSpPr>
        <p:spPr/>
        <p:txBody>
          <a:bodyPr/>
          <a:lstStyle/>
          <a:p>
            <a:endParaRPr lang="zh-CN" altLang="en-US" dirty="0"/>
          </a:p>
        </p:txBody>
      </p:sp>
      <p:sp>
        <p:nvSpPr>
          <p:cNvPr id="4" name="Rectangle 4">
            <a:extLst>
              <a:ext uri="{FF2B5EF4-FFF2-40B4-BE49-F238E27FC236}">
                <a16:creationId xmlns:a16="http://schemas.microsoft.com/office/drawing/2014/main" id="{5D679646-48EF-4939-97C1-78CF638213B0}"/>
              </a:ext>
            </a:extLst>
          </p:cNvPr>
          <p:cNvSpPr txBox="1">
            <a:spLocks noChangeArrowheads="1"/>
          </p:cNvSpPr>
          <p:nvPr/>
        </p:nvSpPr>
        <p:spPr bwMode="auto">
          <a:xfrm>
            <a:off x="304800" y="381000"/>
            <a:ext cx="2819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baseline="0">
                <a:solidFill>
                  <a:srgbClr val="2C14BC"/>
                </a:solidFill>
                <a:latin typeface="+mj-lt"/>
                <a:ea typeface="+mj-ea"/>
                <a:cs typeface="+mj-cs"/>
              </a:defRPr>
            </a:lvl1pPr>
            <a:lvl2pPr algn="l" rtl="0" eaLnBrk="0" fontAlgn="base" hangingPunct="0">
              <a:spcBef>
                <a:spcPct val="0"/>
              </a:spcBef>
              <a:spcAft>
                <a:spcPct val="0"/>
              </a:spcAft>
              <a:defRPr sz="3200">
                <a:solidFill>
                  <a:schemeClr val="bg1"/>
                </a:solidFill>
                <a:latin typeface="Arial" pitchFamily="34" charset="0"/>
                <a:ea typeface="黑体" pitchFamily="49" charset="-122"/>
              </a:defRPr>
            </a:lvl2pPr>
            <a:lvl3pPr algn="l" rtl="0" eaLnBrk="0" fontAlgn="base" hangingPunct="0">
              <a:spcBef>
                <a:spcPct val="0"/>
              </a:spcBef>
              <a:spcAft>
                <a:spcPct val="0"/>
              </a:spcAft>
              <a:defRPr sz="3200">
                <a:solidFill>
                  <a:schemeClr val="bg1"/>
                </a:solidFill>
                <a:latin typeface="Arial" pitchFamily="34" charset="0"/>
                <a:ea typeface="黑体" pitchFamily="49" charset="-122"/>
              </a:defRPr>
            </a:lvl3pPr>
            <a:lvl4pPr algn="l" rtl="0" eaLnBrk="0" fontAlgn="base" hangingPunct="0">
              <a:spcBef>
                <a:spcPct val="0"/>
              </a:spcBef>
              <a:spcAft>
                <a:spcPct val="0"/>
              </a:spcAft>
              <a:defRPr sz="3200">
                <a:solidFill>
                  <a:schemeClr val="bg1"/>
                </a:solidFill>
                <a:latin typeface="Arial" pitchFamily="34" charset="0"/>
                <a:ea typeface="黑体" pitchFamily="49" charset="-122"/>
              </a:defRPr>
            </a:lvl4pPr>
            <a:lvl5pPr algn="l" rtl="0" eaLnBrk="0" fontAlgn="base" hangingPunct="0">
              <a:spcBef>
                <a:spcPct val="0"/>
              </a:spcBef>
              <a:spcAft>
                <a:spcPct val="0"/>
              </a:spcAft>
              <a:defRPr sz="3200">
                <a:solidFill>
                  <a:schemeClr val="bg1"/>
                </a:solidFill>
                <a:latin typeface="Arial" pitchFamily="34" charset="0"/>
                <a:ea typeface="黑体" pitchFamily="49" charset="-122"/>
              </a:defRPr>
            </a:lvl5pPr>
            <a:lvl6pPr marL="457200" algn="l" rtl="0" eaLnBrk="0" fontAlgn="base" hangingPunct="0">
              <a:spcBef>
                <a:spcPct val="0"/>
              </a:spcBef>
              <a:spcAft>
                <a:spcPct val="0"/>
              </a:spcAft>
              <a:defRPr sz="3200">
                <a:solidFill>
                  <a:schemeClr val="bg1"/>
                </a:solidFill>
                <a:latin typeface="Arial" pitchFamily="34" charset="0"/>
                <a:ea typeface="黑体" pitchFamily="49" charset="-122"/>
              </a:defRPr>
            </a:lvl6pPr>
            <a:lvl7pPr marL="914400" algn="l" rtl="0" eaLnBrk="0" fontAlgn="base" hangingPunct="0">
              <a:spcBef>
                <a:spcPct val="0"/>
              </a:spcBef>
              <a:spcAft>
                <a:spcPct val="0"/>
              </a:spcAft>
              <a:defRPr sz="3200">
                <a:solidFill>
                  <a:schemeClr val="bg1"/>
                </a:solidFill>
                <a:latin typeface="Arial" pitchFamily="34" charset="0"/>
                <a:ea typeface="黑体" pitchFamily="49" charset="-122"/>
              </a:defRPr>
            </a:lvl7pPr>
            <a:lvl8pPr marL="1371600" algn="l" rtl="0" eaLnBrk="0" fontAlgn="base" hangingPunct="0">
              <a:spcBef>
                <a:spcPct val="0"/>
              </a:spcBef>
              <a:spcAft>
                <a:spcPct val="0"/>
              </a:spcAft>
              <a:defRPr sz="3200">
                <a:solidFill>
                  <a:schemeClr val="bg1"/>
                </a:solidFill>
                <a:latin typeface="Arial" pitchFamily="34" charset="0"/>
                <a:ea typeface="黑体" pitchFamily="49" charset="-122"/>
              </a:defRPr>
            </a:lvl8pPr>
            <a:lvl9pPr marL="1828800" algn="l" rtl="0" eaLnBrk="0" fontAlgn="base" hangingPunct="0">
              <a:spcBef>
                <a:spcPct val="0"/>
              </a:spcBef>
              <a:spcAft>
                <a:spcPct val="0"/>
              </a:spcAft>
              <a:defRPr sz="3200">
                <a:solidFill>
                  <a:schemeClr val="bg1"/>
                </a:solidFill>
                <a:latin typeface="Arial" pitchFamily="34" charset="0"/>
                <a:ea typeface="黑体" pitchFamily="49" charset="-122"/>
              </a:defRPr>
            </a:lvl9pPr>
          </a:lstStyle>
          <a:p>
            <a:r>
              <a:rPr lang="en-US" altLang="zh-CN" sz="3200" kern="0" dirty="0">
                <a:solidFill>
                  <a:srgbClr val="000000"/>
                </a:solidFill>
              </a:rPr>
              <a:t>2.</a:t>
            </a:r>
            <a:r>
              <a:rPr lang="en-US" altLang="zh-CN" sz="3200" kern="0" dirty="0">
                <a:solidFill>
                  <a:schemeClr val="hlink"/>
                </a:solidFill>
              </a:rPr>
              <a:t> </a:t>
            </a:r>
            <a:r>
              <a:rPr lang="zh-CN" altLang="en-US" sz="3200" kern="0" dirty="0">
                <a:solidFill>
                  <a:srgbClr val="FF0000"/>
                </a:solidFill>
              </a:rPr>
              <a:t>指数分布</a:t>
            </a:r>
            <a:r>
              <a:rPr lang="zh-CN" altLang="en-US" kern="0" dirty="0">
                <a:solidFill>
                  <a:srgbClr val="FF0000"/>
                </a:solidFill>
              </a:rPr>
              <a:t> </a:t>
            </a:r>
          </a:p>
        </p:txBody>
      </p:sp>
      <p:sp>
        <p:nvSpPr>
          <p:cNvPr id="5" name="Text Box 5">
            <a:extLst>
              <a:ext uri="{FF2B5EF4-FFF2-40B4-BE49-F238E27FC236}">
                <a16:creationId xmlns:a16="http://schemas.microsoft.com/office/drawing/2014/main" id="{FA399ED0-509C-4B73-8894-2C41668D8674}"/>
              </a:ext>
            </a:extLst>
          </p:cNvPr>
          <p:cNvSpPr txBox="1">
            <a:spLocks noChangeArrowheads="1"/>
          </p:cNvSpPr>
          <p:nvPr/>
        </p:nvSpPr>
        <p:spPr bwMode="auto">
          <a:xfrm>
            <a:off x="980113" y="1268800"/>
            <a:ext cx="47981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00"/>
                </a:solidFill>
              </a:rPr>
              <a:t>设连续型随机变量</a:t>
            </a:r>
            <a:r>
              <a:rPr kumimoji="1" lang="en-US" altLang="zh-CN" sz="2400" b="1" i="1" dirty="0">
                <a:solidFill>
                  <a:srgbClr val="000000"/>
                </a:solidFill>
                <a:latin typeface="Times New Roman" panose="02020603050405020304" pitchFamily="18" charset="0"/>
              </a:rPr>
              <a:t>X </a:t>
            </a:r>
            <a:r>
              <a:rPr kumimoji="1" lang="zh-CN" altLang="en-US" sz="2400" b="1" dirty="0">
                <a:solidFill>
                  <a:srgbClr val="000000"/>
                </a:solidFill>
              </a:rPr>
              <a:t>具有概率密度</a:t>
            </a:r>
          </a:p>
        </p:txBody>
      </p:sp>
      <p:sp>
        <p:nvSpPr>
          <p:cNvPr id="6" name="Text Box 6">
            <a:extLst>
              <a:ext uri="{FF2B5EF4-FFF2-40B4-BE49-F238E27FC236}">
                <a16:creationId xmlns:a16="http://schemas.microsoft.com/office/drawing/2014/main" id="{8918D07B-276E-47AF-AA6B-6660A07BACE9}"/>
              </a:ext>
            </a:extLst>
          </p:cNvPr>
          <p:cNvSpPr txBox="1">
            <a:spLocks noChangeArrowheads="1"/>
          </p:cNvSpPr>
          <p:nvPr/>
        </p:nvSpPr>
        <p:spPr bwMode="auto">
          <a:xfrm>
            <a:off x="971907" y="3429000"/>
            <a:ext cx="46570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00"/>
                </a:solidFill>
              </a:rPr>
              <a:t>则称</a:t>
            </a:r>
            <a:r>
              <a:rPr kumimoji="1" lang="en-US" altLang="zh-CN" sz="2400" b="1" i="1" dirty="0">
                <a:solidFill>
                  <a:srgbClr val="000000"/>
                </a:solidFill>
                <a:latin typeface="Times New Roman" panose="02020603050405020304" pitchFamily="18" charset="0"/>
              </a:rPr>
              <a:t>X </a:t>
            </a:r>
            <a:r>
              <a:rPr kumimoji="1" lang="zh-CN" altLang="en-US" sz="2400" b="1" dirty="0">
                <a:solidFill>
                  <a:srgbClr val="000000"/>
                </a:solidFill>
              </a:rPr>
              <a:t>服从</a:t>
            </a:r>
            <a:r>
              <a:rPr kumimoji="1" lang="zh-CN" altLang="en-US" sz="2400" b="1" dirty="0"/>
              <a:t>参数为</a:t>
            </a:r>
            <a:r>
              <a:rPr kumimoji="1" lang="el-GR" altLang="zh-CN" sz="2400" b="1" i="1" dirty="0">
                <a:sym typeface="Symbol" panose="05050102010706020507" pitchFamily="18" charset="2"/>
              </a:rPr>
              <a:t></a:t>
            </a:r>
            <a:r>
              <a:rPr kumimoji="1" lang="zh-CN" altLang="en-US" sz="2400" b="1" dirty="0"/>
              <a:t>的指数分布</a:t>
            </a:r>
            <a:r>
              <a:rPr kumimoji="1" lang="zh-CN" altLang="en-US" sz="2400" b="1" dirty="0">
                <a:solidFill>
                  <a:srgbClr val="000000"/>
                </a:solidFill>
              </a:rPr>
              <a:t>。</a:t>
            </a:r>
          </a:p>
        </p:txBody>
      </p:sp>
      <p:sp>
        <p:nvSpPr>
          <p:cNvPr id="7" name="Text Box 7">
            <a:extLst>
              <a:ext uri="{FF2B5EF4-FFF2-40B4-BE49-F238E27FC236}">
                <a16:creationId xmlns:a16="http://schemas.microsoft.com/office/drawing/2014/main" id="{874BF0A7-4B58-471B-9011-95579699A882}"/>
              </a:ext>
            </a:extLst>
          </p:cNvPr>
          <p:cNvSpPr txBox="1">
            <a:spLocks noChangeArrowheads="1"/>
          </p:cNvSpPr>
          <p:nvPr/>
        </p:nvSpPr>
        <p:spPr bwMode="auto">
          <a:xfrm>
            <a:off x="990600" y="4670425"/>
            <a:ext cx="386997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00"/>
                </a:solidFill>
              </a:rPr>
              <a:t>由上式可得</a:t>
            </a:r>
            <a:r>
              <a:rPr kumimoji="1" lang="en-US" altLang="zh-CN" sz="2400" b="1" i="1">
                <a:solidFill>
                  <a:srgbClr val="000000"/>
                </a:solidFill>
                <a:latin typeface="Times New Roman" panose="02020603050405020304" pitchFamily="18" charset="0"/>
              </a:rPr>
              <a:t>X </a:t>
            </a:r>
            <a:r>
              <a:rPr kumimoji="1" lang="zh-CN" altLang="en-US" sz="2400" b="1">
                <a:solidFill>
                  <a:srgbClr val="000000"/>
                </a:solidFill>
              </a:rPr>
              <a:t>的分布函数为</a:t>
            </a:r>
          </a:p>
        </p:txBody>
      </p:sp>
      <p:graphicFrame>
        <p:nvGraphicFramePr>
          <p:cNvPr id="8" name="Object 9">
            <a:extLst>
              <a:ext uri="{FF2B5EF4-FFF2-40B4-BE49-F238E27FC236}">
                <a16:creationId xmlns:a16="http://schemas.microsoft.com/office/drawing/2014/main" id="{7BC35748-307B-4945-A066-65CB9BDAB65C}"/>
              </a:ext>
            </a:extLst>
          </p:cNvPr>
          <p:cNvGraphicFramePr>
            <a:graphicFrameLocks noChangeAspect="1"/>
          </p:cNvGraphicFramePr>
          <p:nvPr/>
        </p:nvGraphicFramePr>
        <p:xfrm>
          <a:off x="2444750" y="5181600"/>
          <a:ext cx="4271963" cy="1319213"/>
        </p:xfrm>
        <a:graphic>
          <a:graphicData uri="http://schemas.openxmlformats.org/presentationml/2006/ole">
            <mc:AlternateContent xmlns:mc="http://schemas.openxmlformats.org/markup-compatibility/2006">
              <mc:Choice xmlns:v="urn:schemas-microsoft-com:vml" Requires="v">
                <p:oleObj spid="_x0000_s74985" name="Equation" r:id="rId3" imgW="1562040" imgH="482400" progId="Equation.DSMT4">
                  <p:embed/>
                </p:oleObj>
              </mc:Choice>
              <mc:Fallback>
                <p:oleObj name="Equation" r:id="rId3" imgW="1562040" imgH="482400" progId="Equation.DSMT4">
                  <p:embed/>
                  <p:pic>
                    <p:nvPicPr>
                      <p:cNvPr id="250889" name="Object 9">
                        <a:extLst>
                          <a:ext uri="{FF2B5EF4-FFF2-40B4-BE49-F238E27FC236}">
                            <a16:creationId xmlns:a16="http://schemas.microsoft.com/office/drawing/2014/main" id="{EC089FCA-2A3B-4B63-AC9B-B8DE533136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4750" y="5181600"/>
                        <a:ext cx="4271963" cy="1319213"/>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 name="Group 15">
            <a:extLst>
              <a:ext uri="{FF2B5EF4-FFF2-40B4-BE49-F238E27FC236}">
                <a16:creationId xmlns:a16="http://schemas.microsoft.com/office/drawing/2014/main" id="{EA55B7DE-022F-432C-A97B-56A927AE7C84}"/>
              </a:ext>
            </a:extLst>
          </p:cNvPr>
          <p:cNvGrpSpPr>
            <a:grpSpLocks/>
          </p:cNvGrpSpPr>
          <p:nvPr/>
        </p:nvGrpSpPr>
        <p:grpSpPr bwMode="auto">
          <a:xfrm>
            <a:off x="2971800" y="3962404"/>
            <a:ext cx="2516188" cy="525463"/>
            <a:chOff x="1872" y="2496"/>
            <a:chExt cx="1585" cy="331"/>
          </a:xfrm>
        </p:grpSpPr>
        <p:graphicFrame>
          <p:nvGraphicFramePr>
            <p:cNvPr id="10" name="Object 11">
              <a:extLst>
                <a:ext uri="{FF2B5EF4-FFF2-40B4-BE49-F238E27FC236}">
                  <a16:creationId xmlns:a16="http://schemas.microsoft.com/office/drawing/2014/main" id="{01E8932E-6529-473C-813A-A02384035BCE}"/>
                </a:ext>
              </a:extLst>
            </p:cNvPr>
            <p:cNvGraphicFramePr>
              <a:graphicFrameLocks noChangeAspect="1"/>
            </p:cNvGraphicFramePr>
            <p:nvPr>
              <p:extLst>
                <p:ext uri="{D42A27DB-BD31-4B8C-83A1-F6EECF244321}">
                  <p14:modId xmlns:p14="http://schemas.microsoft.com/office/powerpoint/2010/main" val="3373315659"/>
                </p:ext>
              </p:extLst>
            </p:nvPr>
          </p:nvGraphicFramePr>
          <p:xfrm>
            <a:off x="2448" y="2517"/>
            <a:ext cx="1009" cy="310"/>
          </p:xfrm>
          <a:graphic>
            <a:graphicData uri="http://schemas.openxmlformats.org/presentationml/2006/ole">
              <mc:AlternateContent xmlns:mc="http://schemas.openxmlformats.org/markup-compatibility/2006">
                <mc:Choice xmlns:v="urn:schemas-microsoft-com:vml" Requires="v">
                  <p:oleObj spid="_x0000_s74986" name="Equation" r:id="rId5" imgW="660240" imgH="203040" progId="Equation.DSMT4">
                    <p:embed/>
                  </p:oleObj>
                </mc:Choice>
                <mc:Fallback>
                  <p:oleObj name="Equation" r:id="rId5" imgW="660240" imgH="203040" progId="Equation.DSMT4">
                    <p:embed/>
                    <p:pic>
                      <p:nvPicPr>
                        <p:cNvPr id="250891" name="Object 11">
                          <a:extLst>
                            <a:ext uri="{FF2B5EF4-FFF2-40B4-BE49-F238E27FC236}">
                              <a16:creationId xmlns:a16="http://schemas.microsoft.com/office/drawing/2014/main" id="{9FF0AA42-F75A-4765-95EC-2FD1690AA6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8" y="2517"/>
                          <a:ext cx="1009"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 Box 12">
              <a:extLst>
                <a:ext uri="{FF2B5EF4-FFF2-40B4-BE49-F238E27FC236}">
                  <a16:creationId xmlns:a16="http://schemas.microsoft.com/office/drawing/2014/main" id="{7912DDA1-0E4A-47AA-9946-6D6B6BBFD3FF}"/>
                </a:ext>
              </a:extLst>
            </p:cNvPr>
            <p:cNvSpPr txBox="1">
              <a:spLocks noChangeArrowheads="1"/>
            </p:cNvSpPr>
            <p:nvPr/>
          </p:nvSpPr>
          <p:spPr bwMode="auto">
            <a:xfrm>
              <a:off x="1872" y="2496"/>
              <a:ext cx="50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00"/>
                  </a:solidFill>
                  <a:latin typeface="Times New Roman" panose="02020603050405020304" pitchFamily="18" charset="0"/>
                </a:rPr>
                <a:t>记作</a:t>
              </a:r>
            </a:p>
          </p:txBody>
        </p:sp>
      </p:grpSp>
      <p:graphicFrame>
        <p:nvGraphicFramePr>
          <p:cNvPr id="12" name="Object 13">
            <a:extLst>
              <a:ext uri="{FF2B5EF4-FFF2-40B4-BE49-F238E27FC236}">
                <a16:creationId xmlns:a16="http://schemas.microsoft.com/office/drawing/2014/main" id="{6BF1784B-BD76-41BE-AB8A-9B270FA5D7DF}"/>
              </a:ext>
            </a:extLst>
          </p:cNvPr>
          <p:cNvGraphicFramePr>
            <a:graphicFrameLocks noChangeAspect="1"/>
          </p:cNvGraphicFramePr>
          <p:nvPr>
            <p:extLst>
              <p:ext uri="{D42A27DB-BD31-4B8C-83A1-F6EECF244321}">
                <p14:modId xmlns:p14="http://schemas.microsoft.com/office/powerpoint/2010/main" val="1603515089"/>
              </p:ext>
            </p:extLst>
          </p:nvPr>
        </p:nvGraphicFramePr>
        <p:xfrm>
          <a:off x="1828872" y="1893198"/>
          <a:ext cx="5105400" cy="1238250"/>
        </p:xfrm>
        <a:graphic>
          <a:graphicData uri="http://schemas.openxmlformats.org/presentationml/2006/ole">
            <mc:AlternateContent xmlns:mc="http://schemas.openxmlformats.org/markup-compatibility/2006">
              <mc:Choice xmlns:v="urn:schemas-microsoft-com:vml" Requires="v">
                <p:oleObj spid="_x0000_s74987" name="Equation" r:id="rId7" imgW="2145960" imgH="482400" progId="Equation.DSMT4">
                  <p:embed/>
                </p:oleObj>
              </mc:Choice>
              <mc:Fallback>
                <p:oleObj name="Equation" r:id="rId7" imgW="2145960" imgH="482400" progId="Equation.DSMT4">
                  <p:embed/>
                  <p:pic>
                    <p:nvPicPr>
                      <p:cNvPr id="250893" name="Object 13">
                        <a:extLst>
                          <a:ext uri="{FF2B5EF4-FFF2-40B4-BE49-F238E27FC236}">
                            <a16:creationId xmlns:a16="http://schemas.microsoft.com/office/drawing/2014/main" id="{A35E59CA-D841-4CCE-80EA-20008449233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72" y="1893198"/>
                        <a:ext cx="5105400" cy="1238250"/>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2216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Effect transition="in" filter="fade">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utoUpdateAnimBg="0"/>
      <p:bldP spid="6" grpId="0" autoUpdateAnimBg="0"/>
      <p:bldP spid="7" grpId="0"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45EC4D-5F8C-4FCC-800E-0BA2EFD078BE}"/>
              </a:ext>
            </a:extLst>
          </p:cNvPr>
          <p:cNvSpPr>
            <a:spLocks noGrp="1"/>
          </p:cNvSpPr>
          <p:nvPr>
            <p:ph type="title"/>
          </p:nvPr>
        </p:nvSpPr>
        <p:spPr/>
        <p:txBody>
          <a:bodyPr/>
          <a:lstStyle/>
          <a:p>
            <a:r>
              <a:rPr lang="en-US" altLang="zh-CN" dirty="0"/>
              <a:t>3.4-4 </a:t>
            </a:r>
            <a:r>
              <a:rPr lang="zh-CN" altLang="en-US" dirty="0"/>
              <a:t>连续型随机变量及其概率密度</a:t>
            </a:r>
          </a:p>
        </p:txBody>
      </p:sp>
      <p:sp>
        <p:nvSpPr>
          <p:cNvPr id="3" name="内容占位符 2">
            <a:extLst>
              <a:ext uri="{FF2B5EF4-FFF2-40B4-BE49-F238E27FC236}">
                <a16:creationId xmlns:a16="http://schemas.microsoft.com/office/drawing/2014/main" id="{B1019013-D9B5-4FF4-B56B-7DD81D9C48F5}"/>
              </a:ext>
            </a:extLst>
          </p:cNvPr>
          <p:cNvSpPr>
            <a:spLocks noGrp="1"/>
          </p:cNvSpPr>
          <p:nvPr>
            <p:ph idx="1"/>
          </p:nvPr>
        </p:nvSpPr>
        <p:spPr/>
        <p:txBody>
          <a:bodyPr/>
          <a:lstStyle/>
          <a:p>
            <a:endParaRPr lang="zh-CN" altLang="en-US"/>
          </a:p>
        </p:txBody>
      </p:sp>
      <p:sp>
        <p:nvSpPr>
          <p:cNvPr id="4" name="灯片编号占位符 5">
            <a:extLst>
              <a:ext uri="{FF2B5EF4-FFF2-40B4-BE49-F238E27FC236}">
                <a16:creationId xmlns:a16="http://schemas.microsoft.com/office/drawing/2014/main" id="{962AFC91-12EC-4247-8C6E-FCAB4BBD9D6C}"/>
              </a:ext>
            </a:extLst>
          </p:cNvPr>
          <p:cNvSpPr txBox="1">
            <a:spLocks/>
          </p:cNvSpPr>
          <p:nvPr/>
        </p:nvSpPr>
        <p:spPr>
          <a:xfrm>
            <a:off x="6553200" y="6019800"/>
            <a:ext cx="2289175" cy="476250"/>
          </a:xfrm>
          <a:prstGeom prst="rect">
            <a:avLst/>
          </a:prstGeom>
        </p:spPr>
        <p:txBody>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6DB1B272-C474-4973-9936-0B99CBAFC9B0}" type="slidenum">
              <a:rPr lang="en-US" altLang="zh-CN" smtClean="0"/>
              <a:pPr/>
              <a:t>122</a:t>
            </a:fld>
            <a:endParaRPr lang="en-US" altLang="zh-CN"/>
          </a:p>
        </p:txBody>
      </p:sp>
      <p:grpSp>
        <p:nvGrpSpPr>
          <p:cNvPr id="5" name="Group 4">
            <a:extLst>
              <a:ext uri="{FF2B5EF4-FFF2-40B4-BE49-F238E27FC236}">
                <a16:creationId xmlns:a16="http://schemas.microsoft.com/office/drawing/2014/main" id="{2B74FA15-D895-4A5C-8664-93C74ACCD6AF}"/>
              </a:ext>
            </a:extLst>
          </p:cNvPr>
          <p:cNvGrpSpPr>
            <a:grpSpLocks/>
          </p:cNvGrpSpPr>
          <p:nvPr/>
        </p:nvGrpSpPr>
        <p:grpSpPr bwMode="auto">
          <a:xfrm>
            <a:off x="2286000" y="3733800"/>
            <a:ext cx="6178550" cy="2808288"/>
            <a:chOff x="720" y="2160"/>
            <a:chExt cx="3892" cy="1769"/>
          </a:xfrm>
        </p:grpSpPr>
        <p:grpSp>
          <p:nvGrpSpPr>
            <p:cNvPr id="6" name="Group 5">
              <a:extLst>
                <a:ext uri="{FF2B5EF4-FFF2-40B4-BE49-F238E27FC236}">
                  <a16:creationId xmlns:a16="http://schemas.microsoft.com/office/drawing/2014/main" id="{926C2CCB-FF4A-417A-B899-3A8C0F13E3FB}"/>
                </a:ext>
              </a:extLst>
            </p:cNvPr>
            <p:cNvGrpSpPr>
              <a:grpSpLocks/>
            </p:cNvGrpSpPr>
            <p:nvPr/>
          </p:nvGrpSpPr>
          <p:grpSpPr bwMode="auto">
            <a:xfrm>
              <a:off x="720" y="2160"/>
              <a:ext cx="3892" cy="1769"/>
              <a:chOff x="720" y="583"/>
              <a:chExt cx="3892" cy="1769"/>
            </a:xfrm>
          </p:grpSpPr>
          <p:sp>
            <p:nvSpPr>
              <p:cNvPr id="10" name="Line 6">
                <a:extLst>
                  <a:ext uri="{FF2B5EF4-FFF2-40B4-BE49-F238E27FC236}">
                    <a16:creationId xmlns:a16="http://schemas.microsoft.com/office/drawing/2014/main" id="{D77CC5CB-E7B3-4416-ADAA-AF9CBA963BBA}"/>
                  </a:ext>
                </a:extLst>
              </p:cNvPr>
              <p:cNvSpPr>
                <a:spLocks noChangeShapeType="1"/>
              </p:cNvSpPr>
              <p:nvPr/>
            </p:nvSpPr>
            <p:spPr bwMode="auto">
              <a:xfrm>
                <a:off x="720" y="1824"/>
                <a:ext cx="3792" cy="0"/>
              </a:xfrm>
              <a:prstGeom prst="line">
                <a:avLst/>
              </a:prstGeom>
              <a:noFill/>
              <a:ln w="25400">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Line 7">
                <a:extLst>
                  <a:ext uri="{FF2B5EF4-FFF2-40B4-BE49-F238E27FC236}">
                    <a16:creationId xmlns:a16="http://schemas.microsoft.com/office/drawing/2014/main" id="{B68168C4-B136-46FA-8A87-7628ED6BF296}"/>
                  </a:ext>
                </a:extLst>
              </p:cNvPr>
              <p:cNvSpPr>
                <a:spLocks noChangeShapeType="1"/>
              </p:cNvSpPr>
              <p:nvPr/>
            </p:nvSpPr>
            <p:spPr bwMode="auto">
              <a:xfrm flipV="1">
                <a:off x="2352" y="720"/>
                <a:ext cx="0" cy="1632"/>
              </a:xfrm>
              <a:prstGeom prst="line">
                <a:avLst/>
              </a:prstGeom>
              <a:noFill/>
              <a:ln w="25400">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Text Box 8">
                <a:extLst>
                  <a:ext uri="{FF2B5EF4-FFF2-40B4-BE49-F238E27FC236}">
                    <a16:creationId xmlns:a16="http://schemas.microsoft.com/office/drawing/2014/main" id="{B8230AAA-5F41-4297-9026-1B762D3DA482}"/>
                  </a:ext>
                </a:extLst>
              </p:cNvPr>
              <p:cNvSpPr txBox="1">
                <a:spLocks noChangeArrowheads="1"/>
              </p:cNvSpPr>
              <p:nvPr/>
            </p:nvSpPr>
            <p:spPr bwMode="auto">
              <a:xfrm>
                <a:off x="4368" y="1829"/>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chemeClr val="tx1"/>
                    </a:solidFill>
                    <a:latin typeface="Times New Roman" panose="02020603050405020304" pitchFamily="18" charset="0"/>
                  </a:rPr>
                  <a:t>x</a:t>
                </a:r>
              </a:p>
            </p:txBody>
          </p:sp>
          <p:sp>
            <p:nvSpPr>
              <p:cNvPr id="13" name="Text Box 9">
                <a:extLst>
                  <a:ext uri="{FF2B5EF4-FFF2-40B4-BE49-F238E27FC236}">
                    <a16:creationId xmlns:a16="http://schemas.microsoft.com/office/drawing/2014/main" id="{BD03B928-0BEA-4A3E-8F8C-ADA7CACC24AB}"/>
                  </a:ext>
                </a:extLst>
              </p:cNvPr>
              <p:cNvSpPr txBox="1">
                <a:spLocks noChangeArrowheads="1"/>
              </p:cNvSpPr>
              <p:nvPr/>
            </p:nvSpPr>
            <p:spPr bwMode="auto">
              <a:xfrm>
                <a:off x="1736" y="583"/>
                <a:ext cx="64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chemeClr val="tx1"/>
                    </a:solidFill>
                    <a:latin typeface="Times New Roman" panose="02020603050405020304" pitchFamily="18" charset="0"/>
                  </a:rPr>
                  <a:t>F</a:t>
                </a:r>
                <a:r>
                  <a:rPr kumimoji="1" lang="en-US" altLang="zh-CN" sz="3200" b="1">
                    <a:solidFill>
                      <a:schemeClr val="tx1"/>
                    </a:solidFill>
                    <a:latin typeface="Times New Roman" panose="02020603050405020304" pitchFamily="18" charset="0"/>
                  </a:rPr>
                  <a:t>( </a:t>
                </a:r>
                <a:r>
                  <a:rPr kumimoji="1" lang="en-US" altLang="zh-CN" sz="3200" b="1" i="1">
                    <a:solidFill>
                      <a:schemeClr val="tx1"/>
                    </a:solidFill>
                    <a:latin typeface="Times New Roman" panose="02020603050405020304" pitchFamily="18" charset="0"/>
                  </a:rPr>
                  <a:t>x</a:t>
                </a:r>
                <a:r>
                  <a:rPr kumimoji="1" lang="en-US" altLang="zh-CN" sz="3200" b="1">
                    <a:solidFill>
                      <a:schemeClr val="tx1"/>
                    </a:solidFill>
                    <a:latin typeface="Times New Roman" panose="02020603050405020304" pitchFamily="18" charset="0"/>
                  </a:rPr>
                  <a:t>)</a:t>
                </a:r>
                <a:endParaRPr kumimoji="1" lang="en-US" altLang="zh-CN" sz="3200" b="1" i="1">
                  <a:solidFill>
                    <a:schemeClr val="tx1"/>
                  </a:solidFill>
                  <a:latin typeface="Times New Roman" panose="02020603050405020304" pitchFamily="18" charset="0"/>
                </a:endParaRPr>
              </a:p>
            </p:txBody>
          </p:sp>
        </p:grpSp>
        <p:sp>
          <p:nvSpPr>
            <p:cNvPr id="7" name="Line 10">
              <a:extLst>
                <a:ext uri="{FF2B5EF4-FFF2-40B4-BE49-F238E27FC236}">
                  <a16:creationId xmlns:a16="http://schemas.microsoft.com/office/drawing/2014/main" id="{D76AFBA4-911C-4A22-BBA5-B487E3B5594C}"/>
                </a:ext>
              </a:extLst>
            </p:cNvPr>
            <p:cNvSpPr>
              <a:spLocks noChangeShapeType="1"/>
            </p:cNvSpPr>
            <p:nvPr/>
          </p:nvSpPr>
          <p:spPr bwMode="auto">
            <a:xfrm>
              <a:off x="772" y="3399"/>
              <a:ext cx="1584" cy="0"/>
            </a:xfrm>
            <a:prstGeom prst="line">
              <a:avLst/>
            </a:prstGeom>
            <a:noFill/>
            <a:ln w="38100">
              <a:solidFill>
                <a:srgbClr val="00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 name="Arc 11">
              <a:extLst>
                <a:ext uri="{FF2B5EF4-FFF2-40B4-BE49-F238E27FC236}">
                  <a16:creationId xmlns:a16="http://schemas.microsoft.com/office/drawing/2014/main" id="{92C06B08-77BD-4DE6-9629-1A8FE26A872F}"/>
                </a:ext>
              </a:extLst>
            </p:cNvPr>
            <p:cNvSpPr>
              <a:spLocks/>
            </p:cNvSpPr>
            <p:nvPr/>
          </p:nvSpPr>
          <p:spPr bwMode="auto">
            <a:xfrm flipH="1">
              <a:off x="2383" y="2736"/>
              <a:ext cx="1488" cy="62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Text Box 12">
              <a:extLst>
                <a:ext uri="{FF2B5EF4-FFF2-40B4-BE49-F238E27FC236}">
                  <a16:creationId xmlns:a16="http://schemas.microsoft.com/office/drawing/2014/main" id="{EDE5A944-11D2-4629-831D-18BDCEFDD3F4}"/>
                </a:ext>
              </a:extLst>
            </p:cNvPr>
            <p:cNvSpPr txBox="1">
              <a:spLocks noChangeArrowheads="1"/>
            </p:cNvSpPr>
            <p:nvPr/>
          </p:nvSpPr>
          <p:spPr bwMode="auto">
            <a:xfrm>
              <a:off x="2346" y="3366"/>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solidFill>
                    <a:schemeClr val="tx1"/>
                  </a:solidFill>
                  <a:latin typeface="Times New Roman" panose="02020603050405020304" pitchFamily="18" charset="0"/>
                </a:rPr>
                <a:t>0</a:t>
              </a:r>
            </a:p>
          </p:txBody>
        </p:sp>
      </p:grpSp>
      <p:grpSp>
        <p:nvGrpSpPr>
          <p:cNvPr id="14" name="Group 13">
            <a:extLst>
              <a:ext uri="{FF2B5EF4-FFF2-40B4-BE49-F238E27FC236}">
                <a16:creationId xmlns:a16="http://schemas.microsoft.com/office/drawing/2014/main" id="{1BEDB6D6-9CEF-449A-A41D-A0EDD68C406A}"/>
              </a:ext>
            </a:extLst>
          </p:cNvPr>
          <p:cNvGrpSpPr>
            <a:grpSpLocks/>
          </p:cNvGrpSpPr>
          <p:nvPr/>
        </p:nvGrpSpPr>
        <p:grpSpPr bwMode="auto">
          <a:xfrm>
            <a:off x="2286000" y="685800"/>
            <a:ext cx="6178550" cy="2808288"/>
            <a:chOff x="720" y="245"/>
            <a:chExt cx="3892" cy="1769"/>
          </a:xfrm>
        </p:grpSpPr>
        <p:sp>
          <p:nvSpPr>
            <p:cNvPr id="15" name="Arc 14">
              <a:extLst>
                <a:ext uri="{FF2B5EF4-FFF2-40B4-BE49-F238E27FC236}">
                  <a16:creationId xmlns:a16="http://schemas.microsoft.com/office/drawing/2014/main" id="{217A93A1-93BA-4D9F-8A6D-9CEBA3A71C22}"/>
                </a:ext>
              </a:extLst>
            </p:cNvPr>
            <p:cNvSpPr>
              <a:spLocks/>
            </p:cNvSpPr>
            <p:nvPr/>
          </p:nvSpPr>
          <p:spPr bwMode="auto">
            <a:xfrm flipH="1" flipV="1">
              <a:off x="2370" y="600"/>
              <a:ext cx="1536" cy="81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6" name="Group 15">
              <a:extLst>
                <a:ext uri="{FF2B5EF4-FFF2-40B4-BE49-F238E27FC236}">
                  <a16:creationId xmlns:a16="http://schemas.microsoft.com/office/drawing/2014/main" id="{A90ACF34-09FE-4925-B5DE-B6618E0F8C57}"/>
                </a:ext>
              </a:extLst>
            </p:cNvPr>
            <p:cNvGrpSpPr>
              <a:grpSpLocks/>
            </p:cNvGrpSpPr>
            <p:nvPr/>
          </p:nvGrpSpPr>
          <p:grpSpPr bwMode="auto">
            <a:xfrm>
              <a:off x="720" y="245"/>
              <a:ext cx="3892" cy="1769"/>
              <a:chOff x="720" y="245"/>
              <a:chExt cx="3892" cy="1769"/>
            </a:xfrm>
          </p:grpSpPr>
          <p:grpSp>
            <p:nvGrpSpPr>
              <p:cNvPr id="17" name="Group 16">
                <a:extLst>
                  <a:ext uri="{FF2B5EF4-FFF2-40B4-BE49-F238E27FC236}">
                    <a16:creationId xmlns:a16="http://schemas.microsoft.com/office/drawing/2014/main" id="{604DA361-83E7-42CC-9B17-50ECBEEEDEAF}"/>
                  </a:ext>
                </a:extLst>
              </p:cNvPr>
              <p:cNvGrpSpPr>
                <a:grpSpLocks/>
              </p:cNvGrpSpPr>
              <p:nvPr/>
            </p:nvGrpSpPr>
            <p:grpSpPr bwMode="auto">
              <a:xfrm>
                <a:off x="720" y="245"/>
                <a:ext cx="3892" cy="1769"/>
                <a:chOff x="720" y="583"/>
                <a:chExt cx="3892" cy="1769"/>
              </a:xfrm>
            </p:grpSpPr>
            <p:sp>
              <p:nvSpPr>
                <p:cNvPr id="20" name="Line 17">
                  <a:extLst>
                    <a:ext uri="{FF2B5EF4-FFF2-40B4-BE49-F238E27FC236}">
                      <a16:creationId xmlns:a16="http://schemas.microsoft.com/office/drawing/2014/main" id="{891CB289-484A-41E7-B77A-08014A1656E0}"/>
                    </a:ext>
                  </a:extLst>
                </p:cNvPr>
                <p:cNvSpPr>
                  <a:spLocks noChangeShapeType="1"/>
                </p:cNvSpPr>
                <p:nvPr/>
              </p:nvSpPr>
              <p:spPr bwMode="auto">
                <a:xfrm>
                  <a:off x="720" y="1824"/>
                  <a:ext cx="3792" cy="0"/>
                </a:xfrm>
                <a:prstGeom prst="line">
                  <a:avLst/>
                </a:prstGeom>
                <a:noFill/>
                <a:ln w="25400">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Line 18">
                  <a:extLst>
                    <a:ext uri="{FF2B5EF4-FFF2-40B4-BE49-F238E27FC236}">
                      <a16:creationId xmlns:a16="http://schemas.microsoft.com/office/drawing/2014/main" id="{E75D0B79-781A-4D19-AA68-F183518179CE}"/>
                    </a:ext>
                  </a:extLst>
                </p:cNvPr>
                <p:cNvSpPr>
                  <a:spLocks noChangeShapeType="1"/>
                </p:cNvSpPr>
                <p:nvPr/>
              </p:nvSpPr>
              <p:spPr bwMode="auto">
                <a:xfrm flipV="1">
                  <a:off x="2352" y="720"/>
                  <a:ext cx="0" cy="1632"/>
                </a:xfrm>
                <a:prstGeom prst="line">
                  <a:avLst/>
                </a:prstGeom>
                <a:noFill/>
                <a:ln w="25400">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 name="Text Box 19">
                  <a:extLst>
                    <a:ext uri="{FF2B5EF4-FFF2-40B4-BE49-F238E27FC236}">
                      <a16:creationId xmlns:a16="http://schemas.microsoft.com/office/drawing/2014/main" id="{CA10DA07-E868-4A57-9E53-E72ACD88AC0E}"/>
                    </a:ext>
                  </a:extLst>
                </p:cNvPr>
                <p:cNvSpPr txBox="1">
                  <a:spLocks noChangeArrowheads="1"/>
                </p:cNvSpPr>
                <p:nvPr/>
              </p:nvSpPr>
              <p:spPr bwMode="auto">
                <a:xfrm>
                  <a:off x="4368" y="1829"/>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chemeClr val="tx1"/>
                      </a:solidFill>
                      <a:latin typeface="Times New Roman" panose="02020603050405020304" pitchFamily="18" charset="0"/>
                    </a:rPr>
                    <a:t>x</a:t>
                  </a:r>
                </a:p>
              </p:txBody>
            </p:sp>
            <p:sp>
              <p:nvSpPr>
                <p:cNvPr id="23" name="Text Box 20">
                  <a:extLst>
                    <a:ext uri="{FF2B5EF4-FFF2-40B4-BE49-F238E27FC236}">
                      <a16:creationId xmlns:a16="http://schemas.microsoft.com/office/drawing/2014/main" id="{6EA8B220-8472-45D1-A8D7-95B577D7CF04}"/>
                    </a:ext>
                  </a:extLst>
                </p:cNvPr>
                <p:cNvSpPr txBox="1">
                  <a:spLocks noChangeArrowheads="1"/>
                </p:cNvSpPr>
                <p:nvPr/>
              </p:nvSpPr>
              <p:spPr bwMode="auto">
                <a:xfrm>
                  <a:off x="1736" y="583"/>
                  <a:ext cx="62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chemeClr val="tx1"/>
                      </a:solidFill>
                      <a:latin typeface="Times New Roman" panose="02020603050405020304" pitchFamily="18" charset="0"/>
                    </a:rPr>
                    <a:t>f</a:t>
                  </a:r>
                  <a:r>
                    <a:rPr kumimoji="1" lang="en-US" altLang="zh-CN" sz="3200" b="1">
                      <a:solidFill>
                        <a:schemeClr val="tx1"/>
                      </a:solidFill>
                      <a:latin typeface="Times New Roman" panose="02020603050405020304" pitchFamily="18" charset="0"/>
                    </a:rPr>
                    <a:t> ( </a:t>
                  </a:r>
                  <a:r>
                    <a:rPr kumimoji="1" lang="en-US" altLang="zh-CN" sz="3200" b="1" i="1">
                      <a:solidFill>
                        <a:schemeClr val="tx1"/>
                      </a:solidFill>
                      <a:latin typeface="Times New Roman" panose="02020603050405020304" pitchFamily="18" charset="0"/>
                    </a:rPr>
                    <a:t>x</a:t>
                  </a:r>
                  <a:r>
                    <a:rPr kumimoji="1" lang="en-US" altLang="zh-CN" sz="3200" b="1">
                      <a:solidFill>
                        <a:schemeClr val="tx1"/>
                      </a:solidFill>
                      <a:latin typeface="Times New Roman" panose="02020603050405020304" pitchFamily="18" charset="0"/>
                    </a:rPr>
                    <a:t>)</a:t>
                  </a:r>
                  <a:endParaRPr kumimoji="1" lang="en-US" altLang="zh-CN" sz="3200" b="1" i="1">
                    <a:solidFill>
                      <a:schemeClr val="tx1"/>
                    </a:solidFill>
                    <a:latin typeface="Times New Roman" panose="02020603050405020304" pitchFamily="18" charset="0"/>
                  </a:endParaRPr>
                </a:p>
              </p:txBody>
            </p:sp>
          </p:grpSp>
          <p:sp>
            <p:nvSpPr>
              <p:cNvPr id="18" name="Line 21">
                <a:extLst>
                  <a:ext uri="{FF2B5EF4-FFF2-40B4-BE49-F238E27FC236}">
                    <a16:creationId xmlns:a16="http://schemas.microsoft.com/office/drawing/2014/main" id="{31EE6C84-D526-47D4-A2F3-976903B8ECE6}"/>
                  </a:ext>
                </a:extLst>
              </p:cNvPr>
              <p:cNvSpPr>
                <a:spLocks noChangeShapeType="1"/>
              </p:cNvSpPr>
              <p:nvPr/>
            </p:nvSpPr>
            <p:spPr bwMode="auto">
              <a:xfrm>
                <a:off x="768" y="1479"/>
                <a:ext cx="1584" cy="0"/>
              </a:xfrm>
              <a:prstGeom prst="line">
                <a:avLst/>
              </a:prstGeom>
              <a:noFill/>
              <a:ln w="38100">
                <a:solidFill>
                  <a:srgbClr val="00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Text Box 22">
                <a:extLst>
                  <a:ext uri="{FF2B5EF4-FFF2-40B4-BE49-F238E27FC236}">
                    <a16:creationId xmlns:a16="http://schemas.microsoft.com/office/drawing/2014/main" id="{B847BC2C-B3C6-4DB6-9459-23E0C4C8B7D7}"/>
                  </a:ext>
                </a:extLst>
              </p:cNvPr>
              <p:cNvSpPr txBox="1">
                <a:spLocks noChangeArrowheads="1"/>
              </p:cNvSpPr>
              <p:nvPr/>
            </p:nvSpPr>
            <p:spPr bwMode="auto">
              <a:xfrm>
                <a:off x="2352" y="1452"/>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solidFill>
                      <a:schemeClr val="tx1"/>
                    </a:solidFill>
                    <a:latin typeface="Times New Roman" panose="02020603050405020304" pitchFamily="18" charset="0"/>
                  </a:rPr>
                  <a:t>0</a:t>
                </a:r>
              </a:p>
            </p:txBody>
          </p:sp>
        </p:grpSp>
      </p:grpSp>
      <p:sp>
        <p:nvSpPr>
          <p:cNvPr id="24" name="AutoShape 23">
            <a:extLst>
              <a:ext uri="{FF2B5EF4-FFF2-40B4-BE49-F238E27FC236}">
                <a16:creationId xmlns:a16="http://schemas.microsoft.com/office/drawing/2014/main" id="{106F89B0-48C1-47E7-AFF4-33474B8DA693}"/>
              </a:ext>
            </a:extLst>
          </p:cNvPr>
          <p:cNvSpPr>
            <a:spLocks noChangeArrowheads="1"/>
          </p:cNvSpPr>
          <p:nvPr/>
        </p:nvSpPr>
        <p:spPr bwMode="auto">
          <a:xfrm>
            <a:off x="762000" y="685800"/>
            <a:ext cx="990600" cy="2209800"/>
          </a:xfrm>
          <a:prstGeom prst="wedgeRoundRectCallout">
            <a:avLst>
              <a:gd name="adj1" fmla="val 129329"/>
              <a:gd name="adj2" fmla="val -431"/>
              <a:gd name="adj3" fmla="val 16667"/>
            </a:avLst>
          </a:prstGeom>
          <a:noFill/>
          <a:ln w="19050">
            <a:solidFill>
              <a:srgbClr val="008000"/>
            </a:solidFill>
            <a:miter lim="800000"/>
            <a:headEnd/>
            <a:tailEnd/>
          </a:ln>
          <a:effectLst/>
          <a:extLst>
            <a:ext uri="{909E8E84-426E-40DD-AFC4-6F175D3DCCD1}">
              <a14:hiddenFill xmlns:a14="http://schemas.microsoft.com/office/drawing/2010/main">
                <a:solidFill>
                  <a:srgbClr val="00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r>
              <a:rPr kumimoji="1" lang="zh-CN" altLang="en-US" b="1">
                <a:solidFill>
                  <a:srgbClr val="000000"/>
                </a:solidFill>
              </a:rPr>
              <a:t>概率密度函数的图像为</a:t>
            </a:r>
          </a:p>
        </p:txBody>
      </p:sp>
      <p:sp>
        <p:nvSpPr>
          <p:cNvPr id="25" name="AutoShape 24">
            <a:extLst>
              <a:ext uri="{FF2B5EF4-FFF2-40B4-BE49-F238E27FC236}">
                <a16:creationId xmlns:a16="http://schemas.microsoft.com/office/drawing/2014/main" id="{2FCBA944-8C28-494D-8817-A6EC0B744062}"/>
              </a:ext>
            </a:extLst>
          </p:cNvPr>
          <p:cNvSpPr>
            <a:spLocks noChangeArrowheads="1"/>
          </p:cNvSpPr>
          <p:nvPr/>
        </p:nvSpPr>
        <p:spPr bwMode="auto">
          <a:xfrm>
            <a:off x="914400" y="3810000"/>
            <a:ext cx="990600" cy="1981200"/>
          </a:xfrm>
          <a:prstGeom prst="wedgeRoundRectCallout">
            <a:avLst>
              <a:gd name="adj1" fmla="val 163620"/>
              <a:gd name="adj2" fmla="val -5931"/>
              <a:gd name="adj3" fmla="val 16667"/>
            </a:avLst>
          </a:prstGeom>
          <a:noFill/>
          <a:ln w="22225">
            <a:solidFill>
              <a:srgbClr val="008000"/>
            </a:solidFill>
            <a:miter lim="800000"/>
            <a:headEnd/>
            <a:tailEnd/>
          </a:ln>
          <a:effectLst/>
          <a:extLst>
            <a:ext uri="{909E8E84-426E-40DD-AFC4-6F175D3DCCD1}">
              <a14:hiddenFill xmlns:a14="http://schemas.microsoft.com/office/drawing/2010/main">
                <a:solidFill>
                  <a:srgbClr val="00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r>
              <a:rPr kumimoji="1" lang="zh-CN" altLang="en-US" b="1">
                <a:solidFill>
                  <a:srgbClr val="000000"/>
                </a:solidFill>
              </a:rPr>
              <a:t>分布函数的图像为</a:t>
            </a:r>
          </a:p>
        </p:txBody>
      </p:sp>
    </p:spTree>
    <p:extLst>
      <p:ext uri="{BB962C8B-B14F-4D97-AF65-F5344CB8AC3E}">
        <p14:creationId xmlns:p14="http://schemas.microsoft.com/office/powerpoint/2010/main" val="2574451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up)">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fill="hold"/>
                                        <p:tgtEl>
                                          <p:spTgt spid="25"/>
                                        </p:tgtEl>
                                        <p:attrNameLst>
                                          <p:attrName>ppt_x</p:attrName>
                                        </p:attrNameLst>
                                      </p:cBhvr>
                                      <p:tavLst>
                                        <p:tav tm="0">
                                          <p:val>
                                            <p:strVal val="0-#ppt_w/2"/>
                                          </p:val>
                                        </p:tav>
                                        <p:tav tm="100000">
                                          <p:val>
                                            <p:strVal val="#ppt_x"/>
                                          </p:val>
                                        </p:tav>
                                      </p:tavLst>
                                    </p:anim>
                                    <p:anim calcmode="lin" valueType="num">
                                      <p:cBhvr additive="base">
                                        <p:cTn id="19"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autoUpdateAnimBg="0"/>
      <p:bldP spid="25" grpId="0" animBg="1"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60855-3EFE-437E-AE6C-42297427CB92}"/>
              </a:ext>
            </a:extLst>
          </p:cNvPr>
          <p:cNvSpPr>
            <a:spLocks noGrp="1"/>
          </p:cNvSpPr>
          <p:nvPr>
            <p:ph type="title"/>
          </p:nvPr>
        </p:nvSpPr>
        <p:spPr/>
        <p:txBody>
          <a:bodyPr/>
          <a:lstStyle/>
          <a:p>
            <a:r>
              <a:rPr lang="en-US" altLang="zh-CN" dirty="0"/>
              <a:t>3.4-4 </a:t>
            </a:r>
            <a:r>
              <a:rPr lang="zh-CN" altLang="en-US" dirty="0"/>
              <a:t>连续型随机变量及其概率密度</a:t>
            </a:r>
          </a:p>
        </p:txBody>
      </p:sp>
      <p:sp>
        <p:nvSpPr>
          <p:cNvPr id="3" name="内容占位符 2">
            <a:extLst>
              <a:ext uri="{FF2B5EF4-FFF2-40B4-BE49-F238E27FC236}">
                <a16:creationId xmlns:a16="http://schemas.microsoft.com/office/drawing/2014/main" id="{537CD9F9-B59F-48C6-A76E-6525E9BD15D2}"/>
              </a:ext>
            </a:extLst>
          </p:cNvPr>
          <p:cNvSpPr>
            <a:spLocks noGrp="1"/>
          </p:cNvSpPr>
          <p:nvPr>
            <p:ph idx="1"/>
          </p:nvPr>
        </p:nvSpPr>
        <p:spPr/>
        <p:txBody>
          <a:bodyPr/>
          <a:lstStyle/>
          <a:p>
            <a:endParaRPr lang="zh-CN" altLang="en-US" dirty="0"/>
          </a:p>
        </p:txBody>
      </p:sp>
      <p:sp>
        <p:nvSpPr>
          <p:cNvPr id="5" name="Text Box 4">
            <a:extLst>
              <a:ext uri="{FF2B5EF4-FFF2-40B4-BE49-F238E27FC236}">
                <a16:creationId xmlns:a16="http://schemas.microsoft.com/office/drawing/2014/main" id="{CC021480-C092-4439-810E-C6226A95CB30}"/>
              </a:ext>
            </a:extLst>
          </p:cNvPr>
          <p:cNvSpPr txBox="1">
            <a:spLocks noChangeArrowheads="1"/>
          </p:cNvSpPr>
          <p:nvPr/>
        </p:nvSpPr>
        <p:spPr bwMode="auto">
          <a:xfrm>
            <a:off x="914400" y="1143000"/>
            <a:ext cx="38972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00"/>
                </a:solidFill>
              </a:rPr>
              <a:t>用指数分布描述的实例有：</a:t>
            </a:r>
          </a:p>
        </p:txBody>
      </p:sp>
      <p:sp>
        <p:nvSpPr>
          <p:cNvPr id="6" name="Text Box 5">
            <a:extLst>
              <a:ext uri="{FF2B5EF4-FFF2-40B4-BE49-F238E27FC236}">
                <a16:creationId xmlns:a16="http://schemas.microsoft.com/office/drawing/2014/main" id="{BCB0C992-03DA-4543-94D8-68540A53B98E}"/>
              </a:ext>
            </a:extLst>
          </p:cNvPr>
          <p:cNvSpPr txBox="1">
            <a:spLocks noChangeArrowheads="1"/>
          </p:cNvSpPr>
          <p:nvPr/>
        </p:nvSpPr>
        <p:spPr bwMode="auto">
          <a:xfrm>
            <a:off x="1600200" y="2286000"/>
            <a:ext cx="43588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00"/>
                </a:solidFill>
              </a:rPr>
              <a:t>(1) </a:t>
            </a:r>
            <a:r>
              <a:rPr kumimoji="1" lang="zh-CN" altLang="en-US" sz="2400" b="1" dirty="0">
                <a:solidFill>
                  <a:schemeClr val="tx1"/>
                </a:solidFill>
              </a:rPr>
              <a:t>随机服务系统中的服务时间</a:t>
            </a:r>
          </a:p>
        </p:txBody>
      </p:sp>
      <p:sp>
        <p:nvSpPr>
          <p:cNvPr id="7" name="Text Box 6">
            <a:extLst>
              <a:ext uri="{FF2B5EF4-FFF2-40B4-BE49-F238E27FC236}">
                <a16:creationId xmlns:a16="http://schemas.microsoft.com/office/drawing/2014/main" id="{4B05E23D-D3A4-40E3-80F7-4BC91A13B204}"/>
              </a:ext>
            </a:extLst>
          </p:cNvPr>
          <p:cNvSpPr txBox="1">
            <a:spLocks noChangeArrowheads="1"/>
          </p:cNvSpPr>
          <p:nvPr/>
        </p:nvSpPr>
        <p:spPr bwMode="auto">
          <a:xfrm>
            <a:off x="1600200" y="3276600"/>
            <a:ext cx="37401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00"/>
                </a:solidFill>
              </a:rPr>
              <a:t>(2) </a:t>
            </a:r>
            <a:r>
              <a:rPr kumimoji="1" lang="zh-CN" altLang="en-US" sz="2400" b="1" dirty="0">
                <a:solidFill>
                  <a:schemeClr val="tx1"/>
                </a:solidFill>
              </a:rPr>
              <a:t>电话问题中的通话时间</a:t>
            </a:r>
          </a:p>
        </p:txBody>
      </p:sp>
      <p:sp>
        <p:nvSpPr>
          <p:cNvPr id="8" name="Text Box 7">
            <a:extLst>
              <a:ext uri="{FF2B5EF4-FFF2-40B4-BE49-F238E27FC236}">
                <a16:creationId xmlns:a16="http://schemas.microsoft.com/office/drawing/2014/main" id="{C50EA02D-11D1-43B2-B2BC-60D37DBB1BF3}"/>
              </a:ext>
            </a:extLst>
          </p:cNvPr>
          <p:cNvSpPr txBox="1">
            <a:spLocks noChangeArrowheads="1"/>
          </p:cNvSpPr>
          <p:nvPr/>
        </p:nvSpPr>
        <p:spPr bwMode="auto">
          <a:xfrm>
            <a:off x="1600200" y="4191000"/>
            <a:ext cx="28119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00"/>
                </a:solidFill>
              </a:rPr>
              <a:t>(3) </a:t>
            </a:r>
            <a:r>
              <a:rPr kumimoji="1" lang="zh-CN" altLang="en-US" sz="2400" b="1" dirty="0">
                <a:solidFill>
                  <a:schemeClr val="tx1"/>
                </a:solidFill>
              </a:rPr>
              <a:t>电子元件的寿命</a:t>
            </a:r>
          </a:p>
        </p:txBody>
      </p:sp>
      <p:sp>
        <p:nvSpPr>
          <p:cNvPr id="9" name="Text Box 8">
            <a:extLst>
              <a:ext uri="{FF2B5EF4-FFF2-40B4-BE49-F238E27FC236}">
                <a16:creationId xmlns:a16="http://schemas.microsoft.com/office/drawing/2014/main" id="{9D4D0A2F-E475-4746-A5BF-B93D1E2FA911}"/>
              </a:ext>
            </a:extLst>
          </p:cNvPr>
          <p:cNvSpPr txBox="1">
            <a:spLocks noChangeArrowheads="1"/>
          </p:cNvSpPr>
          <p:nvPr/>
        </p:nvSpPr>
        <p:spPr bwMode="auto">
          <a:xfrm>
            <a:off x="1600200" y="5105400"/>
            <a:ext cx="219322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00"/>
                </a:solidFill>
              </a:rPr>
              <a:t>(4) </a:t>
            </a:r>
            <a:r>
              <a:rPr kumimoji="1" lang="zh-CN" altLang="en-US" sz="2400" b="1" dirty="0">
                <a:solidFill>
                  <a:schemeClr val="tx1"/>
                </a:solidFill>
              </a:rPr>
              <a:t>动物的寿命</a:t>
            </a:r>
          </a:p>
        </p:txBody>
      </p:sp>
      <p:sp>
        <p:nvSpPr>
          <p:cNvPr id="10" name="AutoShape 9">
            <a:extLst>
              <a:ext uri="{FF2B5EF4-FFF2-40B4-BE49-F238E27FC236}">
                <a16:creationId xmlns:a16="http://schemas.microsoft.com/office/drawing/2014/main" id="{5387D2DD-9F54-4778-9490-278F8BEF6AFE}"/>
              </a:ext>
            </a:extLst>
          </p:cNvPr>
          <p:cNvSpPr>
            <a:spLocks/>
          </p:cNvSpPr>
          <p:nvPr/>
        </p:nvSpPr>
        <p:spPr bwMode="auto">
          <a:xfrm>
            <a:off x="4876800" y="4343400"/>
            <a:ext cx="152400" cy="1246188"/>
          </a:xfrm>
          <a:prstGeom prst="rightBrace">
            <a:avLst>
              <a:gd name="adj1" fmla="val 68142"/>
              <a:gd name="adj2" fmla="val 50000"/>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1" name="Text Box 10">
            <a:extLst>
              <a:ext uri="{FF2B5EF4-FFF2-40B4-BE49-F238E27FC236}">
                <a16:creationId xmlns:a16="http://schemas.microsoft.com/office/drawing/2014/main" id="{320AE670-205B-45AE-B4FA-0BBB2C3C1280}"/>
              </a:ext>
            </a:extLst>
          </p:cNvPr>
          <p:cNvSpPr txBox="1">
            <a:spLocks noChangeArrowheads="1"/>
          </p:cNvSpPr>
          <p:nvPr/>
        </p:nvSpPr>
        <p:spPr bwMode="auto">
          <a:xfrm>
            <a:off x="5464740" y="4275138"/>
            <a:ext cx="2969082" cy="1200329"/>
          </a:xfrm>
          <a:prstGeom prst="rect">
            <a:avLst/>
          </a:prstGeom>
          <a:noFill/>
          <a:ln w="1905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00"/>
                </a:solidFill>
              </a:rPr>
              <a:t>指数分布</a:t>
            </a:r>
          </a:p>
          <a:p>
            <a:pPr algn="ctr"/>
            <a:r>
              <a:rPr kumimoji="1" lang="zh-CN" altLang="en-US" sz="2400" b="1">
                <a:solidFill>
                  <a:srgbClr val="000000"/>
                </a:solidFill>
              </a:rPr>
              <a:t>常作为各种</a:t>
            </a:r>
            <a:r>
              <a:rPr kumimoji="1" lang="zh-CN" altLang="en-US" sz="2400" b="1">
                <a:solidFill>
                  <a:srgbClr val="000000"/>
                </a:solidFill>
                <a:latin typeface="Times New Roman" panose="02020603050405020304" pitchFamily="18" charset="0"/>
              </a:rPr>
              <a:t>“</a:t>
            </a:r>
            <a:r>
              <a:rPr kumimoji="1" lang="zh-CN" altLang="en-US" sz="2400" b="1">
                <a:solidFill>
                  <a:srgbClr val="000000"/>
                </a:solidFill>
              </a:rPr>
              <a:t>寿命</a:t>
            </a:r>
            <a:r>
              <a:rPr kumimoji="1" lang="zh-CN" altLang="en-US" sz="2400" b="1">
                <a:solidFill>
                  <a:srgbClr val="000000"/>
                </a:solidFill>
                <a:latin typeface="Times New Roman" panose="02020603050405020304" pitchFamily="18" charset="0"/>
              </a:rPr>
              <a:t>”</a:t>
            </a:r>
            <a:endParaRPr kumimoji="1" lang="zh-CN" altLang="en-US" sz="2400" b="1">
              <a:solidFill>
                <a:srgbClr val="000000"/>
              </a:solidFill>
            </a:endParaRPr>
          </a:p>
          <a:p>
            <a:pPr algn="ctr"/>
            <a:r>
              <a:rPr kumimoji="1" lang="zh-CN" altLang="en-US" sz="2400" b="1">
                <a:solidFill>
                  <a:srgbClr val="000000"/>
                </a:solidFill>
              </a:rPr>
              <a:t>分布的近似</a:t>
            </a:r>
          </a:p>
        </p:txBody>
      </p:sp>
    </p:spTree>
    <p:extLst>
      <p:ext uri="{BB962C8B-B14F-4D97-AF65-F5344CB8AC3E}">
        <p14:creationId xmlns:p14="http://schemas.microsoft.com/office/powerpoint/2010/main" val="257226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1+#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autoUpdateAnimBg="0"/>
      <p:bldP spid="8" grpId="0" autoUpdateAnimBg="0"/>
      <p:bldP spid="9" grpId="0" autoUpdateAnimBg="0"/>
      <p:bldP spid="11" grpId="0" animBg="1"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039E87-C0A2-4360-8DCF-57C538E228EF}"/>
              </a:ext>
            </a:extLst>
          </p:cNvPr>
          <p:cNvSpPr>
            <a:spLocks noGrp="1"/>
          </p:cNvSpPr>
          <p:nvPr>
            <p:ph type="title"/>
          </p:nvPr>
        </p:nvSpPr>
        <p:spPr/>
        <p:txBody>
          <a:bodyPr/>
          <a:lstStyle/>
          <a:p>
            <a:r>
              <a:rPr lang="en-US" altLang="zh-CN" dirty="0"/>
              <a:t>3.4-4 </a:t>
            </a:r>
            <a:r>
              <a:rPr lang="zh-CN" altLang="en-US" dirty="0"/>
              <a:t>连续型随机变量及其概率密度</a:t>
            </a:r>
          </a:p>
        </p:txBody>
      </p:sp>
      <p:sp>
        <p:nvSpPr>
          <p:cNvPr id="3" name="内容占位符 2">
            <a:extLst>
              <a:ext uri="{FF2B5EF4-FFF2-40B4-BE49-F238E27FC236}">
                <a16:creationId xmlns:a16="http://schemas.microsoft.com/office/drawing/2014/main" id="{84C02F09-6948-432F-9527-E79288544E64}"/>
              </a:ext>
            </a:extLst>
          </p:cNvPr>
          <p:cNvSpPr>
            <a:spLocks noGrp="1"/>
          </p:cNvSpPr>
          <p:nvPr>
            <p:ph idx="1"/>
          </p:nvPr>
        </p:nvSpPr>
        <p:spPr/>
        <p:txBody>
          <a:bodyPr/>
          <a:lstStyle/>
          <a:p>
            <a:endParaRPr lang="zh-CN" altLang="en-US" dirty="0"/>
          </a:p>
        </p:txBody>
      </p:sp>
      <p:sp>
        <p:nvSpPr>
          <p:cNvPr id="4" name="Text Box 4">
            <a:extLst>
              <a:ext uri="{FF2B5EF4-FFF2-40B4-BE49-F238E27FC236}">
                <a16:creationId xmlns:a16="http://schemas.microsoft.com/office/drawing/2014/main" id="{2FF25A49-F56C-4E44-9E57-1CE3E6D8F16E}"/>
              </a:ext>
            </a:extLst>
          </p:cNvPr>
          <p:cNvSpPr txBox="1">
            <a:spLocks noChangeArrowheads="1"/>
          </p:cNvSpPr>
          <p:nvPr/>
        </p:nvSpPr>
        <p:spPr bwMode="auto">
          <a:xfrm>
            <a:off x="577850" y="631825"/>
            <a:ext cx="74231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a:solidFill>
                  <a:srgbClr val="FF0000"/>
                </a:solidFill>
              </a:rPr>
              <a:t>例</a:t>
            </a:r>
            <a:r>
              <a:rPr kumimoji="1" lang="en-US" altLang="zh-CN" sz="2400" b="1" dirty="0">
                <a:solidFill>
                  <a:srgbClr val="000000"/>
                </a:solidFill>
              </a:rPr>
              <a:t> </a:t>
            </a:r>
            <a:r>
              <a:rPr kumimoji="1" lang="zh-CN" altLang="en-US" sz="2400" b="1" dirty="0">
                <a:solidFill>
                  <a:srgbClr val="000000"/>
                </a:solidFill>
              </a:rPr>
              <a:t>某仪器装有三只独立工作的同型号电子元件</a:t>
            </a:r>
            <a:r>
              <a:rPr kumimoji="1" lang="en-US" altLang="zh-CN" sz="2400" b="1" dirty="0">
                <a:solidFill>
                  <a:srgbClr val="000000"/>
                </a:solidFill>
              </a:rPr>
              <a:t>,</a:t>
            </a:r>
            <a:r>
              <a:rPr kumimoji="1" lang="zh-CN" altLang="en-US" sz="2400" b="1" dirty="0">
                <a:solidFill>
                  <a:srgbClr val="000000"/>
                </a:solidFill>
              </a:rPr>
              <a:t>其寿命</a:t>
            </a:r>
            <a:r>
              <a:rPr kumimoji="1" lang="en-US" altLang="zh-CN" sz="2400" b="1" dirty="0">
                <a:solidFill>
                  <a:srgbClr val="000000"/>
                </a:solidFill>
              </a:rPr>
              <a:t>(</a:t>
            </a:r>
            <a:r>
              <a:rPr kumimoji="1" lang="zh-CN" altLang="en-US" sz="2400" b="1" dirty="0">
                <a:solidFill>
                  <a:srgbClr val="000000"/>
                </a:solidFill>
              </a:rPr>
              <a:t>单位</a:t>
            </a:r>
            <a:r>
              <a:rPr kumimoji="1" lang="en-US" altLang="zh-CN" sz="2400" b="1" dirty="0">
                <a:solidFill>
                  <a:srgbClr val="000000"/>
                </a:solidFill>
              </a:rPr>
              <a:t>:</a:t>
            </a:r>
            <a:r>
              <a:rPr kumimoji="1" lang="zh-CN" altLang="en-US" sz="2400" b="1" dirty="0">
                <a:solidFill>
                  <a:srgbClr val="000000"/>
                </a:solidFill>
              </a:rPr>
              <a:t>小时</a:t>
            </a:r>
            <a:r>
              <a:rPr kumimoji="1" lang="en-US" altLang="zh-CN" sz="2400" b="1" dirty="0">
                <a:solidFill>
                  <a:srgbClr val="000000"/>
                </a:solidFill>
              </a:rPr>
              <a:t>)</a:t>
            </a:r>
            <a:r>
              <a:rPr kumimoji="1" lang="zh-CN" altLang="en-US" sz="2400" b="1" dirty="0">
                <a:solidFill>
                  <a:srgbClr val="000000"/>
                </a:solidFill>
              </a:rPr>
              <a:t>都服从同一指数分布</a:t>
            </a:r>
            <a:r>
              <a:rPr kumimoji="1" lang="en-US" altLang="zh-CN" sz="2400" b="1" dirty="0">
                <a:solidFill>
                  <a:srgbClr val="000000"/>
                </a:solidFill>
              </a:rPr>
              <a:t>,</a:t>
            </a:r>
            <a:r>
              <a:rPr kumimoji="1" lang="zh-CN" altLang="en-US" sz="2400" b="1" dirty="0">
                <a:solidFill>
                  <a:srgbClr val="000000"/>
                </a:solidFill>
              </a:rPr>
              <a:t>概率密度为 </a:t>
            </a:r>
          </a:p>
        </p:txBody>
      </p:sp>
      <p:sp>
        <p:nvSpPr>
          <p:cNvPr id="5" name="Text Box 5">
            <a:extLst>
              <a:ext uri="{FF2B5EF4-FFF2-40B4-BE49-F238E27FC236}">
                <a16:creationId xmlns:a16="http://schemas.microsoft.com/office/drawing/2014/main" id="{437AE9E4-5C28-4BA0-A5D5-0C881CD80D19}"/>
              </a:ext>
            </a:extLst>
          </p:cNvPr>
          <p:cNvSpPr txBox="1">
            <a:spLocks noChangeArrowheads="1"/>
          </p:cNvSpPr>
          <p:nvPr/>
        </p:nvSpPr>
        <p:spPr bwMode="auto">
          <a:xfrm>
            <a:off x="609600" y="3429000"/>
            <a:ext cx="76660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a:solidFill>
                  <a:srgbClr val="000000"/>
                </a:solidFill>
              </a:rPr>
              <a:t>试求</a:t>
            </a:r>
            <a:r>
              <a:rPr kumimoji="1" lang="en-US" altLang="zh-CN" sz="2400" b="1" dirty="0">
                <a:solidFill>
                  <a:srgbClr val="000000"/>
                </a:solidFill>
              </a:rPr>
              <a:t>: </a:t>
            </a:r>
            <a:r>
              <a:rPr kumimoji="1" lang="zh-CN" altLang="en-US" sz="2400" b="1" dirty="0">
                <a:solidFill>
                  <a:srgbClr val="000000"/>
                </a:solidFill>
              </a:rPr>
              <a:t>在仪器使用的最初</a:t>
            </a:r>
            <a:r>
              <a:rPr kumimoji="1" lang="en-US" altLang="zh-CN" sz="2400" b="1" dirty="0">
                <a:solidFill>
                  <a:srgbClr val="000000"/>
                </a:solidFill>
              </a:rPr>
              <a:t>200</a:t>
            </a:r>
            <a:r>
              <a:rPr kumimoji="1" lang="zh-CN" altLang="en-US" sz="2400" b="1" dirty="0">
                <a:solidFill>
                  <a:srgbClr val="000000"/>
                </a:solidFill>
              </a:rPr>
              <a:t>小时内</a:t>
            </a:r>
            <a:r>
              <a:rPr kumimoji="1" lang="en-US" altLang="zh-CN" sz="2400" b="1" dirty="0">
                <a:solidFill>
                  <a:srgbClr val="000000"/>
                </a:solidFill>
              </a:rPr>
              <a:t>,</a:t>
            </a:r>
            <a:r>
              <a:rPr kumimoji="1" lang="zh-CN" altLang="en-US" sz="2400" b="1" dirty="0">
                <a:solidFill>
                  <a:srgbClr val="000000"/>
                </a:solidFill>
              </a:rPr>
              <a:t>至少有一只电子元件损坏的概率 </a:t>
            </a:r>
          </a:p>
        </p:txBody>
      </p:sp>
      <p:sp>
        <p:nvSpPr>
          <p:cNvPr id="6" name="Text Box 6">
            <a:extLst>
              <a:ext uri="{FF2B5EF4-FFF2-40B4-BE49-F238E27FC236}">
                <a16:creationId xmlns:a16="http://schemas.microsoft.com/office/drawing/2014/main" id="{2498F946-7857-4719-AED0-931953AD2433}"/>
              </a:ext>
            </a:extLst>
          </p:cNvPr>
          <p:cNvSpPr txBox="1">
            <a:spLocks noChangeArrowheads="1"/>
          </p:cNvSpPr>
          <p:nvPr/>
        </p:nvSpPr>
        <p:spPr bwMode="auto">
          <a:xfrm>
            <a:off x="685800" y="4572000"/>
            <a:ext cx="5966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0000"/>
                </a:solidFill>
              </a:rPr>
              <a:t>解</a:t>
            </a:r>
            <a:r>
              <a:rPr kumimoji="1" lang="en-US" altLang="zh-CN" sz="2400" b="1">
                <a:solidFill>
                  <a:srgbClr val="FF0000"/>
                </a:solidFill>
              </a:rPr>
              <a:t>:</a:t>
            </a:r>
          </a:p>
        </p:txBody>
      </p:sp>
      <p:sp>
        <p:nvSpPr>
          <p:cNvPr id="7" name="Text Box 7">
            <a:extLst>
              <a:ext uri="{FF2B5EF4-FFF2-40B4-BE49-F238E27FC236}">
                <a16:creationId xmlns:a16="http://schemas.microsoft.com/office/drawing/2014/main" id="{71D740BB-FC42-4444-B776-8AF07C0D13DF}"/>
              </a:ext>
            </a:extLst>
          </p:cNvPr>
          <p:cNvSpPr txBox="1">
            <a:spLocks noChangeArrowheads="1"/>
          </p:cNvSpPr>
          <p:nvPr/>
        </p:nvSpPr>
        <p:spPr bwMode="auto">
          <a:xfrm>
            <a:off x="1295400" y="4648200"/>
            <a:ext cx="6934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a:solidFill>
                  <a:srgbClr val="000000"/>
                </a:solidFill>
              </a:rPr>
              <a:t>以</a:t>
            </a:r>
            <a:r>
              <a:rPr kumimoji="1" lang="en-US" altLang="zh-CN" sz="2400" b="1" i="1" dirty="0">
                <a:solidFill>
                  <a:srgbClr val="000000"/>
                </a:solidFill>
                <a:latin typeface="Times New Roman" panose="02020603050405020304" pitchFamily="18" charset="0"/>
              </a:rPr>
              <a:t>X</a:t>
            </a:r>
            <a:r>
              <a:rPr kumimoji="1" lang="en-US" altLang="zh-CN" sz="2400" b="1" i="1" baseline="-25000" dirty="0">
                <a:solidFill>
                  <a:srgbClr val="000000"/>
                </a:solidFill>
                <a:latin typeface="Times New Roman" panose="02020603050405020304" pitchFamily="18" charset="0"/>
              </a:rPr>
              <a:t>i</a:t>
            </a:r>
            <a:r>
              <a:rPr kumimoji="1" lang="en-US" altLang="zh-CN" sz="2400" b="1" dirty="0">
                <a:solidFill>
                  <a:srgbClr val="000000"/>
                </a:solidFill>
                <a:latin typeface="Times New Roman" panose="02020603050405020304" pitchFamily="18" charset="0"/>
              </a:rPr>
              <a:t> (</a:t>
            </a:r>
            <a:r>
              <a:rPr kumimoji="1" lang="en-US" altLang="zh-CN" sz="2400" b="1" i="1" dirty="0" err="1">
                <a:solidFill>
                  <a:srgbClr val="000000"/>
                </a:solidFill>
                <a:latin typeface="Times New Roman" panose="02020603050405020304" pitchFamily="18" charset="0"/>
              </a:rPr>
              <a:t>i</a:t>
            </a:r>
            <a:r>
              <a:rPr kumimoji="1" lang="en-US" altLang="zh-CN" sz="2400" b="1" dirty="0">
                <a:solidFill>
                  <a:srgbClr val="000000"/>
                </a:solidFill>
                <a:latin typeface="Times New Roman" panose="02020603050405020304" pitchFamily="18" charset="0"/>
              </a:rPr>
              <a:t>=1,2,3)</a:t>
            </a:r>
            <a:r>
              <a:rPr kumimoji="1" lang="zh-CN" altLang="en-US" sz="2400" b="1" dirty="0">
                <a:solidFill>
                  <a:srgbClr val="000000"/>
                </a:solidFill>
              </a:rPr>
              <a:t>表示</a:t>
            </a:r>
            <a:r>
              <a:rPr kumimoji="1" lang="zh-CN" altLang="en-US" sz="2400" b="1" dirty="0">
                <a:solidFill>
                  <a:schemeClr val="tx1"/>
                </a:solidFill>
              </a:rPr>
              <a:t>第</a:t>
            </a:r>
            <a:r>
              <a:rPr kumimoji="1" lang="en-US" altLang="zh-CN" sz="2400" b="1" i="1" dirty="0" err="1">
                <a:solidFill>
                  <a:schemeClr val="tx1"/>
                </a:solidFill>
                <a:latin typeface="Times New Roman" panose="02020603050405020304" pitchFamily="18" charset="0"/>
              </a:rPr>
              <a:t>i</a:t>
            </a:r>
            <a:r>
              <a:rPr kumimoji="1" lang="zh-CN" altLang="en-US" sz="2400" b="1" dirty="0">
                <a:solidFill>
                  <a:schemeClr val="tx1"/>
                </a:solidFill>
              </a:rPr>
              <a:t>只元件的寿命</a:t>
            </a:r>
            <a:r>
              <a:rPr kumimoji="1" lang="en-US" altLang="zh-CN" sz="2400" b="1" dirty="0">
                <a:solidFill>
                  <a:srgbClr val="000000"/>
                </a:solidFill>
              </a:rPr>
              <a:t>, </a:t>
            </a:r>
          </a:p>
        </p:txBody>
      </p:sp>
      <p:sp>
        <p:nvSpPr>
          <p:cNvPr id="8" name="Text Box 8">
            <a:extLst>
              <a:ext uri="{FF2B5EF4-FFF2-40B4-BE49-F238E27FC236}">
                <a16:creationId xmlns:a16="http://schemas.microsoft.com/office/drawing/2014/main" id="{A3ADD014-D096-49F9-B625-22636E558B5C}"/>
              </a:ext>
            </a:extLst>
          </p:cNvPr>
          <p:cNvSpPr txBox="1">
            <a:spLocks noChangeArrowheads="1"/>
          </p:cNvSpPr>
          <p:nvPr/>
        </p:nvSpPr>
        <p:spPr bwMode="auto">
          <a:xfrm>
            <a:off x="1219200" y="5181600"/>
            <a:ext cx="26901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00"/>
                </a:solidFill>
              </a:rPr>
              <a:t>则</a:t>
            </a:r>
            <a:r>
              <a:rPr kumimoji="1" lang="en-US" altLang="zh-CN" sz="2400" b="1" i="1">
                <a:solidFill>
                  <a:srgbClr val="000000"/>
                </a:solidFill>
                <a:latin typeface="Times New Roman" panose="02020603050405020304" pitchFamily="18" charset="0"/>
              </a:rPr>
              <a:t>X</a:t>
            </a:r>
            <a:r>
              <a:rPr kumimoji="1" lang="en-US" altLang="zh-CN" sz="2400" b="1" i="1" baseline="-25000">
                <a:solidFill>
                  <a:srgbClr val="000000"/>
                </a:solidFill>
                <a:latin typeface="Times New Roman" panose="02020603050405020304" pitchFamily="18" charset="0"/>
              </a:rPr>
              <a:t>i</a:t>
            </a:r>
            <a:r>
              <a:rPr kumimoji="1" lang="zh-CN" altLang="en-US" sz="2400" b="1">
                <a:solidFill>
                  <a:srgbClr val="000000"/>
                </a:solidFill>
              </a:rPr>
              <a:t>的概率密度为</a:t>
            </a:r>
            <a:r>
              <a:rPr kumimoji="1" lang="zh-CN" altLang="en-US" sz="2400" b="1">
                <a:solidFill>
                  <a:schemeClr val="tx1"/>
                </a:solidFill>
                <a:latin typeface="Times New Roman" panose="02020603050405020304" pitchFamily="18" charset="0"/>
              </a:rPr>
              <a:t> </a:t>
            </a:r>
          </a:p>
        </p:txBody>
      </p:sp>
      <p:graphicFrame>
        <p:nvGraphicFramePr>
          <p:cNvPr id="9" name="Object 9">
            <a:extLst>
              <a:ext uri="{FF2B5EF4-FFF2-40B4-BE49-F238E27FC236}">
                <a16:creationId xmlns:a16="http://schemas.microsoft.com/office/drawing/2014/main" id="{A8430BF9-3AE7-4F3C-8AF6-2A351D471A9D}"/>
              </a:ext>
            </a:extLst>
          </p:cNvPr>
          <p:cNvGraphicFramePr>
            <a:graphicFrameLocks noChangeAspect="1"/>
          </p:cNvGraphicFramePr>
          <p:nvPr>
            <p:extLst>
              <p:ext uri="{D42A27DB-BD31-4B8C-83A1-F6EECF244321}">
                <p14:modId xmlns:p14="http://schemas.microsoft.com/office/powerpoint/2010/main" val="3030375748"/>
              </p:ext>
            </p:extLst>
          </p:nvPr>
        </p:nvGraphicFramePr>
        <p:xfrm>
          <a:off x="2209862" y="1664232"/>
          <a:ext cx="3886200" cy="1417638"/>
        </p:xfrm>
        <a:graphic>
          <a:graphicData uri="http://schemas.openxmlformats.org/presentationml/2006/ole">
            <mc:AlternateContent xmlns:mc="http://schemas.openxmlformats.org/markup-compatibility/2006">
              <mc:Choice xmlns:v="urn:schemas-microsoft-com:vml" Requires="v">
                <p:oleObj spid="_x0000_s75932" name="公式" r:id="rId3" imgW="1739880" imgH="634680" progId="Equation.3">
                  <p:embed/>
                </p:oleObj>
              </mc:Choice>
              <mc:Fallback>
                <p:oleObj name="公式" r:id="rId3" imgW="1739880" imgH="634680" progId="Equation.3">
                  <p:embed/>
                  <p:pic>
                    <p:nvPicPr>
                      <p:cNvPr id="254985" name="Object 9">
                        <a:extLst>
                          <a:ext uri="{FF2B5EF4-FFF2-40B4-BE49-F238E27FC236}">
                            <a16:creationId xmlns:a16="http://schemas.microsoft.com/office/drawing/2014/main" id="{8309ECF7-AD01-4252-9F97-F651F0BB45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62" y="1664232"/>
                        <a:ext cx="3886200" cy="1417638"/>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0">
            <a:extLst>
              <a:ext uri="{FF2B5EF4-FFF2-40B4-BE49-F238E27FC236}">
                <a16:creationId xmlns:a16="http://schemas.microsoft.com/office/drawing/2014/main" id="{F83C351A-897D-4531-93F7-3CA1ACAAE965}"/>
              </a:ext>
            </a:extLst>
          </p:cNvPr>
          <p:cNvGraphicFramePr>
            <a:graphicFrameLocks noChangeAspect="1"/>
          </p:cNvGraphicFramePr>
          <p:nvPr>
            <p:extLst>
              <p:ext uri="{D42A27DB-BD31-4B8C-83A1-F6EECF244321}">
                <p14:modId xmlns:p14="http://schemas.microsoft.com/office/powerpoint/2010/main" val="132003547"/>
              </p:ext>
            </p:extLst>
          </p:nvPr>
        </p:nvGraphicFramePr>
        <p:xfrm>
          <a:off x="4419600" y="5105400"/>
          <a:ext cx="3962400" cy="1446213"/>
        </p:xfrm>
        <a:graphic>
          <a:graphicData uri="http://schemas.openxmlformats.org/presentationml/2006/ole">
            <mc:AlternateContent xmlns:mc="http://schemas.openxmlformats.org/markup-compatibility/2006">
              <mc:Choice xmlns:v="urn:schemas-microsoft-com:vml" Requires="v">
                <p:oleObj spid="_x0000_s75933" name="公式" r:id="rId5" imgW="1739880" imgH="634680" progId="Equation.3">
                  <p:embed/>
                </p:oleObj>
              </mc:Choice>
              <mc:Fallback>
                <p:oleObj name="公式" r:id="rId5" imgW="1739880" imgH="634680" progId="Equation.3">
                  <p:embed/>
                  <p:pic>
                    <p:nvPicPr>
                      <p:cNvPr id="254986" name="Object 10">
                        <a:extLst>
                          <a:ext uri="{FF2B5EF4-FFF2-40B4-BE49-F238E27FC236}">
                            <a16:creationId xmlns:a16="http://schemas.microsoft.com/office/drawing/2014/main" id="{5366ACF2-5846-408D-8294-A4621B5280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5105400"/>
                        <a:ext cx="3962400" cy="1446213"/>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59329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8" grpId="0"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2352CC-5053-4C90-BFA6-0A0FDB6EB7E6}"/>
              </a:ext>
            </a:extLst>
          </p:cNvPr>
          <p:cNvSpPr>
            <a:spLocks noGrp="1"/>
          </p:cNvSpPr>
          <p:nvPr>
            <p:ph type="title"/>
          </p:nvPr>
        </p:nvSpPr>
        <p:spPr/>
        <p:txBody>
          <a:bodyPr/>
          <a:lstStyle/>
          <a:p>
            <a:r>
              <a:rPr lang="en-US" altLang="zh-CN" dirty="0"/>
              <a:t>3.4-4 </a:t>
            </a:r>
            <a:r>
              <a:rPr lang="zh-CN" altLang="en-US" dirty="0"/>
              <a:t>连续型随机变量及其概率密度</a:t>
            </a:r>
          </a:p>
        </p:txBody>
      </p:sp>
      <p:sp>
        <p:nvSpPr>
          <p:cNvPr id="3" name="内容占位符 2">
            <a:extLst>
              <a:ext uri="{FF2B5EF4-FFF2-40B4-BE49-F238E27FC236}">
                <a16:creationId xmlns:a16="http://schemas.microsoft.com/office/drawing/2014/main" id="{2468AAE1-1C9D-4189-82B5-8D4D4653A54C}"/>
              </a:ext>
            </a:extLst>
          </p:cNvPr>
          <p:cNvSpPr>
            <a:spLocks noGrp="1"/>
          </p:cNvSpPr>
          <p:nvPr>
            <p:ph idx="1"/>
          </p:nvPr>
        </p:nvSpPr>
        <p:spPr/>
        <p:txBody>
          <a:bodyPr/>
          <a:lstStyle/>
          <a:p>
            <a:endParaRPr lang="zh-CN" altLang="en-US" dirty="0"/>
          </a:p>
        </p:txBody>
      </p:sp>
      <p:sp>
        <p:nvSpPr>
          <p:cNvPr id="4" name="Text Box 4">
            <a:extLst>
              <a:ext uri="{FF2B5EF4-FFF2-40B4-BE49-F238E27FC236}">
                <a16:creationId xmlns:a16="http://schemas.microsoft.com/office/drawing/2014/main" id="{256FD5D3-B2BC-4B61-B26D-A02A66B4B11F}"/>
              </a:ext>
            </a:extLst>
          </p:cNvPr>
          <p:cNvSpPr txBox="1">
            <a:spLocks noChangeArrowheads="1"/>
          </p:cNvSpPr>
          <p:nvPr/>
        </p:nvSpPr>
        <p:spPr bwMode="auto">
          <a:xfrm>
            <a:off x="457200" y="494069"/>
            <a:ext cx="7391400" cy="1063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kumimoji="1" lang="en-US" altLang="zh-CN" sz="2400" b="1" dirty="0">
                <a:solidFill>
                  <a:schemeClr val="tx1"/>
                </a:solidFill>
                <a:latin typeface="Times New Roman" panose="02020603050405020304" pitchFamily="18" charset="0"/>
              </a:rPr>
              <a:t>        </a:t>
            </a:r>
            <a:r>
              <a:rPr kumimoji="1" lang="zh-CN" altLang="en-US" sz="2400" b="1" dirty="0">
                <a:solidFill>
                  <a:srgbClr val="000000"/>
                </a:solidFill>
              </a:rPr>
              <a:t>以</a:t>
            </a:r>
            <a:r>
              <a:rPr kumimoji="1" lang="en-US" altLang="zh-CN" sz="2400" b="1" i="1" dirty="0">
                <a:solidFill>
                  <a:srgbClr val="000000"/>
                </a:solidFill>
                <a:latin typeface="Times New Roman" panose="02020603050405020304" pitchFamily="18" charset="0"/>
              </a:rPr>
              <a:t>A</a:t>
            </a:r>
            <a:r>
              <a:rPr kumimoji="1" lang="en-US" altLang="zh-CN" sz="2400" b="1" i="1" baseline="-25000" dirty="0">
                <a:solidFill>
                  <a:srgbClr val="000000"/>
                </a:solidFill>
                <a:latin typeface="Times New Roman" panose="02020603050405020304" pitchFamily="18" charset="0"/>
              </a:rPr>
              <a:t>i</a:t>
            </a:r>
            <a:r>
              <a:rPr kumimoji="1" lang="en-US" altLang="zh-CN" sz="2400" b="1" dirty="0">
                <a:solidFill>
                  <a:srgbClr val="000000"/>
                </a:solidFill>
                <a:latin typeface="Times New Roman" panose="02020603050405020304" pitchFamily="18" charset="0"/>
              </a:rPr>
              <a:t> (</a:t>
            </a:r>
            <a:r>
              <a:rPr kumimoji="1" lang="en-US" altLang="zh-CN" sz="2400" b="1" i="1" dirty="0" err="1">
                <a:solidFill>
                  <a:srgbClr val="000000"/>
                </a:solidFill>
                <a:latin typeface="Times New Roman" panose="02020603050405020304" pitchFamily="18" charset="0"/>
              </a:rPr>
              <a:t>i</a:t>
            </a:r>
            <a:r>
              <a:rPr kumimoji="1" lang="en-US" altLang="zh-CN" sz="2400" b="1" dirty="0">
                <a:solidFill>
                  <a:srgbClr val="000000"/>
                </a:solidFill>
                <a:latin typeface="Times New Roman" panose="02020603050405020304" pitchFamily="18" charset="0"/>
              </a:rPr>
              <a:t>=1,2,3)</a:t>
            </a:r>
            <a:r>
              <a:rPr kumimoji="1" lang="zh-CN" altLang="en-US" sz="2400" b="1" dirty="0">
                <a:solidFill>
                  <a:srgbClr val="000000"/>
                </a:solidFill>
              </a:rPr>
              <a:t>表示事件</a:t>
            </a:r>
            <a:r>
              <a:rPr kumimoji="1" lang="zh-CN" altLang="en-US" sz="2400" b="1" dirty="0">
                <a:solidFill>
                  <a:srgbClr val="000000"/>
                </a:solidFill>
                <a:latin typeface="Times New Roman" panose="02020603050405020304" pitchFamily="18" charset="0"/>
              </a:rPr>
              <a:t>“</a:t>
            </a:r>
            <a:r>
              <a:rPr kumimoji="1" lang="zh-CN" altLang="en-US" sz="2400" b="1" dirty="0">
                <a:solidFill>
                  <a:schemeClr val="tx1"/>
                </a:solidFill>
              </a:rPr>
              <a:t>在最初</a:t>
            </a:r>
            <a:r>
              <a:rPr kumimoji="1" lang="en-US" altLang="zh-CN" sz="2400" b="1" dirty="0">
                <a:solidFill>
                  <a:schemeClr val="tx1"/>
                </a:solidFill>
              </a:rPr>
              <a:t>200</a:t>
            </a:r>
            <a:r>
              <a:rPr kumimoji="1" lang="zh-CN" altLang="en-US" sz="2400" b="1" dirty="0">
                <a:solidFill>
                  <a:schemeClr val="tx1"/>
                </a:solidFill>
              </a:rPr>
              <a:t>小时内</a:t>
            </a:r>
            <a:r>
              <a:rPr kumimoji="1" lang="en-US" altLang="zh-CN" sz="2400" b="1" dirty="0">
                <a:solidFill>
                  <a:schemeClr val="tx1"/>
                </a:solidFill>
              </a:rPr>
              <a:t>,</a:t>
            </a:r>
            <a:r>
              <a:rPr kumimoji="1" lang="zh-CN" altLang="en-US" sz="2400" b="1" dirty="0">
                <a:solidFill>
                  <a:schemeClr val="tx1"/>
                </a:solidFill>
              </a:rPr>
              <a:t>第</a:t>
            </a:r>
            <a:r>
              <a:rPr kumimoji="1" lang="en-US" altLang="zh-CN" sz="2400" b="1" i="1" dirty="0" err="1">
                <a:solidFill>
                  <a:schemeClr val="tx1"/>
                </a:solidFill>
                <a:latin typeface="Times New Roman" panose="02020603050405020304" pitchFamily="18" charset="0"/>
              </a:rPr>
              <a:t>i</a:t>
            </a:r>
            <a:r>
              <a:rPr kumimoji="1" lang="zh-CN" altLang="en-US" sz="2400" b="1" dirty="0">
                <a:solidFill>
                  <a:schemeClr val="tx1"/>
                </a:solidFill>
              </a:rPr>
              <a:t>只元件损坏</a:t>
            </a:r>
            <a:r>
              <a:rPr kumimoji="1" lang="zh-CN" altLang="en-US" sz="2400" b="1" dirty="0">
                <a:solidFill>
                  <a:srgbClr val="000000"/>
                </a:solidFill>
                <a:latin typeface="Times New Roman" panose="02020603050405020304" pitchFamily="18" charset="0"/>
              </a:rPr>
              <a:t>”</a:t>
            </a:r>
            <a:r>
              <a:rPr kumimoji="1" lang="en-US" altLang="zh-CN" sz="2400" b="1" dirty="0">
                <a:solidFill>
                  <a:srgbClr val="000000"/>
                </a:solidFill>
              </a:rPr>
              <a:t>, </a:t>
            </a:r>
          </a:p>
        </p:txBody>
      </p:sp>
      <p:sp>
        <p:nvSpPr>
          <p:cNvPr id="5" name="Text Box 5">
            <a:extLst>
              <a:ext uri="{FF2B5EF4-FFF2-40B4-BE49-F238E27FC236}">
                <a16:creationId xmlns:a16="http://schemas.microsoft.com/office/drawing/2014/main" id="{1DCEAD9A-0C38-4C4B-BCE6-A439C48F22F5}"/>
              </a:ext>
            </a:extLst>
          </p:cNvPr>
          <p:cNvSpPr txBox="1">
            <a:spLocks noChangeArrowheads="1"/>
          </p:cNvSpPr>
          <p:nvPr/>
        </p:nvSpPr>
        <p:spPr bwMode="auto">
          <a:xfrm>
            <a:off x="2456784" y="1107769"/>
            <a:ext cx="312457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00"/>
                </a:solidFill>
              </a:rPr>
              <a:t>则</a:t>
            </a:r>
            <a:r>
              <a:rPr kumimoji="1" lang="en-US" altLang="zh-CN" sz="2400" b="1" i="1" dirty="0">
                <a:solidFill>
                  <a:srgbClr val="000000"/>
                </a:solidFill>
                <a:latin typeface="Times New Roman" panose="02020603050405020304" pitchFamily="18" charset="0"/>
              </a:rPr>
              <a:t>A</a:t>
            </a:r>
            <a:r>
              <a:rPr kumimoji="1" lang="en-US" altLang="zh-CN" sz="2400" b="1" baseline="-25000" dirty="0">
                <a:solidFill>
                  <a:srgbClr val="000000"/>
                </a:solidFill>
                <a:latin typeface="Times New Roman" panose="02020603050405020304" pitchFamily="18" charset="0"/>
              </a:rPr>
              <a:t>1</a:t>
            </a:r>
            <a:r>
              <a:rPr kumimoji="1" lang="en-US" altLang="zh-CN" sz="2400" b="1" dirty="0">
                <a:solidFill>
                  <a:srgbClr val="000000"/>
                </a:solidFill>
                <a:latin typeface="Times New Roman" panose="02020603050405020304" pitchFamily="18" charset="0"/>
              </a:rPr>
              <a:t>, </a:t>
            </a:r>
            <a:r>
              <a:rPr kumimoji="1" lang="en-US" altLang="zh-CN" sz="2400" b="1" i="1" dirty="0">
                <a:solidFill>
                  <a:srgbClr val="000000"/>
                </a:solidFill>
                <a:latin typeface="Times New Roman" panose="02020603050405020304" pitchFamily="18" charset="0"/>
              </a:rPr>
              <a:t>A</a:t>
            </a:r>
            <a:r>
              <a:rPr kumimoji="1" lang="en-US" altLang="zh-CN" sz="2400" b="1" baseline="-25000" dirty="0">
                <a:solidFill>
                  <a:srgbClr val="000000"/>
                </a:solidFill>
                <a:latin typeface="Times New Roman" panose="02020603050405020304" pitchFamily="18" charset="0"/>
              </a:rPr>
              <a:t>2</a:t>
            </a:r>
            <a:r>
              <a:rPr kumimoji="1" lang="en-US" altLang="zh-CN" sz="2400" b="1" dirty="0">
                <a:solidFill>
                  <a:srgbClr val="000000"/>
                </a:solidFill>
                <a:latin typeface="Times New Roman" panose="02020603050405020304" pitchFamily="18" charset="0"/>
              </a:rPr>
              <a:t>, </a:t>
            </a:r>
            <a:r>
              <a:rPr kumimoji="1" lang="en-US" altLang="zh-CN" sz="2400" b="1" i="1" dirty="0">
                <a:solidFill>
                  <a:srgbClr val="000000"/>
                </a:solidFill>
                <a:latin typeface="Times New Roman" panose="02020603050405020304" pitchFamily="18" charset="0"/>
              </a:rPr>
              <a:t>A</a:t>
            </a:r>
            <a:r>
              <a:rPr kumimoji="1" lang="en-US" altLang="zh-CN" sz="2400" b="1" baseline="-25000" dirty="0">
                <a:solidFill>
                  <a:srgbClr val="000000"/>
                </a:solidFill>
                <a:latin typeface="Times New Roman" panose="02020603050405020304" pitchFamily="18" charset="0"/>
              </a:rPr>
              <a:t>3</a:t>
            </a:r>
            <a:r>
              <a:rPr kumimoji="1" lang="zh-CN" altLang="en-US" sz="2400" b="1" dirty="0">
                <a:solidFill>
                  <a:srgbClr val="000000"/>
                </a:solidFill>
              </a:rPr>
              <a:t>相互独立</a:t>
            </a:r>
            <a:r>
              <a:rPr kumimoji="1" lang="en-US" altLang="zh-CN" sz="2400" b="1" dirty="0">
                <a:solidFill>
                  <a:srgbClr val="000000"/>
                </a:solidFill>
              </a:rPr>
              <a:t>,</a:t>
            </a:r>
            <a:r>
              <a:rPr kumimoji="1" lang="en-US" altLang="zh-CN" sz="2400" b="1" dirty="0">
                <a:solidFill>
                  <a:schemeClr val="tx1"/>
                </a:solidFill>
                <a:latin typeface="Times New Roman" panose="02020603050405020304" pitchFamily="18" charset="0"/>
              </a:rPr>
              <a:t> </a:t>
            </a:r>
          </a:p>
        </p:txBody>
      </p:sp>
      <p:sp>
        <p:nvSpPr>
          <p:cNvPr id="6" name="Text Box 6">
            <a:extLst>
              <a:ext uri="{FF2B5EF4-FFF2-40B4-BE49-F238E27FC236}">
                <a16:creationId xmlns:a16="http://schemas.microsoft.com/office/drawing/2014/main" id="{CF5083E6-F21A-40B9-9692-0DFD2249915E}"/>
              </a:ext>
            </a:extLst>
          </p:cNvPr>
          <p:cNvSpPr txBox="1">
            <a:spLocks noChangeArrowheads="1"/>
          </p:cNvSpPr>
          <p:nvPr/>
        </p:nvSpPr>
        <p:spPr bwMode="auto">
          <a:xfrm>
            <a:off x="1143000" y="1752600"/>
            <a:ext cx="46281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00"/>
                </a:solidFill>
                <a:latin typeface="Times New Roman" panose="02020603050405020304" pitchFamily="18" charset="0"/>
              </a:rPr>
              <a:t>且 </a:t>
            </a:r>
            <a:r>
              <a:rPr kumimoji="1" lang="en-US" altLang="zh-CN" sz="2400" b="1" i="1">
                <a:solidFill>
                  <a:srgbClr val="000000"/>
                </a:solidFill>
                <a:latin typeface="Times New Roman" panose="02020603050405020304" pitchFamily="18" charset="0"/>
              </a:rPr>
              <a:t>P</a:t>
            </a:r>
            <a:r>
              <a:rPr kumimoji="1" lang="en-US" altLang="zh-CN" sz="2400" b="1">
                <a:solidFill>
                  <a:srgbClr val="000000"/>
                </a:solidFill>
                <a:latin typeface="Times New Roman" panose="02020603050405020304" pitchFamily="18" charset="0"/>
              </a:rPr>
              <a:t>(</a:t>
            </a:r>
            <a:r>
              <a:rPr kumimoji="1" lang="en-US" altLang="zh-CN" sz="2400" b="1" i="1">
                <a:solidFill>
                  <a:srgbClr val="000000"/>
                </a:solidFill>
                <a:latin typeface="Times New Roman" panose="02020603050405020304" pitchFamily="18" charset="0"/>
              </a:rPr>
              <a:t>A</a:t>
            </a:r>
            <a:r>
              <a:rPr kumimoji="1" lang="en-US" altLang="zh-CN" sz="2400" b="1" i="1" baseline="-25000">
                <a:solidFill>
                  <a:srgbClr val="000000"/>
                </a:solidFill>
                <a:latin typeface="Times New Roman" panose="02020603050405020304" pitchFamily="18" charset="0"/>
              </a:rPr>
              <a:t>i</a:t>
            </a:r>
            <a:r>
              <a:rPr kumimoji="1" lang="en-US" altLang="zh-CN" sz="2400" b="1">
                <a:solidFill>
                  <a:srgbClr val="000000"/>
                </a:solidFill>
                <a:latin typeface="Times New Roman" panose="02020603050405020304" pitchFamily="18" charset="0"/>
              </a:rPr>
              <a:t>) = </a:t>
            </a:r>
            <a:r>
              <a:rPr kumimoji="1" lang="en-US" altLang="zh-CN" sz="2400" b="1" i="1">
                <a:solidFill>
                  <a:srgbClr val="000000"/>
                </a:solidFill>
                <a:latin typeface="Times New Roman" panose="02020603050405020304" pitchFamily="18" charset="0"/>
              </a:rPr>
              <a:t>P</a:t>
            </a:r>
            <a:r>
              <a:rPr kumimoji="1" lang="en-US" altLang="zh-CN" sz="2400" b="1">
                <a:solidFill>
                  <a:srgbClr val="000000"/>
                </a:solidFill>
                <a:latin typeface="Times New Roman" panose="02020603050405020304" pitchFamily="18" charset="0"/>
              </a:rPr>
              <a:t>(0≤</a:t>
            </a:r>
            <a:r>
              <a:rPr kumimoji="1" lang="en-US" altLang="zh-CN" sz="2400" b="1" i="1">
                <a:solidFill>
                  <a:srgbClr val="000000"/>
                </a:solidFill>
                <a:latin typeface="Times New Roman" panose="02020603050405020304" pitchFamily="18" charset="0"/>
              </a:rPr>
              <a:t>X</a:t>
            </a:r>
            <a:r>
              <a:rPr kumimoji="1" lang="en-US" altLang="zh-CN" sz="2400" b="1" i="1" baseline="-25000">
                <a:solidFill>
                  <a:srgbClr val="000000"/>
                </a:solidFill>
                <a:latin typeface="Times New Roman" panose="02020603050405020304" pitchFamily="18" charset="0"/>
              </a:rPr>
              <a:t>i</a:t>
            </a:r>
            <a:r>
              <a:rPr kumimoji="1" lang="en-US" altLang="zh-CN" sz="2400" b="1">
                <a:solidFill>
                  <a:srgbClr val="000000"/>
                </a:solidFill>
                <a:latin typeface="Times New Roman" panose="02020603050405020304" pitchFamily="18" charset="0"/>
              </a:rPr>
              <a:t>≤200)    (</a:t>
            </a:r>
            <a:r>
              <a:rPr kumimoji="1" lang="en-US" altLang="zh-CN" sz="2400" b="1" i="1">
                <a:solidFill>
                  <a:srgbClr val="000000"/>
                </a:solidFill>
                <a:latin typeface="Times New Roman" panose="02020603050405020304" pitchFamily="18" charset="0"/>
              </a:rPr>
              <a:t>i</a:t>
            </a:r>
            <a:r>
              <a:rPr kumimoji="1" lang="en-US" altLang="zh-CN" sz="2400" b="1">
                <a:solidFill>
                  <a:srgbClr val="000000"/>
                </a:solidFill>
                <a:latin typeface="Times New Roman" panose="02020603050405020304" pitchFamily="18" charset="0"/>
              </a:rPr>
              <a:t>=1,2,3)</a:t>
            </a:r>
            <a:r>
              <a:rPr kumimoji="1" lang="en-US" altLang="zh-CN" sz="2400" b="1">
                <a:solidFill>
                  <a:schemeClr val="tx1"/>
                </a:solidFill>
                <a:latin typeface="Times New Roman" panose="02020603050405020304" pitchFamily="18" charset="0"/>
              </a:rPr>
              <a:t> </a:t>
            </a:r>
            <a:endParaRPr kumimoji="1" lang="en-US" altLang="zh-CN" sz="2400" b="1">
              <a:solidFill>
                <a:srgbClr val="000000"/>
              </a:solidFill>
              <a:latin typeface="Times New Roman" panose="02020603050405020304" pitchFamily="18" charset="0"/>
            </a:endParaRPr>
          </a:p>
        </p:txBody>
      </p:sp>
      <p:graphicFrame>
        <p:nvGraphicFramePr>
          <p:cNvPr id="7" name="Object 7">
            <a:extLst>
              <a:ext uri="{FF2B5EF4-FFF2-40B4-BE49-F238E27FC236}">
                <a16:creationId xmlns:a16="http://schemas.microsoft.com/office/drawing/2014/main" id="{5605C394-366E-4A5F-A09C-B64EC9BB5A83}"/>
              </a:ext>
            </a:extLst>
          </p:cNvPr>
          <p:cNvGraphicFramePr>
            <a:graphicFrameLocks noChangeAspect="1"/>
          </p:cNvGraphicFramePr>
          <p:nvPr>
            <p:extLst>
              <p:ext uri="{D42A27DB-BD31-4B8C-83A1-F6EECF244321}">
                <p14:modId xmlns:p14="http://schemas.microsoft.com/office/powerpoint/2010/main" val="4242276079"/>
              </p:ext>
            </p:extLst>
          </p:nvPr>
        </p:nvGraphicFramePr>
        <p:xfrm>
          <a:off x="2514600" y="2428875"/>
          <a:ext cx="2209800" cy="831850"/>
        </p:xfrm>
        <a:graphic>
          <a:graphicData uri="http://schemas.openxmlformats.org/presentationml/2006/ole">
            <mc:AlternateContent xmlns:mc="http://schemas.openxmlformats.org/markup-compatibility/2006">
              <mc:Choice xmlns:v="urn:schemas-microsoft-com:vml" Requires="v">
                <p:oleObj spid="_x0000_s77264" name="公式" r:id="rId3" imgW="876240" imgH="330120" progId="Equation.3">
                  <p:embed/>
                </p:oleObj>
              </mc:Choice>
              <mc:Fallback>
                <p:oleObj name="公式" r:id="rId3" imgW="876240" imgH="330120" progId="Equation.3">
                  <p:embed/>
                  <p:pic>
                    <p:nvPicPr>
                      <p:cNvPr id="257031" name="Object 7">
                        <a:extLst>
                          <a:ext uri="{FF2B5EF4-FFF2-40B4-BE49-F238E27FC236}">
                            <a16:creationId xmlns:a16="http://schemas.microsoft.com/office/drawing/2014/main" id="{AF2B4AF6-9FF8-4082-ABC4-7414885580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428875"/>
                        <a:ext cx="2209800" cy="831850"/>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8">
            <a:extLst>
              <a:ext uri="{FF2B5EF4-FFF2-40B4-BE49-F238E27FC236}">
                <a16:creationId xmlns:a16="http://schemas.microsoft.com/office/drawing/2014/main" id="{B80932AD-8F24-4183-B220-5F01B1AFC034}"/>
              </a:ext>
            </a:extLst>
          </p:cNvPr>
          <p:cNvGraphicFramePr>
            <a:graphicFrameLocks noChangeAspect="1"/>
          </p:cNvGraphicFramePr>
          <p:nvPr>
            <p:extLst>
              <p:ext uri="{D42A27DB-BD31-4B8C-83A1-F6EECF244321}">
                <p14:modId xmlns:p14="http://schemas.microsoft.com/office/powerpoint/2010/main" val="3615580936"/>
              </p:ext>
            </p:extLst>
          </p:nvPr>
        </p:nvGraphicFramePr>
        <p:xfrm>
          <a:off x="4953000" y="2386013"/>
          <a:ext cx="2895600" cy="901700"/>
        </p:xfrm>
        <a:graphic>
          <a:graphicData uri="http://schemas.openxmlformats.org/presentationml/2006/ole">
            <mc:AlternateContent xmlns:mc="http://schemas.openxmlformats.org/markup-compatibility/2006">
              <mc:Choice xmlns:v="urn:schemas-microsoft-com:vml" Requires="v">
                <p:oleObj spid="_x0000_s77265" name="公式" r:id="rId5" imgW="1180800" imgH="368280" progId="Equation.3">
                  <p:embed/>
                </p:oleObj>
              </mc:Choice>
              <mc:Fallback>
                <p:oleObj name="公式" r:id="rId5" imgW="1180800" imgH="368280" progId="Equation.3">
                  <p:embed/>
                  <p:pic>
                    <p:nvPicPr>
                      <p:cNvPr id="257032" name="Object 8">
                        <a:extLst>
                          <a:ext uri="{FF2B5EF4-FFF2-40B4-BE49-F238E27FC236}">
                            <a16:creationId xmlns:a16="http://schemas.microsoft.com/office/drawing/2014/main" id="{29FBB35D-9A1B-4594-AFDF-5E6160EC7A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2386013"/>
                        <a:ext cx="2895600" cy="901700"/>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9">
            <a:extLst>
              <a:ext uri="{FF2B5EF4-FFF2-40B4-BE49-F238E27FC236}">
                <a16:creationId xmlns:a16="http://schemas.microsoft.com/office/drawing/2014/main" id="{4DDA11FE-93ED-4233-8807-2E96ECDB7369}"/>
              </a:ext>
            </a:extLst>
          </p:cNvPr>
          <p:cNvGraphicFramePr>
            <a:graphicFrameLocks noChangeAspect="1"/>
          </p:cNvGraphicFramePr>
          <p:nvPr>
            <p:extLst>
              <p:ext uri="{D42A27DB-BD31-4B8C-83A1-F6EECF244321}">
                <p14:modId xmlns:p14="http://schemas.microsoft.com/office/powerpoint/2010/main" val="281141220"/>
              </p:ext>
            </p:extLst>
          </p:nvPr>
        </p:nvGraphicFramePr>
        <p:xfrm>
          <a:off x="2514600" y="3200400"/>
          <a:ext cx="1555750" cy="760413"/>
        </p:xfrm>
        <a:graphic>
          <a:graphicData uri="http://schemas.openxmlformats.org/presentationml/2006/ole">
            <mc:AlternateContent xmlns:mc="http://schemas.openxmlformats.org/markup-compatibility/2006">
              <mc:Choice xmlns:v="urn:schemas-microsoft-com:vml" Requires="v">
                <p:oleObj spid="_x0000_s77266" name="公式" r:id="rId7" imgW="571320" imgH="279360" progId="Equation.3">
                  <p:embed/>
                </p:oleObj>
              </mc:Choice>
              <mc:Fallback>
                <p:oleObj name="公式" r:id="rId7" imgW="571320" imgH="279360" progId="Equation.3">
                  <p:embed/>
                  <p:pic>
                    <p:nvPicPr>
                      <p:cNvPr id="257033" name="Object 9">
                        <a:extLst>
                          <a:ext uri="{FF2B5EF4-FFF2-40B4-BE49-F238E27FC236}">
                            <a16:creationId xmlns:a16="http://schemas.microsoft.com/office/drawing/2014/main" id="{0CD6A14D-A6EA-4C36-B718-224D970ADB9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3200400"/>
                        <a:ext cx="1555750" cy="760413"/>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10">
            <a:extLst>
              <a:ext uri="{FF2B5EF4-FFF2-40B4-BE49-F238E27FC236}">
                <a16:creationId xmlns:a16="http://schemas.microsoft.com/office/drawing/2014/main" id="{F6B0B614-2F32-470B-8D31-C078746FA5E1}"/>
              </a:ext>
            </a:extLst>
          </p:cNvPr>
          <p:cNvSpPr txBox="1">
            <a:spLocks noChangeArrowheads="1"/>
          </p:cNvSpPr>
          <p:nvPr/>
        </p:nvSpPr>
        <p:spPr bwMode="auto">
          <a:xfrm>
            <a:off x="1295400" y="3886200"/>
            <a:ext cx="4572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rgbClr val="000000"/>
                </a:solidFill>
              </a:rPr>
              <a:t>故所求概为</a:t>
            </a:r>
            <a:r>
              <a:rPr kumimoji="1" lang="en-US" altLang="zh-CN" sz="2400" b="1">
                <a:solidFill>
                  <a:srgbClr val="000000"/>
                </a:solidFill>
              </a:rPr>
              <a:t>:</a:t>
            </a:r>
            <a:r>
              <a:rPr kumimoji="1" lang="en-US" altLang="zh-CN" sz="2400" b="1" i="1">
                <a:solidFill>
                  <a:schemeClr val="tx1"/>
                </a:solidFill>
                <a:latin typeface="Times New Roman" panose="02020603050405020304" pitchFamily="18" charset="0"/>
              </a:rPr>
              <a:t>P</a:t>
            </a:r>
            <a:r>
              <a:rPr kumimoji="1" lang="en-US" altLang="zh-CN" sz="2400" b="1">
                <a:solidFill>
                  <a:schemeClr val="tx1"/>
                </a:solidFill>
                <a:latin typeface="Times New Roman" panose="02020603050405020304" pitchFamily="18" charset="0"/>
              </a:rPr>
              <a:t>(</a:t>
            </a:r>
            <a:r>
              <a:rPr kumimoji="1" lang="en-US" altLang="zh-CN" sz="2400" b="1" i="1">
                <a:solidFill>
                  <a:schemeClr val="tx1"/>
                </a:solidFill>
                <a:latin typeface="Times New Roman" panose="02020603050405020304" pitchFamily="18" charset="0"/>
              </a:rPr>
              <a:t>A</a:t>
            </a:r>
            <a:r>
              <a:rPr kumimoji="1" lang="en-US" altLang="zh-CN" sz="2400" b="1" baseline="-25000">
                <a:solidFill>
                  <a:schemeClr val="tx1"/>
                </a:solidFill>
                <a:latin typeface="Times New Roman" panose="02020603050405020304" pitchFamily="18" charset="0"/>
              </a:rPr>
              <a:t>1</a:t>
            </a:r>
            <a:r>
              <a:rPr kumimoji="1" lang="en-US" altLang="zh-CN" sz="2400" b="1">
                <a:solidFill>
                  <a:schemeClr val="tx1"/>
                </a:solidFill>
                <a:latin typeface="BatangChe" panose="02030609000101010101" pitchFamily="49" charset="-127"/>
                <a:ea typeface="BatangChe" panose="02030609000101010101" pitchFamily="49" charset="-127"/>
              </a:rPr>
              <a:t>∪</a:t>
            </a:r>
            <a:r>
              <a:rPr kumimoji="1" lang="en-US" altLang="zh-CN" sz="2400" b="1" i="1">
                <a:solidFill>
                  <a:schemeClr val="tx1"/>
                </a:solidFill>
                <a:latin typeface="Times New Roman" panose="02020603050405020304" pitchFamily="18" charset="0"/>
              </a:rPr>
              <a:t>A</a:t>
            </a:r>
            <a:r>
              <a:rPr kumimoji="1" lang="en-US" altLang="zh-CN" sz="2400" b="1" baseline="-25000">
                <a:solidFill>
                  <a:schemeClr val="tx1"/>
                </a:solidFill>
                <a:latin typeface="Times New Roman" panose="02020603050405020304" pitchFamily="18" charset="0"/>
              </a:rPr>
              <a:t>2</a:t>
            </a:r>
            <a:r>
              <a:rPr kumimoji="1" lang="en-US" altLang="zh-CN" sz="2400" b="1">
                <a:solidFill>
                  <a:schemeClr val="tx1"/>
                </a:solidFill>
                <a:latin typeface="BatangChe" panose="02030609000101010101" pitchFamily="49" charset="-127"/>
                <a:ea typeface="BatangChe" panose="02030609000101010101" pitchFamily="49" charset="-127"/>
              </a:rPr>
              <a:t>∪</a:t>
            </a:r>
            <a:r>
              <a:rPr kumimoji="1" lang="en-US" altLang="zh-CN" sz="2400" b="1" i="1">
                <a:solidFill>
                  <a:schemeClr val="tx1"/>
                </a:solidFill>
                <a:latin typeface="Times New Roman" panose="02020603050405020304" pitchFamily="18" charset="0"/>
              </a:rPr>
              <a:t>A</a:t>
            </a:r>
            <a:r>
              <a:rPr kumimoji="1" lang="en-US" altLang="zh-CN" sz="2400" b="1" baseline="-25000">
                <a:solidFill>
                  <a:schemeClr val="tx1"/>
                </a:solidFill>
                <a:latin typeface="Times New Roman" panose="02020603050405020304" pitchFamily="18" charset="0"/>
              </a:rPr>
              <a:t>3</a:t>
            </a:r>
            <a:r>
              <a:rPr kumimoji="1" lang="en-US" altLang="zh-CN" sz="2400" b="1">
                <a:solidFill>
                  <a:schemeClr val="tx1"/>
                </a:solidFill>
                <a:latin typeface="Times New Roman" panose="02020603050405020304" pitchFamily="18" charset="0"/>
              </a:rPr>
              <a:t>) </a:t>
            </a:r>
          </a:p>
        </p:txBody>
      </p:sp>
      <p:sp>
        <p:nvSpPr>
          <p:cNvPr id="11" name="Text Box 11">
            <a:extLst>
              <a:ext uri="{FF2B5EF4-FFF2-40B4-BE49-F238E27FC236}">
                <a16:creationId xmlns:a16="http://schemas.microsoft.com/office/drawing/2014/main" id="{20D48259-61CB-4297-AE99-4F8EDBCC590C}"/>
              </a:ext>
            </a:extLst>
          </p:cNvPr>
          <p:cNvSpPr txBox="1">
            <a:spLocks noChangeArrowheads="1"/>
          </p:cNvSpPr>
          <p:nvPr/>
        </p:nvSpPr>
        <p:spPr bwMode="auto">
          <a:xfrm>
            <a:off x="2264898" y="6065981"/>
            <a:ext cx="43652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00"/>
                </a:solidFill>
                <a:latin typeface="Times New Roman" panose="02020603050405020304" pitchFamily="18" charset="0"/>
                <a:ea typeface="宋体" panose="02010600030101010101" pitchFamily="2" charset="-122"/>
              </a:rPr>
              <a:t>=1</a:t>
            </a:r>
            <a:r>
              <a:rPr kumimoji="1" lang="en-US" altLang="zh-CN"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dirty="0">
                <a:solidFill>
                  <a:srgbClr val="000000"/>
                </a:solidFill>
                <a:latin typeface="Times New Roman" panose="02020603050405020304" pitchFamily="18" charset="0"/>
                <a:ea typeface="宋体" panose="02010600030101010101" pitchFamily="2" charset="-122"/>
              </a:rPr>
              <a:t>[1</a:t>
            </a:r>
            <a:r>
              <a:rPr kumimoji="1" lang="en-US" altLang="zh-CN"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1" dirty="0">
                <a:solidFill>
                  <a:srgbClr val="000000"/>
                </a:solidFill>
                <a:latin typeface="Times New Roman" panose="02020603050405020304" pitchFamily="18" charset="0"/>
                <a:ea typeface="宋体" panose="02010600030101010101" pitchFamily="2" charset="-122"/>
              </a:rPr>
              <a:t>P</a:t>
            </a:r>
            <a:r>
              <a:rPr kumimoji="1" lang="en-US" altLang="zh-CN" sz="2400" b="1" dirty="0">
                <a:solidFill>
                  <a:srgbClr val="000000"/>
                </a:solidFill>
                <a:latin typeface="Times New Roman" panose="02020603050405020304" pitchFamily="18" charset="0"/>
                <a:ea typeface="宋体" panose="02010600030101010101" pitchFamily="2" charset="-122"/>
              </a:rPr>
              <a:t>(</a:t>
            </a:r>
            <a:r>
              <a:rPr kumimoji="1" lang="en-US" altLang="zh-CN" sz="2400" b="1" i="1" dirty="0">
                <a:solidFill>
                  <a:srgbClr val="000000"/>
                </a:solidFill>
                <a:latin typeface="Times New Roman" panose="02020603050405020304" pitchFamily="18" charset="0"/>
                <a:ea typeface="宋体" panose="02010600030101010101" pitchFamily="2" charset="-122"/>
              </a:rPr>
              <a:t>A</a:t>
            </a:r>
            <a:r>
              <a:rPr kumimoji="1" lang="en-US" altLang="zh-CN" sz="2400" b="1" baseline="-25000" dirty="0">
                <a:solidFill>
                  <a:srgbClr val="000000"/>
                </a:solidFill>
                <a:latin typeface="Times New Roman" panose="02020603050405020304" pitchFamily="18" charset="0"/>
                <a:ea typeface="宋体" panose="02010600030101010101" pitchFamily="2" charset="-122"/>
              </a:rPr>
              <a:t>1</a:t>
            </a:r>
            <a:r>
              <a:rPr kumimoji="1" lang="en-US" altLang="zh-CN" sz="2400" b="1" dirty="0">
                <a:solidFill>
                  <a:srgbClr val="000000"/>
                </a:solidFill>
                <a:latin typeface="Times New Roman" panose="02020603050405020304" pitchFamily="18" charset="0"/>
                <a:ea typeface="宋体" panose="02010600030101010101" pitchFamily="2" charset="-122"/>
              </a:rPr>
              <a:t>)][1</a:t>
            </a:r>
            <a:r>
              <a:rPr kumimoji="1" lang="en-US" altLang="zh-CN"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1" dirty="0">
                <a:solidFill>
                  <a:srgbClr val="000000"/>
                </a:solidFill>
                <a:latin typeface="Times New Roman" panose="02020603050405020304" pitchFamily="18" charset="0"/>
                <a:ea typeface="宋体" panose="02010600030101010101" pitchFamily="2" charset="-122"/>
              </a:rPr>
              <a:t>P</a:t>
            </a:r>
            <a:r>
              <a:rPr kumimoji="1" lang="en-US" altLang="zh-CN" sz="2400" b="1" dirty="0">
                <a:solidFill>
                  <a:srgbClr val="000000"/>
                </a:solidFill>
                <a:latin typeface="Times New Roman" panose="02020603050405020304" pitchFamily="18" charset="0"/>
                <a:ea typeface="宋体" panose="02010600030101010101" pitchFamily="2" charset="-122"/>
              </a:rPr>
              <a:t>(</a:t>
            </a:r>
            <a:r>
              <a:rPr kumimoji="1" lang="en-US" altLang="zh-CN" sz="2400" b="1" i="1" dirty="0">
                <a:solidFill>
                  <a:srgbClr val="000000"/>
                </a:solidFill>
                <a:latin typeface="Times New Roman" panose="02020603050405020304" pitchFamily="18" charset="0"/>
                <a:ea typeface="宋体" panose="02010600030101010101" pitchFamily="2" charset="-122"/>
              </a:rPr>
              <a:t>A</a:t>
            </a:r>
            <a:r>
              <a:rPr kumimoji="1" lang="en-US" altLang="zh-CN" sz="2400" b="1" baseline="-25000" dirty="0">
                <a:solidFill>
                  <a:srgbClr val="000000"/>
                </a:solidFill>
                <a:latin typeface="Times New Roman" panose="02020603050405020304" pitchFamily="18" charset="0"/>
                <a:ea typeface="宋体" panose="02010600030101010101" pitchFamily="2" charset="-122"/>
              </a:rPr>
              <a:t>2</a:t>
            </a:r>
            <a:r>
              <a:rPr kumimoji="1" lang="en-US" altLang="zh-CN" sz="2400" b="1" dirty="0">
                <a:solidFill>
                  <a:srgbClr val="000000"/>
                </a:solidFill>
                <a:latin typeface="Times New Roman" panose="02020603050405020304" pitchFamily="18" charset="0"/>
                <a:ea typeface="宋体" panose="02010600030101010101" pitchFamily="2" charset="-122"/>
              </a:rPr>
              <a:t>)][1</a:t>
            </a:r>
            <a:r>
              <a:rPr kumimoji="1" lang="en-US" altLang="zh-CN"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1" dirty="0">
                <a:solidFill>
                  <a:srgbClr val="000000"/>
                </a:solidFill>
                <a:latin typeface="Times New Roman" panose="02020603050405020304" pitchFamily="18" charset="0"/>
                <a:ea typeface="宋体" panose="02010600030101010101" pitchFamily="2" charset="-122"/>
              </a:rPr>
              <a:t>P</a:t>
            </a:r>
            <a:r>
              <a:rPr kumimoji="1" lang="en-US" altLang="zh-CN" sz="2400" b="1" dirty="0">
                <a:solidFill>
                  <a:srgbClr val="000000"/>
                </a:solidFill>
                <a:latin typeface="Times New Roman" panose="02020603050405020304" pitchFamily="18" charset="0"/>
                <a:ea typeface="宋体" panose="02010600030101010101" pitchFamily="2" charset="-122"/>
              </a:rPr>
              <a:t>(</a:t>
            </a:r>
            <a:r>
              <a:rPr kumimoji="1" lang="en-US" altLang="zh-CN" sz="2400" b="1" i="1" dirty="0">
                <a:solidFill>
                  <a:srgbClr val="000000"/>
                </a:solidFill>
                <a:latin typeface="Times New Roman" panose="02020603050405020304" pitchFamily="18" charset="0"/>
                <a:ea typeface="宋体" panose="02010600030101010101" pitchFamily="2" charset="-122"/>
              </a:rPr>
              <a:t>A</a:t>
            </a:r>
            <a:r>
              <a:rPr kumimoji="1" lang="en-US" altLang="zh-CN" sz="2400" b="1" baseline="-25000" dirty="0">
                <a:solidFill>
                  <a:srgbClr val="000000"/>
                </a:solidFill>
                <a:latin typeface="Times New Roman" panose="02020603050405020304" pitchFamily="18" charset="0"/>
                <a:ea typeface="宋体" panose="02010600030101010101" pitchFamily="2" charset="-122"/>
              </a:rPr>
              <a:t>3</a:t>
            </a:r>
            <a:r>
              <a:rPr kumimoji="1" lang="en-US" altLang="zh-CN" sz="2400" b="1" dirty="0">
                <a:solidFill>
                  <a:srgbClr val="000000"/>
                </a:solidFill>
                <a:latin typeface="Times New Roman" panose="02020603050405020304" pitchFamily="18" charset="0"/>
                <a:ea typeface="宋体" panose="02010600030101010101" pitchFamily="2" charset="-122"/>
              </a:rPr>
              <a:t>)]</a:t>
            </a:r>
          </a:p>
        </p:txBody>
      </p:sp>
      <p:sp>
        <p:nvSpPr>
          <p:cNvPr id="12" name="Text Box 12">
            <a:extLst>
              <a:ext uri="{FF2B5EF4-FFF2-40B4-BE49-F238E27FC236}">
                <a16:creationId xmlns:a16="http://schemas.microsoft.com/office/drawing/2014/main" id="{BAC5F003-6F90-46F4-9A4B-FBF3E4A0AD8F}"/>
              </a:ext>
            </a:extLst>
          </p:cNvPr>
          <p:cNvSpPr txBox="1">
            <a:spLocks noChangeArrowheads="1"/>
          </p:cNvSpPr>
          <p:nvPr/>
        </p:nvSpPr>
        <p:spPr bwMode="auto">
          <a:xfrm>
            <a:off x="6790062" y="6065981"/>
            <a:ext cx="10326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chemeClr val="tx1"/>
                </a:solidFill>
                <a:latin typeface="Times New Roman" panose="02020603050405020304" pitchFamily="18" charset="0"/>
                <a:ea typeface="宋体" panose="02010600030101010101" pitchFamily="2" charset="-122"/>
              </a:rPr>
              <a:t>=1</a:t>
            </a:r>
            <a:r>
              <a:rPr kumimoji="1"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1" dirty="0">
                <a:solidFill>
                  <a:schemeClr val="tx1"/>
                </a:solidFill>
                <a:latin typeface="Times New Roman" panose="02020603050405020304" pitchFamily="18" charset="0"/>
                <a:ea typeface="宋体" panose="02010600030101010101" pitchFamily="2" charset="-122"/>
              </a:rPr>
              <a:t>e</a:t>
            </a:r>
            <a:r>
              <a:rPr kumimoji="1" lang="en-US" altLang="zh-CN" sz="2400" b="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baseline="30000" dirty="0">
                <a:solidFill>
                  <a:schemeClr val="tx1"/>
                </a:solidFill>
                <a:latin typeface="Times New Roman" panose="02020603050405020304" pitchFamily="18" charset="0"/>
                <a:ea typeface="宋体" panose="02010600030101010101" pitchFamily="2" charset="-122"/>
              </a:rPr>
              <a:t>1</a:t>
            </a:r>
          </a:p>
        </p:txBody>
      </p:sp>
      <p:graphicFrame>
        <p:nvGraphicFramePr>
          <p:cNvPr id="13" name="Object 13">
            <a:extLst>
              <a:ext uri="{FF2B5EF4-FFF2-40B4-BE49-F238E27FC236}">
                <a16:creationId xmlns:a16="http://schemas.microsoft.com/office/drawing/2014/main" id="{F2A27F5B-9CD7-4D59-B551-C7E7C0A016B1}"/>
              </a:ext>
            </a:extLst>
          </p:cNvPr>
          <p:cNvGraphicFramePr>
            <a:graphicFrameLocks noChangeAspect="1"/>
          </p:cNvGraphicFramePr>
          <p:nvPr>
            <p:extLst>
              <p:ext uri="{D42A27DB-BD31-4B8C-83A1-F6EECF244321}">
                <p14:modId xmlns:p14="http://schemas.microsoft.com/office/powerpoint/2010/main" val="1662251242"/>
              </p:ext>
            </p:extLst>
          </p:nvPr>
        </p:nvGraphicFramePr>
        <p:xfrm>
          <a:off x="2289559" y="4739977"/>
          <a:ext cx="3200400" cy="587375"/>
        </p:xfrm>
        <a:graphic>
          <a:graphicData uri="http://schemas.openxmlformats.org/presentationml/2006/ole">
            <mc:AlternateContent xmlns:mc="http://schemas.openxmlformats.org/markup-compatibility/2006">
              <mc:Choice xmlns:v="urn:schemas-microsoft-com:vml" Requires="v">
                <p:oleObj spid="_x0000_s77267" name="公式" r:id="rId9" imgW="1384200" imgH="253800" progId="Equation.3">
                  <p:embed/>
                </p:oleObj>
              </mc:Choice>
              <mc:Fallback>
                <p:oleObj name="公式" r:id="rId9" imgW="1384200" imgH="253800" progId="Equation.3">
                  <p:embed/>
                  <p:pic>
                    <p:nvPicPr>
                      <p:cNvPr id="257037" name="Object 13">
                        <a:extLst>
                          <a:ext uri="{FF2B5EF4-FFF2-40B4-BE49-F238E27FC236}">
                            <a16:creationId xmlns:a16="http://schemas.microsoft.com/office/drawing/2014/main" id="{A22C7DE8-4378-4BF2-847E-E41EA9BD3FA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9559" y="4739977"/>
                        <a:ext cx="3200400" cy="587375"/>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4">
            <a:extLst>
              <a:ext uri="{FF2B5EF4-FFF2-40B4-BE49-F238E27FC236}">
                <a16:creationId xmlns:a16="http://schemas.microsoft.com/office/drawing/2014/main" id="{74270283-8959-4FEE-A179-08BA77CC080E}"/>
              </a:ext>
            </a:extLst>
          </p:cNvPr>
          <p:cNvGraphicFramePr>
            <a:graphicFrameLocks noChangeAspect="1"/>
          </p:cNvGraphicFramePr>
          <p:nvPr>
            <p:extLst>
              <p:ext uri="{D42A27DB-BD31-4B8C-83A1-F6EECF244321}">
                <p14:modId xmlns:p14="http://schemas.microsoft.com/office/powerpoint/2010/main" val="3710894178"/>
              </p:ext>
            </p:extLst>
          </p:nvPr>
        </p:nvGraphicFramePr>
        <p:xfrm>
          <a:off x="5638800" y="4724400"/>
          <a:ext cx="2590800" cy="584200"/>
        </p:xfrm>
        <a:graphic>
          <a:graphicData uri="http://schemas.openxmlformats.org/presentationml/2006/ole">
            <mc:AlternateContent xmlns:mc="http://schemas.openxmlformats.org/markup-compatibility/2006">
              <mc:Choice xmlns:v="urn:schemas-microsoft-com:vml" Requires="v">
                <p:oleObj spid="_x0000_s77268" name="公式" r:id="rId11" imgW="1066680" imgH="241200" progId="Equation.3">
                  <p:embed/>
                </p:oleObj>
              </mc:Choice>
              <mc:Fallback>
                <p:oleObj name="公式" r:id="rId11" imgW="1066680" imgH="241200" progId="Equation.3">
                  <p:embed/>
                  <p:pic>
                    <p:nvPicPr>
                      <p:cNvPr id="257038" name="Object 14">
                        <a:extLst>
                          <a:ext uri="{FF2B5EF4-FFF2-40B4-BE49-F238E27FC236}">
                            <a16:creationId xmlns:a16="http://schemas.microsoft.com/office/drawing/2014/main" id="{975CB1DA-2CB2-4B8D-8EB5-7DCA3E37F7E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38800" y="4724400"/>
                        <a:ext cx="2590800" cy="584200"/>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5">
            <a:extLst>
              <a:ext uri="{FF2B5EF4-FFF2-40B4-BE49-F238E27FC236}">
                <a16:creationId xmlns:a16="http://schemas.microsoft.com/office/drawing/2014/main" id="{8AE4D3DB-78EB-4466-852C-C7C4703412FB}"/>
              </a:ext>
            </a:extLst>
          </p:cNvPr>
          <p:cNvGraphicFramePr>
            <a:graphicFrameLocks noChangeAspect="1"/>
          </p:cNvGraphicFramePr>
          <p:nvPr>
            <p:extLst>
              <p:ext uri="{D42A27DB-BD31-4B8C-83A1-F6EECF244321}">
                <p14:modId xmlns:p14="http://schemas.microsoft.com/office/powerpoint/2010/main" val="351334872"/>
              </p:ext>
            </p:extLst>
          </p:nvPr>
        </p:nvGraphicFramePr>
        <p:xfrm>
          <a:off x="2286000" y="5410200"/>
          <a:ext cx="3657600" cy="577850"/>
        </p:xfrm>
        <a:graphic>
          <a:graphicData uri="http://schemas.openxmlformats.org/presentationml/2006/ole">
            <mc:AlternateContent xmlns:mc="http://schemas.openxmlformats.org/markup-compatibility/2006">
              <mc:Choice xmlns:v="urn:schemas-microsoft-com:vml" Requires="v">
                <p:oleObj spid="_x0000_s77269" name="公式" r:id="rId13" imgW="1523880" imgH="241200" progId="Equation.3">
                  <p:embed/>
                </p:oleObj>
              </mc:Choice>
              <mc:Fallback>
                <p:oleObj name="公式" r:id="rId13" imgW="1523880" imgH="241200" progId="Equation.3">
                  <p:embed/>
                  <p:pic>
                    <p:nvPicPr>
                      <p:cNvPr id="257039" name="Object 15">
                        <a:extLst>
                          <a:ext uri="{FF2B5EF4-FFF2-40B4-BE49-F238E27FC236}">
                            <a16:creationId xmlns:a16="http://schemas.microsoft.com/office/drawing/2014/main" id="{CDC5DE54-F2A6-49D7-8734-54F48B7B220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86000" y="5410200"/>
                        <a:ext cx="3657600" cy="577850"/>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1753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left)">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left)">
                                      <p:cBhvr>
                                        <p:cTn id="57" dur="5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wipe(left)">
                                      <p:cBhvr>
                                        <p:cTn id="6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P spid="10" grpId="0" autoUpdateAnimBg="0"/>
      <p:bldP spid="11" grpId="0"/>
      <p:bldP spid="12"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6E947E-0A8B-4ACD-A909-FCFE592840C9}"/>
              </a:ext>
            </a:extLst>
          </p:cNvPr>
          <p:cNvSpPr>
            <a:spLocks noGrp="1"/>
          </p:cNvSpPr>
          <p:nvPr>
            <p:ph type="title"/>
          </p:nvPr>
        </p:nvSpPr>
        <p:spPr/>
        <p:txBody>
          <a:bodyPr/>
          <a:lstStyle/>
          <a:p>
            <a:r>
              <a:rPr lang="en-US" altLang="zh-CN" dirty="0"/>
              <a:t>3.4-4 </a:t>
            </a:r>
            <a:r>
              <a:rPr lang="zh-CN" altLang="en-US" dirty="0"/>
              <a:t>连续型随机变量及其概率密度</a:t>
            </a:r>
          </a:p>
        </p:txBody>
      </p:sp>
      <p:sp>
        <p:nvSpPr>
          <p:cNvPr id="3" name="内容占位符 2">
            <a:extLst>
              <a:ext uri="{FF2B5EF4-FFF2-40B4-BE49-F238E27FC236}">
                <a16:creationId xmlns:a16="http://schemas.microsoft.com/office/drawing/2014/main" id="{504DDC0C-61DC-4B2A-972F-DA9CA2D47CA3}"/>
              </a:ext>
            </a:extLst>
          </p:cNvPr>
          <p:cNvSpPr>
            <a:spLocks noGrp="1"/>
          </p:cNvSpPr>
          <p:nvPr>
            <p:ph idx="1"/>
          </p:nvPr>
        </p:nvSpPr>
        <p:spPr/>
        <p:txBody>
          <a:bodyPr/>
          <a:lstStyle/>
          <a:p>
            <a:endParaRPr lang="zh-CN" altLang="en-US" dirty="0"/>
          </a:p>
        </p:txBody>
      </p:sp>
      <p:sp>
        <p:nvSpPr>
          <p:cNvPr id="4" name="Rectangle 4">
            <a:extLst>
              <a:ext uri="{FF2B5EF4-FFF2-40B4-BE49-F238E27FC236}">
                <a16:creationId xmlns:a16="http://schemas.microsoft.com/office/drawing/2014/main" id="{C3FE5F1A-3466-4486-83EF-41F29AF1DCCD}"/>
              </a:ext>
            </a:extLst>
          </p:cNvPr>
          <p:cNvSpPr txBox="1">
            <a:spLocks noChangeArrowheads="1"/>
          </p:cNvSpPr>
          <p:nvPr/>
        </p:nvSpPr>
        <p:spPr bwMode="auto">
          <a:xfrm>
            <a:off x="609600" y="533400"/>
            <a:ext cx="3048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ts val="3500"/>
              </a:lnSpc>
              <a:spcBef>
                <a:spcPct val="20000"/>
              </a:spcBef>
              <a:spcAft>
                <a:spcPct val="0"/>
              </a:spcAft>
              <a:buSzPct val="70000"/>
              <a:buFont typeface="Wingdings" panose="05000000000000000000" pitchFamily="2" charset="2"/>
              <a:buChar char="l"/>
              <a:defRPr sz="2400" b="1" baseline="0">
                <a:solidFill>
                  <a:schemeClr val="tx1"/>
                </a:solidFill>
                <a:latin typeface="+mn-lt"/>
                <a:ea typeface="+mn-ea"/>
                <a:cs typeface="+mn-cs"/>
              </a:defRPr>
            </a:lvl1pPr>
            <a:lvl2pPr marL="742950" indent="-285750" algn="l" rtl="0" eaLnBrk="0" fontAlgn="base" hangingPunct="0">
              <a:lnSpc>
                <a:spcPts val="3500"/>
              </a:lnSpc>
              <a:spcBef>
                <a:spcPct val="20000"/>
              </a:spcBef>
              <a:spcAft>
                <a:spcPct val="0"/>
              </a:spcAft>
              <a:buFont typeface="Arial" panose="020B0604020202020204" pitchFamily="34" charset="0"/>
              <a:buChar char="−"/>
              <a:defRPr sz="2200" baseline="0">
                <a:solidFill>
                  <a:schemeClr val="tx1"/>
                </a:solidFill>
                <a:latin typeface="+mn-lt"/>
                <a:ea typeface="+mn-ea"/>
              </a:defRPr>
            </a:lvl2pPr>
            <a:lvl3pPr marL="1143000" indent="-228600" algn="l" rtl="0" eaLnBrk="0" fontAlgn="base" hangingPunct="0">
              <a:lnSpc>
                <a:spcPts val="3500"/>
              </a:lnSpc>
              <a:spcBef>
                <a:spcPct val="20000"/>
              </a:spcBef>
              <a:spcAft>
                <a:spcPct val="0"/>
              </a:spcAft>
              <a:buFont typeface="Arial" panose="020B0604020202020204" pitchFamily="34" charset="0"/>
              <a:buChar char="•"/>
              <a:defRPr sz="2000" baseline="0">
                <a:solidFill>
                  <a:schemeClr val="tx1"/>
                </a:solidFill>
                <a:latin typeface="+mn-lt"/>
                <a:ea typeface="+mn-ea"/>
              </a:defRPr>
            </a:lvl3pPr>
            <a:lvl4pPr marL="1600200" indent="-228600" algn="l" rtl="0" eaLnBrk="0" fontAlgn="base" hangingPunct="0">
              <a:lnSpc>
                <a:spcPts val="3500"/>
              </a:lnSpc>
              <a:spcBef>
                <a:spcPct val="20000"/>
              </a:spcBef>
              <a:spcAft>
                <a:spcPct val="0"/>
              </a:spcAft>
              <a:buFont typeface="Wingdings" pitchFamily="2" charset="2"/>
              <a:buChar char="ü"/>
              <a:defRPr sz="2000" baseline="0">
                <a:solidFill>
                  <a:schemeClr val="tx1"/>
                </a:solidFill>
                <a:latin typeface="+mn-lt"/>
                <a:ea typeface="+mn-ea"/>
              </a:defRPr>
            </a:lvl4pPr>
            <a:lvl5pPr marL="2057400" indent="-228600" algn="l" rtl="0" eaLnBrk="0" fontAlgn="base" hangingPunct="0">
              <a:lnSpc>
                <a:spcPts val="3500"/>
              </a:lnSpc>
              <a:spcBef>
                <a:spcPct val="20000"/>
              </a:spcBef>
              <a:spcAft>
                <a:spcPct val="0"/>
              </a:spcAft>
              <a:buFont typeface="Wingdings" panose="05000000000000000000" pitchFamily="2" charset="2"/>
              <a:buChar char="ü"/>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buFont typeface="Wingdings" panose="05000000000000000000" pitchFamily="2" charset="2"/>
              <a:buNone/>
            </a:pPr>
            <a:r>
              <a:rPr lang="en-US" altLang="zh-CN" sz="2800" kern="0" dirty="0"/>
              <a:t>3. </a:t>
            </a:r>
            <a:r>
              <a:rPr lang="zh-CN" altLang="en-US" sz="2800" kern="0" dirty="0">
                <a:solidFill>
                  <a:srgbClr val="FF0000"/>
                </a:solidFill>
              </a:rPr>
              <a:t>正态分布 </a:t>
            </a:r>
          </a:p>
        </p:txBody>
      </p:sp>
      <p:sp>
        <p:nvSpPr>
          <p:cNvPr id="5" name="Text Box 5">
            <a:extLst>
              <a:ext uri="{FF2B5EF4-FFF2-40B4-BE49-F238E27FC236}">
                <a16:creationId xmlns:a16="http://schemas.microsoft.com/office/drawing/2014/main" id="{41BED93F-5A6B-4C07-838C-C0B611C640D0}"/>
              </a:ext>
            </a:extLst>
          </p:cNvPr>
          <p:cNvSpPr txBox="1">
            <a:spLocks noChangeArrowheads="1"/>
          </p:cNvSpPr>
          <p:nvPr/>
        </p:nvSpPr>
        <p:spPr bwMode="auto">
          <a:xfrm>
            <a:off x="1381030" y="1481652"/>
            <a:ext cx="47981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00"/>
                </a:solidFill>
              </a:rPr>
              <a:t>设连续型随机变量</a:t>
            </a:r>
            <a:r>
              <a:rPr kumimoji="1" lang="en-US" altLang="zh-CN" sz="2400" b="1" i="1" dirty="0">
                <a:solidFill>
                  <a:srgbClr val="000000"/>
                </a:solidFill>
                <a:latin typeface="Times New Roman" panose="02020603050405020304" pitchFamily="18" charset="0"/>
              </a:rPr>
              <a:t>X </a:t>
            </a:r>
            <a:r>
              <a:rPr kumimoji="1" lang="zh-CN" altLang="en-US" sz="2400" b="1" dirty="0">
                <a:solidFill>
                  <a:srgbClr val="000000"/>
                </a:solidFill>
              </a:rPr>
              <a:t>具有概率密度</a:t>
            </a:r>
          </a:p>
        </p:txBody>
      </p:sp>
      <p:sp>
        <p:nvSpPr>
          <p:cNvPr id="6" name="Text Box 6">
            <a:extLst>
              <a:ext uri="{FF2B5EF4-FFF2-40B4-BE49-F238E27FC236}">
                <a16:creationId xmlns:a16="http://schemas.microsoft.com/office/drawing/2014/main" id="{252315D9-9226-45DF-8E8D-7D4C9AA47E41}"/>
              </a:ext>
            </a:extLst>
          </p:cNvPr>
          <p:cNvSpPr txBox="1">
            <a:spLocks noChangeArrowheads="1"/>
          </p:cNvSpPr>
          <p:nvPr/>
        </p:nvSpPr>
        <p:spPr bwMode="auto">
          <a:xfrm>
            <a:off x="1402132" y="4897880"/>
            <a:ext cx="6172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a:solidFill>
                  <a:srgbClr val="000000"/>
                </a:solidFill>
              </a:rPr>
              <a:t>则称</a:t>
            </a:r>
            <a:r>
              <a:rPr kumimoji="1" lang="en-US" altLang="zh-CN" sz="2400" b="1" i="1" dirty="0">
                <a:solidFill>
                  <a:srgbClr val="000000"/>
                </a:solidFill>
                <a:latin typeface="Times New Roman" panose="02020603050405020304" pitchFamily="18" charset="0"/>
              </a:rPr>
              <a:t>X </a:t>
            </a:r>
            <a:r>
              <a:rPr kumimoji="1" lang="zh-CN" altLang="en-US" sz="2400" b="1" dirty="0">
                <a:solidFill>
                  <a:srgbClr val="000000"/>
                </a:solidFill>
              </a:rPr>
              <a:t>服从</a:t>
            </a:r>
            <a:r>
              <a:rPr kumimoji="1" lang="zh-CN" altLang="en-US" sz="2400" b="1" dirty="0"/>
              <a:t>参数为</a:t>
            </a:r>
            <a:r>
              <a:rPr kumimoji="1" lang="el-GR" altLang="zh-CN" sz="2400" b="1" i="1" dirty="0">
                <a:sym typeface="Symbol" panose="05050102010706020507" pitchFamily="18" charset="2"/>
              </a:rPr>
              <a:t></a:t>
            </a:r>
            <a:r>
              <a:rPr kumimoji="1" lang="zh-CN" altLang="en-US" sz="2400" b="1" i="1" dirty="0">
                <a:sym typeface="Symbol" panose="05050102010706020507" pitchFamily="18" charset="2"/>
              </a:rPr>
              <a:t> </a:t>
            </a:r>
            <a:r>
              <a:rPr kumimoji="1" lang="en-US" altLang="zh-CN" sz="2400" b="1" dirty="0">
                <a:sym typeface="Symbol" panose="05050102010706020507" pitchFamily="18" charset="2"/>
              </a:rPr>
              <a:t>,</a:t>
            </a:r>
            <a:r>
              <a:rPr kumimoji="1" lang="el-GR" altLang="zh-CN" sz="2400" b="1" i="1" dirty="0">
                <a:sym typeface="Symbol" panose="05050102010706020507" pitchFamily="18" charset="2"/>
              </a:rPr>
              <a:t></a:t>
            </a:r>
            <a:r>
              <a:rPr kumimoji="1" lang="en-US" altLang="zh-CN" sz="2400" b="1" i="1" dirty="0">
                <a:sym typeface="Symbol" panose="05050102010706020507" pitchFamily="18" charset="2"/>
              </a:rPr>
              <a:t> </a:t>
            </a:r>
            <a:r>
              <a:rPr kumimoji="1" lang="zh-CN" altLang="en-US" sz="2400" b="1" dirty="0">
                <a:sym typeface="Symbol" panose="05050102010706020507" pitchFamily="18" charset="2"/>
              </a:rPr>
              <a:t>的</a:t>
            </a:r>
            <a:r>
              <a:rPr kumimoji="1" lang="zh-CN" altLang="en-US" sz="2400" b="1" dirty="0"/>
              <a:t>正态分布</a:t>
            </a:r>
            <a:r>
              <a:rPr kumimoji="1" lang="zh-CN" altLang="en-US" sz="2400" b="1" dirty="0">
                <a:solidFill>
                  <a:srgbClr val="000000"/>
                </a:solidFill>
              </a:rPr>
              <a:t>。 </a:t>
            </a:r>
          </a:p>
        </p:txBody>
      </p:sp>
      <p:sp>
        <p:nvSpPr>
          <p:cNvPr id="7" name="Text Box 7">
            <a:extLst>
              <a:ext uri="{FF2B5EF4-FFF2-40B4-BE49-F238E27FC236}">
                <a16:creationId xmlns:a16="http://schemas.microsoft.com/office/drawing/2014/main" id="{158D6740-1AFE-4E6A-97C8-700B405DD019}"/>
              </a:ext>
            </a:extLst>
          </p:cNvPr>
          <p:cNvSpPr txBox="1">
            <a:spLocks noChangeArrowheads="1"/>
          </p:cNvSpPr>
          <p:nvPr/>
        </p:nvSpPr>
        <p:spPr bwMode="auto">
          <a:xfrm>
            <a:off x="1408028" y="5839796"/>
            <a:ext cx="26132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00"/>
                </a:solidFill>
              </a:rPr>
              <a:t>记为</a:t>
            </a:r>
            <a:r>
              <a:rPr kumimoji="1" lang="zh-CN" altLang="en-US" sz="2400" b="1" dirty="0">
                <a:solidFill>
                  <a:schemeClr val="tx1"/>
                </a:solidFill>
              </a:rPr>
              <a:t> </a:t>
            </a:r>
            <a:r>
              <a:rPr kumimoji="1" lang="en-US" altLang="zh-CN" sz="2400" b="1" i="1" dirty="0">
                <a:solidFill>
                  <a:srgbClr val="0000CC"/>
                </a:solidFill>
                <a:latin typeface="Times New Roman" panose="02020603050405020304" pitchFamily="18" charset="0"/>
              </a:rPr>
              <a:t>X</a:t>
            </a:r>
            <a:r>
              <a:rPr kumimoji="1" lang="zh-CN" altLang="en-US" sz="2400" b="1" dirty="0">
                <a:solidFill>
                  <a:srgbClr val="0000CC"/>
                </a:solidFill>
                <a:latin typeface="Times New Roman" panose="02020603050405020304" pitchFamily="18" charset="0"/>
              </a:rPr>
              <a:t>～</a:t>
            </a:r>
            <a:r>
              <a:rPr kumimoji="1" lang="en-US" altLang="zh-CN" sz="2400" b="1" i="1" dirty="0">
                <a:solidFill>
                  <a:srgbClr val="0000CC"/>
                </a:solidFill>
                <a:latin typeface="Times New Roman" panose="02020603050405020304" pitchFamily="18" charset="0"/>
              </a:rPr>
              <a:t>N</a:t>
            </a:r>
            <a:r>
              <a:rPr kumimoji="1" lang="en-US" altLang="zh-CN" sz="2400" b="1" dirty="0">
                <a:solidFill>
                  <a:srgbClr val="0000CC"/>
                </a:solidFill>
                <a:latin typeface="Times New Roman" panose="02020603050405020304" pitchFamily="18" charset="0"/>
              </a:rPr>
              <a:t>(</a:t>
            </a:r>
            <a:r>
              <a:rPr kumimoji="1" lang="el-GR" altLang="zh-CN" sz="2400" b="1" i="1" dirty="0">
                <a:solidFill>
                  <a:srgbClr val="0000CC"/>
                </a:solidFill>
                <a:latin typeface="Times New Roman" panose="02020603050405020304" pitchFamily="18" charset="0"/>
                <a:sym typeface="Symbol" panose="05050102010706020507" pitchFamily="18" charset="2"/>
              </a:rPr>
              <a:t></a:t>
            </a:r>
            <a:r>
              <a:rPr kumimoji="1" lang="en-US" altLang="zh-CN" sz="2400" b="1" i="1" dirty="0">
                <a:solidFill>
                  <a:srgbClr val="0000CC"/>
                </a:solidFill>
                <a:latin typeface="Times New Roman" panose="02020603050405020304" pitchFamily="18" charset="0"/>
                <a:sym typeface="Symbol" panose="05050102010706020507" pitchFamily="18" charset="2"/>
              </a:rPr>
              <a:t> </a:t>
            </a:r>
            <a:r>
              <a:rPr kumimoji="1" lang="en-US" altLang="zh-CN" sz="2400" b="1" dirty="0">
                <a:solidFill>
                  <a:srgbClr val="0000CC"/>
                </a:solidFill>
                <a:latin typeface="Times New Roman" panose="02020603050405020304" pitchFamily="18" charset="0"/>
                <a:sym typeface="Symbol" panose="05050102010706020507" pitchFamily="18" charset="2"/>
              </a:rPr>
              <a:t>,</a:t>
            </a:r>
            <a:r>
              <a:rPr kumimoji="1" lang="el-GR" altLang="zh-CN" sz="2400" b="1" i="1" dirty="0">
                <a:solidFill>
                  <a:srgbClr val="0000CC"/>
                </a:solidFill>
                <a:latin typeface="Times New Roman" panose="02020603050405020304" pitchFamily="18" charset="0"/>
                <a:sym typeface="Symbol" panose="05050102010706020507" pitchFamily="18" charset="2"/>
              </a:rPr>
              <a:t></a:t>
            </a:r>
            <a:r>
              <a:rPr kumimoji="1" lang="en-US" altLang="zh-CN" sz="2400" dirty="0">
                <a:solidFill>
                  <a:schemeClr val="tx1"/>
                </a:solidFill>
                <a:latin typeface="Times New Roman" panose="02020603050405020304" pitchFamily="18" charset="0"/>
                <a:sym typeface="Symbol" panose="05050102010706020507" pitchFamily="18" charset="2"/>
              </a:rPr>
              <a:t> </a:t>
            </a:r>
            <a:r>
              <a:rPr kumimoji="1" lang="en-US" altLang="zh-CN" sz="2400" b="1" baseline="30000" dirty="0">
                <a:solidFill>
                  <a:srgbClr val="0000CC"/>
                </a:solidFill>
                <a:latin typeface="Times New Roman" panose="02020603050405020304" pitchFamily="18" charset="0"/>
              </a:rPr>
              <a:t>2</a:t>
            </a:r>
            <a:r>
              <a:rPr kumimoji="1" lang="en-US" altLang="zh-CN" sz="2400" b="1" dirty="0">
                <a:solidFill>
                  <a:srgbClr val="0000CC"/>
                </a:solidFill>
                <a:latin typeface="Times New Roman" panose="02020603050405020304" pitchFamily="18" charset="0"/>
              </a:rPr>
              <a:t>)</a:t>
            </a:r>
            <a:r>
              <a:rPr kumimoji="1" lang="en-US" altLang="zh-CN" sz="2400" b="1" dirty="0">
                <a:solidFill>
                  <a:schemeClr val="tx1"/>
                </a:solidFill>
              </a:rPr>
              <a:t> </a:t>
            </a:r>
          </a:p>
        </p:txBody>
      </p:sp>
      <p:sp>
        <p:nvSpPr>
          <p:cNvPr id="8" name="Text Box 8">
            <a:extLst>
              <a:ext uri="{FF2B5EF4-FFF2-40B4-BE49-F238E27FC236}">
                <a16:creationId xmlns:a16="http://schemas.microsoft.com/office/drawing/2014/main" id="{E5E0D0FA-EEC3-480F-A972-8344D9049EE7}"/>
              </a:ext>
            </a:extLst>
          </p:cNvPr>
          <p:cNvSpPr txBox="1">
            <a:spLocks noChangeArrowheads="1"/>
          </p:cNvSpPr>
          <p:nvPr/>
        </p:nvSpPr>
        <p:spPr bwMode="auto">
          <a:xfrm>
            <a:off x="1402132" y="3900849"/>
            <a:ext cx="4953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a:solidFill>
                  <a:srgbClr val="000000"/>
                </a:solidFill>
              </a:rPr>
              <a:t>其中</a:t>
            </a:r>
            <a:r>
              <a:rPr kumimoji="1" lang="el-GR" altLang="zh-CN" sz="2400" b="1" i="1" dirty="0">
                <a:solidFill>
                  <a:srgbClr val="000000"/>
                </a:solidFill>
                <a:sym typeface="Symbol" panose="05050102010706020507" pitchFamily="18" charset="2"/>
              </a:rPr>
              <a:t></a:t>
            </a:r>
            <a:r>
              <a:rPr kumimoji="1" lang="zh-CN" altLang="en-US" sz="2400" b="1" i="1" dirty="0">
                <a:solidFill>
                  <a:srgbClr val="000000"/>
                </a:solidFill>
                <a:sym typeface="Symbol" panose="05050102010706020507" pitchFamily="18" charset="2"/>
              </a:rPr>
              <a:t> </a:t>
            </a:r>
            <a:r>
              <a:rPr kumimoji="1" lang="en-US" altLang="zh-CN" sz="2400" b="1" dirty="0">
                <a:solidFill>
                  <a:srgbClr val="000000"/>
                </a:solidFill>
                <a:sym typeface="Symbol" panose="05050102010706020507" pitchFamily="18" charset="2"/>
              </a:rPr>
              <a:t>,</a:t>
            </a:r>
            <a:r>
              <a:rPr kumimoji="1" lang="el-GR" altLang="zh-CN" sz="2400" b="1" i="1" dirty="0">
                <a:solidFill>
                  <a:srgbClr val="000000"/>
                </a:solidFill>
                <a:sym typeface="Symbol" panose="05050102010706020507" pitchFamily="18" charset="2"/>
              </a:rPr>
              <a:t></a:t>
            </a:r>
            <a:r>
              <a:rPr kumimoji="1" lang="en-US" altLang="zh-CN" sz="2400" b="1" i="1" dirty="0">
                <a:solidFill>
                  <a:srgbClr val="000000"/>
                </a:solidFill>
                <a:sym typeface="Symbol" panose="05050102010706020507" pitchFamily="18" charset="2"/>
              </a:rPr>
              <a:t> </a:t>
            </a:r>
            <a:r>
              <a:rPr kumimoji="1" lang="en-US" altLang="zh-CN" sz="2400" b="1" dirty="0">
                <a:solidFill>
                  <a:srgbClr val="000000"/>
                </a:solidFill>
              </a:rPr>
              <a:t>(</a:t>
            </a:r>
            <a:r>
              <a:rPr kumimoji="1" lang="el-GR" altLang="zh-CN" sz="2400" b="1" i="1" dirty="0">
                <a:solidFill>
                  <a:srgbClr val="000000"/>
                </a:solidFill>
                <a:sym typeface="Symbol" panose="05050102010706020507" pitchFamily="18" charset="2"/>
              </a:rPr>
              <a:t></a:t>
            </a:r>
            <a:r>
              <a:rPr kumimoji="1" lang="en-US" altLang="zh-CN" sz="2400" b="1" i="1" dirty="0">
                <a:solidFill>
                  <a:srgbClr val="000000"/>
                </a:solidFill>
                <a:sym typeface="Symbol" panose="05050102010706020507" pitchFamily="18" charset="2"/>
              </a:rPr>
              <a:t> </a:t>
            </a:r>
            <a:r>
              <a:rPr kumimoji="1" lang="en-US" altLang="zh-CN" sz="2400" b="1" dirty="0">
                <a:solidFill>
                  <a:srgbClr val="000000"/>
                </a:solidFill>
              </a:rPr>
              <a:t>&gt;0)</a:t>
            </a:r>
            <a:r>
              <a:rPr kumimoji="1" lang="zh-CN" altLang="en-US" sz="2400" b="1" dirty="0">
                <a:solidFill>
                  <a:srgbClr val="000000"/>
                </a:solidFill>
              </a:rPr>
              <a:t>为常数。</a:t>
            </a:r>
            <a:r>
              <a:rPr kumimoji="1" lang="zh-CN" altLang="en-US" sz="2400" b="1" dirty="0">
                <a:solidFill>
                  <a:schemeClr val="tx1"/>
                </a:solidFill>
                <a:latin typeface="Times New Roman" panose="02020603050405020304" pitchFamily="18" charset="0"/>
              </a:rPr>
              <a:t> </a:t>
            </a:r>
          </a:p>
        </p:txBody>
      </p:sp>
      <p:graphicFrame>
        <p:nvGraphicFramePr>
          <p:cNvPr id="9" name="Object 10">
            <a:extLst>
              <a:ext uri="{FF2B5EF4-FFF2-40B4-BE49-F238E27FC236}">
                <a16:creationId xmlns:a16="http://schemas.microsoft.com/office/drawing/2014/main" id="{83BFA31E-9FB1-4AEF-9B2E-E3B743AFB784}"/>
              </a:ext>
            </a:extLst>
          </p:cNvPr>
          <p:cNvGraphicFramePr>
            <a:graphicFrameLocks noChangeAspect="1"/>
          </p:cNvGraphicFramePr>
          <p:nvPr>
            <p:extLst>
              <p:ext uri="{D42A27DB-BD31-4B8C-83A1-F6EECF244321}">
                <p14:modId xmlns:p14="http://schemas.microsoft.com/office/powerpoint/2010/main" val="149687492"/>
              </p:ext>
            </p:extLst>
          </p:nvPr>
        </p:nvGraphicFramePr>
        <p:xfrm>
          <a:off x="1524000" y="2133600"/>
          <a:ext cx="6553200" cy="1268413"/>
        </p:xfrm>
        <a:graphic>
          <a:graphicData uri="http://schemas.openxmlformats.org/presentationml/2006/ole">
            <mc:AlternateContent xmlns:mc="http://schemas.openxmlformats.org/markup-compatibility/2006">
              <mc:Choice xmlns:v="urn:schemas-microsoft-com:vml" Requires="v">
                <p:oleObj spid="_x0000_s77903" name="公式" r:id="rId3" imgW="2425680" imgH="469800" progId="Equation.3">
                  <p:embed/>
                </p:oleObj>
              </mc:Choice>
              <mc:Fallback>
                <p:oleObj name="公式" r:id="rId3" imgW="2425680" imgH="469800" progId="Equation.3">
                  <p:embed/>
                  <p:pic>
                    <p:nvPicPr>
                      <p:cNvPr id="258058" name="Object 10">
                        <a:extLst>
                          <a:ext uri="{FF2B5EF4-FFF2-40B4-BE49-F238E27FC236}">
                            <a16:creationId xmlns:a16="http://schemas.microsoft.com/office/drawing/2014/main" id="{0783BB95-2D35-4BEC-97D1-A5C087C26F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133600"/>
                        <a:ext cx="6553200" cy="1268413"/>
                      </a:xfrm>
                      <a:prstGeom prst="rect">
                        <a:avLst/>
                      </a:prstGeom>
                      <a:noFill/>
                      <a:ln>
                        <a:noFill/>
                      </a:ln>
                      <a:effectLst/>
                      <a:extLst>
                        <a:ext uri="{909E8E84-426E-40DD-AFC4-6F175D3DCCD1}">
                          <a14:hiddenFill xmlns:a14="http://schemas.microsoft.com/office/drawing/2010/main">
                            <a:solidFill>
                              <a:schemeClr val="hlink">
                                <a:alpha val="3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380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trips(downRigh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7" presetClass="entr" presetSubtype="1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p:cTn id="30" dur="500" fill="hold"/>
                                        <p:tgtEl>
                                          <p:spTgt spid="7"/>
                                        </p:tgtEl>
                                        <p:attrNameLst>
                                          <p:attrName>ppt_w</p:attrName>
                                        </p:attrNameLst>
                                      </p:cBhvr>
                                      <p:tavLst>
                                        <p:tav tm="0">
                                          <p:val>
                                            <p:fltVal val="0"/>
                                          </p:val>
                                        </p:tav>
                                        <p:tav tm="100000">
                                          <p:val>
                                            <p:strVal val="#ppt_w"/>
                                          </p:val>
                                        </p:tav>
                                      </p:tavLst>
                                    </p:anim>
                                    <p:anim calcmode="lin" valueType="num">
                                      <p:cBhvr>
                                        <p:cTn id="31"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5" grpId="0" autoUpdateAnimBg="0"/>
      <p:bldP spid="6" grpId="0" autoUpdateAnimBg="0"/>
      <p:bldP spid="7" grpId="0" autoUpdateAnimBg="0"/>
      <p:bldP spid="8" grpId="0"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5F5529-26D6-4B1F-B86C-021DAC27A448}"/>
              </a:ext>
            </a:extLst>
          </p:cNvPr>
          <p:cNvSpPr>
            <a:spLocks noGrp="1"/>
          </p:cNvSpPr>
          <p:nvPr>
            <p:ph type="title"/>
          </p:nvPr>
        </p:nvSpPr>
        <p:spPr/>
        <p:txBody>
          <a:bodyPr/>
          <a:lstStyle/>
          <a:p>
            <a:r>
              <a:rPr lang="en-US" altLang="zh-CN" dirty="0"/>
              <a:t>3.4-4 </a:t>
            </a:r>
            <a:r>
              <a:rPr lang="zh-CN" altLang="en-US" dirty="0"/>
              <a:t>连续型随机变量及其概率密度</a:t>
            </a:r>
          </a:p>
        </p:txBody>
      </p:sp>
      <p:sp>
        <p:nvSpPr>
          <p:cNvPr id="3" name="内容占位符 2">
            <a:extLst>
              <a:ext uri="{FF2B5EF4-FFF2-40B4-BE49-F238E27FC236}">
                <a16:creationId xmlns:a16="http://schemas.microsoft.com/office/drawing/2014/main" id="{32489373-9436-4D9B-8D5F-FE50B4C12AC3}"/>
              </a:ext>
            </a:extLst>
          </p:cNvPr>
          <p:cNvSpPr>
            <a:spLocks noGrp="1"/>
          </p:cNvSpPr>
          <p:nvPr>
            <p:ph idx="1"/>
          </p:nvPr>
        </p:nvSpPr>
        <p:spPr/>
        <p:txBody>
          <a:bodyPr/>
          <a:lstStyle/>
          <a:p>
            <a:endParaRPr lang="zh-CN" altLang="en-US" dirty="0"/>
          </a:p>
        </p:txBody>
      </p:sp>
      <p:sp>
        <p:nvSpPr>
          <p:cNvPr id="4" name="Rectangle 4">
            <a:extLst>
              <a:ext uri="{FF2B5EF4-FFF2-40B4-BE49-F238E27FC236}">
                <a16:creationId xmlns:a16="http://schemas.microsoft.com/office/drawing/2014/main" id="{D6577550-799C-4BE4-A808-1D25469CBB68}"/>
              </a:ext>
            </a:extLst>
          </p:cNvPr>
          <p:cNvSpPr>
            <a:spLocks noChangeArrowheads="1"/>
          </p:cNvSpPr>
          <p:nvPr/>
        </p:nvSpPr>
        <p:spPr bwMode="auto">
          <a:xfrm>
            <a:off x="876300" y="4392910"/>
            <a:ext cx="7391400" cy="830997"/>
          </a:xfrm>
          <a:prstGeom prst="rect">
            <a:avLst/>
          </a:prstGeom>
          <a:noFill/>
          <a:ln w="254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a:solidFill>
                  <a:srgbClr val="000000"/>
                </a:solidFill>
              </a:rPr>
              <a:t>    在十九世纪前叶高斯</a:t>
            </a:r>
            <a:r>
              <a:rPr kumimoji="1" lang="zh-CN" altLang="zh-CN" sz="2400" b="1" dirty="0">
                <a:solidFill>
                  <a:srgbClr val="000000"/>
                </a:solidFill>
              </a:rPr>
              <a:t>(</a:t>
            </a:r>
            <a:r>
              <a:rPr kumimoji="1" lang="zh-CN" altLang="zh-CN" sz="2400" b="1" dirty="0">
                <a:solidFill>
                  <a:srgbClr val="000000"/>
                </a:solidFill>
                <a:latin typeface="Times New Roman" panose="02020603050405020304" pitchFamily="18" charset="0"/>
              </a:rPr>
              <a:t>Gauss</a:t>
            </a:r>
            <a:r>
              <a:rPr kumimoji="1" lang="zh-CN" altLang="zh-CN" sz="2400" b="1" dirty="0">
                <a:solidFill>
                  <a:srgbClr val="000000"/>
                </a:solidFill>
              </a:rPr>
              <a:t>)</a:t>
            </a:r>
            <a:r>
              <a:rPr kumimoji="1" lang="zh-CN" altLang="en-US" sz="2400" b="1" dirty="0">
                <a:solidFill>
                  <a:srgbClr val="000000"/>
                </a:solidFill>
              </a:rPr>
              <a:t>又将正态分布加以推广，所以正态分布也通常称为高斯分布。</a:t>
            </a:r>
          </a:p>
        </p:txBody>
      </p:sp>
      <p:sp>
        <p:nvSpPr>
          <p:cNvPr id="5" name="Text Box 5">
            <a:extLst>
              <a:ext uri="{FF2B5EF4-FFF2-40B4-BE49-F238E27FC236}">
                <a16:creationId xmlns:a16="http://schemas.microsoft.com/office/drawing/2014/main" id="{B94BC77D-B6E0-423D-ADF1-7DF82A5FE32E}"/>
              </a:ext>
            </a:extLst>
          </p:cNvPr>
          <p:cNvSpPr txBox="1">
            <a:spLocks noChangeArrowheads="1"/>
          </p:cNvSpPr>
          <p:nvPr/>
        </p:nvSpPr>
        <p:spPr bwMode="auto">
          <a:xfrm>
            <a:off x="838200" y="631825"/>
            <a:ext cx="47981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00"/>
                </a:solidFill>
              </a:rPr>
              <a:t>由密度函数可求得</a:t>
            </a:r>
            <a:r>
              <a:rPr kumimoji="1" lang="en-US" altLang="zh-CN" sz="2400" b="1" i="1" dirty="0">
                <a:solidFill>
                  <a:srgbClr val="000000"/>
                </a:solidFill>
                <a:latin typeface="Times New Roman" panose="02020603050405020304" pitchFamily="18" charset="0"/>
              </a:rPr>
              <a:t>X </a:t>
            </a:r>
            <a:r>
              <a:rPr kumimoji="1" lang="zh-CN" altLang="en-US" sz="2400" b="1" dirty="0">
                <a:solidFill>
                  <a:srgbClr val="000000"/>
                </a:solidFill>
              </a:rPr>
              <a:t>的分布函数为</a:t>
            </a:r>
          </a:p>
        </p:txBody>
      </p:sp>
      <p:graphicFrame>
        <p:nvGraphicFramePr>
          <p:cNvPr id="6" name="Object 6">
            <a:extLst>
              <a:ext uri="{FF2B5EF4-FFF2-40B4-BE49-F238E27FC236}">
                <a16:creationId xmlns:a16="http://schemas.microsoft.com/office/drawing/2014/main" id="{3E721821-0D1E-43E0-98C1-21BA1BC0F968}"/>
              </a:ext>
            </a:extLst>
          </p:cNvPr>
          <p:cNvGraphicFramePr>
            <a:graphicFrameLocks noChangeAspect="1"/>
          </p:cNvGraphicFramePr>
          <p:nvPr>
            <p:extLst>
              <p:ext uri="{D42A27DB-BD31-4B8C-83A1-F6EECF244321}">
                <p14:modId xmlns:p14="http://schemas.microsoft.com/office/powerpoint/2010/main" val="224738046"/>
              </p:ext>
            </p:extLst>
          </p:nvPr>
        </p:nvGraphicFramePr>
        <p:xfrm>
          <a:off x="2119313" y="1219200"/>
          <a:ext cx="4905375" cy="1381125"/>
        </p:xfrm>
        <a:graphic>
          <a:graphicData uri="http://schemas.openxmlformats.org/presentationml/2006/ole">
            <mc:AlternateContent xmlns:mc="http://schemas.openxmlformats.org/markup-compatibility/2006">
              <mc:Choice xmlns:v="urn:schemas-microsoft-com:vml" Requires="v">
                <p:oleObj spid="_x0000_s78927" name="Equation" r:id="rId3" imgW="1714320" imgH="482400" progId="Equation.DSMT4">
                  <p:embed/>
                </p:oleObj>
              </mc:Choice>
              <mc:Fallback>
                <p:oleObj name="Equation" r:id="rId3" imgW="1714320" imgH="482400" progId="Equation.DSMT4">
                  <p:embed/>
                  <p:pic>
                    <p:nvPicPr>
                      <p:cNvPr id="260102" name="Object 6">
                        <a:extLst>
                          <a:ext uri="{FF2B5EF4-FFF2-40B4-BE49-F238E27FC236}">
                            <a16:creationId xmlns:a16="http://schemas.microsoft.com/office/drawing/2014/main" id="{1BEA53FA-DE7B-4864-9DDA-B434705035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9313" y="1219200"/>
                        <a:ext cx="4905375" cy="1381125"/>
                      </a:xfrm>
                      <a:prstGeom prst="rect">
                        <a:avLst/>
                      </a:prstGeom>
                      <a:noFill/>
                      <a:ln>
                        <a:noFill/>
                      </a:ln>
                      <a:effectLst/>
                      <a:extLst>
                        <a:ext uri="{909E8E84-426E-40DD-AFC4-6F175D3DCCD1}">
                          <a14:hiddenFill xmlns:a14="http://schemas.microsoft.com/office/drawing/2010/main">
                            <a:solidFill>
                              <a:schemeClr val="hlink">
                                <a:alpha val="3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7">
            <a:extLst>
              <a:ext uri="{FF2B5EF4-FFF2-40B4-BE49-F238E27FC236}">
                <a16:creationId xmlns:a16="http://schemas.microsoft.com/office/drawing/2014/main" id="{A704AB01-96AD-491B-BC7C-143F51AD74A9}"/>
              </a:ext>
            </a:extLst>
          </p:cNvPr>
          <p:cNvSpPr txBox="1">
            <a:spLocks noChangeArrowheads="1"/>
          </p:cNvSpPr>
          <p:nvPr/>
        </p:nvSpPr>
        <p:spPr bwMode="auto">
          <a:xfrm>
            <a:off x="838200" y="2743200"/>
            <a:ext cx="75437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b="1" dirty="0">
                <a:solidFill>
                  <a:schemeClr val="tx1"/>
                </a:solidFill>
                <a:latin typeface="Times New Roman" panose="02020603050405020304" pitchFamily="18" charset="0"/>
              </a:rPr>
              <a:t>      </a:t>
            </a:r>
            <a:r>
              <a:rPr kumimoji="1" lang="zh-CN" altLang="en-US" sz="2400" b="1" dirty="0">
                <a:solidFill>
                  <a:srgbClr val="000000"/>
                </a:solidFill>
              </a:rPr>
              <a:t>正态分布是实践中</a:t>
            </a:r>
            <a:r>
              <a:rPr kumimoji="1" lang="zh-CN" altLang="en-US" sz="2400" b="1" dirty="0">
                <a:solidFill>
                  <a:srgbClr val="FF0000"/>
                </a:solidFill>
              </a:rPr>
              <a:t>应用最为广泛</a:t>
            </a:r>
            <a:r>
              <a:rPr kumimoji="1" lang="zh-CN" altLang="en-US" sz="2400" b="1" dirty="0">
                <a:solidFill>
                  <a:srgbClr val="000000"/>
                </a:solidFill>
              </a:rPr>
              <a:t>，在理论上研究最多的分布之一，它在概率统计中占有特别重要的地位。</a:t>
            </a:r>
          </a:p>
        </p:txBody>
      </p:sp>
    </p:spTree>
    <p:extLst>
      <p:ext uri="{BB962C8B-B14F-4D97-AF65-F5344CB8AC3E}">
        <p14:creationId xmlns:p14="http://schemas.microsoft.com/office/powerpoint/2010/main" val="4167873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grpId="0" nodeType="clickEffect">
                                  <p:stCondLst>
                                    <p:cond delay="0"/>
                                  </p:stCondLst>
                                  <p:iterate type="lt">
                                    <p:tmPct val="50000"/>
                                  </p:iterate>
                                  <p:childTnLst>
                                    <p:set>
                                      <p:cBhvr>
                                        <p:cTn id="16" dur="1" fill="hold">
                                          <p:stCondLst>
                                            <p:cond delay="0"/>
                                          </p:stCondLst>
                                        </p:cTn>
                                        <p:tgtEl>
                                          <p:spTgt spid="7"/>
                                        </p:tgtEl>
                                        <p:attrNameLst>
                                          <p:attrName>style.visibility</p:attrName>
                                        </p:attrNameLst>
                                      </p:cBhvr>
                                      <p:to>
                                        <p:strVal val="visible"/>
                                      </p:to>
                                    </p:set>
                                    <p:anim calcmode="discrete" valueType="clr">
                                      <p:cBhvr override="childStyle">
                                        <p:cTn id="17" dur="80"/>
                                        <p:tgtEl>
                                          <p:spTgt spid="7"/>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7"/>
                                        </p:tgtEl>
                                        <p:attrNameLst>
                                          <p:attrName>fillcolor</p:attrName>
                                        </p:attrNameLst>
                                      </p:cBhvr>
                                      <p:tavLst>
                                        <p:tav tm="0">
                                          <p:val>
                                            <p:clrVal>
                                              <a:schemeClr val="accent2"/>
                                            </p:clrVal>
                                          </p:val>
                                        </p:tav>
                                        <p:tav tm="50000">
                                          <p:val>
                                            <p:clrVal>
                                              <a:schemeClr val="hlink"/>
                                            </p:clrVal>
                                          </p:val>
                                        </p:tav>
                                      </p:tavLst>
                                    </p:anim>
                                    <p:set>
                                      <p:cBhvr>
                                        <p:cTn id="19" dur="80"/>
                                        <p:tgtEl>
                                          <p:spTgt spid="7"/>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ppt_w</p:attrName>
                                        </p:attrNameLst>
                                      </p:cBhvr>
                                      <p:tavLst>
                                        <p:tav tm="0">
                                          <p:val>
                                            <p:fltVal val="0"/>
                                          </p:val>
                                        </p:tav>
                                        <p:tav tm="100000">
                                          <p:val>
                                            <p:strVal val="#ppt_w"/>
                                          </p:val>
                                        </p:tav>
                                      </p:tavLst>
                                    </p:anim>
                                    <p:anim calcmode="lin" valueType="num">
                                      <p:cBhvr>
                                        <p:cTn id="25"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p:bldP spid="7"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078426-A284-4838-BBC5-F85039FDE7A7}"/>
              </a:ext>
            </a:extLst>
          </p:cNvPr>
          <p:cNvSpPr>
            <a:spLocks noGrp="1"/>
          </p:cNvSpPr>
          <p:nvPr>
            <p:ph type="title"/>
          </p:nvPr>
        </p:nvSpPr>
        <p:spPr/>
        <p:txBody>
          <a:bodyPr/>
          <a:lstStyle/>
          <a:p>
            <a:r>
              <a:rPr lang="en-US" altLang="zh-CN" dirty="0"/>
              <a:t>3.4-4 </a:t>
            </a:r>
            <a:r>
              <a:rPr lang="zh-CN" altLang="en-US" dirty="0"/>
              <a:t>连续型随机变量及其概率密度</a:t>
            </a:r>
          </a:p>
        </p:txBody>
      </p:sp>
      <p:sp>
        <p:nvSpPr>
          <p:cNvPr id="3" name="内容占位符 2">
            <a:extLst>
              <a:ext uri="{FF2B5EF4-FFF2-40B4-BE49-F238E27FC236}">
                <a16:creationId xmlns:a16="http://schemas.microsoft.com/office/drawing/2014/main" id="{AA09414B-D0C2-4552-8BA2-DF21A6268AB1}"/>
              </a:ext>
            </a:extLst>
          </p:cNvPr>
          <p:cNvSpPr>
            <a:spLocks noGrp="1"/>
          </p:cNvSpPr>
          <p:nvPr>
            <p:ph idx="1"/>
          </p:nvPr>
        </p:nvSpPr>
        <p:spPr/>
        <p:txBody>
          <a:bodyPr/>
          <a:lstStyle/>
          <a:p>
            <a:endParaRPr lang="zh-CN" altLang="en-US" dirty="0"/>
          </a:p>
        </p:txBody>
      </p:sp>
      <p:grpSp>
        <p:nvGrpSpPr>
          <p:cNvPr id="4" name="Group 4">
            <a:extLst>
              <a:ext uri="{FF2B5EF4-FFF2-40B4-BE49-F238E27FC236}">
                <a16:creationId xmlns:a16="http://schemas.microsoft.com/office/drawing/2014/main" id="{18C56002-74D6-4B37-A504-CFF2C053EE1C}"/>
              </a:ext>
            </a:extLst>
          </p:cNvPr>
          <p:cNvGrpSpPr>
            <a:grpSpLocks/>
          </p:cNvGrpSpPr>
          <p:nvPr/>
        </p:nvGrpSpPr>
        <p:grpSpPr bwMode="auto">
          <a:xfrm>
            <a:off x="1600200" y="914400"/>
            <a:ext cx="5803900" cy="612775"/>
            <a:chOff x="856" y="520"/>
            <a:chExt cx="3656" cy="386"/>
          </a:xfrm>
        </p:grpSpPr>
        <p:sp>
          <p:nvSpPr>
            <p:cNvPr id="5" name="Text Box 5">
              <a:extLst>
                <a:ext uri="{FF2B5EF4-FFF2-40B4-BE49-F238E27FC236}">
                  <a16:creationId xmlns:a16="http://schemas.microsoft.com/office/drawing/2014/main" id="{E3EC079F-B24C-42AB-BA8C-3D1DB0AE1C27}"/>
                </a:ext>
              </a:extLst>
            </p:cNvPr>
            <p:cNvSpPr txBox="1">
              <a:spLocks noChangeArrowheads="1"/>
            </p:cNvSpPr>
            <p:nvPr/>
          </p:nvSpPr>
          <p:spPr bwMode="auto">
            <a:xfrm>
              <a:off x="856" y="520"/>
              <a:ext cx="36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zh-CN" altLang="en-US" sz="3200" b="1" dirty="0">
                  <a:solidFill>
                    <a:schemeClr val="tx1"/>
                  </a:solidFill>
                </a:rPr>
                <a:t>正态分布               的图形特点</a:t>
              </a:r>
            </a:p>
          </p:txBody>
        </p:sp>
        <p:graphicFrame>
          <p:nvGraphicFramePr>
            <p:cNvPr id="6" name="Object 6">
              <a:extLst>
                <a:ext uri="{FF2B5EF4-FFF2-40B4-BE49-F238E27FC236}">
                  <a16:creationId xmlns:a16="http://schemas.microsoft.com/office/drawing/2014/main" id="{9D386770-00C9-49B4-9835-5156CDFC1FE4}"/>
                </a:ext>
              </a:extLst>
            </p:cNvPr>
            <p:cNvGraphicFramePr>
              <a:graphicFrameLocks noChangeAspect="1"/>
            </p:cNvGraphicFramePr>
            <p:nvPr/>
          </p:nvGraphicFramePr>
          <p:xfrm>
            <a:off x="2016" y="528"/>
            <a:ext cx="1008" cy="378"/>
          </p:xfrm>
          <a:graphic>
            <a:graphicData uri="http://schemas.openxmlformats.org/presentationml/2006/ole">
              <mc:AlternateContent xmlns:mc="http://schemas.openxmlformats.org/markup-compatibility/2006">
                <mc:Choice xmlns:v="urn:schemas-microsoft-com:vml" Requires="v">
                  <p:oleObj spid="_x0000_s79951" name="Equation" r:id="rId3" imgW="609480" imgH="228600" progId="Equation.DSMT4">
                    <p:embed/>
                  </p:oleObj>
                </mc:Choice>
                <mc:Fallback>
                  <p:oleObj name="Equation" r:id="rId3" imgW="609480" imgH="228600" progId="Equation.DSMT4">
                    <p:embed/>
                    <p:pic>
                      <p:nvPicPr>
                        <p:cNvPr id="261126" name="Object 6">
                          <a:extLst>
                            <a:ext uri="{FF2B5EF4-FFF2-40B4-BE49-F238E27FC236}">
                              <a16:creationId xmlns:a16="http://schemas.microsoft.com/office/drawing/2014/main" id="{D8C1CA43-0A6E-4510-A9D2-BA27559ABF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 y="528"/>
                          <a:ext cx="1008" cy="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7" name="Rectangle 10">
            <a:extLst>
              <a:ext uri="{FF2B5EF4-FFF2-40B4-BE49-F238E27FC236}">
                <a16:creationId xmlns:a16="http://schemas.microsoft.com/office/drawing/2014/main" id="{E405DFEF-C166-4CA9-AA40-80EDF92471D3}"/>
              </a:ext>
            </a:extLst>
          </p:cNvPr>
          <p:cNvSpPr>
            <a:spLocks noChangeArrowheads="1"/>
          </p:cNvSpPr>
          <p:nvPr/>
        </p:nvSpPr>
        <p:spPr bwMode="auto">
          <a:xfrm>
            <a:off x="1524000" y="5943600"/>
            <a:ext cx="6705600" cy="461665"/>
          </a:xfrm>
          <a:prstGeom prst="rect">
            <a:avLst/>
          </a:prstGeom>
          <a:noFill/>
          <a:ln w="222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rgbClr val="000000"/>
                </a:solidFill>
              </a:rPr>
              <a:t>特点是“</a:t>
            </a:r>
            <a:r>
              <a:rPr kumimoji="1" lang="zh-CN" altLang="en-US" sz="2400" b="1">
                <a:solidFill>
                  <a:schemeClr val="tx1"/>
                </a:solidFill>
              </a:rPr>
              <a:t>两头小，中间大，左右对称</a:t>
            </a:r>
            <a:r>
              <a:rPr kumimoji="1" lang="zh-CN" altLang="en-US" sz="2400" b="1">
                <a:solidFill>
                  <a:srgbClr val="000000"/>
                </a:solidFill>
              </a:rPr>
              <a:t>”</a:t>
            </a:r>
          </a:p>
        </p:txBody>
      </p:sp>
      <p:pic>
        <p:nvPicPr>
          <p:cNvPr id="8" name="Picture 11" descr="正态图1">
            <a:extLst>
              <a:ext uri="{FF2B5EF4-FFF2-40B4-BE49-F238E27FC236}">
                <a16:creationId xmlns:a16="http://schemas.microsoft.com/office/drawing/2014/main" id="{8884FA6D-EE19-4F6A-8AF7-74ABFC3B88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1676400"/>
            <a:ext cx="3975100" cy="304482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CE0CE5D7-0A44-434B-A3AE-41E35E16D145}"/>
              </a:ext>
            </a:extLst>
          </p:cNvPr>
          <p:cNvSpPr>
            <a:spLocks noChangeArrowheads="1"/>
          </p:cNvSpPr>
          <p:nvPr/>
        </p:nvSpPr>
        <p:spPr bwMode="auto">
          <a:xfrm>
            <a:off x="685800" y="4953000"/>
            <a:ext cx="7848496" cy="491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kumimoji="1" lang="zh-CN" altLang="en-US" sz="2400" b="1" dirty="0">
                <a:solidFill>
                  <a:srgbClr val="000000"/>
                </a:solidFill>
              </a:rPr>
              <a:t>正态分布的密度曲线是一条关于  对称的钟形曲线</a:t>
            </a:r>
          </a:p>
        </p:txBody>
      </p:sp>
    </p:spTree>
    <p:extLst>
      <p:ext uri="{BB962C8B-B14F-4D97-AF65-F5344CB8AC3E}">
        <p14:creationId xmlns:p14="http://schemas.microsoft.com/office/powerpoint/2010/main" val="913502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0956B8-C54B-4608-8C8C-61A10BE56286}"/>
              </a:ext>
            </a:extLst>
          </p:cNvPr>
          <p:cNvSpPr>
            <a:spLocks noGrp="1"/>
          </p:cNvSpPr>
          <p:nvPr>
            <p:ph type="title"/>
          </p:nvPr>
        </p:nvSpPr>
        <p:spPr/>
        <p:txBody>
          <a:bodyPr/>
          <a:lstStyle/>
          <a:p>
            <a:r>
              <a:rPr lang="en-US" altLang="zh-CN"/>
              <a:t>3.4-4 </a:t>
            </a:r>
            <a:r>
              <a:rPr lang="zh-CN" altLang="en-US"/>
              <a:t>连续型随机变量及其概率密度</a:t>
            </a:r>
          </a:p>
        </p:txBody>
      </p:sp>
      <p:sp>
        <p:nvSpPr>
          <p:cNvPr id="3" name="内容占位符 2">
            <a:extLst>
              <a:ext uri="{FF2B5EF4-FFF2-40B4-BE49-F238E27FC236}">
                <a16:creationId xmlns:a16="http://schemas.microsoft.com/office/drawing/2014/main" id="{601BB8B9-80BE-44D9-9F6D-18CFA5EF864D}"/>
              </a:ext>
            </a:extLst>
          </p:cNvPr>
          <p:cNvSpPr>
            <a:spLocks noGrp="1"/>
          </p:cNvSpPr>
          <p:nvPr>
            <p:ph idx="1"/>
          </p:nvPr>
        </p:nvSpPr>
        <p:spPr/>
        <p:txBody>
          <a:bodyPr/>
          <a:lstStyle/>
          <a:p>
            <a:endParaRPr lang="zh-CN" altLang="en-US" dirty="0"/>
          </a:p>
        </p:txBody>
      </p:sp>
      <p:grpSp>
        <p:nvGrpSpPr>
          <p:cNvPr id="4" name="Group 4">
            <a:extLst>
              <a:ext uri="{FF2B5EF4-FFF2-40B4-BE49-F238E27FC236}">
                <a16:creationId xmlns:a16="http://schemas.microsoft.com/office/drawing/2014/main" id="{F31C870F-74FB-44AF-8331-E663E3D19AA5}"/>
              </a:ext>
            </a:extLst>
          </p:cNvPr>
          <p:cNvGrpSpPr>
            <a:grpSpLocks/>
          </p:cNvGrpSpPr>
          <p:nvPr/>
        </p:nvGrpSpPr>
        <p:grpSpPr bwMode="auto">
          <a:xfrm>
            <a:off x="1752600" y="762000"/>
            <a:ext cx="5803900" cy="612775"/>
            <a:chOff x="856" y="520"/>
            <a:chExt cx="3656" cy="386"/>
          </a:xfrm>
        </p:grpSpPr>
        <p:sp>
          <p:nvSpPr>
            <p:cNvPr id="5" name="Text Box 5">
              <a:extLst>
                <a:ext uri="{FF2B5EF4-FFF2-40B4-BE49-F238E27FC236}">
                  <a16:creationId xmlns:a16="http://schemas.microsoft.com/office/drawing/2014/main" id="{EA9FA2F4-19A4-4869-81BA-25FEB25F75E2}"/>
                </a:ext>
              </a:extLst>
            </p:cNvPr>
            <p:cNvSpPr txBox="1">
              <a:spLocks noChangeArrowheads="1"/>
            </p:cNvSpPr>
            <p:nvPr/>
          </p:nvSpPr>
          <p:spPr bwMode="auto">
            <a:xfrm>
              <a:off x="856" y="520"/>
              <a:ext cx="36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zh-CN" altLang="en-US" sz="3200" b="1" dirty="0">
                  <a:solidFill>
                    <a:schemeClr val="tx1"/>
                  </a:solidFill>
                </a:rPr>
                <a:t>正态分布               的图形特点</a:t>
              </a:r>
            </a:p>
          </p:txBody>
        </p:sp>
        <p:graphicFrame>
          <p:nvGraphicFramePr>
            <p:cNvPr id="6" name="Object 6">
              <a:extLst>
                <a:ext uri="{FF2B5EF4-FFF2-40B4-BE49-F238E27FC236}">
                  <a16:creationId xmlns:a16="http://schemas.microsoft.com/office/drawing/2014/main" id="{710AE9EC-3C94-42FF-8FBA-892B7066062B}"/>
                </a:ext>
              </a:extLst>
            </p:cNvPr>
            <p:cNvGraphicFramePr>
              <a:graphicFrameLocks noChangeAspect="1"/>
            </p:cNvGraphicFramePr>
            <p:nvPr/>
          </p:nvGraphicFramePr>
          <p:xfrm>
            <a:off x="2016" y="528"/>
            <a:ext cx="1008" cy="378"/>
          </p:xfrm>
          <a:graphic>
            <a:graphicData uri="http://schemas.openxmlformats.org/presentationml/2006/ole">
              <mc:AlternateContent xmlns:mc="http://schemas.openxmlformats.org/markup-compatibility/2006">
                <mc:Choice xmlns:v="urn:schemas-microsoft-com:vml" Requires="v">
                  <p:oleObj spid="_x0000_s80974" name="Equation" r:id="rId4" imgW="609480" imgH="228600" progId="Equation.DSMT4">
                    <p:embed/>
                  </p:oleObj>
                </mc:Choice>
                <mc:Fallback>
                  <p:oleObj name="Equation" r:id="rId4" imgW="609480" imgH="228600" progId="Equation.DSMT4">
                    <p:embed/>
                    <p:pic>
                      <p:nvPicPr>
                        <p:cNvPr id="262150" name="Object 6">
                          <a:extLst>
                            <a:ext uri="{FF2B5EF4-FFF2-40B4-BE49-F238E27FC236}">
                              <a16:creationId xmlns:a16="http://schemas.microsoft.com/office/drawing/2014/main" id="{8C7A033B-43BD-47FB-ADC1-6772047D06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6" y="528"/>
                          <a:ext cx="1008" cy="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7" name="Picture 11" descr="正态图2">
            <a:extLst>
              <a:ext uri="{FF2B5EF4-FFF2-40B4-BE49-F238E27FC236}">
                <a16:creationId xmlns:a16="http://schemas.microsoft.com/office/drawing/2014/main" id="{3EE04673-F9EF-4E3F-8CD3-5D152599796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1524000"/>
            <a:ext cx="3200400" cy="26765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正态图3">
            <a:extLst>
              <a:ext uri="{FF2B5EF4-FFF2-40B4-BE49-F238E27FC236}">
                <a16:creationId xmlns:a16="http://schemas.microsoft.com/office/drawing/2014/main" id="{5A1E971E-BE4A-4246-B79A-F3AF28B4D0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3000" y="1524000"/>
            <a:ext cx="3124200" cy="2641600"/>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13">
            <a:extLst>
              <a:ext uri="{FF2B5EF4-FFF2-40B4-BE49-F238E27FC236}">
                <a16:creationId xmlns:a16="http://schemas.microsoft.com/office/drawing/2014/main" id="{C76A45F5-E439-42BC-A122-8189ACCABDC1}"/>
              </a:ext>
            </a:extLst>
          </p:cNvPr>
          <p:cNvSpPr txBox="1">
            <a:spLocks noChangeArrowheads="1"/>
          </p:cNvSpPr>
          <p:nvPr/>
        </p:nvSpPr>
        <p:spPr bwMode="auto">
          <a:xfrm>
            <a:off x="1638300" y="4565393"/>
            <a:ext cx="2667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i="1" dirty="0">
                <a:solidFill>
                  <a:schemeClr val="tx1"/>
                </a:solidFill>
                <a:sym typeface="Symbol" panose="05050102010706020507" pitchFamily="18" charset="2"/>
              </a:rPr>
              <a:t> </a:t>
            </a:r>
            <a:r>
              <a:rPr kumimoji="1" lang="en-US" altLang="zh-CN" sz="2400" b="1" i="1" dirty="0">
                <a:solidFill>
                  <a:schemeClr val="tx1"/>
                </a:solidFill>
                <a:latin typeface="Times New Roman" panose="02020603050405020304" pitchFamily="18" charset="0"/>
                <a:sym typeface="Symbol" panose="05050102010706020507" pitchFamily="18" charset="2"/>
              </a:rPr>
              <a:t>—</a:t>
            </a:r>
            <a:r>
              <a:rPr kumimoji="1" lang="en-US" altLang="zh-CN" sz="2400" b="1" i="1" dirty="0">
                <a:solidFill>
                  <a:schemeClr val="tx1"/>
                </a:solidFill>
                <a:sym typeface="Symbol" panose="05050102010706020507" pitchFamily="18" charset="2"/>
              </a:rPr>
              <a:t> </a:t>
            </a:r>
            <a:r>
              <a:rPr kumimoji="1" lang="zh-CN" altLang="en-US" sz="2400" b="1" dirty="0">
                <a:solidFill>
                  <a:schemeClr val="tx1"/>
                </a:solidFill>
                <a:sym typeface="Symbol" panose="05050102010706020507" pitchFamily="18" charset="2"/>
              </a:rPr>
              <a:t>位置参数</a:t>
            </a:r>
            <a:endParaRPr kumimoji="1" lang="zh-CN" altLang="en-US" sz="2400" b="1" i="1" dirty="0">
              <a:solidFill>
                <a:schemeClr val="tx1"/>
              </a:solidFill>
            </a:endParaRPr>
          </a:p>
        </p:txBody>
      </p:sp>
      <p:sp>
        <p:nvSpPr>
          <p:cNvPr id="10" name="Text Box 14">
            <a:extLst>
              <a:ext uri="{FF2B5EF4-FFF2-40B4-BE49-F238E27FC236}">
                <a16:creationId xmlns:a16="http://schemas.microsoft.com/office/drawing/2014/main" id="{49CBF185-66EF-477A-AE48-DE0C80823632}"/>
              </a:ext>
            </a:extLst>
          </p:cNvPr>
          <p:cNvSpPr txBox="1">
            <a:spLocks noChangeArrowheads="1"/>
          </p:cNvSpPr>
          <p:nvPr/>
        </p:nvSpPr>
        <p:spPr bwMode="auto">
          <a:xfrm>
            <a:off x="5333980" y="4547930"/>
            <a:ext cx="2895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i="1" dirty="0">
                <a:solidFill>
                  <a:schemeClr val="tx1"/>
                </a:solidFill>
                <a:sym typeface="Symbol" panose="05050102010706020507" pitchFamily="18" charset="2"/>
              </a:rPr>
              <a:t> </a:t>
            </a:r>
            <a:r>
              <a:rPr kumimoji="1" lang="en-US" altLang="zh-CN" sz="2400" b="1" dirty="0">
                <a:solidFill>
                  <a:schemeClr val="tx1"/>
                </a:solidFill>
                <a:latin typeface="Times New Roman" panose="02020603050405020304" pitchFamily="18" charset="0"/>
                <a:sym typeface="Symbol" panose="05050102010706020507" pitchFamily="18" charset="2"/>
              </a:rPr>
              <a:t>—</a:t>
            </a:r>
            <a:r>
              <a:rPr kumimoji="1" lang="en-US" altLang="zh-CN" sz="2400" b="1" dirty="0">
                <a:solidFill>
                  <a:schemeClr val="tx1"/>
                </a:solidFill>
                <a:sym typeface="Symbol" panose="05050102010706020507" pitchFamily="18" charset="2"/>
              </a:rPr>
              <a:t> </a:t>
            </a:r>
            <a:r>
              <a:rPr kumimoji="1" lang="zh-CN" altLang="en-US" sz="2400" b="1" dirty="0">
                <a:solidFill>
                  <a:schemeClr val="tx1"/>
                </a:solidFill>
                <a:sym typeface="Symbol" panose="05050102010706020507" pitchFamily="18" charset="2"/>
              </a:rPr>
              <a:t>形状参数</a:t>
            </a:r>
            <a:endParaRPr kumimoji="1" lang="zh-CN" altLang="en-US" sz="2400" b="1" i="1" dirty="0">
              <a:solidFill>
                <a:schemeClr val="tx1"/>
              </a:solidFill>
            </a:endParaRPr>
          </a:p>
        </p:txBody>
      </p:sp>
      <p:sp>
        <p:nvSpPr>
          <p:cNvPr id="11" name="Rectangle 8">
            <a:extLst>
              <a:ext uri="{FF2B5EF4-FFF2-40B4-BE49-F238E27FC236}">
                <a16:creationId xmlns:a16="http://schemas.microsoft.com/office/drawing/2014/main" id="{BC65F316-A9CA-4B6A-A643-984D9739701A}"/>
              </a:ext>
            </a:extLst>
          </p:cNvPr>
          <p:cNvSpPr>
            <a:spLocks noChangeArrowheads="1"/>
          </p:cNvSpPr>
          <p:nvPr/>
        </p:nvSpPr>
        <p:spPr bwMode="auto">
          <a:xfrm>
            <a:off x="463608" y="5422768"/>
            <a:ext cx="8381884" cy="491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kumimoji="1" lang="en-US" altLang="zh-CN" sz="2400" b="1" dirty="0">
                <a:solidFill>
                  <a:schemeClr val="tx1"/>
                </a:solidFill>
                <a:latin typeface="宋体" panose="02010600030101010101" pitchFamily="2" charset="-122"/>
                <a:ea typeface="宋体" panose="02010600030101010101" pitchFamily="2" charset="-122"/>
              </a:rPr>
              <a:t>    </a:t>
            </a:r>
            <a:r>
              <a:rPr kumimoji="1" lang="zh-CN" altLang="en-US" sz="2400" b="1" dirty="0">
                <a:solidFill>
                  <a:srgbClr val="000000"/>
                </a:solidFill>
              </a:rPr>
              <a:t>决定了图形的中心位置      决定了图形中峰的陡峭程度。</a:t>
            </a:r>
          </a:p>
        </p:txBody>
      </p:sp>
    </p:spTree>
    <p:extLst>
      <p:ext uri="{BB962C8B-B14F-4D97-AF65-F5344CB8AC3E}">
        <p14:creationId xmlns:p14="http://schemas.microsoft.com/office/powerpoint/2010/main" val="124870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utoUpdateAnimBg="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6B1678-A060-4817-99C9-17AA904E3F21}"/>
              </a:ext>
            </a:extLst>
          </p:cNvPr>
          <p:cNvSpPr>
            <a:spLocks noGrp="1"/>
          </p:cNvSpPr>
          <p:nvPr>
            <p:ph type="title"/>
          </p:nvPr>
        </p:nvSpPr>
        <p:spPr/>
        <p:txBody>
          <a:bodyPr/>
          <a:lstStyle/>
          <a:p>
            <a:r>
              <a:rPr lang="en-US" altLang="zh-CN" dirty="0"/>
              <a:t>3.2-1 </a:t>
            </a:r>
            <a:r>
              <a:rPr lang="zh-CN" altLang="en-US" dirty="0"/>
              <a:t>随机事件</a:t>
            </a:r>
          </a:p>
        </p:txBody>
      </p:sp>
      <p:sp>
        <p:nvSpPr>
          <p:cNvPr id="3" name="内容占位符 2">
            <a:extLst>
              <a:ext uri="{FF2B5EF4-FFF2-40B4-BE49-F238E27FC236}">
                <a16:creationId xmlns:a16="http://schemas.microsoft.com/office/drawing/2014/main" id="{7FC622F8-F978-4581-BEEF-0C102FB1F78D}"/>
              </a:ext>
            </a:extLst>
          </p:cNvPr>
          <p:cNvSpPr>
            <a:spLocks noGrp="1"/>
          </p:cNvSpPr>
          <p:nvPr>
            <p:ph idx="1"/>
          </p:nvPr>
        </p:nvSpPr>
        <p:spPr/>
        <p:txBody>
          <a:bodyPr/>
          <a:lstStyle/>
          <a:p>
            <a:r>
              <a:rPr lang="zh-CN" altLang="en-US" dirty="0"/>
              <a:t>事件的运算</a:t>
            </a:r>
          </a:p>
        </p:txBody>
      </p:sp>
      <p:graphicFrame>
        <p:nvGraphicFramePr>
          <p:cNvPr id="4" name="Object 1031">
            <a:extLst>
              <a:ext uri="{FF2B5EF4-FFF2-40B4-BE49-F238E27FC236}">
                <a16:creationId xmlns:a16="http://schemas.microsoft.com/office/drawing/2014/main" id="{90760D74-03F2-470C-B644-364A48EE44B5}"/>
              </a:ext>
            </a:extLst>
          </p:cNvPr>
          <p:cNvGraphicFramePr>
            <a:graphicFrameLocks noChangeAspect="1"/>
          </p:cNvGraphicFramePr>
          <p:nvPr>
            <p:extLst>
              <p:ext uri="{D42A27DB-BD31-4B8C-83A1-F6EECF244321}">
                <p14:modId xmlns:p14="http://schemas.microsoft.com/office/powerpoint/2010/main" val="733182341"/>
              </p:ext>
            </p:extLst>
          </p:nvPr>
        </p:nvGraphicFramePr>
        <p:xfrm>
          <a:off x="714267" y="1469947"/>
          <a:ext cx="6149975" cy="409575"/>
        </p:xfrm>
        <a:graphic>
          <a:graphicData uri="http://schemas.openxmlformats.org/presentationml/2006/ole">
            <mc:AlternateContent xmlns:mc="http://schemas.openxmlformats.org/markup-compatibility/2006">
              <mc:Choice xmlns:v="urn:schemas-microsoft-com:vml" Requires="v">
                <p:oleObj spid="_x0000_s3839" name="Equation" r:id="rId4" imgW="3238200" imgH="215640" progId="Equation.DSMT4">
                  <p:embed/>
                </p:oleObj>
              </mc:Choice>
              <mc:Fallback>
                <p:oleObj name="Equation" r:id="rId4" imgW="3238200" imgH="215640" progId="Equation.DSMT4">
                  <p:embed/>
                  <p:pic>
                    <p:nvPicPr>
                      <p:cNvPr id="314375" name="Object 1031">
                        <a:extLst>
                          <a:ext uri="{FF2B5EF4-FFF2-40B4-BE49-F238E27FC236}">
                            <a16:creationId xmlns:a16="http://schemas.microsoft.com/office/drawing/2014/main" id="{213E8603-68F0-4610-A368-2FF896D22C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267" y="1469947"/>
                        <a:ext cx="614997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1038">
            <a:extLst>
              <a:ext uri="{FF2B5EF4-FFF2-40B4-BE49-F238E27FC236}">
                <a16:creationId xmlns:a16="http://schemas.microsoft.com/office/drawing/2014/main" id="{31D4E6D6-9D33-46DF-927A-F45F07CA8807}"/>
              </a:ext>
            </a:extLst>
          </p:cNvPr>
          <p:cNvGraphicFramePr>
            <a:graphicFrameLocks noChangeAspect="1"/>
          </p:cNvGraphicFramePr>
          <p:nvPr>
            <p:extLst>
              <p:ext uri="{D42A27DB-BD31-4B8C-83A1-F6EECF244321}">
                <p14:modId xmlns:p14="http://schemas.microsoft.com/office/powerpoint/2010/main" val="4030011101"/>
              </p:ext>
            </p:extLst>
          </p:nvPr>
        </p:nvGraphicFramePr>
        <p:xfrm>
          <a:off x="1642955" y="3000297"/>
          <a:ext cx="5019675" cy="1787525"/>
        </p:xfrm>
        <a:graphic>
          <a:graphicData uri="http://schemas.openxmlformats.org/presentationml/2006/ole">
            <mc:AlternateContent xmlns:mc="http://schemas.openxmlformats.org/markup-compatibility/2006">
              <mc:Choice xmlns:v="urn:schemas-microsoft-com:vml" Requires="v">
                <p:oleObj spid="_x0000_s3840" name="Equation" r:id="rId6" imgW="2044440" imgH="888840" progId="Equation.DSMT4">
                  <p:embed/>
                </p:oleObj>
              </mc:Choice>
              <mc:Fallback>
                <p:oleObj name="Equation" r:id="rId6" imgW="2044440" imgH="888840" progId="Equation.DSMT4">
                  <p:embed/>
                  <p:pic>
                    <p:nvPicPr>
                      <p:cNvPr id="314382" name="Object 1038">
                        <a:extLst>
                          <a:ext uri="{FF2B5EF4-FFF2-40B4-BE49-F238E27FC236}">
                            <a16:creationId xmlns:a16="http://schemas.microsoft.com/office/drawing/2014/main" id="{9F78DF41-68A3-4AA1-97F2-494B819B146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2955" y="3000297"/>
                        <a:ext cx="5019675" cy="178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AutoShape 1042">
            <a:extLst>
              <a:ext uri="{FF2B5EF4-FFF2-40B4-BE49-F238E27FC236}">
                <a16:creationId xmlns:a16="http://schemas.microsoft.com/office/drawing/2014/main" id="{930C2A8F-0B6C-4FB0-B71E-A98D08255842}"/>
              </a:ext>
            </a:extLst>
          </p:cNvPr>
          <p:cNvSpPr>
            <a:spLocks noChangeArrowheads="1"/>
          </p:cNvSpPr>
          <p:nvPr/>
        </p:nvSpPr>
        <p:spPr bwMode="auto">
          <a:xfrm>
            <a:off x="714267" y="3697209"/>
            <a:ext cx="636587" cy="393700"/>
          </a:xfrm>
          <a:prstGeom prst="notchedRightArrow">
            <a:avLst>
              <a:gd name="adj1" fmla="val 50000"/>
              <a:gd name="adj2" fmla="val 40423"/>
            </a:avLst>
          </a:prstGeom>
          <a:solidFill>
            <a:srgbClr val="FF6600"/>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7" name="Group 1044">
            <a:extLst>
              <a:ext uri="{FF2B5EF4-FFF2-40B4-BE49-F238E27FC236}">
                <a16:creationId xmlns:a16="http://schemas.microsoft.com/office/drawing/2014/main" id="{80DBFC57-8FA4-45F9-B246-2BF6A9C355B9}"/>
              </a:ext>
            </a:extLst>
          </p:cNvPr>
          <p:cNvGrpSpPr>
            <a:grpSpLocks/>
          </p:cNvGrpSpPr>
          <p:nvPr/>
        </p:nvGrpSpPr>
        <p:grpSpPr bwMode="auto">
          <a:xfrm>
            <a:off x="7132530" y="966709"/>
            <a:ext cx="1320800" cy="762000"/>
            <a:chOff x="280" y="395"/>
            <a:chExt cx="832" cy="480"/>
          </a:xfrm>
        </p:grpSpPr>
        <p:grpSp>
          <p:nvGrpSpPr>
            <p:cNvPr id="8" name="Group 1045">
              <a:extLst>
                <a:ext uri="{FF2B5EF4-FFF2-40B4-BE49-F238E27FC236}">
                  <a16:creationId xmlns:a16="http://schemas.microsoft.com/office/drawing/2014/main" id="{3E194DE3-DAB9-46FF-98BC-F860434C1E9C}"/>
                </a:ext>
              </a:extLst>
            </p:cNvPr>
            <p:cNvGrpSpPr>
              <a:grpSpLocks/>
            </p:cNvGrpSpPr>
            <p:nvPr/>
          </p:nvGrpSpPr>
          <p:grpSpPr bwMode="auto">
            <a:xfrm>
              <a:off x="280" y="395"/>
              <a:ext cx="832" cy="480"/>
              <a:chOff x="1977" y="3291"/>
              <a:chExt cx="832" cy="480"/>
            </a:xfrm>
          </p:grpSpPr>
          <p:grpSp>
            <p:nvGrpSpPr>
              <p:cNvPr id="11" name="Group 1046">
                <a:extLst>
                  <a:ext uri="{FF2B5EF4-FFF2-40B4-BE49-F238E27FC236}">
                    <a16:creationId xmlns:a16="http://schemas.microsoft.com/office/drawing/2014/main" id="{BE07CB5E-DBD4-4D69-B346-178E42BF3760}"/>
                  </a:ext>
                </a:extLst>
              </p:cNvPr>
              <p:cNvGrpSpPr>
                <a:grpSpLocks/>
              </p:cNvGrpSpPr>
              <p:nvPr/>
            </p:nvGrpSpPr>
            <p:grpSpPr bwMode="auto">
              <a:xfrm>
                <a:off x="1977" y="3291"/>
                <a:ext cx="832" cy="480"/>
                <a:chOff x="2167" y="3391"/>
                <a:chExt cx="832" cy="480"/>
              </a:xfrm>
            </p:grpSpPr>
            <p:sp>
              <p:nvSpPr>
                <p:cNvPr id="20" name="Rectangle 1047">
                  <a:extLst>
                    <a:ext uri="{FF2B5EF4-FFF2-40B4-BE49-F238E27FC236}">
                      <a16:creationId xmlns:a16="http://schemas.microsoft.com/office/drawing/2014/main" id="{93A0ACDB-9514-4EEC-A1F6-A5D6BBE3C53E}"/>
                    </a:ext>
                  </a:extLst>
                </p:cNvPr>
                <p:cNvSpPr>
                  <a:spLocks noChangeArrowheads="1"/>
                </p:cNvSpPr>
                <p:nvPr/>
              </p:nvSpPr>
              <p:spPr bwMode="auto">
                <a:xfrm>
                  <a:off x="2167" y="3423"/>
                  <a:ext cx="832" cy="44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Oval 1048">
                  <a:extLst>
                    <a:ext uri="{FF2B5EF4-FFF2-40B4-BE49-F238E27FC236}">
                      <a16:creationId xmlns:a16="http://schemas.microsoft.com/office/drawing/2014/main" id="{9BCB7857-4CFD-4CDC-AA84-F0B5E774F93F}"/>
                    </a:ext>
                  </a:extLst>
                </p:cNvPr>
                <p:cNvSpPr>
                  <a:spLocks noChangeArrowheads="1"/>
                </p:cNvSpPr>
                <p:nvPr/>
              </p:nvSpPr>
              <p:spPr bwMode="auto">
                <a:xfrm>
                  <a:off x="2521" y="3522"/>
                  <a:ext cx="253" cy="264"/>
                </a:xfrm>
                <a:prstGeom prst="ellipse">
                  <a:avLst/>
                </a:prstGeom>
                <a:noFill/>
                <a:ln w="15875" algn="ctr">
                  <a:solidFill>
                    <a:srgbClr val="99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2" name="Oval 1049">
                  <a:extLst>
                    <a:ext uri="{FF2B5EF4-FFF2-40B4-BE49-F238E27FC236}">
                      <a16:creationId xmlns:a16="http://schemas.microsoft.com/office/drawing/2014/main" id="{AA0AFC4D-27EB-41EB-B65B-9C5D8094CD0D}"/>
                    </a:ext>
                  </a:extLst>
                </p:cNvPr>
                <p:cNvSpPr>
                  <a:spLocks noChangeArrowheads="1"/>
                </p:cNvSpPr>
                <p:nvPr/>
              </p:nvSpPr>
              <p:spPr bwMode="auto">
                <a:xfrm>
                  <a:off x="2268" y="3502"/>
                  <a:ext cx="333" cy="333"/>
                </a:xfrm>
                <a:prstGeom prst="ellipse">
                  <a:avLst/>
                </a:prstGeom>
                <a:noFill/>
                <a:ln w="9525" algn="ctr">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3" name="Text Box 1050">
                  <a:extLst>
                    <a:ext uri="{FF2B5EF4-FFF2-40B4-BE49-F238E27FC236}">
                      <a16:creationId xmlns:a16="http://schemas.microsoft.com/office/drawing/2014/main" id="{2B8D265C-4DAF-4C6C-98BE-F080D6DFE8D1}"/>
                    </a:ext>
                  </a:extLst>
                </p:cNvPr>
                <p:cNvSpPr txBox="1">
                  <a:spLocks noChangeArrowheads="1"/>
                </p:cNvSpPr>
                <p:nvPr/>
              </p:nvSpPr>
              <p:spPr bwMode="auto">
                <a:xfrm>
                  <a:off x="2753" y="3391"/>
                  <a:ext cx="19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marL="228600" indent="-228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None/>
                  </a:pPr>
                  <a:r>
                    <a:rPr lang="en-US" altLang="zh-CN" sz="1600" b="1">
                      <a:solidFill>
                        <a:srgbClr val="000066"/>
                      </a:solidFill>
                    </a:rPr>
                    <a:t>S</a:t>
                  </a:r>
                </a:p>
              </p:txBody>
            </p:sp>
          </p:grpSp>
          <p:grpSp>
            <p:nvGrpSpPr>
              <p:cNvPr id="12" name="Group 1051">
                <a:extLst>
                  <a:ext uri="{FF2B5EF4-FFF2-40B4-BE49-F238E27FC236}">
                    <a16:creationId xmlns:a16="http://schemas.microsoft.com/office/drawing/2014/main" id="{B0A1D377-AA1C-48F2-AAF4-9F3B3118A0D7}"/>
                  </a:ext>
                </a:extLst>
              </p:cNvPr>
              <p:cNvGrpSpPr>
                <a:grpSpLocks/>
              </p:cNvGrpSpPr>
              <p:nvPr/>
            </p:nvGrpSpPr>
            <p:grpSpPr bwMode="auto">
              <a:xfrm>
                <a:off x="2096" y="3411"/>
                <a:ext cx="478" cy="314"/>
                <a:chOff x="1010" y="2082"/>
                <a:chExt cx="478" cy="314"/>
              </a:xfrm>
            </p:grpSpPr>
            <p:sp>
              <p:nvSpPr>
                <p:cNvPr id="13" name="Line 1052">
                  <a:extLst>
                    <a:ext uri="{FF2B5EF4-FFF2-40B4-BE49-F238E27FC236}">
                      <a16:creationId xmlns:a16="http://schemas.microsoft.com/office/drawing/2014/main" id="{62AF0E9E-2DE0-46ED-9E84-AD7985DA258A}"/>
                    </a:ext>
                  </a:extLst>
                </p:cNvPr>
                <p:cNvSpPr>
                  <a:spLocks noChangeShapeType="1"/>
                </p:cNvSpPr>
                <p:nvPr/>
              </p:nvSpPr>
              <p:spPr bwMode="auto">
                <a:xfrm flipH="1">
                  <a:off x="1010" y="2082"/>
                  <a:ext cx="101" cy="24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4" name="Line 1053">
                  <a:extLst>
                    <a:ext uri="{FF2B5EF4-FFF2-40B4-BE49-F238E27FC236}">
                      <a16:creationId xmlns:a16="http://schemas.microsoft.com/office/drawing/2014/main" id="{2C309E98-3A38-43AF-BBF9-F9EE5F2556D2}"/>
                    </a:ext>
                  </a:extLst>
                </p:cNvPr>
                <p:cNvSpPr>
                  <a:spLocks noChangeShapeType="1"/>
                </p:cNvSpPr>
                <p:nvPr/>
              </p:nvSpPr>
              <p:spPr bwMode="auto">
                <a:xfrm flipH="1">
                  <a:off x="1066" y="2098"/>
                  <a:ext cx="111" cy="2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5" name="Line 1054">
                  <a:extLst>
                    <a:ext uri="{FF2B5EF4-FFF2-40B4-BE49-F238E27FC236}">
                      <a16:creationId xmlns:a16="http://schemas.microsoft.com/office/drawing/2014/main" id="{854753CB-9E16-47EF-8D7F-F529C7A884DA}"/>
                    </a:ext>
                  </a:extLst>
                </p:cNvPr>
                <p:cNvSpPr>
                  <a:spLocks noChangeShapeType="1"/>
                </p:cNvSpPr>
                <p:nvPr/>
              </p:nvSpPr>
              <p:spPr bwMode="auto">
                <a:xfrm flipH="1">
                  <a:off x="1122" y="2104"/>
                  <a:ext cx="121" cy="2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6" name="Line 1055">
                  <a:extLst>
                    <a:ext uri="{FF2B5EF4-FFF2-40B4-BE49-F238E27FC236}">
                      <a16:creationId xmlns:a16="http://schemas.microsoft.com/office/drawing/2014/main" id="{9201A14A-027C-4EF3-B252-2D56B21264E7}"/>
                    </a:ext>
                  </a:extLst>
                </p:cNvPr>
                <p:cNvSpPr>
                  <a:spLocks noChangeShapeType="1"/>
                </p:cNvSpPr>
                <p:nvPr/>
              </p:nvSpPr>
              <p:spPr bwMode="auto">
                <a:xfrm flipH="1">
                  <a:off x="1408" y="2181"/>
                  <a:ext cx="80" cy="17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7" name="Line 1056">
                  <a:extLst>
                    <a:ext uri="{FF2B5EF4-FFF2-40B4-BE49-F238E27FC236}">
                      <a16:creationId xmlns:a16="http://schemas.microsoft.com/office/drawing/2014/main" id="{DCDEA39A-5F52-4736-97A1-B08DAA667381}"/>
                    </a:ext>
                  </a:extLst>
                </p:cNvPr>
                <p:cNvSpPr>
                  <a:spLocks noChangeShapeType="1"/>
                </p:cNvSpPr>
                <p:nvPr/>
              </p:nvSpPr>
              <p:spPr bwMode="auto">
                <a:xfrm flipH="1">
                  <a:off x="1344" y="2116"/>
                  <a:ext cx="101" cy="24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8" name="Line 1057">
                  <a:extLst>
                    <a:ext uri="{FF2B5EF4-FFF2-40B4-BE49-F238E27FC236}">
                      <a16:creationId xmlns:a16="http://schemas.microsoft.com/office/drawing/2014/main" id="{DEA22BE4-4B63-41DC-9AF7-610A3DFC1675}"/>
                    </a:ext>
                  </a:extLst>
                </p:cNvPr>
                <p:cNvSpPr>
                  <a:spLocks noChangeShapeType="1"/>
                </p:cNvSpPr>
                <p:nvPr/>
              </p:nvSpPr>
              <p:spPr bwMode="auto">
                <a:xfrm flipH="1">
                  <a:off x="1202" y="2124"/>
                  <a:ext cx="111" cy="2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9" name="Line 1058">
                  <a:extLst>
                    <a:ext uri="{FF2B5EF4-FFF2-40B4-BE49-F238E27FC236}">
                      <a16:creationId xmlns:a16="http://schemas.microsoft.com/office/drawing/2014/main" id="{B301C761-6865-4E18-9546-18EF5DF83D20}"/>
                    </a:ext>
                  </a:extLst>
                </p:cNvPr>
                <p:cNvSpPr>
                  <a:spLocks noChangeShapeType="1"/>
                </p:cNvSpPr>
                <p:nvPr/>
              </p:nvSpPr>
              <p:spPr bwMode="auto">
                <a:xfrm flipH="1">
                  <a:off x="1262" y="2104"/>
                  <a:ext cx="111" cy="2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pSp>
        </p:grpSp>
        <p:sp>
          <p:nvSpPr>
            <p:cNvPr id="9" name="Text Box 1059">
              <a:extLst>
                <a:ext uri="{FF2B5EF4-FFF2-40B4-BE49-F238E27FC236}">
                  <a16:creationId xmlns:a16="http://schemas.microsoft.com/office/drawing/2014/main" id="{14E61854-AB29-4252-8332-F3FFE663AB8E}"/>
                </a:ext>
              </a:extLst>
            </p:cNvPr>
            <p:cNvSpPr txBox="1">
              <a:spLocks noChangeArrowheads="1"/>
            </p:cNvSpPr>
            <p:nvPr/>
          </p:nvSpPr>
          <p:spPr bwMode="auto">
            <a:xfrm>
              <a:off x="687" y="569"/>
              <a:ext cx="20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marL="228600" indent="-228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None/>
              </a:pPr>
              <a:r>
                <a:rPr lang="en-US" altLang="zh-CN" sz="1600" b="1">
                  <a:solidFill>
                    <a:srgbClr val="000066"/>
                  </a:solidFill>
                </a:rPr>
                <a:t>B</a:t>
              </a:r>
            </a:p>
          </p:txBody>
        </p:sp>
        <p:sp>
          <p:nvSpPr>
            <p:cNvPr id="10" name="Text Box 1060">
              <a:extLst>
                <a:ext uri="{FF2B5EF4-FFF2-40B4-BE49-F238E27FC236}">
                  <a16:creationId xmlns:a16="http://schemas.microsoft.com/office/drawing/2014/main" id="{D8BC5E51-4A91-4893-BD56-9E7FB0B14A5F}"/>
                </a:ext>
              </a:extLst>
            </p:cNvPr>
            <p:cNvSpPr txBox="1">
              <a:spLocks noChangeArrowheads="1"/>
            </p:cNvSpPr>
            <p:nvPr/>
          </p:nvSpPr>
          <p:spPr bwMode="auto">
            <a:xfrm>
              <a:off x="439" y="574"/>
              <a:ext cx="20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marL="228600" indent="-228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None/>
              </a:pPr>
              <a:r>
                <a:rPr lang="en-US" altLang="zh-CN" sz="1600" b="1">
                  <a:solidFill>
                    <a:srgbClr val="000066"/>
                  </a:solidFill>
                </a:rPr>
                <a:t>A</a:t>
              </a:r>
            </a:p>
          </p:txBody>
        </p:sp>
      </p:grpSp>
      <p:grpSp>
        <p:nvGrpSpPr>
          <p:cNvPr id="24" name="Group 1062">
            <a:extLst>
              <a:ext uri="{FF2B5EF4-FFF2-40B4-BE49-F238E27FC236}">
                <a16:creationId xmlns:a16="http://schemas.microsoft.com/office/drawing/2014/main" id="{38F8734D-E0A5-4FA2-BAD3-ABBFFBADF599}"/>
              </a:ext>
            </a:extLst>
          </p:cNvPr>
          <p:cNvGrpSpPr>
            <a:grpSpLocks/>
          </p:cNvGrpSpPr>
          <p:nvPr/>
        </p:nvGrpSpPr>
        <p:grpSpPr bwMode="auto">
          <a:xfrm>
            <a:off x="7127767" y="2150984"/>
            <a:ext cx="1320800" cy="762000"/>
            <a:chOff x="1218" y="400"/>
            <a:chExt cx="832" cy="480"/>
          </a:xfrm>
        </p:grpSpPr>
        <p:grpSp>
          <p:nvGrpSpPr>
            <p:cNvPr id="25" name="Group 1063">
              <a:extLst>
                <a:ext uri="{FF2B5EF4-FFF2-40B4-BE49-F238E27FC236}">
                  <a16:creationId xmlns:a16="http://schemas.microsoft.com/office/drawing/2014/main" id="{129E8E65-7BF6-4E05-B274-29F20A51EF50}"/>
                </a:ext>
              </a:extLst>
            </p:cNvPr>
            <p:cNvGrpSpPr>
              <a:grpSpLocks/>
            </p:cNvGrpSpPr>
            <p:nvPr/>
          </p:nvGrpSpPr>
          <p:grpSpPr bwMode="auto">
            <a:xfrm>
              <a:off x="1218" y="400"/>
              <a:ext cx="832" cy="480"/>
              <a:chOff x="844" y="2078"/>
              <a:chExt cx="832" cy="480"/>
            </a:xfrm>
          </p:grpSpPr>
          <p:grpSp>
            <p:nvGrpSpPr>
              <p:cNvPr id="28" name="Group 1064">
                <a:extLst>
                  <a:ext uri="{FF2B5EF4-FFF2-40B4-BE49-F238E27FC236}">
                    <a16:creationId xmlns:a16="http://schemas.microsoft.com/office/drawing/2014/main" id="{0DC97316-9DFC-44A8-9130-3CD61336FB62}"/>
                  </a:ext>
                </a:extLst>
              </p:cNvPr>
              <p:cNvGrpSpPr>
                <a:grpSpLocks/>
              </p:cNvGrpSpPr>
              <p:nvPr/>
            </p:nvGrpSpPr>
            <p:grpSpPr bwMode="auto">
              <a:xfrm>
                <a:off x="844" y="2078"/>
                <a:ext cx="832" cy="480"/>
                <a:chOff x="2167" y="3391"/>
                <a:chExt cx="832" cy="480"/>
              </a:xfrm>
            </p:grpSpPr>
            <p:sp>
              <p:nvSpPr>
                <p:cNvPr id="33" name="Rectangle 1065">
                  <a:extLst>
                    <a:ext uri="{FF2B5EF4-FFF2-40B4-BE49-F238E27FC236}">
                      <a16:creationId xmlns:a16="http://schemas.microsoft.com/office/drawing/2014/main" id="{FC389357-C8E8-4B2F-813B-995496048E03}"/>
                    </a:ext>
                  </a:extLst>
                </p:cNvPr>
                <p:cNvSpPr>
                  <a:spLocks noChangeArrowheads="1"/>
                </p:cNvSpPr>
                <p:nvPr/>
              </p:nvSpPr>
              <p:spPr bwMode="auto">
                <a:xfrm>
                  <a:off x="2167" y="3423"/>
                  <a:ext cx="832" cy="44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Oval 1066">
                  <a:extLst>
                    <a:ext uri="{FF2B5EF4-FFF2-40B4-BE49-F238E27FC236}">
                      <a16:creationId xmlns:a16="http://schemas.microsoft.com/office/drawing/2014/main" id="{3012660F-23EA-46E9-9E5B-86F0B488AABF}"/>
                    </a:ext>
                  </a:extLst>
                </p:cNvPr>
                <p:cNvSpPr>
                  <a:spLocks noChangeArrowheads="1"/>
                </p:cNvSpPr>
                <p:nvPr/>
              </p:nvSpPr>
              <p:spPr bwMode="auto">
                <a:xfrm>
                  <a:off x="2521" y="3522"/>
                  <a:ext cx="253" cy="264"/>
                </a:xfrm>
                <a:prstGeom prst="ellipse">
                  <a:avLst/>
                </a:prstGeom>
                <a:noFill/>
                <a:ln w="15875" algn="ctr">
                  <a:solidFill>
                    <a:srgbClr val="99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35" name="Oval 1067">
                  <a:extLst>
                    <a:ext uri="{FF2B5EF4-FFF2-40B4-BE49-F238E27FC236}">
                      <a16:creationId xmlns:a16="http://schemas.microsoft.com/office/drawing/2014/main" id="{09383ECD-DF15-44A1-B3B2-713C23C7CC82}"/>
                    </a:ext>
                  </a:extLst>
                </p:cNvPr>
                <p:cNvSpPr>
                  <a:spLocks noChangeArrowheads="1"/>
                </p:cNvSpPr>
                <p:nvPr/>
              </p:nvSpPr>
              <p:spPr bwMode="auto">
                <a:xfrm>
                  <a:off x="2268" y="3502"/>
                  <a:ext cx="333" cy="333"/>
                </a:xfrm>
                <a:prstGeom prst="ellipse">
                  <a:avLst/>
                </a:prstGeom>
                <a:noFill/>
                <a:ln w="9525" algn="ctr">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6" name="Text Box 1068">
                  <a:extLst>
                    <a:ext uri="{FF2B5EF4-FFF2-40B4-BE49-F238E27FC236}">
                      <a16:creationId xmlns:a16="http://schemas.microsoft.com/office/drawing/2014/main" id="{753BEEFB-4685-4CA4-A79A-566240869A71}"/>
                    </a:ext>
                  </a:extLst>
                </p:cNvPr>
                <p:cNvSpPr txBox="1">
                  <a:spLocks noChangeArrowheads="1"/>
                </p:cNvSpPr>
                <p:nvPr/>
              </p:nvSpPr>
              <p:spPr bwMode="auto">
                <a:xfrm>
                  <a:off x="2753" y="3391"/>
                  <a:ext cx="19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marL="228600" indent="-228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None/>
                  </a:pPr>
                  <a:r>
                    <a:rPr lang="en-US" altLang="zh-CN" sz="1600" b="1">
                      <a:solidFill>
                        <a:srgbClr val="000066"/>
                      </a:solidFill>
                    </a:rPr>
                    <a:t>S</a:t>
                  </a:r>
                </a:p>
              </p:txBody>
            </p:sp>
          </p:grpSp>
          <p:grpSp>
            <p:nvGrpSpPr>
              <p:cNvPr id="29" name="Group 1069">
                <a:extLst>
                  <a:ext uri="{FF2B5EF4-FFF2-40B4-BE49-F238E27FC236}">
                    <a16:creationId xmlns:a16="http://schemas.microsoft.com/office/drawing/2014/main" id="{DB61C21C-299F-4892-837E-4AF57E7B78F5}"/>
                  </a:ext>
                </a:extLst>
              </p:cNvPr>
              <p:cNvGrpSpPr>
                <a:grpSpLocks/>
              </p:cNvGrpSpPr>
              <p:nvPr/>
            </p:nvGrpSpPr>
            <p:grpSpPr bwMode="auto">
              <a:xfrm>
                <a:off x="1197" y="2261"/>
                <a:ext cx="76" cy="167"/>
                <a:chOff x="1243" y="2991"/>
                <a:chExt cx="76" cy="167"/>
              </a:xfrm>
            </p:grpSpPr>
            <p:sp>
              <p:nvSpPr>
                <p:cNvPr id="30" name="Line 1070">
                  <a:extLst>
                    <a:ext uri="{FF2B5EF4-FFF2-40B4-BE49-F238E27FC236}">
                      <a16:creationId xmlns:a16="http://schemas.microsoft.com/office/drawing/2014/main" id="{625D2388-E9E1-4FCC-9916-9E943B7A31D1}"/>
                    </a:ext>
                  </a:extLst>
                </p:cNvPr>
                <p:cNvSpPr>
                  <a:spLocks noChangeShapeType="1"/>
                </p:cNvSpPr>
                <p:nvPr/>
              </p:nvSpPr>
              <p:spPr bwMode="auto">
                <a:xfrm flipH="1">
                  <a:off x="1243" y="2991"/>
                  <a:ext cx="50" cy="7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1" name="Line 1071">
                  <a:extLst>
                    <a:ext uri="{FF2B5EF4-FFF2-40B4-BE49-F238E27FC236}">
                      <a16:creationId xmlns:a16="http://schemas.microsoft.com/office/drawing/2014/main" id="{E4C8E735-B6A0-49E1-9C30-52A4842891E9}"/>
                    </a:ext>
                  </a:extLst>
                </p:cNvPr>
                <p:cNvSpPr>
                  <a:spLocks noChangeShapeType="1"/>
                </p:cNvSpPr>
                <p:nvPr/>
              </p:nvSpPr>
              <p:spPr bwMode="auto">
                <a:xfrm flipH="1">
                  <a:off x="1269" y="3087"/>
                  <a:ext cx="50" cy="7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2" name="Line 1072">
                  <a:extLst>
                    <a:ext uri="{FF2B5EF4-FFF2-40B4-BE49-F238E27FC236}">
                      <a16:creationId xmlns:a16="http://schemas.microsoft.com/office/drawing/2014/main" id="{6DD172E4-7A34-433D-98EB-4DEED868A412}"/>
                    </a:ext>
                  </a:extLst>
                </p:cNvPr>
                <p:cNvSpPr>
                  <a:spLocks noChangeShapeType="1"/>
                </p:cNvSpPr>
                <p:nvPr/>
              </p:nvSpPr>
              <p:spPr bwMode="auto">
                <a:xfrm flipH="1">
                  <a:off x="1255" y="3043"/>
                  <a:ext cx="50" cy="7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pSp>
        </p:grpSp>
        <p:sp>
          <p:nvSpPr>
            <p:cNvPr id="26" name="Text Box 1073">
              <a:extLst>
                <a:ext uri="{FF2B5EF4-FFF2-40B4-BE49-F238E27FC236}">
                  <a16:creationId xmlns:a16="http://schemas.microsoft.com/office/drawing/2014/main" id="{DA6758AF-301C-4A0F-9EEC-972C7CF30536}"/>
                </a:ext>
              </a:extLst>
            </p:cNvPr>
            <p:cNvSpPr txBox="1">
              <a:spLocks noChangeArrowheads="1"/>
            </p:cNvSpPr>
            <p:nvPr/>
          </p:nvSpPr>
          <p:spPr bwMode="auto">
            <a:xfrm>
              <a:off x="1379" y="564"/>
              <a:ext cx="20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marL="228600" indent="-228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None/>
              </a:pPr>
              <a:r>
                <a:rPr lang="en-US" altLang="zh-CN" sz="1600" b="1">
                  <a:solidFill>
                    <a:srgbClr val="000066"/>
                  </a:solidFill>
                </a:rPr>
                <a:t>A</a:t>
              </a:r>
            </a:p>
          </p:txBody>
        </p:sp>
        <p:sp>
          <p:nvSpPr>
            <p:cNvPr id="27" name="Text Box 1074">
              <a:extLst>
                <a:ext uri="{FF2B5EF4-FFF2-40B4-BE49-F238E27FC236}">
                  <a16:creationId xmlns:a16="http://schemas.microsoft.com/office/drawing/2014/main" id="{704B5561-D6C6-4441-901E-89CDBF3A22CB}"/>
                </a:ext>
              </a:extLst>
            </p:cNvPr>
            <p:cNvSpPr txBox="1">
              <a:spLocks noChangeArrowheads="1"/>
            </p:cNvSpPr>
            <p:nvPr/>
          </p:nvSpPr>
          <p:spPr bwMode="auto">
            <a:xfrm>
              <a:off x="1625" y="550"/>
              <a:ext cx="20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marL="228600" indent="-228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None/>
              </a:pPr>
              <a:r>
                <a:rPr lang="en-US" altLang="zh-CN" sz="1600" b="1">
                  <a:solidFill>
                    <a:srgbClr val="000066"/>
                  </a:solidFill>
                </a:rPr>
                <a:t>B</a:t>
              </a:r>
            </a:p>
          </p:txBody>
        </p:sp>
      </p:grpSp>
      <p:grpSp>
        <p:nvGrpSpPr>
          <p:cNvPr id="37" name="Group 1089">
            <a:extLst>
              <a:ext uri="{FF2B5EF4-FFF2-40B4-BE49-F238E27FC236}">
                <a16:creationId xmlns:a16="http://schemas.microsoft.com/office/drawing/2014/main" id="{4E410069-8585-4EE3-9F1A-AC1B6C2CC61B}"/>
              </a:ext>
            </a:extLst>
          </p:cNvPr>
          <p:cNvGrpSpPr>
            <a:grpSpLocks/>
          </p:cNvGrpSpPr>
          <p:nvPr/>
        </p:nvGrpSpPr>
        <p:grpSpPr bwMode="auto">
          <a:xfrm>
            <a:off x="7191268" y="5000616"/>
            <a:ext cx="1320800" cy="762000"/>
            <a:chOff x="1092" y="2416"/>
            <a:chExt cx="832" cy="480"/>
          </a:xfrm>
        </p:grpSpPr>
        <p:grpSp>
          <p:nvGrpSpPr>
            <p:cNvPr id="38" name="Group 1090">
              <a:extLst>
                <a:ext uri="{FF2B5EF4-FFF2-40B4-BE49-F238E27FC236}">
                  <a16:creationId xmlns:a16="http://schemas.microsoft.com/office/drawing/2014/main" id="{F536845B-5B19-4ABA-939E-CCC7D9EE9286}"/>
                </a:ext>
              </a:extLst>
            </p:cNvPr>
            <p:cNvGrpSpPr>
              <a:grpSpLocks/>
            </p:cNvGrpSpPr>
            <p:nvPr/>
          </p:nvGrpSpPr>
          <p:grpSpPr bwMode="auto">
            <a:xfrm>
              <a:off x="1092" y="2448"/>
              <a:ext cx="832" cy="448"/>
              <a:chOff x="1092" y="2448"/>
              <a:chExt cx="832" cy="448"/>
            </a:xfrm>
          </p:grpSpPr>
          <p:sp>
            <p:nvSpPr>
              <p:cNvPr id="43" name="Rectangle 1091">
                <a:extLst>
                  <a:ext uri="{FF2B5EF4-FFF2-40B4-BE49-F238E27FC236}">
                    <a16:creationId xmlns:a16="http://schemas.microsoft.com/office/drawing/2014/main" id="{9F9333B8-0702-4D4D-AB95-0243C09E3307}"/>
                  </a:ext>
                </a:extLst>
              </p:cNvPr>
              <p:cNvSpPr>
                <a:spLocks noChangeArrowheads="1"/>
              </p:cNvSpPr>
              <p:nvPr/>
            </p:nvSpPr>
            <p:spPr bwMode="auto">
              <a:xfrm>
                <a:off x="1092" y="2448"/>
                <a:ext cx="832" cy="44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Oval 1092">
                <a:extLst>
                  <a:ext uri="{FF2B5EF4-FFF2-40B4-BE49-F238E27FC236}">
                    <a16:creationId xmlns:a16="http://schemas.microsoft.com/office/drawing/2014/main" id="{3161EDB8-D840-4C0E-AE97-F0A79C2D400C}"/>
                  </a:ext>
                </a:extLst>
              </p:cNvPr>
              <p:cNvSpPr>
                <a:spLocks noChangeArrowheads="1"/>
              </p:cNvSpPr>
              <p:nvPr/>
            </p:nvSpPr>
            <p:spPr bwMode="auto">
              <a:xfrm>
                <a:off x="1626" y="2587"/>
                <a:ext cx="253" cy="264"/>
              </a:xfrm>
              <a:prstGeom prst="ellipse">
                <a:avLst/>
              </a:prstGeom>
              <a:noFill/>
              <a:ln w="15875" algn="ctr">
                <a:solidFill>
                  <a:srgbClr val="99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5" name="Oval 1093">
                <a:extLst>
                  <a:ext uri="{FF2B5EF4-FFF2-40B4-BE49-F238E27FC236}">
                    <a16:creationId xmlns:a16="http://schemas.microsoft.com/office/drawing/2014/main" id="{5199B2A1-6BE2-481E-B6C2-A363F6B60C01}"/>
                  </a:ext>
                </a:extLst>
              </p:cNvPr>
              <p:cNvSpPr>
                <a:spLocks noChangeArrowheads="1"/>
              </p:cNvSpPr>
              <p:nvPr/>
            </p:nvSpPr>
            <p:spPr bwMode="auto">
              <a:xfrm>
                <a:off x="1193" y="2537"/>
                <a:ext cx="333" cy="333"/>
              </a:xfrm>
              <a:prstGeom prst="ellipse">
                <a:avLst/>
              </a:prstGeom>
              <a:noFill/>
              <a:ln w="9525" algn="ctr">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39" name="Group 1094">
              <a:extLst>
                <a:ext uri="{FF2B5EF4-FFF2-40B4-BE49-F238E27FC236}">
                  <a16:creationId xmlns:a16="http://schemas.microsoft.com/office/drawing/2014/main" id="{F5EC2FEA-8FEA-42EA-B239-E8677050B7F4}"/>
                </a:ext>
              </a:extLst>
            </p:cNvPr>
            <p:cNvGrpSpPr>
              <a:grpSpLocks/>
            </p:cNvGrpSpPr>
            <p:nvPr/>
          </p:nvGrpSpPr>
          <p:grpSpPr bwMode="auto">
            <a:xfrm>
              <a:off x="1253" y="2416"/>
              <a:ext cx="654" cy="409"/>
              <a:chOff x="1253" y="2416"/>
              <a:chExt cx="654" cy="409"/>
            </a:xfrm>
          </p:grpSpPr>
          <p:sp>
            <p:nvSpPr>
              <p:cNvPr id="40" name="Text Box 1095">
                <a:extLst>
                  <a:ext uri="{FF2B5EF4-FFF2-40B4-BE49-F238E27FC236}">
                    <a16:creationId xmlns:a16="http://schemas.microsoft.com/office/drawing/2014/main" id="{F9D316E1-18D8-418F-A1D1-E4B7A9C5BB29}"/>
                  </a:ext>
                </a:extLst>
              </p:cNvPr>
              <p:cNvSpPr txBox="1">
                <a:spLocks noChangeArrowheads="1"/>
              </p:cNvSpPr>
              <p:nvPr/>
            </p:nvSpPr>
            <p:spPr bwMode="auto">
              <a:xfrm>
                <a:off x="1708" y="2416"/>
                <a:ext cx="19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marL="228600" indent="-228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None/>
                </a:pPr>
                <a:r>
                  <a:rPr lang="en-US" altLang="zh-CN" sz="1600" b="1">
                    <a:solidFill>
                      <a:srgbClr val="000066"/>
                    </a:solidFill>
                  </a:rPr>
                  <a:t>S</a:t>
                </a:r>
              </a:p>
            </p:txBody>
          </p:sp>
          <p:sp>
            <p:nvSpPr>
              <p:cNvPr id="41" name="Text Box 1096">
                <a:extLst>
                  <a:ext uri="{FF2B5EF4-FFF2-40B4-BE49-F238E27FC236}">
                    <a16:creationId xmlns:a16="http://schemas.microsoft.com/office/drawing/2014/main" id="{4258A841-1440-4BE1-9E8C-376BA28C9F8B}"/>
                  </a:ext>
                </a:extLst>
              </p:cNvPr>
              <p:cNvSpPr txBox="1">
                <a:spLocks noChangeArrowheads="1"/>
              </p:cNvSpPr>
              <p:nvPr/>
            </p:nvSpPr>
            <p:spPr bwMode="auto">
              <a:xfrm>
                <a:off x="1662" y="2613"/>
                <a:ext cx="20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marL="228600" indent="-228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None/>
                </a:pPr>
                <a:r>
                  <a:rPr lang="en-US" altLang="zh-CN" sz="1600" b="1">
                    <a:solidFill>
                      <a:srgbClr val="000066"/>
                    </a:solidFill>
                  </a:rPr>
                  <a:t>B</a:t>
                </a:r>
              </a:p>
            </p:txBody>
          </p:sp>
          <p:sp>
            <p:nvSpPr>
              <p:cNvPr id="42" name="Text Box 1097">
                <a:extLst>
                  <a:ext uri="{FF2B5EF4-FFF2-40B4-BE49-F238E27FC236}">
                    <a16:creationId xmlns:a16="http://schemas.microsoft.com/office/drawing/2014/main" id="{084EF6E1-7FF7-4FA8-B183-D209A12FCBCC}"/>
                  </a:ext>
                </a:extLst>
              </p:cNvPr>
              <p:cNvSpPr txBox="1">
                <a:spLocks noChangeArrowheads="1"/>
              </p:cNvSpPr>
              <p:nvPr/>
            </p:nvSpPr>
            <p:spPr bwMode="auto">
              <a:xfrm>
                <a:off x="1253" y="2597"/>
                <a:ext cx="20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marL="228600" indent="-228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None/>
                </a:pPr>
                <a:r>
                  <a:rPr lang="en-US" altLang="zh-CN" sz="1600" b="1">
                    <a:solidFill>
                      <a:srgbClr val="000066"/>
                    </a:solidFill>
                  </a:rPr>
                  <a:t>A</a:t>
                </a:r>
              </a:p>
            </p:txBody>
          </p:sp>
        </p:grpSp>
      </p:grpSp>
      <p:grpSp>
        <p:nvGrpSpPr>
          <p:cNvPr id="46" name="Group 1101">
            <a:extLst>
              <a:ext uri="{FF2B5EF4-FFF2-40B4-BE49-F238E27FC236}">
                <a16:creationId xmlns:a16="http://schemas.microsoft.com/office/drawing/2014/main" id="{D139D9CF-47BD-4D25-804B-18061291E70D}"/>
              </a:ext>
            </a:extLst>
          </p:cNvPr>
          <p:cNvGrpSpPr>
            <a:grpSpLocks/>
          </p:cNvGrpSpPr>
          <p:nvPr/>
        </p:nvGrpSpPr>
        <p:grpSpPr bwMode="auto">
          <a:xfrm>
            <a:off x="107842" y="925434"/>
            <a:ext cx="4079875" cy="463550"/>
            <a:chOff x="210" y="400"/>
            <a:chExt cx="2570" cy="292"/>
          </a:xfrm>
        </p:grpSpPr>
        <p:graphicFrame>
          <p:nvGraphicFramePr>
            <p:cNvPr id="47" name="Object 1028">
              <a:extLst>
                <a:ext uri="{FF2B5EF4-FFF2-40B4-BE49-F238E27FC236}">
                  <a16:creationId xmlns:a16="http://schemas.microsoft.com/office/drawing/2014/main" id="{1E89DC62-9BB2-4002-8983-3ECCCD0E757E}"/>
                </a:ext>
              </a:extLst>
            </p:cNvPr>
            <p:cNvGraphicFramePr>
              <a:graphicFrameLocks noChangeAspect="1"/>
            </p:cNvGraphicFramePr>
            <p:nvPr/>
          </p:nvGraphicFramePr>
          <p:xfrm>
            <a:off x="2272" y="464"/>
            <a:ext cx="508" cy="200"/>
          </p:xfrm>
          <a:graphic>
            <a:graphicData uri="http://schemas.openxmlformats.org/presentationml/2006/ole">
              <mc:AlternateContent xmlns:mc="http://schemas.openxmlformats.org/markup-compatibility/2006">
                <mc:Choice xmlns:v="urn:schemas-microsoft-com:vml" Requires="v">
                  <p:oleObj spid="_x0000_s3841" name="Equation" r:id="rId8" imgW="419040" imgH="164880" progId="Equation.DSMT4">
                    <p:embed/>
                  </p:oleObj>
                </mc:Choice>
                <mc:Fallback>
                  <p:oleObj name="Equation" r:id="rId8" imgW="419040" imgH="164880" progId="Equation.DSMT4">
                    <p:embed/>
                    <p:pic>
                      <p:nvPicPr>
                        <p:cNvPr id="314372" name="Object 1028">
                          <a:extLst>
                            <a:ext uri="{FF2B5EF4-FFF2-40B4-BE49-F238E27FC236}">
                              <a16:creationId xmlns:a16="http://schemas.microsoft.com/office/drawing/2014/main" id="{1E11894E-FAD6-4B9A-914E-F9809BBDEC0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72" y="464"/>
                          <a:ext cx="508"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 name="Text Box 1099">
              <a:extLst>
                <a:ext uri="{FF2B5EF4-FFF2-40B4-BE49-F238E27FC236}">
                  <a16:creationId xmlns:a16="http://schemas.microsoft.com/office/drawing/2014/main" id="{F1E02CB9-B515-48C3-949F-702B595B70EB}"/>
                </a:ext>
              </a:extLst>
            </p:cNvPr>
            <p:cNvSpPr txBox="1">
              <a:spLocks noChangeArrowheads="1"/>
            </p:cNvSpPr>
            <p:nvPr/>
          </p:nvSpPr>
          <p:spPr bwMode="auto">
            <a:xfrm>
              <a:off x="210" y="400"/>
              <a:ext cx="2078"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marL="228600" indent="-228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Clr>
                  <a:schemeClr val="hlink"/>
                </a:buClr>
                <a:buFont typeface="Wingdings" panose="05000000000000000000" pitchFamily="2" charset="2"/>
                <a:buChar char="ü"/>
              </a:pPr>
              <a:r>
                <a:rPr lang="en-US" altLang="zh-CN" b="1" dirty="0">
                  <a:latin typeface="宋体" panose="02010600030101010101" pitchFamily="2" charset="-122"/>
                </a:rPr>
                <a:t> </a:t>
              </a:r>
              <a:r>
                <a:rPr lang="en-US" altLang="zh-CN" sz="2400" dirty="0">
                  <a:latin typeface="宋体" panose="02010600030101010101" pitchFamily="2" charset="-122"/>
                </a:rPr>
                <a:t>A</a:t>
              </a:r>
              <a:r>
                <a:rPr lang="zh-CN" altLang="en-US" sz="2400" dirty="0">
                  <a:latin typeface="宋体" panose="02010600030101010101" pitchFamily="2" charset="-122"/>
                </a:rPr>
                <a:t>与</a:t>
              </a:r>
              <a:r>
                <a:rPr lang="en-US" altLang="zh-CN" sz="2400" dirty="0">
                  <a:latin typeface="宋体" panose="02010600030101010101" pitchFamily="2" charset="-122"/>
                </a:rPr>
                <a:t>B</a:t>
              </a:r>
              <a:r>
                <a:rPr lang="zh-CN" altLang="en-US" sz="2400" dirty="0">
                  <a:latin typeface="宋体" panose="02010600030101010101" pitchFamily="2" charset="-122"/>
                </a:rPr>
                <a:t>的和事件，记为</a:t>
              </a:r>
            </a:p>
          </p:txBody>
        </p:sp>
      </p:grpSp>
      <p:grpSp>
        <p:nvGrpSpPr>
          <p:cNvPr id="49" name="Group 1103">
            <a:extLst>
              <a:ext uri="{FF2B5EF4-FFF2-40B4-BE49-F238E27FC236}">
                <a16:creationId xmlns:a16="http://schemas.microsoft.com/office/drawing/2014/main" id="{F9CEB4D1-4E1F-4AA2-959A-B3E88D011F8F}"/>
              </a:ext>
            </a:extLst>
          </p:cNvPr>
          <p:cNvGrpSpPr>
            <a:grpSpLocks/>
          </p:cNvGrpSpPr>
          <p:nvPr/>
        </p:nvGrpSpPr>
        <p:grpSpPr bwMode="auto">
          <a:xfrm>
            <a:off x="101492" y="1912859"/>
            <a:ext cx="5348288" cy="481013"/>
            <a:chOff x="206" y="1022"/>
            <a:chExt cx="3369" cy="303"/>
          </a:xfrm>
        </p:grpSpPr>
        <p:graphicFrame>
          <p:nvGraphicFramePr>
            <p:cNvPr id="50" name="Object 1035">
              <a:extLst>
                <a:ext uri="{FF2B5EF4-FFF2-40B4-BE49-F238E27FC236}">
                  <a16:creationId xmlns:a16="http://schemas.microsoft.com/office/drawing/2014/main" id="{38EDFF90-8B28-41BA-9050-302AA721B211}"/>
                </a:ext>
              </a:extLst>
            </p:cNvPr>
            <p:cNvGraphicFramePr>
              <a:graphicFrameLocks noChangeAspect="1"/>
            </p:cNvGraphicFramePr>
            <p:nvPr/>
          </p:nvGraphicFramePr>
          <p:xfrm>
            <a:off x="2253" y="1075"/>
            <a:ext cx="1322" cy="250"/>
          </p:xfrm>
          <a:graphic>
            <a:graphicData uri="http://schemas.openxmlformats.org/presentationml/2006/ole">
              <mc:AlternateContent xmlns:mc="http://schemas.openxmlformats.org/markup-compatibility/2006">
                <mc:Choice xmlns:v="urn:schemas-microsoft-com:vml" Requires="v">
                  <p:oleObj spid="_x0000_s3842" name="Equation" r:id="rId10" imgW="1002960" imgH="203040" progId="Equation.DSMT4">
                    <p:embed/>
                  </p:oleObj>
                </mc:Choice>
                <mc:Fallback>
                  <p:oleObj name="Equation" r:id="rId10" imgW="1002960" imgH="203040" progId="Equation.DSMT4">
                    <p:embed/>
                    <p:pic>
                      <p:nvPicPr>
                        <p:cNvPr id="314379" name="Object 1035">
                          <a:extLst>
                            <a:ext uri="{FF2B5EF4-FFF2-40B4-BE49-F238E27FC236}">
                              <a16:creationId xmlns:a16="http://schemas.microsoft.com/office/drawing/2014/main" id="{A531794B-9C81-4EAF-986A-BC89884375F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53" y="1075"/>
                          <a:ext cx="132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 name="Text Box 1102">
              <a:extLst>
                <a:ext uri="{FF2B5EF4-FFF2-40B4-BE49-F238E27FC236}">
                  <a16:creationId xmlns:a16="http://schemas.microsoft.com/office/drawing/2014/main" id="{BFCD3F77-1F1E-4A13-9DE3-A968B0B2A150}"/>
                </a:ext>
              </a:extLst>
            </p:cNvPr>
            <p:cNvSpPr txBox="1">
              <a:spLocks noChangeArrowheads="1"/>
            </p:cNvSpPr>
            <p:nvPr/>
          </p:nvSpPr>
          <p:spPr bwMode="auto">
            <a:xfrm>
              <a:off x="206" y="1022"/>
              <a:ext cx="2077"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marL="228600" indent="-228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Clr>
                  <a:schemeClr val="hlink"/>
                </a:buClr>
                <a:buFont typeface="Wingdings" panose="05000000000000000000" pitchFamily="2" charset="2"/>
                <a:buChar char="ü"/>
              </a:pPr>
              <a:r>
                <a:rPr lang="en-US" altLang="zh-CN" dirty="0">
                  <a:latin typeface="宋体" panose="02010600030101010101" pitchFamily="2" charset="-122"/>
                </a:rPr>
                <a:t> </a:t>
              </a:r>
              <a:r>
                <a:rPr lang="en-US" altLang="zh-CN" sz="2400" dirty="0">
                  <a:latin typeface="宋体" panose="02010600030101010101" pitchFamily="2" charset="-122"/>
                </a:rPr>
                <a:t>A</a:t>
              </a:r>
              <a:r>
                <a:rPr lang="zh-CN" altLang="en-US" sz="2400" dirty="0">
                  <a:latin typeface="宋体" panose="02010600030101010101" pitchFamily="2" charset="-122"/>
                </a:rPr>
                <a:t>与</a:t>
              </a:r>
              <a:r>
                <a:rPr lang="en-US" altLang="zh-CN" sz="2400" dirty="0">
                  <a:latin typeface="宋体" panose="02010600030101010101" pitchFamily="2" charset="-122"/>
                </a:rPr>
                <a:t>B</a:t>
              </a:r>
              <a:r>
                <a:rPr lang="zh-CN" altLang="en-US" sz="2400" dirty="0">
                  <a:latin typeface="宋体" panose="02010600030101010101" pitchFamily="2" charset="-122"/>
                </a:rPr>
                <a:t>的积事件，记为</a:t>
              </a:r>
            </a:p>
          </p:txBody>
        </p:sp>
      </p:grpSp>
      <p:graphicFrame>
        <p:nvGraphicFramePr>
          <p:cNvPr id="52" name="Object 1104">
            <a:extLst>
              <a:ext uri="{FF2B5EF4-FFF2-40B4-BE49-F238E27FC236}">
                <a16:creationId xmlns:a16="http://schemas.microsoft.com/office/drawing/2014/main" id="{0BD9BAEF-F96C-4AD1-B98A-15D3DA979C22}"/>
              </a:ext>
            </a:extLst>
          </p:cNvPr>
          <p:cNvGraphicFramePr>
            <a:graphicFrameLocks noChangeAspect="1"/>
          </p:cNvGraphicFramePr>
          <p:nvPr>
            <p:extLst>
              <p:ext uri="{D42A27DB-BD31-4B8C-83A1-F6EECF244321}">
                <p14:modId xmlns:p14="http://schemas.microsoft.com/office/powerpoint/2010/main" val="611352677"/>
              </p:ext>
            </p:extLst>
          </p:nvPr>
        </p:nvGraphicFramePr>
        <p:xfrm>
          <a:off x="771417" y="2438322"/>
          <a:ext cx="5568950" cy="411162"/>
        </p:xfrm>
        <a:graphic>
          <a:graphicData uri="http://schemas.openxmlformats.org/presentationml/2006/ole">
            <mc:AlternateContent xmlns:mc="http://schemas.openxmlformats.org/markup-compatibility/2006">
              <mc:Choice xmlns:v="urn:schemas-microsoft-com:vml" Requires="v">
                <p:oleObj spid="_x0000_s3843" name="Equation" r:id="rId12" imgW="2920680" imgH="215640" progId="Equation.DSMT4">
                  <p:embed/>
                </p:oleObj>
              </mc:Choice>
              <mc:Fallback>
                <p:oleObj name="Equation" r:id="rId12" imgW="2920680" imgH="215640" progId="Equation.DSMT4">
                  <p:embed/>
                  <p:pic>
                    <p:nvPicPr>
                      <p:cNvPr id="314448" name="Object 1104">
                        <a:extLst>
                          <a:ext uri="{FF2B5EF4-FFF2-40B4-BE49-F238E27FC236}">
                            <a16:creationId xmlns:a16="http://schemas.microsoft.com/office/drawing/2014/main" id="{57186159-AB2B-4A92-9558-8F04E7A3420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1417" y="2438322"/>
                        <a:ext cx="5568950"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 name="Rectangle 1107">
            <a:extLst>
              <a:ext uri="{FF2B5EF4-FFF2-40B4-BE49-F238E27FC236}">
                <a16:creationId xmlns:a16="http://schemas.microsoft.com/office/drawing/2014/main" id="{35C445EE-B0DD-4658-8585-9E1AD49CCA43}"/>
              </a:ext>
            </a:extLst>
          </p:cNvPr>
          <p:cNvSpPr>
            <a:spLocks noRot="1" noChangeArrowheads="1"/>
          </p:cNvSpPr>
          <p:nvPr/>
        </p:nvSpPr>
        <p:spPr bwMode="auto">
          <a:xfrm>
            <a:off x="68487" y="4979978"/>
            <a:ext cx="8518525" cy="125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marL="742950" indent="-285750">
              <a:spcBef>
                <a:spcPct val="0"/>
              </a:spcBef>
              <a:defRPr>
                <a:solidFill>
                  <a:schemeClr val="tx1"/>
                </a:solidFill>
                <a:latin typeface="Arial" panose="020B0604020202020204" pitchFamily="34" charset="0"/>
                <a:ea typeface="宋体" panose="02010600030101010101" pitchFamily="2" charset="-122"/>
              </a:defRPr>
            </a:lvl2pPr>
            <a:lvl3pPr marL="1143000" indent="-228600">
              <a:spcBef>
                <a:spcPct val="0"/>
              </a:spcBef>
              <a:defRPr>
                <a:solidFill>
                  <a:schemeClr val="tx1"/>
                </a:solidFill>
                <a:latin typeface="Arial" panose="020B0604020202020204" pitchFamily="34" charset="0"/>
                <a:ea typeface="宋体" panose="02010600030101010101" pitchFamily="2" charset="-122"/>
              </a:defRPr>
            </a:lvl3pPr>
            <a:lvl4pPr marL="1600200" indent="-228600">
              <a:spcBef>
                <a:spcPct val="0"/>
              </a:spcBef>
              <a:defRPr>
                <a:solidFill>
                  <a:schemeClr val="tx1"/>
                </a:solidFill>
                <a:latin typeface="Arial" panose="020B0604020202020204" pitchFamily="34" charset="0"/>
                <a:ea typeface="宋体" panose="02010600030101010101" pitchFamily="2" charset="-122"/>
              </a:defRPr>
            </a:lvl4pPr>
            <a:lvl5pPr marL="2057400" indent="-228600">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hlink"/>
              </a:buClr>
              <a:buSzPct val="75000"/>
              <a:buFont typeface="Wingdings" panose="05000000000000000000" pitchFamily="2" charset="2"/>
              <a:buChar char="ü"/>
            </a:pPr>
            <a:r>
              <a:rPr lang="zh-CN" altLang="en-US" sz="2400" dirty="0">
                <a:solidFill>
                  <a:srgbClr val="000000"/>
                </a:solidFill>
              </a:rPr>
              <a:t>当</a:t>
            </a:r>
            <a:r>
              <a:rPr lang="en-US" altLang="zh-CN" sz="2400" b="1" dirty="0">
                <a:solidFill>
                  <a:srgbClr val="000000"/>
                </a:solidFill>
                <a:latin typeface="宋体" panose="02010600030101010101" pitchFamily="2" charset="-122"/>
              </a:rPr>
              <a:t>AB=</a:t>
            </a:r>
            <a:r>
              <a:rPr lang="el-GR" altLang="zh-CN" sz="2400" b="1" dirty="0">
                <a:solidFill>
                  <a:srgbClr val="000000"/>
                </a:solidFill>
                <a:latin typeface="宋体" panose="02010600030101010101" pitchFamily="2" charset="-122"/>
              </a:rPr>
              <a:t>Φ</a:t>
            </a:r>
            <a:r>
              <a:rPr lang="zh-CN" altLang="en-US" sz="2400" dirty="0">
                <a:solidFill>
                  <a:srgbClr val="000000"/>
                </a:solidFill>
                <a:latin typeface="宋体" panose="02010600030101010101" pitchFamily="2" charset="-122"/>
              </a:rPr>
              <a:t>时，称事件</a:t>
            </a:r>
            <a:r>
              <a:rPr lang="en-US" altLang="zh-CN" sz="2400" b="1" dirty="0">
                <a:solidFill>
                  <a:srgbClr val="000000"/>
                </a:solidFill>
                <a:latin typeface="宋体" panose="02010600030101010101" pitchFamily="2" charset="-122"/>
              </a:rPr>
              <a:t>A</a:t>
            </a:r>
            <a:r>
              <a:rPr lang="zh-CN" altLang="en-US" sz="2400" dirty="0">
                <a:solidFill>
                  <a:srgbClr val="000000"/>
                </a:solidFill>
                <a:latin typeface="宋体" panose="02010600030101010101" pitchFamily="2" charset="-122"/>
              </a:rPr>
              <a:t>与</a:t>
            </a:r>
            <a:r>
              <a:rPr lang="en-US" altLang="zh-CN" sz="2400" b="1" dirty="0">
                <a:solidFill>
                  <a:srgbClr val="000000"/>
                </a:solidFill>
                <a:latin typeface="宋体" panose="02010600030101010101" pitchFamily="2" charset="-122"/>
              </a:rPr>
              <a:t>B</a:t>
            </a:r>
            <a:r>
              <a:rPr lang="zh-CN" altLang="en-US" sz="2400" dirty="0">
                <a:solidFill>
                  <a:srgbClr val="000000"/>
                </a:solidFill>
                <a:latin typeface="宋体" panose="02010600030101010101" pitchFamily="2" charset="-122"/>
              </a:rPr>
              <a:t>不相容的，或互斥的。</a:t>
            </a:r>
            <a:endParaRPr lang="zh-CN" altLang="en-US" sz="2400" dirty="0">
              <a:latin typeface="宋体" panose="02010600030101010101" pitchFamily="2" charset="-122"/>
            </a:endParaRPr>
          </a:p>
          <a:p>
            <a:pPr>
              <a:lnSpc>
                <a:spcPct val="90000"/>
              </a:lnSpc>
              <a:spcBef>
                <a:spcPct val="20000"/>
              </a:spcBef>
              <a:buClr>
                <a:schemeClr val="hlink"/>
              </a:buClr>
              <a:buSzPct val="75000"/>
              <a:buFont typeface="Wingdings" panose="05000000000000000000" pitchFamily="2" charset="2"/>
              <a:buNone/>
            </a:pPr>
            <a:r>
              <a:rPr lang="zh-CN" altLang="en-US" dirty="0">
                <a:latin typeface="宋体" panose="02010600030101010101" pitchFamily="2" charset="-122"/>
              </a:rPr>
              <a:t>  </a:t>
            </a:r>
          </a:p>
        </p:txBody>
      </p:sp>
    </p:spTree>
    <p:extLst>
      <p:ext uri="{BB962C8B-B14F-4D97-AF65-F5344CB8AC3E}">
        <p14:creationId xmlns:p14="http://schemas.microsoft.com/office/powerpoint/2010/main" val="299836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wipe(left)">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wipe(down)">
                                      <p:cBhvr>
                                        <p:cTn id="27" dur="500"/>
                                        <p:tgtEl>
                                          <p:spTgt spid="5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up)">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0-#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53"/>
                                        </p:tgtEl>
                                        <p:attrNameLst>
                                          <p:attrName>style.visibility</p:attrName>
                                        </p:attrNameLst>
                                      </p:cBhvr>
                                      <p:to>
                                        <p:strVal val="visible"/>
                                      </p:to>
                                    </p:set>
                                    <p:anim calcmode="lin" valueType="num">
                                      <p:cBhvr additive="base">
                                        <p:cTn id="47" dur="500" fill="hold"/>
                                        <p:tgtEl>
                                          <p:spTgt spid="53"/>
                                        </p:tgtEl>
                                        <p:attrNameLst>
                                          <p:attrName>ppt_x</p:attrName>
                                        </p:attrNameLst>
                                      </p:cBhvr>
                                      <p:tavLst>
                                        <p:tav tm="0">
                                          <p:val>
                                            <p:strVal val="0-#ppt_w/2"/>
                                          </p:val>
                                        </p:tav>
                                        <p:tav tm="100000">
                                          <p:val>
                                            <p:strVal val="#ppt_x"/>
                                          </p:val>
                                        </p:tav>
                                      </p:tavLst>
                                    </p:anim>
                                    <p:anim calcmode="lin" valueType="num">
                                      <p:cBhvr additive="base">
                                        <p:cTn id="48"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wipe(up)">
                                      <p:cBhvr>
                                        <p:cTn id="5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24F26-8F47-431D-8D3B-ACB9A9A64FA6}"/>
              </a:ext>
            </a:extLst>
          </p:cNvPr>
          <p:cNvSpPr>
            <a:spLocks noGrp="1"/>
          </p:cNvSpPr>
          <p:nvPr>
            <p:ph type="title"/>
          </p:nvPr>
        </p:nvSpPr>
        <p:spPr/>
        <p:txBody>
          <a:bodyPr/>
          <a:lstStyle/>
          <a:p>
            <a:r>
              <a:rPr lang="en-US" altLang="zh-CN" dirty="0"/>
              <a:t>3.4-4 </a:t>
            </a:r>
            <a:r>
              <a:rPr lang="zh-CN" altLang="en-US" dirty="0"/>
              <a:t>连续型随机变量及其概率密度</a:t>
            </a:r>
          </a:p>
        </p:txBody>
      </p:sp>
      <p:sp>
        <p:nvSpPr>
          <p:cNvPr id="3" name="内容占位符 2">
            <a:extLst>
              <a:ext uri="{FF2B5EF4-FFF2-40B4-BE49-F238E27FC236}">
                <a16:creationId xmlns:a16="http://schemas.microsoft.com/office/drawing/2014/main" id="{C4302BA7-97DD-4AEC-884A-789E6A7570FD}"/>
              </a:ext>
            </a:extLst>
          </p:cNvPr>
          <p:cNvSpPr>
            <a:spLocks noGrp="1"/>
          </p:cNvSpPr>
          <p:nvPr>
            <p:ph idx="1"/>
          </p:nvPr>
        </p:nvSpPr>
        <p:spPr/>
        <p:txBody>
          <a:bodyPr/>
          <a:lstStyle/>
          <a:p>
            <a:endParaRPr lang="zh-CN" altLang="en-US" dirty="0"/>
          </a:p>
        </p:txBody>
      </p:sp>
      <p:sp>
        <p:nvSpPr>
          <p:cNvPr id="4" name="Text Box 4">
            <a:extLst>
              <a:ext uri="{FF2B5EF4-FFF2-40B4-BE49-F238E27FC236}">
                <a16:creationId xmlns:a16="http://schemas.microsoft.com/office/drawing/2014/main" id="{46A317D9-4731-48D2-B35A-F2B60F1BA932}"/>
              </a:ext>
            </a:extLst>
          </p:cNvPr>
          <p:cNvSpPr txBox="1">
            <a:spLocks noChangeArrowheads="1"/>
          </p:cNvSpPr>
          <p:nvPr/>
        </p:nvSpPr>
        <p:spPr bwMode="auto">
          <a:xfrm>
            <a:off x="609600" y="712788"/>
            <a:ext cx="65039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chemeClr val="tx1"/>
                </a:solidFill>
              </a:rPr>
              <a:t>正态分布下</a:t>
            </a:r>
            <a:r>
              <a:rPr kumimoji="1" lang="zh-CN" altLang="en-US" sz="3200" b="1" dirty="0">
                <a:solidFill>
                  <a:srgbClr val="FF0000"/>
                </a:solidFill>
              </a:rPr>
              <a:t>概率密度函数</a:t>
            </a:r>
            <a:r>
              <a:rPr kumimoji="1" lang="en-US" altLang="zh-CN" sz="3200" b="1" i="1" dirty="0">
                <a:solidFill>
                  <a:srgbClr val="FF0000"/>
                </a:solidFill>
                <a:latin typeface="Times New Roman" panose="02020603050405020304" pitchFamily="18" charset="0"/>
              </a:rPr>
              <a:t>f</a:t>
            </a:r>
            <a:r>
              <a:rPr kumimoji="1" lang="en-US" altLang="zh-CN" sz="3200" b="1" dirty="0">
                <a:solidFill>
                  <a:srgbClr val="FF0000"/>
                </a:solidFill>
                <a:latin typeface="Times New Roman" panose="02020603050405020304" pitchFamily="18" charset="0"/>
              </a:rPr>
              <a:t>(</a:t>
            </a:r>
            <a:r>
              <a:rPr kumimoji="1" lang="en-US" altLang="zh-CN" sz="3200" b="1" i="1" dirty="0">
                <a:solidFill>
                  <a:srgbClr val="FF0000"/>
                </a:solidFill>
                <a:latin typeface="Times New Roman" panose="02020603050405020304" pitchFamily="18" charset="0"/>
              </a:rPr>
              <a:t>x</a:t>
            </a:r>
            <a:r>
              <a:rPr kumimoji="1" lang="en-US" altLang="zh-CN" sz="3200" b="1" dirty="0">
                <a:solidFill>
                  <a:srgbClr val="FF0000"/>
                </a:solidFill>
                <a:latin typeface="Times New Roman" panose="02020603050405020304" pitchFamily="18" charset="0"/>
              </a:rPr>
              <a:t>)</a:t>
            </a:r>
            <a:r>
              <a:rPr kumimoji="1" lang="zh-CN" altLang="en-US" sz="3200" b="1" dirty="0">
                <a:solidFill>
                  <a:schemeClr val="tx1"/>
                </a:solidFill>
              </a:rPr>
              <a:t>的性质</a:t>
            </a:r>
            <a:endParaRPr kumimoji="1" lang="zh-CN" altLang="en-US" sz="3200" b="1" i="1" dirty="0">
              <a:solidFill>
                <a:schemeClr val="tx1"/>
              </a:solidFill>
            </a:endParaRPr>
          </a:p>
        </p:txBody>
      </p:sp>
      <p:sp>
        <p:nvSpPr>
          <p:cNvPr id="5" name="Text Box 5">
            <a:extLst>
              <a:ext uri="{FF2B5EF4-FFF2-40B4-BE49-F238E27FC236}">
                <a16:creationId xmlns:a16="http://schemas.microsoft.com/office/drawing/2014/main" id="{009A706A-51CC-42D1-844D-FA5051582E3C}"/>
              </a:ext>
            </a:extLst>
          </p:cNvPr>
          <p:cNvSpPr txBox="1">
            <a:spLocks noChangeArrowheads="1"/>
          </p:cNvSpPr>
          <p:nvPr/>
        </p:nvSpPr>
        <p:spPr bwMode="auto">
          <a:xfrm>
            <a:off x="685800" y="1676400"/>
            <a:ext cx="67970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Wingdings" panose="05000000000000000000" pitchFamily="2" charset="2"/>
              <a:buNone/>
            </a:pPr>
            <a:r>
              <a:rPr kumimoji="1" lang="en-US" altLang="zh-CN" sz="2400" b="1">
                <a:solidFill>
                  <a:srgbClr val="000000"/>
                </a:solidFill>
                <a:latin typeface="Times New Roman" panose="02020603050405020304" pitchFamily="18" charset="0"/>
              </a:rPr>
              <a:t>(1)  </a:t>
            </a:r>
            <a:r>
              <a:rPr kumimoji="1" lang="zh-CN" altLang="en-US" sz="2400" b="1">
                <a:solidFill>
                  <a:srgbClr val="000000"/>
                </a:solidFill>
                <a:latin typeface="Times New Roman" panose="02020603050405020304" pitchFamily="18" charset="0"/>
              </a:rPr>
              <a:t>图形关于直线 </a:t>
            </a:r>
            <a:r>
              <a:rPr kumimoji="1" lang="en-US" altLang="zh-CN" sz="2400" b="1" i="1">
                <a:solidFill>
                  <a:srgbClr val="000000"/>
                </a:solidFill>
                <a:latin typeface="Times New Roman" panose="02020603050405020304" pitchFamily="18" charset="0"/>
              </a:rPr>
              <a:t>x</a:t>
            </a:r>
            <a:r>
              <a:rPr kumimoji="1" lang="en-US" altLang="zh-CN" sz="2400" b="1">
                <a:solidFill>
                  <a:srgbClr val="000000"/>
                </a:solidFill>
                <a:latin typeface="Times New Roman" panose="02020603050405020304" pitchFamily="18" charset="0"/>
              </a:rPr>
              <a:t> = </a:t>
            </a:r>
            <a:r>
              <a:rPr kumimoji="1" lang="en-US" altLang="zh-CN" sz="2400" b="1">
                <a:solidFill>
                  <a:srgbClr val="000000"/>
                </a:solidFill>
                <a:latin typeface="Times New Roman" panose="02020603050405020304" pitchFamily="18" charset="0"/>
                <a:sym typeface="Symbol" panose="05050102010706020507" pitchFamily="18" charset="2"/>
              </a:rPr>
              <a:t> </a:t>
            </a:r>
            <a:r>
              <a:rPr kumimoji="1" lang="zh-CN" altLang="en-US" sz="2400" b="1">
                <a:solidFill>
                  <a:srgbClr val="000000"/>
                </a:solidFill>
                <a:latin typeface="Times New Roman" panose="02020603050405020304" pitchFamily="18" charset="0"/>
                <a:sym typeface="Symbol" panose="05050102010706020507" pitchFamily="18" charset="2"/>
              </a:rPr>
              <a:t>对称： </a:t>
            </a:r>
            <a:r>
              <a:rPr kumimoji="1" lang="en-US" altLang="zh-CN" sz="2400" b="1" i="1">
                <a:solidFill>
                  <a:srgbClr val="000000"/>
                </a:solidFill>
                <a:latin typeface="Times New Roman" panose="02020603050405020304" pitchFamily="18" charset="0"/>
              </a:rPr>
              <a:t>f</a:t>
            </a:r>
            <a:r>
              <a:rPr kumimoji="1" lang="en-US" altLang="zh-CN" sz="2400" b="1">
                <a:solidFill>
                  <a:srgbClr val="000000"/>
                </a:solidFill>
                <a:latin typeface="Times New Roman" panose="02020603050405020304" pitchFamily="18" charset="0"/>
              </a:rPr>
              <a:t> (</a:t>
            </a:r>
            <a:r>
              <a:rPr kumimoji="1" lang="en-US" altLang="zh-CN" sz="2400" b="1" i="1">
                <a:solidFill>
                  <a:srgbClr val="000000"/>
                </a:solidFill>
                <a:latin typeface="Times New Roman" panose="02020603050405020304" pitchFamily="18" charset="0"/>
                <a:sym typeface="Symbol" panose="05050102010706020507" pitchFamily="18" charset="2"/>
              </a:rPr>
              <a:t> + </a:t>
            </a:r>
            <a:r>
              <a:rPr kumimoji="1" lang="en-US" altLang="zh-CN" sz="2400" b="1" i="1">
                <a:solidFill>
                  <a:srgbClr val="000000"/>
                </a:solidFill>
                <a:latin typeface="Times New Roman" panose="02020603050405020304" pitchFamily="18" charset="0"/>
              </a:rPr>
              <a:t>x</a:t>
            </a:r>
            <a:r>
              <a:rPr kumimoji="1" lang="en-US" altLang="zh-CN" sz="2400" b="1">
                <a:solidFill>
                  <a:srgbClr val="000000"/>
                </a:solidFill>
                <a:latin typeface="Times New Roman" panose="02020603050405020304" pitchFamily="18" charset="0"/>
              </a:rPr>
              <a:t>) = </a:t>
            </a:r>
            <a:r>
              <a:rPr kumimoji="1" lang="en-US" altLang="zh-CN" sz="2400" b="1" i="1">
                <a:solidFill>
                  <a:srgbClr val="000000"/>
                </a:solidFill>
                <a:latin typeface="Times New Roman" panose="02020603050405020304" pitchFamily="18" charset="0"/>
              </a:rPr>
              <a:t>f</a:t>
            </a:r>
            <a:r>
              <a:rPr kumimoji="1" lang="en-US" altLang="zh-CN" sz="2400" b="1">
                <a:solidFill>
                  <a:srgbClr val="000000"/>
                </a:solidFill>
                <a:latin typeface="Times New Roman" panose="02020603050405020304" pitchFamily="18" charset="0"/>
              </a:rPr>
              <a:t> (</a:t>
            </a:r>
            <a:r>
              <a:rPr kumimoji="1" lang="en-US" altLang="zh-CN" sz="2400" b="1" i="1">
                <a:solidFill>
                  <a:srgbClr val="000000"/>
                </a:solidFill>
                <a:latin typeface="Times New Roman" panose="02020603050405020304" pitchFamily="18" charset="0"/>
                <a:sym typeface="Symbol" panose="05050102010706020507" pitchFamily="18" charset="2"/>
              </a:rPr>
              <a:t> - </a:t>
            </a:r>
            <a:r>
              <a:rPr kumimoji="1" lang="en-US" altLang="zh-CN" sz="2400" b="1" i="1">
                <a:solidFill>
                  <a:srgbClr val="000000"/>
                </a:solidFill>
                <a:latin typeface="Times New Roman" panose="02020603050405020304" pitchFamily="18" charset="0"/>
              </a:rPr>
              <a:t>x</a:t>
            </a:r>
            <a:r>
              <a:rPr kumimoji="1" lang="en-US" altLang="zh-CN" sz="2400" b="1">
                <a:solidFill>
                  <a:srgbClr val="000000"/>
                </a:solidFill>
                <a:latin typeface="Times New Roman" panose="02020603050405020304" pitchFamily="18" charset="0"/>
              </a:rPr>
              <a:t>) </a:t>
            </a:r>
          </a:p>
        </p:txBody>
      </p:sp>
      <p:sp>
        <p:nvSpPr>
          <p:cNvPr id="6" name="Text Box 6">
            <a:extLst>
              <a:ext uri="{FF2B5EF4-FFF2-40B4-BE49-F238E27FC236}">
                <a16:creationId xmlns:a16="http://schemas.microsoft.com/office/drawing/2014/main" id="{9DEADA53-BB41-4DB5-87AA-1CA0764A608F}"/>
              </a:ext>
            </a:extLst>
          </p:cNvPr>
          <p:cNvSpPr txBox="1">
            <a:spLocks noChangeArrowheads="1"/>
          </p:cNvSpPr>
          <p:nvPr/>
        </p:nvSpPr>
        <p:spPr bwMode="auto">
          <a:xfrm>
            <a:off x="685800" y="2533650"/>
            <a:ext cx="45496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00"/>
                </a:solidFill>
                <a:latin typeface="Times New Roman" panose="02020603050405020304" pitchFamily="18" charset="0"/>
              </a:rPr>
              <a:t>(2)  </a:t>
            </a:r>
            <a:r>
              <a:rPr kumimoji="1" lang="zh-CN" altLang="en-US" sz="2400" b="1" dirty="0">
                <a:solidFill>
                  <a:srgbClr val="000000"/>
                </a:solidFill>
                <a:latin typeface="Times New Roman" panose="02020603050405020304" pitchFamily="18" charset="0"/>
              </a:rPr>
              <a:t>在 </a:t>
            </a:r>
            <a:r>
              <a:rPr kumimoji="1" lang="en-US" altLang="zh-CN" sz="2400" b="1" i="1" dirty="0">
                <a:solidFill>
                  <a:srgbClr val="000000"/>
                </a:solidFill>
                <a:latin typeface="Times New Roman" panose="02020603050405020304" pitchFamily="18" charset="0"/>
              </a:rPr>
              <a:t>x </a:t>
            </a:r>
            <a:r>
              <a:rPr kumimoji="1" lang="en-US" altLang="zh-CN" sz="2400" b="1" dirty="0">
                <a:solidFill>
                  <a:srgbClr val="000000"/>
                </a:solidFill>
                <a:latin typeface="Times New Roman" panose="02020603050405020304" pitchFamily="18" charset="0"/>
              </a:rPr>
              <a:t>= </a:t>
            </a:r>
            <a:r>
              <a:rPr kumimoji="1" lang="en-US" altLang="zh-CN" sz="2400" b="1" dirty="0">
                <a:solidFill>
                  <a:srgbClr val="000000"/>
                </a:solidFill>
                <a:latin typeface="Times New Roman" panose="02020603050405020304" pitchFamily="18" charset="0"/>
                <a:sym typeface="Symbol" panose="05050102010706020507" pitchFamily="18" charset="2"/>
              </a:rPr>
              <a:t> </a:t>
            </a:r>
            <a:r>
              <a:rPr kumimoji="1" lang="zh-CN" altLang="en-US" sz="2400" b="1" dirty="0">
                <a:solidFill>
                  <a:srgbClr val="000000"/>
                </a:solidFill>
                <a:latin typeface="Times New Roman" panose="02020603050405020304" pitchFamily="18" charset="0"/>
                <a:sym typeface="Symbol" panose="05050102010706020507" pitchFamily="18" charset="2"/>
              </a:rPr>
              <a:t>时</a:t>
            </a:r>
            <a:r>
              <a:rPr kumimoji="1" lang="en-US" altLang="zh-CN" sz="2400" b="1" dirty="0">
                <a:solidFill>
                  <a:srgbClr val="000000"/>
                </a:solidFill>
                <a:latin typeface="Times New Roman" panose="02020603050405020304" pitchFamily="18" charset="0"/>
                <a:sym typeface="Symbol" panose="05050102010706020507" pitchFamily="18" charset="2"/>
              </a:rPr>
              <a:t>,</a:t>
            </a:r>
            <a:r>
              <a:rPr kumimoji="1" lang="en-US" altLang="zh-CN" sz="2400" b="1" i="1" dirty="0">
                <a:solidFill>
                  <a:srgbClr val="000000"/>
                </a:solidFill>
                <a:latin typeface="Times New Roman" panose="02020603050405020304" pitchFamily="18" charset="0"/>
                <a:sym typeface="Symbol" panose="05050102010706020507" pitchFamily="18" charset="2"/>
              </a:rPr>
              <a:t> </a:t>
            </a:r>
            <a:r>
              <a:rPr kumimoji="1" lang="en-US" altLang="zh-CN" sz="2400" b="1" i="1" dirty="0">
                <a:solidFill>
                  <a:srgbClr val="000000"/>
                </a:solidFill>
                <a:latin typeface="Times New Roman" panose="02020603050405020304" pitchFamily="18" charset="0"/>
              </a:rPr>
              <a:t>f</a:t>
            </a:r>
            <a:r>
              <a:rPr kumimoji="1" lang="en-US" altLang="zh-CN" sz="2400" b="1" dirty="0">
                <a:solidFill>
                  <a:srgbClr val="000000"/>
                </a:solidFill>
                <a:latin typeface="Times New Roman" panose="02020603050405020304" pitchFamily="18" charset="0"/>
              </a:rPr>
              <a:t> (</a:t>
            </a:r>
            <a:r>
              <a:rPr kumimoji="1" lang="en-US" altLang="zh-CN" sz="2400" b="1" i="1" dirty="0">
                <a:solidFill>
                  <a:srgbClr val="000000"/>
                </a:solidFill>
                <a:latin typeface="Times New Roman" panose="02020603050405020304" pitchFamily="18" charset="0"/>
              </a:rPr>
              <a:t>x</a:t>
            </a:r>
            <a:r>
              <a:rPr kumimoji="1" lang="en-US" altLang="zh-CN" sz="2400" b="1" dirty="0">
                <a:solidFill>
                  <a:srgbClr val="000000"/>
                </a:solidFill>
                <a:latin typeface="Times New Roman" panose="02020603050405020304" pitchFamily="18" charset="0"/>
              </a:rPr>
              <a:t>) </a:t>
            </a:r>
            <a:r>
              <a:rPr kumimoji="1" lang="zh-CN" altLang="en-US" sz="2400" b="1" dirty="0">
                <a:solidFill>
                  <a:srgbClr val="000000"/>
                </a:solidFill>
                <a:latin typeface="Times New Roman" panose="02020603050405020304" pitchFamily="18" charset="0"/>
              </a:rPr>
              <a:t>取得最大值</a:t>
            </a:r>
            <a:r>
              <a:rPr kumimoji="1" lang="en-US" altLang="zh-CN" sz="2400" b="1" dirty="0">
                <a:solidFill>
                  <a:srgbClr val="000000"/>
                </a:solidFill>
                <a:latin typeface="Times New Roman" panose="02020603050405020304" pitchFamily="18" charset="0"/>
              </a:rPr>
              <a:t>:</a:t>
            </a:r>
          </a:p>
        </p:txBody>
      </p:sp>
      <p:graphicFrame>
        <p:nvGraphicFramePr>
          <p:cNvPr id="7" name="Object 7">
            <a:extLst>
              <a:ext uri="{FF2B5EF4-FFF2-40B4-BE49-F238E27FC236}">
                <a16:creationId xmlns:a16="http://schemas.microsoft.com/office/drawing/2014/main" id="{7AE4AA66-99A9-4602-9E1B-411FC9F19124}"/>
              </a:ext>
            </a:extLst>
          </p:cNvPr>
          <p:cNvGraphicFramePr>
            <a:graphicFrameLocks noChangeAspect="1"/>
          </p:cNvGraphicFramePr>
          <p:nvPr>
            <p:extLst>
              <p:ext uri="{D42A27DB-BD31-4B8C-83A1-F6EECF244321}">
                <p14:modId xmlns:p14="http://schemas.microsoft.com/office/powerpoint/2010/main" val="1960990511"/>
              </p:ext>
            </p:extLst>
          </p:nvPr>
        </p:nvGraphicFramePr>
        <p:xfrm>
          <a:off x="5486376" y="2258146"/>
          <a:ext cx="1008063" cy="938213"/>
        </p:xfrm>
        <a:graphic>
          <a:graphicData uri="http://schemas.openxmlformats.org/presentationml/2006/ole">
            <mc:AlternateContent xmlns:mc="http://schemas.openxmlformats.org/markup-compatibility/2006">
              <mc:Choice xmlns:v="urn:schemas-microsoft-com:vml" Requires="v">
                <p:oleObj spid="_x0000_s81998" name="Equation" r:id="rId3" imgW="1104840" imgH="1028520" progId="Equation.3">
                  <p:embed/>
                </p:oleObj>
              </mc:Choice>
              <mc:Fallback>
                <p:oleObj name="Equation" r:id="rId3" imgW="1104840" imgH="1028520" progId="Equation.3">
                  <p:embed/>
                  <p:pic>
                    <p:nvPicPr>
                      <p:cNvPr id="263175" name="Object 7">
                        <a:extLst>
                          <a:ext uri="{FF2B5EF4-FFF2-40B4-BE49-F238E27FC236}">
                            <a16:creationId xmlns:a16="http://schemas.microsoft.com/office/drawing/2014/main" id="{E4D086E1-5F62-4F93-B38B-AB45074BD5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376" y="2258146"/>
                        <a:ext cx="1008063"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8">
            <a:extLst>
              <a:ext uri="{FF2B5EF4-FFF2-40B4-BE49-F238E27FC236}">
                <a16:creationId xmlns:a16="http://schemas.microsoft.com/office/drawing/2014/main" id="{7C4B7580-CB7A-4B8A-8D00-A09643E15C61}"/>
              </a:ext>
            </a:extLst>
          </p:cNvPr>
          <p:cNvSpPr>
            <a:spLocks noChangeArrowheads="1"/>
          </p:cNvSpPr>
          <p:nvPr/>
        </p:nvSpPr>
        <p:spPr bwMode="auto">
          <a:xfrm>
            <a:off x="685800" y="3429000"/>
            <a:ext cx="672171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00"/>
                </a:solidFill>
                <a:latin typeface="Times New Roman" panose="02020603050405020304" pitchFamily="18" charset="0"/>
              </a:rPr>
              <a:t>(3)  </a:t>
            </a:r>
            <a:r>
              <a:rPr kumimoji="1" lang="zh-CN" altLang="en-US" sz="2400" b="1" dirty="0">
                <a:solidFill>
                  <a:srgbClr val="000000"/>
                </a:solidFill>
                <a:latin typeface="Times New Roman" panose="02020603050405020304" pitchFamily="18" charset="0"/>
              </a:rPr>
              <a:t>在 </a:t>
            </a:r>
            <a:r>
              <a:rPr kumimoji="1" lang="en-US" altLang="zh-CN" sz="2400" b="1" i="1" dirty="0">
                <a:solidFill>
                  <a:srgbClr val="000000"/>
                </a:solidFill>
                <a:latin typeface="Times New Roman" panose="02020603050405020304" pitchFamily="18" charset="0"/>
              </a:rPr>
              <a:t>x</a:t>
            </a:r>
            <a:r>
              <a:rPr kumimoji="1" lang="en-US" altLang="zh-CN" sz="2400" b="1" dirty="0">
                <a:solidFill>
                  <a:srgbClr val="000000"/>
                </a:solidFill>
                <a:latin typeface="Times New Roman" panose="02020603050405020304" pitchFamily="18" charset="0"/>
              </a:rPr>
              <a:t> = </a:t>
            </a:r>
            <a:r>
              <a:rPr kumimoji="1" lang="en-US" altLang="zh-CN" sz="2400" b="1" dirty="0">
                <a:solidFill>
                  <a:srgbClr val="000000"/>
                </a:solidFill>
                <a:latin typeface="Times New Roman" panose="02020603050405020304" pitchFamily="18" charset="0"/>
                <a:sym typeface="Symbol" panose="05050102010706020507" pitchFamily="18" charset="2"/>
              </a:rPr>
              <a:t>± </a:t>
            </a:r>
            <a:r>
              <a:rPr kumimoji="1" lang="zh-CN" altLang="en-US" sz="2400" b="1" dirty="0">
                <a:solidFill>
                  <a:srgbClr val="000000"/>
                </a:solidFill>
                <a:latin typeface="Times New Roman" panose="02020603050405020304" pitchFamily="18" charset="0"/>
                <a:sym typeface="Symbol" panose="05050102010706020507" pitchFamily="18" charset="2"/>
              </a:rPr>
              <a:t>时</a:t>
            </a:r>
            <a:r>
              <a:rPr kumimoji="1" lang="en-US" altLang="zh-CN" sz="2400" b="1" dirty="0">
                <a:solidFill>
                  <a:srgbClr val="000000"/>
                </a:solidFill>
                <a:latin typeface="Times New Roman" panose="02020603050405020304" pitchFamily="18" charset="0"/>
                <a:sym typeface="Symbol" panose="05050102010706020507" pitchFamily="18" charset="2"/>
              </a:rPr>
              <a:t>, </a:t>
            </a:r>
            <a:r>
              <a:rPr kumimoji="1" lang="zh-CN" altLang="en-US" sz="2400" b="1" dirty="0">
                <a:solidFill>
                  <a:srgbClr val="000000"/>
                </a:solidFill>
                <a:latin typeface="Times New Roman" panose="02020603050405020304" pitchFamily="18" charset="0"/>
                <a:sym typeface="Symbol" panose="05050102010706020507" pitchFamily="18" charset="2"/>
              </a:rPr>
              <a:t>曲线 </a:t>
            </a:r>
            <a:r>
              <a:rPr kumimoji="1" lang="en-US" altLang="zh-CN" sz="2400" b="1" i="1" dirty="0">
                <a:solidFill>
                  <a:srgbClr val="000000"/>
                </a:solidFill>
                <a:latin typeface="Times New Roman" panose="02020603050405020304" pitchFamily="18" charset="0"/>
                <a:sym typeface="Symbol" panose="05050102010706020507" pitchFamily="18" charset="2"/>
              </a:rPr>
              <a:t>y</a:t>
            </a:r>
            <a:r>
              <a:rPr kumimoji="1" lang="en-US" altLang="zh-CN" sz="2400" b="1" dirty="0">
                <a:solidFill>
                  <a:srgbClr val="000000"/>
                </a:solidFill>
                <a:latin typeface="Times New Roman" panose="02020603050405020304" pitchFamily="18" charset="0"/>
                <a:sym typeface="Symbol" panose="05050102010706020507" pitchFamily="18" charset="2"/>
              </a:rPr>
              <a:t> = </a:t>
            </a:r>
            <a:r>
              <a:rPr kumimoji="1" lang="en-US" altLang="zh-CN" sz="2400" b="1" i="1" dirty="0">
                <a:solidFill>
                  <a:srgbClr val="000000"/>
                </a:solidFill>
                <a:latin typeface="Times New Roman" panose="02020603050405020304" pitchFamily="18" charset="0"/>
              </a:rPr>
              <a:t>f</a:t>
            </a:r>
            <a:r>
              <a:rPr kumimoji="1" lang="en-US" altLang="zh-CN" sz="2400" b="1" dirty="0">
                <a:solidFill>
                  <a:srgbClr val="000000"/>
                </a:solidFill>
                <a:latin typeface="Times New Roman" panose="02020603050405020304" pitchFamily="18" charset="0"/>
              </a:rPr>
              <a:t> (</a:t>
            </a:r>
            <a:r>
              <a:rPr kumimoji="1" lang="en-US" altLang="zh-CN" sz="2400" b="1" i="1" dirty="0">
                <a:solidFill>
                  <a:srgbClr val="000000"/>
                </a:solidFill>
                <a:latin typeface="Times New Roman" panose="02020603050405020304" pitchFamily="18" charset="0"/>
              </a:rPr>
              <a:t>x</a:t>
            </a:r>
            <a:r>
              <a:rPr kumimoji="1" lang="en-US" altLang="zh-CN" sz="2400" b="1" dirty="0">
                <a:solidFill>
                  <a:srgbClr val="000000"/>
                </a:solidFill>
                <a:latin typeface="Times New Roman" panose="02020603050405020304" pitchFamily="18" charset="0"/>
              </a:rPr>
              <a:t>) </a:t>
            </a:r>
            <a:r>
              <a:rPr kumimoji="1" lang="zh-CN" altLang="en-US" sz="2400" b="1" dirty="0">
                <a:solidFill>
                  <a:srgbClr val="000000"/>
                </a:solidFill>
                <a:latin typeface="Times New Roman" panose="02020603050405020304" pitchFamily="18" charset="0"/>
              </a:rPr>
              <a:t>在对应的点处有</a:t>
            </a:r>
          </a:p>
          <a:p>
            <a:r>
              <a:rPr kumimoji="1" lang="zh-CN" altLang="en-US" sz="2400" b="1" dirty="0">
                <a:solidFill>
                  <a:srgbClr val="000000"/>
                </a:solidFill>
                <a:latin typeface="Times New Roman" panose="02020603050405020304" pitchFamily="18" charset="0"/>
              </a:rPr>
              <a:t>       拐点</a:t>
            </a:r>
          </a:p>
        </p:txBody>
      </p:sp>
      <p:sp>
        <p:nvSpPr>
          <p:cNvPr id="9" name="Rectangle 9">
            <a:extLst>
              <a:ext uri="{FF2B5EF4-FFF2-40B4-BE49-F238E27FC236}">
                <a16:creationId xmlns:a16="http://schemas.microsoft.com/office/drawing/2014/main" id="{7E400B3F-8D8C-46AD-84B0-4B9CD9B467D2}"/>
              </a:ext>
            </a:extLst>
          </p:cNvPr>
          <p:cNvSpPr>
            <a:spLocks noChangeArrowheads="1"/>
          </p:cNvSpPr>
          <p:nvPr/>
        </p:nvSpPr>
        <p:spPr bwMode="auto">
          <a:xfrm>
            <a:off x="685800" y="4572000"/>
            <a:ext cx="5410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solidFill>
                  <a:srgbClr val="000000"/>
                </a:solidFill>
                <a:latin typeface="Times New Roman" panose="02020603050405020304" pitchFamily="18" charset="0"/>
                <a:sym typeface="Symbol" panose="05050102010706020507" pitchFamily="18" charset="2"/>
              </a:rPr>
              <a:t>(4)  </a:t>
            </a:r>
            <a:r>
              <a:rPr kumimoji="1" lang="zh-CN" altLang="en-US" sz="2400" b="1">
                <a:solidFill>
                  <a:srgbClr val="000000"/>
                </a:solidFill>
                <a:latin typeface="Times New Roman" panose="02020603050405020304" pitchFamily="18" charset="0"/>
                <a:sym typeface="Symbol" panose="05050102010706020507" pitchFamily="18" charset="2"/>
              </a:rPr>
              <a:t>曲线 </a:t>
            </a:r>
            <a:r>
              <a:rPr kumimoji="1" lang="en-US" altLang="zh-CN" sz="2400" b="1" i="1">
                <a:solidFill>
                  <a:srgbClr val="000000"/>
                </a:solidFill>
                <a:latin typeface="Times New Roman" panose="02020603050405020304" pitchFamily="18" charset="0"/>
                <a:sym typeface="Symbol" panose="05050102010706020507" pitchFamily="18" charset="2"/>
              </a:rPr>
              <a:t>y</a:t>
            </a:r>
            <a:r>
              <a:rPr kumimoji="1" lang="en-US" altLang="zh-CN" sz="2400" b="1">
                <a:solidFill>
                  <a:srgbClr val="000000"/>
                </a:solidFill>
                <a:latin typeface="Times New Roman" panose="02020603050405020304" pitchFamily="18" charset="0"/>
                <a:sym typeface="Symbol" panose="05050102010706020507" pitchFamily="18" charset="2"/>
              </a:rPr>
              <a:t> = </a:t>
            </a:r>
            <a:r>
              <a:rPr kumimoji="1" lang="en-US" altLang="zh-CN" sz="2400" b="1" i="1">
                <a:solidFill>
                  <a:srgbClr val="000000"/>
                </a:solidFill>
                <a:latin typeface="Times New Roman" panose="02020603050405020304" pitchFamily="18" charset="0"/>
              </a:rPr>
              <a:t>f </a:t>
            </a:r>
            <a:r>
              <a:rPr kumimoji="1" lang="en-US" altLang="zh-CN" sz="2400" b="1">
                <a:solidFill>
                  <a:srgbClr val="000000"/>
                </a:solidFill>
                <a:latin typeface="Times New Roman" panose="02020603050405020304" pitchFamily="18" charset="0"/>
              </a:rPr>
              <a:t>(</a:t>
            </a:r>
            <a:r>
              <a:rPr kumimoji="1" lang="en-US" altLang="zh-CN" sz="2400" b="1" i="1">
                <a:solidFill>
                  <a:srgbClr val="000000"/>
                </a:solidFill>
                <a:latin typeface="Times New Roman" panose="02020603050405020304" pitchFamily="18" charset="0"/>
              </a:rPr>
              <a:t>x</a:t>
            </a:r>
            <a:r>
              <a:rPr kumimoji="1" lang="en-US" altLang="zh-CN" sz="2400" b="1">
                <a:solidFill>
                  <a:srgbClr val="000000"/>
                </a:solidFill>
                <a:latin typeface="Times New Roman" panose="02020603050405020304" pitchFamily="18" charset="0"/>
              </a:rPr>
              <a:t>) </a:t>
            </a:r>
            <a:r>
              <a:rPr kumimoji="1" lang="zh-CN" altLang="en-US" sz="2400" b="1">
                <a:solidFill>
                  <a:srgbClr val="000000"/>
                </a:solidFill>
                <a:latin typeface="Times New Roman" panose="02020603050405020304" pitchFamily="18" charset="0"/>
              </a:rPr>
              <a:t>以</a:t>
            </a:r>
            <a:r>
              <a:rPr kumimoji="1" lang="en-US" altLang="zh-CN" sz="2400" b="1" i="1">
                <a:solidFill>
                  <a:srgbClr val="000000"/>
                </a:solidFill>
                <a:latin typeface="Times New Roman" panose="02020603050405020304" pitchFamily="18" charset="0"/>
              </a:rPr>
              <a:t>x</a:t>
            </a:r>
            <a:r>
              <a:rPr kumimoji="1" lang="zh-CN" altLang="en-US" sz="2400" b="1">
                <a:solidFill>
                  <a:srgbClr val="000000"/>
                </a:solidFill>
                <a:latin typeface="Times New Roman" panose="02020603050405020304" pitchFamily="18" charset="0"/>
              </a:rPr>
              <a:t>轴为渐近线</a:t>
            </a:r>
          </a:p>
        </p:txBody>
      </p:sp>
      <p:sp>
        <p:nvSpPr>
          <p:cNvPr id="10" name="Rectangle 10">
            <a:extLst>
              <a:ext uri="{FF2B5EF4-FFF2-40B4-BE49-F238E27FC236}">
                <a16:creationId xmlns:a16="http://schemas.microsoft.com/office/drawing/2014/main" id="{6CFFBF28-B5D9-411B-BFDC-4EED48517E4C}"/>
              </a:ext>
            </a:extLst>
          </p:cNvPr>
          <p:cNvSpPr>
            <a:spLocks noChangeArrowheads="1"/>
          </p:cNvSpPr>
          <p:nvPr/>
        </p:nvSpPr>
        <p:spPr bwMode="auto">
          <a:xfrm>
            <a:off x="685800" y="5410200"/>
            <a:ext cx="6019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solidFill>
                  <a:srgbClr val="000000"/>
                </a:solidFill>
                <a:latin typeface="Times New Roman" panose="02020603050405020304" pitchFamily="18" charset="0"/>
                <a:sym typeface="Symbol" panose="05050102010706020507" pitchFamily="18" charset="2"/>
              </a:rPr>
              <a:t>(5)  </a:t>
            </a:r>
            <a:r>
              <a:rPr kumimoji="1" lang="zh-CN" altLang="en-US" sz="2400" b="1">
                <a:solidFill>
                  <a:srgbClr val="000000"/>
                </a:solidFill>
                <a:latin typeface="Times New Roman" panose="02020603050405020304" pitchFamily="18" charset="0"/>
                <a:sym typeface="Symbol" panose="05050102010706020507" pitchFamily="18" charset="2"/>
              </a:rPr>
              <a:t>曲线</a:t>
            </a:r>
            <a:r>
              <a:rPr kumimoji="1" lang="zh-CN" altLang="en-US" sz="2400" b="1" i="1">
                <a:solidFill>
                  <a:srgbClr val="000000"/>
                </a:solidFill>
                <a:latin typeface="Times New Roman" panose="02020603050405020304" pitchFamily="18" charset="0"/>
                <a:sym typeface="Symbol" panose="05050102010706020507" pitchFamily="18" charset="2"/>
              </a:rPr>
              <a:t> </a:t>
            </a:r>
            <a:r>
              <a:rPr kumimoji="1" lang="en-US" altLang="zh-CN" sz="2400" b="1" i="1">
                <a:solidFill>
                  <a:srgbClr val="000000"/>
                </a:solidFill>
                <a:latin typeface="Times New Roman" panose="02020603050405020304" pitchFamily="18" charset="0"/>
                <a:sym typeface="Symbol" panose="05050102010706020507" pitchFamily="18" charset="2"/>
              </a:rPr>
              <a:t>y </a:t>
            </a:r>
            <a:r>
              <a:rPr kumimoji="1" lang="en-US" altLang="zh-CN" sz="2400" b="1">
                <a:solidFill>
                  <a:srgbClr val="000000"/>
                </a:solidFill>
                <a:latin typeface="Times New Roman" panose="02020603050405020304" pitchFamily="18" charset="0"/>
                <a:sym typeface="Symbol" panose="05050102010706020507" pitchFamily="18" charset="2"/>
              </a:rPr>
              <a:t>= </a:t>
            </a:r>
            <a:r>
              <a:rPr kumimoji="1" lang="en-US" altLang="zh-CN" sz="2400" b="1" i="1">
                <a:solidFill>
                  <a:srgbClr val="000000"/>
                </a:solidFill>
                <a:latin typeface="Times New Roman" panose="02020603050405020304" pitchFamily="18" charset="0"/>
              </a:rPr>
              <a:t>f </a:t>
            </a:r>
            <a:r>
              <a:rPr kumimoji="1" lang="en-US" altLang="zh-CN" sz="2400" b="1">
                <a:solidFill>
                  <a:srgbClr val="000000"/>
                </a:solidFill>
                <a:latin typeface="Times New Roman" panose="02020603050405020304" pitchFamily="18" charset="0"/>
              </a:rPr>
              <a:t>(</a:t>
            </a:r>
            <a:r>
              <a:rPr kumimoji="1" lang="en-US" altLang="zh-CN" sz="2400" b="1" i="1">
                <a:solidFill>
                  <a:srgbClr val="000000"/>
                </a:solidFill>
                <a:latin typeface="Times New Roman" panose="02020603050405020304" pitchFamily="18" charset="0"/>
              </a:rPr>
              <a:t>x</a:t>
            </a:r>
            <a:r>
              <a:rPr kumimoji="1" lang="en-US" altLang="zh-CN" sz="2400" b="1">
                <a:solidFill>
                  <a:srgbClr val="000000"/>
                </a:solidFill>
                <a:latin typeface="Times New Roman" panose="02020603050405020304" pitchFamily="18" charset="0"/>
              </a:rPr>
              <a:t>) </a:t>
            </a:r>
            <a:r>
              <a:rPr kumimoji="1" lang="zh-CN" altLang="en-US" sz="2400" b="1">
                <a:solidFill>
                  <a:srgbClr val="000000"/>
                </a:solidFill>
                <a:latin typeface="Times New Roman" panose="02020603050405020304" pitchFamily="18" charset="0"/>
              </a:rPr>
              <a:t>的图形呈单峰状</a:t>
            </a:r>
          </a:p>
        </p:txBody>
      </p:sp>
    </p:spTree>
    <p:extLst>
      <p:ext uri="{BB962C8B-B14F-4D97-AF65-F5344CB8AC3E}">
        <p14:creationId xmlns:p14="http://schemas.microsoft.com/office/powerpoint/2010/main" val="74569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500" fill="hold"/>
                                        <p:tgtEl>
                                          <p:spTgt spid="10"/>
                                        </p:tgtEl>
                                        <p:attrNameLst>
                                          <p:attrName>ppt_x</p:attrName>
                                        </p:attrNameLst>
                                      </p:cBhvr>
                                      <p:tavLst>
                                        <p:tav tm="0">
                                          <p:val>
                                            <p:strVal val="#ppt_x"/>
                                          </p:val>
                                        </p:tav>
                                        <p:tav tm="100000">
                                          <p:val>
                                            <p:strVal val="#ppt_x"/>
                                          </p:val>
                                        </p:tav>
                                      </p:tavLst>
                                    </p:anim>
                                    <p:anim calcmode="lin" valueType="num">
                                      <p:cBhvr additive="base">
                                        <p:cTn id="4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P spid="8" grpId="0" autoUpdateAnimBg="0"/>
      <p:bldP spid="9" grpId="0" autoUpdateAnimBg="0"/>
      <p:bldP spid="10" grpId="0"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D35E69-5A27-40E4-BB83-63E860937C57}"/>
              </a:ext>
            </a:extLst>
          </p:cNvPr>
          <p:cNvSpPr>
            <a:spLocks noGrp="1"/>
          </p:cNvSpPr>
          <p:nvPr>
            <p:ph type="title"/>
          </p:nvPr>
        </p:nvSpPr>
        <p:spPr/>
        <p:txBody>
          <a:bodyPr/>
          <a:lstStyle/>
          <a:p>
            <a:r>
              <a:rPr lang="zh-CN" altLang="en-US" dirty="0"/>
              <a:t>提纲</a:t>
            </a:r>
          </a:p>
        </p:txBody>
      </p:sp>
      <p:sp>
        <p:nvSpPr>
          <p:cNvPr id="3" name="内容占位符 2">
            <a:extLst>
              <a:ext uri="{FF2B5EF4-FFF2-40B4-BE49-F238E27FC236}">
                <a16:creationId xmlns:a16="http://schemas.microsoft.com/office/drawing/2014/main" id="{84D01B5D-9C54-4BB6-86D3-46EC3E32047E}"/>
              </a:ext>
            </a:extLst>
          </p:cNvPr>
          <p:cNvSpPr>
            <a:spLocks noGrp="1"/>
          </p:cNvSpPr>
          <p:nvPr>
            <p:ph idx="1"/>
          </p:nvPr>
        </p:nvSpPr>
        <p:spPr/>
        <p:txBody>
          <a:bodyPr/>
          <a:lstStyle/>
          <a:p>
            <a:r>
              <a:rPr lang="en-US" altLang="zh-CN" dirty="0"/>
              <a:t>3.1 </a:t>
            </a:r>
            <a:r>
              <a:rPr lang="zh-CN" altLang="en-US" dirty="0"/>
              <a:t>概率论学科概述</a:t>
            </a:r>
            <a:endParaRPr lang="en-US" altLang="zh-CN" dirty="0"/>
          </a:p>
          <a:p>
            <a:r>
              <a:rPr lang="en-US" altLang="zh-CN" dirty="0">
                <a:solidFill>
                  <a:schemeClr val="tx1">
                    <a:lumMod val="95000"/>
                    <a:lumOff val="5000"/>
                  </a:schemeClr>
                </a:solidFill>
              </a:rPr>
              <a:t>3.2 </a:t>
            </a:r>
            <a:r>
              <a:rPr lang="zh-CN" altLang="en-US" dirty="0">
                <a:solidFill>
                  <a:schemeClr val="tx1">
                    <a:lumMod val="95000"/>
                    <a:lumOff val="5000"/>
                  </a:schemeClr>
                </a:solidFill>
              </a:rPr>
              <a:t>随机事件与概率</a:t>
            </a:r>
            <a:endParaRPr lang="en-US" altLang="zh-CN" dirty="0">
              <a:solidFill>
                <a:schemeClr val="tx1">
                  <a:lumMod val="95000"/>
                  <a:lumOff val="5000"/>
                </a:schemeClr>
              </a:solidFill>
            </a:endParaRPr>
          </a:p>
          <a:p>
            <a:r>
              <a:rPr lang="en-US" altLang="zh-CN" dirty="0"/>
              <a:t>3.3 </a:t>
            </a:r>
            <a:r>
              <a:rPr lang="zh-CN" altLang="en-US" dirty="0"/>
              <a:t>条件概率与独立性</a:t>
            </a:r>
            <a:endParaRPr lang="en-US" altLang="zh-CN" dirty="0"/>
          </a:p>
          <a:p>
            <a:r>
              <a:rPr lang="en-US" altLang="zh-CN" dirty="0"/>
              <a:t>3.4 </a:t>
            </a:r>
            <a:r>
              <a:rPr lang="zh-CN" altLang="en-US" dirty="0"/>
              <a:t>随机变量</a:t>
            </a:r>
            <a:endParaRPr lang="en-US" altLang="zh-CN" dirty="0"/>
          </a:p>
          <a:p>
            <a:r>
              <a:rPr lang="en-US" altLang="zh-CN" dirty="0">
                <a:solidFill>
                  <a:srgbClr val="FF0000"/>
                </a:solidFill>
              </a:rPr>
              <a:t>3.5 </a:t>
            </a:r>
            <a:r>
              <a:rPr lang="zh-CN" altLang="en-US" dirty="0">
                <a:solidFill>
                  <a:srgbClr val="FF0000"/>
                </a:solidFill>
              </a:rPr>
              <a:t>多维随机变量</a:t>
            </a:r>
            <a:endParaRPr lang="en-US" altLang="zh-CN" dirty="0">
              <a:solidFill>
                <a:srgbClr val="FF0000"/>
              </a:solidFill>
            </a:endParaRPr>
          </a:p>
          <a:p>
            <a:endParaRPr lang="zh-CN" altLang="en-US" dirty="0"/>
          </a:p>
        </p:txBody>
      </p:sp>
    </p:spTree>
    <p:extLst>
      <p:ext uri="{BB962C8B-B14F-4D97-AF65-F5344CB8AC3E}">
        <p14:creationId xmlns:p14="http://schemas.microsoft.com/office/powerpoint/2010/main" val="387440310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4722A1-0D98-47AF-BF9E-CF45491A0E48}"/>
              </a:ext>
            </a:extLst>
          </p:cNvPr>
          <p:cNvSpPr>
            <a:spLocks noGrp="1"/>
          </p:cNvSpPr>
          <p:nvPr>
            <p:ph type="title"/>
          </p:nvPr>
        </p:nvSpPr>
        <p:spPr/>
        <p:txBody>
          <a:bodyPr/>
          <a:lstStyle/>
          <a:p>
            <a:r>
              <a:rPr lang="en-US" altLang="zh-CN" dirty="0"/>
              <a:t>3.5 </a:t>
            </a:r>
            <a:r>
              <a:rPr lang="zh-CN" altLang="en-US" dirty="0"/>
              <a:t>多维随机变量</a:t>
            </a:r>
          </a:p>
        </p:txBody>
      </p:sp>
      <p:sp>
        <p:nvSpPr>
          <p:cNvPr id="3" name="内容占位符 2">
            <a:extLst>
              <a:ext uri="{FF2B5EF4-FFF2-40B4-BE49-F238E27FC236}">
                <a16:creationId xmlns:a16="http://schemas.microsoft.com/office/drawing/2014/main" id="{06B2C210-6F75-4457-B8F6-31D4375D618D}"/>
              </a:ext>
            </a:extLst>
          </p:cNvPr>
          <p:cNvSpPr>
            <a:spLocks noGrp="1"/>
          </p:cNvSpPr>
          <p:nvPr>
            <p:ph idx="1"/>
          </p:nvPr>
        </p:nvSpPr>
        <p:spPr/>
        <p:txBody>
          <a:bodyPr/>
          <a:lstStyle/>
          <a:p>
            <a:r>
              <a:rPr lang="en-US" altLang="zh-CN" dirty="0"/>
              <a:t>3.5-1 </a:t>
            </a:r>
            <a:r>
              <a:rPr lang="zh-CN" altLang="en-US" dirty="0"/>
              <a:t>二维随机变量</a:t>
            </a:r>
            <a:endParaRPr lang="en-US" altLang="zh-CN" dirty="0"/>
          </a:p>
          <a:p>
            <a:r>
              <a:rPr lang="en-US" altLang="zh-CN" dirty="0"/>
              <a:t>3.5-2 </a:t>
            </a:r>
            <a:r>
              <a:rPr lang="zh-CN" altLang="en-US" dirty="0"/>
              <a:t>边缘分布</a:t>
            </a:r>
            <a:endParaRPr lang="en-US" altLang="zh-CN" dirty="0"/>
          </a:p>
          <a:p>
            <a:r>
              <a:rPr lang="en-US" altLang="zh-CN" dirty="0"/>
              <a:t>3.5-3 </a:t>
            </a:r>
            <a:r>
              <a:rPr lang="zh-CN" altLang="en-US" dirty="0"/>
              <a:t>随机变量的相互独立性</a:t>
            </a:r>
            <a:endParaRPr lang="en-US" altLang="zh-CN" dirty="0"/>
          </a:p>
          <a:p>
            <a:endParaRPr lang="zh-CN" altLang="en-US" dirty="0"/>
          </a:p>
        </p:txBody>
      </p:sp>
    </p:spTree>
    <p:extLst>
      <p:ext uri="{BB962C8B-B14F-4D97-AF65-F5344CB8AC3E}">
        <p14:creationId xmlns:p14="http://schemas.microsoft.com/office/powerpoint/2010/main" val="244997502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FEF428-5BD2-4613-A81E-56FA61CB73D1}"/>
              </a:ext>
            </a:extLst>
          </p:cNvPr>
          <p:cNvSpPr>
            <a:spLocks noGrp="1"/>
          </p:cNvSpPr>
          <p:nvPr>
            <p:ph type="title"/>
          </p:nvPr>
        </p:nvSpPr>
        <p:spPr/>
        <p:txBody>
          <a:bodyPr/>
          <a:lstStyle/>
          <a:p>
            <a:r>
              <a:rPr lang="en-US" altLang="zh-CN" dirty="0"/>
              <a:t>3.5-1 </a:t>
            </a:r>
            <a:r>
              <a:rPr lang="zh-CN" altLang="en-US" dirty="0"/>
              <a:t>二维随机变量</a:t>
            </a:r>
          </a:p>
        </p:txBody>
      </p:sp>
      <p:sp>
        <p:nvSpPr>
          <p:cNvPr id="3" name="内容占位符 2">
            <a:extLst>
              <a:ext uri="{FF2B5EF4-FFF2-40B4-BE49-F238E27FC236}">
                <a16:creationId xmlns:a16="http://schemas.microsoft.com/office/drawing/2014/main" id="{155B1160-885D-437C-B45D-627E233D6C2D}"/>
              </a:ext>
            </a:extLst>
          </p:cNvPr>
          <p:cNvSpPr>
            <a:spLocks noGrp="1"/>
          </p:cNvSpPr>
          <p:nvPr>
            <p:ph idx="1"/>
          </p:nvPr>
        </p:nvSpPr>
        <p:spPr/>
        <p:txBody>
          <a:bodyPr/>
          <a:lstStyle/>
          <a:p>
            <a:endParaRPr lang="zh-CN" altLang="en-US" dirty="0"/>
          </a:p>
        </p:txBody>
      </p:sp>
      <p:sp>
        <p:nvSpPr>
          <p:cNvPr id="5" name="Rectangle 8">
            <a:extLst>
              <a:ext uri="{FF2B5EF4-FFF2-40B4-BE49-F238E27FC236}">
                <a16:creationId xmlns:a16="http://schemas.microsoft.com/office/drawing/2014/main" id="{3A8F02F8-5275-40C9-B7A9-0455E7E8544B}"/>
              </a:ext>
            </a:extLst>
          </p:cNvPr>
          <p:cNvSpPr>
            <a:spLocks noChangeArrowheads="1"/>
          </p:cNvSpPr>
          <p:nvPr/>
        </p:nvSpPr>
        <p:spPr bwMode="auto">
          <a:xfrm>
            <a:off x="914496" y="933271"/>
            <a:ext cx="7543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dirty="0">
                <a:solidFill>
                  <a:schemeClr val="tx1"/>
                </a:solidFill>
              </a:rPr>
              <a:t>    </a:t>
            </a:r>
            <a:r>
              <a:rPr kumimoji="1" lang="zh-CN" altLang="en-US" sz="2400" b="1" dirty="0">
                <a:solidFill>
                  <a:srgbClr val="000000"/>
                </a:solidFill>
              </a:rPr>
              <a:t>我们之前讨论了一维随机变量及其分布。  但有些随机现象用一个随机变量来描述还不够，往往需要用几个随机变量来描述。</a:t>
            </a:r>
          </a:p>
        </p:txBody>
      </p:sp>
      <p:sp>
        <p:nvSpPr>
          <p:cNvPr id="6" name="Rectangle 9">
            <a:extLst>
              <a:ext uri="{FF2B5EF4-FFF2-40B4-BE49-F238E27FC236}">
                <a16:creationId xmlns:a16="http://schemas.microsoft.com/office/drawing/2014/main" id="{CB746626-70DE-4DA3-8F19-FB5ADAE50C00}"/>
              </a:ext>
            </a:extLst>
          </p:cNvPr>
          <p:cNvSpPr>
            <a:spLocks noChangeArrowheads="1"/>
          </p:cNvSpPr>
          <p:nvPr/>
        </p:nvSpPr>
        <p:spPr bwMode="auto">
          <a:xfrm>
            <a:off x="990600" y="2971800"/>
            <a:ext cx="5105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a:solidFill>
                  <a:srgbClr val="FF0000"/>
                </a:solidFill>
              </a:rPr>
              <a:t>例如：</a:t>
            </a:r>
            <a:r>
              <a:rPr kumimoji="1" lang="zh-CN" altLang="en-US" sz="2400" b="1" dirty="0">
                <a:solidFill>
                  <a:srgbClr val="000000"/>
                </a:solidFill>
              </a:rPr>
              <a:t>在打靶时</a:t>
            </a:r>
            <a:r>
              <a:rPr kumimoji="1" lang="en-US" altLang="zh-CN" sz="2400" b="1" dirty="0">
                <a:solidFill>
                  <a:srgbClr val="000000"/>
                </a:solidFill>
              </a:rPr>
              <a:t>,</a:t>
            </a:r>
            <a:r>
              <a:rPr kumimoji="1" lang="zh-CN" altLang="en-US" sz="2400" b="1" dirty="0">
                <a:solidFill>
                  <a:srgbClr val="000000"/>
                </a:solidFill>
              </a:rPr>
              <a:t>命中点的位置是由一对随机变量</a:t>
            </a:r>
            <a:r>
              <a:rPr kumimoji="1" lang="en-US" altLang="zh-CN" sz="2400" b="1" dirty="0">
                <a:solidFill>
                  <a:srgbClr val="000000"/>
                </a:solidFill>
              </a:rPr>
              <a:t>(</a:t>
            </a:r>
            <a:r>
              <a:rPr kumimoji="1" lang="zh-CN" altLang="en-US" sz="2400" b="1" dirty="0">
                <a:solidFill>
                  <a:srgbClr val="000000"/>
                </a:solidFill>
              </a:rPr>
              <a:t>两个坐标</a:t>
            </a:r>
            <a:r>
              <a:rPr kumimoji="1" lang="en-US" altLang="zh-CN" sz="2400" b="1" dirty="0">
                <a:solidFill>
                  <a:srgbClr val="000000"/>
                </a:solidFill>
              </a:rPr>
              <a:t>)</a:t>
            </a:r>
            <a:r>
              <a:rPr kumimoji="1" lang="zh-CN" altLang="en-US" sz="2400" b="1" dirty="0">
                <a:solidFill>
                  <a:srgbClr val="000000"/>
                </a:solidFill>
              </a:rPr>
              <a:t>来确定的。</a:t>
            </a:r>
            <a:endParaRPr kumimoji="1" lang="zh-CN" altLang="en-US" sz="2400" dirty="0">
              <a:solidFill>
                <a:srgbClr val="000000"/>
              </a:solidFill>
            </a:endParaRPr>
          </a:p>
        </p:txBody>
      </p:sp>
      <p:sp>
        <p:nvSpPr>
          <p:cNvPr id="7" name="Rectangle 10">
            <a:extLst>
              <a:ext uri="{FF2B5EF4-FFF2-40B4-BE49-F238E27FC236}">
                <a16:creationId xmlns:a16="http://schemas.microsoft.com/office/drawing/2014/main" id="{261E8675-F4F6-4A55-8694-157489475E41}"/>
              </a:ext>
            </a:extLst>
          </p:cNvPr>
          <p:cNvSpPr>
            <a:spLocks noChangeArrowheads="1"/>
          </p:cNvSpPr>
          <p:nvPr/>
        </p:nvSpPr>
        <p:spPr bwMode="auto">
          <a:xfrm>
            <a:off x="990600" y="4724400"/>
            <a:ext cx="5105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a:solidFill>
                  <a:srgbClr val="000000"/>
                </a:solidFill>
              </a:rPr>
              <a:t>飞机的重心在空中的位置是由三个随机变量</a:t>
            </a:r>
            <a:r>
              <a:rPr kumimoji="1" lang="en-US" altLang="zh-CN" sz="2400" b="1" dirty="0">
                <a:solidFill>
                  <a:srgbClr val="000000"/>
                </a:solidFill>
              </a:rPr>
              <a:t>(</a:t>
            </a:r>
            <a:r>
              <a:rPr kumimoji="1" lang="zh-CN" altLang="en-US" sz="2400" b="1" dirty="0">
                <a:solidFill>
                  <a:srgbClr val="000000"/>
                </a:solidFill>
              </a:rPr>
              <a:t>三个坐标）来确定的等等。</a:t>
            </a:r>
            <a:endParaRPr kumimoji="1" lang="zh-CN" altLang="en-US" sz="2400" dirty="0">
              <a:solidFill>
                <a:srgbClr val="000000"/>
              </a:solidFill>
            </a:endParaRPr>
          </a:p>
        </p:txBody>
      </p:sp>
      <p:graphicFrame>
        <p:nvGraphicFramePr>
          <p:cNvPr id="8" name="Object 11">
            <a:extLst>
              <a:ext uri="{FF2B5EF4-FFF2-40B4-BE49-F238E27FC236}">
                <a16:creationId xmlns:a16="http://schemas.microsoft.com/office/drawing/2014/main" id="{90C7C6C9-4625-4103-BD1E-7AF460F29A5A}"/>
              </a:ext>
            </a:extLst>
          </p:cNvPr>
          <p:cNvGraphicFramePr>
            <a:graphicFrameLocks noChangeAspect="1"/>
          </p:cNvGraphicFramePr>
          <p:nvPr>
            <p:extLst>
              <p:ext uri="{D42A27DB-BD31-4B8C-83A1-F6EECF244321}">
                <p14:modId xmlns:p14="http://schemas.microsoft.com/office/powerpoint/2010/main" val="434734011"/>
              </p:ext>
            </p:extLst>
          </p:nvPr>
        </p:nvGraphicFramePr>
        <p:xfrm>
          <a:off x="6248400" y="4953000"/>
          <a:ext cx="2286000" cy="1327150"/>
        </p:xfrm>
        <a:graphic>
          <a:graphicData uri="http://schemas.openxmlformats.org/presentationml/2006/ole">
            <mc:AlternateContent xmlns:mc="http://schemas.openxmlformats.org/markup-compatibility/2006">
              <mc:Choice xmlns:v="urn:schemas-microsoft-com:vml" Requires="v">
                <p:oleObj spid="_x0000_s83000" name="剪辑" r:id="rId3" imgW="5317920" imgH="3085560" progId="MS_ClipArt_Gallery.2">
                  <p:embed/>
                </p:oleObj>
              </mc:Choice>
              <mc:Fallback>
                <p:oleObj name="剪辑" r:id="rId3" imgW="5317920" imgH="3085560" progId="MS_ClipArt_Gallery.2">
                  <p:embed/>
                  <p:pic>
                    <p:nvPicPr>
                      <p:cNvPr id="276491" name="Object 11">
                        <a:extLst>
                          <a:ext uri="{FF2B5EF4-FFF2-40B4-BE49-F238E27FC236}">
                            <a16:creationId xmlns:a16="http://schemas.microsoft.com/office/drawing/2014/main" id="{86AA2C67-0380-4AAA-87F1-BC7C5CDAFD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4953000"/>
                        <a:ext cx="2286000" cy="1327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 name="Picture 12" descr="射">
            <a:extLst>
              <a:ext uri="{FF2B5EF4-FFF2-40B4-BE49-F238E27FC236}">
                <a16:creationId xmlns:a16="http://schemas.microsoft.com/office/drawing/2014/main" id="{7DE5859B-5159-4BEB-8996-EFC50C2B1B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2971800"/>
            <a:ext cx="2592388" cy="167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9545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2" presetClass="entr" presetSubtype="2"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1+#ppt_w/2"/>
                                          </p:val>
                                        </p:tav>
                                        <p:tav tm="100000">
                                          <p:val>
                                            <p:strVal val="#ppt_x"/>
                                          </p:val>
                                        </p:tav>
                                      </p:tavLst>
                                    </p:anim>
                                    <p:anim calcmode="lin" valueType="num">
                                      <p:cBhvr additive="base">
                                        <p:cTn id="17"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500"/>
                            </p:stCondLst>
                            <p:childTnLst>
                              <p:par>
                                <p:cTn id="25" presetID="2" presetClass="entr" presetSubtype="2"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1+#ppt_w/2"/>
                                          </p:val>
                                        </p:tav>
                                        <p:tav tm="100000">
                                          <p:val>
                                            <p:strVal val="#ppt_x"/>
                                          </p:val>
                                        </p:tav>
                                      </p:tavLst>
                                    </p:anim>
                                    <p:anim calcmode="lin" valueType="num">
                                      <p:cBhvr additive="base">
                                        <p:cTn id="2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utoUpdateAnimBg="0"/>
      <p:bldP spid="7" grpId="0" autoUpdateAnimBg="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49699B-9275-4D3F-BAF9-5EA429412407}"/>
              </a:ext>
            </a:extLst>
          </p:cNvPr>
          <p:cNvSpPr>
            <a:spLocks noGrp="1"/>
          </p:cNvSpPr>
          <p:nvPr>
            <p:ph type="title"/>
          </p:nvPr>
        </p:nvSpPr>
        <p:spPr/>
        <p:txBody>
          <a:bodyPr/>
          <a:lstStyle/>
          <a:p>
            <a:r>
              <a:rPr lang="en-US" altLang="zh-CN" dirty="0"/>
              <a:t>3.5-1 </a:t>
            </a:r>
            <a:r>
              <a:rPr lang="zh-CN" altLang="en-US" dirty="0"/>
              <a:t>二维随机变量</a:t>
            </a:r>
          </a:p>
        </p:txBody>
      </p:sp>
      <p:sp>
        <p:nvSpPr>
          <p:cNvPr id="3" name="内容占位符 2">
            <a:extLst>
              <a:ext uri="{FF2B5EF4-FFF2-40B4-BE49-F238E27FC236}">
                <a16:creationId xmlns:a16="http://schemas.microsoft.com/office/drawing/2014/main" id="{3254C5C6-C9B1-4E7A-98B5-32AC7E3C0C46}"/>
              </a:ext>
            </a:extLst>
          </p:cNvPr>
          <p:cNvSpPr>
            <a:spLocks noGrp="1"/>
          </p:cNvSpPr>
          <p:nvPr>
            <p:ph idx="1"/>
          </p:nvPr>
        </p:nvSpPr>
        <p:spPr/>
        <p:txBody>
          <a:bodyPr/>
          <a:lstStyle/>
          <a:p>
            <a:endParaRPr lang="zh-CN" altLang="en-US" dirty="0"/>
          </a:p>
        </p:txBody>
      </p:sp>
      <p:sp>
        <p:nvSpPr>
          <p:cNvPr id="4" name="Rectangle 20">
            <a:extLst>
              <a:ext uri="{FF2B5EF4-FFF2-40B4-BE49-F238E27FC236}">
                <a16:creationId xmlns:a16="http://schemas.microsoft.com/office/drawing/2014/main" id="{C98D14DA-22F3-4E63-9923-58FB873C03CC}"/>
              </a:ext>
            </a:extLst>
          </p:cNvPr>
          <p:cNvSpPr>
            <a:spLocks noChangeArrowheads="1"/>
          </p:cNvSpPr>
          <p:nvPr/>
        </p:nvSpPr>
        <p:spPr bwMode="auto">
          <a:xfrm>
            <a:off x="2362200" y="2011363"/>
            <a:ext cx="43513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a:solidFill>
                  <a:srgbClr val="0000FF"/>
                </a:solidFill>
              </a:rPr>
              <a:t>一维随机变量及其分布</a:t>
            </a:r>
          </a:p>
        </p:txBody>
      </p:sp>
      <p:sp>
        <p:nvSpPr>
          <p:cNvPr id="5" name="Rectangle 21">
            <a:extLst>
              <a:ext uri="{FF2B5EF4-FFF2-40B4-BE49-F238E27FC236}">
                <a16:creationId xmlns:a16="http://schemas.microsoft.com/office/drawing/2014/main" id="{2CD7A237-044C-4DD9-B273-F35413581A61}"/>
              </a:ext>
            </a:extLst>
          </p:cNvPr>
          <p:cNvSpPr>
            <a:spLocks noChangeArrowheads="1"/>
          </p:cNvSpPr>
          <p:nvPr/>
        </p:nvSpPr>
        <p:spPr bwMode="auto">
          <a:xfrm>
            <a:off x="2362200" y="3840163"/>
            <a:ext cx="43513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a:solidFill>
                  <a:srgbClr val="0000FF"/>
                </a:solidFill>
              </a:rPr>
              <a:t>多维随机变量及其分布</a:t>
            </a:r>
          </a:p>
        </p:txBody>
      </p:sp>
      <p:sp>
        <p:nvSpPr>
          <p:cNvPr id="6" name="Rectangle 22">
            <a:extLst>
              <a:ext uri="{FF2B5EF4-FFF2-40B4-BE49-F238E27FC236}">
                <a16:creationId xmlns:a16="http://schemas.microsoft.com/office/drawing/2014/main" id="{3FC2DBD2-DD6A-4789-AECF-83FF32B17F86}"/>
              </a:ext>
            </a:extLst>
          </p:cNvPr>
          <p:cNvSpPr>
            <a:spLocks noChangeArrowheads="1"/>
          </p:cNvSpPr>
          <p:nvPr/>
        </p:nvSpPr>
        <p:spPr bwMode="auto">
          <a:xfrm>
            <a:off x="1295400" y="4648200"/>
            <a:ext cx="6553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a:solidFill>
                  <a:srgbClr val="000000"/>
                </a:solidFill>
              </a:rPr>
              <a:t>由于从二维随机变量情形推广到多维随机变量情形一般并无实质性的困难，所以我们重点讨论二维随机变量。</a:t>
            </a:r>
          </a:p>
        </p:txBody>
      </p:sp>
      <p:sp>
        <p:nvSpPr>
          <p:cNvPr id="7" name="Rectangle 23">
            <a:extLst>
              <a:ext uri="{FF2B5EF4-FFF2-40B4-BE49-F238E27FC236}">
                <a16:creationId xmlns:a16="http://schemas.microsoft.com/office/drawing/2014/main" id="{6556ADB4-BE86-48ED-AC10-6738ADF9D430}"/>
              </a:ext>
            </a:extLst>
          </p:cNvPr>
          <p:cNvSpPr>
            <a:spLocks noChangeArrowheads="1"/>
          </p:cNvSpPr>
          <p:nvPr/>
        </p:nvSpPr>
        <p:spPr bwMode="auto">
          <a:xfrm>
            <a:off x="1600200" y="1066800"/>
            <a:ext cx="51347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FF0000"/>
                </a:solidFill>
              </a:rPr>
              <a:t>多维随机变量是一维随机变量的推广</a:t>
            </a:r>
          </a:p>
        </p:txBody>
      </p:sp>
      <p:grpSp>
        <p:nvGrpSpPr>
          <p:cNvPr id="8" name="Group 24">
            <a:extLst>
              <a:ext uri="{FF2B5EF4-FFF2-40B4-BE49-F238E27FC236}">
                <a16:creationId xmlns:a16="http://schemas.microsoft.com/office/drawing/2014/main" id="{202CEB1A-D7FA-476C-ACC7-FCF38D8CCF3D}"/>
              </a:ext>
            </a:extLst>
          </p:cNvPr>
          <p:cNvGrpSpPr>
            <a:grpSpLocks/>
          </p:cNvGrpSpPr>
          <p:nvPr/>
        </p:nvGrpSpPr>
        <p:grpSpPr bwMode="auto">
          <a:xfrm>
            <a:off x="4267200" y="2743200"/>
            <a:ext cx="838200" cy="990600"/>
            <a:chOff x="2688" y="1728"/>
            <a:chExt cx="528" cy="624"/>
          </a:xfrm>
        </p:grpSpPr>
        <p:sp>
          <p:nvSpPr>
            <p:cNvPr id="9" name="AutoShape 25">
              <a:extLst>
                <a:ext uri="{FF2B5EF4-FFF2-40B4-BE49-F238E27FC236}">
                  <a16:creationId xmlns:a16="http://schemas.microsoft.com/office/drawing/2014/main" id="{56C82C6A-5193-43C7-85F1-DD636BDED2B9}"/>
                </a:ext>
              </a:extLst>
            </p:cNvPr>
            <p:cNvSpPr>
              <a:spLocks noChangeArrowheads="1"/>
            </p:cNvSpPr>
            <p:nvPr/>
          </p:nvSpPr>
          <p:spPr bwMode="auto">
            <a:xfrm>
              <a:off x="2688" y="1728"/>
              <a:ext cx="192" cy="624"/>
            </a:xfrm>
            <a:prstGeom prst="downArrow">
              <a:avLst>
                <a:gd name="adj1" fmla="val 50000"/>
                <a:gd name="adj2" fmla="val 812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2400"/>
            </a:p>
          </p:txBody>
        </p:sp>
        <p:sp>
          <p:nvSpPr>
            <p:cNvPr id="10" name="Text Box 26">
              <a:extLst>
                <a:ext uri="{FF2B5EF4-FFF2-40B4-BE49-F238E27FC236}">
                  <a16:creationId xmlns:a16="http://schemas.microsoft.com/office/drawing/2014/main" id="{359C700C-E8A1-4756-98D0-FC017F4C76DB}"/>
                </a:ext>
              </a:extLst>
            </p:cNvPr>
            <p:cNvSpPr txBox="1">
              <a:spLocks noChangeArrowheads="1"/>
            </p:cNvSpPr>
            <p:nvPr/>
          </p:nvSpPr>
          <p:spPr bwMode="auto">
            <a:xfrm>
              <a:off x="2867" y="1728"/>
              <a:ext cx="34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r>
                <a:rPr kumimoji="1" lang="zh-CN" altLang="en-US" sz="2400" b="1" dirty="0">
                  <a:latin typeface="Times New Roman" panose="02020603050405020304" pitchFamily="18" charset="0"/>
                </a:rPr>
                <a:t>推广</a:t>
              </a:r>
            </a:p>
          </p:txBody>
        </p:sp>
      </p:grpSp>
    </p:spTree>
    <p:extLst>
      <p:ext uri="{BB962C8B-B14F-4D97-AF65-F5344CB8AC3E}">
        <p14:creationId xmlns:p14="http://schemas.microsoft.com/office/powerpoint/2010/main" val="1496186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outVertic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P spid="7" grpId="0" autoUpdateAnimBg="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3940AB-B0D1-42E8-9D4A-11864DF134BB}"/>
              </a:ext>
            </a:extLst>
          </p:cNvPr>
          <p:cNvSpPr>
            <a:spLocks noGrp="1"/>
          </p:cNvSpPr>
          <p:nvPr>
            <p:ph type="title"/>
          </p:nvPr>
        </p:nvSpPr>
        <p:spPr/>
        <p:txBody>
          <a:bodyPr/>
          <a:lstStyle/>
          <a:p>
            <a:r>
              <a:rPr lang="en-US" altLang="zh-CN" dirty="0"/>
              <a:t>3.5-1 </a:t>
            </a:r>
            <a:r>
              <a:rPr lang="zh-CN" altLang="en-US" dirty="0"/>
              <a:t>二维随机变量</a:t>
            </a:r>
          </a:p>
        </p:txBody>
      </p:sp>
      <p:sp>
        <p:nvSpPr>
          <p:cNvPr id="3" name="内容占位符 2">
            <a:extLst>
              <a:ext uri="{FF2B5EF4-FFF2-40B4-BE49-F238E27FC236}">
                <a16:creationId xmlns:a16="http://schemas.microsoft.com/office/drawing/2014/main" id="{650CCCCE-8FA0-4F21-BACC-1DFCB48845C4}"/>
              </a:ext>
            </a:extLst>
          </p:cNvPr>
          <p:cNvSpPr>
            <a:spLocks noGrp="1"/>
          </p:cNvSpPr>
          <p:nvPr>
            <p:ph idx="1"/>
          </p:nvPr>
        </p:nvSpPr>
        <p:spPr/>
        <p:txBody>
          <a:bodyPr/>
          <a:lstStyle/>
          <a:p>
            <a:r>
              <a:rPr kumimoji="1" lang="zh-CN" altLang="en-US" dirty="0"/>
              <a:t>二维随机变量及其分布</a:t>
            </a:r>
          </a:p>
          <a:p>
            <a:endParaRPr lang="zh-CN" altLang="en-US" dirty="0"/>
          </a:p>
        </p:txBody>
      </p:sp>
      <p:sp>
        <p:nvSpPr>
          <p:cNvPr id="4" name="Text Box 28">
            <a:extLst>
              <a:ext uri="{FF2B5EF4-FFF2-40B4-BE49-F238E27FC236}">
                <a16:creationId xmlns:a16="http://schemas.microsoft.com/office/drawing/2014/main" id="{366F4FEB-59A2-40C7-A68B-FF1AD14F5FDE}"/>
              </a:ext>
            </a:extLst>
          </p:cNvPr>
          <p:cNvSpPr txBox="1">
            <a:spLocks noChangeArrowheads="1"/>
          </p:cNvSpPr>
          <p:nvPr/>
        </p:nvSpPr>
        <p:spPr bwMode="auto">
          <a:xfrm>
            <a:off x="914400" y="1524000"/>
            <a:ext cx="7315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a:solidFill>
                  <a:srgbClr val="FF0000"/>
                </a:solidFill>
              </a:rPr>
              <a:t>定义</a:t>
            </a:r>
            <a:r>
              <a:rPr kumimoji="1" lang="zh-CN" altLang="en-US" sz="2400" b="1" dirty="0">
                <a:solidFill>
                  <a:srgbClr val="000000"/>
                </a:solidFill>
              </a:rPr>
              <a:t> 设</a:t>
            </a:r>
            <a:r>
              <a:rPr kumimoji="1" lang="en-US" altLang="zh-CN" sz="2400" b="1" i="1" dirty="0">
                <a:solidFill>
                  <a:srgbClr val="000000"/>
                </a:solidFill>
                <a:latin typeface="Times New Roman" panose="02020603050405020304" pitchFamily="18" charset="0"/>
              </a:rPr>
              <a:t>E </a:t>
            </a:r>
            <a:r>
              <a:rPr kumimoji="1" lang="zh-CN" altLang="en-US" sz="2400" b="1" dirty="0">
                <a:solidFill>
                  <a:srgbClr val="000000"/>
                </a:solidFill>
              </a:rPr>
              <a:t>是一个随机试验，它的样本空间是</a:t>
            </a:r>
            <a:r>
              <a:rPr kumimoji="1" lang="el-GR" altLang="zh-CN" sz="2400" b="1" dirty="0">
                <a:solidFill>
                  <a:srgbClr val="000000"/>
                </a:solidFill>
                <a:sym typeface="Symbol" panose="05050102010706020507" pitchFamily="18" charset="2"/>
              </a:rPr>
              <a:t></a:t>
            </a:r>
            <a:r>
              <a:rPr kumimoji="1" lang="zh-CN" altLang="en-US" sz="2400" b="1" dirty="0">
                <a:solidFill>
                  <a:srgbClr val="000000"/>
                </a:solidFill>
                <a:sym typeface="Symbol" panose="05050102010706020507" pitchFamily="18" charset="2"/>
              </a:rPr>
              <a:t> </a:t>
            </a:r>
            <a:r>
              <a:rPr kumimoji="1" lang="en-US" altLang="zh-CN" sz="2400" b="1" dirty="0">
                <a:solidFill>
                  <a:srgbClr val="000000"/>
                </a:solidFill>
                <a:sym typeface="Symbol" panose="05050102010706020507" pitchFamily="18" charset="2"/>
              </a:rPr>
              <a:t>={}</a:t>
            </a:r>
            <a:r>
              <a:rPr kumimoji="1" lang="en-US" altLang="zh-CN" sz="2400" b="1" dirty="0">
                <a:solidFill>
                  <a:srgbClr val="000000"/>
                </a:solidFill>
              </a:rPr>
              <a:t>, </a:t>
            </a:r>
            <a:r>
              <a:rPr kumimoji="1" lang="en-US" altLang="zh-CN" sz="2400" b="1" i="1" dirty="0">
                <a:solidFill>
                  <a:srgbClr val="000000"/>
                </a:solidFill>
                <a:latin typeface="Times New Roman" panose="02020603050405020304" pitchFamily="18" charset="0"/>
              </a:rPr>
              <a:t>X </a:t>
            </a:r>
            <a:r>
              <a:rPr kumimoji="1" lang="en-US" altLang="zh-CN" sz="2400" b="1" dirty="0">
                <a:solidFill>
                  <a:srgbClr val="000000"/>
                </a:solidFill>
                <a:latin typeface="Times New Roman" panose="02020603050405020304" pitchFamily="18" charset="0"/>
              </a:rPr>
              <a:t>=</a:t>
            </a:r>
            <a:r>
              <a:rPr kumimoji="1" lang="en-US" altLang="zh-CN" sz="2400" b="1" i="1" dirty="0">
                <a:solidFill>
                  <a:srgbClr val="000000"/>
                </a:solidFill>
                <a:latin typeface="Times New Roman" panose="02020603050405020304" pitchFamily="18" charset="0"/>
              </a:rPr>
              <a:t>X</a:t>
            </a:r>
            <a:r>
              <a:rPr kumimoji="1" lang="en-US" altLang="zh-CN" sz="2400" b="1" dirty="0">
                <a:solidFill>
                  <a:srgbClr val="000000"/>
                </a:solidFill>
                <a:latin typeface="Times New Roman" panose="02020603050405020304" pitchFamily="18" charset="0"/>
              </a:rPr>
              <a:t>(</a:t>
            </a:r>
            <a:r>
              <a:rPr kumimoji="1" lang="en-US" altLang="zh-CN" sz="2400" b="1" dirty="0">
                <a:solidFill>
                  <a:srgbClr val="000000"/>
                </a:solidFill>
                <a:latin typeface="Times New Roman" panose="02020603050405020304" pitchFamily="18" charset="0"/>
                <a:sym typeface="Symbol" panose="05050102010706020507" pitchFamily="18" charset="2"/>
              </a:rPr>
              <a:t></a:t>
            </a:r>
            <a:r>
              <a:rPr kumimoji="1" lang="en-US" altLang="zh-CN" sz="2400" b="1" dirty="0">
                <a:solidFill>
                  <a:srgbClr val="000000"/>
                </a:solidFill>
                <a:latin typeface="Times New Roman" panose="02020603050405020304" pitchFamily="18" charset="0"/>
              </a:rPr>
              <a:t>) </a:t>
            </a:r>
            <a:r>
              <a:rPr kumimoji="1" lang="zh-CN" altLang="en-US" sz="2400" b="1" dirty="0">
                <a:solidFill>
                  <a:srgbClr val="000000"/>
                </a:solidFill>
              </a:rPr>
              <a:t>和 </a:t>
            </a:r>
            <a:r>
              <a:rPr kumimoji="1" lang="en-US" altLang="zh-CN" sz="2400" b="1" i="1" dirty="0">
                <a:solidFill>
                  <a:srgbClr val="000000"/>
                </a:solidFill>
                <a:latin typeface="Times New Roman" panose="02020603050405020304" pitchFamily="18" charset="0"/>
              </a:rPr>
              <a:t>Y </a:t>
            </a:r>
            <a:r>
              <a:rPr kumimoji="1" lang="en-US" altLang="zh-CN" sz="2400" b="1" dirty="0">
                <a:solidFill>
                  <a:srgbClr val="000000"/>
                </a:solidFill>
                <a:latin typeface="Times New Roman" panose="02020603050405020304" pitchFamily="18" charset="0"/>
              </a:rPr>
              <a:t>=</a:t>
            </a:r>
            <a:r>
              <a:rPr kumimoji="1" lang="en-US" altLang="zh-CN" sz="2400" b="1" i="1" dirty="0">
                <a:solidFill>
                  <a:srgbClr val="000000"/>
                </a:solidFill>
                <a:latin typeface="Times New Roman" panose="02020603050405020304" pitchFamily="18" charset="0"/>
              </a:rPr>
              <a:t>Y</a:t>
            </a:r>
            <a:r>
              <a:rPr kumimoji="1" lang="en-US" altLang="zh-CN" sz="2400" b="1" dirty="0">
                <a:solidFill>
                  <a:srgbClr val="000000"/>
                </a:solidFill>
                <a:latin typeface="Times New Roman" panose="02020603050405020304" pitchFamily="18" charset="0"/>
              </a:rPr>
              <a:t>(</a:t>
            </a:r>
            <a:r>
              <a:rPr kumimoji="1" lang="en-US" altLang="zh-CN" sz="2400" b="1" dirty="0">
                <a:solidFill>
                  <a:srgbClr val="000000"/>
                </a:solidFill>
                <a:latin typeface="Times New Roman" panose="02020603050405020304" pitchFamily="18" charset="0"/>
                <a:sym typeface="Symbol" panose="05050102010706020507" pitchFamily="18" charset="2"/>
              </a:rPr>
              <a:t></a:t>
            </a:r>
            <a:r>
              <a:rPr kumimoji="1" lang="en-US" altLang="zh-CN" sz="2400" b="1" dirty="0">
                <a:solidFill>
                  <a:srgbClr val="000000"/>
                </a:solidFill>
                <a:latin typeface="Times New Roman" panose="02020603050405020304" pitchFamily="18" charset="0"/>
              </a:rPr>
              <a:t>) </a:t>
            </a:r>
            <a:r>
              <a:rPr kumimoji="1" lang="zh-CN" altLang="en-US" sz="2400" b="1" dirty="0">
                <a:solidFill>
                  <a:srgbClr val="000000"/>
                </a:solidFill>
              </a:rPr>
              <a:t>是定义在 </a:t>
            </a:r>
            <a:r>
              <a:rPr kumimoji="1" lang="el-GR" altLang="zh-CN" sz="2400" b="1" dirty="0">
                <a:solidFill>
                  <a:srgbClr val="000000"/>
                </a:solidFill>
                <a:sym typeface="Symbol" panose="05050102010706020507" pitchFamily="18" charset="2"/>
              </a:rPr>
              <a:t></a:t>
            </a:r>
            <a:r>
              <a:rPr kumimoji="1" lang="zh-CN" altLang="en-US" sz="2400" b="1" dirty="0">
                <a:solidFill>
                  <a:srgbClr val="000000"/>
                </a:solidFill>
                <a:sym typeface="Symbol" panose="05050102010706020507" pitchFamily="18" charset="2"/>
              </a:rPr>
              <a:t> </a:t>
            </a:r>
            <a:r>
              <a:rPr kumimoji="1" lang="zh-CN" altLang="en-US" sz="2400" b="1" dirty="0">
                <a:solidFill>
                  <a:srgbClr val="000000"/>
                </a:solidFill>
              </a:rPr>
              <a:t>上的两个随机变量，由它们构成的一个向量 </a:t>
            </a:r>
            <a:r>
              <a:rPr kumimoji="1" lang="en-US" altLang="zh-CN" sz="2400" b="1" dirty="0">
                <a:solidFill>
                  <a:srgbClr val="000000"/>
                </a:solidFill>
                <a:latin typeface="Times New Roman" panose="02020603050405020304" pitchFamily="18" charset="0"/>
              </a:rPr>
              <a:t>(</a:t>
            </a:r>
            <a:r>
              <a:rPr kumimoji="1" lang="en-US" altLang="zh-CN" sz="2400" b="1" i="1" dirty="0">
                <a:solidFill>
                  <a:srgbClr val="000000"/>
                </a:solidFill>
                <a:latin typeface="Times New Roman" panose="02020603050405020304" pitchFamily="18" charset="0"/>
              </a:rPr>
              <a:t>X</a:t>
            </a:r>
            <a:r>
              <a:rPr kumimoji="1" lang="en-US" altLang="zh-CN" sz="2400" b="1" dirty="0">
                <a:solidFill>
                  <a:srgbClr val="000000"/>
                </a:solidFill>
                <a:latin typeface="Times New Roman" panose="02020603050405020304" pitchFamily="18" charset="0"/>
              </a:rPr>
              <a:t>,</a:t>
            </a:r>
            <a:r>
              <a:rPr kumimoji="1" lang="en-US" altLang="zh-CN" sz="2400" b="1" i="1" dirty="0">
                <a:solidFill>
                  <a:srgbClr val="000000"/>
                </a:solidFill>
                <a:latin typeface="Times New Roman" panose="02020603050405020304" pitchFamily="18" charset="0"/>
              </a:rPr>
              <a:t>Y </a:t>
            </a:r>
            <a:r>
              <a:rPr kumimoji="1" lang="en-US" altLang="zh-CN" sz="2400" b="1" dirty="0">
                <a:solidFill>
                  <a:srgbClr val="000000"/>
                </a:solidFill>
                <a:latin typeface="Times New Roman" panose="02020603050405020304" pitchFamily="18" charset="0"/>
              </a:rPr>
              <a:t>) </a:t>
            </a:r>
            <a:r>
              <a:rPr kumimoji="1" lang="zh-CN" altLang="en-US" sz="2400" b="1" dirty="0">
                <a:solidFill>
                  <a:srgbClr val="000000"/>
                </a:solidFill>
              </a:rPr>
              <a:t>叫做</a:t>
            </a:r>
            <a:r>
              <a:rPr kumimoji="1" lang="zh-CN" altLang="en-US" sz="2400" b="1" dirty="0">
                <a:solidFill>
                  <a:srgbClr val="0000FF"/>
                </a:solidFill>
              </a:rPr>
              <a:t>二维随机变量</a:t>
            </a:r>
            <a:r>
              <a:rPr kumimoji="1" lang="zh-CN" altLang="en-US" sz="2400" b="1" dirty="0">
                <a:solidFill>
                  <a:srgbClr val="000000"/>
                </a:solidFill>
              </a:rPr>
              <a:t>或</a:t>
            </a:r>
            <a:r>
              <a:rPr kumimoji="1" lang="zh-CN" altLang="en-US" sz="2400" b="1" dirty="0">
                <a:solidFill>
                  <a:srgbClr val="0000FF"/>
                </a:solidFill>
              </a:rPr>
              <a:t>二维随机向量</a:t>
            </a:r>
            <a:r>
              <a:rPr kumimoji="1" lang="zh-CN" altLang="en-US" sz="2400" b="1" dirty="0">
                <a:solidFill>
                  <a:srgbClr val="000000"/>
                </a:solidFill>
              </a:rPr>
              <a:t>。</a:t>
            </a:r>
          </a:p>
        </p:txBody>
      </p:sp>
      <p:sp>
        <p:nvSpPr>
          <p:cNvPr id="5" name="Rectangle 29">
            <a:extLst>
              <a:ext uri="{FF2B5EF4-FFF2-40B4-BE49-F238E27FC236}">
                <a16:creationId xmlns:a16="http://schemas.microsoft.com/office/drawing/2014/main" id="{D6BF76B3-AC94-4F25-AC3D-FB08B884C3EF}"/>
              </a:ext>
            </a:extLst>
          </p:cNvPr>
          <p:cNvSpPr>
            <a:spLocks noChangeArrowheads="1"/>
          </p:cNvSpPr>
          <p:nvPr/>
        </p:nvSpPr>
        <p:spPr bwMode="auto">
          <a:xfrm>
            <a:off x="914400" y="4267200"/>
            <a:ext cx="7315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1" lang="zh-CN" altLang="en-US" sz="2400" b="1" dirty="0">
                <a:solidFill>
                  <a:srgbClr val="000000"/>
                </a:solidFill>
              </a:rPr>
              <a:t>二维随机变量 </a:t>
            </a:r>
            <a:r>
              <a:rPr kumimoji="1" lang="en-US" altLang="zh-CN" sz="2400" b="1" dirty="0">
                <a:solidFill>
                  <a:srgbClr val="000000"/>
                </a:solidFill>
                <a:latin typeface="Times New Roman" panose="02020603050405020304" pitchFamily="18" charset="0"/>
              </a:rPr>
              <a:t>(</a:t>
            </a:r>
            <a:r>
              <a:rPr kumimoji="1" lang="en-US" altLang="zh-CN" sz="2400" b="1" i="1" dirty="0">
                <a:solidFill>
                  <a:srgbClr val="000000"/>
                </a:solidFill>
                <a:latin typeface="Times New Roman" panose="02020603050405020304" pitchFamily="18" charset="0"/>
              </a:rPr>
              <a:t>X</a:t>
            </a:r>
            <a:r>
              <a:rPr kumimoji="1" lang="en-US" altLang="zh-CN" sz="2400" b="1" dirty="0">
                <a:solidFill>
                  <a:srgbClr val="000000"/>
                </a:solidFill>
                <a:latin typeface="Times New Roman" panose="02020603050405020304" pitchFamily="18" charset="0"/>
              </a:rPr>
              <a:t>,</a:t>
            </a:r>
            <a:r>
              <a:rPr kumimoji="1" lang="en-US" altLang="zh-CN" sz="2400" b="1" i="1" dirty="0">
                <a:solidFill>
                  <a:srgbClr val="000000"/>
                </a:solidFill>
                <a:latin typeface="Times New Roman" panose="02020603050405020304" pitchFamily="18" charset="0"/>
              </a:rPr>
              <a:t>Y </a:t>
            </a:r>
            <a:r>
              <a:rPr kumimoji="1" lang="en-US" altLang="zh-CN" sz="2400" b="1" dirty="0">
                <a:solidFill>
                  <a:srgbClr val="000000"/>
                </a:solidFill>
                <a:latin typeface="Times New Roman" panose="02020603050405020304" pitchFamily="18" charset="0"/>
              </a:rPr>
              <a:t>) </a:t>
            </a:r>
            <a:r>
              <a:rPr kumimoji="1" lang="zh-CN" altLang="en-US" sz="2400" b="1" dirty="0">
                <a:solidFill>
                  <a:srgbClr val="000000"/>
                </a:solidFill>
              </a:rPr>
              <a:t>的性质不仅与 </a:t>
            </a:r>
            <a:r>
              <a:rPr kumimoji="1" lang="en-US" altLang="zh-CN" sz="2400" b="1" i="1" dirty="0">
                <a:solidFill>
                  <a:srgbClr val="000000"/>
                </a:solidFill>
                <a:latin typeface="Times New Roman" panose="02020603050405020304" pitchFamily="18" charset="0"/>
              </a:rPr>
              <a:t>X  </a:t>
            </a:r>
            <a:r>
              <a:rPr kumimoji="1" lang="zh-CN" altLang="en-US" sz="2400" b="1" dirty="0">
                <a:solidFill>
                  <a:srgbClr val="000000"/>
                </a:solidFill>
              </a:rPr>
              <a:t>及 </a:t>
            </a:r>
            <a:r>
              <a:rPr kumimoji="1" lang="en-US" altLang="zh-CN" sz="2400" b="1" i="1" dirty="0">
                <a:solidFill>
                  <a:srgbClr val="000000"/>
                </a:solidFill>
                <a:latin typeface="Times New Roman" panose="02020603050405020304" pitchFamily="18" charset="0"/>
              </a:rPr>
              <a:t>Y </a:t>
            </a:r>
            <a:r>
              <a:rPr kumimoji="1" lang="zh-CN" altLang="en-US" sz="2400" b="1" dirty="0">
                <a:solidFill>
                  <a:srgbClr val="000000"/>
                </a:solidFill>
              </a:rPr>
              <a:t>有关，而且还依赖于这两个随机变量的相互关系，所以应把二维随机变量 </a:t>
            </a:r>
            <a:r>
              <a:rPr kumimoji="1" lang="en-US" altLang="zh-CN" sz="2400" b="1" dirty="0">
                <a:solidFill>
                  <a:srgbClr val="000000"/>
                </a:solidFill>
                <a:latin typeface="Times New Roman" panose="02020603050405020304" pitchFamily="18" charset="0"/>
              </a:rPr>
              <a:t>(</a:t>
            </a:r>
            <a:r>
              <a:rPr kumimoji="1" lang="en-US" altLang="zh-CN" sz="2400" b="1" i="1" dirty="0">
                <a:solidFill>
                  <a:srgbClr val="000000"/>
                </a:solidFill>
                <a:latin typeface="Times New Roman" panose="02020603050405020304" pitchFamily="18" charset="0"/>
              </a:rPr>
              <a:t>X</a:t>
            </a:r>
            <a:r>
              <a:rPr kumimoji="1" lang="en-US" altLang="zh-CN" sz="2400" b="1" dirty="0">
                <a:solidFill>
                  <a:srgbClr val="000000"/>
                </a:solidFill>
                <a:latin typeface="Times New Roman" panose="02020603050405020304" pitchFamily="18" charset="0"/>
              </a:rPr>
              <a:t>,</a:t>
            </a:r>
            <a:r>
              <a:rPr kumimoji="1" lang="en-US" altLang="zh-CN" sz="2400" b="1" i="1" dirty="0">
                <a:solidFill>
                  <a:srgbClr val="000000"/>
                </a:solidFill>
                <a:latin typeface="Times New Roman" panose="02020603050405020304" pitchFamily="18" charset="0"/>
              </a:rPr>
              <a:t>Y</a:t>
            </a:r>
            <a:r>
              <a:rPr kumimoji="1" lang="en-US" altLang="zh-CN" sz="2400" b="1" dirty="0">
                <a:solidFill>
                  <a:srgbClr val="000000"/>
                </a:solidFill>
                <a:latin typeface="Times New Roman" panose="02020603050405020304" pitchFamily="18" charset="0"/>
              </a:rPr>
              <a:t> ) </a:t>
            </a:r>
            <a:r>
              <a:rPr kumimoji="1" lang="zh-CN" altLang="en-US" sz="2400" b="1" dirty="0">
                <a:solidFill>
                  <a:srgbClr val="000000"/>
                </a:solidFill>
              </a:rPr>
              <a:t>作为一个整体来研究。</a:t>
            </a:r>
          </a:p>
        </p:txBody>
      </p:sp>
      <p:graphicFrame>
        <p:nvGraphicFramePr>
          <p:cNvPr id="6" name="Object 30">
            <a:extLst>
              <a:ext uri="{FF2B5EF4-FFF2-40B4-BE49-F238E27FC236}">
                <a16:creationId xmlns:a16="http://schemas.microsoft.com/office/drawing/2014/main" id="{865D9FA3-E8FF-4818-A34A-AA549C9A8BAB}"/>
              </a:ext>
            </a:extLst>
          </p:cNvPr>
          <p:cNvGraphicFramePr>
            <a:graphicFrameLocks noChangeAspect="1"/>
          </p:cNvGraphicFramePr>
          <p:nvPr>
            <p:extLst>
              <p:ext uri="{D42A27DB-BD31-4B8C-83A1-F6EECF244321}">
                <p14:modId xmlns:p14="http://schemas.microsoft.com/office/powerpoint/2010/main" val="1070661698"/>
              </p:ext>
            </p:extLst>
          </p:nvPr>
        </p:nvGraphicFramePr>
        <p:xfrm>
          <a:off x="911225" y="3444875"/>
          <a:ext cx="7207250" cy="638175"/>
        </p:xfrm>
        <a:graphic>
          <a:graphicData uri="http://schemas.openxmlformats.org/presentationml/2006/ole">
            <mc:AlternateContent xmlns:mc="http://schemas.openxmlformats.org/markup-compatibility/2006">
              <mc:Choice xmlns:v="urn:schemas-microsoft-com:vml" Requires="v">
                <p:oleObj spid="_x0000_s84024" name="Equation" r:id="rId3" imgW="2869920" imgH="253800" progId="Equation.DSMT4">
                  <p:embed/>
                </p:oleObj>
              </mc:Choice>
              <mc:Fallback>
                <p:oleObj name="Equation" r:id="rId3" imgW="2869920" imgH="253800" progId="Equation.DSMT4">
                  <p:embed/>
                  <p:pic>
                    <p:nvPicPr>
                      <p:cNvPr id="280606" name="Object 30">
                        <a:extLst>
                          <a:ext uri="{FF2B5EF4-FFF2-40B4-BE49-F238E27FC236}">
                            <a16:creationId xmlns:a16="http://schemas.microsoft.com/office/drawing/2014/main" id="{F8950CF1-4E9B-48C0-ACE9-46312586AA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1225" y="3444875"/>
                        <a:ext cx="7207250"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5727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7" presetClass="entr" presetSubtype="0" fill="hold" grpId="0" nodeType="clickEffect">
                                  <p:stCondLst>
                                    <p:cond delay="0"/>
                                  </p:stCondLst>
                                  <p:iterate type="lt">
                                    <p:tmPct val="50000"/>
                                  </p:iterate>
                                  <p:childTnLst>
                                    <p:set>
                                      <p:cBhvr>
                                        <p:cTn id="17" dur="1" fill="hold">
                                          <p:stCondLst>
                                            <p:cond delay="0"/>
                                          </p:stCondLst>
                                        </p:cTn>
                                        <p:tgtEl>
                                          <p:spTgt spid="5"/>
                                        </p:tgtEl>
                                        <p:attrNameLst>
                                          <p:attrName>style.visibility</p:attrName>
                                        </p:attrNameLst>
                                      </p:cBhvr>
                                      <p:to>
                                        <p:strVal val="visible"/>
                                      </p:to>
                                    </p:set>
                                    <p:anim calcmode="discrete" valueType="clr">
                                      <p:cBhvr override="childStyle">
                                        <p:cTn id="18"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19" dur="80"/>
                                        <p:tgtEl>
                                          <p:spTgt spid="5"/>
                                        </p:tgtEl>
                                        <p:attrNameLst>
                                          <p:attrName>fillcolor</p:attrName>
                                        </p:attrNameLst>
                                      </p:cBhvr>
                                      <p:tavLst>
                                        <p:tav tm="0">
                                          <p:val>
                                            <p:clrVal>
                                              <a:schemeClr val="accent2"/>
                                            </p:clrVal>
                                          </p:val>
                                        </p:tav>
                                        <p:tav tm="50000">
                                          <p:val>
                                            <p:clrVal>
                                              <a:schemeClr val="hlink"/>
                                            </p:clrVal>
                                          </p:val>
                                        </p:tav>
                                      </p:tavLst>
                                    </p:anim>
                                    <p:set>
                                      <p:cBhvr>
                                        <p:cTn id="20" dur="80"/>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utoUpdateAnimBg="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2CF710-EDAC-41E5-B8D5-7AF8845EC207}"/>
              </a:ext>
            </a:extLst>
          </p:cNvPr>
          <p:cNvSpPr>
            <a:spLocks noGrp="1"/>
          </p:cNvSpPr>
          <p:nvPr>
            <p:ph type="title"/>
          </p:nvPr>
        </p:nvSpPr>
        <p:spPr/>
        <p:txBody>
          <a:bodyPr/>
          <a:lstStyle/>
          <a:p>
            <a:r>
              <a:rPr lang="en-US" altLang="zh-CN" dirty="0"/>
              <a:t>3.5-1 </a:t>
            </a:r>
            <a:r>
              <a:rPr lang="zh-CN" altLang="en-US" dirty="0"/>
              <a:t>二维随机变量</a:t>
            </a:r>
          </a:p>
        </p:txBody>
      </p:sp>
      <p:sp>
        <p:nvSpPr>
          <p:cNvPr id="3" name="内容占位符 2">
            <a:extLst>
              <a:ext uri="{FF2B5EF4-FFF2-40B4-BE49-F238E27FC236}">
                <a16:creationId xmlns:a16="http://schemas.microsoft.com/office/drawing/2014/main" id="{782C4C2F-4EBD-4B46-B7BB-E2C01D9FF873}"/>
              </a:ext>
            </a:extLst>
          </p:cNvPr>
          <p:cNvSpPr>
            <a:spLocks noGrp="1"/>
          </p:cNvSpPr>
          <p:nvPr>
            <p:ph idx="1"/>
          </p:nvPr>
        </p:nvSpPr>
        <p:spPr/>
        <p:txBody>
          <a:bodyPr/>
          <a:lstStyle/>
          <a:p>
            <a:endParaRPr lang="zh-CN" altLang="en-US" dirty="0"/>
          </a:p>
        </p:txBody>
      </p:sp>
      <p:sp>
        <p:nvSpPr>
          <p:cNvPr id="4" name="Text Box 23">
            <a:extLst>
              <a:ext uri="{FF2B5EF4-FFF2-40B4-BE49-F238E27FC236}">
                <a16:creationId xmlns:a16="http://schemas.microsoft.com/office/drawing/2014/main" id="{7E5D6379-E9E7-40F6-AF9E-30C4EFC7D17D}"/>
              </a:ext>
            </a:extLst>
          </p:cNvPr>
          <p:cNvSpPr txBox="1">
            <a:spLocks noChangeArrowheads="1"/>
          </p:cNvSpPr>
          <p:nvPr/>
        </p:nvSpPr>
        <p:spPr bwMode="auto">
          <a:xfrm>
            <a:off x="990694" y="1004589"/>
            <a:ext cx="7086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a:solidFill>
                  <a:srgbClr val="FF0000"/>
                </a:solidFill>
              </a:rPr>
              <a:t>定义</a:t>
            </a:r>
            <a:r>
              <a:rPr kumimoji="1" lang="zh-CN" altLang="en-US" sz="2400" b="1" dirty="0">
                <a:solidFill>
                  <a:srgbClr val="000000"/>
                </a:solidFill>
              </a:rPr>
              <a:t> 设</a:t>
            </a:r>
            <a:r>
              <a:rPr kumimoji="1" lang="en-US" altLang="zh-CN" sz="2400" b="1" dirty="0">
                <a:solidFill>
                  <a:srgbClr val="000000"/>
                </a:solidFill>
                <a:latin typeface="Times New Roman" panose="02020603050405020304" pitchFamily="18" charset="0"/>
              </a:rPr>
              <a:t>(</a:t>
            </a:r>
            <a:r>
              <a:rPr kumimoji="1" lang="en-US" altLang="zh-CN" sz="2400" b="1" i="1" dirty="0">
                <a:solidFill>
                  <a:srgbClr val="000000"/>
                </a:solidFill>
                <a:latin typeface="Times New Roman" panose="02020603050405020304" pitchFamily="18" charset="0"/>
              </a:rPr>
              <a:t>X</a:t>
            </a:r>
            <a:r>
              <a:rPr kumimoji="1" lang="en-US" altLang="zh-CN" sz="2400" b="1" dirty="0">
                <a:solidFill>
                  <a:srgbClr val="000000"/>
                </a:solidFill>
                <a:latin typeface="Times New Roman" panose="02020603050405020304" pitchFamily="18" charset="0"/>
              </a:rPr>
              <a:t>,</a:t>
            </a:r>
            <a:r>
              <a:rPr kumimoji="1" lang="en-US" altLang="zh-CN" sz="2400" b="1" i="1" dirty="0">
                <a:solidFill>
                  <a:srgbClr val="000000"/>
                </a:solidFill>
                <a:latin typeface="Times New Roman" panose="02020603050405020304" pitchFamily="18" charset="0"/>
              </a:rPr>
              <a:t>Y </a:t>
            </a:r>
            <a:r>
              <a:rPr kumimoji="1" lang="en-US" altLang="zh-CN" sz="2400" b="1" dirty="0">
                <a:solidFill>
                  <a:srgbClr val="000000"/>
                </a:solidFill>
                <a:latin typeface="Times New Roman" panose="02020603050405020304" pitchFamily="18" charset="0"/>
              </a:rPr>
              <a:t>)</a:t>
            </a:r>
            <a:r>
              <a:rPr kumimoji="1" lang="zh-CN" altLang="en-US" sz="2400" b="1" dirty="0">
                <a:solidFill>
                  <a:srgbClr val="000000"/>
                </a:solidFill>
              </a:rPr>
              <a:t>是二维随机变量，对于任意实数</a:t>
            </a:r>
            <a:r>
              <a:rPr kumimoji="1" lang="en-US" altLang="zh-CN" sz="2400" b="1" i="1" dirty="0">
                <a:solidFill>
                  <a:srgbClr val="000000"/>
                </a:solidFill>
                <a:latin typeface="Times New Roman" panose="02020603050405020304" pitchFamily="18" charset="0"/>
                <a:sym typeface="Symbol" panose="05050102010706020507" pitchFamily="18" charset="2"/>
              </a:rPr>
              <a:t>x</a:t>
            </a:r>
            <a:r>
              <a:rPr kumimoji="1" lang="en-US" altLang="zh-CN" sz="2400" b="1" dirty="0">
                <a:solidFill>
                  <a:srgbClr val="000000"/>
                </a:solidFill>
                <a:latin typeface="Times New Roman" panose="02020603050405020304" pitchFamily="18" charset="0"/>
                <a:sym typeface="Symbol" panose="05050102010706020507" pitchFamily="18" charset="2"/>
              </a:rPr>
              <a:t>, </a:t>
            </a:r>
            <a:r>
              <a:rPr kumimoji="1" lang="en-US" altLang="zh-CN" sz="2400" b="1" i="1" dirty="0">
                <a:solidFill>
                  <a:srgbClr val="000000"/>
                </a:solidFill>
                <a:latin typeface="Times New Roman" panose="02020603050405020304" pitchFamily="18" charset="0"/>
                <a:sym typeface="Symbol" panose="05050102010706020507" pitchFamily="18" charset="2"/>
              </a:rPr>
              <a:t>y</a:t>
            </a:r>
            <a:r>
              <a:rPr kumimoji="1" lang="zh-CN" altLang="en-US" sz="2400" b="1" dirty="0">
                <a:solidFill>
                  <a:srgbClr val="000000"/>
                </a:solidFill>
              </a:rPr>
              <a:t>，二元函数 </a:t>
            </a:r>
          </a:p>
          <a:p>
            <a:r>
              <a:rPr kumimoji="1" lang="zh-CN" altLang="en-US" sz="2400" b="1" dirty="0">
                <a:solidFill>
                  <a:srgbClr val="000000"/>
                </a:solidFill>
              </a:rPr>
              <a:t>                 </a:t>
            </a:r>
            <a:r>
              <a:rPr kumimoji="1" lang="en-US" altLang="zh-CN" sz="2400" b="1" i="1" dirty="0">
                <a:solidFill>
                  <a:srgbClr val="000000"/>
                </a:solidFill>
                <a:latin typeface="Times New Roman" panose="02020603050405020304" pitchFamily="18" charset="0"/>
              </a:rPr>
              <a:t>F </a:t>
            </a:r>
            <a:r>
              <a:rPr kumimoji="1" lang="en-US" altLang="zh-CN" sz="2400" b="1" dirty="0">
                <a:solidFill>
                  <a:srgbClr val="000000"/>
                </a:solidFill>
                <a:latin typeface="Times New Roman" panose="02020603050405020304" pitchFamily="18" charset="0"/>
              </a:rPr>
              <a:t>(</a:t>
            </a:r>
            <a:r>
              <a:rPr kumimoji="1" lang="en-US" altLang="zh-CN" sz="2400" b="1" i="1" dirty="0">
                <a:solidFill>
                  <a:srgbClr val="000000"/>
                </a:solidFill>
                <a:latin typeface="Times New Roman" panose="02020603050405020304" pitchFamily="18" charset="0"/>
              </a:rPr>
              <a:t>x</a:t>
            </a:r>
            <a:r>
              <a:rPr kumimoji="1" lang="en-US" altLang="zh-CN" sz="2400" b="1" dirty="0">
                <a:solidFill>
                  <a:srgbClr val="000000"/>
                </a:solidFill>
                <a:latin typeface="Times New Roman" panose="02020603050405020304" pitchFamily="18" charset="0"/>
              </a:rPr>
              <a:t>, </a:t>
            </a:r>
            <a:r>
              <a:rPr kumimoji="1" lang="en-US" altLang="zh-CN" sz="2400" b="1" i="1" dirty="0">
                <a:solidFill>
                  <a:srgbClr val="000000"/>
                </a:solidFill>
                <a:latin typeface="Times New Roman" panose="02020603050405020304" pitchFamily="18" charset="0"/>
              </a:rPr>
              <a:t>y</a:t>
            </a:r>
            <a:r>
              <a:rPr kumimoji="1" lang="en-US" altLang="zh-CN" sz="2400" b="1" dirty="0">
                <a:solidFill>
                  <a:srgbClr val="000000"/>
                </a:solidFill>
                <a:latin typeface="Times New Roman" panose="02020603050405020304" pitchFamily="18" charset="0"/>
              </a:rPr>
              <a:t>)=</a:t>
            </a:r>
            <a:r>
              <a:rPr kumimoji="1" lang="en-US" altLang="zh-CN" sz="2400" b="1" i="1" dirty="0">
                <a:solidFill>
                  <a:srgbClr val="000000"/>
                </a:solidFill>
                <a:latin typeface="Times New Roman" panose="02020603050405020304" pitchFamily="18" charset="0"/>
              </a:rPr>
              <a:t>P</a:t>
            </a:r>
            <a:r>
              <a:rPr kumimoji="1" lang="en-US" altLang="zh-CN" sz="2400" b="1" dirty="0">
                <a:solidFill>
                  <a:srgbClr val="000000"/>
                </a:solidFill>
                <a:latin typeface="Times New Roman" panose="02020603050405020304" pitchFamily="18" charset="0"/>
              </a:rPr>
              <a:t>{ </a:t>
            </a:r>
            <a:r>
              <a:rPr kumimoji="1" lang="en-US" altLang="zh-CN" sz="2400" b="1" i="1" dirty="0">
                <a:solidFill>
                  <a:srgbClr val="000000"/>
                </a:solidFill>
                <a:latin typeface="Times New Roman" panose="02020603050405020304" pitchFamily="18" charset="0"/>
              </a:rPr>
              <a:t>X</a:t>
            </a:r>
            <a:r>
              <a:rPr kumimoji="1" lang="en-US" altLang="zh-CN" sz="2400" b="1" dirty="0">
                <a:solidFill>
                  <a:srgbClr val="000000"/>
                </a:solidFill>
                <a:latin typeface="Times New Roman" panose="02020603050405020304" pitchFamily="18" charset="0"/>
              </a:rPr>
              <a:t>≤ </a:t>
            </a:r>
            <a:r>
              <a:rPr kumimoji="1" lang="en-US" altLang="zh-CN" sz="2400" b="1" i="1" dirty="0">
                <a:solidFill>
                  <a:srgbClr val="000000"/>
                </a:solidFill>
                <a:latin typeface="Times New Roman" panose="02020603050405020304" pitchFamily="18" charset="0"/>
              </a:rPr>
              <a:t>x</a:t>
            </a:r>
            <a:r>
              <a:rPr kumimoji="1" lang="en-US" altLang="zh-CN" sz="2400" b="1" dirty="0">
                <a:solidFill>
                  <a:srgbClr val="000000"/>
                </a:solidFill>
                <a:latin typeface="Times New Roman" panose="02020603050405020304" pitchFamily="18" charset="0"/>
              </a:rPr>
              <a:t>, </a:t>
            </a:r>
            <a:r>
              <a:rPr kumimoji="1" lang="en-US" altLang="zh-CN" sz="2400" b="1" i="1" dirty="0">
                <a:solidFill>
                  <a:srgbClr val="000000"/>
                </a:solidFill>
                <a:latin typeface="Times New Roman" panose="02020603050405020304" pitchFamily="18" charset="0"/>
              </a:rPr>
              <a:t>Y </a:t>
            </a:r>
            <a:r>
              <a:rPr kumimoji="1" lang="en-US" altLang="zh-CN" sz="2400" b="1" dirty="0">
                <a:solidFill>
                  <a:srgbClr val="000000"/>
                </a:solidFill>
                <a:latin typeface="Times New Roman" panose="02020603050405020304" pitchFamily="18" charset="0"/>
              </a:rPr>
              <a:t>≤ </a:t>
            </a:r>
            <a:r>
              <a:rPr kumimoji="1" lang="en-US" altLang="zh-CN" sz="2400" b="1" i="1" dirty="0">
                <a:solidFill>
                  <a:srgbClr val="000000"/>
                </a:solidFill>
                <a:latin typeface="Times New Roman" panose="02020603050405020304" pitchFamily="18" charset="0"/>
              </a:rPr>
              <a:t>y</a:t>
            </a:r>
            <a:r>
              <a:rPr kumimoji="1" lang="en-US" altLang="zh-CN" sz="2400" b="1" dirty="0">
                <a:solidFill>
                  <a:srgbClr val="000000"/>
                </a:solidFill>
                <a:latin typeface="Times New Roman" panose="02020603050405020304" pitchFamily="18" charset="0"/>
              </a:rPr>
              <a:t>}</a:t>
            </a:r>
            <a:r>
              <a:rPr kumimoji="1" lang="en-US" altLang="zh-CN" sz="2400" b="1" dirty="0">
                <a:solidFill>
                  <a:srgbClr val="000000"/>
                </a:solidFill>
              </a:rPr>
              <a:t> </a:t>
            </a:r>
          </a:p>
          <a:p>
            <a:r>
              <a:rPr kumimoji="1" lang="zh-CN" altLang="en-US" sz="2400" b="1" dirty="0">
                <a:solidFill>
                  <a:srgbClr val="000000"/>
                </a:solidFill>
              </a:rPr>
              <a:t>称为二维随机变量</a:t>
            </a:r>
            <a:r>
              <a:rPr kumimoji="1" lang="en-US" altLang="zh-CN" sz="2400" b="1" dirty="0">
                <a:solidFill>
                  <a:srgbClr val="000000"/>
                </a:solidFill>
                <a:latin typeface="Times New Roman" panose="02020603050405020304" pitchFamily="18" charset="0"/>
              </a:rPr>
              <a:t>(</a:t>
            </a:r>
            <a:r>
              <a:rPr kumimoji="1" lang="en-US" altLang="zh-CN" sz="2400" b="1" i="1" dirty="0">
                <a:solidFill>
                  <a:srgbClr val="000000"/>
                </a:solidFill>
                <a:latin typeface="Times New Roman" panose="02020603050405020304" pitchFamily="18" charset="0"/>
              </a:rPr>
              <a:t>X</a:t>
            </a:r>
            <a:r>
              <a:rPr kumimoji="1" lang="en-US" altLang="zh-CN" sz="2400" b="1" dirty="0">
                <a:solidFill>
                  <a:srgbClr val="000000"/>
                </a:solidFill>
                <a:latin typeface="Times New Roman" panose="02020603050405020304" pitchFamily="18" charset="0"/>
              </a:rPr>
              <a:t>,</a:t>
            </a:r>
            <a:r>
              <a:rPr kumimoji="1" lang="en-US" altLang="zh-CN" sz="2400" b="1" i="1" dirty="0">
                <a:solidFill>
                  <a:srgbClr val="000000"/>
                </a:solidFill>
                <a:latin typeface="Times New Roman" panose="02020603050405020304" pitchFamily="18" charset="0"/>
              </a:rPr>
              <a:t>Y </a:t>
            </a:r>
            <a:r>
              <a:rPr kumimoji="1" lang="en-US" altLang="zh-CN" sz="2400" b="1" dirty="0">
                <a:solidFill>
                  <a:srgbClr val="000000"/>
                </a:solidFill>
                <a:latin typeface="Times New Roman" panose="02020603050405020304" pitchFamily="18" charset="0"/>
              </a:rPr>
              <a:t>)</a:t>
            </a:r>
            <a:r>
              <a:rPr kumimoji="1" lang="zh-CN" altLang="en-US" sz="2400" b="1" dirty="0">
                <a:solidFill>
                  <a:srgbClr val="000000"/>
                </a:solidFill>
              </a:rPr>
              <a:t>的分布函数，或称为随机变量</a:t>
            </a:r>
            <a:r>
              <a:rPr kumimoji="1" lang="en-US" altLang="zh-CN" sz="2400" b="1" i="1" dirty="0">
                <a:solidFill>
                  <a:srgbClr val="000000"/>
                </a:solidFill>
                <a:latin typeface="Times New Roman" panose="02020603050405020304" pitchFamily="18" charset="0"/>
              </a:rPr>
              <a:t>X </a:t>
            </a:r>
            <a:r>
              <a:rPr kumimoji="1" lang="zh-CN" altLang="en-US" sz="2400" b="1" dirty="0">
                <a:solidFill>
                  <a:srgbClr val="000000"/>
                </a:solidFill>
              </a:rPr>
              <a:t>和</a:t>
            </a:r>
            <a:r>
              <a:rPr kumimoji="1" lang="en-US" altLang="zh-CN" sz="2400" b="1" i="1" dirty="0">
                <a:solidFill>
                  <a:srgbClr val="000000"/>
                </a:solidFill>
                <a:latin typeface="Times New Roman" panose="02020603050405020304" pitchFamily="18" charset="0"/>
              </a:rPr>
              <a:t>Y </a:t>
            </a:r>
            <a:r>
              <a:rPr kumimoji="1" lang="zh-CN" altLang="en-US" sz="2400" b="1" dirty="0">
                <a:solidFill>
                  <a:srgbClr val="000000"/>
                </a:solidFill>
              </a:rPr>
              <a:t>的</a:t>
            </a:r>
            <a:r>
              <a:rPr kumimoji="1" lang="zh-CN" altLang="en-US" sz="2400" b="1" dirty="0">
                <a:solidFill>
                  <a:srgbClr val="0000FF"/>
                </a:solidFill>
              </a:rPr>
              <a:t>联合分布函数</a:t>
            </a:r>
            <a:r>
              <a:rPr kumimoji="1" lang="zh-CN" altLang="en-US" sz="2400" b="1" dirty="0">
                <a:solidFill>
                  <a:srgbClr val="000000"/>
                </a:solidFill>
              </a:rPr>
              <a:t>。</a:t>
            </a:r>
          </a:p>
        </p:txBody>
      </p:sp>
      <p:sp>
        <p:nvSpPr>
          <p:cNvPr id="5" name="Text Box 24">
            <a:extLst>
              <a:ext uri="{FF2B5EF4-FFF2-40B4-BE49-F238E27FC236}">
                <a16:creationId xmlns:a16="http://schemas.microsoft.com/office/drawing/2014/main" id="{EC8500F3-7834-46F0-BA7F-D4F23792DBC4}"/>
              </a:ext>
            </a:extLst>
          </p:cNvPr>
          <p:cNvSpPr txBox="1">
            <a:spLocks noChangeArrowheads="1"/>
          </p:cNvSpPr>
          <p:nvPr/>
        </p:nvSpPr>
        <p:spPr bwMode="auto">
          <a:xfrm>
            <a:off x="990694" y="4114782"/>
            <a:ext cx="563870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b="1" dirty="0">
                <a:solidFill>
                  <a:schemeClr val="tx1"/>
                </a:solidFill>
              </a:rPr>
              <a:t>    </a:t>
            </a:r>
            <a:r>
              <a:rPr kumimoji="1" lang="zh-CN" altLang="en-US" sz="2400" b="1" dirty="0">
                <a:solidFill>
                  <a:srgbClr val="000000"/>
                </a:solidFill>
              </a:rPr>
              <a:t>分布函数</a:t>
            </a:r>
            <a:r>
              <a:rPr kumimoji="1" lang="en-US" altLang="zh-CN" sz="2400" b="1" i="1" dirty="0">
                <a:solidFill>
                  <a:srgbClr val="000000"/>
                </a:solidFill>
                <a:latin typeface="Times New Roman" panose="02020603050405020304" pitchFamily="18" charset="0"/>
              </a:rPr>
              <a:t>F</a:t>
            </a:r>
            <a:r>
              <a:rPr kumimoji="1" lang="en-US" altLang="zh-CN" sz="2400" b="1" dirty="0">
                <a:solidFill>
                  <a:srgbClr val="000000"/>
                </a:solidFill>
                <a:latin typeface="Times New Roman" panose="02020603050405020304" pitchFamily="18" charset="0"/>
              </a:rPr>
              <a:t>(</a:t>
            </a:r>
            <a:r>
              <a:rPr kumimoji="1" lang="en-US" altLang="zh-CN" sz="2400" b="1" i="1" dirty="0">
                <a:solidFill>
                  <a:srgbClr val="000000"/>
                </a:solidFill>
                <a:latin typeface="Times New Roman" panose="02020603050405020304" pitchFamily="18" charset="0"/>
              </a:rPr>
              <a:t>x</a:t>
            </a:r>
            <a:r>
              <a:rPr kumimoji="1" lang="en-US" altLang="zh-CN" sz="2400" b="1" dirty="0">
                <a:solidFill>
                  <a:srgbClr val="000000"/>
                </a:solidFill>
                <a:latin typeface="Times New Roman" panose="02020603050405020304" pitchFamily="18" charset="0"/>
              </a:rPr>
              <a:t>, </a:t>
            </a:r>
            <a:r>
              <a:rPr kumimoji="1" lang="en-US" altLang="zh-CN" sz="2400" b="1" i="1" dirty="0">
                <a:solidFill>
                  <a:srgbClr val="000000"/>
                </a:solidFill>
                <a:latin typeface="Times New Roman" panose="02020603050405020304" pitchFamily="18" charset="0"/>
              </a:rPr>
              <a:t>y</a:t>
            </a:r>
            <a:r>
              <a:rPr kumimoji="1" lang="en-US" altLang="zh-CN" sz="2400" b="1" dirty="0">
                <a:solidFill>
                  <a:srgbClr val="000000"/>
                </a:solidFill>
                <a:latin typeface="Times New Roman" panose="02020603050405020304" pitchFamily="18" charset="0"/>
              </a:rPr>
              <a:t>)</a:t>
            </a:r>
            <a:r>
              <a:rPr kumimoji="1" lang="zh-CN" altLang="en-US" sz="2400" b="1" dirty="0">
                <a:solidFill>
                  <a:srgbClr val="000000"/>
                </a:solidFill>
              </a:rPr>
              <a:t>表示</a:t>
            </a:r>
            <a:r>
              <a:rPr kumimoji="1" lang="en-US" altLang="zh-CN" sz="2400" b="1" dirty="0">
                <a:solidFill>
                  <a:srgbClr val="000000"/>
                </a:solidFill>
                <a:latin typeface="Times New Roman" panose="02020603050405020304" pitchFamily="18" charset="0"/>
              </a:rPr>
              <a:t>{</a:t>
            </a:r>
            <a:r>
              <a:rPr kumimoji="1" lang="en-US" altLang="zh-CN" sz="2400" b="1" i="1" dirty="0" err="1">
                <a:solidFill>
                  <a:srgbClr val="000000"/>
                </a:solidFill>
                <a:latin typeface="Times New Roman" panose="02020603050405020304" pitchFamily="18" charset="0"/>
              </a:rPr>
              <a:t>X</a:t>
            </a:r>
            <a:r>
              <a:rPr kumimoji="1" lang="en-US" altLang="zh-CN" sz="2400" b="1" dirty="0" err="1">
                <a:solidFill>
                  <a:srgbClr val="000000"/>
                </a:solidFill>
                <a:latin typeface="Times New Roman" panose="02020603050405020304" pitchFamily="18" charset="0"/>
              </a:rPr>
              <a:t>≤</a:t>
            </a:r>
            <a:r>
              <a:rPr kumimoji="1" lang="en-US" altLang="zh-CN" sz="2400" b="1" i="1" dirty="0" err="1">
                <a:solidFill>
                  <a:srgbClr val="000000"/>
                </a:solidFill>
                <a:latin typeface="Times New Roman" panose="02020603050405020304" pitchFamily="18" charset="0"/>
              </a:rPr>
              <a:t>x</a:t>
            </a:r>
            <a:r>
              <a:rPr kumimoji="1" lang="en-US" altLang="zh-CN" sz="2400" b="1" i="1" dirty="0">
                <a:solidFill>
                  <a:srgbClr val="000000"/>
                </a:solidFill>
                <a:latin typeface="Times New Roman" panose="02020603050405020304" pitchFamily="18" charset="0"/>
              </a:rPr>
              <a:t> </a:t>
            </a:r>
            <a:r>
              <a:rPr kumimoji="1" lang="en-US" altLang="zh-CN" sz="2400" b="1" dirty="0">
                <a:solidFill>
                  <a:srgbClr val="000000"/>
                </a:solidFill>
                <a:latin typeface="Times New Roman" panose="02020603050405020304" pitchFamily="18" charset="0"/>
              </a:rPr>
              <a:t>}</a:t>
            </a:r>
            <a:r>
              <a:rPr kumimoji="1" lang="zh-CN" altLang="en-US" sz="2400" b="1" dirty="0">
                <a:solidFill>
                  <a:srgbClr val="000000"/>
                </a:solidFill>
              </a:rPr>
              <a:t>和</a:t>
            </a:r>
            <a:r>
              <a:rPr kumimoji="1" lang="en-US" altLang="zh-CN" sz="2400" b="1" dirty="0">
                <a:solidFill>
                  <a:srgbClr val="000000"/>
                </a:solidFill>
                <a:latin typeface="Times New Roman" panose="02020603050405020304" pitchFamily="18" charset="0"/>
              </a:rPr>
              <a:t>{ </a:t>
            </a:r>
            <a:r>
              <a:rPr kumimoji="1" lang="en-US" altLang="zh-CN" sz="2400" b="1" i="1" dirty="0" err="1">
                <a:solidFill>
                  <a:srgbClr val="000000"/>
                </a:solidFill>
                <a:latin typeface="Times New Roman" panose="02020603050405020304" pitchFamily="18" charset="0"/>
              </a:rPr>
              <a:t>Y</a:t>
            </a:r>
            <a:r>
              <a:rPr kumimoji="1" lang="en-US" altLang="zh-CN" sz="2400" b="1" dirty="0" err="1">
                <a:solidFill>
                  <a:srgbClr val="000000"/>
                </a:solidFill>
                <a:latin typeface="Times New Roman" panose="02020603050405020304" pitchFamily="18" charset="0"/>
              </a:rPr>
              <a:t>≤</a:t>
            </a:r>
            <a:r>
              <a:rPr kumimoji="1" lang="en-US" altLang="zh-CN" sz="2400" b="1" i="1" dirty="0" err="1">
                <a:solidFill>
                  <a:srgbClr val="000000"/>
                </a:solidFill>
                <a:latin typeface="Times New Roman" panose="02020603050405020304" pitchFamily="18" charset="0"/>
              </a:rPr>
              <a:t>y</a:t>
            </a:r>
            <a:r>
              <a:rPr kumimoji="1" lang="en-US" altLang="zh-CN" sz="2400" b="1" i="1" dirty="0">
                <a:solidFill>
                  <a:srgbClr val="000000"/>
                </a:solidFill>
                <a:latin typeface="Times New Roman" panose="02020603050405020304" pitchFamily="18" charset="0"/>
              </a:rPr>
              <a:t> </a:t>
            </a:r>
            <a:r>
              <a:rPr kumimoji="1" lang="en-US" altLang="zh-CN" sz="2400" b="1" dirty="0">
                <a:solidFill>
                  <a:srgbClr val="000000"/>
                </a:solidFill>
                <a:latin typeface="Times New Roman" panose="02020603050405020304" pitchFamily="18" charset="0"/>
              </a:rPr>
              <a:t>}</a:t>
            </a:r>
            <a:r>
              <a:rPr kumimoji="1" lang="en-US" altLang="zh-CN" sz="2400" b="1" dirty="0">
                <a:solidFill>
                  <a:srgbClr val="000000"/>
                </a:solidFill>
              </a:rPr>
              <a:t> </a:t>
            </a:r>
            <a:r>
              <a:rPr kumimoji="1" lang="zh-CN" altLang="en-US" sz="2400" b="1" dirty="0">
                <a:solidFill>
                  <a:srgbClr val="000000"/>
                </a:solidFill>
              </a:rPr>
              <a:t>同时发生的概率。</a:t>
            </a:r>
          </a:p>
        </p:txBody>
      </p:sp>
      <p:pic>
        <p:nvPicPr>
          <p:cNvPr id="6" name="Picture 25" descr="6">
            <a:extLst>
              <a:ext uri="{FF2B5EF4-FFF2-40B4-BE49-F238E27FC236}">
                <a16:creationId xmlns:a16="http://schemas.microsoft.com/office/drawing/2014/main" id="{CBFFB7A6-6B31-494D-9172-CC943F4DEF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4419600"/>
            <a:ext cx="189865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80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par>
                          <p:cTn id="8" fill="hold">
                            <p:stCondLst>
                              <p:cond delay="500"/>
                            </p:stCondLst>
                            <p:childTnLst>
                              <p:par>
                                <p:cTn id="9" presetID="8"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amond(in)">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402E85-9B09-4CCC-97D3-1B2BFA4D2315}"/>
              </a:ext>
            </a:extLst>
          </p:cNvPr>
          <p:cNvSpPr>
            <a:spLocks noGrp="1"/>
          </p:cNvSpPr>
          <p:nvPr>
            <p:ph type="title"/>
          </p:nvPr>
        </p:nvSpPr>
        <p:spPr/>
        <p:txBody>
          <a:bodyPr/>
          <a:lstStyle/>
          <a:p>
            <a:r>
              <a:rPr lang="en-US" altLang="zh-CN" dirty="0"/>
              <a:t>3.5-1 </a:t>
            </a:r>
            <a:r>
              <a:rPr lang="zh-CN" altLang="en-US" dirty="0"/>
              <a:t>二维随机变量</a:t>
            </a:r>
          </a:p>
        </p:txBody>
      </p:sp>
      <p:sp>
        <p:nvSpPr>
          <p:cNvPr id="3" name="内容占位符 2">
            <a:extLst>
              <a:ext uri="{FF2B5EF4-FFF2-40B4-BE49-F238E27FC236}">
                <a16:creationId xmlns:a16="http://schemas.microsoft.com/office/drawing/2014/main" id="{E69C2AD2-8CF8-4928-8601-F0069D406219}"/>
              </a:ext>
            </a:extLst>
          </p:cNvPr>
          <p:cNvSpPr>
            <a:spLocks noGrp="1"/>
          </p:cNvSpPr>
          <p:nvPr>
            <p:ph idx="1"/>
          </p:nvPr>
        </p:nvSpPr>
        <p:spPr/>
        <p:txBody>
          <a:bodyPr/>
          <a:lstStyle/>
          <a:p>
            <a:r>
              <a:rPr kumimoji="1" lang="zh-CN" altLang="en-US" sz="2800" dirty="0">
                <a:solidFill>
                  <a:srgbClr val="006600"/>
                </a:solidFill>
                <a:latin typeface="Times New Roman" panose="02020603050405020304" pitchFamily="18" charset="0"/>
                <a:ea typeface="黑体" panose="02010609060101010101" pitchFamily="49" charset="-122"/>
              </a:rPr>
              <a:t>二维随机变量</a:t>
            </a:r>
            <a:r>
              <a:rPr kumimoji="1" lang="en-US" altLang="zh-CN" sz="2800" dirty="0">
                <a:solidFill>
                  <a:srgbClr val="006600"/>
                </a:solidFill>
                <a:latin typeface="Times New Roman" panose="02020603050405020304" pitchFamily="18" charset="0"/>
                <a:ea typeface="黑体" panose="02010609060101010101" pitchFamily="49" charset="-122"/>
              </a:rPr>
              <a:t>(X,Y)</a:t>
            </a:r>
            <a:r>
              <a:rPr kumimoji="1" lang="zh-CN" altLang="en-US" sz="2800" dirty="0">
                <a:solidFill>
                  <a:srgbClr val="006600"/>
                </a:solidFill>
                <a:latin typeface="Times New Roman" panose="02020603050405020304" pitchFamily="18" charset="0"/>
                <a:ea typeface="黑体" panose="02010609060101010101" pitchFamily="49" charset="-122"/>
              </a:rPr>
              <a:t>的分布函数</a:t>
            </a:r>
            <a:r>
              <a:rPr kumimoji="1" lang="en-US" altLang="zh-CN" sz="2800" i="1" dirty="0">
                <a:solidFill>
                  <a:srgbClr val="FF0000"/>
                </a:solidFill>
                <a:latin typeface="Times New Roman" panose="02020603050405020304" pitchFamily="18" charset="0"/>
                <a:ea typeface="黑体" panose="02010609060101010101" pitchFamily="49" charset="-122"/>
              </a:rPr>
              <a:t>F(</a:t>
            </a:r>
            <a:r>
              <a:rPr kumimoji="1" lang="en-US" altLang="zh-CN" sz="2800" i="1" dirty="0" err="1">
                <a:solidFill>
                  <a:srgbClr val="FF0000"/>
                </a:solidFill>
                <a:latin typeface="Times New Roman" panose="02020603050405020304" pitchFamily="18" charset="0"/>
                <a:ea typeface="黑体" panose="02010609060101010101" pitchFamily="49" charset="-122"/>
              </a:rPr>
              <a:t>x,y</a:t>
            </a:r>
            <a:r>
              <a:rPr kumimoji="1" lang="en-US" altLang="zh-CN" sz="2800" i="1" dirty="0">
                <a:solidFill>
                  <a:srgbClr val="FF0000"/>
                </a:solidFill>
                <a:latin typeface="Times New Roman" panose="02020603050405020304" pitchFamily="18" charset="0"/>
                <a:ea typeface="黑体" panose="02010609060101010101" pitchFamily="49" charset="-122"/>
              </a:rPr>
              <a:t>)</a:t>
            </a:r>
            <a:r>
              <a:rPr kumimoji="1" lang="zh-CN" altLang="en-US" sz="2800" dirty="0">
                <a:solidFill>
                  <a:srgbClr val="006600"/>
                </a:solidFill>
                <a:latin typeface="Times New Roman" panose="02020603050405020304" pitchFamily="18" charset="0"/>
                <a:ea typeface="黑体" panose="02010609060101010101" pitchFamily="49" charset="-122"/>
              </a:rPr>
              <a:t>的含义</a:t>
            </a:r>
          </a:p>
          <a:p>
            <a:endParaRPr lang="zh-CN" altLang="en-US" dirty="0"/>
          </a:p>
        </p:txBody>
      </p:sp>
      <p:sp>
        <p:nvSpPr>
          <p:cNvPr id="5" name="Rectangle 14" descr="宽上对角线">
            <a:extLst>
              <a:ext uri="{FF2B5EF4-FFF2-40B4-BE49-F238E27FC236}">
                <a16:creationId xmlns:a16="http://schemas.microsoft.com/office/drawing/2014/main" id="{FB333A9D-0B73-40A8-AADB-B67BCAF65469}"/>
              </a:ext>
            </a:extLst>
          </p:cNvPr>
          <p:cNvSpPr>
            <a:spLocks noChangeArrowheads="1"/>
          </p:cNvSpPr>
          <p:nvPr/>
        </p:nvSpPr>
        <p:spPr bwMode="auto">
          <a:xfrm>
            <a:off x="0" y="3290888"/>
            <a:ext cx="4310063" cy="3567112"/>
          </a:xfrm>
          <a:prstGeom prst="rect">
            <a:avLst/>
          </a:prstGeom>
          <a:pattFill prst="wdUpDiag">
            <a:fgClr>
              <a:srgbClr val="FF0000">
                <a:alpha val="63000"/>
              </a:srgbClr>
            </a:fgClr>
            <a:bgClr>
              <a:srgbClr val="00FFFF">
                <a:alpha val="63000"/>
              </a:srgbClr>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hlink"/>
              </a:solidFill>
            </a:endParaRPr>
          </a:p>
        </p:txBody>
      </p:sp>
      <p:sp>
        <p:nvSpPr>
          <p:cNvPr id="6" name="Line 16">
            <a:extLst>
              <a:ext uri="{FF2B5EF4-FFF2-40B4-BE49-F238E27FC236}">
                <a16:creationId xmlns:a16="http://schemas.microsoft.com/office/drawing/2014/main" id="{179893AC-02EE-4C86-A6EB-CE9A0FDDD2CA}"/>
              </a:ext>
            </a:extLst>
          </p:cNvPr>
          <p:cNvSpPr>
            <a:spLocks noChangeShapeType="1"/>
          </p:cNvSpPr>
          <p:nvPr/>
        </p:nvSpPr>
        <p:spPr bwMode="auto">
          <a:xfrm>
            <a:off x="4267200" y="3290888"/>
            <a:ext cx="33338" cy="3567112"/>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17">
            <a:extLst>
              <a:ext uri="{FF2B5EF4-FFF2-40B4-BE49-F238E27FC236}">
                <a16:creationId xmlns:a16="http://schemas.microsoft.com/office/drawing/2014/main" id="{A63EAA22-9AA0-4CF1-88CB-38C5CA5A8523}"/>
              </a:ext>
            </a:extLst>
          </p:cNvPr>
          <p:cNvSpPr>
            <a:spLocks noChangeShapeType="1"/>
          </p:cNvSpPr>
          <p:nvPr/>
        </p:nvSpPr>
        <p:spPr bwMode="auto">
          <a:xfrm>
            <a:off x="-17625" y="3257550"/>
            <a:ext cx="4310063" cy="14288"/>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8" name="Object 19">
            <a:extLst>
              <a:ext uri="{FF2B5EF4-FFF2-40B4-BE49-F238E27FC236}">
                <a16:creationId xmlns:a16="http://schemas.microsoft.com/office/drawing/2014/main" id="{331C3539-969F-4671-93B6-9AE424880813}"/>
              </a:ext>
            </a:extLst>
          </p:cNvPr>
          <p:cNvGraphicFramePr>
            <a:graphicFrameLocks noChangeAspect="1"/>
          </p:cNvGraphicFramePr>
          <p:nvPr/>
        </p:nvGraphicFramePr>
        <p:xfrm>
          <a:off x="6340475" y="5462588"/>
          <a:ext cx="441325" cy="381000"/>
        </p:xfrm>
        <a:graphic>
          <a:graphicData uri="http://schemas.openxmlformats.org/presentationml/2006/ole">
            <mc:AlternateContent xmlns:mc="http://schemas.openxmlformats.org/markup-compatibility/2006">
              <mc:Choice xmlns:v="urn:schemas-microsoft-com:vml" Requires="v">
                <p:oleObj spid="_x0000_s86268" name="Equation" r:id="rId3" imgW="139680" imgH="139680" progId="Equation.3">
                  <p:embed/>
                </p:oleObj>
              </mc:Choice>
              <mc:Fallback>
                <p:oleObj name="Equation" r:id="rId3" imgW="139680" imgH="139680" progId="Equation.3">
                  <p:embed/>
                  <p:pic>
                    <p:nvPicPr>
                      <p:cNvPr id="46099" name="Object 19">
                        <a:extLst>
                          <a:ext uri="{FF2B5EF4-FFF2-40B4-BE49-F238E27FC236}">
                            <a16:creationId xmlns:a16="http://schemas.microsoft.com/office/drawing/2014/main" id="{4E85A4E2-68FC-48F4-9D82-7934062855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0475" y="5462588"/>
                        <a:ext cx="441325" cy="381000"/>
                      </a:xfrm>
                      <a:prstGeom prst="rect">
                        <a:avLst/>
                      </a:prstGeom>
                      <a:noFill/>
                      <a:ln>
                        <a:noFill/>
                      </a:ln>
                      <a:effectLst/>
                    </p:spPr>
                  </p:pic>
                </p:oleObj>
              </mc:Fallback>
            </mc:AlternateContent>
          </a:graphicData>
        </a:graphic>
      </p:graphicFrame>
      <p:sp>
        <p:nvSpPr>
          <p:cNvPr id="9" name="Line 15">
            <a:extLst>
              <a:ext uri="{FF2B5EF4-FFF2-40B4-BE49-F238E27FC236}">
                <a16:creationId xmlns:a16="http://schemas.microsoft.com/office/drawing/2014/main" id="{5CBE7222-6B4C-440D-ABBF-54ADB9675D94}"/>
              </a:ext>
            </a:extLst>
          </p:cNvPr>
          <p:cNvSpPr>
            <a:spLocks noChangeShapeType="1"/>
          </p:cNvSpPr>
          <p:nvPr/>
        </p:nvSpPr>
        <p:spPr bwMode="auto">
          <a:xfrm flipV="1">
            <a:off x="2189163" y="1752600"/>
            <a:ext cx="0" cy="510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 name="Object 18">
            <a:extLst>
              <a:ext uri="{FF2B5EF4-FFF2-40B4-BE49-F238E27FC236}">
                <a16:creationId xmlns:a16="http://schemas.microsoft.com/office/drawing/2014/main" id="{77387252-26EF-44F2-81E4-8A7A076FFBB5}"/>
              </a:ext>
            </a:extLst>
          </p:cNvPr>
          <p:cNvGraphicFramePr>
            <a:graphicFrameLocks noChangeAspect="1"/>
          </p:cNvGraphicFramePr>
          <p:nvPr/>
        </p:nvGraphicFramePr>
        <p:xfrm>
          <a:off x="2170113" y="1752600"/>
          <a:ext cx="441325" cy="450850"/>
        </p:xfrm>
        <a:graphic>
          <a:graphicData uri="http://schemas.openxmlformats.org/presentationml/2006/ole">
            <mc:AlternateContent xmlns:mc="http://schemas.openxmlformats.org/markup-compatibility/2006">
              <mc:Choice xmlns:v="urn:schemas-microsoft-com:vml" Requires="v">
                <p:oleObj spid="_x0000_s86269" name="Equation" r:id="rId5" imgW="139680" imgH="164880" progId="Equation.3">
                  <p:embed/>
                </p:oleObj>
              </mc:Choice>
              <mc:Fallback>
                <p:oleObj name="Equation" r:id="rId5" imgW="139680" imgH="164880" progId="Equation.3">
                  <p:embed/>
                  <p:pic>
                    <p:nvPicPr>
                      <p:cNvPr id="46098" name="Object 18">
                        <a:extLst>
                          <a:ext uri="{FF2B5EF4-FFF2-40B4-BE49-F238E27FC236}">
                            <a16:creationId xmlns:a16="http://schemas.microsoft.com/office/drawing/2014/main" id="{0E3DEC6C-B6B6-4DA4-822E-F37932B19C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70113" y="1752600"/>
                        <a:ext cx="441325" cy="450850"/>
                      </a:xfrm>
                      <a:prstGeom prst="rect">
                        <a:avLst/>
                      </a:prstGeom>
                      <a:noFill/>
                      <a:ln>
                        <a:noFill/>
                      </a:ln>
                      <a:effectLst/>
                    </p:spPr>
                  </p:pic>
                </p:oleObj>
              </mc:Fallback>
            </mc:AlternateContent>
          </a:graphicData>
        </a:graphic>
      </p:graphicFrame>
      <p:graphicFrame>
        <p:nvGraphicFramePr>
          <p:cNvPr id="11" name="Object 20">
            <a:extLst>
              <a:ext uri="{FF2B5EF4-FFF2-40B4-BE49-F238E27FC236}">
                <a16:creationId xmlns:a16="http://schemas.microsoft.com/office/drawing/2014/main" id="{C29699AD-3BE7-4584-BAD6-DEDCF3AFB00E}"/>
              </a:ext>
            </a:extLst>
          </p:cNvPr>
          <p:cNvGraphicFramePr>
            <a:graphicFrameLocks noChangeAspect="1"/>
          </p:cNvGraphicFramePr>
          <p:nvPr>
            <p:extLst>
              <p:ext uri="{D42A27DB-BD31-4B8C-83A1-F6EECF244321}">
                <p14:modId xmlns:p14="http://schemas.microsoft.com/office/powerpoint/2010/main" val="2689132947"/>
              </p:ext>
            </p:extLst>
          </p:nvPr>
        </p:nvGraphicFramePr>
        <p:xfrm>
          <a:off x="4097851" y="3063732"/>
          <a:ext cx="1563688" cy="554038"/>
        </p:xfrm>
        <a:graphic>
          <a:graphicData uri="http://schemas.openxmlformats.org/presentationml/2006/ole">
            <mc:AlternateContent xmlns:mc="http://schemas.openxmlformats.org/markup-compatibility/2006">
              <mc:Choice xmlns:v="urn:schemas-microsoft-com:vml" Requires="v">
                <p:oleObj spid="_x0000_s86270" name="公式" r:id="rId7" imgW="495000" imgH="203040" progId="Equation.3">
                  <p:embed/>
                </p:oleObj>
              </mc:Choice>
              <mc:Fallback>
                <p:oleObj name="公式" r:id="rId7" imgW="495000" imgH="203040" progId="Equation.3">
                  <p:embed/>
                  <p:pic>
                    <p:nvPicPr>
                      <p:cNvPr id="46100" name="Object 20">
                        <a:extLst>
                          <a:ext uri="{FF2B5EF4-FFF2-40B4-BE49-F238E27FC236}">
                            <a16:creationId xmlns:a16="http://schemas.microsoft.com/office/drawing/2014/main" id="{EA6950DC-57C1-4624-8F87-8E0B673C0FA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97851" y="3063732"/>
                        <a:ext cx="1563688" cy="554038"/>
                      </a:xfrm>
                      <a:prstGeom prst="rect">
                        <a:avLst/>
                      </a:prstGeom>
                      <a:noFill/>
                      <a:ln>
                        <a:noFill/>
                      </a:ln>
                      <a:effectLst/>
                    </p:spPr>
                  </p:pic>
                </p:oleObj>
              </mc:Fallback>
            </mc:AlternateContent>
          </a:graphicData>
        </a:graphic>
      </p:graphicFrame>
      <p:graphicFrame>
        <p:nvGraphicFramePr>
          <p:cNvPr id="12" name="Object 21">
            <a:extLst>
              <a:ext uri="{FF2B5EF4-FFF2-40B4-BE49-F238E27FC236}">
                <a16:creationId xmlns:a16="http://schemas.microsoft.com/office/drawing/2014/main" id="{A9C80D7B-0EAF-40FE-8BE7-E2692705F094}"/>
              </a:ext>
            </a:extLst>
          </p:cNvPr>
          <p:cNvGraphicFramePr>
            <a:graphicFrameLocks noChangeAspect="1"/>
          </p:cNvGraphicFramePr>
          <p:nvPr/>
        </p:nvGraphicFramePr>
        <p:xfrm>
          <a:off x="1905000" y="5486400"/>
          <a:ext cx="401638" cy="381000"/>
        </p:xfrm>
        <a:graphic>
          <a:graphicData uri="http://schemas.openxmlformats.org/presentationml/2006/ole">
            <mc:AlternateContent xmlns:mc="http://schemas.openxmlformats.org/markup-compatibility/2006">
              <mc:Choice xmlns:v="urn:schemas-microsoft-com:vml" Requires="v">
                <p:oleObj spid="_x0000_s86271" name="Equation" r:id="rId9" imgW="126720" imgH="139680" progId="Equation.3">
                  <p:embed/>
                </p:oleObj>
              </mc:Choice>
              <mc:Fallback>
                <p:oleObj name="Equation" r:id="rId9" imgW="126720" imgH="139680" progId="Equation.3">
                  <p:embed/>
                  <p:pic>
                    <p:nvPicPr>
                      <p:cNvPr id="46101" name="Object 21">
                        <a:extLst>
                          <a:ext uri="{FF2B5EF4-FFF2-40B4-BE49-F238E27FC236}">
                            <a16:creationId xmlns:a16="http://schemas.microsoft.com/office/drawing/2014/main" id="{0714597A-D7F5-4402-8F86-EB8BCA396DA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5000" y="5486400"/>
                        <a:ext cx="401638" cy="381000"/>
                      </a:xfrm>
                      <a:prstGeom prst="rect">
                        <a:avLst/>
                      </a:prstGeom>
                      <a:noFill/>
                      <a:ln>
                        <a:noFill/>
                      </a:ln>
                      <a:effectLst/>
                    </p:spPr>
                  </p:pic>
                </p:oleObj>
              </mc:Fallback>
            </mc:AlternateContent>
          </a:graphicData>
        </a:graphic>
      </p:graphicFrame>
      <p:sp>
        <p:nvSpPr>
          <p:cNvPr id="13" name="Line 22">
            <a:extLst>
              <a:ext uri="{FF2B5EF4-FFF2-40B4-BE49-F238E27FC236}">
                <a16:creationId xmlns:a16="http://schemas.microsoft.com/office/drawing/2014/main" id="{5DF66892-8B0A-47C2-98E6-2AE9E4AEAEAD}"/>
              </a:ext>
            </a:extLst>
          </p:cNvPr>
          <p:cNvSpPr>
            <a:spLocks noChangeShapeType="1"/>
          </p:cNvSpPr>
          <p:nvPr/>
        </p:nvSpPr>
        <p:spPr bwMode="auto">
          <a:xfrm flipV="1">
            <a:off x="0" y="5486400"/>
            <a:ext cx="6605588" cy="238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4" name="Object 23">
            <a:extLst>
              <a:ext uri="{FF2B5EF4-FFF2-40B4-BE49-F238E27FC236}">
                <a16:creationId xmlns:a16="http://schemas.microsoft.com/office/drawing/2014/main" id="{57BE27A1-2AE7-49C7-A5E7-AD935C87CC79}"/>
              </a:ext>
            </a:extLst>
          </p:cNvPr>
          <p:cNvGraphicFramePr>
            <a:graphicFrameLocks noChangeAspect="1"/>
          </p:cNvGraphicFramePr>
          <p:nvPr>
            <p:extLst>
              <p:ext uri="{D42A27DB-BD31-4B8C-83A1-F6EECF244321}">
                <p14:modId xmlns:p14="http://schemas.microsoft.com/office/powerpoint/2010/main" val="3748859581"/>
              </p:ext>
            </p:extLst>
          </p:nvPr>
        </p:nvGraphicFramePr>
        <p:xfrm>
          <a:off x="381110" y="998788"/>
          <a:ext cx="5303351" cy="563912"/>
        </p:xfrm>
        <a:graphic>
          <a:graphicData uri="http://schemas.openxmlformats.org/presentationml/2006/ole">
            <mc:AlternateContent xmlns:mc="http://schemas.openxmlformats.org/markup-compatibility/2006">
              <mc:Choice xmlns:v="urn:schemas-microsoft-com:vml" Requires="v">
                <p:oleObj spid="_x0000_s86272" name="公式" r:id="rId11" imgW="2031840" imgH="215640" progId="Equation.3">
                  <p:embed/>
                </p:oleObj>
              </mc:Choice>
              <mc:Fallback>
                <p:oleObj name="公式" r:id="rId11" imgW="2031840" imgH="215640" progId="Equation.3">
                  <p:embed/>
                  <p:pic>
                    <p:nvPicPr>
                      <p:cNvPr id="46103" name="Object 23">
                        <a:extLst>
                          <a:ext uri="{FF2B5EF4-FFF2-40B4-BE49-F238E27FC236}">
                            <a16:creationId xmlns:a16="http://schemas.microsoft.com/office/drawing/2014/main" id="{E695BFD1-D0DD-4F83-BD28-7696BBD814C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110" y="998788"/>
                        <a:ext cx="5303351" cy="563912"/>
                      </a:xfrm>
                      <a:prstGeom prst="rect">
                        <a:avLst/>
                      </a:prstGeom>
                      <a:noFill/>
                      <a:ln>
                        <a:noFill/>
                      </a:ln>
                      <a:effectLst/>
                    </p:spPr>
                  </p:pic>
                </p:oleObj>
              </mc:Fallback>
            </mc:AlternateContent>
          </a:graphicData>
        </a:graphic>
      </p:graphicFrame>
      <p:sp>
        <p:nvSpPr>
          <p:cNvPr id="15" name="Text Box 27">
            <a:extLst>
              <a:ext uri="{FF2B5EF4-FFF2-40B4-BE49-F238E27FC236}">
                <a16:creationId xmlns:a16="http://schemas.microsoft.com/office/drawing/2014/main" id="{8375DDAF-FACB-4F66-9C62-16A7A8A45AC6}"/>
              </a:ext>
            </a:extLst>
          </p:cNvPr>
          <p:cNvSpPr txBox="1">
            <a:spLocks noChangeArrowheads="1"/>
          </p:cNvSpPr>
          <p:nvPr/>
        </p:nvSpPr>
        <p:spPr bwMode="auto">
          <a:xfrm>
            <a:off x="5632181" y="1968500"/>
            <a:ext cx="3276600" cy="2921000"/>
          </a:xfrm>
          <a:prstGeom prst="rect">
            <a:avLst/>
          </a:prstGeom>
          <a:solidFill>
            <a:srgbClr val="FCF6A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zh-CN" altLang="en-US" sz="2800" b="1" dirty="0">
                <a:solidFill>
                  <a:srgbClr val="FF0000"/>
                </a:solidFill>
                <a:latin typeface="Georgia" panose="02040502050405020303" pitchFamily="18" charset="0"/>
                <a:ea typeface="黑体" panose="02010609060101010101" pitchFamily="49" charset="-122"/>
              </a:rPr>
              <a:t>几何解释  ：</a:t>
            </a:r>
            <a:r>
              <a:rPr kumimoji="1" lang="zh-CN" altLang="en-US" sz="2800" b="1" dirty="0">
                <a:solidFill>
                  <a:srgbClr val="005600"/>
                </a:solidFill>
                <a:latin typeface="Georgia" panose="02040502050405020303" pitchFamily="18" charset="0"/>
                <a:ea typeface="黑体" panose="02010609060101010101" pitchFamily="49" charset="-122"/>
              </a:rPr>
              <a:t>      </a:t>
            </a:r>
          </a:p>
          <a:p>
            <a:pPr>
              <a:lnSpc>
                <a:spcPct val="110000"/>
              </a:lnSpc>
            </a:pPr>
            <a:r>
              <a:rPr kumimoji="1" lang="en-US" altLang="zh-CN" sz="2800" b="1" i="1" dirty="0">
                <a:solidFill>
                  <a:srgbClr val="0000FF"/>
                </a:solidFill>
                <a:latin typeface="Georgia" panose="02040502050405020303" pitchFamily="18" charset="0"/>
                <a:ea typeface="黑体" panose="02010609060101010101" pitchFamily="49" charset="-122"/>
              </a:rPr>
              <a:t>F</a:t>
            </a:r>
            <a:r>
              <a:rPr kumimoji="1" lang="en-US" altLang="zh-CN" sz="2800" b="1" dirty="0">
                <a:solidFill>
                  <a:srgbClr val="0000FF"/>
                </a:solidFill>
                <a:latin typeface="Georgia" panose="02040502050405020303" pitchFamily="18" charset="0"/>
                <a:ea typeface="黑体" panose="02010609060101010101" pitchFamily="49" charset="-122"/>
              </a:rPr>
              <a:t>(</a:t>
            </a:r>
            <a:r>
              <a:rPr kumimoji="1" lang="en-US" altLang="zh-CN" sz="2800" b="1" i="1" dirty="0">
                <a:solidFill>
                  <a:srgbClr val="0000FF"/>
                </a:solidFill>
                <a:latin typeface="Georgia" panose="02040502050405020303" pitchFamily="18" charset="0"/>
                <a:ea typeface="黑体" panose="02010609060101010101" pitchFamily="49" charset="-122"/>
              </a:rPr>
              <a:t>x, y</a:t>
            </a:r>
            <a:r>
              <a:rPr kumimoji="1" lang="en-US" altLang="zh-CN" sz="2800" b="1" dirty="0">
                <a:solidFill>
                  <a:srgbClr val="0000FF"/>
                </a:solidFill>
                <a:latin typeface="Georgia" panose="02040502050405020303" pitchFamily="18" charset="0"/>
                <a:ea typeface="黑体" panose="02010609060101010101" pitchFamily="49" charset="-122"/>
              </a:rPr>
              <a:t>) </a:t>
            </a:r>
            <a:r>
              <a:rPr kumimoji="1" lang="zh-CN" altLang="en-US" sz="2800" b="1" dirty="0">
                <a:solidFill>
                  <a:srgbClr val="0000FF"/>
                </a:solidFill>
                <a:latin typeface="Georgia" panose="02040502050405020303" pitchFamily="18" charset="0"/>
                <a:ea typeface="黑体" panose="02010609060101010101" pitchFamily="49" charset="-122"/>
              </a:rPr>
              <a:t>表示</a:t>
            </a:r>
          </a:p>
          <a:p>
            <a:pPr>
              <a:lnSpc>
                <a:spcPct val="110000"/>
              </a:lnSpc>
            </a:pPr>
            <a:r>
              <a:rPr kumimoji="1" lang="zh-CN" altLang="en-US" sz="2800" b="1" dirty="0">
                <a:solidFill>
                  <a:srgbClr val="005600"/>
                </a:solidFill>
                <a:latin typeface="Georgia" panose="02040502050405020303" pitchFamily="18" charset="0"/>
                <a:ea typeface="黑体" panose="02010609060101010101" pitchFamily="49" charset="-122"/>
              </a:rPr>
              <a:t>随机点</a:t>
            </a:r>
            <a:r>
              <a:rPr kumimoji="1" lang="en-US" altLang="zh-CN" sz="2800" b="1" dirty="0">
                <a:solidFill>
                  <a:srgbClr val="005600"/>
                </a:solidFill>
                <a:latin typeface="Georgia" panose="02040502050405020303" pitchFamily="18" charset="0"/>
                <a:ea typeface="黑体" panose="02010609060101010101" pitchFamily="49" charset="-122"/>
              </a:rPr>
              <a:t>(</a:t>
            </a:r>
            <a:r>
              <a:rPr kumimoji="1" lang="en-US" altLang="zh-CN" sz="2800" b="1" i="1" dirty="0">
                <a:solidFill>
                  <a:srgbClr val="005600"/>
                </a:solidFill>
                <a:latin typeface="Georgia" panose="02040502050405020303" pitchFamily="18" charset="0"/>
                <a:ea typeface="黑体" panose="02010609060101010101" pitchFamily="49" charset="-122"/>
              </a:rPr>
              <a:t>X</a:t>
            </a:r>
            <a:r>
              <a:rPr kumimoji="1" lang="en-US" altLang="zh-CN" sz="2800" b="1" i="1" baseline="-25000" dirty="0">
                <a:solidFill>
                  <a:srgbClr val="005600"/>
                </a:solidFill>
                <a:latin typeface="Georgia" panose="02040502050405020303" pitchFamily="18" charset="0"/>
                <a:ea typeface="黑体" panose="02010609060101010101" pitchFamily="49" charset="-122"/>
              </a:rPr>
              <a:t> </a:t>
            </a:r>
            <a:r>
              <a:rPr kumimoji="1" lang="en-US" altLang="zh-CN" sz="2800" b="1" dirty="0">
                <a:solidFill>
                  <a:srgbClr val="005600"/>
                </a:solidFill>
                <a:latin typeface="Georgia" panose="02040502050405020303" pitchFamily="18" charset="0"/>
                <a:ea typeface="黑体" panose="02010609060101010101" pitchFamily="49" charset="-122"/>
              </a:rPr>
              <a:t>,</a:t>
            </a:r>
            <a:r>
              <a:rPr kumimoji="1" lang="en-US" altLang="zh-CN" sz="2800" b="1" i="1" dirty="0">
                <a:solidFill>
                  <a:srgbClr val="005600"/>
                </a:solidFill>
                <a:latin typeface="Georgia" panose="02040502050405020303" pitchFamily="18" charset="0"/>
                <a:ea typeface="黑体" panose="02010609060101010101" pitchFamily="49" charset="-122"/>
              </a:rPr>
              <a:t>Y </a:t>
            </a:r>
            <a:r>
              <a:rPr kumimoji="1" lang="en-US" altLang="zh-CN" sz="2800" b="1" dirty="0">
                <a:solidFill>
                  <a:srgbClr val="005600"/>
                </a:solidFill>
                <a:latin typeface="Georgia" panose="02040502050405020303" pitchFamily="18" charset="0"/>
                <a:ea typeface="黑体" panose="02010609060101010101" pitchFamily="49" charset="-122"/>
              </a:rPr>
              <a:t>)</a:t>
            </a:r>
            <a:r>
              <a:rPr kumimoji="1" lang="zh-CN" altLang="en-US" sz="2800" b="1" dirty="0">
                <a:solidFill>
                  <a:srgbClr val="005600"/>
                </a:solidFill>
                <a:latin typeface="Georgia" panose="02040502050405020303" pitchFamily="18" charset="0"/>
                <a:ea typeface="黑体" panose="02010609060101010101" pitchFamily="49" charset="-122"/>
              </a:rPr>
              <a:t>落在</a:t>
            </a:r>
            <a:r>
              <a:rPr kumimoji="1" lang="zh-CN" altLang="en-US" sz="2800" b="1" dirty="0">
                <a:solidFill>
                  <a:srgbClr val="800080"/>
                </a:solidFill>
                <a:latin typeface="Georgia" panose="02040502050405020303" pitchFamily="18" charset="0"/>
                <a:ea typeface="黑体" panose="02010609060101010101" pitchFamily="49" charset="-122"/>
              </a:rPr>
              <a:t>以</a:t>
            </a:r>
            <a:r>
              <a:rPr kumimoji="1" lang="en-US" altLang="zh-CN" sz="2800" b="1" dirty="0">
                <a:solidFill>
                  <a:srgbClr val="800080"/>
                </a:solidFill>
                <a:latin typeface="Georgia" panose="02040502050405020303" pitchFamily="18" charset="0"/>
                <a:ea typeface="黑体" panose="02010609060101010101" pitchFamily="49" charset="-122"/>
              </a:rPr>
              <a:t>(</a:t>
            </a:r>
            <a:r>
              <a:rPr kumimoji="1" lang="en-US" altLang="zh-CN" sz="2800" b="1" i="1" dirty="0" err="1">
                <a:solidFill>
                  <a:srgbClr val="800080"/>
                </a:solidFill>
                <a:latin typeface="Georgia" panose="02040502050405020303" pitchFamily="18" charset="0"/>
                <a:ea typeface="黑体" panose="02010609060101010101" pitchFamily="49" charset="-122"/>
              </a:rPr>
              <a:t>x</a:t>
            </a:r>
            <a:r>
              <a:rPr kumimoji="1" lang="en-US" altLang="zh-CN" sz="2800" b="1" dirty="0" err="1">
                <a:solidFill>
                  <a:srgbClr val="800080"/>
                </a:solidFill>
                <a:latin typeface="Georgia" panose="02040502050405020303" pitchFamily="18" charset="0"/>
                <a:ea typeface="黑体" panose="02010609060101010101" pitchFamily="49" charset="-122"/>
              </a:rPr>
              <a:t>,</a:t>
            </a:r>
            <a:r>
              <a:rPr kumimoji="1" lang="en-US" altLang="zh-CN" sz="2800" b="1" i="1" dirty="0" err="1">
                <a:solidFill>
                  <a:srgbClr val="800080"/>
                </a:solidFill>
                <a:latin typeface="Georgia" panose="02040502050405020303" pitchFamily="18" charset="0"/>
                <a:ea typeface="黑体" panose="02010609060101010101" pitchFamily="49" charset="-122"/>
              </a:rPr>
              <a:t>y</a:t>
            </a:r>
            <a:r>
              <a:rPr kumimoji="1" lang="en-US" altLang="zh-CN" sz="2800" b="1" i="1" dirty="0">
                <a:solidFill>
                  <a:srgbClr val="800080"/>
                </a:solidFill>
                <a:latin typeface="Georgia" panose="02040502050405020303" pitchFamily="18" charset="0"/>
                <a:ea typeface="黑体" panose="02010609060101010101" pitchFamily="49" charset="-122"/>
              </a:rPr>
              <a:t> </a:t>
            </a:r>
            <a:r>
              <a:rPr kumimoji="1" lang="en-US" altLang="zh-CN" sz="2800" b="1" dirty="0">
                <a:solidFill>
                  <a:srgbClr val="800080"/>
                </a:solidFill>
                <a:latin typeface="Georgia" panose="02040502050405020303" pitchFamily="18" charset="0"/>
                <a:ea typeface="黑体" panose="02010609060101010101" pitchFamily="49" charset="-122"/>
              </a:rPr>
              <a:t>)</a:t>
            </a:r>
            <a:r>
              <a:rPr kumimoji="1" lang="zh-CN" altLang="en-US" sz="2800" b="1" dirty="0">
                <a:solidFill>
                  <a:srgbClr val="800080"/>
                </a:solidFill>
                <a:latin typeface="Georgia" panose="02040502050405020303" pitchFamily="18" charset="0"/>
                <a:ea typeface="黑体" panose="02010609060101010101" pitchFamily="49" charset="-122"/>
              </a:rPr>
              <a:t>为顶点</a:t>
            </a:r>
            <a:r>
              <a:rPr kumimoji="1" lang="en-US" altLang="zh-CN" sz="2800" b="1" dirty="0">
                <a:solidFill>
                  <a:srgbClr val="800080"/>
                </a:solidFill>
                <a:latin typeface="Georgia" panose="02040502050405020303" pitchFamily="18" charset="0"/>
                <a:ea typeface="黑体" panose="02010609060101010101" pitchFamily="49" charset="-122"/>
              </a:rPr>
              <a:t>,</a:t>
            </a:r>
            <a:r>
              <a:rPr kumimoji="1" lang="zh-CN" altLang="en-US" sz="2800" b="1" dirty="0">
                <a:solidFill>
                  <a:srgbClr val="800080"/>
                </a:solidFill>
                <a:latin typeface="Georgia" panose="02040502050405020303" pitchFamily="18" charset="0"/>
                <a:ea typeface="黑体" panose="02010609060101010101" pitchFamily="49" charset="-122"/>
              </a:rPr>
              <a:t>且位于该点左下方的</a:t>
            </a:r>
            <a:r>
              <a:rPr kumimoji="1" lang="zh-CN" altLang="en-US" sz="2800" b="1" dirty="0">
                <a:solidFill>
                  <a:schemeClr val="accent2"/>
                </a:solidFill>
                <a:latin typeface="Georgia" panose="02040502050405020303" pitchFamily="18" charset="0"/>
                <a:ea typeface="黑体" panose="02010609060101010101" pitchFamily="49" charset="-122"/>
              </a:rPr>
              <a:t>无穷矩形</a:t>
            </a:r>
            <a:r>
              <a:rPr kumimoji="1" lang="zh-CN" altLang="en-US" sz="2800" b="1" dirty="0">
                <a:solidFill>
                  <a:srgbClr val="005600"/>
                </a:solidFill>
                <a:latin typeface="Georgia" panose="02040502050405020303" pitchFamily="18" charset="0"/>
                <a:ea typeface="黑体" panose="02010609060101010101" pitchFamily="49" charset="-122"/>
              </a:rPr>
              <a:t>内的概率</a:t>
            </a:r>
            <a:r>
              <a:rPr kumimoji="1" lang="en-US" altLang="zh-CN" sz="2800" b="1" dirty="0">
                <a:solidFill>
                  <a:srgbClr val="005600"/>
                </a:solidFill>
                <a:latin typeface="Georgia" panose="02040502050405020303" pitchFamily="18" charset="0"/>
                <a:ea typeface="黑体" panose="02010609060101010101" pitchFamily="49" charset="-122"/>
              </a:rPr>
              <a:t>.</a:t>
            </a:r>
          </a:p>
        </p:txBody>
      </p:sp>
    </p:spTree>
    <p:extLst>
      <p:ext uri="{BB962C8B-B14F-4D97-AF65-F5344CB8AC3E}">
        <p14:creationId xmlns:p14="http://schemas.microsoft.com/office/powerpoint/2010/main" val="3231482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lide(fromBottom)">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slide(fromBottom)">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checkerboard(across)">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right)">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6"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barn(inHorizontal)">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animBg="1" autoUpdateAnimBg="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A37D42-175E-4FAE-9EC1-A5D210038CB4}"/>
              </a:ext>
            </a:extLst>
          </p:cNvPr>
          <p:cNvSpPr>
            <a:spLocks noGrp="1"/>
          </p:cNvSpPr>
          <p:nvPr>
            <p:ph type="title"/>
          </p:nvPr>
        </p:nvSpPr>
        <p:spPr/>
        <p:txBody>
          <a:bodyPr/>
          <a:lstStyle/>
          <a:p>
            <a:r>
              <a:rPr lang="en-US" altLang="zh-CN" dirty="0"/>
              <a:t>3.5-1 </a:t>
            </a:r>
            <a:r>
              <a:rPr lang="zh-CN" altLang="en-US" dirty="0"/>
              <a:t>二维随机变量</a:t>
            </a:r>
          </a:p>
        </p:txBody>
      </p:sp>
      <p:sp>
        <p:nvSpPr>
          <p:cNvPr id="3" name="内容占位符 2">
            <a:extLst>
              <a:ext uri="{FF2B5EF4-FFF2-40B4-BE49-F238E27FC236}">
                <a16:creationId xmlns:a16="http://schemas.microsoft.com/office/drawing/2014/main" id="{85AB0866-355E-4B54-94DC-324F0AF566D9}"/>
              </a:ext>
            </a:extLst>
          </p:cNvPr>
          <p:cNvSpPr>
            <a:spLocks noGrp="1"/>
          </p:cNvSpPr>
          <p:nvPr>
            <p:ph idx="1"/>
          </p:nvPr>
        </p:nvSpPr>
        <p:spPr/>
        <p:txBody>
          <a:bodyPr/>
          <a:lstStyle/>
          <a:p>
            <a:r>
              <a:rPr kumimoji="1" lang="zh-CN" altLang="en-US" sz="2800" dirty="0">
                <a:solidFill>
                  <a:srgbClr val="008000"/>
                </a:solidFill>
                <a:ea typeface="黑体" panose="02010609060101010101" pitchFamily="49" charset="-122"/>
              </a:rPr>
              <a:t>二维随机变量的联合分布函数的性质</a:t>
            </a:r>
          </a:p>
        </p:txBody>
      </p:sp>
      <p:graphicFrame>
        <p:nvGraphicFramePr>
          <p:cNvPr id="4" name="Group 39">
            <a:extLst>
              <a:ext uri="{FF2B5EF4-FFF2-40B4-BE49-F238E27FC236}">
                <a16:creationId xmlns:a16="http://schemas.microsoft.com/office/drawing/2014/main" id="{AC783F94-2E9A-466F-A6BA-C17E0888A590}"/>
              </a:ext>
            </a:extLst>
          </p:cNvPr>
          <p:cNvGraphicFramePr>
            <a:graphicFrameLocks noGrp="1"/>
          </p:cNvGraphicFramePr>
          <p:nvPr>
            <p:extLst>
              <p:ext uri="{D42A27DB-BD31-4B8C-83A1-F6EECF244321}">
                <p14:modId xmlns:p14="http://schemas.microsoft.com/office/powerpoint/2010/main" val="3953342061"/>
              </p:ext>
            </p:extLst>
          </p:nvPr>
        </p:nvGraphicFramePr>
        <p:xfrm>
          <a:off x="304912" y="1120837"/>
          <a:ext cx="8610600" cy="5105401"/>
        </p:xfrm>
        <a:graphic>
          <a:graphicData uri="http://schemas.openxmlformats.org/drawingml/2006/table">
            <a:tbl>
              <a:tblPr/>
              <a:tblGrid>
                <a:gridCol w="1676400">
                  <a:extLst>
                    <a:ext uri="{9D8B030D-6E8A-4147-A177-3AD203B41FA5}">
                      <a16:colId xmlns:a16="http://schemas.microsoft.com/office/drawing/2014/main" val="262050597"/>
                    </a:ext>
                  </a:extLst>
                </a:gridCol>
                <a:gridCol w="6934200">
                  <a:extLst>
                    <a:ext uri="{9D8B030D-6E8A-4147-A177-3AD203B41FA5}">
                      <a16:colId xmlns:a16="http://schemas.microsoft.com/office/drawing/2014/main" val="1534079854"/>
                    </a:ext>
                  </a:extLst>
                </a:gridCol>
              </a:tblGrid>
              <a:tr h="8604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性质（</a:t>
                      </a:r>
                      <a:r>
                        <a:rPr kumimoji="0" lang="en-US" altLang="zh-CN" sz="2800" b="1" i="0" u="none" strike="noStrike" cap="none" normalizeH="0" baseline="0">
                          <a:ln>
                            <a:noFill/>
                          </a:ln>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a:t>
                      </a:r>
                      <a:r>
                        <a:rPr kumimoji="0" lang="zh-CN" altLang="en-US" sz="2800" b="1" i="0" u="none" strike="noStrike" cap="none" normalizeH="0" baseline="0">
                          <a:ln>
                            <a:noFill/>
                          </a:ln>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39148728"/>
                  </a:ext>
                </a:extLst>
              </a:tr>
              <a:tr h="16906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性质（</a:t>
                      </a:r>
                      <a:r>
                        <a:rPr kumimoji="0" lang="en-US" altLang="zh-CN" sz="2800" b="1" i="0" u="none" strike="noStrike" cap="none" normalizeH="0" baseline="0">
                          <a:ln>
                            <a:noFill/>
                          </a:ln>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2</a:t>
                      </a:r>
                      <a:r>
                        <a:rPr kumimoji="0" lang="zh-CN" altLang="en-US" sz="2800" b="1" i="0" u="none" strike="noStrike" cap="none" normalizeH="0" baseline="0">
                          <a:ln>
                            <a:noFill/>
                          </a:ln>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91932559"/>
                  </a:ext>
                </a:extLst>
              </a:tr>
              <a:tr h="84931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性质（</a:t>
                      </a:r>
                      <a:r>
                        <a:rPr kumimoji="0" lang="en-US" altLang="zh-CN" sz="2800" b="1" i="0" u="none" strike="noStrike" cap="none" normalizeH="0" baseline="0">
                          <a:ln>
                            <a:noFill/>
                          </a:ln>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3</a:t>
                      </a:r>
                      <a:r>
                        <a:rPr kumimoji="0" lang="zh-CN" altLang="en-US" sz="2800" b="1" i="0" u="none" strike="noStrike" cap="none" normalizeH="0" baseline="0">
                          <a:ln>
                            <a:noFill/>
                          </a:ln>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51566482"/>
                  </a:ext>
                </a:extLst>
              </a:tr>
              <a:tr h="170497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dirty="0">
                          <a:ln>
                            <a:noFill/>
                          </a:ln>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性质（</a:t>
                      </a:r>
                      <a:r>
                        <a:rPr kumimoji="0" lang="en-US" altLang="zh-CN" sz="2800" b="1" i="0" u="none" strike="noStrike" cap="none" normalizeH="0" baseline="0" dirty="0">
                          <a:ln>
                            <a:noFill/>
                          </a:ln>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4</a:t>
                      </a:r>
                      <a:r>
                        <a:rPr kumimoji="0" lang="zh-CN" altLang="en-US" sz="2800" b="1" i="0" u="none" strike="noStrike" cap="none" normalizeH="0" baseline="0" dirty="0">
                          <a:ln>
                            <a:noFill/>
                          </a:ln>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1" i="0" u="none" strike="noStrike" cap="none" normalizeH="0" baseline="0" dirty="0">
                        <a:ln>
                          <a:noFill/>
                        </a:ln>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800" b="1" i="0" u="none" strike="noStrike" cap="none" normalizeH="0" baseline="0" dirty="0">
                        <a:ln>
                          <a:noFill/>
                        </a:ln>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77151584"/>
                  </a:ext>
                </a:extLst>
              </a:tr>
            </a:tbl>
          </a:graphicData>
        </a:graphic>
      </p:graphicFrame>
      <p:sp>
        <p:nvSpPr>
          <p:cNvPr id="5" name="Rectangle 23">
            <a:extLst>
              <a:ext uri="{FF2B5EF4-FFF2-40B4-BE49-F238E27FC236}">
                <a16:creationId xmlns:a16="http://schemas.microsoft.com/office/drawing/2014/main" id="{977027D3-AAD7-4BAE-B1FF-BA9ABC3F23B7}"/>
              </a:ext>
            </a:extLst>
          </p:cNvPr>
          <p:cNvSpPr>
            <a:spLocks noChangeArrowheads="1"/>
          </p:cNvSpPr>
          <p:nvPr/>
        </p:nvSpPr>
        <p:spPr bwMode="auto">
          <a:xfrm>
            <a:off x="457200" y="304800"/>
            <a:ext cx="8686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accent1">
                      <a:gamma/>
                      <a:shade val="60000"/>
                      <a:invGamma/>
                    </a:schemeClr>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endParaRPr kumimoji="1" lang="zh-CN" altLang="en-US" sz="4000" b="1" dirty="0">
              <a:solidFill>
                <a:srgbClr val="008000"/>
              </a:solidFill>
              <a:ea typeface="黑体" panose="02010609060101010101" pitchFamily="49" charset="-122"/>
            </a:endParaRPr>
          </a:p>
        </p:txBody>
      </p:sp>
      <p:sp>
        <p:nvSpPr>
          <p:cNvPr id="6" name="Rectangle 26">
            <a:extLst>
              <a:ext uri="{FF2B5EF4-FFF2-40B4-BE49-F238E27FC236}">
                <a16:creationId xmlns:a16="http://schemas.microsoft.com/office/drawing/2014/main" id="{1592C383-1DF3-4F2B-A238-4FA5525B3865}"/>
              </a:ext>
            </a:extLst>
          </p:cNvPr>
          <p:cNvSpPr>
            <a:spLocks noChangeArrowheads="1"/>
          </p:cNvSpPr>
          <p:nvPr/>
        </p:nvSpPr>
        <p:spPr bwMode="auto">
          <a:xfrm>
            <a:off x="2133712" y="1227200"/>
            <a:ext cx="67040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2800" b="1" i="1">
                <a:solidFill>
                  <a:srgbClr val="FF0000"/>
                </a:solidFill>
                <a:effectLst>
                  <a:outerShdw blurRad="38100" dist="38100" dir="2700000" algn="tl">
                    <a:srgbClr val="C0C0C0"/>
                  </a:outerShdw>
                </a:effectLst>
                <a:latin typeface="Georgia" panose="02040502050405020303" pitchFamily="18" charset="0"/>
                <a:ea typeface="黑体" panose="02010609060101010101" pitchFamily="49" charset="-122"/>
              </a:rPr>
              <a:t>F</a:t>
            </a:r>
            <a:r>
              <a:rPr lang="en-US" altLang="zh-CN" sz="2800" b="1">
                <a:solidFill>
                  <a:srgbClr val="FF0000"/>
                </a:solidFill>
                <a:effectLst>
                  <a:outerShdw blurRad="38100" dist="38100" dir="2700000" algn="tl">
                    <a:srgbClr val="C0C0C0"/>
                  </a:outerShdw>
                </a:effectLst>
                <a:latin typeface="Georgia" panose="02040502050405020303" pitchFamily="18" charset="0"/>
                <a:ea typeface="黑体" panose="02010609060101010101" pitchFamily="49" charset="-122"/>
              </a:rPr>
              <a:t>(x,y)</a:t>
            </a:r>
            <a:r>
              <a:rPr lang="zh-CN" altLang="en-US" sz="2800" b="1">
                <a:effectLst>
                  <a:outerShdw blurRad="38100" dist="38100" dir="2700000" algn="tl">
                    <a:srgbClr val="C0C0C0"/>
                  </a:outerShdw>
                </a:effectLst>
                <a:latin typeface="Georgia" panose="02040502050405020303" pitchFamily="18" charset="0"/>
                <a:ea typeface="黑体" panose="02010609060101010101" pitchFamily="49" charset="-122"/>
              </a:rPr>
              <a:t>分别关于</a:t>
            </a:r>
            <a:r>
              <a:rPr lang="en-US" altLang="zh-CN" sz="2800" b="1">
                <a:effectLst>
                  <a:outerShdw blurRad="38100" dist="38100" dir="2700000" algn="tl">
                    <a:srgbClr val="C0C0C0"/>
                  </a:outerShdw>
                </a:effectLst>
                <a:latin typeface="Georgia" panose="02040502050405020303" pitchFamily="18" charset="0"/>
                <a:ea typeface="黑体" panose="02010609060101010101" pitchFamily="49" charset="-122"/>
              </a:rPr>
              <a:t>X</a:t>
            </a:r>
            <a:r>
              <a:rPr lang="zh-CN" altLang="en-US" sz="2800" b="1">
                <a:effectLst>
                  <a:outerShdw blurRad="38100" dist="38100" dir="2700000" algn="tl">
                    <a:srgbClr val="C0C0C0"/>
                  </a:outerShdw>
                </a:effectLst>
                <a:latin typeface="Georgia" panose="02040502050405020303" pitchFamily="18" charset="0"/>
                <a:ea typeface="黑体" panose="02010609060101010101" pitchFamily="49" charset="-122"/>
              </a:rPr>
              <a:t>和</a:t>
            </a:r>
            <a:r>
              <a:rPr lang="en-US" altLang="zh-CN" sz="2800" b="1">
                <a:effectLst>
                  <a:outerShdw blurRad="38100" dist="38100" dir="2700000" algn="tl">
                    <a:srgbClr val="C0C0C0"/>
                  </a:outerShdw>
                </a:effectLst>
                <a:latin typeface="Georgia" panose="02040502050405020303" pitchFamily="18" charset="0"/>
                <a:ea typeface="黑体" panose="02010609060101010101" pitchFamily="49" charset="-122"/>
              </a:rPr>
              <a:t>Y</a:t>
            </a:r>
            <a:r>
              <a:rPr lang="en-US" altLang="zh-CN" sz="2800" b="1" u="sng">
                <a:effectLst>
                  <a:outerShdw blurRad="38100" dist="38100" dir="2700000" algn="tl">
                    <a:srgbClr val="C0C0C0"/>
                  </a:outerShdw>
                </a:effectLst>
                <a:latin typeface="Georgia" panose="02040502050405020303" pitchFamily="18" charset="0"/>
                <a:ea typeface="黑体" panose="02010609060101010101" pitchFamily="49" charset="-122"/>
              </a:rPr>
              <a:t>                                 </a:t>
            </a:r>
            <a:r>
              <a:rPr lang="en-US" altLang="zh-CN" sz="2800" b="1">
                <a:effectLst>
                  <a:outerShdw blurRad="38100" dist="38100" dir="2700000" algn="tl">
                    <a:srgbClr val="C0C0C0"/>
                  </a:outerShdw>
                </a:effectLst>
                <a:latin typeface="Georgia" panose="02040502050405020303" pitchFamily="18" charset="0"/>
                <a:ea typeface="黑体" panose="02010609060101010101" pitchFamily="49" charset="-122"/>
              </a:rPr>
              <a:t>.</a:t>
            </a:r>
            <a:endParaRPr lang="en-US" altLang="zh-CN" sz="2800" b="1">
              <a:solidFill>
                <a:srgbClr val="FF0000"/>
              </a:solidFill>
              <a:effectLst>
                <a:outerShdw blurRad="38100" dist="38100" dir="2700000" algn="tl">
                  <a:srgbClr val="C0C0C0"/>
                </a:outerShdw>
              </a:effectLst>
              <a:latin typeface="Georgia" panose="02040502050405020303" pitchFamily="18" charset="0"/>
              <a:ea typeface="黑体" panose="02010609060101010101" pitchFamily="49" charset="-122"/>
            </a:endParaRPr>
          </a:p>
        </p:txBody>
      </p:sp>
      <p:sp>
        <p:nvSpPr>
          <p:cNvPr id="7" name="Rectangle 27">
            <a:extLst>
              <a:ext uri="{FF2B5EF4-FFF2-40B4-BE49-F238E27FC236}">
                <a16:creationId xmlns:a16="http://schemas.microsoft.com/office/drawing/2014/main" id="{864541B8-2615-41CC-94BC-3507CE24D715}"/>
              </a:ext>
            </a:extLst>
          </p:cNvPr>
          <p:cNvSpPr>
            <a:spLocks noChangeArrowheads="1"/>
          </p:cNvSpPr>
          <p:nvPr/>
        </p:nvSpPr>
        <p:spPr bwMode="auto">
          <a:xfrm>
            <a:off x="2057512" y="1959037"/>
            <a:ext cx="6858000"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2800" b="1" u="sng" dirty="0">
                <a:effectLst>
                  <a:outerShdw blurRad="38100" dist="38100" dir="2700000" algn="tl">
                    <a:srgbClr val="C0C0C0"/>
                  </a:outerShdw>
                </a:effectLst>
                <a:latin typeface="Georgia" panose="02040502050405020303" pitchFamily="18" charset="0"/>
              </a:rPr>
              <a:t>           </a:t>
            </a:r>
            <a:r>
              <a:rPr lang="en-US" altLang="zh-CN" sz="2800" b="1" dirty="0">
                <a:effectLst>
                  <a:outerShdw blurRad="38100" dist="38100" dir="2700000" algn="tl">
                    <a:srgbClr val="C0C0C0"/>
                  </a:outerShdw>
                </a:effectLst>
                <a:latin typeface="Georgia" panose="02040502050405020303" pitchFamily="18" charset="0"/>
              </a:rPr>
              <a:t>≤ </a:t>
            </a:r>
            <a:r>
              <a:rPr lang="en-US" altLang="zh-CN" sz="2800" b="1" i="1" dirty="0">
                <a:solidFill>
                  <a:srgbClr val="FF0000"/>
                </a:solidFill>
                <a:effectLst>
                  <a:outerShdw blurRad="38100" dist="38100" dir="2700000" algn="tl">
                    <a:srgbClr val="C0C0C0"/>
                  </a:outerShdw>
                </a:effectLst>
                <a:latin typeface="Georgia" panose="02040502050405020303" pitchFamily="18" charset="0"/>
              </a:rPr>
              <a:t>F</a:t>
            </a:r>
            <a:r>
              <a:rPr lang="en-US" altLang="zh-CN" sz="2800" b="1" dirty="0">
                <a:solidFill>
                  <a:srgbClr val="FF0000"/>
                </a:solidFill>
                <a:effectLst>
                  <a:outerShdw blurRad="38100" dist="38100" dir="2700000" algn="tl">
                    <a:srgbClr val="C0C0C0"/>
                  </a:outerShdw>
                </a:effectLst>
                <a:latin typeface="Georgia" panose="02040502050405020303" pitchFamily="18" charset="0"/>
              </a:rPr>
              <a:t>(</a:t>
            </a:r>
            <a:r>
              <a:rPr lang="en-US" altLang="zh-CN" sz="2800" b="1" i="1" dirty="0" err="1">
                <a:solidFill>
                  <a:srgbClr val="FF0000"/>
                </a:solidFill>
                <a:effectLst>
                  <a:outerShdw blurRad="38100" dist="38100" dir="2700000" algn="tl">
                    <a:srgbClr val="C0C0C0"/>
                  </a:outerShdw>
                </a:effectLst>
                <a:latin typeface="Georgia" panose="02040502050405020303" pitchFamily="18" charset="0"/>
              </a:rPr>
              <a:t>x</a:t>
            </a:r>
            <a:r>
              <a:rPr lang="en-US" altLang="zh-CN" sz="2800" b="1" dirty="0" err="1">
                <a:solidFill>
                  <a:srgbClr val="FF0000"/>
                </a:solidFill>
                <a:effectLst>
                  <a:outerShdw blurRad="38100" dist="38100" dir="2700000" algn="tl">
                    <a:srgbClr val="C0C0C0"/>
                  </a:outerShdw>
                </a:effectLst>
                <a:latin typeface="Georgia" panose="02040502050405020303" pitchFamily="18" charset="0"/>
              </a:rPr>
              <a:t>,</a:t>
            </a:r>
            <a:r>
              <a:rPr lang="en-US" altLang="zh-CN" sz="2800" b="1" i="1" dirty="0" err="1">
                <a:solidFill>
                  <a:srgbClr val="FF0000"/>
                </a:solidFill>
                <a:effectLst>
                  <a:outerShdw blurRad="38100" dist="38100" dir="2700000" algn="tl">
                    <a:srgbClr val="C0C0C0"/>
                  </a:outerShdw>
                </a:effectLst>
                <a:latin typeface="Georgia" panose="02040502050405020303" pitchFamily="18" charset="0"/>
              </a:rPr>
              <a:t>y</a:t>
            </a:r>
            <a:r>
              <a:rPr lang="en-US" altLang="zh-CN" sz="2800" b="1" dirty="0">
                <a:solidFill>
                  <a:srgbClr val="FF0000"/>
                </a:solidFill>
                <a:effectLst>
                  <a:outerShdw blurRad="38100" dist="38100" dir="2700000" algn="tl">
                    <a:srgbClr val="C0C0C0"/>
                  </a:outerShdw>
                </a:effectLst>
                <a:latin typeface="Georgia" panose="02040502050405020303" pitchFamily="18" charset="0"/>
              </a:rPr>
              <a:t>)</a:t>
            </a:r>
            <a:r>
              <a:rPr lang="en-US" altLang="zh-CN" sz="2800" b="1" dirty="0">
                <a:effectLst>
                  <a:outerShdw blurRad="38100" dist="38100" dir="2700000" algn="tl">
                    <a:srgbClr val="C0C0C0"/>
                  </a:outerShdw>
                </a:effectLst>
                <a:latin typeface="Georgia" panose="02040502050405020303" pitchFamily="18" charset="0"/>
              </a:rPr>
              <a:t> ≤</a:t>
            </a:r>
            <a:r>
              <a:rPr lang="en-US" altLang="zh-CN" sz="2800" b="1" u="sng" dirty="0">
                <a:effectLst>
                  <a:outerShdw blurRad="38100" dist="38100" dir="2700000" algn="tl">
                    <a:srgbClr val="C0C0C0"/>
                  </a:outerShdw>
                </a:effectLst>
                <a:latin typeface="Georgia" panose="02040502050405020303" pitchFamily="18" charset="0"/>
              </a:rPr>
              <a:t>         .</a:t>
            </a:r>
            <a:endParaRPr lang="en-US" altLang="zh-CN" sz="2800" b="1" dirty="0">
              <a:effectLst>
                <a:outerShdw blurRad="38100" dist="38100" dir="2700000" algn="tl">
                  <a:srgbClr val="C0C0C0"/>
                </a:outerShdw>
              </a:effectLst>
              <a:latin typeface="Georgia" panose="02040502050405020303" pitchFamily="18" charset="0"/>
            </a:endParaRPr>
          </a:p>
          <a:p>
            <a:pPr>
              <a:lnSpc>
                <a:spcPct val="120000"/>
              </a:lnSpc>
            </a:pPr>
            <a:r>
              <a:rPr lang="en-US" altLang="zh-CN" sz="2800" b="1" dirty="0">
                <a:solidFill>
                  <a:srgbClr val="FF0000"/>
                </a:solidFill>
                <a:effectLst>
                  <a:outerShdw blurRad="38100" dist="38100" dir="2700000" algn="tl">
                    <a:srgbClr val="C0C0C0"/>
                  </a:outerShdw>
                </a:effectLst>
                <a:latin typeface="Georgia" panose="02040502050405020303" pitchFamily="18" charset="0"/>
              </a:rPr>
              <a:t> </a:t>
            </a:r>
            <a:r>
              <a:rPr lang="en-US" altLang="zh-CN" sz="2800" b="1" i="1" dirty="0">
                <a:solidFill>
                  <a:srgbClr val="FF0000"/>
                </a:solidFill>
                <a:effectLst>
                  <a:outerShdw blurRad="38100" dist="38100" dir="2700000" algn="tl">
                    <a:srgbClr val="C0C0C0"/>
                  </a:outerShdw>
                </a:effectLst>
                <a:latin typeface="Georgia" panose="02040502050405020303" pitchFamily="18" charset="0"/>
              </a:rPr>
              <a:t>F</a:t>
            </a:r>
            <a:r>
              <a:rPr lang="en-US" altLang="zh-CN" sz="2800" b="1" dirty="0">
                <a:solidFill>
                  <a:srgbClr val="FF0000"/>
                </a:solidFill>
                <a:effectLst>
                  <a:outerShdw blurRad="38100" dist="38100" dir="2700000" algn="tl">
                    <a:srgbClr val="C0C0C0"/>
                  </a:outerShdw>
                </a:effectLst>
                <a:latin typeface="Georgia" panose="02040502050405020303" pitchFamily="18" charset="0"/>
              </a:rPr>
              <a:t>(</a:t>
            </a:r>
            <a:r>
              <a:rPr lang="en-US" altLang="zh-CN" sz="2800" b="1" i="1" dirty="0">
                <a:solidFill>
                  <a:srgbClr val="FF0000"/>
                </a:solidFill>
                <a:effectLst>
                  <a:outerShdw blurRad="38100" dist="38100" dir="2700000" algn="tl">
                    <a:srgbClr val="C0C0C0"/>
                  </a:outerShdw>
                </a:effectLst>
                <a:latin typeface="Georgia" panose="02040502050405020303" pitchFamily="18" charset="0"/>
              </a:rPr>
              <a:t>x</a:t>
            </a:r>
            <a:r>
              <a:rPr lang="en-US" altLang="zh-CN" sz="2800" b="1" dirty="0">
                <a:solidFill>
                  <a:srgbClr val="FF0000"/>
                </a:solidFill>
                <a:effectLst>
                  <a:outerShdw blurRad="38100" dist="38100" dir="2700000" algn="tl">
                    <a:srgbClr val="C0C0C0"/>
                  </a:outerShdw>
                </a:effectLst>
                <a:latin typeface="Georgia" panose="02040502050405020303" pitchFamily="18" charset="0"/>
              </a:rPr>
              <a:t>, </a:t>
            </a:r>
            <a:r>
              <a:rPr lang="zh-CN" altLang="en-US" sz="2800" b="1" dirty="0">
                <a:effectLst>
                  <a:outerShdw blurRad="38100" dist="38100" dir="2700000" algn="tl">
                    <a:srgbClr val="C0C0C0"/>
                  </a:outerShdw>
                </a:effectLst>
                <a:latin typeface="Georgia" panose="02040502050405020303" pitchFamily="18" charset="0"/>
              </a:rPr>
              <a:t>－</a:t>
            </a:r>
            <a:r>
              <a:rPr lang="en-US" altLang="en-US" sz="2800" b="1" dirty="0">
                <a:solidFill>
                  <a:srgbClr val="FF0000"/>
                </a:solidFill>
                <a:effectLst>
                  <a:outerShdw blurRad="38100" dist="38100" dir="2700000" algn="tl">
                    <a:srgbClr val="C0C0C0"/>
                  </a:outerShdw>
                </a:effectLst>
                <a:latin typeface="Georgia" panose="02040502050405020303" pitchFamily="18" charset="0"/>
              </a:rPr>
              <a:t> </a:t>
            </a:r>
            <a:r>
              <a:rPr lang="en-US" altLang="en-US" sz="2800" b="1" dirty="0">
                <a:effectLst>
                  <a:outerShdw blurRad="38100" dist="38100" dir="2700000" algn="tl">
                    <a:srgbClr val="C0C0C0"/>
                  </a:outerShdw>
                </a:effectLst>
                <a:latin typeface="Georgia" panose="02040502050405020303" pitchFamily="18" charset="0"/>
              </a:rPr>
              <a:t>∞</a:t>
            </a:r>
            <a:r>
              <a:rPr lang="en-US" altLang="zh-CN" sz="2800" b="1" dirty="0">
                <a:solidFill>
                  <a:srgbClr val="FF0000"/>
                </a:solidFill>
                <a:effectLst>
                  <a:outerShdw blurRad="38100" dist="38100" dir="2700000" algn="tl">
                    <a:srgbClr val="C0C0C0"/>
                  </a:outerShdw>
                </a:effectLst>
                <a:latin typeface="Georgia" panose="02040502050405020303" pitchFamily="18" charset="0"/>
              </a:rPr>
              <a:t>)=</a:t>
            </a:r>
            <a:r>
              <a:rPr lang="en-US" altLang="zh-CN" sz="2800" b="1" u="sng" dirty="0">
                <a:solidFill>
                  <a:srgbClr val="FF0000"/>
                </a:solidFill>
                <a:effectLst>
                  <a:outerShdw blurRad="38100" dist="38100" dir="2700000" algn="tl">
                    <a:srgbClr val="C0C0C0"/>
                  </a:outerShdw>
                </a:effectLst>
                <a:latin typeface="Georgia" panose="02040502050405020303" pitchFamily="18" charset="0"/>
              </a:rPr>
              <a:t>         </a:t>
            </a:r>
            <a:r>
              <a:rPr lang="zh-CN" altLang="en-US" sz="2800" b="1" dirty="0">
                <a:solidFill>
                  <a:srgbClr val="FF0000"/>
                </a:solidFill>
                <a:effectLst>
                  <a:outerShdw blurRad="38100" dist="38100" dir="2700000" algn="tl">
                    <a:srgbClr val="C0C0C0"/>
                  </a:outerShdw>
                </a:effectLst>
                <a:latin typeface="Georgia" panose="02040502050405020303" pitchFamily="18" charset="0"/>
              </a:rPr>
              <a:t>；</a:t>
            </a:r>
            <a:r>
              <a:rPr lang="en-US" altLang="zh-CN" sz="2800" b="1" i="1" dirty="0">
                <a:solidFill>
                  <a:srgbClr val="FF0000"/>
                </a:solidFill>
                <a:effectLst>
                  <a:outerShdw blurRad="38100" dist="38100" dir="2700000" algn="tl">
                    <a:srgbClr val="C0C0C0"/>
                  </a:outerShdw>
                </a:effectLst>
                <a:latin typeface="Georgia" panose="02040502050405020303" pitchFamily="18" charset="0"/>
              </a:rPr>
              <a:t>F</a:t>
            </a:r>
            <a:r>
              <a:rPr lang="en-US" altLang="zh-CN" sz="2800" b="1" dirty="0">
                <a:solidFill>
                  <a:srgbClr val="FF0000"/>
                </a:solidFill>
                <a:effectLst>
                  <a:outerShdw blurRad="38100" dist="38100" dir="2700000" algn="tl">
                    <a:srgbClr val="C0C0C0"/>
                  </a:outerShdw>
                </a:effectLst>
                <a:latin typeface="Georgia" panose="02040502050405020303" pitchFamily="18" charset="0"/>
              </a:rPr>
              <a:t>(</a:t>
            </a:r>
            <a:r>
              <a:rPr lang="zh-CN" altLang="en-US" sz="2800" b="1" dirty="0">
                <a:effectLst>
                  <a:outerShdw blurRad="38100" dist="38100" dir="2700000" algn="tl">
                    <a:srgbClr val="C0C0C0"/>
                  </a:outerShdw>
                </a:effectLst>
                <a:latin typeface="Georgia" panose="02040502050405020303" pitchFamily="18" charset="0"/>
              </a:rPr>
              <a:t>－</a:t>
            </a:r>
            <a:r>
              <a:rPr lang="zh-CN" altLang="en-US" sz="2800" b="1" dirty="0">
                <a:solidFill>
                  <a:srgbClr val="FF0000"/>
                </a:solidFill>
                <a:effectLst>
                  <a:outerShdw blurRad="38100" dist="38100" dir="2700000" algn="tl">
                    <a:srgbClr val="C0C0C0"/>
                  </a:outerShdw>
                </a:effectLst>
                <a:latin typeface="Georgia" panose="02040502050405020303" pitchFamily="18" charset="0"/>
              </a:rPr>
              <a:t> </a:t>
            </a:r>
            <a:r>
              <a:rPr lang="en-US" altLang="en-US" sz="2800" b="1" dirty="0">
                <a:effectLst>
                  <a:outerShdw blurRad="38100" dist="38100" dir="2700000" algn="tl">
                    <a:srgbClr val="C0C0C0"/>
                  </a:outerShdw>
                </a:effectLst>
                <a:latin typeface="Georgia" panose="02040502050405020303" pitchFamily="18" charset="0"/>
              </a:rPr>
              <a:t>∞</a:t>
            </a:r>
            <a:r>
              <a:rPr lang="en-US" altLang="zh-CN" sz="2800" b="1" dirty="0">
                <a:solidFill>
                  <a:srgbClr val="FF0000"/>
                </a:solidFill>
                <a:effectLst>
                  <a:outerShdw blurRad="38100" dist="38100" dir="2700000" algn="tl">
                    <a:srgbClr val="C0C0C0"/>
                  </a:outerShdw>
                </a:effectLst>
                <a:latin typeface="Georgia" panose="02040502050405020303" pitchFamily="18" charset="0"/>
              </a:rPr>
              <a:t>,</a:t>
            </a:r>
            <a:r>
              <a:rPr lang="en-US" altLang="zh-CN" sz="2800" b="1" i="1" dirty="0">
                <a:solidFill>
                  <a:srgbClr val="FF0000"/>
                </a:solidFill>
                <a:effectLst>
                  <a:outerShdw blurRad="38100" dist="38100" dir="2700000" algn="tl">
                    <a:srgbClr val="C0C0C0"/>
                  </a:outerShdw>
                </a:effectLst>
                <a:latin typeface="Georgia" panose="02040502050405020303" pitchFamily="18" charset="0"/>
              </a:rPr>
              <a:t>y</a:t>
            </a:r>
            <a:r>
              <a:rPr lang="en-US" altLang="zh-CN" sz="2800" b="1" dirty="0">
                <a:solidFill>
                  <a:srgbClr val="FF0000"/>
                </a:solidFill>
                <a:effectLst>
                  <a:outerShdw blurRad="38100" dist="38100" dir="2700000" algn="tl">
                    <a:srgbClr val="C0C0C0"/>
                  </a:outerShdw>
                </a:effectLst>
                <a:latin typeface="Georgia" panose="02040502050405020303" pitchFamily="18" charset="0"/>
              </a:rPr>
              <a:t>)=</a:t>
            </a:r>
            <a:r>
              <a:rPr lang="en-US" altLang="zh-CN" sz="2800" b="1" u="sng" dirty="0">
                <a:solidFill>
                  <a:srgbClr val="FF0000"/>
                </a:solidFill>
                <a:effectLst>
                  <a:outerShdw blurRad="38100" dist="38100" dir="2700000" algn="tl">
                    <a:srgbClr val="C0C0C0"/>
                  </a:outerShdw>
                </a:effectLst>
                <a:latin typeface="Georgia" panose="02040502050405020303" pitchFamily="18" charset="0"/>
              </a:rPr>
              <a:t>          .       </a:t>
            </a:r>
            <a:endParaRPr lang="en-US" altLang="zh-CN" sz="2800" b="1" dirty="0">
              <a:effectLst>
                <a:outerShdw blurRad="38100" dist="38100" dir="2700000" algn="tl">
                  <a:srgbClr val="C0C0C0"/>
                </a:outerShdw>
              </a:effectLst>
              <a:latin typeface="Georgia" panose="02040502050405020303" pitchFamily="18" charset="0"/>
            </a:endParaRPr>
          </a:p>
          <a:p>
            <a:pPr>
              <a:lnSpc>
                <a:spcPct val="120000"/>
              </a:lnSpc>
            </a:pPr>
            <a:r>
              <a:rPr lang="en-US" altLang="zh-CN" sz="2800" b="1" dirty="0">
                <a:effectLst>
                  <a:outerShdw blurRad="38100" dist="38100" dir="2700000" algn="tl">
                    <a:srgbClr val="C0C0C0"/>
                  </a:outerShdw>
                </a:effectLst>
                <a:latin typeface="Georgia" panose="02040502050405020303" pitchFamily="18" charset="0"/>
              </a:rPr>
              <a:t> </a:t>
            </a:r>
            <a:r>
              <a:rPr lang="en-US" altLang="zh-CN" sz="2800" b="1" i="1" dirty="0">
                <a:solidFill>
                  <a:srgbClr val="FF0000"/>
                </a:solidFill>
                <a:effectLst>
                  <a:outerShdw blurRad="38100" dist="38100" dir="2700000" algn="tl">
                    <a:srgbClr val="C0C0C0"/>
                  </a:outerShdw>
                </a:effectLst>
                <a:latin typeface="Georgia" panose="02040502050405020303" pitchFamily="18" charset="0"/>
              </a:rPr>
              <a:t>F</a:t>
            </a:r>
            <a:r>
              <a:rPr lang="en-US" altLang="zh-CN" sz="2800" b="1" dirty="0">
                <a:solidFill>
                  <a:srgbClr val="FF0000"/>
                </a:solidFill>
                <a:effectLst>
                  <a:outerShdw blurRad="38100" dist="38100" dir="2700000" algn="tl">
                    <a:srgbClr val="C0C0C0"/>
                  </a:outerShdw>
                </a:effectLst>
                <a:latin typeface="Georgia" panose="02040502050405020303" pitchFamily="18" charset="0"/>
              </a:rPr>
              <a:t>(</a:t>
            </a:r>
            <a:r>
              <a:rPr lang="zh-CN" altLang="en-US" sz="2800" b="1" dirty="0">
                <a:effectLst>
                  <a:outerShdw blurRad="38100" dist="38100" dir="2700000" algn="tl">
                    <a:srgbClr val="C0C0C0"/>
                  </a:outerShdw>
                </a:effectLst>
                <a:latin typeface="Georgia" panose="02040502050405020303" pitchFamily="18" charset="0"/>
              </a:rPr>
              <a:t>－</a:t>
            </a:r>
            <a:r>
              <a:rPr lang="zh-CN" altLang="en-US" sz="2800" b="1" dirty="0">
                <a:solidFill>
                  <a:srgbClr val="FF0000"/>
                </a:solidFill>
                <a:effectLst>
                  <a:outerShdw blurRad="38100" dist="38100" dir="2700000" algn="tl">
                    <a:srgbClr val="C0C0C0"/>
                  </a:outerShdw>
                </a:effectLst>
                <a:latin typeface="Georgia" panose="02040502050405020303" pitchFamily="18" charset="0"/>
              </a:rPr>
              <a:t> </a:t>
            </a:r>
            <a:r>
              <a:rPr lang="en-US" altLang="en-US" sz="2800" b="1" dirty="0">
                <a:effectLst>
                  <a:outerShdw blurRad="38100" dist="38100" dir="2700000" algn="tl">
                    <a:srgbClr val="C0C0C0"/>
                  </a:outerShdw>
                </a:effectLst>
                <a:latin typeface="Georgia" panose="02040502050405020303" pitchFamily="18" charset="0"/>
              </a:rPr>
              <a:t>∞</a:t>
            </a:r>
            <a:r>
              <a:rPr lang="en-US" altLang="zh-CN" sz="2800" b="1" dirty="0">
                <a:solidFill>
                  <a:srgbClr val="FF0000"/>
                </a:solidFill>
                <a:effectLst>
                  <a:outerShdw blurRad="38100" dist="38100" dir="2700000" algn="tl">
                    <a:srgbClr val="C0C0C0"/>
                  </a:outerShdw>
                </a:effectLst>
                <a:latin typeface="Georgia" panose="02040502050405020303" pitchFamily="18" charset="0"/>
              </a:rPr>
              <a:t>, </a:t>
            </a:r>
            <a:r>
              <a:rPr lang="zh-CN" altLang="en-US" sz="2800" b="1" dirty="0">
                <a:effectLst>
                  <a:outerShdw blurRad="38100" dist="38100" dir="2700000" algn="tl">
                    <a:srgbClr val="C0C0C0"/>
                  </a:outerShdw>
                </a:effectLst>
                <a:latin typeface="Georgia" panose="02040502050405020303" pitchFamily="18" charset="0"/>
              </a:rPr>
              <a:t>－</a:t>
            </a:r>
            <a:r>
              <a:rPr lang="zh-CN" altLang="en-US" sz="2800" b="1" dirty="0">
                <a:solidFill>
                  <a:srgbClr val="FF0000"/>
                </a:solidFill>
                <a:effectLst>
                  <a:outerShdw blurRad="38100" dist="38100" dir="2700000" algn="tl">
                    <a:srgbClr val="C0C0C0"/>
                  </a:outerShdw>
                </a:effectLst>
                <a:latin typeface="Georgia" panose="02040502050405020303" pitchFamily="18" charset="0"/>
              </a:rPr>
              <a:t> </a:t>
            </a:r>
            <a:r>
              <a:rPr lang="en-US" altLang="en-US" sz="2800" b="1" dirty="0">
                <a:effectLst>
                  <a:outerShdw blurRad="38100" dist="38100" dir="2700000" algn="tl">
                    <a:srgbClr val="C0C0C0"/>
                  </a:outerShdw>
                </a:effectLst>
                <a:latin typeface="Georgia" panose="02040502050405020303" pitchFamily="18" charset="0"/>
              </a:rPr>
              <a:t>∞</a:t>
            </a:r>
            <a:r>
              <a:rPr lang="en-US" altLang="zh-CN" sz="2800" b="1" dirty="0">
                <a:solidFill>
                  <a:srgbClr val="FF0000"/>
                </a:solidFill>
                <a:effectLst>
                  <a:outerShdw blurRad="38100" dist="38100" dir="2700000" algn="tl">
                    <a:srgbClr val="C0C0C0"/>
                  </a:outerShdw>
                </a:effectLst>
                <a:latin typeface="Georgia" panose="02040502050405020303" pitchFamily="18" charset="0"/>
              </a:rPr>
              <a:t>)=</a:t>
            </a:r>
            <a:r>
              <a:rPr lang="en-US" altLang="zh-CN" sz="2800" b="1" u="sng" dirty="0">
                <a:solidFill>
                  <a:srgbClr val="FF0000"/>
                </a:solidFill>
                <a:effectLst>
                  <a:outerShdw blurRad="38100" dist="38100" dir="2700000" algn="tl">
                    <a:srgbClr val="C0C0C0"/>
                  </a:outerShdw>
                </a:effectLst>
                <a:latin typeface="Georgia" panose="02040502050405020303" pitchFamily="18" charset="0"/>
              </a:rPr>
              <a:t>    </a:t>
            </a:r>
            <a:r>
              <a:rPr lang="en-US" altLang="zh-CN" sz="2800" b="1" dirty="0">
                <a:effectLst>
                  <a:outerShdw blurRad="38100" dist="38100" dir="2700000" algn="tl">
                    <a:srgbClr val="C0C0C0"/>
                  </a:outerShdw>
                </a:effectLst>
                <a:latin typeface="Georgia" panose="02040502050405020303" pitchFamily="18" charset="0"/>
              </a:rPr>
              <a:t> </a:t>
            </a:r>
            <a:r>
              <a:rPr lang="zh-CN" altLang="en-US" sz="2800" b="1" dirty="0">
                <a:effectLst>
                  <a:outerShdw blurRad="38100" dist="38100" dir="2700000" algn="tl">
                    <a:srgbClr val="C0C0C0"/>
                  </a:outerShdw>
                </a:effectLst>
                <a:latin typeface="Georgia" panose="02040502050405020303" pitchFamily="18" charset="0"/>
              </a:rPr>
              <a:t>；</a:t>
            </a:r>
            <a:r>
              <a:rPr lang="en-US" altLang="zh-CN" sz="2800" b="1" dirty="0">
                <a:solidFill>
                  <a:srgbClr val="FF0000"/>
                </a:solidFill>
                <a:effectLst>
                  <a:outerShdw blurRad="38100" dist="38100" dir="2700000" algn="tl">
                    <a:srgbClr val="C0C0C0"/>
                  </a:outerShdw>
                </a:effectLst>
                <a:latin typeface="Georgia" panose="02040502050405020303" pitchFamily="18" charset="0"/>
              </a:rPr>
              <a:t>F</a:t>
            </a:r>
            <a:r>
              <a:rPr lang="en-US" altLang="zh-CN" sz="2800" b="1" dirty="0">
                <a:effectLst>
                  <a:outerShdw blurRad="38100" dist="38100" dir="2700000" algn="tl">
                    <a:srgbClr val="C0C0C0"/>
                  </a:outerShdw>
                </a:effectLst>
                <a:latin typeface="Georgia" panose="02040502050405020303" pitchFamily="18" charset="0"/>
              </a:rPr>
              <a:t>(+ </a:t>
            </a:r>
            <a:r>
              <a:rPr lang="en-US" altLang="en-US" sz="2800" b="1" dirty="0">
                <a:effectLst>
                  <a:outerShdw blurRad="38100" dist="38100" dir="2700000" algn="tl">
                    <a:srgbClr val="C0C0C0"/>
                  </a:outerShdw>
                </a:effectLst>
                <a:latin typeface="Georgia" panose="02040502050405020303" pitchFamily="18" charset="0"/>
              </a:rPr>
              <a:t>∞</a:t>
            </a:r>
            <a:r>
              <a:rPr lang="en-US" altLang="zh-CN" sz="2800" b="1" dirty="0">
                <a:solidFill>
                  <a:srgbClr val="FF0000"/>
                </a:solidFill>
                <a:effectLst>
                  <a:outerShdw blurRad="38100" dist="38100" dir="2700000" algn="tl">
                    <a:srgbClr val="C0C0C0"/>
                  </a:outerShdw>
                </a:effectLst>
                <a:latin typeface="Georgia" panose="02040502050405020303" pitchFamily="18" charset="0"/>
              </a:rPr>
              <a:t>, </a:t>
            </a:r>
            <a:r>
              <a:rPr lang="en-US" altLang="zh-CN" sz="2800" b="1" dirty="0">
                <a:effectLst>
                  <a:outerShdw blurRad="38100" dist="38100" dir="2700000" algn="tl">
                    <a:srgbClr val="C0C0C0"/>
                  </a:outerShdw>
                </a:effectLst>
                <a:latin typeface="Georgia" panose="02040502050405020303" pitchFamily="18" charset="0"/>
              </a:rPr>
              <a:t>+ </a:t>
            </a:r>
            <a:r>
              <a:rPr lang="en-US" altLang="en-US" sz="2800" b="1" dirty="0">
                <a:effectLst>
                  <a:outerShdw blurRad="38100" dist="38100" dir="2700000" algn="tl">
                    <a:srgbClr val="C0C0C0"/>
                  </a:outerShdw>
                </a:effectLst>
                <a:latin typeface="Georgia" panose="02040502050405020303" pitchFamily="18" charset="0"/>
              </a:rPr>
              <a:t>∞</a:t>
            </a:r>
            <a:r>
              <a:rPr lang="en-US" altLang="zh-CN" sz="2800" b="1" dirty="0">
                <a:solidFill>
                  <a:srgbClr val="FF0000"/>
                </a:solidFill>
                <a:effectLst>
                  <a:outerShdw blurRad="38100" dist="38100" dir="2700000" algn="tl">
                    <a:srgbClr val="C0C0C0"/>
                  </a:outerShdw>
                </a:effectLst>
                <a:latin typeface="Georgia" panose="02040502050405020303" pitchFamily="18" charset="0"/>
              </a:rPr>
              <a:t>)</a:t>
            </a:r>
            <a:r>
              <a:rPr lang="en-US" altLang="zh-CN" sz="2800" b="1" dirty="0">
                <a:effectLst>
                  <a:outerShdw blurRad="38100" dist="38100" dir="2700000" algn="tl">
                    <a:srgbClr val="C0C0C0"/>
                  </a:outerShdw>
                </a:effectLst>
                <a:latin typeface="Georgia" panose="02040502050405020303" pitchFamily="18" charset="0"/>
              </a:rPr>
              <a:t> = </a:t>
            </a:r>
            <a:r>
              <a:rPr lang="en-US" altLang="zh-CN" sz="2800" b="1" u="sng" dirty="0">
                <a:effectLst>
                  <a:outerShdw blurRad="38100" dist="38100" dir="2700000" algn="tl">
                    <a:srgbClr val="C0C0C0"/>
                  </a:outerShdw>
                </a:effectLst>
                <a:latin typeface="Georgia" panose="02040502050405020303" pitchFamily="18" charset="0"/>
              </a:rPr>
              <a:t>     . </a:t>
            </a:r>
            <a:endParaRPr lang="en-US" altLang="zh-CN" sz="2800" b="1" dirty="0">
              <a:effectLst>
                <a:outerShdw blurRad="38100" dist="38100" dir="2700000" algn="tl">
                  <a:srgbClr val="C0C0C0"/>
                </a:outerShdw>
              </a:effectLst>
              <a:latin typeface="Georgia" panose="02040502050405020303" pitchFamily="18" charset="0"/>
            </a:endParaRPr>
          </a:p>
        </p:txBody>
      </p:sp>
      <p:sp>
        <p:nvSpPr>
          <p:cNvPr id="8" name="Rectangle 29">
            <a:extLst>
              <a:ext uri="{FF2B5EF4-FFF2-40B4-BE49-F238E27FC236}">
                <a16:creationId xmlns:a16="http://schemas.microsoft.com/office/drawing/2014/main" id="{D2F2E583-A191-4C0C-9D21-E7A81C9925B3}"/>
              </a:ext>
            </a:extLst>
          </p:cNvPr>
          <p:cNvSpPr>
            <a:spLocks noChangeArrowheads="1"/>
          </p:cNvSpPr>
          <p:nvPr/>
        </p:nvSpPr>
        <p:spPr bwMode="auto">
          <a:xfrm>
            <a:off x="2362312" y="3864037"/>
            <a:ext cx="61055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50000"/>
              </a:spcBef>
              <a:buClr>
                <a:schemeClr val="accent2"/>
              </a:buClr>
              <a:buFont typeface="Wingdings" panose="05000000000000000000" pitchFamily="2" charset="2"/>
              <a:buNone/>
            </a:pPr>
            <a:r>
              <a:rPr lang="en-US" altLang="zh-CN" sz="2800" b="1" i="1">
                <a:solidFill>
                  <a:srgbClr val="FF0000"/>
                </a:solidFill>
                <a:effectLst>
                  <a:outerShdw blurRad="38100" dist="38100" dir="2700000" algn="tl">
                    <a:srgbClr val="C0C0C0"/>
                  </a:outerShdw>
                </a:effectLst>
                <a:latin typeface="Georgia" panose="02040502050405020303" pitchFamily="18" charset="0"/>
                <a:ea typeface="黑体" panose="02010609060101010101" pitchFamily="49" charset="-122"/>
              </a:rPr>
              <a:t>F</a:t>
            </a:r>
            <a:r>
              <a:rPr lang="en-US" altLang="zh-CN" sz="2800" b="1">
                <a:solidFill>
                  <a:srgbClr val="FF0000"/>
                </a:solidFill>
                <a:effectLst>
                  <a:outerShdw blurRad="38100" dist="38100" dir="2700000" algn="tl">
                    <a:srgbClr val="C0C0C0"/>
                  </a:outerShdw>
                </a:effectLst>
                <a:latin typeface="Georgia" panose="02040502050405020303" pitchFamily="18" charset="0"/>
                <a:ea typeface="黑体" panose="02010609060101010101" pitchFamily="49" charset="-122"/>
              </a:rPr>
              <a:t>(</a:t>
            </a:r>
            <a:r>
              <a:rPr lang="en-US" altLang="zh-CN" sz="2800" b="1" i="1">
                <a:solidFill>
                  <a:srgbClr val="FF0000"/>
                </a:solidFill>
                <a:effectLst>
                  <a:outerShdw blurRad="38100" dist="38100" dir="2700000" algn="tl">
                    <a:srgbClr val="C0C0C0"/>
                  </a:outerShdw>
                </a:effectLst>
                <a:latin typeface="Georgia" panose="02040502050405020303" pitchFamily="18" charset="0"/>
                <a:ea typeface="黑体" panose="02010609060101010101" pitchFamily="49" charset="-122"/>
              </a:rPr>
              <a:t>x</a:t>
            </a:r>
            <a:r>
              <a:rPr lang="en-US" altLang="zh-CN" sz="2800" b="1">
                <a:solidFill>
                  <a:srgbClr val="FF0000"/>
                </a:solidFill>
                <a:effectLst>
                  <a:outerShdw blurRad="38100" dist="38100" dir="2700000" algn="tl">
                    <a:srgbClr val="C0C0C0"/>
                  </a:outerShdw>
                </a:effectLst>
                <a:latin typeface="Georgia" panose="02040502050405020303" pitchFamily="18" charset="0"/>
                <a:ea typeface="黑体" panose="02010609060101010101" pitchFamily="49" charset="-122"/>
              </a:rPr>
              <a:t>,</a:t>
            </a:r>
            <a:r>
              <a:rPr lang="en-US" altLang="zh-CN" sz="2800" b="1" i="1">
                <a:solidFill>
                  <a:srgbClr val="FF0000"/>
                </a:solidFill>
                <a:effectLst>
                  <a:outerShdw blurRad="38100" dist="38100" dir="2700000" algn="tl">
                    <a:srgbClr val="C0C0C0"/>
                  </a:outerShdw>
                </a:effectLst>
                <a:latin typeface="Georgia" panose="02040502050405020303" pitchFamily="18" charset="0"/>
                <a:ea typeface="黑体" panose="02010609060101010101" pitchFamily="49" charset="-122"/>
              </a:rPr>
              <a:t>y</a:t>
            </a:r>
            <a:r>
              <a:rPr lang="en-US" altLang="zh-CN" sz="2800" b="1">
                <a:solidFill>
                  <a:srgbClr val="FF0000"/>
                </a:solidFill>
                <a:effectLst>
                  <a:outerShdw blurRad="38100" dist="38100" dir="2700000" algn="tl">
                    <a:srgbClr val="C0C0C0"/>
                  </a:outerShdw>
                </a:effectLst>
                <a:latin typeface="Georgia" panose="02040502050405020303" pitchFamily="18" charset="0"/>
                <a:ea typeface="黑体" panose="02010609060101010101" pitchFamily="49" charset="-122"/>
              </a:rPr>
              <a:t>)</a:t>
            </a:r>
            <a:r>
              <a:rPr lang="zh-CN" altLang="en-US" sz="2800" b="1">
                <a:effectLst>
                  <a:outerShdw blurRad="38100" dist="38100" dir="2700000" algn="tl">
                    <a:srgbClr val="C0C0C0"/>
                  </a:outerShdw>
                </a:effectLst>
                <a:latin typeface="Georgia" panose="02040502050405020303" pitchFamily="18" charset="0"/>
                <a:ea typeface="黑体" panose="02010609060101010101" pitchFamily="49" charset="-122"/>
              </a:rPr>
              <a:t>分别关于</a:t>
            </a:r>
            <a:r>
              <a:rPr lang="en-US" altLang="zh-CN" sz="2800" b="1" i="1">
                <a:effectLst>
                  <a:outerShdw blurRad="38100" dist="38100" dir="2700000" algn="tl">
                    <a:srgbClr val="C0C0C0"/>
                  </a:outerShdw>
                </a:effectLst>
                <a:latin typeface="Georgia" panose="02040502050405020303" pitchFamily="18" charset="0"/>
                <a:ea typeface="黑体" panose="02010609060101010101" pitchFamily="49" charset="-122"/>
              </a:rPr>
              <a:t>X</a:t>
            </a:r>
            <a:r>
              <a:rPr lang="zh-CN" altLang="en-US" sz="2800" b="1">
                <a:effectLst>
                  <a:outerShdw blurRad="38100" dist="38100" dir="2700000" algn="tl">
                    <a:srgbClr val="C0C0C0"/>
                  </a:outerShdw>
                </a:effectLst>
                <a:latin typeface="Georgia" panose="02040502050405020303" pitchFamily="18" charset="0"/>
                <a:ea typeface="黑体" panose="02010609060101010101" pitchFamily="49" charset="-122"/>
              </a:rPr>
              <a:t>和</a:t>
            </a:r>
            <a:r>
              <a:rPr lang="en-US" altLang="zh-CN" sz="2800" b="1" i="1">
                <a:effectLst>
                  <a:outerShdw blurRad="38100" dist="38100" dir="2700000" algn="tl">
                    <a:srgbClr val="C0C0C0"/>
                  </a:outerShdw>
                </a:effectLst>
                <a:latin typeface="Georgia" panose="02040502050405020303" pitchFamily="18" charset="0"/>
                <a:ea typeface="黑体" panose="02010609060101010101" pitchFamily="49" charset="-122"/>
              </a:rPr>
              <a:t>Y</a:t>
            </a:r>
            <a:r>
              <a:rPr lang="en-US" altLang="zh-CN" sz="2800" b="1" i="1" u="sng">
                <a:effectLst>
                  <a:outerShdw blurRad="38100" dist="38100" dir="2700000" algn="tl">
                    <a:srgbClr val="C0C0C0"/>
                  </a:outerShdw>
                </a:effectLst>
                <a:latin typeface="Georgia" panose="02040502050405020303" pitchFamily="18" charset="0"/>
                <a:ea typeface="黑体" panose="02010609060101010101" pitchFamily="49" charset="-122"/>
              </a:rPr>
              <a:t>                         . </a:t>
            </a:r>
            <a:endParaRPr lang="en-US" altLang="zh-CN" sz="2800" b="1">
              <a:solidFill>
                <a:srgbClr val="FF0000"/>
              </a:solidFill>
              <a:effectLst>
                <a:outerShdw blurRad="38100" dist="38100" dir="2700000" algn="tl">
                  <a:srgbClr val="C0C0C0"/>
                </a:outerShdw>
              </a:effectLst>
              <a:latin typeface="Georgia" panose="02040502050405020303" pitchFamily="18" charset="0"/>
              <a:ea typeface="黑体" panose="02010609060101010101" pitchFamily="49" charset="-122"/>
            </a:endParaRPr>
          </a:p>
        </p:txBody>
      </p:sp>
      <p:graphicFrame>
        <p:nvGraphicFramePr>
          <p:cNvPr id="9" name="Object 32">
            <a:extLst>
              <a:ext uri="{FF2B5EF4-FFF2-40B4-BE49-F238E27FC236}">
                <a16:creationId xmlns:a16="http://schemas.microsoft.com/office/drawing/2014/main" id="{3A47771A-79B0-4155-B263-269314148DD5}"/>
              </a:ext>
            </a:extLst>
          </p:cNvPr>
          <p:cNvGraphicFramePr>
            <a:graphicFrameLocks noChangeAspect="1"/>
          </p:cNvGraphicFramePr>
          <p:nvPr>
            <p:extLst>
              <p:ext uri="{D42A27DB-BD31-4B8C-83A1-F6EECF244321}">
                <p14:modId xmlns:p14="http://schemas.microsoft.com/office/powerpoint/2010/main" val="2769067641"/>
              </p:ext>
            </p:extLst>
          </p:nvPr>
        </p:nvGraphicFramePr>
        <p:xfrm>
          <a:off x="2160700" y="5429312"/>
          <a:ext cx="6483350" cy="476250"/>
        </p:xfrm>
        <a:graphic>
          <a:graphicData uri="http://schemas.openxmlformats.org/presentationml/2006/ole">
            <mc:AlternateContent xmlns:mc="http://schemas.openxmlformats.org/markup-compatibility/2006">
              <mc:Choice xmlns:v="urn:schemas-microsoft-com:vml" Requires="v">
                <p:oleObj spid="_x0000_s87144" name="公式" r:id="rId3" imgW="3327120" imgH="215640" progId="Equation.3">
                  <p:embed/>
                </p:oleObj>
              </mc:Choice>
              <mc:Fallback>
                <p:oleObj name="公式" r:id="rId3" imgW="3327120" imgH="215640" progId="Equation.3">
                  <p:embed/>
                  <p:pic>
                    <p:nvPicPr>
                      <p:cNvPr id="128032" name="Object 32">
                        <a:extLst>
                          <a:ext uri="{FF2B5EF4-FFF2-40B4-BE49-F238E27FC236}">
                            <a16:creationId xmlns:a16="http://schemas.microsoft.com/office/drawing/2014/main" id="{F1E60FC7-1A1E-45CD-BA5D-FAD8772DDE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700" y="5429312"/>
                        <a:ext cx="6483350" cy="476250"/>
                      </a:xfrm>
                      <a:prstGeom prst="rect">
                        <a:avLst/>
                      </a:prstGeom>
                      <a:noFill/>
                      <a:ln>
                        <a:noFill/>
                      </a:ln>
                      <a:extLst>
                        <a:ext uri="{909E8E84-426E-40DD-AFC4-6F175D3DCCD1}">
                          <a14:hiddenFill xmlns:a14="http://schemas.microsoft.com/office/drawing/2010/main">
                            <a:gradFill rotWithShape="1">
                              <a:gsLst>
                                <a:gs pos="0">
                                  <a:srgbClr val="FF99FF"/>
                                </a:gs>
                                <a:gs pos="50000">
                                  <a:srgbClr val="00FFFF"/>
                                </a:gs>
                                <a:gs pos="100000">
                                  <a:srgbClr val="FF99FF"/>
                                </a:gs>
                              </a:gsLst>
                              <a:lin ang="5400000" scaled="1"/>
                            </a:gradFill>
                          </a14:hiddenFill>
                        </a:ext>
                        <a:ext uri="{91240B29-F687-4F45-9708-019B960494DF}">
                          <a14:hiddenLine xmlns:a14="http://schemas.microsoft.com/office/drawing/2010/main" w="9525">
                            <a:solidFill>
                              <a:srgbClr val="800080"/>
                            </a:solidFill>
                            <a:miter lim="800000"/>
                            <a:headEnd/>
                            <a:tailEnd/>
                          </a14:hiddenLine>
                        </a:ext>
                      </a:extLst>
                    </p:spPr>
                  </p:pic>
                </p:oleObj>
              </mc:Fallback>
            </mc:AlternateContent>
          </a:graphicData>
        </a:graphic>
      </p:graphicFrame>
      <p:graphicFrame>
        <p:nvGraphicFramePr>
          <p:cNvPr id="10" name="Object 33">
            <a:extLst>
              <a:ext uri="{FF2B5EF4-FFF2-40B4-BE49-F238E27FC236}">
                <a16:creationId xmlns:a16="http://schemas.microsoft.com/office/drawing/2014/main" id="{073EF367-882C-4B2F-B7AE-0AE930DE494D}"/>
              </a:ext>
            </a:extLst>
          </p:cNvPr>
          <p:cNvGraphicFramePr>
            <a:graphicFrameLocks noChangeAspect="1"/>
          </p:cNvGraphicFramePr>
          <p:nvPr>
            <p:extLst>
              <p:ext uri="{D42A27DB-BD31-4B8C-83A1-F6EECF244321}">
                <p14:modId xmlns:p14="http://schemas.microsoft.com/office/powerpoint/2010/main" val="1045348455"/>
              </p:ext>
            </p:extLst>
          </p:nvPr>
        </p:nvGraphicFramePr>
        <p:xfrm>
          <a:off x="2332150" y="4640325"/>
          <a:ext cx="6232525" cy="511175"/>
        </p:xfrm>
        <a:graphic>
          <a:graphicData uri="http://schemas.openxmlformats.org/presentationml/2006/ole">
            <mc:AlternateContent xmlns:mc="http://schemas.openxmlformats.org/markup-compatibility/2006">
              <mc:Choice xmlns:v="urn:schemas-microsoft-com:vml" Requires="v">
                <p:oleObj spid="_x0000_s87145" name="公式" r:id="rId5" imgW="2984400" imgH="215640" progId="Equation.3">
                  <p:embed/>
                </p:oleObj>
              </mc:Choice>
              <mc:Fallback>
                <p:oleObj name="公式" r:id="rId5" imgW="2984400" imgH="215640" progId="Equation.3">
                  <p:embed/>
                  <p:pic>
                    <p:nvPicPr>
                      <p:cNvPr id="128033" name="Object 33">
                        <a:extLst>
                          <a:ext uri="{FF2B5EF4-FFF2-40B4-BE49-F238E27FC236}">
                            <a16:creationId xmlns:a16="http://schemas.microsoft.com/office/drawing/2014/main" id="{79CEFB24-8BBA-4D10-9F7C-B5476E0B2B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2150" y="4640325"/>
                        <a:ext cx="6232525" cy="511175"/>
                      </a:xfrm>
                      <a:prstGeom prst="rect">
                        <a:avLst/>
                      </a:prstGeom>
                      <a:noFill/>
                      <a:ln>
                        <a:noFill/>
                      </a:ln>
                      <a:extLst>
                        <a:ext uri="{909E8E84-426E-40DD-AFC4-6F175D3DCCD1}">
                          <a14:hiddenFill xmlns:a14="http://schemas.microsoft.com/office/drawing/2010/main">
                            <a:solidFill>
                              <a:srgbClr val="FCF6A2"/>
                            </a:solidFill>
                          </a14:hiddenFill>
                        </a:ext>
                        <a:ext uri="{91240B29-F687-4F45-9708-019B960494DF}">
                          <a14:hiddenLine xmlns:a14="http://schemas.microsoft.com/office/drawing/2010/main" w="9525">
                            <a:solidFill>
                              <a:srgbClr val="FFCC00"/>
                            </a:solidFill>
                            <a:miter lim="800000"/>
                            <a:headEnd/>
                            <a:tailEnd/>
                          </a14:hiddenLine>
                        </a:ext>
                      </a:extLst>
                    </p:spPr>
                  </p:pic>
                </p:oleObj>
              </mc:Fallback>
            </mc:AlternateContent>
          </a:graphicData>
        </a:graphic>
      </p:graphicFrame>
      <p:sp>
        <p:nvSpPr>
          <p:cNvPr id="11" name="Rectangle 40">
            <a:extLst>
              <a:ext uri="{FF2B5EF4-FFF2-40B4-BE49-F238E27FC236}">
                <a16:creationId xmlns:a16="http://schemas.microsoft.com/office/drawing/2014/main" id="{F4E4D150-8264-4BB5-AB52-8DDB8849F647}"/>
              </a:ext>
            </a:extLst>
          </p:cNvPr>
          <p:cNvSpPr>
            <a:spLocks noChangeArrowheads="1"/>
          </p:cNvSpPr>
          <p:nvPr/>
        </p:nvSpPr>
        <p:spPr bwMode="auto">
          <a:xfrm>
            <a:off x="6019912" y="1066862"/>
            <a:ext cx="19700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FF"/>
                </a:solidFill>
                <a:effectLst>
                  <a:outerShdw blurRad="38100" dist="38100" dir="2700000" algn="tl">
                    <a:srgbClr val="C0C0C0"/>
                  </a:outerShdw>
                </a:effectLst>
                <a:ea typeface="黑体" panose="02010609060101010101" pitchFamily="49" charset="-122"/>
              </a:rPr>
              <a:t>单调不减；</a:t>
            </a:r>
          </a:p>
        </p:txBody>
      </p:sp>
      <p:sp>
        <p:nvSpPr>
          <p:cNvPr id="12" name="Text Box 41">
            <a:extLst>
              <a:ext uri="{FF2B5EF4-FFF2-40B4-BE49-F238E27FC236}">
                <a16:creationId xmlns:a16="http://schemas.microsoft.com/office/drawing/2014/main" id="{623CD1DF-00F5-41CA-AF07-B82C603BFE3D}"/>
              </a:ext>
            </a:extLst>
          </p:cNvPr>
          <p:cNvSpPr txBox="1">
            <a:spLocks noChangeArrowheads="1"/>
          </p:cNvSpPr>
          <p:nvPr/>
        </p:nvSpPr>
        <p:spPr bwMode="auto">
          <a:xfrm>
            <a:off x="2362312" y="1959037"/>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0000FF"/>
                </a:solidFill>
                <a:latin typeface="Georgia" panose="02040502050405020303" pitchFamily="18" charset="0"/>
              </a:rPr>
              <a:t>0</a:t>
            </a:r>
          </a:p>
        </p:txBody>
      </p:sp>
      <p:sp>
        <p:nvSpPr>
          <p:cNvPr id="13" name="Text Box 42">
            <a:extLst>
              <a:ext uri="{FF2B5EF4-FFF2-40B4-BE49-F238E27FC236}">
                <a16:creationId xmlns:a16="http://schemas.microsoft.com/office/drawing/2014/main" id="{DE61A82D-01F2-467A-ABE7-29A08405D129}"/>
              </a:ext>
            </a:extLst>
          </p:cNvPr>
          <p:cNvSpPr txBox="1">
            <a:spLocks noChangeArrowheads="1"/>
          </p:cNvSpPr>
          <p:nvPr/>
        </p:nvSpPr>
        <p:spPr bwMode="auto">
          <a:xfrm>
            <a:off x="5334112" y="1959037"/>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0000FF"/>
                </a:solidFill>
                <a:latin typeface="Georgia" panose="02040502050405020303" pitchFamily="18" charset="0"/>
              </a:rPr>
              <a:t>1</a:t>
            </a:r>
          </a:p>
        </p:txBody>
      </p:sp>
      <p:sp>
        <p:nvSpPr>
          <p:cNvPr id="14" name="Text Box 43">
            <a:extLst>
              <a:ext uri="{FF2B5EF4-FFF2-40B4-BE49-F238E27FC236}">
                <a16:creationId xmlns:a16="http://schemas.microsoft.com/office/drawing/2014/main" id="{7AD68A0B-186A-4BFB-8796-190FF6DE6D9F}"/>
              </a:ext>
            </a:extLst>
          </p:cNvPr>
          <p:cNvSpPr txBox="1">
            <a:spLocks noChangeArrowheads="1"/>
          </p:cNvSpPr>
          <p:nvPr/>
        </p:nvSpPr>
        <p:spPr bwMode="auto">
          <a:xfrm>
            <a:off x="4419712" y="2416237"/>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0000FF"/>
                </a:solidFill>
                <a:latin typeface="Georgia" panose="02040502050405020303" pitchFamily="18" charset="0"/>
              </a:rPr>
              <a:t>0</a:t>
            </a:r>
          </a:p>
        </p:txBody>
      </p:sp>
      <p:sp>
        <p:nvSpPr>
          <p:cNvPr id="15" name="Text Box 44">
            <a:extLst>
              <a:ext uri="{FF2B5EF4-FFF2-40B4-BE49-F238E27FC236}">
                <a16:creationId xmlns:a16="http://schemas.microsoft.com/office/drawing/2014/main" id="{5392B57E-63D9-4E7D-A21B-B7833EBE3CA8}"/>
              </a:ext>
            </a:extLst>
          </p:cNvPr>
          <p:cNvSpPr txBox="1">
            <a:spLocks noChangeArrowheads="1"/>
          </p:cNvSpPr>
          <p:nvPr/>
        </p:nvSpPr>
        <p:spPr bwMode="auto">
          <a:xfrm>
            <a:off x="7620112" y="2416237"/>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0000FF"/>
                </a:solidFill>
                <a:latin typeface="Georgia" panose="02040502050405020303" pitchFamily="18" charset="0"/>
              </a:rPr>
              <a:t>0</a:t>
            </a:r>
          </a:p>
        </p:txBody>
      </p:sp>
      <p:sp>
        <p:nvSpPr>
          <p:cNvPr id="16" name="Text Box 45">
            <a:extLst>
              <a:ext uri="{FF2B5EF4-FFF2-40B4-BE49-F238E27FC236}">
                <a16:creationId xmlns:a16="http://schemas.microsoft.com/office/drawing/2014/main" id="{3037E200-2171-485C-A77E-09E3C8783C45}"/>
              </a:ext>
            </a:extLst>
          </p:cNvPr>
          <p:cNvSpPr txBox="1">
            <a:spLocks noChangeArrowheads="1"/>
          </p:cNvSpPr>
          <p:nvPr/>
        </p:nvSpPr>
        <p:spPr bwMode="auto">
          <a:xfrm>
            <a:off x="4800712" y="3025837"/>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0000FF"/>
                </a:solidFill>
                <a:latin typeface="Georgia" panose="02040502050405020303" pitchFamily="18" charset="0"/>
              </a:rPr>
              <a:t>0</a:t>
            </a:r>
          </a:p>
        </p:txBody>
      </p:sp>
      <p:sp>
        <p:nvSpPr>
          <p:cNvPr id="17" name="Text Box 46">
            <a:extLst>
              <a:ext uri="{FF2B5EF4-FFF2-40B4-BE49-F238E27FC236}">
                <a16:creationId xmlns:a16="http://schemas.microsoft.com/office/drawing/2014/main" id="{AAE629C4-6308-4247-8048-FA9914F80D61}"/>
              </a:ext>
            </a:extLst>
          </p:cNvPr>
          <p:cNvSpPr txBox="1">
            <a:spLocks noChangeArrowheads="1"/>
          </p:cNvSpPr>
          <p:nvPr/>
        </p:nvSpPr>
        <p:spPr bwMode="auto">
          <a:xfrm>
            <a:off x="7980522" y="2960750"/>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solidFill>
                  <a:srgbClr val="0000FF"/>
                </a:solidFill>
                <a:latin typeface="Georgia" panose="02040502050405020303" pitchFamily="18" charset="0"/>
              </a:rPr>
              <a:t>1</a:t>
            </a:r>
          </a:p>
        </p:txBody>
      </p:sp>
      <p:sp>
        <p:nvSpPr>
          <p:cNvPr id="18" name="Rectangle 47">
            <a:extLst>
              <a:ext uri="{FF2B5EF4-FFF2-40B4-BE49-F238E27FC236}">
                <a16:creationId xmlns:a16="http://schemas.microsoft.com/office/drawing/2014/main" id="{F22431C1-D2FB-48EA-B868-C471E25533DF}"/>
              </a:ext>
            </a:extLst>
          </p:cNvPr>
          <p:cNvSpPr>
            <a:spLocks noChangeArrowheads="1"/>
          </p:cNvSpPr>
          <p:nvPr/>
        </p:nvSpPr>
        <p:spPr bwMode="auto">
          <a:xfrm>
            <a:off x="6324712" y="3657662"/>
            <a:ext cx="1612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FF"/>
                </a:solidFill>
                <a:effectLst>
                  <a:outerShdw blurRad="38100" dist="38100" dir="2700000" algn="tl">
                    <a:srgbClr val="C0C0C0"/>
                  </a:outerShdw>
                </a:effectLst>
                <a:ea typeface="黑体" panose="02010609060101010101" pitchFamily="49" charset="-122"/>
              </a:rPr>
              <a:t>右连续；</a:t>
            </a:r>
          </a:p>
        </p:txBody>
      </p:sp>
    </p:spTree>
    <p:extLst>
      <p:ext uri="{BB962C8B-B14F-4D97-AF65-F5344CB8AC3E}">
        <p14:creationId xmlns:p14="http://schemas.microsoft.com/office/powerpoint/2010/main" val="2183368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Bottom)">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lide(fromBottom)">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slide(fromBottom)">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slide(fromBottom)">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slide(fromBottom)">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slide(fromBottom)">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slide(fromBottom)">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slide(fromBottom)">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checkerboard(across)">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P spid="18"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F30DB4-E946-41DD-8719-75A4BA4C41ED}"/>
              </a:ext>
            </a:extLst>
          </p:cNvPr>
          <p:cNvSpPr>
            <a:spLocks noGrp="1"/>
          </p:cNvSpPr>
          <p:nvPr>
            <p:ph type="title"/>
          </p:nvPr>
        </p:nvSpPr>
        <p:spPr/>
        <p:txBody>
          <a:bodyPr/>
          <a:lstStyle/>
          <a:p>
            <a:r>
              <a:rPr lang="en-US" altLang="zh-CN" dirty="0"/>
              <a:t>3.5-2 </a:t>
            </a:r>
            <a:r>
              <a:rPr lang="zh-CN" altLang="en-US" dirty="0"/>
              <a:t>二维离散随机变量</a:t>
            </a:r>
          </a:p>
        </p:txBody>
      </p:sp>
      <p:sp>
        <p:nvSpPr>
          <p:cNvPr id="3" name="内容占位符 2">
            <a:extLst>
              <a:ext uri="{FF2B5EF4-FFF2-40B4-BE49-F238E27FC236}">
                <a16:creationId xmlns:a16="http://schemas.microsoft.com/office/drawing/2014/main" id="{6C663ECC-24F9-4367-B24F-9115B8D9615F}"/>
              </a:ext>
            </a:extLst>
          </p:cNvPr>
          <p:cNvSpPr>
            <a:spLocks noGrp="1"/>
          </p:cNvSpPr>
          <p:nvPr>
            <p:ph idx="1"/>
          </p:nvPr>
        </p:nvSpPr>
        <p:spPr>
          <a:xfrm>
            <a:off x="304912" y="382378"/>
            <a:ext cx="8991364" cy="6452250"/>
          </a:xfrm>
        </p:spPr>
        <p:txBody>
          <a:bodyPr/>
          <a:lstStyle/>
          <a:p>
            <a:r>
              <a:rPr lang="zh-CN" altLang="en-US" sz="2800" dirty="0">
                <a:solidFill>
                  <a:srgbClr val="008000"/>
                </a:solidFill>
              </a:rPr>
              <a:t>定义</a:t>
            </a:r>
          </a:p>
        </p:txBody>
      </p:sp>
      <p:sp>
        <p:nvSpPr>
          <p:cNvPr id="4" name="Rectangle 7">
            <a:extLst>
              <a:ext uri="{FF2B5EF4-FFF2-40B4-BE49-F238E27FC236}">
                <a16:creationId xmlns:a16="http://schemas.microsoft.com/office/drawing/2014/main" id="{5BB2972F-90AA-45E0-A58B-BB6948F4FC1A}"/>
              </a:ext>
            </a:extLst>
          </p:cNvPr>
          <p:cNvSpPr>
            <a:spLocks noChangeArrowheads="1"/>
          </p:cNvSpPr>
          <p:nvPr/>
        </p:nvSpPr>
        <p:spPr bwMode="auto">
          <a:xfrm>
            <a:off x="-457068" y="990664"/>
            <a:ext cx="8675688" cy="1371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20000"/>
              </a:lnSpc>
              <a:buFontTx/>
              <a:buNone/>
            </a:pPr>
            <a:r>
              <a:rPr lang="zh-CN" altLang="en-US" sz="2800" b="1" dirty="0">
                <a:latin typeface="Georgia" panose="02040502050405020303" pitchFamily="18" charset="0"/>
                <a:ea typeface="黑体" panose="02010609060101010101" pitchFamily="49" charset="-122"/>
              </a:rPr>
              <a:t>若二维 随机变量 </a:t>
            </a:r>
            <a:r>
              <a:rPr lang="zh-CN" altLang="en-US" sz="2800" b="1" dirty="0">
                <a:solidFill>
                  <a:srgbClr val="006600"/>
                </a:solidFill>
                <a:effectLst>
                  <a:outerShdw blurRad="38100" dist="38100" dir="2700000" algn="tl">
                    <a:srgbClr val="C0C0C0"/>
                  </a:outerShdw>
                </a:effectLst>
                <a:latin typeface="Georgia" panose="02040502050405020303" pitchFamily="18" charset="0"/>
                <a:ea typeface="黑体" panose="02010609060101010101" pitchFamily="49" charset="-122"/>
              </a:rPr>
              <a:t>（</a:t>
            </a:r>
            <a:r>
              <a:rPr lang="en-US" altLang="zh-CN" sz="2800" b="1" dirty="0">
                <a:solidFill>
                  <a:srgbClr val="006600"/>
                </a:solidFill>
                <a:effectLst>
                  <a:outerShdw blurRad="38100" dist="38100" dir="2700000" algn="tl">
                    <a:srgbClr val="C0C0C0"/>
                  </a:outerShdw>
                </a:effectLst>
                <a:latin typeface="Georgia" panose="02040502050405020303" pitchFamily="18" charset="0"/>
                <a:ea typeface="黑体" panose="02010609060101010101" pitchFamily="49" charset="-122"/>
              </a:rPr>
              <a:t>X</a:t>
            </a:r>
            <a:r>
              <a:rPr lang="zh-CN" altLang="en-US" sz="2800" b="1" dirty="0">
                <a:solidFill>
                  <a:srgbClr val="006600"/>
                </a:solidFill>
                <a:effectLst>
                  <a:outerShdw blurRad="38100" dist="38100" dir="2700000" algn="tl">
                    <a:srgbClr val="C0C0C0"/>
                  </a:outerShdw>
                </a:effectLst>
                <a:latin typeface="Georgia" panose="02040502050405020303" pitchFamily="18" charset="0"/>
                <a:ea typeface="黑体" panose="02010609060101010101" pitchFamily="49" charset="-122"/>
              </a:rPr>
              <a:t>，</a:t>
            </a:r>
            <a:r>
              <a:rPr lang="en-US" altLang="zh-CN" sz="2800" b="1" dirty="0">
                <a:solidFill>
                  <a:srgbClr val="006600"/>
                </a:solidFill>
                <a:effectLst>
                  <a:outerShdw blurRad="38100" dist="38100" dir="2700000" algn="tl">
                    <a:srgbClr val="C0C0C0"/>
                  </a:outerShdw>
                </a:effectLst>
                <a:latin typeface="Georgia" panose="02040502050405020303" pitchFamily="18" charset="0"/>
                <a:ea typeface="黑体" panose="02010609060101010101" pitchFamily="49" charset="-122"/>
                <a:cs typeface="Times New Roman" panose="02020603050405020304" pitchFamily="18" charset="0"/>
              </a:rPr>
              <a:t>Y</a:t>
            </a:r>
            <a:r>
              <a:rPr lang="zh-CN" altLang="en-US" sz="2800" b="1" dirty="0">
                <a:solidFill>
                  <a:srgbClr val="006600"/>
                </a:solidFill>
                <a:effectLst>
                  <a:outerShdw blurRad="38100" dist="38100" dir="2700000" algn="tl">
                    <a:srgbClr val="C0C0C0"/>
                  </a:outerShdw>
                </a:effectLst>
                <a:latin typeface="Georgia" panose="02040502050405020303" pitchFamily="18" charset="0"/>
                <a:ea typeface="黑体" panose="02010609060101010101" pitchFamily="49" charset="-122"/>
              </a:rPr>
              <a:t>）</a:t>
            </a:r>
            <a:r>
              <a:rPr lang="zh-CN" altLang="en-US" sz="2800" b="1" dirty="0">
                <a:latin typeface="Georgia" panose="02040502050405020303" pitchFamily="18" charset="0"/>
                <a:ea typeface="黑体" panose="02010609060101010101" pitchFamily="49" charset="-122"/>
              </a:rPr>
              <a:t>的</a:t>
            </a:r>
          </a:p>
          <a:p>
            <a:pPr algn="ctr">
              <a:lnSpc>
                <a:spcPct val="120000"/>
              </a:lnSpc>
              <a:buFontTx/>
              <a:buNone/>
            </a:pPr>
            <a:r>
              <a:rPr lang="zh-CN" altLang="en-US" sz="2800" b="1" dirty="0">
                <a:solidFill>
                  <a:srgbClr val="FF0000"/>
                </a:solidFill>
                <a:latin typeface="Georgia" panose="02040502050405020303" pitchFamily="18" charset="0"/>
                <a:ea typeface="黑体" panose="02010609060101010101" pitchFamily="49" charset="-122"/>
              </a:rPr>
              <a:t>所有可能取值只有限对或可列对</a:t>
            </a:r>
            <a:r>
              <a:rPr lang="zh-CN" altLang="en-US" sz="2800" b="1" dirty="0">
                <a:latin typeface="Georgia" panose="02040502050405020303" pitchFamily="18" charset="0"/>
                <a:ea typeface="黑体" panose="02010609060101010101" pitchFamily="49" charset="-122"/>
              </a:rPr>
              <a:t>，</a:t>
            </a:r>
          </a:p>
          <a:p>
            <a:pPr algn="ctr">
              <a:lnSpc>
                <a:spcPct val="120000"/>
              </a:lnSpc>
              <a:buFontTx/>
              <a:buNone/>
            </a:pPr>
            <a:r>
              <a:rPr lang="zh-CN" altLang="en-US" sz="2800" b="1" dirty="0">
                <a:latin typeface="Georgia" panose="02040502050405020303" pitchFamily="18" charset="0"/>
                <a:ea typeface="黑体" panose="02010609060101010101" pitchFamily="49" charset="-122"/>
              </a:rPr>
              <a:t>    则称</a:t>
            </a:r>
            <a:r>
              <a:rPr lang="zh-CN" altLang="en-US" sz="2800" b="1" dirty="0">
                <a:solidFill>
                  <a:srgbClr val="006600"/>
                </a:solidFill>
                <a:effectLst>
                  <a:outerShdw blurRad="38100" dist="38100" dir="2700000" algn="tl">
                    <a:srgbClr val="C0C0C0"/>
                  </a:outerShdw>
                </a:effectLst>
                <a:latin typeface="Georgia" panose="02040502050405020303" pitchFamily="18" charset="0"/>
                <a:ea typeface="黑体" panose="02010609060101010101" pitchFamily="49" charset="-122"/>
              </a:rPr>
              <a:t>（</a:t>
            </a:r>
            <a:r>
              <a:rPr lang="en-US" altLang="zh-CN" sz="2800" b="1" dirty="0">
                <a:solidFill>
                  <a:srgbClr val="006600"/>
                </a:solidFill>
                <a:effectLst>
                  <a:outerShdw blurRad="38100" dist="38100" dir="2700000" algn="tl">
                    <a:srgbClr val="C0C0C0"/>
                  </a:outerShdw>
                </a:effectLst>
                <a:latin typeface="Georgia" panose="02040502050405020303" pitchFamily="18" charset="0"/>
                <a:ea typeface="黑体" panose="02010609060101010101" pitchFamily="49" charset="-122"/>
              </a:rPr>
              <a:t>X</a:t>
            </a:r>
            <a:r>
              <a:rPr lang="zh-CN" altLang="en-US" sz="2800" b="1" dirty="0">
                <a:solidFill>
                  <a:srgbClr val="006600"/>
                </a:solidFill>
                <a:effectLst>
                  <a:outerShdw blurRad="38100" dist="38100" dir="2700000" algn="tl">
                    <a:srgbClr val="C0C0C0"/>
                  </a:outerShdw>
                </a:effectLst>
                <a:latin typeface="Georgia" panose="02040502050405020303" pitchFamily="18" charset="0"/>
                <a:ea typeface="黑体" panose="02010609060101010101" pitchFamily="49" charset="-122"/>
              </a:rPr>
              <a:t>，</a:t>
            </a:r>
            <a:r>
              <a:rPr lang="en-US" altLang="zh-CN" sz="2800" b="1" dirty="0">
                <a:solidFill>
                  <a:srgbClr val="006600"/>
                </a:solidFill>
                <a:effectLst>
                  <a:outerShdw blurRad="38100" dist="38100" dir="2700000" algn="tl">
                    <a:srgbClr val="C0C0C0"/>
                  </a:outerShdw>
                </a:effectLst>
                <a:latin typeface="Georgia" panose="02040502050405020303" pitchFamily="18" charset="0"/>
                <a:ea typeface="黑体" panose="02010609060101010101" pitchFamily="49" charset="-122"/>
              </a:rPr>
              <a:t>Y</a:t>
            </a:r>
            <a:r>
              <a:rPr lang="zh-CN" altLang="en-US" sz="2800" b="1" dirty="0">
                <a:solidFill>
                  <a:srgbClr val="006600"/>
                </a:solidFill>
                <a:effectLst>
                  <a:outerShdw blurRad="38100" dist="38100" dir="2700000" algn="tl">
                    <a:srgbClr val="C0C0C0"/>
                  </a:outerShdw>
                </a:effectLst>
                <a:latin typeface="Georgia" panose="02040502050405020303" pitchFamily="18" charset="0"/>
                <a:ea typeface="黑体" panose="02010609060101010101" pitchFamily="49" charset="-122"/>
              </a:rPr>
              <a:t>）</a:t>
            </a:r>
            <a:r>
              <a:rPr lang="zh-CN" altLang="en-US" sz="2800" b="1" dirty="0">
                <a:latin typeface="Georgia" panose="02040502050405020303" pitchFamily="18" charset="0"/>
                <a:ea typeface="黑体" panose="02010609060101010101" pitchFamily="49" charset="-122"/>
              </a:rPr>
              <a:t>为</a:t>
            </a:r>
            <a:r>
              <a:rPr lang="zh-CN" altLang="en-US" sz="2800" b="1" dirty="0">
                <a:solidFill>
                  <a:schemeClr val="accent2"/>
                </a:solidFill>
                <a:latin typeface="Georgia" panose="02040502050405020303" pitchFamily="18" charset="0"/>
                <a:ea typeface="黑体" panose="02010609060101010101" pitchFamily="49" charset="-122"/>
              </a:rPr>
              <a:t>二维离散型随机变量。</a:t>
            </a:r>
          </a:p>
        </p:txBody>
      </p:sp>
    </p:spTree>
    <p:extLst>
      <p:ext uri="{BB962C8B-B14F-4D97-AF65-F5344CB8AC3E}">
        <p14:creationId xmlns:p14="http://schemas.microsoft.com/office/powerpoint/2010/main" val="2468100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D5FD06-3B3E-4978-AB6E-8E3F6570594A}"/>
              </a:ext>
            </a:extLst>
          </p:cNvPr>
          <p:cNvSpPr>
            <a:spLocks noGrp="1"/>
          </p:cNvSpPr>
          <p:nvPr>
            <p:ph type="title"/>
          </p:nvPr>
        </p:nvSpPr>
        <p:spPr/>
        <p:txBody>
          <a:bodyPr/>
          <a:lstStyle/>
          <a:p>
            <a:r>
              <a:rPr lang="en-US" altLang="zh-CN" dirty="0"/>
              <a:t>3.2-1 </a:t>
            </a:r>
            <a:r>
              <a:rPr lang="zh-CN" altLang="en-US" dirty="0"/>
              <a:t>随机事件</a:t>
            </a:r>
          </a:p>
        </p:txBody>
      </p:sp>
      <p:sp>
        <p:nvSpPr>
          <p:cNvPr id="3" name="内容占位符 2">
            <a:extLst>
              <a:ext uri="{FF2B5EF4-FFF2-40B4-BE49-F238E27FC236}">
                <a16:creationId xmlns:a16="http://schemas.microsoft.com/office/drawing/2014/main" id="{125C67D2-283E-4F95-A747-2FF177B3D089}"/>
              </a:ext>
            </a:extLst>
          </p:cNvPr>
          <p:cNvSpPr>
            <a:spLocks noGrp="1"/>
          </p:cNvSpPr>
          <p:nvPr>
            <p:ph idx="1"/>
          </p:nvPr>
        </p:nvSpPr>
        <p:spPr/>
        <p:txBody>
          <a:bodyPr/>
          <a:lstStyle/>
          <a:p>
            <a:endParaRPr lang="zh-CN" altLang="en-US" dirty="0"/>
          </a:p>
        </p:txBody>
      </p:sp>
      <p:sp>
        <p:nvSpPr>
          <p:cNvPr id="4" name="灯片编号占位符 7">
            <a:extLst>
              <a:ext uri="{FF2B5EF4-FFF2-40B4-BE49-F238E27FC236}">
                <a16:creationId xmlns:a16="http://schemas.microsoft.com/office/drawing/2014/main" id="{110AB003-74A9-4F0D-B08E-5456810B7CC5}"/>
              </a:ext>
            </a:extLst>
          </p:cNvPr>
          <p:cNvSpPr txBox="1">
            <a:spLocks/>
          </p:cNvSpPr>
          <p:nvPr/>
        </p:nvSpPr>
        <p:spPr>
          <a:xfrm>
            <a:off x="6553200" y="6245225"/>
            <a:ext cx="2289175" cy="476250"/>
          </a:xfrm>
          <a:prstGeom prst="rect">
            <a:avLst/>
          </a:prstGeom>
        </p:spPr>
        <p:txBody>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7AC0C3CB-F5FC-4028-A1B2-7279E529FBD1}" type="slidenum">
              <a:rPr lang="en-US" altLang="zh-CN" smtClean="0"/>
              <a:pPr/>
              <a:t>14</a:t>
            </a:fld>
            <a:endParaRPr lang="en-US" altLang="zh-CN"/>
          </a:p>
        </p:txBody>
      </p:sp>
      <p:sp>
        <p:nvSpPr>
          <p:cNvPr id="5" name="Rectangle 3">
            <a:extLst>
              <a:ext uri="{FF2B5EF4-FFF2-40B4-BE49-F238E27FC236}">
                <a16:creationId xmlns:a16="http://schemas.microsoft.com/office/drawing/2014/main" id="{7AF67FDA-1EC9-4663-9030-4906D656D6FC}"/>
              </a:ext>
            </a:extLst>
          </p:cNvPr>
          <p:cNvSpPr txBox="1">
            <a:spLocks noRot="1" noChangeArrowheads="1"/>
          </p:cNvSpPr>
          <p:nvPr/>
        </p:nvSpPr>
        <p:spPr bwMode="auto">
          <a:xfrm>
            <a:off x="200025" y="2403475"/>
            <a:ext cx="8720138"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ts val="3500"/>
              </a:lnSpc>
              <a:spcBef>
                <a:spcPct val="20000"/>
              </a:spcBef>
              <a:spcAft>
                <a:spcPct val="0"/>
              </a:spcAft>
              <a:buSzPct val="70000"/>
              <a:buFont typeface="Wingdings" panose="05000000000000000000" pitchFamily="2" charset="2"/>
              <a:buChar char="l"/>
              <a:defRPr sz="2400" b="1" baseline="0">
                <a:solidFill>
                  <a:schemeClr val="tx1"/>
                </a:solidFill>
                <a:latin typeface="+mn-lt"/>
                <a:ea typeface="+mn-ea"/>
                <a:cs typeface="+mn-cs"/>
              </a:defRPr>
            </a:lvl1pPr>
            <a:lvl2pPr marL="742950" indent="-285750" algn="l" rtl="0" eaLnBrk="0" fontAlgn="base" hangingPunct="0">
              <a:lnSpc>
                <a:spcPts val="3500"/>
              </a:lnSpc>
              <a:spcBef>
                <a:spcPct val="20000"/>
              </a:spcBef>
              <a:spcAft>
                <a:spcPct val="0"/>
              </a:spcAft>
              <a:buFont typeface="Arial" panose="020B0604020202020204" pitchFamily="34" charset="0"/>
              <a:buChar char="−"/>
              <a:defRPr sz="2200" baseline="0">
                <a:solidFill>
                  <a:schemeClr val="tx1"/>
                </a:solidFill>
                <a:latin typeface="+mn-lt"/>
                <a:ea typeface="+mn-ea"/>
              </a:defRPr>
            </a:lvl2pPr>
            <a:lvl3pPr marL="1143000" indent="-228600" algn="l" rtl="0" eaLnBrk="0" fontAlgn="base" hangingPunct="0">
              <a:lnSpc>
                <a:spcPts val="3500"/>
              </a:lnSpc>
              <a:spcBef>
                <a:spcPct val="20000"/>
              </a:spcBef>
              <a:spcAft>
                <a:spcPct val="0"/>
              </a:spcAft>
              <a:buFont typeface="Arial" panose="020B0604020202020204" pitchFamily="34" charset="0"/>
              <a:buChar char="•"/>
              <a:defRPr sz="2000" baseline="0">
                <a:solidFill>
                  <a:schemeClr val="tx1"/>
                </a:solidFill>
                <a:latin typeface="+mn-lt"/>
                <a:ea typeface="+mn-ea"/>
              </a:defRPr>
            </a:lvl3pPr>
            <a:lvl4pPr marL="1600200" indent="-228600" algn="l" rtl="0" eaLnBrk="0" fontAlgn="base" hangingPunct="0">
              <a:lnSpc>
                <a:spcPts val="3500"/>
              </a:lnSpc>
              <a:spcBef>
                <a:spcPct val="20000"/>
              </a:spcBef>
              <a:spcAft>
                <a:spcPct val="0"/>
              </a:spcAft>
              <a:buFont typeface="Wingdings" pitchFamily="2" charset="2"/>
              <a:buChar char="ü"/>
              <a:defRPr sz="2000" baseline="0">
                <a:solidFill>
                  <a:schemeClr val="tx1"/>
                </a:solidFill>
                <a:latin typeface="+mn-lt"/>
                <a:ea typeface="+mn-ea"/>
              </a:defRPr>
            </a:lvl4pPr>
            <a:lvl5pPr marL="2057400" indent="-228600" algn="l" rtl="0" eaLnBrk="0" fontAlgn="base" hangingPunct="0">
              <a:lnSpc>
                <a:spcPts val="3500"/>
              </a:lnSpc>
              <a:spcBef>
                <a:spcPct val="20000"/>
              </a:spcBef>
              <a:spcAft>
                <a:spcPct val="0"/>
              </a:spcAft>
              <a:buFont typeface="Wingdings" panose="05000000000000000000" pitchFamily="2" charset="2"/>
              <a:buChar char="ü"/>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lnSpc>
                <a:spcPct val="90000"/>
              </a:lnSpc>
              <a:buClr>
                <a:srgbClr val="996600"/>
              </a:buClr>
              <a:buSzPct val="85000"/>
              <a:buFont typeface="Wingdings" panose="05000000000000000000" pitchFamily="2" charset="2"/>
              <a:buNone/>
            </a:pPr>
            <a:r>
              <a:rPr lang="en-US" altLang="zh-CN" sz="2800" kern="0"/>
              <a:t> </a:t>
            </a:r>
          </a:p>
          <a:p>
            <a:pPr>
              <a:lnSpc>
                <a:spcPct val="90000"/>
              </a:lnSpc>
              <a:buSzPct val="85000"/>
              <a:buFont typeface="Wingdings" panose="05000000000000000000" pitchFamily="2" charset="2"/>
              <a:buChar char="ü"/>
            </a:pPr>
            <a:r>
              <a:rPr lang="en-US" altLang="zh-CN" kern="0"/>
              <a:t>“</a:t>
            </a:r>
            <a:r>
              <a:rPr lang="zh-CN" altLang="en-US" kern="0"/>
              <a:t>和”、“交”关系式</a:t>
            </a:r>
          </a:p>
        </p:txBody>
      </p:sp>
      <p:graphicFrame>
        <p:nvGraphicFramePr>
          <p:cNvPr id="6" name="Object 15">
            <a:extLst>
              <a:ext uri="{FF2B5EF4-FFF2-40B4-BE49-F238E27FC236}">
                <a16:creationId xmlns:a16="http://schemas.microsoft.com/office/drawing/2014/main" id="{636CE361-DB01-4260-BBE2-AC6E27191F55}"/>
              </a:ext>
            </a:extLst>
          </p:cNvPr>
          <p:cNvGraphicFramePr>
            <a:graphicFrameLocks noChangeAspect="1"/>
          </p:cNvGraphicFramePr>
          <p:nvPr/>
        </p:nvGraphicFramePr>
        <p:xfrm>
          <a:off x="5368925" y="3259138"/>
          <a:ext cx="3101975" cy="809625"/>
        </p:xfrm>
        <a:graphic>
          <a:graphicData uri="http://schemas.openxmlformats.org/presentationml/2006/ole">
            <mc:AlternateContent xmlns:mc="http://schemas.openxmlformats.org/markup-compatibility/2006">
              <mc:Choice xmlns:v="urn:schemas-microsoft-com:vml" Requires="v">
                <p:oleObj spid="_x0000_s93620" name="Equation" r:id="rId4" imgW="1587240" imgH="457200" progId="Equation.DSMT4">
                  <p:embed/>
                </p:oleObj>
              </mc:Choice>
              <mc:Fallback>
                <p:oleObj name="Equation" r:id="rId4" imgW="1587240" imgH="457200" progId="Equation.DSMT4">
                  <p:embed/>
                  <p:pic>
                    <p:nvPicPr>
                      <p:cNvPr id="52239" name="Object 15">
                        <a:extLst>
                          <a:ext uri="{FF2B5EF4-FFF2-40B4-BE49-F238E27FC236}">
                            <a16:creationId xmlns:a16="http://schemas.microsoft.com/office/drawing/2014/main" id="{2122B013-5299-418A-BE35-77E933F018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8925" y="3259138"/>
                        <a:ext cx="3101975"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27">
            <a:extLst>
              <a:ext uri="{FF2B5EF4-FFF2-40B4-BE49-F238E27FC236}">
                <a16:creationId xmlns:a16="http://schemas.microsoft.com/office/drawing/2014/main" id="{A4C688E1-579E-41FF-ABFE-611E8FA6AC8F}"/>
              </a:ext>
            </a:extLst>
          </p:cNvPr>
          <p:cNvGraphicFramePr>
            <a:graphicFrameLocks noChangeAspect="1"/>
          </p:cNvGraphicFramePr>
          <p:nvPr/>
        </p:nvGraphicFramePr>
        <p:xfrm>
          <a:off x="1066800" y="3286125"/>
          <a:ext cx="4089400" cy="833438"/>
        </p:xfrm>
        <a:graphic>
          <a:graphicData uri="http://schemas.openxmlformats.org/presentationml/2006/ole">
            <mc:AlternateContent xmlns:mc="http://schemas.openxmlformats.org/markup-compatibility/2006">
              <mc:Choice xmlns:v="urn:schemas-microsoft-com:vml" Requires="v">
                <p:oleObj spid="_x0000_s93621" name="Equation" r:id="rId6" imgW="2031840" imgH="457200" progId="Equation.DSMT4">
                  <p:embed/>
                </p:oleObj>
              </mc:Choice>
              <mc:Fallback>
                <p:oleObj name="Equation" r:id="rId6" imgW="2031840" imgH="457200" progId="Equation.DSMT4">
                  <p:embed/>
                  <p:pic>
                    <p:nvPicPr>
                      <p:cNvPr id="52251" name="Object 27">
                        <a:extLst>
                          <a:ext uri="{FF2B5EF4-FFF2-40B4-BE49-F238E27FC236}">
                            <a16:creationId xmlns:a16="http://schemas.microsoft.com/office/drawing/2014/main" id="{DD095B27-12ED-4E46-B990-8F5F3D16DCF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3286125"/>
                        <a:ext cx="4089400" cy="83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33">
            <a:extLst>
              <a:ext uri="{FF2B5EF4-FFF2-40B4-BE49-F238E27FC236}">
                <a16:creationId xmlns:a16="http://schemas.microsoft.com/office/drawing/2014/main" id="{72403FB1-F4A8-4ECD-93FD-A3442A966A92}"/>
              </a:ext>
            </a:extLst>
          </p:cNvPr>
          <p:cNvGraphicFramePr>
            <a:graphicFrameLocks noChangeAspect="1"/>
          </p:cNvGraphicFramePr>
          <p:nvPr/>
        </p:nvGraphicFramePr>
        <p:xfrm>
          <a:off x="1298575" y="4652963"/>
          <a:ext cx="1268413" cy="412750"/>
        </p:xfrm>
        <a:graphic>
          <a:graphicData uri="http://schemas.openxmlformats.org/presentationml/2006/ole">
            <mc:AlternateContent xmlns:mc="http://schemas.openxmlformats.org/markup-compatibility/2006">
              <mc:Choice xmlns:v="urn:schemas-microsoft-com:vml" Requires="v">
                <p:oleObj spid="_x0000_s93622" name="Equation" r:id="rId8" imgW="520560" imgH="190440" progId="Equation.DSMT4">
                  <p:embed/>
                </p:oleObj>
              </mc:Choice>
              <mc:Fallback>
                <p:oleObj name="Equation" r:id="rId8" imgW="520560" imgH="190440" progId="Equation.DSMT4">
                  <p:embed/>
                  <p:pic>
                    <p:nvPicPr>
                      <p:cNvPr id="52257" name="Object 33">
                        <a:extLst>
                          <a:ext uri="{FF2B5EF4-FFF2-40B4-BE49-F238E27FC236}">
                            <a16:creationId xmlns:a16="http://schemas.microsoft.com/office/drawing/2014/main" id="{B7EB9E66-9D6A-4235-8D7A-CA19C1BC477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8575" y="4652963"/>
                        <a:ext cx="1268413"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35">
            <a:extLst>
              <a:ext uri="{FF2B5EF4-FFF2-40B4-BE49-F238E27FC236}">
                <a16:creationId xmlns:a16="http://schemas.microsoft.com/office/drawing/2014/main" id="{231A5411-1DC0-4C63-B581-C81B7218A5C1}"/>
              </a:ext>
            </a:extLst>
          </p:cNvPr>
          <p:cNvGraphicFramePr>
            <a:graphicFrameLocks noChangeAspect="1"/>
          </p:cNvGraphicFramePr>
          <p:nvPr/>
        </p:nvGraphicFramePr>
        <p:xfrm>
          <a:off x="1311275" y="5119688"/>
          <a:ext cx="1246188" cy="455612"/>
        </p:xfrm>
        <a:graphic>
          <a:graphicData uri="http://schemas.openxmlformats.org/presentationml/2006/ole">
            <mc:AlternateContent xmlns:mc="http://schemas.openxmlformats.org/markup-compatibility/2006">
              <mc:Choice xmlns:v="urn:schemas-microsoft-com:vml" Requires="v">
                <p:oleObj spid="_x0000_s93623" name="Equation" r:id="rId10" imgW="520560" imgH="190440" progId="Equation.DSMT4">
                  <p:embed/>
                </p:oleObj>
              </mc:Choice>
              <mc:Fallback>
                <p:oleObj name="Equation" r:id="rId10" imgW="520560" imgH="190440" progId="Equation.DSMT4">
                  <p:embed/>
                  <p:pic>
                    <p:nvPicPr>
                      <p:cNvPr id="52259" name="Object 35">
                        <a:extLst>
                          <a:ext uri="{FF2B5EF4-FFF2-40B4-BE49-F238E27FC236}">
                            <a16:creationId xmlns:a16="http://schemas.microsoft.com/office/drawing/2014/main" id="{2E2FA73A-117C-4067-B2E6-5B74D917D4C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11275" y="5119688"/>
                        <a:ext cx="1246188"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36">
            <a:extLst>
              <a:ext uri="{FF2B5EF4-FFF2-40B4-BE49-F238E27FC236}">
                <a16:creationId xmlns:a16="http://schemas.microsoft.com/office/drawing/2014/main" id="{686A9140-7E5C-47B0-8D59-0FFC2F68B5F7}"/>
              </a:ext>
            </a:extLst>
          </p:cNvPr>
          <p:cNvGraphicFramePr>
            <a:graphicFrameLocks noChangeAspect="1"/>
          </p:cNvGraphicFramePr>
          <p:nvPr/>
        </p:nvGraphicFramePr>
        <p:xfrm>
          <a:off x="1319213" y="5521325"/>
          <a:ext cx="2097087" cy="546100"/>
        </p:xfrm>
        <a:graphic>
          <a:graphicData uri="http://schemas.openxmlformats.org/presentationml/2006/ole">
            <mc:AlternateContent xmlns:mc="http://schemas.openxmlformats.org/markup-compatibility/2006">
              <mc:Choice xmlns:v="urn:schemas-microsoft-com:vml" Requires="v">
                <p:oleObj spid="_x0000_s93624" name="Equation" r:id="rId12" imgW="876240" imgH="228600" progId="Equation.DSMT4">
                  <p:embed/>
                </p:oleObj>
              </mc:Choice>
              <mc:Fallback>
                <p:oleObj name="Equation" r:id="rId12" imgW="876240" imgH="228600" progId="Equation.DSMT4">
                  <p:embed/>
                  <p:pic>
                    <p:nvPicPr>
                      <p:cNvPr id="52260" name="Object 36">
                        <a:extLst>
                          <a:ext uri="{FF2B5EF4-FFF2-40B4-BE49-F238E27FC236}">
                            <a16:creationId xmlns:a16="http://schemas.microsoft.com/office/drawing/2014/main" id="{BEA0A114-CD10-4549-BF8C-9CD79EF4A44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19213" y="5521325"/>
                        <a:ext cx="2097087"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39">
            <a:extLst>
              <a:ext uri="{FF2B5EF4-FFF2-40B4-BE49-F238E27FC236}">
                <a16:creationId xmlns:a16="http://schemas.microsoft.com/office/drawing/2014/main" id="{F8AE574D-139E-4F78-9E09-EFF8AE629DF4}"/>
              </a:ext>
            </a:extLst>
          </p:cNvPr>
          <p:cNvGraphicFramePr>
            <a:graphicFrameLocks noChangeAspect="1"/>
          </p:cNvGraphicFramePr>
          <p:nvPr/>
        </p:nvGraphicFramePr>
        <p:xfrm>
          <a:off x="1308100" y="5991225"/>
          <a:ext cx="2076450" cy="530225"/>
        </p:xfrm>
        <a:graphic>
          <a:graphicData uri="http://schemas.openxmlformats.org/presentationml/2006/ole">
            <mc:AlternateContent xmlns:mc="http://schemas.openxmlformats.org/markup-compatibility/2006">
              <mc:Choice xmlns:v="urn:schemas-microsoft-com:vml" Requires="v">
                <p:oleObj spid="_x0000_s93625" name="Equation" r:id="rId14" imgW="888840" imgH="228600" progId="Equation.DSMT4">
                  <p:embed/>
                </p:oleObj>
              </mc:Choice>
              <mc:Fallback>
                <p:oleObj name="Equation" r:id="rId14" imgW="888840" imgH="228600" progId="Equation.DSMT4">
                  <p:embed/>
                  <p:pic>
                    <p:nvPicPr>
                      <p:cNvPr id="52263" name="Object 39">
                        <a:extLst>
                          <a:ext uri="{FF2B5EF4-FFF2-40B4-BE49-F238E27FC236}">
                            <a16:creationId xmlns:a16="http://schemas.microsoft.com/office/drawing/2014/main" id="{54BB88FF-1D59-4FA7-952E-99DB9FC9ACB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08100" y="5991225"/>
                        <a:ext cx="20764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2" name="Group 131">
            <a:extLst>
              <a:ext uri="{FF2B5EF4-FFF2-40B4-BE49-F238E27FC236}">
                <a16:creationId xmlns:a16="http://schemas.microsoft.com/office/drawing/2014/main" id="{046B183B-30B5-479B-B568-DF68C7580D29}"/>
              </a:ext>
            </a:extLst>
          </p:cNvPr>
          <p:cNvGrpSpPr>
            <a:grpSpLocks/>
          </p:cNvGrpSpPr>
          <p:nvPr/>
        </p:nvGrpSpPr>
        <p:grpSpPr bwMode="auto">
          <a:xfrm>
            <a:off x="6350000" y="541338"/>
            <a:ext cx="1320800" cy="762000"/>
            <a:chOff x="3400" y="401"/>
            <a:chExt cx="832" cy="480"/>
          </a:xfrm>
        </p:grpSpPr>
        <p:grpSp>
          <p:nvGrpSpPr>
            <p:cNvPr id="13" name="Group 88">
              <a:extLst>
                <a:ext uri="{FF2B5EF4-FFF2-40B4-BE49-F238E27FC236}">
                  <a16:creationId xmlns:a16="http://schemas.microsoft.com/office/drawing/2014/main" id="{1ABA9EB0-A2F7-4ECF-907D-1B67BC5008C3}"/>
                </a:ext>
              </a:extLst>
            </p:cNvPr>
            <p:cNvGrpSpPr>
              <a:grpSpLocks/>
            </p:cNvGrpSpPr>
            <p:nvPr/>
          </p:nvGrpSpPr>
          <p:grpSpPr bwMode="auto">
            <a:xfrm>
              <a:off x="3400" y="401"/>
              <a:ext cx="832" cy="480"/>
              <a:chOff x="1905" y="1714"/>
              <a:chExt cx="832" cy="480"/>
            </a:xfrm>
          </p:grpSpPr>
          <p:grpSp>
            <p:nvGrpSpPr>
              <p:cNvPr id="16" name="Group 89">
                <a:extLst>
                  <a:ext uri="{FF2B5EF4-FFF2-40B4-BE49-F238E27FC236}">
                    <a16:creationId xmlns:a16="http://schemas.microsoft.com/office/drawing/2014/main" id="{A028BBB5-93BF-47EB-8B1F-174925DC708B}"/>
                  </a:ext>
                </a:extLst>
              </p:cNvPr>
              <p:cNvGrpSpPr>
                <a:grpSpLocks/>
              </p:cNvGrpSpPr>
              <p:nvPr/>
            </p:nvGrpSpPr>
            <p:grpSpPr bwMode="auto">
              <a:xfrm>
                <a:off x="1905" y="1714"/>
                <a:ext cx="832" cy="480"/>
                <a:chOff x="2167" y="3391"/>
                <a:chExt cx="832" cy="480"/>
              </a:xfrm>
            </p:grpSpPr>
            <p:sp>
              <p:nvSpPr>
                <p:cNvPr id="23" name="Rectangle 90">
                  <a:extLst>
                    <a:ext uri="{FF2B5EF4-FFF2-40B4-BE49-F238E27FC236}">
                      <a16:creationId xmlns:a16="http://schemas.microsoft.com/office/drawing/2014/main" id="{01C9DA20-B0FD-459E-A62F-DB6C50255EC8}"/>
                    </a:ext>
                  </a:extLst>
                </p:cNvPr>
                <p:cNvSpPr>
                  <a:spLocks noChangeArrowheads="1"/>
                </p:cNvSpPr>
                <p:nvPr/>
              </p:nvSpPr>
              <p:spPr bwMode="auto">
                <a:xfrm>
                  <a:off x="2167" y="3423"/>
                  <a:ext cx="832" cy="44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Oval 91">
                  <a:extLst>
                    <a:ext uri="{FF2B5EF4-FFF2-40B4-BE49-F238E27FC236}">
                      <a16:creationId xmlns:a16="http://schemas.microsoft.com/office/drawing/2014/main" id="{F9B2C03A-0720-4085-82B3-D8DB0B1B26DB}"/>
                    </a:ext>
                  </a:extLst>
                </p:cNvPr>
                <p:cNvSpPr>
                  <a:spLocks noChangeArrowheads="1"/>
                </p:cNvSpPr>
                <p:nvPr/>
              </p:nvSpPr>
              <p:spPr bwMode="auto">
                <a:xfrm>
                  <a:off x="2521" y="3522"/>
                  <a:ext cx="253" cy="264"/>
                </a:xfrm>
                <a:prstGeom prst="ellipse">
                  <a:avLst/>
                </a:prstGeom>
                <a:noFill/>
                <a:ln w="15875" algn="ctr">
                  <a:solidFill>
                    <a:srgbClr val="99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5" name="Oval 92">
                  <a:extLst>
                    <a:ext uri="{FF2B5EF4-FFF2-40B4-BE49-F238E27FC236}">
                      <a16:creationId xmlns:a16="http://schemas.microsoft.com/office/drawing/2014/main" id="{7182E902-736B-4759-BA94-2B0009ABC698}"/>
                    </a:ext>
                  </a:extLst>
                </p:cNvPr>
                <p:cNvSpPr>
                  <a:spLocks noChangeArrowheads="1"/>
                </p:cNvSpPr>
                <p:nvPr/>
              </p:nvSpPr>
              <p:spPr bwMode="auto">
                <a:xfrm>
                  <a:off x="2268" y="3502"/>
                  <a:ext cx="333" cy="333"/>
                </a:xfrm>
                <a:prstGeom prst="ellipse">
                  <a:avLst/>
                </a:prstGeom>
                <a:noFill/>
                <a:ln w="9525" algn="ctr">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6" name="Text Box 93">
                  <a:extLst>
                    <a:ext uri="{FF2B5EF4-FFF2-40B4-BE49-F238E27FC236}">
                      <a16:creationId xmlns:a16="http://schemas.microsoft.com/office/drawing/2014/main" id="{785D2760-B4DC-43A2-A949-94A17B335F3A}"/>
                    </a:ext>
                  </a:extLst>
                </p:cNvPr>
                <p:cNvSpPr txBox="1">
                  <a:spLocks noChangeArrowheads="1"/>
                </p:cNvSpPr>
                <p:nvPr/>
              </p:nvSpPr>
              <p:spPr bwMode="auto">
                <a:xfrm>
                  <a:off x="2753" y="3391"/>
                  <a:ext cx="19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marL="228600" indent="-228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None/>
                  </a:pPr>
                  <a:r>
                    <a:rPr lang="en-US" altLang="zh-CN" sz="1600" b="1">
                      <a:solidFill>
                        <a:srgbClr val="000066"/>
                      </a:solidFill>
                    </a:rPr>
                    <a:t>S</a:t>
                  </a:r>
                </a:p>
              </p:txBody>
            </p:sp>
          </p:grpSp>
          <p:grpSp>
            <p:nvGrpSpPr>
              <p:cNvPr id="17" name="Group 94">
                <a:extLst>
                  <a:ext uri="{FF2B5EF4-FFF2-40B4-BE49-F238E27FC236}">
                    <a16:creationId xmlns:a16="http://schemas.microsoft.com/office/drawing/2014/main" id="{77A8DF19-7442-4162-948E-AAEC62EACDE5}"/>
                  </a:ext>
                </a:extLst>
              </p:cNvPr>
              <p:cNvGrpSpPr>
                <a:grpSpLocks/>
              </p:cNvGrpSpPr>
              <p:nvPr/>
            </p:nvGrpSpPr>
            <p:grpSpPr bwMode="auto">
              <a:xfrm>
                <a:off x="2021" y="1833"/>
                <a:ext cx="272" cy="325"/>
                <a:chOff x="2021" y="1833"/>
                <a:chExt cx="272" cy="325"/>
              </a:xfrm>
            </p:grpSpPr>
            <p:sp>
              <p:nvSpPr>
                <p:cNvPr id="18" name="Line 95">
                  <a:extLst>
                    <a:ext uri="{FF2B5EF4-FFF2-40B4-BE49-F238E27FC236}">
                      <a16:creationId xmlns:a16="http://schemas.microsoft.com/office/drawing/2014/main" id="{B8C770F7-75D3-402D-BB4E-9F9D10D75ABD}"/>
                    </a:ext>
                  </a:extLst>
                </p:cNvPr>
                <p:cNvSpPr>
                  <a:spLocks noChangeShapeType="1"/>
                </p:cNvSpPr>
                <p:nvPr/>
              </p:nvSpPr>
              <p:spPr bwMode="auto">
                <a:xfrm flipH="1">
                  <a:off x="2021" y="1849"/>
                  <a:ext cx="71" cy="22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9" name="Line 96">
                  <a:extLst>
                    <a:ext uri="{FF2B5EF4-FFF2-40B4-BE49-F238E27FC236}">
                      <a16:creationId xmlns:a16="http://schemas.microsoft.com/office/drawing/2014/main" id="{D4CA29EF-435A-4507-9FF5-5BC6327C6D18}"/>
                    </a:ext>
                  </a:extLst>
                </p:cNvPr>
                <p:cNvSpPr>
                  <a:spLocks noChangeShapeType="1"/>
                </p:cNvSpPr>
                <p:nvPr/>
              </p:nvSpPr>
              <p:spPr bwMode="auto">
                <a:xfrm flipH="1">
                  <a:off x="2076" y="1833"/>
                  <a:ext cx="102" cy="29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0" name="Line 97">
                  <a:extLst>
                    <a:ext uri="{FF2B5EF4-FFF2-40B4-BE49-F238E27FC236}">
                      <a16:creationId xmlns:a16="http://schemas.microsoft.com/office/drawing/2014/main" id="{512A689B-6E54-4352-90E6-6BFCA19E8D69}"/>
                    </a:ext>
                  </a:extLst>
                </p:cNvPr>
                <p:cNvSpPr>
                  <a:spLocks noChangeShapeType="1"/>
                </p:cNvSpPr>
                <p:nvPr/>
              </p:nvSpPr>
              <p:spPr bwMode="auto">
                <a:xfrm flipH="1">
                  <a:off x="2142" y="1858"/>
                  <a:ext cx="111" cy="29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1" name="Line 98">
                  <a:extLst>
                    <a:ext uri="{FF2B5EF4-FFF2-40B4-BE49-F238E27FC236}">
                      <a16:creationId xmlns:a16="http://schemas.microsoft.com/office/drawing/2014/main" id="{0DA6903F-2A12-4AEA-B1E5-D60A18BAA3FC}"/>
                    </a:ext>
                  </a:extLst>
                </p:cNvPr>
                <p:cNvSpPr>
                  <a:spLocks noChangeShapeType="1"/>
                </p:cNvSpPr>
                <p:nvPr/>
              </p:nvSpPr>
              <p:spPr bwMode="auto">
                <a:xfrm flipH="1">
                  <a:off x="2207" y="2036"/>
                  <a:ext cx="50" cy="12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2" name="Line 99">
                  <a:extLst>
                    <a:ext uri="{FF2B5EF4-FFF2-40B4-BE49-F238E27FC236}">
                      <a16:creationId xmlns:a16="http://schemas.microsoft.com/office/drawing/2014/main" id="{B3F65DE8-E568-4299-A812-4639386857F5}"/>
                    </a:ext>
                  </a:extLst>
                </p:cNvPr>
                <p:cNvSpPr>
                  <a:spLocks noChangeShapeType="1"/>
                </p:cNvSpPr>
                <p:nvPr/>
              </p:nvSpPr>
              <p:spPr bwMode="auto">
                <a:xfrm flipH="1">
                  <a:off x="2253" y="2072"/>
                  <a:ext cx="40" cy="5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pSp>
        </p:grpSp>
        <p:sp>
          <p:nvSpPr>
            <p:cNvPr id="14" name="Text Box 127">
              <a:extLst>
                <a:ext uri="{FF2B5EF4-FFF2-40B4-BE49-F238E27FC236}">
                  <a16:creationId xmlns:a16="http://schemas.microsoft.com/office/drawing/2014/main" id="{642D86B9-9C29-4827-825E-9E65769FAC65}"/>
                </a:ext>
              </a:extLst>
            </p:cNvPr>
            <p:cNvSpPr txBox="1">
              <a:spLocks noChangeArrowheads="1"/>
            </p:cNvSpPr>
            <p:nvPr/>
          </p:nvSpPr>
          <p:spPr bwMode="auto">
            <a:xfrm>
              <a:off x="3536" y="579"/>
              <a:ext cx="20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marL="228600" indent="-228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None/>
              </a:pPr>
              <a:r>
                <a:rPr lang="en-US" altLang="zh-CN" sz="1600" b="1">
                  <a:solidFill>
                    <a:srgbClr val="000066"/>
                  </a:solidFill>
                </a:rPr>
                <a:t>A</a:t>
              </a:r>
            </a:p>
          </p:txBody>
        </p:sp>
        <p:sp>
          <p:nvSpPr>
            <p:cNvPr id="15" name="Text Box 128">
              <a:extLst>
                <a:ext uri="{FF2B5EF4-FFF2-40B4-BE49-F238E27FC236}">
                  <a16:creationId xmlns:a16="http://schemas.microsoft.com/office/drawing/2014/main" id="{4AD304E0-B666-4CDE-BFA8-27921AFAA619}"/>
                </a:ext>
              </a:extLst>
            </p:cNvPr>
            <p:cNvSpPr txBox="1">
              <a:spLocks noChangeArrowheads="1"/>
            </p:cNvSpPr>
            <p:nvPr/>
          </p:nvSpPr>
          <p:spPr bwMode="auto">
            <a:xfrm>
              <a:off x="3803" y="564"/>
              <a:ext cx="20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marL="228600" indent="-228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None/>
              </a:pPr>
              <a:r>
                <a:rPr lang="en-US" altLang="zh-CN" sz="1600" b="1">
                  <a:solidFill>
                    <a:srgbClr val="000066"/>
                  </a:solidFill>
                </a:rPr>
                <a:t>B</a:t>
              </a:r>
            </a:p>
          </p:txBody>
        </p:sp>
      </p:grpSp>
      <p:grpSp>
        <p:nvGrpSpPr>
          <p:cNvPr id="27" name="Group 109">
            <a:extLst>
              <a:ext uri="{FF2B5EF4-FFF2-40B4-BE49-F238E27FC236}">
                <a16:creationId xmlns:a16="http://schemas.microsoft.com/office/drawing/2014/main" id="{A623BBFB-E1AA-42DB-8C5D-846307C45942}"/>
              </a:ext>
            </a:extLst>
          </p:cNvPr>
          <p:cNvGrpSpPr>
            <a:grpSpLocks/>
          </p:cNvGrpSpPr>
          <p:nvPr/>
        </p:nvGrpSpPr>
        <p:grpSpPr bwMode="auto">
          <a:xfrm>
            <a:off x="6350000" y="2366963"/>
            <a:ext cx="1320800" cy="771525"/>
            <a:chOff x="3922" y="1614"/>
            <a:chExt cx="832" cy="486"/>
          </a:xfrm>
        </p:grpSpPr>
        <p:grpSp>
          <p:nvGrpSpPr>
            <p:cNvPr id="28" name="Group 110">
              <a:extLst>
                <a:ext uri="{FF2B5EF4-FFF2-40B4-BE49-F238E27FC236}">
                  <a16:creationId xmlns:a16="http://schemas.microsoft.com/office/drawing/2014/main" id="{86023517-BBAC-48E5-B621-8873782CDD47}"/>
                </a:ext>
              </a:extLst>
            </p:cNvPr>
            <p:cNvGrpSpPr>
              <a:grpSpLocks/>
            </p:cNvGrpSpPr>
            <p:nvPr/>
          </p:nvGrpSpPr>
          <p:grpSpPr bwMode="auto">
            <a:xfrm>
              <a:off x="3922" y="1614"/>
              <a:ext cx="832" cy="480"/>
              <a:chOff x="3922" y="2154"/>
              <a:chExt cx="832" cy="480"/>
            </a:xfrm>
          </p:grpSpPr>
          <p:sp>
            <p:nvSpPr>
              <p:cNvPr id="35" name="Rectangle 111">
                <a:extLst>
                  <a:ext uri="{FF2B5EF4-FFF2-40B4-BE49-F238E27FC236}">
                    <a16:creationId xmlns:a16="http://schemas.microsoft.com/office/drawing/2014/main" id="{1BF82BC7-3195-48DE-B7E3-911F32FE6FCE}"/>
                  </a:ext>
                </a:extLst>
              </p:cNvPr>
              <p:cNvSpPr>
                <a:spLocks noChangeArrowheads="1"/>
              </p:cNvSpPr>
              <p:nvPr/>
            </p:nvSpPr>
            <p:spPr bwMode="auto">
              <a:xfrm>
                <a:off x="3922" y="2186"/>
                <a:ext cx="832" cy="44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Freeform 112">
                <a:extLst>
                  <a:ext uri="{FF2B5EF4-FFF2-40B4-BE49-F238E27FC236}">
                    <a16:creationId xmlns:a16="http://schemas.microsoft.com/office/drawing/2014/main" id="{A4ACF7F3-5088-4176-9FA7-A45E5E7B2C13}"/>
                  </a:ext>
                </a:extLst>
              </p:cNvPr>
              <p:cNvSpPr>
                <a:spLocks/>
              </p:cNvSpPr>
              <p:nvPr/>
            </p:nvSpPr>
            <p:spPr bwMode="auto">
              <a:xfrm>
                <a:off x="4234" y="2183"/>
                <a:ext cx="192" cy="444"/>
              </a:xfrm>
              <a:custGeom>
                <a:avLst/>
                <a:gdLst>
                  <a:gd name="T0" fmla="*/ 192 w 192"/>
                  <a:gd name="T1" fmla="*/ 0 h 444"/>
                  <a:gd name="T2" fmla="*/ 101 w 192"/>
                  <a:gd name="T3" fmla="*/ 172 h 444"/>
                  <a:gd name="T4" fmla="*/ 101 w 192"/>
                  <a:gd name="T5" fmla="*/ 353 h 444"/>
                  <a:gd name="T6" fmla="*/ 0 w 192"/>
                  <a:gd name="T7" fmla="*/ 444 h 444"/>
                </a:gdLst>
                <a:ahLst/>
                <a:cxnLst>
                  <a:cxn ang="0">
                    <a:pos x="T0" y="T1"/>
                  </a:cxn>
                  <a:cxn ang="0">
                    <a:pos x="T2" y="T3"/>
                  </a:cxn>
                  <a:cxn ang="0">
                    <a:pos x="T4" y="T5"/>
                  </a:cxn>
                  <a:cxn ang="0">
                    <a:pos x="T6" y="T7"/>
                  </a:cxn>
                </a:cxnLst>
                <a:rect l="0" t="0" r="r" b="b"/>
                <a:pathLst>
                  <a:path w="192" h="444">
                    <a:moveTo>
                      <a:pt x="192" y="0"/>
                    </a:moveTo>
                    <a:cubicBezTo>
                      <a:pt x="154" y="56"/>
                      <a:pt x="116" y="113"/>
                      <a:pt x="101" y="172"/>
                    </a:cubicBezTo>
                    <a:cubicBezTo>
                      <a:pt x="86" y="231"/>
                      <a:pt x="118" y="308"/>
                      <a:pt x="101" y="353"/>
                    </a:cubicBezTo>
                    <a:cubicBezTo>
                      <a:pt x="84" y="398"/>
                      <a:pt x="42" y="421"/>
                      <a:pt x="0" y="444"/>
                    </a:cubicBezTo>
                  </a:path>
                </a:pathLst>
              </a:custGeom>
              <a:noFill/>
              <a:ln w="9525"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pSp>
            <p:nvGrpSpPr>
              <p:cNvPr id="37" name="Group 113">
                <a:extLst>
                  <a:ext uri="{FF2B5EF4-FFF2-40B4-BE49-F238E27FC236}">
                    <a16:creationId xmlns:a16="http://schemas.microsoft.com/office/drawing/2014/main" id="{8C1563D4-C415-46C4-A8F3-9329FC168B43}"/>
                  </a:ext>
                </a:extLst>
              </p:cNvPr>
              <p:cNvGrpSpPr>
                <a:grpSpLocks/>
              </p:cNvGrpSpPr>
              <p:nvPr/>
            </p:nvGrpSpPr>
            <p:grpSpPr bwMode="auto">
              <a:xfrm>
                <a:off x="3991" y="2154"/>
                <a:ext cx="716" cy="406"/>
                <a:chOff x="3991" y="2154"/>
                <a:chExt cx="716" cy="406"/>
              </a:xfrm>
            </p:grpSpPr>
            <p:graphicFrame>
              <p:nvGraphicFramePr>
                <p:cNvPr id="38" name="Object 114">
                  <a:extLst>
                    <a:ext uri="{FF2B5EF4-FFF2-40B4-BE49-F238E27FC236}">
                      <a16:creationId xmlns:a16="http://schemas.microsoft.com/office/drawing/2014/main" id="{914890F8-7E37-4DFF-B70E-C25FD5313094}"/>
                    </a:ext>
                  </a:extLst>
                </p:cNvPr>
                <p:cNvGraphicFramePr>
                  <a:graphicFrameLocks noChangeAspect="1"/>
                </p:cNvGraphicFramePr>
                <p:nvPr/>
              </p:nvGraphicFramePr>
              <p:xfrm>
                <a:off x="4444" y="2348"/>
                <a:ext cx="189" cy="205"/>
              </p:xfrm>
              <a:graphic>
                <a:graphicData uri="http://schemas.openxmlformats.org/presentationml/2006/ole">
                  <mc:AlternateContent xmlns:mc="http://schemas.openxmlformats.org/markup-compatibility/2006">
                    <mc:Choice xmlns:v="urn:schemas-microsoft-com:vml" Requires="v">
                      <p:oleObj spid="_x0000_s93626" name="Equation" r:id="rId16" imgW="152280" imgH="164880" progId="Equation.DSMT4">
                        <p:embed/>
                      </p:oleObj>
                    </mc:Choice>
                    <mc:Fallback>
                      <p:oleObj name="Equation" r:id="rId16" imgW="152280" imgH="164880" progId="Equation.DSMT4">
                        <p:embed/>
                        <p:pic>
                          <p:nvPicPr>
                            <p:cNvPr id="52338" name="Object 114">
                              <a:extLst>
                                <a:ext uri="{FF2B5EF4-FFF2-40B4-BE49-F238E27FC236}">
                                  <a16:creationId xmlns:a16="http://schemas.microsoft.com/office/drawing/2014/main" id="{840231A4-5793-4E37-B5F8-6FA44E1B58C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44" y="2348"/>
                              <a:ext cx="189"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 name="Text Box 115">
                  <a:extLst>
                    <a:ext uri="{FF2B5EF4-FFF2-40B4-BE49-F238E27FC236}">
                      <a16:creationId xmlns:a16="http://schemas.microsoft.com/office/drawing/2014/main" id="{1EE07AED-B298-4450-B558-A39DFE98AC25}"/>
                    </a:ext>
                  </a:extLst>
                </p:cNvPr>
                <p:cNvSpPr txBox="1">
                  <a:spLocks noChangeArrowheads="1"/>
                </p:cNvSpPr>
                <p:nvPr/>
              </p:nvSpPr>
              <p:spPr bwMode="auto">
                <a:xfrm>
                  <a:off x="4508" y="2154"/>
                  <a:ext cx="19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marL="228600" indent="-228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None/>
                  </a:pPr>
                  <a:r>
                    <a:rPr lang="en-US" altLang="zh-CN" sz="1600" b="1">
                      <a:solidFill>
                        <a:srgbClr val="000066"/>
                      </a:solidFill>
                    </a:rPr>
                    <a:t>S</a:t>
                  </a:r>
                </a:p>
              </p:txBody>
            </p:sp>
            <p:graphicFrame>
              <p:nvGraphicFramePr>
                <p:cNvPr id="40" name="Object 116">
                  <a:extLst>
                    <a:ext uri="{FF2B5EF4-FFF2-40B4-BE49-F238E27FC236}">
                      <a16:creationId xmlns:a16="http://schemas.microsoft.com/office/drawing/2014/main" id="{9A848499-0903-4B2A-A840-929833BB6FDB}"/>
                    </a:ext>
                  </a:extLst>
                </p:cNvPr>
                <p:cNvGraphicFramePr>
                  <a:graphicFrameLocks noChangeAspect="1"/>
                </p:cNvGraphicFramePr>
                <p:nvPr/>
              </p:nvGraphicFramePr>
              <p:xfrm>
                <a:off x="3991" y="2339"/>
                <a:ext cx="204" cy="221"/>
              </p:xfrm>
              <a:graphic>
                <a:graphicData uri="http://schemas.openxmlformats.org/presentationml/2006/ole">
                  <mc:AlternateContent xmlns:mc="http://schemas.openxmlformats.org/markup-compatibility/2006">
                    <mc:Choice xmlns:v="urn:schemas-microsoft-com:vml" Requires="v">
                      <p:oleObj spid="_x0000_s93627" name="Equation" r:id="rId18" imgW="152280" imgH="164880" progId="Equation.DSMT4">
                        <p:embed/>
                      </p:oleObj>
                    </mc:Choice>
                    <mc:Fallback>
                      <p:oleObj name="Equation" r:id="rId18" imgW="152280" imgH="164880" progId="Equation.DSMT4">
                        <p:embed/>
                        <p:pic>
                          <p:nvPicPr>
                            <p:cNvPr id="52340" name="Object 116">
                              <a:extLst>
                                <a:ext uri="{FF2B5EF4-FFF2-40B4-BE49-F238E27FC236}">
                                  <a16:creationId xmlns:a16="http://schemas.microsoft.com/office/drawing/2014/main" id="{86A95D61-1FDF-4A81-970D-839FFBAD7ABF}"/>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91" y="2339"/>
                              <a:ext cx="204"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nvGrpSpPr>
            <p:cNvPr id="29" name="Group 117">
              <a:extLst>
                <a:ext uri="{FF2B5EF4-FFF2-40B4-BE49-F238E27FC236}">
                  <a16:creationId xmlns:a16="http://schemas.microsoft.com/office/drawing/2014/main" id="{3E6E920A-7797-4EAF-B53F-7D4ED122FA31}"/>
                </a:ext>
              </a:extLst>
            </p:cNvPr>
            <p:cNvGrpSpPr>
              <a:grpSpLocks/>
            </p:cNvGrpSpPr>
            <p:nvPr/>
          </p:nvGrpSpPr>
          <p:grpSpPr bwMode="auto">
            <a:xfrm>
              <a:off x="4283" y="1653"/>
              <a:ext cx="470" cy="447"/>
              <a:chOff x="4283" y="2183"/>
              <a:chExt cx="470" cy="447"/>
            </a:xfrm>
          </p:grpSpPr>
          <p:sp>
            <p:nvSpPr>
              <p:cNvPr id="30" name="Line 118">
                <a:extLst>
                  <a:ext uri="{FF2B5EF4-FFF2-40B4-BE49-F238E27FC236}">
                    <a16:creationId xmlns:a16="http://schemas.microsoft.com/office/drawing/2014/main" id="{FC153E77-F864-4562-B1E0-4F95E9093165}"/>
                  </a:ext>
                </a:extLst>
              </p:cNvPr>
              <p:cNvSpPr>
                <a:spLocks noChangeShapeType="1"/>
              </p:cNvSpPr>
              <p:nvPr/>
            </p:nvSpPr>
            <p:spPr bwMode="auto">
              <a:xfrm flipH="1">
                <a:off x="4355" y="2183"/>
                <a:ext cx="192" cy="13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1" name="Line 119">
                <a:extLst>
                  <a:ext uri="{FF2B5EF4-FFF2-40B4-BE49-F238E27FC236}">
                    <a16:creationId xmlns:a16="http://schemas.microsoft.com/office/drawing/2014/main" id="{A3F25F68-99A0-4048-8850-99C1BED0076F}"/>
                  </a:ext>
                </a:extLst>
              </p:cNvPr>
              <p:cNvSpPr>
                <a:spLocks noChangeShapeType="1"/>
              </p:cNvSpPr>
              <p:nvPr/>
            </p:nvSpPr>
            <p:spPr bwMode="auto">
              <a:xfrm flipH="1">
                <a:off x="4341" y="2188"/>
                <a:ext cx="384" cy="25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2" name="Line 120">
                <a:extLst>
                  <a:ext uri="{FF2B5EF4-FFF2-40B4-BE49-F238E27FC236}">
                    <a16:creationId xmlns:a16="http://schemas.microsoft.com/office/drawing/2014/main" id="{92C27EB2-85EA-4B09-A399-6C598567BFEC}"/>
                  </a:ext>
                </a:extLst>
              </p:cNvPr>
              <p:cNvSpPr>
                <a:spLocks noChangeShapeType="1"/>
              </p:cNvSpPr>
              <p:nvPr/>
            </p:nvSpPr>
            <p:spPr bwMode="auto">
              <a:xfrm flipH="1">
                <a:off x="4283" y="2304"/>
                <a:ext cx="465" cy="28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3" name="Line 121">
                <a:extLst>
                  <a:ext uri="{FF2B5EF4-FFF2-40B4-BE49-F238E27FC236}">
                    <a16:creationId xmlns:a16="http://schemas.microsoft.com/office/drawing/2014/main" id="{2A181B32-EC66-467B-BE85-A17E216CDD35}"/>
                  </a:ext>
                </a:extLst>
              </p:cNvPr>
              <p:cNvSpPr>
                <a:spLocks noChangeShapeType="1"/>
              </p:cNvSpPr>
              <p:nvPr/>
            </p:nvSpPr>
            <p:spPr bwMode="auto">
              <a:xfrm flipH="1">
                <a:off x="4399" y="2419"/>
                <a:ext cx="323" cy="2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4" name="Line 122">
                <a:extLst>
                  <a:ext uri="{FF2B5EF4-FFF2-40B4-BE49-F238E27FC236}">
                    <a16:creationId xmlns:a16="http://schemas.microsoft.com/office/drawing/2014/main" id="{0BB5DEC7-2F74-427A-AF5B-C350151DD9EF}"/>
                  </a:ext>
                </a:extLst>
              </p:cNvPr>
              <p:cNvSpPr>
                <a:spLocks noChangeShapeType="1"/>
              </p:cNvSpPr>
              <p:nvPr/>
            </p:nvSpPr>
            <p:spPr bwMode="auto">
              <a:xfrm flipH="1">
                <a:off x="4561" y="2499"/>
                <a:ext cx="192" cy="13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pSp>
      </p:grpSp>
      <p:grpSp>
        <p:nvGrpSpPr>
          <p:cNvPr id="41" name="Group 149">
            <a:extLst>
              <a:ext uri="{FF2B5EF4-FFF2-40B4-BE49-F238E27FC236}">
                <a16:creationId xmlns:a16="http://schemas.microsoft.com/office/drawing/2014/main" id="{EBFBB5F6-409E-4634-BD93-42720CBCFB83}"/>
              </a:ext>
            </a:extLst>
          </p:cNvPr>
          <p:cNvGrpSpPr>
            <a:grpSpLocks/>
          </p:cNvGrpSpPr>
          <p:nvPr/>
        </p:nvGrpSpPr>
        <p:grpSpPr bwMode="auto">
          <a:xfrm>
            <a:off x="190500" y="788433"/>
            <a:ext cx="4965819" cy="436563"/>
            <a:chOff x="326" y="268"/>
            <a:chExt cx="2885" cy="275"/>
          </a:xfrm>
        </p:grpSpPr>
        <mc:AlternateContent xmlns:mc="http://schemas.openxmlformats.org/markup-compatibility/2006" xmlns:a14="http://schemas.microsoft.com/office/drawing/2010/main">
          <mc:Choice Requires="a14">
            <p:sp>
              <p:nvSpPr>
                <p:cNvPr id="42" name="Object 145">
                  <a:extLst>
                    <a:ext uri="{FF2B5EF4-FFF2-40B4-BE49-F238E27FC236}">
                      <a16:creationId xmlns:a16="http://schemas.microsoft.com/office/drawing/2014/main" id="{6BFA993A-7E30-46C3-B936-A945AB560B81}"/>
                    </a:ext>
                  </a:extLst>
                </p:cNvPr>
                <p:cNvSpPr txBox="1"/>
                <p:nvPr/>
              </p:nvSpPr>
              <p:spPr bwMode="auto">
                <a:xfrm>
                  <a:off x="598" y="268"/>
                  <a:ext cx="2613" cy="275"/>
                </a:xfrm>
                <a:prstGeom prst="rect">
                  <a:avLst/>
                </a:prstGeom>
                <a:noFill/>
                <a:ln>
                  <a:noFill/>
                </a:ln>
                <a:effectLst/>
                <a:extLst/>
              </p:spPr>
              <p:txBody>
                <a:bodyPr>
                  <a:noAutofit/>
                </a:bodyPr>
                <a:lstStyle/>
                <a:p>
                  <a:pPr/>
                  <a14:m>
                    <m:oMathPara xmlns:m="http://schemas.openxmlformats.org/officeDocument/2006/math">
                      <m:oMathParaPr>
                        <m:jc m:val="left"/>
                      </m:oMathParaPr>
                      <m:oMath xmlns:m="http://schemas.openxmlformats.org/officeDocument/2006/math">
                        <m:r>
                          <a:rPr lang="zh-CN" altLang="en-US" sz="2200" i="1" smtClean="0">
                            <a:solidFill>
                              <a:schemeClr val="tx1"/>
                            </a:solidFill>
                            <a:latin typeface="Cambria Math" panose="02040503050406030204" pitchFamily="18" charset="0"/>
                          </a:rPr>
                          <m:t>𝐴</m:t>
                        </m:r>
                        <m:r>
                          <a:rPr lang="zh-CN" altLang="en-US" sz="2200" i="0">
                            <a:solidFill>
                              <a:schemeClr val="tx1"/>
                            </a:solidFill>
                            <a:latin typeface="Cambria Math" panose="02040503050406030204" pitchFamily="18" charset="0"/>
                          </a:rPr>
                          <m:t> </m:t>
                        </m:r>
                        <m:acc>
                          <m:accPr>
                            <m:chr m:val="̄"/>
                            <m:ctrlPr>
                              <a:rPr lang="zh-CN" altLang="en-US" sz="2200" i="1">
                                <a:solidFill>
                                  <a:schemeClr val="tx1"/>
                                </a:solidFill>
                                <a:latin typeface="Cambria Math" panose="02040503050406030204" pitchFamily="18" charset="0"/>
                              </a:rPr>
                            </m:ctrlPr>
                          </m:accPr>
                          <m:e>
                            <m:r>
                              <a:rPr lang="zh-CN" altLang="en-US" sz="2200" i="1">
                                <a:solidFill>
                                  <a:schemeClr val="tx1"/>
                                </a:solidFill>
                                <a:latin typeface="Cambria Math" panose="02040503050406030204" pitchFamily="18" charset="0"/>
                              </a:rPr>
                              <m:t>𝐵</m:t>
                            </m:r>
                          </m:e>
                        </m:acc>
                        <m:r>
                          <a:rPr lang="zh-CN" altLang="en-US" sz="2200" i="1">
                            <a:solidFill>
                              <a:schemeClr val="tx1"/>
                            </a:solidFill>
                            <a:latin typeface="Cambria Math" panose="02040503050406030204" pitchFamily="18" charset="0"/>
                          </a:rPr>
                          <m:t>=</m:t>
                        </m:r>
                        <m:r>
                          <a:rPr lang="zh-CN" altLang="en-US" sz="2200" i="1">
                            <a:solidFill>
                              <a:schemeClr val="tx1"/>
                            </a:solidFill>
                            <a:latin typeface="Cambria Math" panose="02040503050406030204" pitchFamily="18" charset="0"/>
                          </a:rPr>
                          <m:t>𝐴</m:t>
                        </m:r>
                        <m:r>
                          <a:rPr lang="zh-CN" altLang="en-US" sz="2200" i="1">
                            <a:solidFill>
                              <a:schemeClr val="tx1"/>
                            </a:solidFill>
                            <a:latin typeface="Cambria Math" panose="02040503050406030204" pitchFamily="18" charset="0"/>
                          </a:rPr>
                          <m:t>−</m:t>
                        </m:r>
                        <m:r>
                          <a:rPr lang="zh-CN" altLang="en-US" sz="2200" i="1">
                            <a:solidFill>
                              <a:schemeClr val="tx1"/>
                            </a:solidFill>
                            <a:latin typeface="Cambria Math" panose="02040503050406030204" pitchFamily="18" charset="0"/>
                          </a:rPr>
                          <m:t>𝐵</m:t>
                        </m:r>
                        <m:r>
                          <a:rPr lang="zh-CN" altLang="en-US" sz="2200" i="1">
                            <a:solidFill>
                              <a:schemeClr val="tx1"/>
                            </a:solidFill>
                            <a:latin typeface="Cambria Math" panose="02040503050406030204" pitchFamily="18" charset="0"/>
                          </a:rPr>
                          <m:t>={</m:t>
                        </m:r>
                        <m:r>
                          <a:rPr lang="zh-CN" altLang="en-US" sz="2200" i="0">
                            <a:solidFill>
                              <a:schemeClr val="tx1"/>
                            </a:solidFill>
                            <a:latin typeface="Cambria Math" panose="02040503050406030204" pitchFamily="18" charset="0"/>
                          </a:rPr>
                          <m:t> </m:t>
                        </m:r>
                        <m:r>
                          <a:rPr lang="zh-CN" altLang="en-US" sz="2200" i="1">
                            <a:solidFill>
                              <a:schemeClr val="tx1"/>
                            </a:solidFill>
                            <a:latin typeface="Cambria Math" panose="02040503050406030204" pitchFamily="18" charset="0"/>
                          </a:rPr>
                          <m:t>𝑥</m:t>
                        </m:r>
                        <m:r>
                          <a:rPr lang="zh-CN" altLang="en-US" sz="2200" i="1">
                            <a:solidFill>
                              <a:schemeClr val="tx1"/>
                            </a:solidFill>
                            <a:latin typeface="Cambria Math" panose="02040503050406030204" pitchFamily="18" charset="0"/>
                          </a:rPr>
                          <m:t>|</m:t>
                        </m:r>
                        <m:r>
                          <a:rPr lang="zh-CN" altLang="en-US" sz="2200" i="1">
                            <a:solidFill>
                              <a:schemeClr val="tx1"/>
                            </a:solidFill>
                            <a:latin typeface="Cambria Math" panose="02040503050406030204" pitchFamily="18" charset="0"/>
                          </a:rPr>
                          <m:t>𝑥</m:t>
                        </m:r>
                        <m:r>
                          <a:rPr lang="zh-CN" altLang="en-US" sz="2200" i="1">
                            <a:solidFill>
                              <a:schemeClr val="tx1"/>
                            </a:solidFill>
                            <a:latin typeface="Cambria Math" panose="02040503050406030204" pitchFamily="18" charset="0"/>
                          </a:rPr>
                          <m:t>∈</m:t>
                        </m:r>
                        <m:r>
                          <a:rPr lang="zh-CN" altLang="en-US" sz="2200" i="1">
                            <a:solidFill>
                              <a:schemeClr val="tx1"/>
                            </a:solidFill>
                            <a:latin typeface="Cambria Math" panose="02040503050406030204" pitchFamily="18" charset="0"/>
                          </a:rPr>
                          <m:t>𝐴</m:t>
                        </m:r>
                        <m:r>
                          <a:rPr lang="zh-CN" altLang="en-US" sz="2200" i="0">
                            <a:solidFill>
                              <a:schemeClr val="tx1"/>
                            </a:solidFill>
                            <a:latin typeface="Cambria Math" panose="02040503050406030204" pitchFamily="18" charset="0"/>
                          </a:rPr>
                          <m:t> </m:t>
                        </m:r>
                        <m:r>
                          <a:rPr lang="zh-CN" altLang="en-US" sz="2200" i="1">
                            <a:solidFill>
                              <a:schemeClr val="tx1"/>
                            </a:solidFill>
                            <a:latin typeface="Cambria Math" panose="02040503050406030204" pitchFamily="18" charset="0"/>
                          </a:rPr>
                          <m:t>且</m:t>
                        </m:r>
                        <m:r>
                          <a:rPr lang="zh-CN" altLang="en-US" sz="2200" i="0">
                            <a:solidFill>
                              <a:schemeClr val="tx1"/>
                            </a:solidFill>
                            <a:latin typeface="Cambria Math" panose="02040503050406030204" pitchFamily="18" charset="0"/>
                          </a:rPr>
                          <m:t> </m:t>
                        </m:r>
                        <m:r>
                          <a:rPr lang="zh-CN" altLang="en-US" sz="2200" i="1">
                            <a:solidFill>
                              <a:schemeClr val="tx1"/>
                            </a:solidFill>
                            <a:latin typeface="Cambria Math" panose="02040503050406030204" pitchFamily="18" charset="0"/>
                          </a:rPr>
                          <m:t>𝑥</m:t>
                        </m:r>
                        <m:r>
                          <a:rPr lang="zh-CN" altLang="en-US" sz="2200" i="1">
                            <a:solidFill>
                              <a:schemeClr val="tx1"/>
                            </a:solidFill>
                            <a:latin typeface="Cambria Math" panose="02040503050406030204" pitchFamily="18" charset="0"/>
                          </a:rPr>
                          <m:t>∉</m:t>
                        </m:r>
                        <m:r>
                          <a:rPr lang="zh-CN" altLang="en-US" sz="2200" i="1">
                            <a:solidFill>
                              <a:schemeClr val="tx1"/>
                            </a:solidFill>
                            <a:latin typeface="Cambria Math" panose="02040503050406030204" pitchFamily="18" charset="0"/>
                          </a:rPr>
                          <m:t>𝐵</m:t>
                        </m:r>
                        <m:r>
                          <a:rPr lang="zh-CN" altLang="en-US" sz="2200" i="0">
                            <a:solidFill>
                              <a:schemeClr val="tx1"/>
                            </a:solidFill>
                            <a:latin typeface="Cambria Math" panose="02040503050406030204" pitchFamily="18" charset="0"/>
                          </a:rPr>
                          <m:t> </m:t>
                        </m:r>
                        <m:r>
                          <a:rPr lang="zh-CN" altLang="en-US" sz="2200" i="1">
                            <a:solidFill>
                              <a:schemeClr val="tx1"/>
                            </a:solidFill>
                            <a:latin typeface="Cambria Math" panose="02040503050406030204" pitchFamily="18" charset="0"/>
                          </a:rPr>
                          <m:t>}</m:t>
                        </m:r>
                      </m:oMath>
                    </m:oMathPara>
                  </a14:m>
                  <a:endParaRPr lang="zh-CN" altLang="en-US" sz="2200" dirty="0">
                    <a:solidFill>
                      <a:schemeClr val="tx1"/>
                    </a:solidFill>
                  </a:endParaRPr>
                </a:p>
              </p:txBody>
            </p:sp>
          </mc:Choice>
          <mc:Fallback xmlns="">
            <p:sp>
              <p:nvSpPr>
                <p:cNvPr id="42" name="Object 145">
                  <a:extLst>
                    <a:ext uri="{FF2B5EF4-FFF2-40B4-BE49-F238E27FC236}">
                      <a16:creationId xmlns:a16="http://schemas.microsoft.com/office/drawing/2014/main" id="{6BFA993A-7E30-46C3-B936-A945AB560B81}"/>
                    </a:ext>
                  </a:extLst>
                </p:cNvPr>
                <p:cNvSpPr txBox="1">
                  <a:spLocks noRot="1" noChangeAspect="1" noMove="1" noResize="1" noEditPoints="1" noAdjustHandles="1" noChangeArrowheads="1" noChangeShapeType="1" noTextEdit="1"/>
                </p:cNvSpPr>
                <p:nvPr/>
              </p:nvSpPr>
              <p:spPr bwMode="auto">
                <a:xfrm>
                  <a:off x="598" y="268"/>
                  <a:ext cx="2613" cy="275"/>
                </a:xfrm>
                <a:prstGeom prst="rect">
                  <a:avLst/>
                </a:prstGeom>
                <a:blipFill>
                  <a:blip r:embed="rId20"/>
                  <a:stretch>
                    <a:fillRect l="-136" b="-18056"/>
                  </a:stretch>
                </a:blipFill>
                <a:ln>
                  <a:noFill/>
                </a:ln>
                <a:effectLst/>
                <a:extLst/>
              </p:spPr>
              <p:txBody>
                <a:bodyPr/>
                <a:lstStyle/>
                <a:p>
                  <a:r>
                    <a:rPr lang="zh-CN" altLang="en-US">
                      <a:noFill/>
                    </a:rPr>
                    <a:t> </a:t>
                  </a:r>
                </a:p>
              </p:txBody>
            </p:sp>
          </mc:Fallback>
        </mc:AlternateContent>
        <p:sp>
          <p:nvSpPr>
            <p:cNvPr id="43" name="Text Box 147">
              <a:extLst>
                <a:ext uri="{FF2B5EF4-FFF2-40B4-BE49-F238E27FC236}">
                  <a16:creationId xmlns:a16="http://schemas.microsoft.com/office/drawing/2014/main" id="{DBE46A9C-DBBD-4DA8-A974-88B8F3D5CE0A}"/>
                </a:ext>
              </a:extLst>
            </p:cNvPr>
            <p:cNvSpPr txBox="1">
              <a:spLocks noChangeArrowheads="1"/>
            </p:cNvSpPr>
            <p:nvPr/>
          </p:nvSpPr>
          <p:spPr bwMode="auto">
            <a:xfrm>
              <a:off x="326" y="271"/>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marL="228600" indent="-228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Clr>
                  <a:schemeClr val="hlink"/>
                </a:buClr>
                <a:buFont typeface="Wingdings" panose="05000000000000000000" pitchFamily="2" charset="2"/>
                <a:buChar char="ü"/>
              </a:pPr>
              <a:r>
                <a:rPr lang="en-US" altLang="zh-CN" dirty="0"/>
                <a:t> </a:t>
              </a:r>
            </a:p>
          </p:txBody>
        </p:sp>
      </p:grpSp>
      <p:grpSp>
        <p:nvGrpSpPr>
          <p:cNvPr id="44" name="Group 150">
            <a:extLst>
              <a:ext uri="{FF2B5EF4-FFF2-40B4-BE49-F238E27FC236}">
                <a16:creationId xmlns:a16="http://schemas.microsoft.com/office/drawing/2014/main" id="{D5C8433F-AE4B-4445-8031-5CF4F34D857F}"/>
              </a:ext>
            </a:extLst>
          </p:cNvPr>
          <p:cNvGrpSpPr>
            <a:grpSpLocks/>
          </p:cNvGrpSpPr>
          <p:nvPr/>
        </p:nvGrpSpPr>
        <p:grpSpPr bwMode="auto">
          <a:xfrm>
            <a:off x="190500" y="1581150"/>
            <a:ext cx="8280400" cy="971550"/>
            <a:chOff x="290" y="926"/>
            <a:chExt cx="5216" cy="612"/>
          </a:xfrm>
        </p:grpSpPr>
        <mc:AlternateContent xmlns:mc="http://schemas.openxmlformats.org/markup-compatibility/2006" xmlns:a14="http://schemas.microsoft.com/office/drawing/2010/main">
          <mc:Choice Requires="a14">
            <p:sp>
              <p:nvSpPr>
                <p:cNvPr id="45" name="Object 146">
                  <a:extLst>
                    <a:ext uri="{FF2B5EF4-FFF2-40B4-BE49-F238E27FC236}">
                      <a16:creationId xmlns:a16="http://schemas.microsoft.com/office/drawing/2014/main" id="{C5ACA10B-167A-4500-9A09-6045F63FC0F3}"/>
                    </a:ext>
                  </a:extLst>
                </p:cNvPr>
                <p:cNvSpPr txBox="1"/>
                <p:nvPr/>
              </p:nvSpPr>
              <p:spPr bwMode="auto">
                <a:xfrm>
                  <a:off x="533" y="926"/>
                  <a:ext cx="4973" cy="612"/>
                </a:xfrm>
                <a:prstGeom prst="rect">
                  <a:avLst/>
                </a:prstGeom>
                <a:noFill/>
                <a:ln>
                  <a:noFill/>
                </a:ln>
                <a:effectLst/>
                <a:extLst/>
              </p:spPr>
              <p:txBody>
                <a:bodyPr>
                  <a:normAutofit/>
                </a:bodyPr>
                <a:lstStyle/>
                <a:p>
                  <a:pPr/>
                  <a14:m>
                    <m:oMathPara xmlns:m="http://schemas.openxmlformats.org/officeDocument/2006/math">
                      <m:oMathParaPr>
                        <m:jc m:val="left"/>
                      </m:oMathParaPr>
                      <m:oMath xmlns:m="http://schemas.openxmlformats.org/officeDocument/2006/math">
                        <m:r>
                          <a:rPr lang="zh-CN" altLang="en-US" sz="2200" i="1" smtClean="0">
                            <a:solidFill>
                              <a:schemeClr val="tx1"/>
                            </a:solidFill>
                            <a:latin typeface="Cambria Math" panose="02040503050406030204" pitchFamily="18" charset="0"/>
                          </a:rPr>
                          <m:t>𝐴</m:t>
                        </m:r>
                        <m:r>
                          <a:rPr lang="zh-CN" altLang="en-US" sz="2200" i="1" smtClean="0">
                            <a:solidFill>
                              <a:schemeClr val="tx1"/>
                            </a:solidFill>
                            <a:latin typeface="Cambria Math" panose="02040503050406030204" pitchFamily="18" charset="0"/>
                          </a:rPr>
                          <m:t>的逆事件记为</m:t>
                        </m:r>
                        <m:acc>
                          <m:accPr>
                            <m:chr m:val="̄"/>
                            <m:ctrlPr>
                              <a:rPr lang="zh-CN" altLang="en-US" sz="2200" i="1">
                                <a:solidFill>
                                  <a:schemeClr val="tx1"/>
                                </a:solidFill>
                                <a:latin typeface="Cambria Math" panose="02040503050406030204" pitchFamily="18" charset="0"/>
                              </a:rPr>
                            </m:ctrlPr>
                          </m:accPr>
                          <m:e>
                            <m:r>
                              <a:rPr lang="zh-CN" altLang="en-US" sz="2200" i="1">
                                <a:solidFill>
                                  <a:schemeClr val="tx1"/>
                                </a:solidFill>
                                <a:latin typeface="Cambria Math" panose="02040503050406030204" pitchFamily="18" charset="0"/>
                              </a:rPr>
                              <m:t>𝐴</m:t>
                            </m:r>
                          </m:e>
                        </m:acc>
                        <m:r>
                          <a:rPr lang="zh-CN" altLang="en-US" sz="2200" i="1">
                            <a:solidFill>
                              <a:schemeClr val="tx1"/>
                            </a:solidFill>
                            <a:latin typeface="Cambria Math" panose="02040503050406030204" pitchFamily="18" charset="0"/>
                          </a:rPr>
                          <m:t>,</m:t>
                        </m:r>
                        <m:d>
                          <m:dPr>
                            <m:begChr m:val="{"/>
                            <m:endChr m:val=""/>
                            <m:ctrlPr>
                              <a:rPr lang="zh-CN" altLang="en-US" sz="2200" i="1">
                                <a:solidFill>
                                  <a:schemeClr val="tx1"/>
                                </a:solidFill>
                                <a:latin typeface="Cambria Math" panose="02040503050406030204" pitchFamily="18" charset="0"/>
                              </a:rPr>
                            </m:ctrlPr>
                          </m:dPr>
                          <m:e>
                            <m:eqArr>
                              <m:eqArrPr>
                                <m:ctrlPr>
                                  <a:rPr lang="zh-CN" altLang="en-US" sz="2200" i="1">
                                    <a:solidFill>
                                      <a:schemeClr val="tx1"/>
                                    </a:solidFill>
                                    <a:latin typeface="Cambria Math" panose="02040503050406030204" pitchFamily="18" charset="0"/>
                                  </a:rPr>
                                </m:ctrlPr>
                              </m:eqArrPr>
                              <m:e>
                                <m:r>
                                  <a:rPr lang="zh-CN" altLang="en-US" sz="2200" i="1">
                                    <a:solidFill>
                                      <a:schemeClr val="tx1"/>
                                    </a:solidFill>
                                    <a:latin typeface="Cambria Math" panose="02040503050406030204" pitchFamily="18" charset="0"/>
                                  </a:rPr>
                                  <m:t>&amp;</m:t>
                                </m:r>
                                <m:r>
                                  <a:rPr lang="zh-CN" altLang="en-US" sz="2200" i="1">
                                    <a:solidFill>
                                      <a:schemeClr val="tx1"/>
                                    </a:solidFill>
                                    <a:latin typeface="Cambria Math" panose="02040503050406030204" pitchFamily="18" charset="0"/>
                                  </a:rPr>
                                  <m:t>𝐴</m:t>
                                </m:r>
                                <m:r>
                                  <a:rPr lang="zh-CN" altLang="en-US" sz="2200" i="1">
                                    <a:solidFill>
                                      <a:schemeClr val="tx1"/>
                                    </a:solidFill>
                                    <a:latin typeface="Cambria Math" panose="02040503050406030204" pitchFamily="18" charset="0"/>
                                  </a:rPr>
                                  <m:t>∪</m:t>
                                </m:r>
                                <m:acc>
                                  <m:accPr>
                                    <m:chr m:val="̄"/>
                                    <m:ctrlPr>
                                      <a:rPr lang="zh-CN" altLang="en-US" sz="2200" i="1">
                                        <a:solidFill>
                                          <a:schemeClr val="tx1"/>
                                        </a:solidFill>
                                        <a:latin typeface="Cambria Math" panose="02040503050406030204" pitchFamily="18" charset="0"/>
                                      </a:rPr>
                                    </m:ctrlPr>
                                  </m:accPr>
                                  <m:e>
                                    <m:r>
                                      <a:rPr lang="zh-CN" altLang="en-US" sz="2200" i="1">
                                        <a:solidFill>
                                          <a:schemeClr val="tx1"/>
                                        </a:solidFill>
                                        <a:latin typeface="Cambria Math" panose="02040503050406030204" pitchFamily="18" charset="0"/>
                                      </a:rPr>
                                      <m:t>𝐴</m:t>
                                    </m:r>
                                  </m:e>
                                </m:acc>
                                <m:r>
                                  <a:rPr lang="zh-CN" altLang="en-US" sz="2200" i="1">
                                    <a:solidFill>
                                      <a:schemeClr val="tx1"/>
                                    </a:solidFill>
                                    <a:latin typeface="Cambria Math" panose="02040503050406030204" pitchFamily="18" charset="0"/>
                                  </a:rPr>
                                  <m:t>=</m:t>
                                </m:r>
                                <m:r>
                                  <a:rPr lang="zh-CN" altLang="en-US" sz="2200" i="1">
                                    <a:solidFill>
                                      <a:schemeClr val="tx1"/>
                                    </a:solidFill>
                                    <a:latin typeface="Cambria Math" panose="02040503050406030204" pitchFamily="18" charset="0"/>
                                  </a:rPr>
                                  <m:t>𝑆</m:t>
                                </m:r>
                              </m:e>
                              <m:e>
                                <m:r>
                                  <a:rPr lang="zh-CN" altLang="en-US" sz="2200" i="1">
                                    <a:solidFill>
                                      <a:schemeClr val="tx1"/>
                                    </a:solidFill>
                                    <a:latin typeface="Cambria Math" panose="02040503050406030204" pitchFamily="18" charset="0"/>
                                  </a:rPr>
                                  <m:t>&amp;</m:t>
                                </m:r>
                                <m:r>
                                  <a:rPr lang="zh-CN" altLang="en-US" sz="2200" i="1">
                                    <a:solidFill>
                                      <a:schemeClr val="tx1"/>
                                    </a:solidFill>
                                    <a:latin typeface="Cambria Math" panose="02040503050406030204" pitchFamily="18" charset="0"/>
                                  </a:rPr>
                                  <m:t>𝐴</m:t>
                                </m:r>
                                <m:r>
                                  <a:rPr lang="zh-CN" altLang="en-US" sz="2200" i="0">
                                    <a:solidFill>
                                      <a:schemeClr val="tx1"/>
                                    </a:solidFill>
                                    <a:latin typeface="Cambria Math" panose="02040503050406030204" pitchFamily="18" charset="0"/>
                                  </a:rPr>
                                  <m:t> </m:t>
                                </m:r>
                                <m:acc>
                                  <m:accPr>
                                    <m:chr m:val="̄"/>
                                    <m:ctrlPr>
                                      <a:rPr lang="zh-CN" altLang="en-US" sz="2200" i="1">
                                        <a:solidFill>
                                          <a:schemeClr val="tx1"/>
                                        </a:solidFill>
                                        <a:latin typeface="Cambria Math" panose="02040503050406030204" pitchFamily="18" charset="0"/>
                                      </a:rPr>
                                    </m:ctrlPr>
                                  </m:accPr>
                                  <m:e>
                                    <m:r>
                                      <a:rPr lang="zh-CN" altLang="en-US" sz="2200" i="1">
                                        <a:solidFill>
                                          <a:schemeClr val="tx1"/>
                                        </a:solidFill>
                                        <a:latin typeface="Cambria Math" panose="02040503050406030204" pitchFamily="18" charset="0"/>
                                      </a:rPr>
                                      <m:t>𝐴</m:t>
                                    </m:r>
                                  </m:e>
                                </m:acc>
                                <m:r>
                                  <a:rPr lang="zh-CN" altLang="en-US" sz="2200" i="1">
                                    <a:solidFill>
                                      <a:schemeClr val="tx1"/>
                                    </a:solidFill>
                                    <a:latin typeface="Cambria Math" panose="02040503050406030204" pitchFamily="18" charset="0"/>
                                  </a:rPr>
                                  <m:t>=∅</m:t>
                                </m:r>
                              </m:e>
                            </m:eqArr>
                          </m:e>
                        </m:d>
                        <m:r>
                          <a:rPr lang="zh-CN" altLang="en-US" sz="2200" i="1">
                            <a:solidFill>
                              <a:schemeClr val="tx1"/>
                            </a:solidFill>
                            <a:latin typeface="Cambria Math" panose="02040503050406030204" pitchFamily="18" charset="0"/>
                          </a:rPr>
                          <m:t>, </m:t>
                        </m:r>
                        <m:r>
                          <a:rPr lang="zh-CN" altLang="en-US" sz="2200" i="1">
                            <a:solidFill>
                              <a:schemeClr val="tx1"/>
                            </a:solidFill>
                            <a:latin typeface="Cambria Math" panose="02040503050406030204" pitchFamily="18" charset="0"/>
                          </a:rPr>
                          <m:t>若</m:t>
                        </m:r>
                        <m:d>
                          <m:dPr>
                            <m:begChr m:val="{"/>
                            <m:endChr m:val=""/>
                            <m:ctrlPr>
                              <a:rPr lang="zh-CN" altLang="en-US" sz="2200" i="1">
                                <a:solidFill>
                                  <a:schemeClr val="tx1"/>
                                </a:solidFill>
                                <a:latin typeface="Cambria Math" panose="02040503050406030204" pitchFamily="18" charset="0"/>
                              </a:rPr>
                            </m:ctrlPr>
                          </m:dPr>
                          <m:e>
                            <m:eqArr>
                              <m:eqArrPr>
                                <m:ctrlPr>
                                  <a:rPr lang="zh-CN" altLang="en-US" sz="2200" i="1">
                                    <a:solidFill>
                                      <a:schemeClr val="tx1"/>
                                    </a:solidFill>
                                    <a:latin typeface="Cambria Math" panose="02040503050406030204" pitchFamily="18" charset="0"/>
                                  </a:rPr>
                                </m:ctrlPr>
                              </m:eqArrPr>
                              <m:e>
                                <m:r>
                                  <a:rPr lang="zh-CN" altLang="en-US" sz="2200" i="1">
                                    <a:solidFill>
                                      <a:schemeClr val="tx1"/>
                                    </a:solidFill>
                                    <a:latin typeface="Cambria Math" panose="02040503050406030204" pitchFamily="18" charset="0"/>
                                  </a:rPr>
                                  <m:t>&amp;</m:t>
                                </m:r>
                                <m:r>
                                  <a:rPr lang="zh-CN" altLang="en-US" sz="2200" i="1">
                                    <a:solidFill>
                                      <a:schemeClr val="tx1"/>
                                    </a:solidFill>
                                    <a:latin typeface="Cambria Math" panose="02040503050406030204" pitchFamily="18" charset="0"/>
                                  </a:rPr>
                                  <m:t>𝐴</m:t>
                                </m:r>
                                <m:r>
                                  <a:rPr lang="zh-CN" altLang="en-US" sz="2200" i="1">
                                    <a:solidFill>
                                      <a:schemeClr val="tx1"/>
                                    </a:solidFill>
                                    <a:latin typeface="Cambria Math" panose="02040503050406030204" pitchFamily="18" charset="0"/>
                                  </a:rPr>
                                  <m:t>∪</m:t>
                                </m:r>
                                <m:r>
                                  <a:rPr lang="zh-CN" altLang="en-US" sz="2200" i="1">
                                    <a:solidFill>
                                      <a:schemeClr val="tx1"/>
                                    </a:solidFill>
                                    <a:latin typeface="Cambria Math" panose="02040503050406030204" pitchFamily="18" charset="0"/>
                                  </a:rPr>
                                  <m:t>𝐵</m:t>
                                </m:r>
                                <m:r>
                                  <a:rPr lang="zh-CN" altLang="en-US" sz="2200" i="1">
                                    <a:solidFill>
                                      <a:schemeClr val="tx1"/>
                                    </a:solidFill>
                                    <a:latin typeface="Cambria Math" panose="02040503050406030204" pitchFamily="18" charset="0"/>
                                  </a:rPr>
                                  <m:t>=</m:t>
                                </m:r>
                                <m:r>
                                  <a:rPr lang="zh-CN" altLang="en-US" sz="2200" i="1">
                                    <a:solidFill>
                                      <a:schemeClr val="tx1"/>
                                    </a:solidFill>
                                    <a:latin typeface="Cambria Math" panose="02040503050406030204" pitchFamily="18" charset="0"/>
                                  </a:rPr>
                                  <m:t>𝑆</m:t>
                                </m:r>
                              </m:e>
                              <m:e>
                                <m:r>
                                  <a:rPr lang="zh-CN" altLang="en-US" sz="2200" i="1">
                                    <a:solidFill>
                                      <a:schemeClr val="tx1"/>
                                    </a:solidFill>
                                    <a:latin typeface="Cambria Math" panose="02040503050406030204" pitchFamily="18" charset="0"/>
                                  </a:rPr>
                                  <m:t>&amp;</m:t>
                                </m:r>
                                <m:r>
                                  <a:rPr lang="zh-CN" altLang="en-US" sz="2200" i="1">
                                    <a:solidFill>
                                      <a:schemeClr val="tx1"/>
                                    </a:solidFill>
                                    <a:latin typeface="Cambria Math" panose="02040503050406030204" pitchFamily="18" charset="0"/>
                                  </a:rPr>
                                  <m:t>𝐴</m:t>
                                </m:r>
                                <m:r>
                                  <a:rPr lang="zh-CN" altLang="en-US" sz="2200" i="0">
                                    <a:solidFill>
                                      <a:schemeClr val="tx1"/>
                                    </a:solidFill>
                                    <a:latin typeface="Cambria Math" panose="02040503050406030204" pitchFamily="18" charset="0"/>
                                  </a:rPr>
                                  <m:t> </m:t>
                                </m:r>
                                <m:r>
                                  <a:rPr lang="zh-CN" altLang="en-US" sz="2200" i="1">
                                    <a:solidFill>
                                      <a:schemeClr val="tx1"/>
                                    </a:solidFill>
                                    <a:latin typeface="Cambria Math" panose="02040503050406030204" pitchFamily="18" charset="0"/>
                                  </a:rPr>
                                  <m:t>𝐵</m:t>
                                </m:r>
                                <m:r>
                                  <a:rPr lang="zh-CN" altLang="en-US" sz="2200" i="1">
                                    <a:solidFill>
                                      <a:schemeClr val="tx1"/>
                                    </a:solidFill>
                                    <a:latin typeface="Cambria Math" panose="02040503050406030204" pitchFamily="18" charset="0"/>
                                  </a:rPr>
                                  <m:t>=∅</m:t>
                                </m:r>
                              </m:e>
                            </m:eqArr>
                          </m:e>
                        </m:d>
                        <m:r>
                          <a:rPr lang="zh-CN" altLang="en-US" sz="2200" i="1">
                            <a:solidFill>
                              <a:schemeClr val="tx1"/>
                            </a:solidFill>
                            <a:latin typeface="Cambria Math" panose="02040503050406030204" pitchFamily="18" charset="0"/>
                          </a:rPr>
                          <m:t>,</m:t>
                        </m:r>
                        <m:r>
                          <a:rPr lang="zh-CN" altLang="en-US" sz="2200" i="1">
                            <a:solidFill>
                              <a:schemeClr val="tx1"/>
                            </a:solidFill>
                            <a:latin typeface="Cambria Math" panose="02040503050406030204" pitchFamily="18" charset="0"/>
                          </a:rPr>
                          <m:t>称</m:t>
                        </m:r>
                        <m:r>
                          <a:rPr lang="zh-CN" altLang="en-US" sz="2200" i="1">
                            <a:solidFill>
                              <a:schemeClr val="tx1"/>
                            </a:solidFill>
                            <a:latin typeface="Cambria Math" panose="02040503050406030204" pitchFamily="18" charset="0"/>
                          </a:rPr>
                          <m:t>𝐴</m:t>
                        </m:r>
                        <m:r>
                          <a:rPr lang="zh-CN" altLang="en-US" sz="2200" i="1">
                            <a:solidFill>
                              <a:schemeClr val="tx1"/>
                            </a:solidFill>
                            <a:latin typeface="Cambria Math" panose="02040503050406030204" pitchFamily="18" charset="0"/>
                          </a:rPr>
                          <m:t>,</m:t>
                        </m:r>
                        <m:r>
                          <a:rPr lang="zh-CN" altLang="en-US" sz="2200" i="1">
                            <a:solidFill>
                              <a:schemeClr val="tx1"/>
                            </a:solidFill>
                            <a:latin typeface="Cambria Math" panose="02040503050406030204" pitchFamily="18" charset="0"/>
                          </a:rPr>
                          <m:t>𝐵</m:t>
                        </m:r>
                        <m:r>
                          <a:rPr lang="zh-CN" altLang="en-US" sz="2200" i="1">
                            <a:solidFill>
                              <a:schemeClr val="tx1"/>
                            </a:solidFill>
                            <a:latin typeface="Cambria Math" panose="02040503050406030204" pitchFamily="18" charset="0"/>
                          </a:rPr>
                          <m:t>互逆、互斥</m:t>
                        </m:r>
                      </m:oMath>
                    </m:oMathPara>
                  </a14:m>
                  <a:endParaRPr lang="zh-CN" altLang="en-US" sz="2200" dirty="0">
                    <a:solidFill>
                      <a:schemeClr val="tx1"/>
                    </a:solidFill>
                  </a:endParaRPr>
                </a:p>
              </p:txBody>
            </p:sp>
          </mc:Choice>
          <mc:Fallback xmlns="">
            <p:sp>
              <p:nvSpPr>
                <p:cNvPr id="45" name="Object 146">
                  <a:extLst>
                    <a:ext uri="{FF2B5EF4-FFF2-40B4-BE49-F238E27FC236}">
                      <a16:creationId xmlns:a16="http://schemas.microsoft.com/office/drawing/2014/main" id="{C5ACA10B-167A-4500-9A09-6045F63FC0F3}"/>
                    </a:ext>
                  </a:extLst>
                </p:cNvPr>
                <p:cNvSpPr txBox="1">
                  <a:spLocks noRot="1" noChangeAspect="1" noMove="1" noResize="1" noEditPoints="1" noAdjustHandles="1" noChangeArrowheads="1" noChangeShapeType="1" noTextEdit="1"/>
                </p:cNvSpPr>
                <p:nvPr/>
              </p:nvSpPr>
              <p:spPr bwMode="auto">
                <a:xfrm>
                  <a:off x="533" y="926"/>
                  <a:ext cx="4973" cy="612"/>
                </a:xfrm>
                <a:prstGeom prst="rect">
                  <a:avLst/>
                </a:prstGeom>
                <a:blipFill>
                  <a:blip r:embed="rId21"/>
                  <a:stretch>
                    <a:fillRect/>
                  </a:stretch>
                </a:blipFill>
                <a:ln>
                  <a:noFill/>
                </a:ln>
                <a:effectLst/>
                <a:extLst/>
              </p:spPr>
              <p:txBody>
                <a:bodyPr/>
                <a:lstStyle/>
                <a:p>
                  <a:r>
                    <a:rPr lang="zh-CN" altLang="en-US">
                      <a:noFill/>
                    </a:rPr>
                    <a:t> </a:t>
                  </a:r>
                </a:p>
              </p:txBody>
            </p:sp>
          </mc:Fallback>
        </mc:AlternateContent>
        <p:sp>
          <p:nvSpPr>
            <p:cNvPr id="46" name="Text Box 148">
              <a:extLst>
                <a:ext uri="{FF2B5EF4-FFF2-40B4-BE49-F238E27FC236}">
                  <a16:creationId xmlns:a16="http://schemas.microsoft.com/office/drawing/2014/main" id="{1F11FD11-2F90-446C-8CAB-4306B5E1B103}"/>
                </a:ext>
              </a:extLst>
            </p:cNvPr>
            <p:cNvSpPr txBox="1">
              <a:spLocks noChangeArrowheads="1"/>
            </p:cNvSpPr>
            <p:nvPr/>
          </p:nvSpPr>
          <p:spPr bwMode="auto">
            <a:xfrm>
              <a:off x="290" y="1064"/>
              <a:ext cx="300"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marL="228600" indent="-228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Clr>
                  <a:schemeClr val="hlink"/>
                </a:buClr>
                <a:buFont typeface="Wingdings" panose="05000000000000000000" pitchFamily="2" charset="2"/>
                <a:buChar char="ü"/>
              </a:pPr>
              <a:r>
                <a:rPr lang="en-US" altLang="zh-CN" dirty="0"/>
                <a:t> </a:t>
              </a:r>
            </a:p>
          </p:txBody>
        </p:sp>
      </p:grpSp>
      <p:sp>
        <p:nvSpPr>
          <p:cNvPr id="47" name="Rectangle 151">
            <a:extLst>
              <a:ext uri="{FF2B5EF4-FFF2-40B4-BE49-F238E27FC236}">
                <a16:creationId xmlns:a16="http://schemas.microsoft.com/office/drawing/2014/main" id="{06991C46-9791-498F-97CD-3E5203F6CE9B}"/>
              </a:ext>
            </a:extLst>
          </p:cNvPr>
          <p:cNvSpPr>
            <a:spLocks noRot="1" noChangeArrowheads="1"/>
          </p:cNvSpPr>
          <p:nvPr/>
        </p:nvSpPr>
        <p:spPr bwMode="auto">
          <a:xfrm>
            <a:off x="352425" y="4103688"/>
            <a:ext cx="8720138"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marL="742950" indent="-285750">
              <a:spcBef>
                <a:spcPct val="0"/>
              </a:spcBef>
              <a:defRPr>
                <a:solidFill>
                  <a:schemeClr val="tx1"/>
                </a:solidFill>
                <a:latin typeface="Arial" panose="020B0604020202020204" pitchFamily="34" charset="0"/>
                <a:ea typeface="宋体" panose="02010600030101010101" pitchFamily="2" charset="-122"/>
              </a:defRPr>
            </a:lvl2pPr>
            <a:lvl3pPr marL="1143000" indent="-228600">
              <a:spcBef>
                <a:spcPct val="0"/>
              </a:spcBef>
              <a:defRPr>
                <a:solidFill>
                  <a:schemeClr val="tx1"/>
                </a:solidFill>
                <a:latin typeface="Arial" panose="020B0604020202020204" pitchFamily="34" charset="0"/>
                <a:ea typeface="宋体" panose="02010600030101010101" pitchFamily="2" charset="-122"/>
              </a:defRPr>
            </a:lvl3pPr>
            <a:lvl4pPr marL="1600200" indent="-228600">
              <a:spcBef>
                <a:spcPct val="0"/>
              </a:spcBef>
              <a:defRPr>
                <a:solidFill>
                  <a:schemeClr val="tx1"/>
                </a:solidFill>
                <a:latin typeface="Arial" panose="020B0604020202020204" pitchFamily="34" charset="0"/>
                <a:ea typeface="宋体" panose="02010600030101010101" pitchFamily="2" charset="-122"/>
              </a:defRPr>
            </a:lvl4pPr>
            <a:lvl5pPr marL="2057400" indent="-228600">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rgbClr val="996600"/>
              </a:buClr>
              <a:buSzPct val="85000"/>
              <a:buFont typeface="Wingdings" panose="05000000000000000000" pitchFamily="2" charset="2"/>
              <a:buNone/>
            </a:pPr>
            <a:r>
              <a:rPr lang="zh-CN" altLang="en-US" sz="2800" dirty="0"/>
              <a:t>例：设</a:t>
            </a:r>
            <a:r>
              <a:rPr lang="en-US" altLang="zh-CN" sz="2800" b="1" dirty="0">
                <a:latin typeface="宋体" panose="02010600030101010101" pitchFamily="2" charset="-122"/>
              </a:rPr>
              <a:t>A</a:t>
            </a:r>
            <a:r>
              <a:rPr lang="en-US" altLang="zh-CN" sz="2800" dirty="0">
                <a:latin typeface="宋体" panose="02010600030101010101" pitchFamily="2" charset="-122"/>
              </a:rPr>
              <a:t>={ </a:t>
            </a:r>
            <a:r>
              <a:rPr lang="zh-CN" altLang="en-US" sz="2800" dirty="0">
                <a:latin typeface="宋体" panose="02010600030101010101" pitchFamily="2" charset="-122"/>
              </a:rPr>
              <a:t>甲来听课 </a:t>
            </a:r>
            <a:r>
              <a:rPr lang="en-US" altLang="zh-CN" sz="2800" dirty="0">
                <a:latin typeface="宋体" panose="02010600030101010101" pitchFamily="2" charset="-122"/>
              </a:rPr>
              <a:t>}</a:t>
            </a:r>
            <a:r>
              <a:rPr lang="zh-CN" altLang="en-US" sz="2800" dirty="0">
                <a:latin typeface="宋体" panose="02010600030101010101" pitchFamily="2" charset="-122"/>
              </a:rPr>
              <a:t>，</a:t>
            </a:r>
            <a:r>
              <a:rPr lang="en-US" altLang="zh-CN" sz="2800" b="1" dirty="0">
                <a:latin typeface="宋体" panose="02010600030101010101" pitchFamily="2" charset="-122"/>
              </a:rPr>
              <a:t>B</a:t>
            </a:r>
            <a:r>
              <a:rPr lang="en-US" altLang="zh-CN" sz="2800" dirty="0">
                <a:latin typeface="宋体" panose="02010600030101010101" pitchFamily="2" charset="-122"/>
              </a:rPr>
              <a:t>={</a:t>
            </a:r>
            <a:r>
              <a:rPr lang="zh-CN" altLang="en-US" sz="2800" dirty="0">
                <a:latin typeface="宋体" panose="02010600030101010101" pitchFamily="2" charset="-122"/>
              </a:rPr>
              <a:t>乙来听课 </a:t>
            </a:r>
            <a:r>
              <a:rPr lang="en-US" altLang="zh-CN" sz="2800" dirty="0">
                <a:latin typeface="宋体" panose="02010600030101010101" pitchFamily="2" charset="-122"/>
              </a:rPr>
              <a:t>}</a:t>
            </a:r>
            <a:r>
              <a:rPr lang="en-US" altLang="zh-CN" sz="2800" dirty="0"/>
              <a:t> </a:t>
            </a:r>
            <a:r>
              <a:rPr lang="zh-CN" altLang="en-US" sz="2800" dirty="0"/>
              <a:t>，则：</a:t>
            </a:r>
            <a:endParaRPr lang="zh-CN" altLang="en-US" sz="2800" dirty="0">
              <a:latin typeface="宋体" panose="02010600030101010101" pitchFamily="2" charset="-122"/>
            </a:endParaRPr>
          </a:p>
        </p:txBody>
      </p:sp>
      <p:sp>
        <p:nvSpPr>
          <p:cNvPr id="48" name="Rectangle 152">
            <a:extLst>
              <a:ext uri="{FF2B5EF4-FFF2-40B4-BE49-F238E27FC236}">
                <a16:creationId xmlns:a16="http://schemas.microsoft.com/office/drawing/2014/main" id="{E10F3F5B-F81D-4131-B994-6BF0716507EB}"/>
              </a:ext>
            </a:extLst>
          </p:cNvPr>
          <p:cNvSpPr>
            <a:spLocks noChangeArrowheads="1"/>
          </p:cNvSpPr>
          <p:nvPr/>
        </p:nvSpPr>
        <p:spPr bwMode="auto">
          <a:xfrm>
            <a:off x="2659063" y="4573588"/>
            <a:ext cx="4572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90000"/>
              </a:lnSpc>
              <a:spcBef>
                <a:spcPct val="50000"/>
              </a:spcBef>
              <a:buClr>
                <a:schemeClr val="hlink"/>
              </a:buClr>
              <a:buSzPct val="75000"/>
              <a:buFont typeface="Wingdings" panose="05000000000000000000" pitchFamily="2" charset="2"/>
              <a:buNone/>
            </a:pPr>
            <a:r>
              <a:rPr lang="en-US" altLang="zh-CN" sz="2800" dirty="0">
                <a:solidFill>
                  <a:schemeClr val="tx1"/>
                </a:solidFill>
                <a:latin typeface="宋体" panose="02010600030101010101" pitchFamily="2" charset="-122"/>
              </a:rPr>
              <a:t>{</a:t>
            </a:r>
            <a:r>
              <a:rPr lang="zh-CN" altLang="en-US" sz="2800" dirty="0">
                <a:solidFill>
                  <a:schemeClr val="tx1"/>
                </a:solidFill>
                <a:latin typeface="宋体" panose="02010600030101010101" pitchFamily="2" charset="-122"/>
              </a:rPr>
              <a:t>甲、乙至少有一人来</a:t>
            </a:r>
            <a:r>
              <a:rPr lang="en-US" altLang="zh-CN" sz="2800" dirty="0">
                <a:solidFill>
                  <a:schemeClr val="tx1"/>
                </a:solidFill>
                <a:latin typeface="宋体" panose="02010600030101010101" pitchFamily="2" charset="-122"/>
              </a:rPr>
              <a:t>}</a:t>
            </a:r>
          </a:p>
        </p:txBody>
      </p:sp>
      <p:sp>
        <p:nvSpPr>
          <p:cNvPr id="49" name="Rectangle 153">
            <a:extLst>
              <a:ext uri="{FF2B5EF4-FFF2-40B4-BE49-F238E27FC236}">
                <a16:creationId xmlns:a16="http://schemas.microsoft.com/office/drawing/2014/main" id="{E44F8B67-842F-43AF-B99F-E94913818C97}"/>
              </a:ext>
            </a:extLst>
          </p:cNvPr>
          <p:cNvSpPr>
            <a:spLocks noChangeArrowheads="1"/>
          </p:cNvSpPr>
          <p:nvPr/>
        </p:nvSpPr>
        <p:spPr bwMode="auto">
          <a:xfrm>
            <a:off x="2733675" y="5006975"/>
            <a:ext cx="4572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90000"/>
              </a:lnSpc>
              <a:spcBef>
                <a:spcPct val="50000"/>
              </a:spcBef>
              <a:buClr>
                <a:schemeClr val="hlink"/>
              </a:buClr>
              <a:buSzPct val="75000"/>
              <a:buFont typeface="Wingdings" panose="05000000000000000000" pitchFamily="2" charset="2"/>
              <a:buNone/>
            </a:pPr>
            <a:r>
              <a:rPr lang="en-US" altLang="zh-CN" sz="2800" dirty="0">
                <a:solidFill>
                  <a:schemeClr val="tx1"/>
                </a:solidFill>
                <a:latin typeface="宋体" panose="02010600030101010101" pitchFamily="2" charset="-122"/>
              </a:rPr>
              <a:t>{</a:t>
            </a:r>
            <a:r>
              <a:rPr lang="zh-CN" altLang="en-US" sz="2800" dirty="0">
                <a:solidFill>
                  <a:schemeClr val="tx1"/>
                </a:solidFill>
                <a:latin typeface="宋体" panose="02010600030101010101" pitchFamily="2" charset="-122"/>
              </a:rPr>
              <a:t>甲、乙都来</a:t>
            </a:r>
            <a:r>
              <a:rPr lang="en-US" altLang="zh-CN" sz="2800" dirty="0">
                <a:solidFill>
                  <a:schemeClr val="tx1"/>
                </a:solidFill>
                <a:latin typeface="宋体" panose="02010600030101010101" pitchFamily="2" charset="-122"/>
              </a:rPr>
              <a:t>}</a:t>
            </a:r>
          </a:p>
        </p:txBody>
      </p:sp>
      <p:sp>
        <p:nvSpPr>
          <p:cNvPr id="50" name="Rectangle 154">
            <a:extLst>
              <a:ext uri="{FF2B5EF4-FFF2-40B4-BE49-F238E27FC236}">
                <a16:creationId xmlns:a16="http://schemas.microsoft.com/office/drawing/2014/main" id="{FE135659-D4FB-488F-B05F-53BB176F8F06}"/>
              </a:ext>
            </a:extLst>
          </p:cNvPr>
          <p:cNvSpPr>
            <a:spLocks noChangeArrowheads="1"/>
          </p:cNvSpPr>
          <p:nvPr/>
        </p:nvSpPr>
        <p:spPr bwMode="auto">
          <a:xfrm>
            <a:off x="3424238" y="5548313"/>
            <a:ext cx="4572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90000"/>
              </a:lnSpc>
              <a:spcBef>
                <a:spcPct val="50000"/>
              </a:spcBef>
              <a:buClr>
                <a:schemeClr val="hlink"/>
              </a:buClr>
              <a:buSzPct val="75000"/>
              <a:buFont typeface="Wingdings" panose="05000000000000000000" pitchFamily="2" charset="2"/>
              <a:buNone/>
            </a:pPr>
            <a:r>
              <a:rPr lang="en-US" altLang="zh-CN" sz="2800">
                <a:solidFill>
                  <a:schemeClr val="tx1"/>
                </a:solidFill>
                <a:latin typeface="宋体" panose="02010600030101010101" pitchFamily="2" charset="-122"/>
              </a:rPr>
              <a:t>{</a:t>
            </a:r>
            <a:r>
              <a:rPr lang="zh-CN" altLang="en-US" sz="2800">
                <a:solidFill>
                  <a:schemeClr val="tx1"/>
                </a:solidFill>
                <a:latin typeface="宋体" panose="02010600030101010101" pitchFamily="2" charset="-122"/>
              </a:rPr>
              <a:t>甲、乙都不来</a:t>
            </a:r>
            <a:r>
              <a:rPr lang="en-US" altLang="zh-CN" sz="2800">
                <a:solidFill>
                  <a:schemeClr val="tx1"/>
                </a:solidFill>
                <a:latin typeface="宋体" panose="02010600030101010101" pitchFamily="2" charset="-122"/>
              </a:rPr>
              <a:t>}</a:t>
            </a:r>
          </a:p>
        </p:txBody>
      </p:sp>
      <p:sp>
        <p:nvSpPr>
          <p:cNvPr id="51" name="Rectangle 155">
            <a:extLst>
              <a:ext uri="{FF2B5EF4-FFF2-40B4-BE49-F238E27FC236}">
                <a16:creationId xmlns:a16="http://schemas.microsoft.com/office/drawing/2014/main" id="{335517A8-EF1F-4337-A778-12B85ECA90E0}"/>
              </a:ext>
            </a:extLst>
          </p:cNvPr>
          <p:cNvSpPr>
            <a:spLocks noChangeArrowheads="1"/>
          </p:cNvSpPr>
          <p:nvPr/>
        </p:nvSpPr>
        <p:spPr bwMode="auto">
          <a:xfrm>
            <a:off x="3368675" y="6022975"/>
            <a:ext cx="4572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90000"/>
              </a:lnSpc>
              <a:spcBef>
                <a:spcPct val="50000"/>
              </a:spcBef>
              <a:buClr>
                <a:schemeClr val="hlink"/>
              </a:buClr>
              <a:buSzPct val="75000"/>
              <a:buFont typeface="Wingdings" panose="05000000000000000000" pitchFamily="2" charset="2"/>
              <a:buNone/>
            </a:pPr>
            <a:r>
              <a:rPr lang="en-US" altLang="zh-CN" sz="2800" dirty="0">
                <a:solidFill>
                  <a:schemeClr val="tx1"/>
                </a:solidFill>
                <a:latin typeface="宋体" panose="02010600030101010101" pitchFamily="2" charset="-122"/>
              </a:rPr>
              <a:t>{</a:t>
            </a:r>
            <a:r>
              <a:rPr lang="zh-CN" altLang="en-US" sz="2800" dirty="0">
                <a:solidFill>
                  <a:schemeClr val="tx1"/>
                </a:solidFill>
                <a:latin typeface="宋体" panose="02010600030101010101" pitchFamily="2" charset="-122"/>
              </a:rPr>
              <a:t>甲、乙至少有一人不来</a:t>
            </a:r>
            <a:r>
              <a:rPr lang="en-US" altLang="zh-CN" sz="2800" dirty="0">
                <a:solidFill>
                  <a:schemeClr val="tx1"/>
                </a:solidFill>
                <a:latin typeface="宋体" panose="02010600030101010101" pitchFamily="2" charset="-122"/>
              </a:rPr>
              <a:t>}</a:t>
            </a:r>
          </a:p>
        </p:txBody>
      </p:sp>
    </p:spTree>
    <p:extLst>
      <p:ext uri="{BB962C8B-B14F-4D97-AF65-F5344CB8AC3E}">
        <p14:creationId xmlns:p14="http://schemas.microsoft.com/office/powerpoint/2010/main" val="165157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wipe(left)">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wipe(left)">
                                      <p:cBhvr>
                                        <p:cTn id="42" dur="500"/>
                                        <p:tgtEl>
                                          <p:spTgt spid="47"/>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0-#ppt_w/2"/>
                                          </p:val>
                                        </p:tav>
                                        <p:tav tm="100000">
                                          <p:val>
                                            <p:strVal val="#ppt_x"/>
                                          </p:val>
                                        </p:tav>
                                      </p:tavLst>
                                    </p:anim>
                                    <p:anim calcmode="lin" valueType="num">
                                      <p:cBhvr additive="base">
                                        <p:cTn id="4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48"/>
                                        </p:tgtEl>
                                        <p:attrNameLst>
                                          <p:attrName>style.visibility</p:attrName>
                                        </p:attrNameLst>
                                      </p:cBhvr>
                                      <p:to>
                                        <p:strVal val="visible"/>
                                      </p:to>
                                    </p:set>
                                    <p:anim calcmode="lin" valueType="num">
                                      <p:cBhvr additive="base">
                                        <p:cTn id="53" dur="500" fill="hold"/>
                                        <p:tgtEl>
                                          <p:spTgt spid="48"/>
                                        </p:tgtEl>
                                        <p:attrNameLst>
                                          <p:attrName>ppt_x</p:attrName>
                                        </p:attrNameLst>
                                      </p:cBhvr>
                                      <p:tavLst>
                                        <p:tav tm="0">
                                          <p:val>
                                            <p:strVal val="0-#ppt_w/2"/>
                                          </p:val>
                                        </p:tav>
                                        <p:tav tm="100000">
                                          <p:val>
                                            <p:strVal val="#ppt_x"/>
                                          </p:val>
                                        </p:tav>
                                      </p:tavLst>
                                    </p:anim>
                                    <p:anim calcmode="lin" valueType="num">
                                      <p:cBhvr additive="base">
                                        <p:cTn id="54"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anim calcmode="lin" valueType="num">
                                      <p:cBhvr additive="base">
                                        <p:cTn id="59" dur="500" fill="hold"/>
                                        <p:tgtEl>
                                          <p:spTgt spid="9"/>
                                        </p:tgtEl>
                                        <p:attrNameLst>
                                          <p:attrName>ppt_x</p:attrName>
                                        </p:attrNameLst>
                                      </p:cBhvr>
                                      <p:tavLst>
                                        <p:tav tm="0">
                                          <p:val>
                                            <p:strVal val="0-#ppt_w/2"/>
                                          </p:val>
                                        </p:tav>
                                        <p:tav tm="100000">
                                          <p:val>
                                            <p:strVal val="#ppt_x"/>
                                          </p:val>
                                        </p:tav>
                                      </p:tavLst>
                                    </p:anim>
                                    <p:anim calcmode="lin" valueType="num">
                                      <p:cBhvr additive="base">
                                        <p:cTn id="6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49"/>
                                        </p:tgtEl>
                                        <p:attrNameLst>
                                          <p:attrName>style.visibility</p:attrName>
                                        </p:attrNameLst>
                                      </p:cBhvr>
                                      <p:to>
                                        <p:strVal val="visible"/>
                                      </p:to>
                                    </p:set>
                                    <p:anim calcmode="lin" valueType="num">
                                      <p:cBhvr additive="base">
                                        <p:cTn id="65" dur="500" fill="hold"/>
                                        <p:tgtEl>
                                          <p:spTgt spid="49"/>
                                        </p:tgtEl>
                                        <p:attrNameLst>
                                          <p:attrName>ppt_x</p:attrName>
                                        </p:attrNameLst>
                                      </p:cBhvr>
                                      <p:tavLst>
                                        <p:tav tm="0">
                                          <p:val>
                                            <p:strVal val="0-#ppt_w/2"/>
                                          </p:val>
                                        </p:tav>
                                        <p:tav tm="100000">
                                          <p:val>
                                            <p:strVal val="#ppt_x"/>
                                          </p:val>
                                        </p:tav>
                                      </p:tavLst>
                                    </p:anim>
                                    <p:anim calcmode="lin" valueType="num">
                                      <p:cBhvr additive="base">
                                        <p:cTn id="66"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nodeType="click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additive="base">
                                        <p:cTn id="71" dur="500" fill="hold"/>
                                        <p:tgtEl>
                                          <p:spTgt spid="10"/>
                                        </p:tgtEl>
                                        <p:attrNameLst>
                                          <p:attrName>ppt_x</p:attrName>
                                        </p:attrNameLst>
                                      </p:cBhvr>
                                      <p:tavLst>
                                        <p:tav tm="0">
                                          <p:val>
                                            <p:strVal val="0-#ppt_w/2"/>
                                          </p:val>
                                        </p:tav>
                                        <p:tav tm="100000">
                                          <p:val>
                                            <p:strVal val="#ppt_x"/>
                                          </p:val>
                                        </p:tav>
                                      </p:tavLst>
                                    </p:anim>
                                    <p:anim calcmode="lin" valueType="num">
                                      <p:cBhvr additive="base">
                                        <p:cTn id="7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fill="hold"/>
                                        <p:tgtEl>
                                          <p:spTgt spid="50"/>
                                        </p:tgtEl>
                                        <p:attrNameLst>
                                          <p:attrName>ppt_x</p:attrName>
                                        </p:attrNameLst>
                                      </p:cBhvr>
                                      <p:tavLst>
                                        <p:tav tm="0">
                                          <p:val>
                                            <p:strVal val="0-#ppt_w/2"/>
                                          </p:val>
                                        </p:tav>
                                        <p:tav tm="100000">
                                          <p:val>
                                            <p:strVal val="#ppt_x"/>
                                          </p:val>
                                        </p:tav>
                                      </p:tavLst>
                                    </p:anim>
                                    <p:anim calcmode="lin" valueType="num">
                                      <p:cBhvr additive="base">
                                        <p:cTn id="78"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nodeType="clickEffect">
                                  <p:stCondLst>
                                    <p:cond delay="0"/>
                                  </p:stCondLst>
                                  <p:childTnLst>
                                    <p:set>
                                      <p:cBhvr>
                                        <p:cTn id="82" dur="1" fill="hold">
                                          <p:stCondLst>
                                            <p:cond delay="0"/>
                                          </p:stCondLst>
                                        </p:cTn>
                                        <p:tgtEl>
                                          <p:spTgt spid="11"/>
                                        </p:tgtEl>
                                        <p:attrNameLst>
                                          <p:attrName>style.visibility</p:attrName>
                                        </p:attrNameLst>
                                      </p:cBhvr>
                                      <p:to>
                                        <p:strVal val="visible"/>
                                      </p:to>
                                    </p:set>
                                    <p:anim calcmode="lin" valueType="num">
                                      <p:cBhvr additive="base">
                                        <p:cTn id="83" dur="500" fill="hold"/>
                                        <p:tgtEl>
                                          <p:spTgt spid="11"/>
                                        </p:tgtEl>
                                        <p:attrNameLst>
                                          <p:attrName>ppt_x</p:attrName>
                                        </p:attrNameLst>
                                      </p:cBhvr>
                                      <p:tavLst>
                                        <p:tav tm="0">
                                          <p:val>
                                            <p:strVal val="0-#ppt_w/2"/>
                                          </p:val>
                                        </p:tav>
                                        <p:tav tm="100000">
                                          <p:val>
                                            <p:strVal val="#ppt_x"/>
                                          </p:val>
                                        </p:tav>
                                      </p:tavLst>
                                    </p:anim>
                                    <p:anim calcmode="lin" valueType="num">
                                      <p:cBhvr additive="base">
                                        <p:cTn id="8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grpId="0" nodeType="clickEffect">
                                  <p:stCondLst>
                                    <p:cond delay="0"/>
                                  </p:stCondLst>
                                  <p:childTnLst>
                                    <p:set>
                                      <p:cBhvr>
                                        <p:cTn id="88" dur="1" fill="hold">
                                          <p:stCondLst>
                                            <p:cond delay="0"/>
                                          </p:stCondLst>
                                        </p:cTn>
                                        <p:tgtEl>
                                          <p:spTgt spid="51"/>
                                        </p:tgtEl>
                                        <p:attrNameLst>
                                          <p:attrName>style.visibility</p:attrName>
                                        </p:attrNameLst>
                                      </p:cBhvr>
                                      <p:to>
                                        <p:strVal val="visible"/>
                                      </p:to>
                                    </p:set>
                                    <p:anim calcmode="lin" valueType="num">
                                      <p:cBhvr additive="base">
                                        <p:cTn id="89" dur="500" fill="hold"/>
                                        <p:tgtEl>
                                          <p:spTgt spid="51"/>
                                        </p:tgtEl>
                                        <p:attrNameLst>
                                          <p:attrName>ppt_x</p:attrName>
                                        </p:attrNameLst>
                                      </p:cBhvr>
                                      <p:tavLst>
                                        <p:tav tm="0">
                                          <p:val>
                                            <p:strVal val="0-#ppt_w/2"/>
                                          </p:val>
                                        </p:tav>
                                        <p:tav tm="100000">
                                          <p:val>
                                            <p:strVal val="#ppt_x"/>
                                          </p:val>
                                        </p:tav>
                                      </p:tavLst>
                                    </p:anim>
                                    <p:anim calcmode="lin" valueType="num">
                                      <p:cBhvr additive="base">
                                        <p:cTn id="90"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47" grpId="0" autoUpdateAnimBg="0"/>
      <p:bldP spid="48" grpId="0" autoUpdateAnimBg="0"/>
      <p:bldP spid="49" grpId="0" autoUpdateAnimBg="0"/>
      <p:bldP spid="50" grpId="0" autoUpdateAnimBg="0"/>
      <p:bldP spid="51" grpId="0" autoUpdateAnimBg="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26B549-CEC7-47E2-A777-049902AC94A3}"/>
              </a:ext>
            </a:extLst>
          </p:cNvPr>
          <p:cNvSpPr>
            <a:spLocks noGrp="1"/>
          </p:cNvSpPr>
          <p:nvPr>
            <p:ph type="title"/>
          </p:nvPr>
        </p:nvSpPr>
        <p:spPr/>
        <p:txBody>
          <a:bodyPr/>
          <a:lstStyle/>
          <a:p>
            <a:r>
              <a:rPr lang="en-US" altLang="zh-CN" dirty="0"/>
              <a:t>3.5-2 </a:t>
            </a:r>
            <a:r>
              <a:rPr lang="zh-CN" altLang="en-US" dirty="0"/>
              <a:t>二维离散随机变量</a:t>
            </a:r>
          </a:p>
        </p:txBody>
      </p:sp>
      <p:sp>
        <p:nvSpPr>
          <p:cNvPr id="3" name="内容占位符 2">
            <a:extLst>
              <a:ext uri="{FF2B5EF4-FFF2-40B4-BE49-F238E27FC236}">
                <a16:creationId xmlns:a16="http://schemas.microsoft.com/office/drawing/2014/main" id="{547818DE-CA9D-4269-B282-664E4BCE8681}"/>
              </a:ext>
            </a:extLst>
          </p:cNvPr>
          <p:cNvSpPr>
            <a:spLocks noGrp="1"/>
          </p:cNvSpPr>
          <p:nvPr>
            <p:ph idx="1"/>
          </p:nvPr>
        </p:nvSpPr>
        <p:spPr/>
        <p:txBody>
          <a:bodyPr/>
          <a:lstStyle/>
          <a:p>
            <a:endParaRPr lang="zh-CN" altLang="en-US" dirty="0"/>
          </a:p>
        </p:txBody>
      </p:sp>
      <p:sp>
        <p:nvSpPr>
          <p:cNvPr id="4" name="Rectangle 2">
            <a:extLst>
              <a:ext uri="{FF2B5EF4-FFF2-40B4-BE49-F238E27FC236}">
                <a16:creationId xmlns:a16="http://schemas.microsoft.com/office/drawing/2014/main" id="{F9BB0006-AAB7-4B16-8D02-7120D2C3037B}"/>
              </a:ext>
            </a:extLst>
          </p:cNvPr>
          <p:cNvSpPr>
            <a:spLocks noChangeArrowheads="1"/>
          </p:cNvSpPr>
          <p:nvPr/>
        </p:nvSpPr>
        <p:spPr bwMode="auto">
          <a:xfrm>
            <a:off x="228600" y="316337"/>
            <a:ext cx="8686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000" b="1" dirty="0">
                <a:solidFill>
                  <a:srgbClr val="006600"/>
                </a:solidFill>
                <a:effectLst>
                  <a:outerShdw blurRad="38100" dist="38100" dir="2700000" algn="tl">
                    <a:srgbClr val="C0C0C0"/>
                  </a:outerShdw>
                </a:effectLst>
                <a:latin typeface="黑体" panose="02010609060101010101" pitchFamily="49" charset="-122"/>
                <a:ea typeface="黑体" panose="02010609060101010101" pitchFamily="49" charset="-122"/>
              </a:rPr>
              <a:t>（</a:t>
            </a:r>
            <a:r>
              <a:rPr kumimoji="1" lang="en-US" altLang="zh-CN" sz="4000" b="1" dirty="0">
                <a:solidFill>
                  <a:srgbClr val="006600"/>
                </a:solidFill>
                <a:effectLst>
                  <a:outerShdw blurRad="38100" dist="38100" dir="2700000" algn="tl">
                    <a:srgbClr val="C0C0C0"/>
                  </a:outerShdw>
                </a:effectLst>
                <a:latin typeface="黑体" panose="02010609060101010101" pitchFamily="49" charset="-122"/>
                <a:ea typeface="黑体" panose="02010609060101010101" pitchFamily="49" charset="-122"/>
              </a:rPr>
              <a:t>X</a:t>
            </a:r>
            <a:r>
              <a:rPr kumimoji="1" lang="zh-CN" altLang="en-US" sz="4000" b="1" dirty="0">
                <a:solidFill>
                  <a:srgbClr val="006600"/>
                </a:solidFill>
                <a:effectLst>
                  <a:outerShdw blurRad="38100" dist="38100" dir="2700000" algn="tl">
                    <a:srgbClr val="C0C0C0"/>
                  </a:outerShdw>
                </a:effectLst>
                <a:latin typeface="黑体" panose="02010609060101010101" pitchFamily="49" charset="-122"/>
                <a:ea typeface="黑体" panose="02010609060101010101" pitchFamily="49" charset="-122"/>
              </a:rPr>
              <a:t>，</a:t>
            </a:r>
            <a:r>
              <a:rPr kumimoji="1" lang="en-US" altLang="zh-CN" sz="4000" b="1" dirty="0">
                <a:solidFill>
                  <a:srgbClr val="006600"/>
                </a:solidFill>
                <a:effectLst>
                  <a:outerShdw blurRad="38100" dist="38100" dir="2700000" algn="tl">
                    <a:srgbClr val="C0C0C0"/>
                  </a:outerShdw>
                </a:effectLst>
                <a:latin typeface="黑体" panose="02010609060101010101" pitchFamily="49" charset="-122"/>
                <a:ea typeface="黑体" panose="02010609060101010101" pitchFamily="49" charset="-122"/>
              </a:rPr>
              <a:t>Y</a:t>
            </a:r>
            <a:r>
              <a:rPr kumimoji="1" lang="zh-CN" altLang="en-US" sz="4000" b="1" dirty="0">
                <a:solidFill>
                  <a:srgbClr val="006600"/>
                </a:solidFill>
                <a:effectLst>
                  <a:outerShdw blurRad="38100" dist="38100" dir="2700000" algn="tl">
                    <a:srgbClr val="C0C0C0"/>
                  </a:outerShdw>
                </a:effectLst>
                <a:latin typeface="黑体" panose="02010609060101010101" pitchFamily="49" charset="-122"/>
                <a:ea typeface="黑体" panose="02010609060101010101" pitchFamily="49" charset="-122"/>
              </a:rPr>
              <a:t>）的联合概率分布（分布律）</a:t>
            </a:r>
          </a:p>
        </p:txBody>
      </p:sp>
      <p:sp>
        <p:nvSpPr>
          <p:cNvPr id="5" name="Rectangle 4">
            <a:extLst>
              <a:ext uri="{FF2B5EF4-FFF2-40B4-BE49-F238E27FC236}">
                <a16:creationId xmlns:a16="http://schemas.microsoft.com/office/drawing/2014/main" id="{589D55EE-2B2F-49B6-9F36-380B553CEAA5}"/>
              </a:ext>
            </a:extLst>
          </p:cNvPr>
          <p:cNvSpPr>
            <a:spLocks noChangeArrowheads="1"/>
          </p:cNvSpPr>
          <p:nvPr/>
        </p:nvSpPr>
        <p:spPr bwMode="auto">
          <a:xfrm>
            <a:off x="0" y="1052513"/>
            <a:ext cx="2874963"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marL="908050" indent="-436563">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ct val="50000"/>
              </a:spcBef>
              <a:buClr>
                <a:schemeClr val="accent2"/>
              </a:buClr>
              <a:buFont typeface="Wingdings" panose="05000000000000000000" pitchFamily="2" charset="2"/>
              <a:buChar char="n"/>
            </a:pPr>
            <a:r>
              <a:rPr kumimoji="1" lang="zh-CN" altLang="en-US" sz="2800" b="1">
                <a:solidFill>
                  <a:srgbClr val="2441F2"/>
                </a:solidFill>
                <a:effectLst>
                  <a:outerShdw blurRad="38100" dist="38100" dir="2700000" algn="tl">
                    <a:srgbClr val="C0C0C0"/>
                  </a:outerShdw>
                </a:effectLst>
                <a:latin typeface="黑体" panose="02010609060101010101" pitchFamily="49" charset="-122"/>
                <a:ea typeface="黑体" panose="02010609060101010101" pitchFamily="49" charset="-122"/>
              </a:rPr>
              <a:t>表达式形式</a:t>
            </a:r>
          </a:p>
        </p:txBody>
      </p:sp>
      <p:sp>
        <p:nvSpPr>
          <p:cNvPr id="6" name="Rectangle 5">
            <a:extLst>
              <a:ext uri="{FF2B5EF4-FFF2-40B4-BE49-F238E27FC236}">
                <a16:creationId xmlns:a16="http://schemas.microsoft.com/office/drawing/2014/main" id="{2A376415-744A-43A2-A752-C19C10FFBF88}"/>
              </a:ext>
            </a:extLst>
          </p:cNvPr>
          <p:cNvSpPr>
            <a:spLocks noChangeArrowheads="1"/>
          </p:cNvSpPr>
          <p:nvPr/>
        </p:nvSpPr>
        <p:spPr bwMode="auto">
          <a:xfrm>
            <a:off x="3106738" y="2073275"/>
            <a:ext cx="2127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kumimoji="1" lang="en-US" altLang="zh-CN" sz="1000" b="1">
                <a:latin typeface="Times New Roman" panose="02020603050405020304" pitchFamily="18" charset="0"/>
                <a:cs typeface="Times New Roman" panose="02020603050405020304" pitchFamily="18" charset="0"/>
              </a:rPr>
              <a:t> </a:t>
            </a:r>
            <a:endParaRPr kumimoji="1" lang="en-US" altLang="zh-CN" sz="2400">
              <a:latin typeface="Times New Roman" panose="02020603050405020304" pitchFamily="18" charset="0"/>
            </a:endParaRPr>
          </a:p>
        </p:txBody>
      </p:sp>
      <p:sp>
        <p:nvSpPr>
          <p:cNvPr id="7" name="Rectangle 6">
            <a:extLst>
              <a:ext uri="{FF2B5EF4-FFF2-40B4-BE49-F238E27FC236}">
                <a16:creationId xmlns:a16="http://schemas.microsoft.com/office/drawing/2014/main" id="{F47459E8-0030-4AEA-9503-A3447B0B2036}"/>
              </a:ext>
            </a:extLst>
          </p:cNvPr>
          <p:cNvSpPr>
            <a:spLocks noChangeArrowheads="1"/>
          </p:cNvSpPr>
          <p:nvPr/>
        </p:nvSpPr>
        <p:spPr bwMode="auto">
          <a:xfrm>
            <a:off x="2954338" y="2195513"/>
            <a:ext cx="51911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8" name="Rectangle 7">
            <a:extLst>
              <a:ext uri="{FF2B5EF4-FFF2-40B4-BE49-F238E27FC236}">
                <a16:creationId xmlns:a16="http://schemas.microsoft.com/office/drawing/2014/main" id="{C49F904C-2312-440D-A4BB-30CE5AE62104}"/>
              </a:ext>
            </a:extLst>
          </p:cNvPr>
          <p:cNvSpPr>
            <a:spLocks noChangeArrowheads="1"/>
          </p:cNvSpPr>
          <p:nvPr/>
        </p:nvSpPr>
        <p:spPr bwMode="auto">
          <a:xfrm>
            <a:off x="2954338" y="2195513"/>
            <a:ext cx="50958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9" name="Rectangle 8">
            <a:extLst>
              <a:ext uri="{FF2B5EF4-FFF2-40B4-BE49-F238E27FC236}">
                <a16:creationId xmlns:a16="http://schemas.microsoft.com/office/drawing/2014/main" id="{C7A51AE0-ABF1-4D66-87D8-11387A626D48}"/>
              </a:ext>
            </a:extLst>
          </p:cNvPr>
          <p:cNvSpPr>
            <a:spLocks noChangeArrowheads="1"/>
          </p:cNvSpPr>
          <p:nvPr/>
        </p:nvSpPr>
        <p:spPr bwMode="auto">
          <a:xfrm>
            <a:off x="2954338" y="2195513"/>
            <a:ext cx="476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0" name="Rectangle 9">
            <a:extLst>
              <a:ext uri="{FF2B5EF4-FFF2-40B4-BE49-F238E27FC236}">
                <a16:creationId xmlns:a16="http://schemas.microsoft.com/office/drawing/2014/main" id="{D61DC81D-629D-46CF-8C7C-9B0A6C3C8357}"/>
              </a:ext>
            </a:extLst>
          </p:cNvPr>
          <p:cNvSpPr>
            <a:spLocks noChangeArrowheads="1"/>
          </p:cNvSpPr>
          <p:nvPr/>
        </p:nvSpPr>
        <p:spPr bwMode="auto">
          <a:xfrm>
            <a:off x="2954338" y="2195513"/>
            <a:ext cx="476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1" name="Rectangle 10">
            <a:extLst>
              <a:ext uri="{FF2B5EF4-FFF2-40B4-BE49-F238E27FC236}">
                <a16:creationId xmlns:a16="http://schemas.microsoft.com/office/drawing/2014/main" id="{4003FE3F-53C2-4701-911D-5EC16B3DEB0D}"/>
              </a:ext>
            </a:extLst>
          </p:cNvPr>
          <p:cNvSpPr>
            <a:spLocks noChangeArrowheads="1"/>
          </p:cNvSpPr>
          <p:nvPr/>
        </p:nvSpPr>
        <p:spPr bwMode="auto">
          <a:xfrm>
            <a:off x="2954338" y="2195513"/>
            <a:ext cx="51911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2" name="Rectangle 11">
            <a:extLst>
              <a:ext uri="{FF2B5EF4-FFF2-40B4-BE49-F238E27FC236}">
                <a16:creationId xmlns:a16="http://schemas.microsoft.com/office/drawing/2014/main" id="{9BB82515-7A9A-4330-8652-1EEE6661F8AE}"/>
              </a:ext>
            </a:extLst>
          </p:cNvPr>
          <p:cNvSpPr>
            <a:spLocks noChangeArrowheads="1"/>
          </p:cNvSpPr>
          <p:nvPr/>
        </p:nvSpPr>
        <p:spPr bwMode="auto">
          <a:xfrm>
            <a:off x="2954338" y="2195513"/>
            <a:ext cx="50958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3" name="Rectangle 12">
            <a:extLst>
              <a:ext uri="{FF2B5EF4-FFF2-40B4-BE49-F238E27FC236}">
                <a16:creationId xmlns:a16="http://schemas.microsoft.com/office/drawing/2014/main" id="{B21046CA-A86E-4878-A5D3-095E64A29349}"/>
              </a:ext>
            </a:extLst>
          </p:cNvPr>
          <p:cNvSpPr>
            <a:spLocks noChangeArrowheads="1"/>
          </p:cNvSpPr>
          <p:nvPr/>
        </p:nvSpPr>
        <p:spPr bwMode="auto">
          <a:xfrm>
            <a:off x="2954338" y="2195513"/>
            <a:ext cx="476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4" name="Rectangle 13">
            <a:extLst>
              <a:ext uri="{FF2B5EF4-FFF2-40B4-BE49-F238E27FC236}">
                <a16:creationId xmlns:a16="http://schemas.microsoft.com/office/drawing/2014/main" id="{8C58202A-7D4B-4961-B7F6-728E20CE7EF0}"/>
              </a:ext>
            </a:extLst>
          </p:cNvPr>
          <p:cNvSpPr>
            <a:spLocks noChangeArrowheads="1"/>
          </p:cNvSpPr>
          <p:nvPr/>
        </p:nvSpPr>
        <p:spPr bwMode="auto">
          <a:xfrm>
            <a:off x="2954338" y="2195513"/>
            <a:ext cx="476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5" name="Rectangle 14">
            <a:extLst>
              <a:ext uri="{FF2B5EF4-FFF2-40B4-BE49-F238E27FC236}">
                <a16:creationId xmlns:a16="http://schemas.microsoft.com/office/drawing/2014/main" id="{375626A4-09F0-442B-A25C-59AB19FBB724}"/>
              </a:ext>
            </a:extLst>
          </p:cNvPr>
          <p:cNvSpPr>
            <a:spLocks noChangeArrowheads="1"/>
          </p:cNvSpPr>
          <p:nvPr/>
        </p:nvSpPr>
        <p:spPr bwMode="auto">
          <a:xfrm>
            <a:off x="2954338" y="2195513"/>
            <a:ext cx="51911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6" name="Rectangle 15">
            <a:extLst>
              <a:ext uri="{FF2B5EF4-FFF2-40B4-BE49-F238E27FC236}">
                <a16:creationId xmlns:a16="http://schemas.microsoft.com/office/drawing/2014/main" id="{87B848FC-A649-4B9E-89C1-BB9604AC51D4}"/>
              </a:ext>
            </a:extLst>
          </p:cNvPr>
          <p:cNvSpPr>
            <a:spLocks noChangeArrowheads="1"/>
          </p:cNvSpPr>
          <p:nvPr/>
        </p:nvSpPr>
        <p:spPr bwMode="auto">
          <a:xfrm>
            <a:off x="2954338" y="2195513"/>
            <a:ext cx="50958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7" name="Rectangle 16">
            <a:extLst>
              <a:ext uri="{FF2B5EF4-FFF2-40B4-BE49-F238E27FC236}">
                <a16:creationId xmlns:a16="http://schemas.microsoft.com/office/drawing/2014/main" id="{99A9AF4A-608E-4EB7-92DB-0EB6A64D9FC7}"/>
              </a:ext>
            </a:extLst>
          </p:cNvPr>
          <p:cNvSpPr>
            <a:spLocks noChangeArrowheads="1"/>
          </p:cNvSpPr>
          <p:nvPr/>
        </p:nvSpPr>
        <p:spPr bwMode="auto">
          <a:xfrm>
            <a:off x="2954338" y="2195513"/>
            <a:ext cx="476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8" name="Rectangle 17">
            <a:extLst>
              <a:ext uri="{FF2B5EF4-FFF2-40B4-BE49-F238E27FC236}">
                <a16:creationId xmlns:a16="http://schemas.microsoft.com/office/drawing/2014/main" id="{A8BB29BB-D6B3-4771-8B17-48F7BE3B6B74}"/>
              </a:ext>
            </a:extLst>
          </p:cNvPr>
          <p:cNvSpPr>
            <a:spLocks noChangeArrowheads="1"/>
          </p:cNvSpPr>
          <p:nvPr/>
        </p:nvSpPr>
        <p:spPr bwMode="auto">
          <a:xfrm>
            <a:off x="2954338" y="2195513"/>
            <a:ext cx="476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9" name="Rectangle 18">
            <a:extLst>
              <a:ext uri="{FF2B5EF4-FFF2-40B4-BE49-F238E27FC236}">
                <a16:creationId xmlns:a16="http://schemas.microsoft.com/office/drawing/2014/main" id="{0E66D637-E727-47C6-A8E3-64404EE3DDD7}"/>
              </a:ext>
            </a:extLst>
          </p:cNvPr>
          <p:cNvSpPr>
            <a:spLocks noChangeArrowheads="1"/>
          </p:cNvSpPr>
          <p:nvPr/>
        </p:nvSpPr>
        <p:spPr bwMode="auto">
          <a:xfrm>
            <a:off x="2954338" y="2195513"/>
            <a:ext cx="51911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0" name="Rectangle 19">
            <a:extLst>
              <a:ext uri="{FF2B5EF4-FFF2-40B4-BE49-F238E27FC236}">
                <a16:creationId xmlns:a16="http://schemas.microsoft.com/office/drawing/2014/main" id="{3FB195F2-8286-4369-BF5D-DE83915D0822}"/>
              </a:ext>
            </a:extLst>
          </p:cNvPr>
          <p:cNvSpPr>
            <a:spLocks noChangeArrowheads="1"/>
          </p:cNvSpPr>
          <p:nvPr/>
        </p:nvSpPr>
        <p:spPr bwMode="auto">
          <a:xfrm>
            <a:off x="2954338" y="2195513"/>
            <a:ext cx="50958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1" name="Rectangle 20">
            <a:extLst>
              <a:ext uri="{FF2B5EF4-FFF2-40B4-BE49-F238E27FC236}">
                <a16:creationId xmlns:a16="http://schemas.microsoft.com/office/drawing/2014/main" id="{7FB9BA36-E563-4CC1-8C8D-59E7A56B72F3}"/>
              </a:ext>
            </a:extLst>
          </p:cNvPr>
          <p:cNvSpPr>
            <a:spLocks noChangeArrowheads="1"/>
          </p:cNvSpPr>
          <p:nvPr/>
        </p:nvSpPr>
        <p:spPr bwMode="auto">
          <a:xfrm>
            <a:off x="2954338" y="2195513"/>
            <a:ext cx="476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2" name="Rectangle 21">
            <a:extLst>
              <a:ext uri="{FF2B5EF4-FFF2-40B4-BE49-F238E27FC236}">
                <a16:creationId xmlns:a16="http://schemas.microsoft.com/office/drawing/2014/main" id="{EDB19CA9-757F-4CD5-98BD-300FCEFD413D}"/>
              </a:ext>
            </a:extLst>
          </p:cNvPr>
          <p:cNvSpPr>
            <a:spLocks noChangeArrowheads="1"/>
          </p:cNvSpPr>
          <p:nvPr/>
        </p:nvSpPr>
        <p:spPr bwMode="auto">
          <a:xfrm>
            <a:off x="2954338" y="2195513"/>
            <a:ext cx="476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3" name="Rectangle 91">
            <a:extLst>
              <a:ext uri="{FF2B5EF4-FFF2-40B4-BE49-F238E27FC236}">
                <a16:creationId xmlns:a16="http://schemas.microsoft.com/office/drawing/2014/main" id="{1B9DC239-BD46-42AD-91CC-DF31EFD748C4}"/>
              </a:ext>
            </a:extLst>
          </p:cNvPr>
          <p:cNvSpPr>
            <a:spLocks noChangeArrowheads="1"/>
          </p:cNvSpPr>
          <p:nvPr/>
        </p:nvSpPr>
        <p:spPr bwMode="auto">
          <a:xfrm>
            <a:off x="0" y="1600200"/>
            <a:ext cx="25177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marL="908050" indent="-436563">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ct val="50000"/>
              </a:spcBef>
              <a:buClr>
                <a:schemeClr val="accent2"/>
              </a:buClr>
              <a:buFont typeface="Wingdings" panose="05000000000000000000" pitchFamily="2" charset="2"/>
              <a:buChar char="n"/>
            </a:pPr>
            <a:r>
              <a:rPr kumimoji="1" lang="zh-CN" altLang="en-US" sz="2800" b="1">
                <a:solidFill>
                  <a:srgbClr val="2441F2"/>
                </a:solidFill>
                <a:effectLst>
                  <a:outerShdw blurRad="38100" dist="38100" dir="2700000" algn="tl">
                    <a:srgbClr val="C0C0C0"/>
                  </a:outerShdw>
                </a:effectLst>
                <a:latin typeface="黑体" panose="02010609060101010101" pitchFamily="49" charset="-122"/>
                <a:ea typeface="黑体" panose="02010609060101010101" pitchFamily="49" charset="-122"/>
              </a:rPr>
              <a:t>表格形式</a:t>
            </a:r>
          </a:p>
        </p:txBody>
      </p:sp>
      <p:graphicFrame>
        <p:nvGraphicFramePr>
          <p:cNvPr id="24" name="Group 143">
            <a:extLst>
              <a:ext uri="{FF2B5EF4-FFF2-40B4-BE49-F238E27FC236}">
                <a16:creationId xmlns:a16="http://schemas.microsoft.com/office/drawing/2014/main" id="{E7026935-8916-4745-BA91-18209B3D3F0D}"/>
              </a:ext>
            </a:extLst>
          </p:cNvPr>
          <p:cNvGraphicFramePr>
            <a:graphicFrameLocks/>
          </p:cNvGraphicFramePr>
          <p:nvPr>
            <p:extLst>
              <p:ext uri="{D42A27DB-BD31-4B8C-83A1-F6EECF244321}">
                <p14:modId xmlns:p14="http://schemas.microsoft.com/office/powerpoint/2010/main" val="4084946932"/>
              </p:ext>
            </p:extLst>
          </p:nvPr>
        </p:nvGraphicFramePr>
        <p:xfrm>
          <a:off x="0" y="2332038"/>
          <a:ext cx="8686692" cy="4525964"/>
        </p:xfrm>
        <a:graphic>
          <a:graphicData uri="http://schemas.openxmlformats.org/drawingml/2006/table">
            <a:tbl>
              <a:tblPr/>
              <a:tblGrid>
                <a:gridCol w="1409700">
                  <a:extLst>
                    <a:ext uri="{9D8B030D-6E8A-4147-A177-3AD203B41FA5}">
                      <a16:colId xmlns:a16="http://schemas.microsoft.com/office/drawing/2014/main" val="3554568109"/>
                    </a:ext>
                  </a:extLst>
                </a:gridCol>
                <a:gridCol w="7276992">
                  <a:extLst>
                    <a:ext uri="{9D8B030D-6E8A-4147-A177-3AD203B41FA5}">
                      <a16:colId xmlns:a16="http://schemas.microsoft.com/office/drawing/2014/main" val="351132130"/>
                    </a:ext>
                  </a:extLst>
                </a:gridCol>
              </a:tblGrid>
              <a:tr h="15240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a:ln>
                            <a:noFill/>
                          </a:ln>
                          <a:solidFill>
                            <a:srgbClr val="FF0000"/>
                          </a:solidFill>
                          <a:effectLst/>
                          <a:latin typeface="Georgia" panose="02040502050405020303" pitchFamily="18" charset="0"/>
                          <a:ea typeface="黑体" panose="02010609060101010101" pitchFamily="49" charset="-122"/>
                        </a:rPr>
                        <a:t>       X</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a:ln>
                            <a:noFill/>
                          </a:ln>
                          <a:solidFill>
                            <a:srgbClr val="FF0000"/>
                          </a:solidFill>
                          <a:effectLst/>
                          <a:latin typeface="Georgia" panose="02040502050405020303" pitchFamily="18" charset="0"/>
                          <a:ea typeface="黑体" panose="02010609060101010101" pitchFamily="49" charset="-122"/>
                        </a:rPr>
                        <a:t>Y</a:t>
                      </a:r>
                    </a:p>
                  </a:txBody>
                  <a:tcPr anchor="ct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1" u="none" strike="noStrike" cap="none" normalizeH="0" baseline="0">
                          <a:ln>
                            <a:noFill/>
                          </a:ln>
                          <a:solidFill>
                            <a:srgbClr val="FF0000"/>
                          </a:solidFill>
                          <a:effectLst/>
                          <a:latin typeface="Georgia" panose="02040502050405020303" pitchFamily="18" charset="0"/>
                          <a:ea typeface="黑体" panose="02010609060101010101" pitchFamily="49" charset="-122"/>
                        </a:rPr>
                        <a:t>x</a:t>
                      </a:r>
                      <a:r>
                        <a:rPr kumimoji="0" lang="en-US" altLang="zh-CN" sz="3200" b="1" i="1" u="none" strike="noStrike" cap="none" normalizeH="0" baseline="-25000">
                          <a:ln>
                            <a:noFill/>
                          </a:ln>
                          <a:solidFill>
                            <a:srgbClr val="FF0000"/>
                          </a:solidFill>
                          <a:effectLst/>
                          <a:latin typeface="Georgia" panose="02040502050405020303" pitchFamily="18" charset="0"/>
                          <a:ea typeface="黑体" panose="02010609060101010101" pitchFamily="49" charset="-122"/>
                        </a:rPr>
                        <a:t>1</a:t>
                      </a:r>
                      <a:r>
                        <a:rPr kumimoji="0" lang="en-US" altLang="zh-CN" sz="3200" b="1" i="1" u="none" strike="noStrike" cap="none" normalizeH="0" baseline="0">
                          <a:ln>
                            <a:noFill/>
                          </a:ln>
                          <a:solidFill>
                            <a:srgbClr val="FF0000"/>
                          </a:solidFill>
                          <a:effectLst/>
                          <a:latin typeface="Georgia" panose="02040502050405020303" pitchFamily="18" charset="0"/>
                          <a:ea typeface="黑体" panose="02010609060101010101" pitchFamily="49" charset="-122"/>
                        </a:rPr>
                        <a:t>        x</a:t>
                      </a:r>
                      <a:r>
                        <a:rPr kumimoji="0" lang="en-US" altLang="zh-CN" sz="3200" b="1" i="1" u="none" strike="noStrike" cap="none" normalizeH="0" baseline="-25000">
                          <a:ln>
                            <a:noFill/>
                          </a:ln>
                          <a:solidFill>
                            <a:srgbClr val="FF0000"/>
                          </a:solidFill>
                          <a:effectLst/>
                          <a:latin typeface="Georgia" panose="02040502050405020303" pitchFamily="18" charset="0"/>
                          <a:ea typeface="黑体" panose="02010609060101010101" pitchFamily="49" charset="-122"/>
                        </a:rPr>
                        <a:t>2</a:t>
                      </a:r>
                      <a:r>
                        <a:rPr kumimoji="0" lang="en-US" altLang="zh-CN" sz="3200" b="1" i="1" u="none" strike="noStrike" cap="none" normalizeH="0" baseline="0">
                          <a:ln>
                            <a:noFill/>
                          </a:ln>
                          <a:solidFill>
                            <a:srgbClr val="FF0000"/>
                          </a:solidFill>
                          <a:effectLst/>
                          <a:latin typeface="Georgia" panose="02040502050405020303" pitchFamily="18" charset="0"/>
                          <a:ea typeface="黑体" panose="02010609060101010101" pitchFamily="49" charset="-122"/>
                        </a:rPr>
                        <a:t>        …        x</a:t>
                      </a:r>
                      <a:r>
                        <a:rPr kumimoji="0" lang="en-US" altLang="zh-CN" sz="3200" b="1" i="1" u="none" strike="noStrike" cap="none" normalizeH="0" baseline="-25000">
                          <a:ln>
                            <a:noFill/>
                          </a:ln>
                          <a:solidFill>
                            <a:srgbClr val="FF0000"/>
                          </a:solidFill>
                          <a:effectLst/>
                          <a:latin typeface="Georgia" panose="02040502050405020303" pitchFamily="18" charset="0"/>
                          <a:ea typeface="黑体" panose="02010609060101010101" pitchFamily="49" charset="-122"/>
                        </a:rPr>
                        <a:t>n</a:t>
                      </a:r>
                      <a:r>
                        <a:rPr kumimoji="0" lang="en-US" altLang="zh-CN" sz="3200" b="1" i="0" u="none" strike="noStrike" cap="none" normalizeH="0" baseline="0">
                          <a:ln>
                            <a:noFill/>
                          </a:ln>
                          <a:solidFill>
                            <a:srgbClr val="FF0000"/>
                          </a:solidFill>
                          <a:effectLst/>
                          <a:latin typeface="Georgia" panose="02040502050405020303" pitchFamily="18" charset="0"/>
                          <a:ea typeface="黑体" panose="02010609060101010101" pitchFamily="49" charset="-122"/>
                        </a:rPr>
                        <a:t>        …</a:t>
                      </a:r>
                    </a:p>
                  </a:txBody>
                  <a:tcPr anchor="ct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91970184"/>
                  </a:ext>
                </a:extLst>
              </a:tr>
              <a:tr h="7493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1" u="none" strike="noStrike" cap="none" normalizeH="0" baseline="0">
                          <a:ln>
                            <a:noFill/>
                          </a:ln>
                          <a:solidFill>
                            <a:srgbClr val="008000"/>
                          </a:solidFill>
                          <a:effectLst/>
                          <a:latin typeface="Georgia" panose="02040502050405020303" pitchFamily="18" charset="0"/>
                          <a:ea typeface="黑体" panose="02010609060101010101" pitchFamily="49" charset="-122"/>
                        </a:rPr>
                        <a:t>y</a:t>
                      </a:r>
                      <a:r>
                        <a:rPr kumimoji="0" lang="en-US" altLang="zh-CN" sz="3200" b="1" i="1" u="none" strike="noStrike" cap="none" normalizeH="0" baseline="-25000">
                          <a:ln>
                            <a:noFill/>
                          </a:ln>
                          <a:solidFill>
                            <a:srgbClr val="008000"/>
                          </a:solidFill>
                          <a:effectLst/>
                          <a:latin typeface="Georgia" panose="02040502050405020303" pitchFamily="18" charset="0"/>
                          <a:ea typeface="黑体" panose="02010609060101010101" pitchFamily="49" charset="-122"/>
                        </a:rPr>
                        <a:t>1</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a:ln>
                          <a:noFill/>
                        </a:ln>
                        <a:solidFill>
                          <a:schemeClr val="tx1"/>
                        </a:solidFill>
                        <a:effectLst/>
                        <a:latin typeface="Georgia" panose="02040502050405020303"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78317364"/>
                  </a:ext>
                </a:extLst>
              </a:tr>
              <a:tr h="7508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1" u="none" strike="noStrike" cap="none" normalizeH="0" baseline="0">
                          <a:ln>
                            <a:noFill/>
                          </a:ln>
                          <a:solidFill>
                            <a:srgbClr val="008000"/>
                          </a:solidFill>
                          <a:effectLst/>
                          <a:latin typeface="Georgia" panose="02040502050405020303" pitchFamily="18" charset="0"/>
                          <a:ea typeface="黑体" panose="02010609060101010101" pitchFamily="49" charset="-122"/>
                        </a:rPr>
                        <a:t>…</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a:ln>
                            <a:noFill/>
                          </a:ln>
                          <a:solidFill>
                            <a:schemeClr val="tx1"/>
                          </a:solidFill>
                          <a:effectLst/>
                          <a:latin typeface="Georgia" panose="02040502050405020303" pitchFamily="18" charset="0"/>
                          <a:ea typeface="黑体" panose="02010609060101010101" pitchFamily="49" charset="-122"/>
                        </a:rPr>
                        <a:t>…         …         …         …         …</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08576176"/>
                  </a:ext>
                </a:extLst>
              </a:tr>
              <a:tr h="7508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1" u="none" strike="noStrike" cap="none" normalizeH="0" baseline="0">
                          <a:ln>
                            <a:noFill/>
                          </a:ln>
                          <a:solidFill>
                            <a:srgbClr val="008000"/>
                          </a:solidFill>
                          <a:effectLst/>
                          <a:latin typeface="Georgia" panose="02040502050405020303" pitchFamily="18" charset="0"/>
                          <a:ea typeface="黑体" panose="02010609060101010101" pitchFamily="49" charset="-122"/>
                        </a:rPr>
                        <a:t>y</a:t>
                      </a:r>
                      <a:r>
                        <a:rPr kumimoji="0" lang="en-US" altLang="zh-CN" sz="3200" b="1" i="1" u="none" strike="noStrike" cap="none" normalizeH="0" baseline="-25000">
                          <a:ln>
                            <a:noFill/>
                          </a:ln>
                          <a:solidFill>
                            <a:srgbClr val="008000"/>
                          </a:solidFill>
                          <a:effectLst/>
                          <a:latin typeface="Georgia" panose="02040502050405020303" pitchFamily="18" charset="0"/>
                          <a:ea typeface="黑体" panose="02010609060101010101" pitchFamily="49" charset="-122"/>
                        </a:rPr>
                        <a:t>m</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a:ln>
                          <a:noFill/>
                        </a:ln>
                        <a:solidFill>
                          <a:schemeClr val="tx1"/>
                        </a:solidFill>
                        <a:effectLst/>
                        <a:latin typeface="Georgia" panose="02040502050405020303"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05062605"/>
                  </a:ext>
                </a:extLst>
              </a:tr>
              <a:tr h="7508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1" u="none" strike="noStrike" cap="none" normalizeH="0" baseline="0">
                          <a:ln>
                            <a:noFill/>
                          </a:ln>
                          <a:solidFill>
                            <a:srgbClr val="008000"/>
                          </a:solidFill>
                          <a:effectLst/>
                          <a:latin typeface="Georgia" panose="02040502050405020303" pitchFamily="18" charset="0"/>
                          <a:ea typeface="黑体" panose="02010609060101010101" pitchFamily="49" charset="-122"/>
                        </a:rPr>
                        <a:t>…</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dirty="0">
                          <a:ln>
                            <a:noFill/>
                          </a:ln>
                          <a:solidFill>
                            <a:schemeClr val="tx1"/>
                          </a:solidFill>
                          <a:effectLst/>
                          <a:latin typeface="Georgia" panose="02040502050405020303" pitchFamily="18" charset="0"/>
                          <a:ea typeface="黑体" panose="02010609060101010101" pitchFamily="49" charset="-122"/>
                        </a:rPr>
                        <a:t>…         …         …         …         …</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999848980"/>
                  </a:ext>
                </a:extLst>
              </a:tr>
            </a:tbl>
          </a:graphicData>
        </a:graphic>
      </p:graphicFrame>
      <p:graphicFrame>
        <p:nvGraphicFramePr>
          <p:cNvPr id="25" name="Object 139">
            <a:extLst>
              <a:ext uri="{FF2B5EF4-FFF2-40B4-BE49-F238E27FC236}">
                <a16:creationId xmlns:a16="http://schemas.microsoft.com/office/drawing/2014/main" id="{0EA054F9-F68A-49F2-8C89-65827EE4558C}"/>
              </a:ext>
            </a:extLst>
          </p:cNvPr>
          <p:cNvGraphicFramePr>
            <a:graphicFrameLocks noChangeAspect="1"/>
          </p:cNvGraphicFramePr>
          <p:nvPr>
            <p:extLst>
              <p:ext uri="{D42A27DB-BD31-4B8C-83A1-F6EECF244321}">
                <p14:modId xmlns:p14="http://schemas.microsoft.com/office/powerpoint/2010/main" val="3553744987"/>
              </p:ext>
            </p:extLst>
          </p:nvPr>
        </p:nvGraphicFramePr>
        <p:xfrm>
          <a:off x="2057400" y="3810000"/>
          <a:ext cx="5486256" cy="720725"/>
        </p:xfrm>
        <a:graphic>
          <a:graphicData uri="http://schemas.openxmlformats.org/presentationml/2006/ole">
            <mc:AlternateContent xmlns:mc="http://schemas.openxmlformats.org/markup-compatibility/2006">
              <mc:Choice xmlns:v="urn:schemas-microsoft-com:vml" Requires="v">
                <p:oleObj spid="_x0000_s88166" name="公式" r:id="rId3" imgW="1930320" imgH="228600" progId="Equation.3">
                  <p:embed/>
                </p:oleObj>
              </mc:Choice>
              <mc:Fallback>
                <p:oleObj name="公式" r:id="rId3" imgW="1930320" imgH="228600" progId="Equation.3">
                  <p:embed/>
                  <p:pic>
                    <p:nvPicPr>
                      <p:cNvPr id="18571" name="Object 139">
                        <a:extLst>
                          <a:ext uri="{FF2B5EF4-FFF2-40B4-BE49-F238E27FC236}">
                            <a16:creationId xmlns:a16="http://schemas.microsoft.com/office/drawing/2014/main" id="{1255BA53-E570-445F-B1E7-E6ED4618CB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3810000"/>
                        <a:ext cx="5486256" cy="720725"/>
                      </a:xfrm>
                      <a:prstGeom prst="rect">
                        <a:avLst/>
                      </a:prstGeom>
                      <a:noFill/>
                      <a:ln>
                        <a:noFill/>
                      </a:ln>
                      <a:effectLst/>
                      <a:extLst/>
                    </p:spPr>
                  </p:pic>
                </p:oleObj>
              </mc:Fallback>
            </mc:AlternateContent>
          </a:graphicData>
        </a:graphic>
      </p:graphicFrame>
      <p:graphicFrame>
        <p:nvGraphicFramePr>
          <p:cNvPr id="26" name="Object 144">
            <a:extLst>
              <a:ext uri="{FF2B5EF4-FFF2-40B4-BE49-F238E27FC236}">
                <a16:creationId xmlns:a16="http://schemas.microsoft.com/office/drawing/2014/main" id="{91A331FF-E547-4A24-96AF-851EBC68AB3E}"/>
              </a:ext>
            </a:extLst>
          </p:cNvPr>
          <p:cNvGraphicFramePr>
            <a:graphicFrameLocks noChangeAspect="1"/>
          </p:cNvGraphicFramePr>
          <p:nvPr>
            <p:extLst>
              <p:ext uri="{D42A27DB-BD31-4B8C-83A1-F6EECF244321}">
                <p14:modId xmlns:p14="http://schemas.microsoft.com/office/powerpoint/2010/main" val="1115570174"/>
              </p:ext>
            </p:extLst>
          </p:nvPr>
        </p:nvGraphicFramePr>
        <p:xfrm>
          <a:off x="2057401" y="5334000"/>
          <a:ext cx="5562520" cy="674687"/>
        </p:xfrm>
        <a:graphic>
          <a:graphicData uri="http://schemas.openxmlformats.org/presentationml/2006/ole">
            <mc:AlternateContent xmlns:mc="http://schemas.openxmlformats.org/markup-compatibility/2006">
              <mc:Choice xmlns:v="urn:schemas-microsoft-com:vml" Requires="v">
                <p:oleObj spid="_x0000_s88167" name="公式" r:id="rId5" imgW="2044440" imgH="228600" progId="Equation.3">
                  <p:embed/>
                </p:oleObj>
              </mc:Choice>
              <mc:Fallback>
                <p:oleObj name="公式" r:id="rId5" imgW="2044440" imgH="228600" progId="Equation.3">
                  <p:embed/>
                  <p:pic>
                    <p:nvPicPr>
                      <p:cNvPr id="18576" name="Object 144">
                        <a:extLst>
                          <a:ext uri="{FF2B5EF4-FFF2-40B4-BE49-F238E27FC236}">
                            <a16:creationId xmlns:a16="http://schemas.microsoft.com/office/drawing/2014/main" id="{1987FDD2-E019-4BE7-9DA7-EA3417105C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1" y="5334000"/>
                        <a:ext cx="5562520" cy="674687"/>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462050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edge">
                                      <p:cBhvr>
                                        <p:cTn id="7" dur="20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checkerboard(across)">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checkerboard(across)">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EADBE3-8B05-4771-BF3C-BD6D62CB6ACC}"/>
              </a:ext>
            </a:extLst>
          </p:cNvPr>
          <p:cNvSpPr>
            <a:spLocks noGrp="1"/>
          </p:cNvSpPr>
          <p:nvPr>
            <p:ph type="title"/>
          </p:nvPr>
        </p:nvSpPr>
        <p:spPr/>
        <p:txBody>
          <a:bodyPr/>
          <a:lstStyle/>
          <a:p>
            <a:r>
              <a:rPr lang="en-US" altLang="zh-CN" dirty="0"/>
              <a:t>3.5-2 </a:t>
            </a:r>
            <a:r>
              <a:rPr lang="zh-CN" altLang="en-US" dirty="0"/>
              <a:t>二维离散随机变量</a:t>
            </a:r>
          </a:p>
        </p:txBody>
      </p:sp>
      <p:sp>
        <p:nvSpPr>
          <p:cNvPr id="3" name="内容占位符 2">
            <a:extLst>
              <a:ext uri="{FF2B5EF4-FFF2-40B4-BE49-F238E27FC236}">
                <a16:creationId xmlns:a16="http://schemas.microsoft.com/office/drawing/2014/main" id="{CDEE393B-12C3-434F-A159-75DBBF7B0308}"/>
              </a:ext>
            </a:extLst>
          </p:cNvPr>
          <p:cNvSpPr>
            <a:spLocks noGrp="1"/>
          </p:cNvSpPr>
          <p:nvPr>
            <p:ph idx="1"/>
          </p:nvPr>
        </p:nvSpPr>
        <p:spPr/>
        <p:txBody>
          <a:bodyPr/>
          <a:lstStyle/>
          <a:p>
            <a:endParaRPr lang="zh-CN" altLang="en-US"/>
          </a:p>
        </p:txBody>
      </p:sp>
      <p:graphicFrame>
        <p:nvGraphicFramePr>
          <p:cNvPr id="4" name="Object 4">
            <a:extLst>
              <a:ext uri="{FF2B5EF4-FFF2-40B4-BE49-F238E27FC236}">
                <a16:creationId xmlns:a16="http://schemas.microsoft.com/office/drawing/2014/main" id="{40FFFDED-8437-47A1-B665-254E840769BE}"/>
              </a:ext>
            </a:extLst>
          </p:cNvPr>
          <p:cNvGraphicFramePr>
            <a:graphicFrameLocks noChangeAspect="1"/>
          </p:cNvGraphicFramePr>
          <p:nvPr/>
        </p:nvGraphicFramePr>
        <p:xfrm>
          <a:off x="2319338" y="1671638"/>
          <a:ext cx="2938462" cy="831850"/>
        </p:xfrm>
        <a:graphic>
          <a:graphicData uri="http://schemas.openxmlformats.org/presentationml/2006/ole">
            <mc:AlternateContent xmlns:mc="http://schemas.openxmlformats.org/markup-compatibility/2006">
              <mc:Choice xmlns:v="urn:schemas-microsoft-com:vml" Requires="v">
                <p:oleObj spid="_x0000_s89290" name="公式" r:id="rId3" imgW="850680" imgH="241200" progId="Equation.3">
                  <p:embed/>
                </p:oleObj>
              </mc:Choice>
              <mc:Fallback>
                <p:oleObj name="公式" r:id="rId3" imgW="850680" imgH="241200" progId="Equation.3">
                  <p:embed/>
                  <p:pic>
                    <p:nvPicPr>
                      <p:cNvPr id="129028" name="Object 4">
                        <a:extLst>
                          <a:ext uri="{FF2B5EF4-FFF2-40B4-BE49-F238E27FC236}">
                            <a16:creationId xmlns:a16="http://schemas.microsoft.com/office/drawing/2014/main" id="{E53BC36C-9682-4DD7-9C52-E2D70CB7A5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9338" y="1671638"/>
                        <a:ext cx="29384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5">
            <a:extLst>
              <a:ext uri="{FF2B5EF4-FFF2-40B4-BE49-F238E27FC236}">
                <a16:creationId xmlns:a16="http://schemas.microsoft.com/office/drawing/2014/main" id="{7EE9AA6A-1E0D-4C56-8817-A05687405678}"/>
              </a:ext>
            </a:extLst>
          </p:cNvPr>
          <p:cNvGraphicFramePr>
            <a:graphicFrameLocks noChangeAspect="1"/>
          </p:cNvGraphicFramePr>
          <p:nvPr/>
        </p:nvGraphicFramePr>
        <p:xfrm>
          <a:off x="2482850" y="2654300"/>
          <a:ext cx="2728913" cy="1363663"/>
        </p:xfrm>
        <a:graphic>
          <a:graphicData uri="http://schemas.openxmlformats.org/presentationml/2006/ole">
            <mc:AlternateContent xmlns:mc="http://schemas.openxmlformats.org/markup-compatibility/2006">
              <mc:Choice xmlns:v="urn:schemas-microsoft-com:vml" Requires="v">
                <p:oleObj spid="_x0000_s89291" name="公式" r:id="rId5" imgW="990360" imgH="495000" progId="Equation.3">
                  <p:embed/>
                </p:oleObj>
              </mc:Choice>
              <mc:Fallback>
                <p:oleObj name="公式" r:id="rId5" imgW="990360" imgH="495000" progId="Equation.3">
                  <p:embed/>
                  <p:pic>
                    <p:nvPicPr>
                      <p:cNvPr id="129029" name="Object 5">
                        <a:extLst>
                          <a:ext uri="{FF2B5EF4-FFF2-40B4-BE49-F238E27FC236}">
                            <a16:creationId xmlns:a16="http://schemas.microsoft.com/office/drawing/2014/main" id="{2D6D3E49-5DB7-458B-97ED-C4C2003415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2850" y="2654300"/>
                        <a:ext cx="2728913" cy="1363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6">
            <a:extLst>
              <a:ext uri="{FF2B5EF4-FFF2-40B4-BE49-F238E27FC236}">
                <a16:creationId xmlns:a16="http://schemas.microsoft.com/office/drawing/2014/main" id="{6831D10A-F06A-4301-AB26-B5F7B7405DDF}"/>
              </a:ext>
            </a:extLst>
          </p:cNvPr>
          <p:cNvSpPr>
            <a:spLocks noChangeArrowheads="1"/>
          </p:cNvSpPr>
          <p:nvPr/>
        </p:nvSpPr>
        <p:spPr bwMode="auto">
          <a:xfrm>
            <a:off x="2133600" y="533400"/>
            <a:ext cx="6324600"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908050" indent="-436563">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ct val="50000"/>
              </a:spcBef>
              <a:buClr>
                <a:schemeClr val="accent2"/>
              </a:buClr>
              <a:buFont typeface="Wingdings" panose="05000000000000000000" pitchFamily="2" charset="2"/>
              <a:buNone/>
            </a:pPr>
            <a:r>
              <a:rPr kumimoji="1" lang="en-US" altLang="zh-CN" sz="4800" b="1" i="1">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rPr>
              <a:t>P</a:t>
            </a:r>
            <a:r>
              <a:rPr kumimoji="1" lang="en-US" altLang="zh-CN" sz="4800" b="1" i="1" baseline="-2500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rPr>
              <a:t>ij</a:t>
            </a:r>
            <a:r>
              <a:rPr kumimoji="1" lang="zh-CN" altLang="en-US" sz="4800" b="1">
                <a:solidFill>
                  <a:srgbClr val="006600"/>
                </a:solidFill>
                <a:effectLst>
                  <a:outerShdw blurRad="38100" dist="38100" dir="2700000" algn="tl">
                    <a:srgbClr val="C0C0C0"/>
                  </a:outerShdw>
                </a:effectLst>
                <a:latin typeface="Times New Roman" panose="02020603050405020304" pitchFamily="18" charset="0"/>
                <a:ea typeface="黑体" panose="02010609060101010101" pitchFamily="49" charset="-122"/>
              </a:rPr>
              <a:t>的性质</a:t>
            </a:r>
          </a:p>
        </p:txBody>
      </p:sp>
      <p:graphicFrame>
        <p:nvGraphicFramePr>
          <p:cNvPr id="7" name="Object 13">
            <a:extLst>
              <a:ext uri="{FF2B5EF4-FFF2-40B4-BE49-F238E27FC236}">
                <a16:creationId xmlns:a16="http://schemas.microsoft.com/office/drawing/2014/main" id="{C4EC08D8-CFCD-4707-BA3D-E0EC0DF19EEB}"/>
              </a:ext>
            </a:extLst>
          </p:cNvPr>
          <p:cNvGraphicFramePr>
            <a:graphicFrameLocks noChangeAspect="1"/>
          </p:cNvGraphicFramePr>
          <p:nvPr/>
        </p:nvGraphicFramePr>
        <p:xfrm>
          <a:off x="1752600" y="1714500"/>
          <a:ext cx="685800" cy="646113"/>
        </p:xfrm>
        <a:graphic>
          <a:graphicData uri="http://schemas.openxmlformats.org/presentationml/2006/ole">
            <mc:AlternateContent xmlns:mc="http://schemas.openxmlformats.org/markup-compatibility/2006">
              <mc:Choice xmlns:v="urn:schemas-microsoft-com:vml" Requires="v">
                <p:oleObj spid="_x0000_s89292" name="公式" r:id="rId7" imgW="215640" imgH="203040" progId="Equation.3">
                  <p:embed/>
                </p:oleObj>
              </mc:Choice>
              <mc:Fallback>
                <p:oleObj name="公式" r:id="rId7" imgW="215640" imgH="203040" progId="Equation.3">
                  <p:embed/>
                  <p:pic>
                    <p:nvPicPr>
                      <p:cNvPr id="129037" name="Object 13">
                        <a:extLst>
                          <a:ext uri="{FF2B5EF4-FFF2-40B4-BE49-F238E27FC236}">
                            <a16:creationId xmlns:a16="http://schemas.microsoft.com/office/drawing/2014/main" id="{E835C6DA-2B88-4565-B337-47D07FB19B9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1714500"/>
                        <a:ext cx="68580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14">
            <a:extLst>
              <a:ext uri="{FF2B5EF4-FFF2-40B4-BE49-F238E27FC236}">
                <a16:creationId xmlns:a16="http://schemas.microsoft.com/office/drawing/2014/main" id="{CE13B7BA-C35D-4140-B1A4-41B85760A86D}"/>
              </a:ext>
            </a:extLst>
          </p:cNvPr>
          <p:cNvGraphicFramePr>
            <a:graphicFrameLocks noChangeAspect="1"/>
          </p:cNvGraphicFramePr>
          <p:nvPr/>
        </p:nvGraphicFramePr>
        <p:xfrm>
          <a:off x="1752600" y="3048000"/>
          <a:ext cx="723900" cy="642938"/>
        </p:xfrm>
        <a:graphic>
          <a:graphicData uri="http://schemas.openxmlformats.org/presentationml/2006/ole">
            <mc:AlternateContent xmlns:mc="http://schemas.openxmlformats.org/markup-compatibility/2006">
              <mc:Choice xmlns:v="urn:schemas-microsoft-com:vml" Requires="v">
                <p:oleObj spid="_x0000_s89293" name="公式" r:id="rId9" imgW="228600" imgH="203040" progId="Equation.3">
                  <p:embed/>
                </p:oleObj>
              </mc:Choice>
              <mc:Fallback>
                <p:oleObj name="公式" r:id="rId9" imgW="228600" imgH="203040" progId="Equation.3">
                  <p:embed/>
                  <p:pic>
                    <p:nvPicPr>
                      <p:cNvPr id="129038" name="Object 14">
                        <a:extLst>
                          <a:ext uri="{FF2B5EF4-FFF2-40B4-BE49-F238E27FC236}">
                            <a16:creationId xmlns:a16="http://schemas.microsoft.com/office/drawing/2014/main" id="{AE9A0A5A-2802-4B32-A88F-1B87A0A2F0F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2600" y="3048000"/>
                        <a:ext cx="723900" cy="64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8761305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68CF45-B0CD-4639-8D08-7889A409E5C4}"/>
              </a:ext>
            </a:extLst>
          </p:cNvPr>
          <p:cNvSpPr>
            <a:spLocks noGrp="1"/>
          </p:cNvSpPr>
          <p:nvPr>
            <p:ph type="title"/>
          </p:nvPr>
        </p:nvSpPr>
        <p:spPr/>
        <p:txBody>
          <a:bodyPr/>
          <a:lstStyle/>
          <a:p>
            <a:r>
              <a:rPr lang="en-US" altLang="zh-CN" dirty="0"/>
              <a:t>3.5-2 </a:t>
            </a:r>
            <a:r>
              <a:rPr lang="zh-CN" altLang="en-US" dirty="0"/>
              <a:t>二维离散随机变量</a:t>
            </a:r>
          </a:p>
        </p:txBody>
      </p:sp>
      <p:sp>
        <p:nvSpPr>
          <p:cNvPr id="4" name="Rectangle 3">
            <a:extLst>
              <a:ext uri="{FF2B5EF4-FFF2-40B4-BE49-F238E27FC236}">
                <a16:creationId xmlns:a16="http://schemas.microsoft.com/office/drawing/2014/main" id="{55C164B8-4874-4E92-9F1F-B99F6268F0D1}"/>
              </a:ext>
            </a:extLst>
          </p:cNvPr>
          <p:cNvSpPr>
            <a:spLocks noChangeArrowheads="1"/>
          </p:cNvSpPr>
          <p:nvPr/>
        </p:nvSpPr>
        <p:spPr bwMode="auto">
          <a:xfrm>
            <a:off x="30484" y="455496"/>
            <a:ext cx="9144000" cy="1824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nSpc>
                <a:spcPct val="120000"/>
              </a:lnSpc>
            </a:pPr>
            <a:r>
              <a:rPr kumimoji="1" lang="zh-CN" altLang="en-US" sz="2400" b="1" dirty="0">
                <a:solidFill>
                  <a:srgbClr val="006600"/>
                </a:solidFill>
                <a:latin typeface="Georgia" panose="02040502050405020303" pitchFamily="18" charset="0"/>
                <a:ea typeface="黑体" panose="02010609060101010101" pitchFamily="49" charset="-122"/>
                <a:cs typeface="Times New Roman" panose="02020603050405020304" pitchFamily="18" charset="0"/>
              </a:rPr>
              <a:t>例</a:t>
            </a:r>
            <a:r>
              <a:rPr kumimoji="1" lang="en-US" altLang="zh-CN" sz="2400" b="1" dirty="0">
                <a:solidFill>
                  <a:schemeClr val="accent2"/>
                </a:solidFill>
                <a:latin typeface="Georgia" panose="02040502050405020303" pitchFamily="18" charset="0"/>
                <a:ea typeface="黑体" panose="02010609060101010101" pitchFamily="49" charset="-122"/>
                <a:cs typeface="Times New Roman" panose="02020603050405020304" pitchFamily="18" charset="0"/>
              </a:rPr>
              <a:t>   </a:t>
            </a:r>
            <a:r>
              <a:rPr kumimoji="1" lang="zh-CN" altLang="en-US" sz="2400" b="1" dirty="0">
                <a:solidFill>
                  <a:schemeClr val="accent2"/>
                </a:solidFill>
                <a:latin typeface="Georgia" panose="02040502050405020303" pitchFamily="18" charset="0"/>
                <a:ea typeface="黑体" panose="02010609060101010101" pitchFamily="49" charset="-122"/>
                <a:cs typeface="Times New Roman" panose="02020603050405020304" pitchFamily="18" charset="0"/>
              </a:rPr>
              <a:t>一个口袋中有三个球， 依次标有数字</a:t>
            </a:r>
            <a:r>
              <a:rPr kumimoji="1" lang="en-US" altLang="zh-CN" sz="2400" b="1" dirty="0">
                <a:solidFill>
                  <a:srgbClr val="FF0000"/>
                </a:solidFill>
                <a:latin typeface="Georgia" panose="02040502050405020303" pitchFamily="18" charset="0"/>
                <a:ea typeface="黑体" panose="02010609060101010101" pitchFamily="49" charset="-122"/>
                <a:cs typeface="Times New Roman" panose="02020603050405020304" pitchFamily="18" charset="0"/>
              </a:rPr>
              <a:t>1</a:t>
            </a:r>
            <a:r>
              <a:rPr kumimoji="1" lang="zh-CN" altLang="en-US" sz="2400" b="1" dirty="0">
                <a:solidFill>
                  <a:srgbClr val="FF0000"/>
                </a:solidFill>
                <a:latin typeface="Georgia" panose="02040502050405020303" pitchFamily="18" charset="0"/>
                <a:ea typeface="黑体" panose="02010609060101010101" pitchFamily="49" charset="-122"/>
                <a:cs typeface="Times New Roman" panose="02020603050405020304" pitchFamily="18" charset="0"/>
              </a:rPr>
              <a:t>， </a:t>
            </a:r>
            <a:r>
              <a:rPr kumimoji="1" lang="en-US" altLang="zh-CN" sz="2400" b="1" dirty="0">
                <a:solidFill>
                  <a:srgbClr val="FF0000"/>
                </a:solidFill>
                <a:latin typeface="Georgia" panose="02040502050405020303" pitchFamily="18" charset="0"/>
                <a:ea typeface="黑体" panose="02010609060101010101" pitchFamily="49" charset="-122"/>
                <a:cs typeface="Times New Roman" panose="02020603050405020304" pitchFamily="18" charset="0"/>
              </a:rPr>
              <a:t>2</a:t>
            </a:r>
            <a:r>
              <a:rPr kumimoji="1" lang="zh-CN" altLang="en-US" sz="2400" b="1" dirty="0">
                <a:solidFill>
                  <a:srgbClr val="FF0000"/>
                </a:solidFill>
                <a:latin typeface="Georgia" panose="02040502050405020303" pitchFamily="18" charset="0"/>
                <a:ea typeface="黑体" panose="02010609060101010101" pitchFamily="49" charset="-122"/>
                <a:cs typeface="Times New Roman" panose="02020603050405020304" pitchFamily="18" charset="0"/>
              </a:rPr>
              <a:t>， </a:t>
            </a:r>
            <a:r>
              <a:rPr kumimoji="1" lang="en-US" altLang="zh-CN" sz="2400" b="1" dirty="0">
                <a:solidFill>
                  <a:srgbClr val="FF0000"/>
                </a:solidFill>
                <a:latin typeface="Georgia" panose="02040502050405020303" pitchFamily="18" charset="0"/>
                <a:ea typeface="黑体" panose="02010609060101010101" pitchFamily="49" charset="-122"/>
                <a:cs typeface="Times New Roman" panose="02020603050405020304" pitchFamily="18" charset="0"/>
              </a:rPr>
              <a:t>2</a:t>
            </a:r>
            <a:r>
              <a:rPr kumimoji="1" lang="zh-CN" altLang="en-US" sz="2400" b="1" dirty="0">
                <a:solidFill>
                  <a:schemeClr val="accent2"/>
                </a:solidFill>
                <a:latin typeface="Georgia" panose="02040502050405020303" pitchFamily="18" charset="0"/>
                <a:ea typeface="黑体" panose="02010609060101010101" pitchFamily="49" charset="-122"/>
                <a:cs typeface="Times New Roman" panose="02020603050405020304" pitchFamily="18" charset="0"/>
              </a:rPr>
              <a:t>， 从中任取一个， </a:t>
            </a:r>
            <a:r>
              <a:rPr kumimoji="1" lang="zh-CN" altLang="en-US" sz="2400" b="1" dirty="0">
                <a:solidFill>
                  <a:srgbClr val="FF0000"/>
                </a:solidFill>
                <a:latin typeface="Georgia" panose="02040502050405020303" pitchFamily="18" charset="0"/>
                <a:ea typeface="黑体" panose="02010609060101010101" pitchFamily="49" charset="-122"/>
                <a:cs typeface="Times New Roman" panose="02020603050405020304" pitchFamily="18" charset="0"/>
              </a:rPr>
              <a:t>不放回袋中</a:t>
            </a:r>
            <a:r>
              <a:rPr kumimoji="1" lang="zh-CN" altLang="en-US" sz="2400" b="1" dirty="0">
                <a:solidFill>
                  <a:schemeClr val="accent2"/>
                </a:solidFill>
                <a:latin typeface="Georgia" panose="02040502050405020303" pitchFamily="18" charset="0"/>
                <a:ea typeface="黑体" panose="02010609060101010101" pitchFamily="49" charset="-122"/>
                <a:cs typeface="Times New Roman" panose="02020603050405020304" pitchFamily="18" charset="0"/>
              </a:rPr>
              <a:t>， 再任取一个， 设每次取球时， 各球被取到的可能性相等</a:t>
            </a:r>
            <a:r>
              <a:rPr kumimoji="1" lang="en-US" altLang="zh-CN" sz="2400" b="1" dirty="0">
                <a:solidFill>
                  <a:schemeClr val="accent2"/>
                </a:solidFill>
                <a:latin typeface="Georgia" panose="02040502050405020303" pitchFamily="18" charset="0"/>
                <a:ea typeface="黑体" panose="02010609060101010101" pitchFamily="49" charset="-122"/>
                <a:cs typeface="Times New Roman" panose="02020603050405020304" pitchFamily="18" charset="0"/>
              </a:rPr>
              <a:t>. </a:t>
            </a:r>
            <a:r>
              <a:rPr kumimoji="1" lang="zh-CN" altLang="en-US" sz="2400" b="1" dirty="0">
                <a:solidFill>
                  <a:schemeClr val="accent2"/>
                </a:solidFill>
                <a:latin typeface="Georgia" panose="02040502050405020303" pitchFamily="18" charset="0"/>
                <a:ea typeface="黑体" panose="02010609060101010101" pitchFamily="49" charset="-122"/>
                <a:cs typeface="Times New Roman" panose="02020603050405020304" pitchFamily="18" charset="0"/>
              </a:rPr>
              <a:t>以</a:t>
            </a:r>
            <a:r>
              <a:rPr kumimoji="1" lang="zh-CN" altLang="en-US" sz="2400" b="1" dirty="0">
                <a:solidFill>
                  <a:srgbClr val="FF0000"/>
                </a:solidFill>
                <a:latin typeface="Georgia" panose="02040502050405020303" pitchFamily="18" charset="0"/>
                <a:ea typeface="黑体" panose="02010609060101010101" pitchFamily="49" charset="-122"/>
                <a:cs typeface="Times New Roman" panose="02020603050405020304" pitchFamily="18" charset="0"/>
              </a:rPr>
              <a:t>Ｘ、Ｙ</a:t>
            </a:r>
            <a:r>
              <a:rPr kumimoji="1" lang="zh-CN" altLang="en-US" sz="2400" b="1" dirty="0">
                <a:solidFill>
                  <a:schemeClr val="accent2"/>
                </a:solidFill>
                <a:latin typeface="Georgia" panose="02040502050405020303" pitchFamily="18" charset="0"/>
                <a:ea typeface="黑体" panose="02010609060101010101" pitchFamily="49" charset="-122"/>
                <a:cs typeface="Times New Roman" panose="02020603050405020304" pitchFamily="18" charset="0"/>
              </a:rPr>
              <a:t>分别记第一次和第二次取到的球上标有的数字， 求</a:t>
            </a:r>
            <a:r>
              <a:rPr kumimoji="1" lang="en-US" altLang="zh-CN" sz="2400" b="1" dirty="0">
                <a:solidFill>
                  <a:srgbClr val="FF0000"/>
                </a:solidFill>
                <a:latin typeface="Georgia" panose="02040502050405020303" pitchFamily="18" charset="0"/>
                <a:ea typeface="黑体" panose="02010609060101010101" pitchFamily="49" charset="-122"/>
                <a:cs typeface="Times New Roman" panose="02020603050405020304" pitchFamily="18" charset="0"/>
              </a:rPr>
              <a:t>(X,Y)</a:t>
            </a:r>
            <a:r>
              <a:rPr kumimoji="1" lang="zh-CN" altLang="en-US" sz="2400" b="1" dirty="0">
                <a:solidFill>
                  <a:schemeClr val="accent2"/>
                </a:solidFill>
                <a:latin typeface="Georgia" panose="02040502050405020303" pitchFamily="18" charset="0"/>
                <a:ea typeface="黑体" panose="02010609060101010101" pitchFamily="49" charset="-122"/>
                <a:cs typeface="Times New Roman" panose="02020603050405020304" pitchFamily="18" charset="0"/>
              </a:rPr>
              <a:t>的</a:t>
            </a:r>
            <a:r>
              <a:rPr kumimoji="1" lang="zh-CN" altLang="en-US" sz="2400" b="1" dirty="0">
                <a:solidFill>
                  <a:srgbClr val="008000"/>
                </a:solidFill>
                <a:latin typeface="Georgia" panose="02040502050405020303" pitchFamily="18" charset="0"/>
                <a:ea typeface="黑体" panose="02010609060101010101" pitchFamily="49" charset="-122"/>
                <a:cs typeface="Times New Roman" panose="02020603050405020304" pitchFamily="18" charset="0"/>
              </a:rPr>
              <a:t>联合分布律。</a:t>
            </a:r>
          </a:p>
        </p:txBody>
      </p:sp>
      <p:sp>
        <p:nvSpPr>
          <p:cNvPr id="5" name="Rectangle 6">
            <a:extLst>
              <a:ext uri="{FF2B5EF4-FFF2-40B4-BE49-F238E27FC236}">
                <a16:creationId xmlns:a16="http://schemas.microsoft.com/office/drawing/2014/main" id="{CCE1C8E0-F068-4A6C-A3AC-8EAB18D9C6FF}"/>
              </a:ext>
            </a:extLst>
          </p:cNvPr>
          <p:cNvSpPr>
            <a:spLocks noChangeArrowheads="1"/>
          </p:cNvSpPr>
          <p:nvPr/>
        </p:nvSpPr>
        <p:spPr bwMode="auto">
          <a:xfrm>
            <a:off x="0" y="3198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 name="Rectangle 8">
            <a:extLst>
              <a:ext uri="{FF2B5EF4-FFF2-40B4-BE49-F238E27FC236}">
                <a16:creationId xmlns:a16="http://schemas.microsoft.com/office/drawing/2014/main" id="{2FF24C2F-4534-45F5-A537-4DCB7B1F13B7}"/>
              </a:ext>
            </a:extLst>
          </p:cNvPr>
          <p:cNvSpPr>
            <a:spLocks noChangeArrowheads="1"/>
          </p:cNvSpPr>
          <p:nvPr/>
        </p:nvSpPr>
        <p:spPr bwMode="auto">
          <a:xfrm>
            <a:off x="304657" y="2319456"/>
            <a:ext cx="7229618" cy="95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r>
              <a:rPr kumimoji="1" lang="en-US" altLang="zh-CN" sz="2800" b="1" dirty="0">
                <a:solidFill>
                  <a:srgbClr val="FF0000"/>
                </a:solidFill>
                <a:latin typeface="Georgia" panose="02040502050405020303" pitchFamily="18" charset="0"/>
                <a:ea typeface="黑体" panose="02010609060101010101" pitchFamily="49" charset="-122"/>
                <a:cs typeface="Times New Roman" panose="02020603050405020304" pitchFamily="18" charset="0"/>
              </a:rPr>
              <a:t>(X,Y)</a:t>
            </a:r>
            <a:r>
              <a:rPr kumimoji="1" lang="zh-CN" altLang="en-US" sz="2800" b="1" dirty="0">
                <a:latin typeface="Georgia" panose="02040502050405020303" pitchFamily="18" charset="0"/>
                <a:ea typeface="黑体" panose="02010609060101010101" pitchFamily="49" charset="-122"/>
                <a:cs typeface="Times New Roman" panose="02020603050405020304" pitchFamily="18" charset="0"/>
              </a:rPr>
              <a:t>的可能取值为</a:t>
            </a:r>
            <a:r>
              <a:rPr kumimoji="1" lang="en-US" altLang="zh-CN" sz="2800" b="1" dirty="0">
                <a:solidFill>
                  <a:srgbClr val="006600"/>
                </a:solidFill>
                <a:latin typeface="Georgia" panose="02040502050405020303" pitchFamily="18" charset="0"/>
                <a:ea typeface="黑体" panose="02010609060101010101" pitchFamily="49" charset="-122"/>
                <a:cs typeface="Times New Roman" panose="02020603050405020304" pitchFamily="18" charset="0"/>
              </a:rPr>
              <a:t>(1</a:t>
            </a:r>
            <a:r>
              <a:rPr kumimoji="1" lang="zh-CN" altLang="en-US" sz="2800" b="1" dirty="0">
                <a:solidFill>
                  <a:srgbClr val="006600"/>
                </a:solidFill>
                <a:latin typeface="Georgia" panose="02040502050405020303" pitchFamily="18" charset="0"/>
                <a:ea typeface="黑体" panose="02010609060101010101" pitchFamily="49" charset="-122"/>
                <a:cs typeface="Times New Roman" panose="02020603050405020304" pitchFamily="18" charset="0"/>
              </a:rPr>
              <a:t>， </a:t>
            </a:r>
            <a:r>
              <a:rPr kumimoji="1" lang="en-US" altLang="zh-CN" sz="2800" b="1" dirty="0">
                <a:solidFill>
                  <a:srgbClr val="006600"/>
                </a:solidFill>
                <a:latin typeface="Georgia" panose="02040502050405020303" pitchFamily="18" charset="0"/>
                <a:ea typeface="黑体" panose="02010609060101010101" pitchFamily="49" charset="-122"/>
                <a:cs typeface="Times New Roman" panose="02020603050405020304" pitchFamily="18" charset="0"/>
              </a:rPr>
              <a:t>1),(1</a:t>
            </a:r>
            <a:r>
              <a:rPr kumimoji="1" lang="zh-CN" altLang="en-US" sz="2800" b="1" dirty="0">
                <a:solidFill>
                  <a:srgbClr val="006600"/>
                </a:solidFill>
                <a:latin typeface="Georgia" panose="02040502050405020303" pitchFamily="18" charset="0"/>
                <a:ea typeface="黑体" panose="02010609060101010101" pitchFamily="49" charset="-122"/>
                <a:cs typeface="Times New Roman" panose="02020603050405020304" pitchFamily="18" charset="0"/>
              </a:rPr>
              <a:t>， </a:t>
            </a:r>
            <a:r>
              <a:rPr kumimoji="1" lang="en-US" altLang="zh-CN" sz="2800" b="1" dirty="0">
                <a:solidFill>
                  <a:srgbClr val="006600"/>
                </a:solidFill>
                <a:latin typeface="Georgia" panose="02040502050405020303" pitchFamily="18" charset="0"/>
                <a:ea typeface="黑体" panose="02010609060101010101" pitchFamily="49" charset="-122"/>
                <a:cs typeface="Times New Roman" panose="02020603050405020304" pitchFamily="18" charset="0"/>
              </a:rPr>
              <a:t>2), (2</a:t>
            </a:r>
            <a:r>
              <a:rPr kumimoji="1" lang="zh-CN" altLang="en-US" sz="2800" b="1" dirty="0">
                <a:solidFill>
                  <a:srgbClr val="006600"/>
                </a:solidFill>
                <a:latin typeface="Georgia" panose="02040502050405020303" pitchFamily="18" charset="0"/>
                <a:ea typeface="黑体" panose="02010609060101010101" pitchFamily="49" charset="-122"/>
                <a:cs typeface="Times New Roman" panose="02020603050405020304" pitchFamily="18" charset="0"/>
              </a:rPr>
              <a:t>， </a:t>
            </a:r>
            <a:r>
              <a:rPr kumimoji="1" lang="en-US" altLang="zh-CN" sz="2800" b="1" dirty="0">
                <a:solidFill>
                  <a:srgbClr val="006600"/>
                </a:solidFill>
                <a:latin typeface="Georgia" panose="02040502050405020303" pitchFamily="18" charset="0"/>
                <a:ea typeface="黑体" panose="02010609060101010101" pitchFamily="49" charset="-122"/>
                <a:cs typeface="Times New Roman" panose="02020603050405020304" pitchFamily="18" charset="0"/>
              </a:rPr>
              <a:t>1), (2</a:t>
            </a:r>
            <a:r>
              <a:rPr kumimoji="1" lang="zh-CN" altLang="en-US" sz="2800" b="1" dirty="0">
                <a:solidFill>
                  <a:srgbClr val="006600"/>
                </a:solidFill>
                <a:latin typeface="Georgia" panose="02040502050405020303" pitchFamily="18" charset="0"/>
                <a:ea typeface="黑体" panose="02010609060101010101" pitchFamily="49" charset="-122"/>
                <a:cs typeface="Times New Roman" panose="02020603050405020304" pitchFamily="18" charset="0"/>
              </a:rPr>
              <a:t>， </a:t>
            </a:r>
            <a:r>
              <a:rPr kumimoji="1" lang="en-US" altLang="zh-CN" sz="2800" b="1" dirty="0">
                <a:solidFill>
                  <a:srgbClr val="006600"/>
                </a:solidFill>
                <a:latin typeface="Georgia" panose="02040502050405020303" pitchFamily="18" charset="0"/>
                <a:ea typeface="黑体" panose="02010609060101010101" pitchFamily="49" charset="-122"/>
                <a:cs typeface="Times New Roman" panose="02020603050405020304" pitchFamily="18" charset="0"/>
              </a:rPr>
              <a:t>2).</a:t>
            </a:r>
            <a:r>
              <a:rPr kumimoji="1" lang="en-US" altLang="zh-CN" sz="2800" dirty="0">
                <a:solidFill>
                  <a:srgbClr val="006600"/>
                </a:solidFill>
                <a:latin typeface="Georgia" panose="02040502050405020303" pitchFamily="18" charset="0"/>
                <a:ea typeface="黑体" panose="02010609060101010101" pitchFamily="49" charset="-122"/>
                <a:cs typeface="Times New Roman" panose="02020603050405020304" pitchFamily="18" charset="0"/>
              </a:rPr>
              <a:t> </a:t>
            </a:r>
          </a:p>
        </p:txBody>
      </p:sp>
      <p:sp>
        <p:nvSpPr>
          <p:cNvPr id="7" name="Rectangle 9">
            <a:extLst>
              <a:ext uri="{FF2B5EF4-FFF2-40B4-BE49-F238E27FC236}">
                <a16:creationId xmlns:a16="http://schemas.microsoft.com/office/drawing/2014/main" id="{46355716-AE5F-47DD-BF14-129B42DDD637}"/>
              </a:ext>
            </a:extLst>
          </p:cNvPr>
          <p:cNvSpPr>
            <a:spLocks noChangeArrowheads="1"/>
          </p:cNvSpPr>
          <p:nvPr/>
        </p:nvSpPr>
        <p:spPr bwMode="auto">
          <a:xfrm>
            <a:off x="304800" y="3011488"/>
            <a:ext cx="3502025" cy="361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indent="40005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65000"/>
              </a:lnSpc>
              <a:buClr>
                <a:schemeClr val="accent2"/>
              </a:buClr>
              <a:buFont typeface="Wingdings" panose="05000000000000000000" pitchFamily="2" charset="2"/>
              <a:buNone/>
            </a:pPr>
            <a:r>
              <a:rPr kumimoji="1" lang="en-US" altLang="zh-CN" sz="2800" b="1" i="1" dirty="0">
                <a:solidFill>
                  <a:srgbClr val="000000"/>
                </a:solidFill>
                <a:latin typeface="Georgia" panose="02040502050405020303" pitchFamily="18" charset="0"/>
                <a:ea typeface="黑体" panose="02010609060101010101" pitchFamily="49" charset="-122"/>
              </a:rPr>
              <a:t>P</a:t>
            </a:r>
            <a:r>
              <a:rPr kumimoji="1" lang="en-US" altLang="zh-CN" sz="2800" b="1" dirty="0">
                <a:solidFill>
                  <a:srgbClr val="000000"/>
                </a:solidFill>
                <a:latin typeface="Georgia" panose="02040502050405020303" pitchFamily="18" charset="0"/>
                <a:ea typeface="黑体" panose="02010609060101010101" pitchFamily="49" charset="-122"/>
              </a:rPr>
              <a:t>{X</a:t>
            </a:r>
            <a:r>
              <a:rPr kumimoji="1" lang="zh-CN" altLang="en-US" sz="2800" b="1" dirty="0">
                <a:solidFill>
                  <a:srgbClr val="000000"/>
                </a:solidFill>
                <a:latin typeface="Georgia" panose="02040502050405020303" pitchFamily="18" charset="0"/>
                <a:ea typeface="黑体" panose="02010609060101010101" pitchFamily="49" charset="-122"/>
              </a:rPr>
              <a:t>＝</a:t>
            </a:r>
            <a:r>
              <a:rPr kumimoji="1" lang="en-US" altLang="zh-CN" sz="2800" b="1" dirty="0">
                <a:solidFill>
                  <a:srgbClr val="000000"/>
                </a:solidFill>
                <a:latin typeface="Georgia" panose="02040502050405020303" pitchFamily="18" charset="0"/>
                <a:ea typeface="黑体" panose="02010609060101010101" pitchFamily="49" charset="-122"/>
              </a:rPr>
              <a:t>1</a:t>
            </a:r>
            <a:r>
              <a:rPr kumimoji="1" lang="zh-CN" altLang="en-US" sz="2800" b="1" dirty="0">
                <a:solidFill>
                  <a:srgbClr val="000000"/>
                </a:solidFill>
                <a:latin typeface="Georgia" panose="02040502050405020303" pitchFamily="18" charset="0"/>
                <a:ea typeface="黑体" panose="02010609060101010101" pitchFamily="49" charset="-122"/>
              </a:rPr>
              <a:t>，</a:t>
            </a:r>
            <a:r>
              <a:rPr kumimoji="1" lang="en-US" altLang="zh-CN" sz="2800" b="1" dirty="0">
                <a:solidFill>
                  <a:srgbClr val="000000"/>
                </a:solidFill>
                <a:latin typeface="Georgia" panose="02040502050405020303" pitchFamily="18" charset="0"/>
                <a:ea typeface="黑体" panose="02010609060101010101" pitchFamily="49" charset="-122"/>
              </a:rPr>
              <a:t>Y</a:t>
            </a:r>
            <a:r>
              <a:rPr kumimoji="1" lang="zh-CN" altLang="en-US" sz="2800" b="1" dirty="0">
                <a:solidFill>
                  <a:srgbClr val="000000"/>
                </a:solidFill>
                <a:latin typeface="Georgia" panose="02040502050405020303" pitchFamily="18" charset="0"/>
                <a:ea typeface="黑体" panose="02010609060101010101" pitchFamily="49" charset="-122"/>
              </a:rPr>
              <a:t>＝</a:t>
            </a:r>
            <a:r>
              <a:rPr kumimoji="1" lang="en-US" altLang="zh-CN" sz="2800" b="1" dirty="0">
                <a:solidFill>
                  <a:srgbClr val="000000"/>
                </a:solidFill>
                <a:latin typeface="Georgia" panose="02040502050405020303" pitchFamily="18" charset="0"/>
                <a:ea typeface="黑体" panose="02010609060101010101" pitchFamily="49" charset="-122"/>
              </a:rPr>
              <a:t>1}=</a:t>
            </a:r>
            <a:r>
              <a:rPr kumimoji="1" lang="en-US" altLang="zh-CN" sz="2800" dirty="0">
                <a:latin typeface="Georgia" panose="02040502050405020303" pitchFamily="18" charset="0"/>
                <a:ea typeface="黑体" panose="02010609060101010101" pitchFamily="49" charset="-122"/>
              </a:rPr>
              <a:t> </a:t>
            </a:r>
          </a:p>
          <a:p>
            <a:pPr>
              <a:lnSpc>
                <a:spcPct val="165000"/>
              </a:lnSpc>
              <a:buClr>
                <a:schemeClr val="accent2"/>
              </a:buClr>
              <a:buFont typeface="Wingdings" panose="05000000000000000000" pitchFamily="2" charset="2"/>
              <a:buNone/>
            </a:pPr>
            <a:r>
              <a:rPr kumimoji="1" lang="en-US" altLang="zh-CN" sz="2800" b="1" i="1" dirty="0">
                <a:latin typeface="Georgia" panose="02040502050405020303" pitchFamily="18" charset="0"/>
                <a:ea typeface="黑体" panose="02010609060101010101" pitchFamily="49" charset="-122"/>
              </a:rPr>
              <a:t>P</a:t>
            </a:r>
            <a:r>
              <a:rPr kumimoji="1" lang="en-US" altLang="zh-CN" sz="2800" b="1" dirty="0">
                <a:latin typeface="Georgia" panose="02040502050405020303" pitchFamily="18" charset="0"/>
                <a:ea typeface="黑体" panose="02010609060101010101" pitchFamily="49" charset="-122"/>
              </a:rPr>
              <a:t>{X</a:t>
            </a:r>
            <a:r>
              <a:rPr kumimoji="1" lang="zh-CN" altLang="en-US" sz="2800" b="1" dirty="0">
                <a:latin typeface="Georgia" panose="02040502050405020303" pitchFamily="18" charset="0"/>
                <a:ea typeface="黑体" panose="02010609060101010101" pitchFamily="49" charset="-122"/>
              </a:rPr>
              <a:t>＝</a:t>
            </a:r>
            <a:r>
              <a:rPr kumimoji="1" lang="en-US" altLang="zh-CN" sz="2800" b="1" dirty="0">
                <a:latin typeface="Georgia" panose="02040502050405020303" pitchFamily="18" charset="0"/>
                <a:ea typeface="黑体" panose="02010609060101010101" pitchFamily="49" charset="-122"/>
              </a:rPr>
              <a:t>1</a:t>
            </a:r>
            <a:r>
              <a:rPr kumimoji="1" lang="zh-CN" altLang="en-US" sz="2800" b="1" dirty="0">
                <a:latin typeface="Georgia" panose="02040502050405020303" pitchFamily="18" charset="0"/>
                <a:ea typeface="黑体" panose="02010609060101010101" pitchFamily="49" charset="-122"/>
              </a:rPr>
              <a:t>，</a:t>
            </a:r>
            <a:r>
              <a:rPr kumimoji="1" lang="en-US" altLang="zh-CN" sz="2800" b="1" dirty="0">
                <a:latin typeface="Georgia" panose="02040502050405020303" pitchFamily="18" charset="0"/>
                <a:ea typeface="黑体" panose="02010609060101010101" pitchFamily="49" charset="-122"/>
              </a:rPr>
              <a:t>Y</a:t>
            </a:r>
            <a:r>
              <a:rPr kumimoji="1" lang="zh-CN" altLang="en-US" sz="2800" b="1" dirty="0">
                <a:latin typeface="Georgia" panose="02040502050405020303" pitchFamily="18" charset="0"/>
                <a:ea typeface="黑体" panose="02010609060101010101" pitchFamily="49" charset="-122"/>
              </a:rPr>
              <a:t>＝</a:t>
            </a:r>
            <a:r>
              <a:rPr kumimoji="1" lang="en-US" altLang="zh-CN" sz="2800" b="1" dirty="0">
                <a:latin typeface="Georgia" panose="02040502050405020303" pitchFamily="18" charset="0"/>
                <a:ea typeface="黑体" panose="02010609060101010101" pitchFamily="49" charset="-122"/>
              </a:rPr>
              <a:t>2}=</a:t>
            </a:r>
          </a:p>
          <a:p>
            <a:pPr>
              <a:lnSpc>
                <a:spcPct val="165000"/>
              </a:lnSpc>
              <a:buClr>
                <a:schemeClr val="accent2"/>
              </a:buClr>
              <a:buFont typeface="Wingdings" panose="05000000000000000000" pitchFamily="2" charset="2"/>
              <a:buNone/>
            </a:pPr>
            <a:r>
              <a:rPr kumimoji="1" lang="en-US" altLang="zh-CN" sz="2800" b="1" i="1" dirty="0">
                <a:latin typeface="Georgia" panose="02040502050405020303" pitchFamily="18" charset="0"/>
                <a:ea typeface="黑体" panose="02010609060101010101" pitchFamily="49" charset="-122"/>
              </a:rPr>
              <a:t>P</a:t>
            </a:r>
            <a:r>
              <a:rPr kumimoji="1" lang="en-US" altLang="zh-CN" sz="2800" b="1" dirty="0">
                <a:latin typeface="Georgia" panose="02040502050405020303" pitchFamily="18" charset="0"/>
                <a:ea typeface="黑体" panose="02010609060101010101" pitchFamily="49" charset="-122"/>
              </a:rPr>
              <a:t>{X</a:t>
            </a:r>
            <a:r>
              <a:rPr kumimoji="1" lang="zh-CN" altLang="en-US" sz="2800" b="1" dirty="0">
                <a:latin typeface="Georgia" panose="02040502050405020303" pitchFamily="18" charset="0"/>
                <a:ea typeface="黑体" panose="02010609060101010101" pitchFamily="49" charset="-122"/>
              </a:rPr>
              <a:t>＝</a:t>
            </a:r>
            <a:r>
              <a:rPr kumimoji="1" lang="en-US" altLang="zh-CN" sz="2800" b="1" dirty="0">
                <a:latin typeface="Georgia" panose="02040502050405020303" pitchFamily="18" charset="0"/>
                <a:ea typeface="黑体" panose="02010609060101010101" pitchFamily="49" charset="-122"/>
              </a:rPr>
              <a:t>2</a:t>
            </a:r>
            <a:r>
              <a:rPr kumimoji="1" lang="zh-CN" altLang="en-US" sz="2800" b="1" dirty="0">
                <a:latin typeface="Georgia" panose="02040502050405020303" pitchFamily="18" charset="0"/>
                <a:ea typeface="黑体" panose="02010609060101010101" pitchFamily="49" charset="-122"/>
              </a:rPr>
              <a:t>，</a:t>
            </a:r>
            <a:r>
              <a:rPr kumimoji="1" lang="en-US" altLang="zh-CN" sz="2800" b="1" dirty="0">
                <a:latin typeface="Georgia" panose="02040502050405020303" pitchFamily="18" charset="0"/>
                <a:ea typeface="黑体" panose="02010609060101010101" pitchFamily="49" charset="-122"/>
              </a:rPr>
              <a:t>Y</a:t>
            </a:r>
            <a:r>
              <a:rPr kumimoji="1" lang="zh-CN" altLang="en-US" sz="2800" b="1" dirty="0">
                <a:latin typeface="Georgia" panose="02040502050405020303" pitchFamily="18" charset="0"/>
                <a:ea typeface="黑体" panose="02010609060101010101" pitchFamily="49" charset="-122"/>
              </a:rPr>
              <a:t>＝</a:t>
            </a:r>
            <a:r>
              <a:rPr kumimoji="1" lang="en-US" altLang="zh-CN" sz="2800" b="1" dirty="0">
                <a:latin typeface="Georgia" panose="02040502050405020303" pitchFamily="18" charset="0"/>
                <a:ea typeface="黑体" panose="02010609060101010101" pitchFamily="49" charset="-122"/>
              </a:rPr>
              <a:t>1}=</a:t>
            </a:r>
            <a:endParaRPr kumimoji="1" lang="en-US" altLang="zh-CN" sz="2800" b="1" dirty="0">
              <a:solidFill>
                <a:srgbClr val="000000"/>
              </a:solidFill>
              <a:latin typeface="Georgia" panose="02040502050405020303" pitchFamily="18" charset="0"/>
              <a:ea typeface="黑体" panose="02010609060101010101" pitchFamily="49" charset="-122"/>
            </a:endParaRPr>
          </a:p>
          <a:p>
            <a:pPr>
              <a:lnSpc>
                <a:spcPct val="165000"/>
              </a:lnSpc>
              <a:buClr>
                <a:schemeClr val="accent2"/>
              </a:buClr>
              <a:buFont typeface="Wingdings" panose="05000000000000000000" pitchFamily="2" charset="2"/>
              <a:buNone/>
            </a:pPr>
            <a:r>
              <a:rPr kumimoji="1" lang="en-US" altLang="zh-CN" sz="2800" b="1" i="1" dirty="0">
                <a:solidFill>
                  <a:srgbClr val="000000"/>
                </a:solidFill>
                <a:latin typeface="Georgia" panose="02040502050405020303" pitchFamily="18" charset="0"/>
                <a:ea typeface="黑体" panose="02010609060101010101" pitchFamily="49" charset="-122"/>
              </a:rPr>
              <a:t>P</a:t>
            </a:r>
            <a:r>
              <a:rPr kumimoji="1" lang="en-US" altLang="zh-CN" sz="2800" b="1" dirty="0">
                <a:solidFill>
                  <a:srgbClr val="000000"/>
                </a:solidFill>
                <a:latin typeface="Georgia" panose="02040502050405020303" pitchFamily="18" charset="0"/>
                <a:ea typeface="黑体" panose="02010609060101010101" pitchFamily="49" charset="-122"/>
              </a:rPr>
              <a:t>{X</a:t>
            </a:r>
            <a:r>
              <a:rPr kumimoji="1" lang="zh-CN" altLang="en-US" sz="2800" b="1" dirty="0">
                <a:solidFill>
                  <a:srgbClr val="000000"/>
                </a:solidFill>
                <a:latin typeface="Georgia" panose="02040502050405020303" pitchFamily="18" charset="0"/>
                <a:ea typeface="黑体" panose="02010609060101010101" pitchFamily="49" charset="-122"/>
              </a:rPr>
              <a:t>＝</a:t>
            </a:r>
            <a:r>
              <a:rPr kumimoji="1" lang="en-US" altLang="zh-CN" sz="2800" b="1" dirty="0">
                <a:solidFill>
                  <a:srgbClr val="000000"/>
                </a:solidFill>
                <a:latin typeface="Georgia" panose="02040502050405020303" pitchFamily="18" charset="0"/>
                <a:ea typeface="黑体" panose="02010609060101010101" pitchFamily="49" charset="-122"/>
              </a:rPr>
              <a:t>2</a:t>
            </a:r>
            <a:r>
              <a:rPr kumimoji="1" lang="zh-CN" altLang="en-US" sz="2800" b="1" dirty="0">
                <a:solidFill>
                  <a:srgbClr val="000000"/>
                </a:solidFill>
                <a:latin typeface="Georgia" panose="02040502050405020303" pitchFamily="18" charset="0"/>
                <a:ea typeface="黑体" panose="02010609060101010101" pitchFamily="49" charset="-122"/>
              </a:rPr>
              <a:t>，</a:t>
            </a:r>
            <a:r>
              <a:rPr kumimoji="1" lang="en-US" altLang="zh-CN" sz="2800" b="1" dirty="0">
                <a:solidFill>
                  <a:srgbClr val="000000"/>
                </a:solidFill>
                <a:latin typeface="Georgia" panose="02040502050405020303" pitchFamily="18" charset="0"/>
                <a:ea typeface="黑体" panose="02010609060101010101" pitchFamily="49" charset="-122"/>
              </a:rPr>
              <a:t>Y</a:t>
            </a:r>
            <a:r>
              <a:rPr kumimoji="1" lang="zh-CN" altLang="en-US" sz="2800" b="1" dirty="0">
                <a:solidFill>
                  <a:srgbClr val="000000"/>
                </a:solidFill>
                <a:latin typeface="Georgia" panose="02040502050405020303" pitchFamily="18" charset="0"/>
                <a:ea typeface="黑体" panose="02010609060101010101" pitchFamily="49" charset="-122"/>
              </a:rPr>
              <a:t>＝</a:t>
            </a:r>
            <a:r>
              <a:rPr kumimoji="1" lang="en-US" altLang="zh-CN" sz="2800" b="1" dirty="0">
                <a:solidFill>
                  <a:srgbClr val="000000"/>
                </a:solidFill>
                <a:latin typeface="Georgia" panose="02040502050405020303" pitchFamily="18" charset="0"/>
                <a:ea typeface="黑体" panose="02010609060101010101" pitchFamily="49" charset="-122"/>
              </a:rPr>
              <a:t>2}=</a:t>
            </a:r>
          </a:p>
          <a:p>
            <a:pPr>
              <a:lnSpc>
                <a:spcPct val="165000"/>
              </a:lnSpc>
              <a:buClr>
                <a:schemeClr val="accent2"/>
              </a:buClr>
              <a:buFont typeface="Wingdings" panose="05000000000000000000" pitchFamily="2" charset="2"/>
              <a:buNone/>
            </a:pPr>
            <a:endParaRPr kumimoji="1" lang="en-US" altLang="zh-CN" sz="2800" b="1" dirty="0">
              <a:solidFill>
                <a:srgbClr val="000000"/>
              </a:solidFill>
              <a:latin typeface="Georgia" panose="02040502050405020303" pitchFamily="18" charset="0"/>
              <a:ea typeface="黑体" panose="02010609060101010101" pitchFamily="49" charset="-122"/>
            </a:endParaRPr>
          </a:p>
        </p:txBody>
      </p:sp>
      <p:sp>
        <p:nvSpPr>
          <p:cNvPr id="8" name="Rectangle 37">
            <a:extLst>
              <a:ext uri="{FF2B5EF4-FFF2-40B4-BE49-F238E27FC236}">
                <a16:creationId xmlns:a16="http://schemas.microsoft.com/office/drawing/2014/main" id="{251D7075-044A-4674-BB73-5B06F9FE8A8C}"/>
              </a:ext>
            </a:extLst>
          </p:cNvPr>
          <p:cNvSpPr>
            <a:spLocks noChangeArrowheads="1"/>
          </p:cNvSpPr>
          <p:nvPr/>
        </p:nvSpPr>
        <p:spPr bwMode="auto">
          <a:xfrm>
            <a:off x="3810000" y="3962400"/>
            <a:ext cx="3810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0000"/>
                </a:solidFill>
                <a:latin typeface="Georgia" panose="02040502050405020303" pitchFamily="18" charset="0"/>
              </a:rPr>
              <a:t>(1/3) × (2/2)</a:t>
            </a:r>
            <a:r>
              <a:rPr kumimoji="1" lang="zh-CN" altLang="en-US" sz="2800" b="1">
                <a:solidFill>
                  <a:srgbClr val="FF0000"/>
                </a:solidFill>
                <a:latin typeface="Georgia" panose="02040502050405020303" pitchFamily="18" charset="0"/>
              </a:rPr>
              <a:t>＝</a:t>
            </a:r>
            <a:r>
              <a:rPr kumimoji="1" lang="en-US" altLang="zh-CN" sz="2800" b="1">
                <a:solidFill>
                  <a:srgbClr val="FF0000"/>
                </a:solidFill>
                <a:latin typeface="Georgia" panose="02040502050405020303" pitchFamily="18" charset="0"/>
              </a:rPr>
              <a:t>1/3</a:t>
            </a:r>
            <a:r>
              <a:rPr kumimoji="1" lang="zh-CN" altLang="en-US" sz="2800" b="1">
                <a:solidFill>
                  <a:srgbClr val="FF0000"/>
                </a:solidFill>
                <a:latin typeface="Georgia" panose="02040502050405020303" pitchFamily="18" charset="0"/>
              </a:rPr>
              <a:t>，</a:t>
            </a:r>
          </a:p>
        </p:txBody>
      </p:sp>
      <p:sp>
        <p:nvSpPr>
          <p:cNvPr id="9" name="Rectangle 38">
            <a:extLst>
              <a:ext uri="{FF2B5EF4-FFF2-40B4-BE49-F238E27FC236}">
                <a16:creationId xmlns:a16="http://schemas.microsoft.com/office/drawing/2014/main" id="{ED4EF370-3B94-4B55-83C4-37C47410400E}"/>
              </a:ext>
            </a:extLst>
          </p:cNvPr>
          <p:cNvSpPr>
            <a:spLocks noChangeArrowheads="1"/>
          </p:cNvSpPr>
          <p:nvPr/>
        </p:nvSpPr>
        <p:spPr bwMode="auto">
          <a:xfrm>
            <a:off x="3810000" y="4648200"/>
            <a:ext cx="3724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0000"/>
                </a:solidFill>
                <a:latin typeface="Georgia" panose="02040502050405020303" pitchFamily="18" charset="0"/>
              </a:rPr>
              <a:t>(2/3) ×(1/2)</a:t>
            </a:r>
            <a:r>
              <a:rPr kumimoji="1" lang="zh-CN" altLang="en-US" sz="2800" b="1">
                <a:solidFill>
                  <a:srgbClr val="FF0000"/>
                </a:solidFill>
                <a:latin typeface="Georgia" panose="02040502050405020303" pitchFamily="18" charset="0"/>
              </a:rPr>
              <a:t>＝</a:t>
            </a:r>
            <a:r>
              <a:rPr kumimoji="1" lang="en-US" altLang="zh-CN" sz="2800" b="1">
                <a:solidFill>
                  <a:srgbClr val="FF0000"/>
                </a:solidFill>
                <a:latin typeface="Georgia" panose="02040502050405020303" pitchFamily="18" charset="0"/>
              </a:rPr>
              <a:t>1/3</a:t>
            </a:r>
            <a:r>
              <a:rPr kumimoji="1" lang="zh-CN" altLang="en-US" sz="2800" b="1">
                <a:solidFill>
                  <a:srgbClr val="FF0000"/>
                </a:solidFill>
                <a:latin typeface="Georgia" panose="02040502050405020303" pitchFamily="18" charset="0"/>
              </a:rPr>
              <a:t>，</a:t>
            </a:r>
          </a:p>
        </p:txBody>
      </p:sp>
      <p:sp>
        <p:nvSpPr>
          <p:cNvPr id="10" name="Rectangle 39">
            <a:extLst>
              <a:ext uri="{FF2B5EF4-FFF2-40B4-BE49-F238E27FC236}">
                <a16:creationId xmlns:a16="http://schemas.microsoft.com/office/drawing/2014/main" id="{134D7EC9-93F3-4E79-AF8F-2323CA5C1ADB}"/>
              </a:ext>
            </a:extLst>
          </p:cNvPr>
          <p:cNvSpPr>
            <a:spLocks noChangeArrowheads="1"/>
          </p:cNvSpPr>
          <p:nvPr/>
        </p:nvSpPr>
        <p:spPr bwMode="auto">
          <a:xfrm>
            <a:off x="3810000" y="5334000"/>
            <a:ext cx="3724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0000"/>
                </a:solidFill>
                <a:latin typeface="Georgia" panose="02040502050405020303" pitchFamily="18" charset="0"/>
              </a:rPr>
              <a:t>(2/3) ×(1/2)</a:t>
            </a:r>
            <a:r>
              <a:rPr kumimoji="1" lang="zh-CN" altLang="en-US" sz="2800" b="1">
                <a:solidFill>
                  <a:srgbClr val="FF0000"/>
                </a:solidFill>
                <a:latin typeface="Georgia" panose="02040502050405020303" pitchFamily="18" charset="0"/>
              </a:rPr>
              <a:t>＝</a:t>
            </a:r>
            <a:r>
              <a:rPr kumimoji="1" lang="en-US" altLang="zh-CN" sz="2800" b="1">
                <a:solidFill>
                  <a:srgbClr val="FF0000"/>
                </a:solidFill>
                <a:latin typeface="Georgia" panose="02040502050405020303" pitchFamily="18" charset="0"/>
              </a:rPr>
              <a:t>1/3</a:t>
            </a:r>
            <a:r>
              <a:rPr kumimoji="1" lang="zh-CN" altLang="en-US" sz="2800" b="1">
                <a:solidFill>
                  <a:srgbClr val="FF0000"/>
                </a:solidFill>
                <a:latin typeface="Georgia" panose="02040502050405020303" pitchFamily="18" charset="0"/>
              </a:rPr>
              <a:t>，</a:t>
            </a:r>
          </a:p>
        </p:txBody>
      </p:sp>
      <p:sp>
        <p:nvSpPr>
          <p:cNvPr id="11" name="Text Box 40">
            <a:extLst>
              <a:ext uri="{FF2B5EF4-FFF2-40B4-BE49-F238E27FC236}">
                <a16:creationId xmlns:a16="http://schemas.microsoft.com/office/drawing/2014/main" id="{111C069E-D108-48A7-847C-6BE59179D31A}"/>
              </a:ext>
            </a:extLst>
          </p:cNvPr>
          <p:cNvSpPr txBox="1">
            <a:spLocks noChangeArrowheads="1"/>
          </p:cNvSpPr>
          <p:nvPr/>
        </p:nvSpPr>
        <p:spPr bwMode="auto">
          <a:xfrm>
            <a:off x="3962400" y="3276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FF0000"/>
                </a:solidFill>
                <a:latin typeface="Georgia" panose="02040502050405020303" pitchFamily="18" charset="0"/>
              </a:rPr>
              <a:t>0</a:t>
            </a:r>
          </a:p>
        </p:txBody>
      </p:sp>
    </p:spTree>
    <p:extLst>
      <p:ext uri="{BB962C8B-B14F-4D97-AF65-F5344CB8AC3E}">
        <p14:creationId xmlns:p14="http://schemas.microsoft.com/office/powerpoint/2010/main" val="324750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
                                        </p:tgtEl>
                                        <p:attrNameLst>
                                          <p:attrName>style.visibility</p:attrName>
                                        </p:attrNameLst>
                                      </p:cBhvr>
                                      <p:to>
                                        <p:strVal val="visible"/>
                                      </p:to>
                                    </p:set>
                                    <p:anim calcmode="discrete" valueType="clr">
                                      <p:cBhvr override="childStyle">
                                        <p:cTn id="7"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
                                        </p:tgtEl>
                                        <p:attrNameLst>
                                          <p:attrName>fillcolor</p:attrName>
                                        </p:attrNameLst>
                                      </p:cBhvr>
                                      <p:tavLst>
                                        <p:tav tm="0">
                                          <p:val>
                                            <p:clrVal>
                                              <a:schemeClr val="accent2"/>
                                            </p:clrVal>
                                          </p:val>
                                        </p:tav>
                                        <p:tav tm="50000">
                                          <p:val>
                                            <p:clrVal>
                                              <a:schemeClr val="hlink"/>
                                            </p:clrVal>
                                          </p:val>
                                        </p:tav>
                                      </p:tavLst>
                                    </p:anim>
                                    <p:set>
                                      <p:cBhvr>
                                        <p:cTn id="9" dur="80"/>
                                        <p:tgtEl>
                                          <p:spTgt spid="6"/>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up)">
                                      <p:cBhvr>
                                        <p:cTn id="14" dur="50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slide(fromBottom)">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slide(fromBottom)">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slide(fromBottom)">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slide(fromBottom)">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DA513A-1F6E-4CDC-884D-B2FEA411A6BA}"/>
              </a:ext>
            </a:extLst>
          </p:cNvPr>
          <p:cNvSpPr>
            <a:spLocks noGrp="1"/>
          </p:cNvSpPr>
          <p:nvPr>
            <p:ph type="title"/>
          </p:nvPr>
        </p:nvSpPr>
        <p:spPr/>
        <p:txBody>
          <a:bodyPr/>
          <a:lstStyle/>
          <a:p>
            <a:r>
              <a:rPr lang="en-US" altLang="zh-CN" dirty="0"/>
              <a:t>3.5-2 </a:t>
            </a:r>
            <a:r>
              <a:rPr lang="zh-CN" altLang="en-US" dirty="0"/>
              <a:t>二维离散随机变量</a:t>
            </a:r>
          </a:p>
        </p:txBody>
      </p:sp>
      <p:sp>
        <p:nvSpPr>
          <p:cNvPr id="3" name="内容占位符 2">
            <a:extLst>
              <a:ext uri="{FF2B5EF4-FFF2-40B4-BE49-F238E27FC236}">
                <a16:creationId xmlns:a16="http://schemas.microsoft.com/office/drawing/2014/main" id="{E7DE7985-386E-464A-8183-12D82AAC6549}"/>
              </a:ext>
            </a:extLst>
          </p:cNvPr>
          <p:cNvSpPr>
            <a:spLocks noGrp="1"/>
          </p:cNvSpPr>
          <p:nvPr>
            <p:ph idx="1"/>
          </p:nvPr>
        </p:nvSpPr>
        <p:spPr/>
        <p:txBody>
          <a:bodyPr/>
          <a:lstStyle/>
          <a:p>
            <a:endParaRPr lang="zh-CN" altLang="en-US" dirty="0"/>
          </a:p>
        </p:txBody>
      </p:sp>
      <p:sp>
        <p:nvSpPr>
          <p:cNvPr id="4" name="Rectangle 5">
            <a:extLst>
              <a:ext uri="{FF2B5EF4-FFF2-40B4-BE49-F238E27FC236}">
                <a16:creationId xmlns:a16="http://schemas.microsoft.com/office/drawing/2014/main" id="{96645710-5E9B-446C-9881-E62A91F7A95A}"/>
              </a:ext>
            </a:extLst>
          </p:cNvPr>
          <p:cNvSpPr>
            <a:spLocks noChangeArrowheads="1"/>
          </p:cNvSpPr>
          <p:nvPr/>
        </p:nvSpPr>
        <p:spPr bwMode="auto">
          <a:xfrm>
            <a:off x="5638800" y="2895600"/>
            <a:ext cx="1301750" cy="55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kumimoji="1" lang="en-US" altLang="zh-CN" sz="3200" b="1">
                <a:solidFill>
                  <a:srgbClr val="FF0000"/>
                </a:solidFill>
                <a:latin typeface="Georgia" panose="02040502050405020303" pitchFamily="18" charset="0"/>
                <a:ea typeface="黑体" panose="02010609060101010101" pitchFamily="49" charset="-122"/>
                <a:cs typeface="Times New Roman" panose="02020603050405020304" pitchFamily="18" charset="0"/>
              </a:rPr>
              <a:t>1/3</a:t>
            </a:r>
          </a:p>
        </p:txBody>
      </p:sp>
      <p:sp>
        <p:nvSpPr>
          <p:cNvPr id="5" name="Rectangle 6">
            <a:extLst>
              <a:ext uri="{FF2B5EF4-FFF2-40B4-BE49-F238E27FC236}">
                <a16:creationId xmlns:a16="http://schemas.microsoft.com/office/drawing/2014/main" id="{963DEDCC-E39D-44BC-B906-E48E3DA68D2D}"/>
              </a:ext>
            </a:extLst>
          </p:cNvPr>
          <p:cNvSpPr>
            <a:spLocks noChangeArrowheads="1"/>
          </p:cNvSpPr>
          <p:nvPr/>
        </p:nvSpPr>
        <p:spPr bwMode="auto">
          <a:xfrm>
            <a:off x="3810000" y="2819400"/>
            <a:ext cx="1303338" cy="55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kumimoji="1" lang="en-US" altLang="zh-CN" sz="3200" b="1">
                <a:solidFill>
                  <a:srgbClr val="FF0000"/>
                </a:solidFill>
                <a:latin typeface="Georgia" panose="02040502050405020303" pitchFamily="18" charset="0"/>
                <a:ea typeface="黑体" panose="02010609060101010101" pitchFamily="49" charset="-122"/>
                <a:cs typeface="Times New Roman" panose="02020603050405020304" pitchFamily="18" charset="0"/>
              </a:rPr>
              <a:t>1/3</a:t>
            </a:r>
          </a:p>
        </p:txBody>
      </p:sp>
      <p:sp>
        <p:nvSpPr>
          <p:cNvPr id="6" name="Rectangle 8">
            <a:extLst>
              <a:ext uri="{FF2B5EF4-FFF2-40B4-BE49-F238E27FC236}">
                <a16:creationId xmlns:a16="http://schemas.microsoft.com/office/drawing/2014/main" id="{C6155753-D431-43C1-BB6E-60B360D99191}"/>
              </a:ext>
            </a:extLst>
          </p:cNvPr>
          <p:cNvSpPr>
            <a:spLocks noChangeArrowheads="1"/>
          </p:cNvSpPr>
          <p:nvPr/>
        </p:nvSpPr>
        <p:spPr bwMode="auto">
          <a:xfrm>
            <a:off x="5715000" y="2286000"/>
            <a:ext cx="130175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kumimoji="1" lang="en-US" altLang="zh-CN" sz="3200" b="1">
                <a:solidFill>
                  <a:srgbClr val="FF0000"/>
                </a:solidFill>
                <a:latin typeface="Georgia" panose="02040502050405020303" pitchFamily="18" charset="0"/>
                <a:ea typeface="黑体" panose="02010609060101010101" pitchFamily="49" charset="-122"/>
                <a:cs typeface="Times New Roman" panose="02020603050405020304" pitchFamily="18" charset="0"/>
              </a:rPr>
              <a:t>1/3</a:t>
            </a:r>
          </a:p>
        </p:txBody>
      </p:sp>
      <p:sp>
        <p:nvSpPr>
          <p:cNvPr id="7" name="Rectangle 9">
            <a:extLst>
              <a:ext uri="{FF2B5EF4-FFF2-40B4-BE49-F238E27FC236}">
                <a16:creationId xmlns:a16="http://schemas.microsoft.com/office/drawing/2014/main" id="{7EA15DB6-93DE-41E2-B2F5-B764338D51E3}"/>
              </a:ext>
            </a:extLst>
          </p:cNvPr>
          <p:cNvSpPr>
            <a:spLocks noChangeArrowheads="1"/>
          </p:cNvSpPr>
          <p:nvPr/>
        </p:nvSpPr>
        <p:spPr bwMode="auto">
          <a:xfrm>
            <a:off x="3733800" y="2286000"/>
            <a:ext cx="1303338"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kumimoji="1" lang="en-US" altLang="zh-CN" sz="3200" b="1">
                <a:solidFill>
                  <a:srgbClr val="FF0000"/>
                </a:solidFill>
                <a:latin typeface="Georgia" panose="02040502050405020303" pitchFamily="18" charset="0"/>
                <a:ea typeface="黑体" panose="02010609060101010101" pitchFamily="49" charset="-122"/>
              </a:rPr>
              <a:t>0</a:t>
            </a:r>
          </a:p>
        </p:txBody>
      </p:sp>
      <p:sp>
        <p:nvSpPr>
          <p:cNvPr id="8" name="Rectangle 23">
            <a:extLst>
              <a:ext uri="{FF2B5EF4-FFF2-40B4-BE49-F238E27FC236}">
                <a16:creationId xmlns:a16="http://schemas.microsoft.com/office/drawing/2014/main" id="{246EF609-A3F9-48BC-B64C-026B86EA3216}"/>
              </a:ext>
            </a:extLst>
          </p:cNvPr>
          <p:cNvSpPr>
            <a:spLocks noChangeArrowheads="1"/>
          </p:cNvSpPr>
          <p:nvPr/>
        </p:nvSpPr>
        <p:spPr bwMode="auto">
          <a:xfrm>
            <a:off x="1600200" y="819150"/>
            <a:ext cx="6629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latin typeface="Georgia" panose="02040502050405020303" pitchFamily="18" charset="0"/>
                <a:ea typeface="黑体" panose="02010609060101010101" pitchFamily="49" charset="-122"/>
              </a:rPr>
              <a:t>(X,Y)</a:t>
            </a:r>
            <a:r>
              <a:rPr kumimoji="1" lang="zh-CN" altLang="en-US" sz="3200" b="1">
                <a:latin typeface="Georgia" panose="02040502050405020303" pitchFamily="18" charset="0"/>
                <a:ea typeface="黑体" panose="02010609060101010101" pitchFamily="49" charset="-122"/>
              </a:rPr>
              <a:t>的联合分布律</a:t>
            </a:r>
          </a:p>
        </p:txBody>
      </p:sp>
      <p:graphicFrame>
        <p:nvGraphicFramePr>
          <p:cNvPr id="9" name="Group 42">
            <a:extLst>
              <a:ext uri="{FF2B5EF4-FFF2-40B4-BE49-F238E27FC236}">
                <a16:creationId xmlns:a16="http://schemas.microsoft.com/office/drawing/2014/main" id="{0ACA1BB5-3E2E-472B-8C6A-FF7295F6D1EF}"/>
              </a:ext>
            </a:extLst>
          </p:cNvPr>
          <p:cNvGraphicFramePr>
            <a:graphicFrameLocks noGrp="1"/>
          </p:cNvGraphicFramePr>
          <p:nvPr/>
        </p:nvGraphicFramePr>
        <p:xfrm>
          <a:off x="1371600" y="1828800"/>
          <a:ext cx="6096000" cy="1574801"/>
        </p:xfrm>
        <a:graphic>
          <a:graphicData uri="http://schemas.openxmlformats.org/drawingml/2006/table">
            <a:tbl>
              <a:tblPr/>
              <a:tblGrid>
                <a:gridCol w="2032000">
                  <a:extLst>
                    <a:ext uri="{9D8B030D-6E8A-4147-A177-3AD203B41FA5}">
                      <a16:colId xmlns:a16="http://schemas.microsoft.com/office/drawing/2014/main" val="3729884339"/>
                    </a:ext>
                  </a:extLst>
                </a:gridCol>
                <a:gridCol w="2032000">
                  <a:extLst>
                    <a:ext uri="{9D8B030D-6E8A-4147-A177-3AD203B41FA5}">
                      <a16:colId xmlns:a16="http://schemas.microsoft.com/office/drawing/2014/main" val="192274222"/>
                    </a:ext>
                  </a:extLst>
                </a:gridCol>
                <a:gridCol w="2032000">
                  <a:extLst>
                    <a:ext uri="{9D8B030D-6E8A-4147-A177-3AD203B41FA5}">
                      <a16:colId xmlns:a16="http://schemas.microsoft.com/office/drawing/2014/main" val="492077455"/>
                    </a:ext>
                  </a:extLst>
                </a:gridCol>
              </a:tblGrid>
              <a:tr h="5254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Georgia" panose="02040502050405020303" pitchFamily="18" charset="0"/>
                          <a:ea typeface="宋体" panose="02010600030101010101" pitchFamily="2" charset="-122"/>
                        </a:rPr>
                        <a:t>X/Y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Georgia" panose="02040502050405020303"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Georgia" panose="02040502050405020303"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10412701"/>
                  </a:ext>
                </a:extLst>
              </a:tr>
              <a:tr h="52387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Georgia" panose="02040502050405020303"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a:ln>
                          <a:noFill/>
                        </a:ln>
                        <a:solidFill>
                          <a:schemeClr val="tx1"/>
                        </a:solidFill>
                        <a:effectLst/>
                        <a:latin typeface="Georgia" panose="02040502050405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a:ln>
                          <a:noFill/>
                        </a:ln>
                        <a:solidFill>
                          <a:schemeClr val="tx1"/>
                        </a:solidFill>
                        <a:effectLst/>
                        <a:latin typeface="Georgia" panose="02040502050405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50855245"/>
                  </a:ext>
                </a:extLst>
              </a:tr>
              <a:tr h="5254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Georgia" panose="02040502050405020303" pitchFamily="18"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a:ln>
                          <a:noFill/>
                        </a:ln>
                        <a:solidFill>
                          <a:schemeClr val="tx1"/>
                        </a:solidFill>
                        <a:effectLst/>
                        <a:latin typeface="Georgia" panose="02040502050405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a:ln>
                          <a:noFill/>
                        </a:ln>
                        <a:solidFill>
                          <a:schemeClr val="tx1"/>
                        </a:solidFill>
                        <a:effectLst/>
                        <a:latin typeface="Georgia" panose="02040502050405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96188451"/>
                  </a:ext>
                </a:extLst>
              </a:tr>
            </a:tbl>
          </a:graphicData>
        </a:graphic>
      </p:graphicFrame>
    </p:spTree>
    <p:extLst>
      <p:ext uri="{BB962C8B-B14F-4D97-AF65-F5344CB8AC3E}">
        <p14:creationId xmlns:p14="http://schemas.microsoft.com/office/powerpoint/2010/main" val="50351585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9037A-CA4B-4E5D-B837-6E978B522D47}"/>
              </a:ext>
            </a:extLst>
          </p:cNvPr>
          <p:cNvSpPr>
            <a:spLocks noGrp="1"/>
          </p:cNvSpPr>
          <p:nvPr>
            <p:ph type="title"/>
          </p:nvPr>
        </p:nvSpPr>
        <p:spPr/>
        <p:txBody>
          <a:bodyPr/>
          <a:lstStyle/>
          <a:p>
            <a:r>
              <a:rPr lang="en-US" altLang="zh-CN" dirty="0"/>
              <a:t>3.5-2 </a:t>
            </a:r>
            <a:r>
              <a:rPr lang="zh-CN" altLang="en-US" dirty="0"/>
              <a:t>二维离散随机变量</a:t>
            </a:r>
          </a:p>
        </p:txBody>
      </p:sp>
      <p:sp>
        <p:nvSpPr>
          <p:cNvPr id="3" name="内容占位符 2">
            <a:extLst>
              <a:ext uri="{FF2B5EF4-FFF2-40B4-BE49-F238E27FC236}">
                <a16:creationId xmlns:a16="http://schemas.microsoft.com/office/drawing/2014/main" id="{7413CDFA-2F13-486D-B689-0E7A41413B00}"/>
              </a:ext>
            </a:extLst>
          </p:cNvPr>
          <p:cNvSpPr>
            <a:spLocks noGrp="1"/>
          </p:cNvSpPr>
          <p:nvPr>
            <p:ph idx="1"/>
          </p:nvPr>
        </p:nvSpPr>
        <p:spPr/>
        <p:txBody>
          <a:bodyPr/>
          <a:lstStyle/>
          <a:p>
            <a:r>
              <a:rPr lang="zh-CN" altLang="en-US" sz="2800" kern="10" dirty="0">
                <a:ln w="19050">
                  <a:solidFill>
                    <a:srgbClr val="0000FF"/>
                  </a:solidFill>
                  <a:round/>
                  <a:headEnd/>
                  <a:tailEnd/>
                </a:ln>
                <a:solidFill>
                  <a:srgbClr val="0066CC"/>
                </a:solidFill>
                <a:effectLst>
                  <a:outerShdw dist="35921" dir="2700000" algn="ctr" rotWithShape="0">
                    <a:srgbClr val="990000"/>
                  </a:outerShdw>
                </a:effectLst>
                <a:latin typeface="楷体_GB2312"/>
              </a:rPr>
              <a:t>练一练</a:t>
            </a:r>
          </a:p>
          <a:p>
            <a:endParaRPr lang="zh-CN" altLang="en-US" dirty="0"/>
          </a:p>
        </p:txBody>
      </p:sp>
      <p:graphicFrame>
        <p:nvGraphicFramePr>
          <p:cNvPr id="4" name="Object 5">
            <a:extLst>
              <a:ext uri="{FF2B5EF4-FFF2-40B4-BE49-F238E27FC236}">
                <a16:creationId xmlns:a16="http://schemas.microsoft.com/office/drawing/2014/main" id="{7E85C115-5EF2-406F-8DC4-E83515F42B99}"/>
              </a:ext>
            </a:extLst>
          </p:cNvPr>
          <p:cNvGraphicFramePr>
            <a:graphicFrameLocks noChangeAspect="1"/>
          </p:cNvGraphicFramePr>
          <p:nvPr>
            <p:extLst>
              <p:ext uri="{D42A27DB-BD31-4B8C-83A1-F6EECF244321}">
                <p14:modId xmlns:p14="http://schemas.microsoft.com/office/powerpoint/2010/main" val="4146050666"/>
              </p:ext>
            </p:extLst>
          </p:nvPr>
        </p:nvGraphicFramePr>
        <p:xfrm>
          <a:off x="261560" y="2520560"/>
          <a:ext cx="4098925" cy="908440"/>
        </p:xfrm>
        <a:graphic>
          <a:graphicData uri="http://schemas.openxmlformats.org/presentationml/2006/ole">
            <mc:AlternateContent xmlns:mc="http://schemas.openxmlformats.org/markup-compatibility/2006">
              <mc:Choice xmlns:v="urn:schemas-microsoft-com:vml" Requires="v">
                <p:oleObj spid="_x0000_s90514" name="公式" r:id="rId3" imgW="1879560" imgH="482400" progId="Equation.3">
                  <p:embed/>
                </p:oleObj>
              </mc:Choice>
              <mc:Fallback>
                <p:oleObj name="公式" r:id="rId3" imgW="1879560" imgH="482400" progId="Equation.3">
                  <p:embed/>
                  <p:pic>
                    <p:nvPicPr>
                      <p:cNvPr id="133125" name="Object 5">
                        <a:extLst>
                          <a:ext uri="{FF2B5EF4-FFF2-40B4-BE49-F238E27FC236}">
                            <a16:creationId xmlns:a16="http://schemas.microsoft.com/office/drawing/2014/main" id="{DF969D72-5563-4A4E-BD41-9564B7CCFE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560" y="2520560"/>
                        <a:ext cx="4098925" cy="908440"/>
                      </a:xfrm>
                      <a:prstGeom prst="rect">
                        <a:avLst/>
                      </a:prstGeom>
                      <a:noFill/>
                      <a:extLst/>
                    </p:spPr>
                  </p:pic>
                </p:oleObj>
              </mc:Fallback>
            </mc:AlternateContent>
          </a:graphicData>
        </a:graphic>
      </p:graphicFrame>
      <p:graphicFrame>
        <p:nvGraphicFramePr>
          <p:cNvPr id="5" name="Object 4">
            <a:extLst>
              <a:ext uri="{FF2B5EF4-FFF2-40B4-BE49-F238E27FC236}">
                <a16:creationId xmlns:a16="http://schemas.microsoft.com/office/drawing/2014/main" id="{A82CF0E5-0E49-49BF-9E5A-FBCA9693C137}"/>
              </a:ext>
            </a:extLst>
          </p:cNvPr>
          <p:cNvGraphicFramePr>
            <a:graphicFrameLocks noChangeAspect="1"/>
          </p:cNvGraphicFramePr>
          <p:nvPr>
            <p:extLst>
              <p:ext uri="{D42A27DB-BD31-4B8C-83A1-F6EECF244321}">
                <p14:modId xmlns:p14="http://schemas.microsoft.com/office/powerpoint/2010/main" val="1704058140"/>
              </p:ext>
            </p:extLst>
          </p:nvPr>
        </p:nvGraphicFramePr>
        <p:xfrm>
          <a:off x="4454631" y="2520853"/>
          <a:ext cx="4050075" cy="908441"/>
        </p:xfrm>
        <a:graphic>
          <a:graphicData uri="http://schemas.openxmlformats.org/presentationml/2006/ole">
            <mc:AlternateContent xmlns:mc="http://schemas.openxmlformats.org/markup-compatibility/2006">
              <mc:Choice xmlns:v="urn:schemas-microsoft-com:vml" Requires="v">
                <p:oleObj spid="_x0000_s90515" name="公式" r:id="rId5" imgW="1854000" imgH="482400" progId="Equation.3">
                  <p:embed/>
                </p:oleObj>
              </mc:Choice>
              <mc:Fallback>
                <p:oleObj name="公式" r:id="rId5" imgW="1854000" imgH="482400" progId="Equation.3">
                  <p:embed/>
                  <p:pic>
                    <p:nvPicPr>
                      <p:cNvPr id="133124" name="Object 4">
                        <a:extLst>
                          <a:ext uri="{FF2B5EF4-FFF2-40B4-BE49-F238E27FC236}">
                            <a16:creationId xmlns:a16="http://schemas.microsoft.com/office/drawing/2014/main" id="{94C8E8B8-305B-4509-A821-46D9A563EB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4631" y="2520853"/>
                        <a:ext cx="4050075" cy="908441"/>
                      </a:xfrm>
                      <a:prstGeom prst="rect">
                        <a:avLst/>
                      </a:prstGeom>
                      <a:noFill/>
                      <a:extLst/>
                    </p:spPr>
                  </p:pic>
                </p:oleObj>
              </mc:Fallback>
            </mc:AlternateContent>
          </a:graphicData>
        </a:graphic>
      </p:graphicFrame>
      <p:sp>
        <p:nvSpPr>
          <p:cNvPr id="6" name="Rectangle 6">
            <a:extLst>
              <a:ext uri="{FF2B5EF4-FFF2-40B4-BE49-F238E27FC236}">
                <a16:creationId xmlns:a16="http://schemas.microsoft.com/office/drawing/2014/main" id="{076FF94C-9147-49D5-914F-4D2EA228FE51}"/>
              </a:ext>
            </a:extLst>
          </p:cNvPr>
          <p:cNvSpPr>
            <a:spLocks noChangeArrowheads="1"/>
          </p:cNvSpPr>
          <p:nvPr/>
        </p:nvSpPr>
        <p:spPr bwMode="auto">
          <a:xfrm>
            <a:off x="228600" y="1021984"/>
            <a:ext cx="8686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1143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dirty="0">
                <a:latin typeface="Georgia" panose="02040502050405020303" pitchFamily="18" charset="0"/>
                <a:ea typeface="黑体" panose="02010609060101010101" pitchFamily="49" charset="-122"/>
                <a:cs typeface="Times New Roman" panose="02020603050405020304" pitchFamily="18" charset="0"/>
              </a:rPr>
              <a:t>箱内装有</a:t>
            </a:r>
            <a:r>
              <a:rPr lang="en-US" altLang="zh-CN" sz="2400" b="1" dirty="0">
                <a:solidFill>
                  <a:srgbClr val="FF0000"/>
                </a:solidFill>
                <a:latin typeface="Georgia" panose="02040502050405020303" pitchFamily="18" charset="0"/>
                <a:ea typeface="黑体" panose="02010609060101010101" pitchFamily="49" charset="-122"/>
                <a:cs typeface="Times New Roman" panose="02020603050405020304" pitchFamily="18" charset="0"/>
              </a:rPr>
              <a:t>12</a:t>
            </a:r>
            <a:r>
              <a:rPr lang="zh-CN" altLang="en-US" sz="2400" b="1" dirty="0">
                <a:latin typeface="Georgia" panose="02040502050405020303" pitchFamily="18" charset="0"/>
                <a:ea typeface="黑体" panose="02010609060101010101" pitchFamily="49" charset="-122"/>
                <a:cs typeface="Times New Roman" panose="02020603050405020304" pitchFamily="18" charset="0"/>
              </a:rPr>
              <a:t>只开关，其中</a:t>
            </a:r>
            <a:r>
              <a:rPr lang="en-US" altLang="zh-CN" sz="2400" b="1" dirty="0">
                <a:solidFill>
                  <a:srgbClr val="FF0000"/>
                </a:solidFill>
                <a:latin typeface="Georgia" panose="02040502050405020303" pitchFamily="18" charset="0"/>
                <a:ea typeface="黑体" panose="02010609060101010101" pitchFamily="49" charset="-122"/>
                <a:cs typeface="Times New Roman" panose="02020603050405020304" pitchFamily="18" charset="0"/>
              </a:rPr>
              <a:t>2</a:t>
            </a:r>
            <a:r>
              <a:rPr lang="zh-CN" altLang="en-US" sz="2400" b="1" dirty="0">
                <a:latin typeface="Georgia" panose="02040502050405020303" pitchFamily="18" charset="0"/>
                <a:ea typeface="黑体" panose="02010609060101010101" pitchFamily="49" charset="-122"/>
                <a:cs typeface="Times New Roman" panose="02020603050405020304" pitchFamily="18" charset="0"/>
              </a:rPr>
              <a:t>只是</a:t>
            </a:r>
            <a:r>
              <a:rPr lang="zh-CN" altLang="en-US" sz="2400" b="1" dirty="0">
                <a:solidFill>
                  <a:srgbClr val="006600"/>
                </a:solidFill>
                <a:latin typeface="Georgia" panose="02040502050405020303" pitchFamily="18" charset="0"/>
                <a:ea typeface="黑体" panose="02010609060101010101" pitchFamily="49" charset="-122"/>
                <a:cs typeface="Times New Roman" panose="02020603050405020304" pitchFamily="18" charset="0"/>
              </a:rPr>
              <a:t>次品</a:t>
            </a:r>
            <a:r>
              <a:rPr lang="zh-CN" altLang="en-US" sz="2400" b="1" dirty="0">
                <a:latin typeface="Georgia" panose="02040502050405020303" pitchFamily="18" charset="0"/>
                <a:ea typeface="黑体" panose="02010609060101010101" pitchFamily="49" charset="-122"/>
                <a:cs typeface="Times New Roman" panose="02020603050405020304" pitchFamily="18" charset="0"/>
              </a:rPr>
              <a:t>，</a:t>
            </a:r>
          </a:p>
          <a:p>
            <a:r>
              <a:rPr lang="zh-CN" altLang="en-US" sz="2400" b="1" dirty="0">
                <a:latin typeface="Georgia" panose="02040502050405020303" pitchFamily="18" charset="0"/>
                <a:ea typeface="黑体" panose="02010609060101010101" pitchFamily="49" charset="-122"/>
                <a:cs typeface="Times New Roman" panose="02020603050405020304" pitchFamily="18" charset="0"/>
              </a:rPr>
              <a:t>现从箱内随机</a:t>
            </a:r>
            <a:r>
              <a:rPr lang="zh-CN" altLang="en-US" sz="2400" b="1" dirty="0">
                <a:solidFill>
                  <a:srgbClr val="0000FF"/>
                </a:solidFill>
                <a:latin typeface="Georgia" panose="02040502050405020303" pitchFamily="18" charset="0"/>
                <a:ea typeface="黑体" panose="02010609060101010101" pitchFamily="49" charset="-122"/>
                <a:cs typeface="Times New Roman" panose="02020603050405020304" pitchFamily="18" charset="0"/>
              </a:rPr>
              <a:t>抽取二次</a:t>
            </a:r>
            <a:r>
              <a:rPr lang="zh-CN" altLang="en-US" sz="2400" b="1" dirty="0">
                <a:latin typeface="Georgia" panose="02040502050405020303" pitchFamily="18" charset="0"/>
                <a:ea typeface="黑体" panose="02010609060101010101" pitchFamily="49" charset="-122"/>
                <a:cs typeface="Times New Roman" panose="02020603050405020304" pitchFamily="18" charset="0"/>
              </a:rPr>
              <a:t>，每次取一只，</a:t>
            </a:r>
            <a:r>
              <a:rPr lang="zh-CN" altLang="en-US" sz="2400" b="1" dirty="0">
                <a:solidFill>
                  <a:srgbClr val="FF0000"/>
                </a:solidFill>
                <a:latin typeface="Georgia" panose="02040502050405020303" pitchFamily="18" charset="0"/>
                <a:ea typeface="黑体" panose="02010609060101010101" pitchFamily="49" charset="-122"/>
                <a:cs typeface="Times New Roman" panose="02020603050405020304" pitchFamily="18" charset="0"/>
              </a:rPr>
              <a:t>取后不放回</a:t>
            </a:r>
            <a:r>
              <a:rPr lang="zh-CN" altLang="en-US" sz="2400" b="1" dirty="0">
                <a:latin typeface="Georgia" panose="02040502050405020303" pitchFamily="18" charset="0"/>
                <a:ea typeface="黑体" panose="02010609060101010101" pitchFamily="49" charset="-122"/>
                <a:cs typeface="Times New Roman" panose="02020603050405020304" pitchFamily="18" charset="0"/>
              </a:rPr>
              <a:t>，</a:t>
            </a:r>
          </a:p>
          <a:p>
            <a:r>
              <a:rPr lang="zh-CN" altLang="en-US" sz="2400" b="1" dirty="0">
                <a:latin typeface="Georgia" panose="02040502050405020303" pitchFamily="18" charset="0"/>
                <a:ea typeface="黑体" panose="02010609060101010101" pitchFamily="49" charset="-122"/>
                <a:cs typeface="Times New Roman" panose="02020603050405020304" pitchFamily="18" charset="0"/>
              </a:rPr>
              <a:t>求 </a:t>
            </a:r>
            <a:r>
              <a:rPr lang="en-US" altLang="zh-CN" sz="2400" b="1" dirty="0">
                <a:solidFill>
                  <a:srgbClr val="0000FF"/>
                </a:solidFill>
                <a:latin typeface="Georgia" panose="02040502050405020303" pitchFamily="18" charset="0"/>
                <a:ea typeface="黑体" panose="02010609060101010101" pitchFamily="49" charset="-122"/>
                <a:cs typeface="Times New Roman" panose="02020603050405020304" pitchFamily="18" charset="0"/>
              </a:rPr>
              <a:t>(X,Y)</a:t>
            </a:r>
            <a:r>
              <a:rPr lang="zh-CN" altLang="en-US" sz="2400" b="1" dirty="0">
                <a:latin typeface="Georgia" panose="02040502050405020303" pitchFamily="18" charset="0"/>
                <a:ea typeface="黑体" panose="02010609060101010101" pitchFamily="49" charset="-122"/>
                <a:cs typeface="Times New Roman" panose="02020603050405020304" pitchFamily="18" charset="0"/>
              </a:rPr>
              <a:t>的联合分布律。其中：</a:t>
            </a:r>
          </a:p>
        </p:txBody>
      </p:sp>
      <p:graphicFrame>
        <p:nvGraphicFramePr>
          <p:cNvPr id="7" name="Object 8">
            <a:extLst>
              <a:ext uri="{FF2B5EF4-FFF2-40B4-BE49-F238E27FC236}">
                <a16:creationId xmlns:a16="http://schemas.microsoft.com/office/drawing/2014/main" id="{BCFF02F7-B0D6-4B0A-80E8-CC1FADFAB376}"/>
              </a:ext>
            </a:extLst>
          </p:cNvPr>
          <p:cNvGraphicFramePr>
            <a:graphicFrameLocks noChangeAspect="1"/>
          </p:cNvGraphicFramePr>
          <p:nvPr/>
        </p:nvGraphicFramePr>
        <p:xfrm>
          <a:off x="304800" y="3792538"/>
          <a:ext cx="3825875" cy="3065462"/>
        </p:xfrm>
        <a:graphic>
          <a:graphicData uri="http://schemas.openxmlformats.org/presentationml/2006/ole">
            <mc:AlternateContent xmlns:mc="http://schemas.openxmlformats.org/markup-compatibility/2006">
              <mc:Choice xmlns:v="urn:schemas-microsoft-com:vml" Requires="v">
                <p:oleObj spid="_x0000_s90516" name="公式" r:id="rId7" imgW="1765080" imgH="1422360" progId="Equation.3">
                  <p:embed/>
                </p:oleObj>
              </mc:Choice>
              <mc:Fallback>
                <p:oleObj name="公式" r:id="rId7" imgW="1765080" imgH="1422360" progId="Equation.3">
                  <p:embed/>
                  <p:pic>
                    <p:nvPicPr>
                      <p:cNvPr id="133128" name="Object 8">
                        <a:extLst>
                          <a:ext uri="{FF2B5EF4-FFF2-40B4-BE49-F238E27FC236}">
                            <a16:creationId xmlns:a16="http://schemas.microsoft.com/office/drawing/2014/main" id="{A37FD178-515E-480B-985B-F73AD1547C2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 y="3792538"/>
                        <a:ext cx="3825875" cy="306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8" name="Object 14">
            <a:extLst>
              <a:ext uri="{FF2B5EF4-FFF2-40B4-BE49-F238E27FC236}">
                <a16:creationId xmlns:a16="http://schemas.microsoft.com/office/drawing/2014/main" id="{DCEB707B-A1CB-4A31-A400-FD8F4742A573}"/>
              </a:ext>
            </a:extLst>
          </p:cNvPr>
          <p:cNvGraphicFramePr>
            <a:graphicFrameLocks noChangeAspect="1"/>
          </p:cNvGraphicFramePr>
          <p:nvPr/>
        </p:nvGraphicFramePr>
        <p:xfrm>
          <a:off x="4648200" y="3790950"/>
          <a:ext cx="3894138" cy="3067050"/>
        </p:xfrm>
        <a:graphic>
          <a:graphicData uri="http://schemas.openxmlformats.org/presentationml/2006/ole">
            <mc:AlternateContent xmlns:mc="http://schemas.openxmlformats.org/markup-compatibility/2006">
              <mc:Choice xmlns:v="urn:schemas-microsoft-com:vml" Requires="v">
                <p:oleObj spid="_x0000_s90517" name="公式" r:id="rId9" imgW="1726920" imgH="1422360" progId="Equation.3">
                  <p:embed/>
                </p:oleObj>
              </mc:Choice>
              <mc:Fallback>
                <p:oleObj name="公式" r:id="rId9" imgW="1726920" imgH="1422360" progId="Equation.3">
                  <p:embed/>
                  <p:pic>
                    <p:nvPicPr>
                      <p:cNvPr id="133134" name="Object 14">
                        <a:extLst>
                          <a:ext uri="{FF2B5EF4-FFF2-40B4-BE49-F238E27FC236}">
                            <a16:creationId xmlns:a16="http://schemas.microsoft.com/office/drawing/2014/main" id="{AC4621F6-214A-4B3B-A543-EA44B50F29A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8200" y="3790950"/>
                        <a:ext cx="3894138" cy="30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9" name="WordArt 18">
            <a:extLst>
              <a:ext uri="{FF2B5EF4-FFF2-40B4-BE49-F238E27FC236}">
                <a16:creationId xmlns:a16="http://schemas.microsoft.com/office/drawing/2014/main" id="{10ED5B0B-6736-41C8-A1AD-3173255D1E89}"/>
              </a:ext>
            </a:extLst>
          </p:cNvPr>
          <p:cNvSpPr>
            <a:spLocks noChangeArrowheads="1" noChangeShapeType="1" noTextEdit="1"/>
          </p:cNvSpPr>
          <p:nvPr/>
        </p:nvSpPr>
        <p:spPr bwMode="auto">
          <a:xfrm>
            <a:off x="381000" y="304800"/>
            <a:ext cx="1600200" cy="762000"/>
          </a:xfrm>
          <a:prstGeom prst="rect">
            <a:avLst/>
          </a:prstGeom>
        </p:spPr>
        <p:txBody>
          <a:bodyPr wrap="none" fromWordArt="1">
            <a:prstTxWarp prst="textPlain">
              <a:avLst>
                <a:gd name="adj" fmla="val 50000"/>
              </a:avLst>
            </a:prstTxWarp>
          </a:bodyPr>
          <a:lstStyle/>
          <a:p>
            <a:pPr algn="ctr"/>
            <a:endParaRPr lang="zh-CN" altLang="en-US" sz="3600" b="1" kern="10" dirty="0">
              <a:ln w="19050">
                <a:solidFill>
                  <a:srgbClr val="0000FF"/>
                </a:solidFill>
                <a:round/>
                <a:headEnd/>
                <a:tailEnd/>
              </a:ln>
              <a:solidFill>
                <a:srgbClr val="0066CC"/>
              </a:solidFill>
              <a:effectLst>
                <a:outerShdw dist="35921" dir="2700000" algn="ctr" rotWithShape="0">
                  <a:srgbClr val="990000"/>
                </a:outerShdw>
              </a:effectLst>
              <a:latin typeface="楷体_GB2312"/>
            </a:endParaRPr>
          </a:p>
        </p:txBody>
      </p:sp>
      <p:graphicFrame>
        <p:nvGraphicFramePr>
          <p:cNvPr id="10" name="Object 19">
            <a:extLst>
              <a:ext uri="{FF2B5EF4-FFF2-40B4-BE49-F238E27FC236}">
                <a16:creationId xmlns:a16="http://schemas.microsoft.com/office/drawing/2014/main" id="{1F1DD23A-4668-4228-80E4-87491CFC3B0B}"/>
              </a:ext>
            </a:extLst>
          </p:cNvPr>
          <p:cNvGraphicFramePr>
            <a:graphicFrameLocks noChangeAspect="1"/>
          </p:cNvGraphicFramePr>
          <p:nvPr/>
        </p:nvGraphicFramePr>
        <p:xfrm>
          <a:off x="2819400" y="5638800"/>
          <a:ext cx="1279525" cy="909638"/>
        </p:xfrm>
        <a:graphic>
          <a:graphicData uri="http://schemas.openxmlformats.org/presentationml/2006/ole">
            <mc:AlternateContent xmlns:mc="http://schemas.openxmlformats.org/markup-compatibility/2006">
              <mc:Choice xmlns:v="urn:schemas-microsoft-com:vml" Requires="v">
                <p:oleObj spid="_x0000_s90518" name="公式" r:id="rId11" imgW="571320" imgH="406080" progId="Equation.3">
                  <p:embed/>
                </p:oleObj>
              </mc:Choice>
              <mc:Fallback>
                <p:oleObj name="公式" r:id="rId11" imgW="571320" imgH="406080" progId="Equation.3">
                  <p:embed/>
                  <p:pic>
                    <p:nvPicPr>
                      <p:cNvPr id="133139" name="Object 19">
                        <a:extLst>
                          <a:ext uri="{FF2B5EF4-FFF2-40B4-BE49-F238E27FC236}">
                            <a16:creationId xmlns:a16="http://schemas.microsoft.com/office/drawing/2014/main" id="{F742CBC5-C9E4-4B61-BDA3-C18A80DC46F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9400" y="5638800"/>
                        <a:ext cx="1279525" cy="90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20">
            <a:extLst>
              <a:ext uri="{FF2B5EF4-FFF2-40B4-BE49-F238E27FC236}">
                <a16:creationId xmlns:a16="http://schemas.microsoft.com/office/drawing/2014/main" id="{5CD4FA20-A9CD-4B44-92DF-6058F3930103}"/>
              </a:ext>
            </a:extLst>
          </p:cNvPr>
          <p:cNvGraphicFramePr>
            <a:graphicFrameLocks noChangeAspect="1"/>
          </p:cNvGraphicFramePr>
          <p:nvPr/>
        </p:nvGraphicFramePr>
        <p:xfrm>
          <a:off x="7315200" y="4114800"/>
          <a:ext cx="1222375" cy="909638"/>
        </p:xfrm>
        <a:graphic>
          <a:graphicData uri="http://schemas.openxmlformats.org/presentationml/2006/ole">
            <mc:AlternateContent xmlns:mc="http://schemas.openxmlformats.org/markup-compatibility/2006">
              <mc:Choice xmlns:v="urn:schemas-microsoft-com:vml" Requires="v">
                <p:oleObj spid="_x0000_s90519" name="公式" r:id="rId13" imgW="545760" imgH="406080" progId="Equation.3">
                  <p:embed/>
                </p:oleObj>
              </mc:Choice>
              <mc:Fallback>
                <p:oleObj name="公式" r:id="rId13" imgW="545760" imgH="406080" progId="Equation.3">
                  <p:embed/>
                  <p:pic>
                    <p:nvPicPr>
                      <p:cNvPr id="133140" name="Object 20">
                        <a:extLst>
                          <a:ext uri="{FF2B5EF4-FFF2-40B4-BE49-F238E27FC236}">
                            <a16:creationId xmlns:a16="http://schemas.microsoft.com/office/drawing/2014/main" id="{4B0DE2BB-C3F2-409E-95B1-7E1A657901C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15200" y="4114800"/>
                        <a:ext cx="1222375" cy="90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21">
            <a:extLst>
              <a:ext uri="{FF2B5EF4-FFF2-40B4-BE49-F238E27FC236}">
                <a16:creationId xmlns:a16="http://schemas.microsoft.com/office/drawing/2014/main" id="{460B0FD3-4948-4071-8B91-5CC4CA692AB9}"/>
              </a:ext>
            </a:extLst>
          </p:cNvPr>
          <p:cNvGraphicFramePr>
            <a:graphicFrameLocks noChangeAspect="1"/>
          </p:cNvGraphicFramePr>
          <p:nvPr/>
        </p:nvGraphicFramePr>
        <p:xfrm>
          <a:off x="2971800" y="4114800"/>
          <a:ext cx="1135063" cy="844550"/>
        </p:xfrm>
        <a:graphic>
          <a:graphicData uri="http://schemas.openxmlformats.org/presentationml/2006/ole">
            <mc:AlternateContent xmlns:mc="http://schemas.openxmlformats.org/markup-compatibility/2006">
              <mc:Choice xmlns:v="urn:schemas-microsoft-com:vml" Requires="v">
                <p:oleObj spid="_x0000_s90520" name="公式" r:id="rId15" imgW="545760" imgH="406080" progId="Equation.3">
                  <p:embed/>
                </p:oleObj>
              </mc:Choice>
              <mc:Fallback>
                <p:oleObj name="公式" r:id="rId15" imgW="545760" imgH="406080" progId="Equation.3">
                  <p:embed/>
                  <p:pic>
                    <p:nvPicPr>
                      <p:cNvPr id="133141" name="Object 21">
                        <a:extLst>
                          <a:ext uri="{FF2B5EF4-FFF2-40B4-BE49-F238E27FC236}">
                            <a16:creationId xmlns:a16="http://schemas.microsoft.com/office/drawing/2014/main" id="{7DA94E54-B573-4726-A621-E36322B1B3F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71800" y="4114800"/>
                        <a:ext cx="1135063"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22">
            <a:extLst>
              <a:ext uri="{FF2B5EF4-FFF2-40B4-BE49-F238E27FC236}">
                <a16:creationId xmlns:a16="http://schemas.microsoft.com/office/drawing/2014/main" id="{99CECD76-9B60-4747-8CFD-90AA28D5CF2B}"/>
              </a:ext>
            </a:extLst>
          </p:cNvPr>
          <p:cNvGraphicFramePr>
            <a:graphicFrameLocks noChangeAspect="1"/>
          </p:cNvGraphicFramePr>
          <p:nvPr/>
        </p:nvGraphicFramePr>
        <p:xfrm>
          <a:off x="7239000" y="5638800"/>
          <a:ext cx="1193800" cy="909638"/>
        </p:xfrm>
        <a:graphic>
          <a:graphicData uri="http://schemas.openxmlformats.org/presentationml/2006/ole">
            <mc:AlternateContent xmlns:mc="http://schemas.openxmlformats.org/markup-compatibility/2006">
              <mc:Choice xmlns:v="urn:schemas-microsoft-com:vml" Requires="v">
                <p:oleObj spid="_x0000_s90521" name="公式" r:id="rId17" imgW="533160" imgH="406080" progId="Equation.3">
                  <p:embed/>
                </p:oleObj>
              </mc:Choice>
              <mc:Fallback>
                <p:oleObj name="公式" r:id="rId17" imgW="533160" imgH="406080" progId="Equation.3">
                  <p:embed/>
                  <p:pic>
                    <p:nvPicPr>
                      <p:cNvPr id="133142" name="Object 22">
                        <a:extLst>
                          <a:ext uri="{FF2B5EF4-FFF2-40B4-BE49-F238E27FC236}">
                            <a16:creationId xmlns:a16="http://schemas.microsoft.com/office/drawing/2014/main" id="{23CA3A4B-AFF5-49B6-A354-313304CF837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239000" y="5638800"/>
                        <a:ext cx="1193800" cy="90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1754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lide(fromBottom)">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slide(fromBottom)">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slide(fromBottom)">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slide(fromBottom)">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F267EC-2D1A-4056-9BD4-6DEAD22DE873}"/>
              </a:ext>
            </a:extLst>
          </p:cNvPr>
          <p:cNvSpPr>
            <a:spLocks noGrp="1"/>
          </p:cNvSpPr>
          <p:nvPr>
            <p:ph type="title"/>
          </p:nvPr>
        </p:nvSpPr>
        <p:spPr/>
        <p:txBody>
          <a:bodyPr/>
          <a:lstStyle/>
          <a:p>
            <a:r>
              <a:rPr lang="en-US" altLang="zh-CN" dirty="0"/>
              <a:t>3.5-2 </a:t>
            </a:r>
            <a:r>
              <a:rPr lang="zh-CN" altLang="en-US" dirty="0"/>
              <a:t>二维离散随机变量</a:t>
            </a:r>
          </a:p>
        </p:txBody>
      </p:sp>
      <p:sp>
        <p:nvSpPr>
          <p:cNvPr id="3" name="内容占位符 2">
            <a:extLst>
              <a:ext uri="{FF2B5EF4-FFF2-40B4-BE49-F238E27FC236}">
                <a16:creationId xmlns:a16="http://schemas.microsoft.com/office/drawing/2014/main" id="{B8EF2CD2-A960-4EDF-8083-5B148098DA7E}"/>
              </a:ext>
            </a:extLst>
          </p:cNvPr>
          <p:cNvSpPr>
            <a:spLocks noGrp="1"/>
          </p:cNvSpPr>
          <p:nvPr>
            <p:ph idx="1"/>
          </p:nvPr>
        </p:nvSpPr>
        <p:spPr/>
        <p:txBody>
          <a:bodyPr/>
          <a:lstStyle/>
          <a:p>
            <a:endParaRPr lang="zh-CN" altLang="en-US"/>
          </a:p>
        </p:txBody>
      </p:sp>
      <p:graphicFrame>
        <p:nvGraphicFramePr>
          <p:cNvPr id="4" name="Object 7">
            <a:extLst>
              <a:ext uri="{FF2B5EF4-FFF2-40B4-BE49-F238E27FC236}">
                <a16:creationId xmlns:a16="http://schemas.microsoft.com/office/drawing/2014/main" id="{B38A4672-E015-4A7C-8799-4B6DB5126316}"/>
              </a:ext>
            </a:extLst>
          </p:cNvPr>
          <p:cNvGraphicFramePr>
            <a:graphicFrameLocks noChangeAspect="1"/>
          </p:cNvGraphicFramePr>
          <p:nvPr/>
        </p:nvGraphicFramePr>
        <p:xfrm>
          <a:off x="3962400" y="2743200"/>
          <a:ext cx="654050" cy="1171575"/>
        </p:xfrm>
        <a:graphic>
          <a:graphicData uri="http://schemas.openxmlformats.org/presentationml/2006/ole">
            <mc:AlternateContent xmlns:mc="http://schemas.openxmlformats.org/markup-compatibility/2006">
              <mc:Choice xmlns:v="urn:schemas-microsoft-com:vml" Requires="v">
                <p:oleObj spid="_x0000_s91338" name="公式" r:id="rId3" imgW="228501" imgH="406224" progId="Equation.3">
                  <p:embed/>
                </p:oleObj>
              </mc:Choice>
              <mc:Fallback>
                <p:oleObj name="公式" r:id="rId3" imgW="228501" imgH="406224" progId="Equation.3">
                  <p:embed/>
                  <p:pic>
                    <p:nvPicPr>
                      <p:cNvPr id="134151" name="Object 7">
                        <a:extLst>
                          <a:ext uri="{FF2B5EF4-FFF2-40B4-BE49-F238E27FC236}">
                            <a16:creationId xmlns:a16="http://schemas.microsoft.com/office/drawing/2014/main" id="{9B715304-5EED-4D9C-AD8D-E285619609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2743200"/>
                        <a:ext cx="654050" cy="1171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6">
            <a:extLst>
              <a:ext uri="{FF2B5EF4-FFF2-40B4-BE49-F238E27FC236}">
                <a16:creationId xmlns:a16="http://schemas.microsoft.com/office/drawing/2014/main" id="{61CF44F9-B615-42C1-80FD-E557B70CEF3B}"/>
              </a:ext>
            </a:extLst>
          </p:cNvPr>
          <p:cNvGraphicFramePr>
            <a:graphicFrameLocks noChangeAspect="1"/>
          </p:cNvGraphicFramePr>
          <p:nvPr/>
        </p:nvGraphicFramePr>
        <p:xfrm>
          <a:off x="6096000" y="2743200"/>
          <a:ext cx="654050" cy="1171575"/>
        </p:xfrm>
        <a:graphic>
          <a:graphicData uri="http://schemas.openxmlformats.org/presentationml/2006/ole">
            <mc:AlternateContent xmlns:mc="http://schemas.openxmlformats.org/markup-compatibility/2006">
              <mc:Choice xmlns:v="urn:schemas-microsoft-com:vml" Requires="v">
                <p:oleObj spid="_x0000_s91339" name="公式" r:id="rId5" imgW="228501" imgH="406224" progId="Equation.3">
                  <p:embed/>
                </p:oleObj>
              </mc:Choice>
              <mc:Fallback>
                <p:oleObj name="公式" r:id="rId5" imgW="228501" imgH="406224" progId="Equation.3">
                  <p:embed/>
                  <p:pic>
                    <p:nvPicPr>
                      <p:cNvPr id="134150" name="Object 6">
                        <a:extLst>
                          <a:ext uri="{FF2B5EF4-FFF2-40B4-BE49-F238E27FC236}">
                            <a16:creationId xmlns:a16="http://schemas.microsoft.com/office/drawing/2014/main" id="{CDFD45A3-D4A1-4268-903E-5CC81E1D9D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2743200"/>
                        <a:ext cx="654050" cy="1171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a:extLst>
              <a:ext uri="{FF2B5EF4-FFF2-40B4-BE49-F238E27FC236}">
                <a16:creationId xmlns:a16="http://schemas.microsoft.com/office/drawing/2014/main" id="{93BE6F70-6699-4A7D-AAEE-7EE287D6AC9B}"/>
              </a:ext>
            </a:extLst>
          </p:cNvPr>
          <p:cNvGraphicFramePr>
            <a:graphicFrameLocks noChangeAspect="1"/>
          </p:cNvGraphicFramePr>
          <p:nvPr/>
        </p:nvGraphicFramePr>
        <p:xfrm>
          <a:off x="3886200" y="4191000"/>
          <a:ext cx="654050" cy="1171575"/>
        </p:xfrm>
        <a:graphic>
          <a:graphicData uri="http://schemas.openxmlformats.org/presentationml/2006/ole">
            <mc:AlternateContent xmlns:mc="http://schemas.openxmlformats.org/markup-compatibility/2006">
              <mc:Choice xmlns:v="urn:schemas-microsoft-com:vml" Requires="v">
                <p:oleObj spid="_x0000_s91340" name="公式" r:id="rId7" imgW="228501" imgH="406224" progId="Equation.3">
                  <p:embed/>
                </p:oleObj>
              </mc:Choice>
              <mc:Fallback>
                <p:oleObj name="公式" r:id="rId7" imgW="228501" imgH="406224" progId="Equation.3">
                  <p:embed/>
                  <p:pic>
                    <p:nvPicPr>
                      <p:cNvPr id="134149" name="Object 5">
                        <a:extLst>
                          <a:ext uri="{FF2B5EF4-FFF2-40B4-BE49-F238E27FC236}">
                            <a16:creationId xmlns:a16="http://schemas.microsoft.com/office/drawing/2014/main" id="{DD2EC833-EF66-4DD8-8DAF-08A0E57C288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6200" y="4191000"/>
                        <a:ext cx="654050" cy="1171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4">
            <a:extLst>
              <a:ext uri="{FF2B5EF4-FFF2-40B4-BE49-F238E27FC236}">
                <a16:creationId xmlns:a16="http://schemas.microsoft.com/office/drawing/2014/main" id="{3CA3ED2C-4078-49A4-8B24-2BEAA852BB2B}"/>
              </a:ext>
            </a:extLst>
          </p:cNvPr>
          <p:cNvGraphicFramePr>
            <a:graphicFrameLocks noChangeAspect="1"/>
          </p:cNvGraphicFramePr>
          <p:nvPr/>
        </p:nvGraphicFramePr>
        <p:xfrm>
          <a:off x="6172200" y="4191000"/>
          <a:ext cx="654050" cy="1171575"/>
        </p:xfrm>
        <a:graphic>
          <a:graphicData uri="http://schemas.openxmlformats.org/presentationml/2006/ole">
            <mc:AlternateContent xmlns:mc="http://schemas.openxmlformats.org/markup-compatibility/2006">
              <mc:Choice xmlns:v="urn:schemas-microsoft-com:vml" Requires="v">
                <p:oleObj spid="_x0000_s91341" name="公式" r:id="rId9" imgW="228501" imgH="406224" progId="Equation.3">
                  <p:embed/>
                </p:oleObj>
              </mc:Choice>
              <mc:Fallback>
                <p:oleObj name="公式" r:id="rId9" imgW="228501" imgH="406224" progId="Equation.3">
                  <p:embed/>
                  <p:pic>
                    <p:nvPicPr>
                      <p:cNvPr id="134148" name="Object 4">
                        <a:extLst>
                          <a:ext uri="{FF2B5EF4-FFF2-40B4-BE49-F238E27FC236}">
                            <a16:creationId xmlns:a16="http://schemas.microsoft.com/office/drawing/2014/main" id="{3983F319-AD1B-4181-A811-482287C4936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72200" y="4191000"/>
                        <a:ext cx="654050" cy="1171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94">
            <a:extLst>
              <a:ext uri="{FF2B5EF4-FFF2-40B4-BE49-F238E27FC236}">
                <a16:creationId xmlns:a16="http://schemas.microsoft.com/office/drawing/2014/main" id="{D7109021-5B2B-486D-A3BC-6FA878D2FD69}"/>
              </a:ext>
            </a:extLst>
          </p:cNvPr>
          <p:cNvGrpSpPr>
            <a:grpSpLocks/>
          </p:cNvGrpSpPr>
          <p:nvPr/>
        </p:nvGrpSpPr>
        <p:grpSpPr bwMode="auto">
          <a:xfrm>
            <a:off x="1066800" y="1219200"/>
            <a:ext cx="6553200" cy="4495800"/>
            <a:chOff x="816" y="432"/>
            <a:chExt cx="4128" cy="2832"/>
          </a:xfrm>
        </p:grpSpPr>
        <p:sp>
          <p:nvSpPr>
            <p:cNvPr id="9" name="Rectangle 31">
              <a:extLst>
                <a:ext uri="{FF2B5EF4-FFF2-40B4-BE49-F238E27FC236}">
                  <a16:creationId xmlns:a16="http://schemas.microsoft.com/office/drawing/2014/main" id="{ED080AB7-4167-4F30-8FC9-22EB80E5E69C}"/>
                </a:ext>
              </a:extLst>
            </p:cNvPr>
            <p:cNvSpPr>
              <a:spLocks noChangeArrowheads="1"/>
            </p:cNvSpPr>
            <p:nvPr/>
          </p:nvSpPr>
          <p:spPr bwMode="auto">
            <a:xfrm>
              <a:off x="3600" y="2256"/>
              <a:ext cx="1344" cy="100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a:spcBef>
                  <a:spcPct val="20000"/>
                </a:spcBef>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buFontTx/>
                <a:buNone/>
              </a:pPr>
              <a:endParaRPr lang="zh-CN" altLang="zh-CN" sz="3200"/>
            </a:p>
          </p:txBody>
        </p:sp>
        <p:sp>
          <p:nvSpPr>
            <p:cNvPr id="10" name="Rectangle 30">
              <a:extLst>
                <a:ext uri="{FF2B5EF4-FFF2-40B4-BE49-F238E27FC236}">
                  <a16:creationId xmlns:a16="http://schemas.microsoft.com/office/drawing/2014/main" id="{D3871FEE-57D3-4522-94FA-846989D1B2AF}"/>
                </a:ext>
              </a:extLst>
            </p:cNvPr>
            <p:cNvSpPr>
              <a:spLocks noChangeArrowheads="1"/>
            </p:cNvSpPr>
            <p:nvPr/>
          </p:nvSpPr>
          <p:spPr bwMode="auto">
            <a:xfrm>
              <a:off x="2192" y="2256"/>
              <a:ext cx="1408" cy="100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a:spcBef>
                  <a:spcPct val="20000"/>
                </a:spcBef>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buFontTx/>
                <a:buNone/>
              </a:pPr>
              <a:endParaRPr lang="zh-CN" altLang="zh-CN" sz="3200"/>
            </a:p>
          </p:txBody>
        </p:sp>
        <p:sp>
          <p:nvSpPr>
            <p:cNvPr id="11" name="Rectangle 29">
              <a:extLst>
                <a:ext uri="{FF2B5EF4-FFF2-40B4-BE49-F238E27FC236}">
                  <a16:creationId xmlns:a16="http://schemas.microsoft.com/office/drawing/2014/main" id="{A8D96636-BBAE-4EB0-89B4-C76ABDD589CB}"/>
                </a:ext>
              </a:extLst>
            </p:cNvPr>
            <p:cNvSpPr>
              <a:spLocks noChangeArrowheads="1"/>
            </p:cNvSpPr>
            <p:nvPr/>
          </p:nvSpPr>
          <p:spPr bwMode="auto">
            <a:xfrm>
              <a:off x="816" y="2256"/>
              <a:ext cx="1376" cy="100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zh-CN" sz="3200" b="1">
                <a:solidFill>
                  <a:srgbClr val="FF0000"/>
                </a:solidFill>
                <a:latin typeface="宋体" panose="02010600030101010101" pitchFamily="2" charset="-122"/>
                <a:cs typeface="Times New Roman" panose="02020603050405020304" pitchFamily="18" charset="0"/>
              </a:endParaRPr>
            </a:p>
            <a:p>
              <a:pPr algn="ctr"/>
              <a:r>
                <a:rPr lang="en-US" altLang="zh-CN" sz="3200" b="1">
                  <a:solidFill>
                    <a:srgbClr val="FF0000"/>
                  </a:solidFill>
                  <a:latin typeface="Georgia" panose="02040502050405020303" pitchFamily="18" charset="0"/>
                  <a:cs typeface="Times New Roman" panose="02020603050405020304" pitchFamily="18" charset="0"/>
                </a:rPr>
                <a:t>1</a:t>
              </a:r>
              <a:endParaRPr lang="en-US" altLang="zh-CN" sz="3200">
                <a:solidFill>
                  <a:srgbClr val="FF0000"/>
                </a:solidFill>
                <a:latin typeface="Georgia" panose="02040502050405020303" pitchFamily="18" charset="0"/>
              </a:endParaRPr>
            </a:p>
          </p:txBody>
        </p:sp>
        <p:sp>
          <p:nvSpPr>
            <p:cNvPr id="12" name="Rectangle 28">
              <a:extLst>
                <a:ext uri="{FF2B5EF4-FFF2-40B4-BE49-F238E27FC236}">
                  <a16:creationId xmlns:a16="http://schemas.microsoft.com/office/drawing/2014/main" id="{01B72A3B-2DBA-4FFF-A817-A844180981DA}"/>
                </a:ext>
              </a:extLst>
            </p:cNvPr>
            <p:cNvSpPr>
              <a:spLocks noChangeArrowheads="1"/>
            </p:cNvSpPr>
            <p:nvPr/>
          </p:nvSpPr>
          <p:spPr bwMode="auto">
            <a:xfrm>
              <a:off x="3600" y="1219"/>
              <a:ext cx="1344" cy="10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a:spcBef>
                  <a:spcPct val="20000"/>
                </a:spcBef>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buFontTx/>
                <a:buNone/>
              </a:pPr>
              <a:endParaRPr lang="zh-CN" altLang="zh-CN" sz="3200"/>
            </a:p>
          </p:txBody>
        </p:sp>
        <p:sp>
          <p:nvSpPr>
            <p:cNvPr id="13" name="Rectangle 27">
              <a:extLst>
                <a:ext uri="{FF2B5EF4-FFF2-40B4-BE49-F238E27FC236}">
                  <a16:creationId xmlns:a16="http://schemas.microsoft.com/office/drawing/2014/main" id="{8F2EF9DB-94C2-44BD-BD3A-3F45151BD554}"/>
                </a:ext>
              </a:extLst>
            </p:cNvPr>
            <p:cNvSpPr>
              <a:spLocks noChangeArrowheads="1"/>
            </p:cNvSpPr>
            <p:nvPr/>
          </p:nvSpPr>
          <p:spPr bwMode="auto">
            <a:xfrm>
              <a:off x="2192" y="1219"/>
              <a:ext cx="1408" cy="10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a:spcBef>
                  <a:spcPct val="20000"/>
                </a:spcBef>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buFontTx/>
                <a:buNone/>
              </a:pPr>
              <a:endParaRPr lang="zh-CN" altLang="zh-CN" sz="3200"/>
            </a:p>
          </p:txBody>
        </p:sp>
        <p:sp>
          <p:nvSpPr>
            <p:cNvPr id="14" name="Rectangle 26">
              <a:extLst>
                <a:ext uri="{FF2B5EF4-FFF2-40B4-BE49-F238E27FC236}">
                  <a16:creationId xmlns:a16="http://schemas.microsoft.com/office/drawing/2014/main" id="{A55854C5-CB35-4F8E-A932-C0D30BFCA28E}"/>
                </a:ext>
              </a:extLst>
            </p:cNvPr>
            <p:cNvSpPr>
              <a:spLocks noChangeArrowheads="1"/>
            </p:cNvSpPr>
            <p:nvPr/>
          </p:nvSpPr>
          <p:spPr bwMode="auto">
            <a:xfrm>
              <a:off x="816" y="1219"/>
              <a:ext cx="1376" cy="10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zh-CN" sz="3200" b="1">
                <a:solidFill>
                  <a:srgbClr val="FF0000"/>
                </a:solidFill>
                <a:latin typeface="Georgia" panose="02040502050405020303" pitchFamily="18" charset="0"/>
                <a:cs typeface="Times New Roman" panose="02020603050405020304" pitchFamily="18" charset="0"/>
              </a:endParaRPr>
            </a:p>
            <a:p>
              <a:pPr algn="ctr"/>
              <a:r>
                <a:rPr lang="en-US" altLang="zh-CN" sz="3200" b="1">
                  <a:solidFill>
                    <a:srgbClr val="FF0000"/>
                  </a:solidFill>
                  <a:latin typeface="Georgia" panose="02040502050405020303" pitchFamily="18" charset="0"/>
                  <a:cs typeface="Times New Roman" panose="02020603050405020304" pitchFamily="18" charset="0"/>
                </a:rPr>
                <a:t>0</a:t>
              </a:r>
              <a:endParaRPr lang="en-US" altLang="zh-CN" sz="3200">
                <a:solidFill>
                  <a:srgbClr val="FF0000"/>
                </a:solidFill>
                <a:latin typeface="Georgia" panose="02040502050405020303" pitchFamily="18" charset="0"/>
              </a:endParaRPr>
            </a:p>
          </p:txBody>
        </p:sp>
        <p:sp>
          <p:nvSpPr>
            <p:cNvPr id="15" name="Rectangle 25">
              <a:extLst>
                <a:ext uri="{FF2B5EF4-FFF2-40B4-BE49-F238E27FC236}">
                  <a16:creationId xmlns:a16="http://schemas.microsoft.com/office/drawing/2014/main" id="{D8DA0B5D-EE39-43D8-B373-272011F7742A}"/>
                </a:ext>
              </a:extLst>
            </p:cNvPr>
            <p:cNvSpPr>
              <a:spLocks noChangeArrowheads="1"/>
            </p:cNvSpPr>
            <p:nvPr/>
          </p:nvSpPr>
          <p:spPr bwMode="auto">
            <a:xfrm>
              <a:off x="3600" y="432"/>
              <a:ext cx="1344" cy="78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3200" b="1">
                  <a:solidFill>
                    <a:srgbClr val="0000FF"/>
                  </a:solidFill>
                  <a:latin typeface="Georgia" panose="02040502050405020303" pitchFamily="18" charset="0"/>
                  <a:cs typeface="Times New Roman" panose="02020603050405020304" pitchFamily="18" charset="0"/>
                </a:rPr>
                <a:t>1</a:t>
              </a:r>
              <a:endParaRPr lang="en-US" altLang="zh-CN" sz="3200">
                <a:solidFill>
                  <a:srgbClr val="0000FF"/>
                </a:solidFill>
                <a:latin typeface="Georgia" panose="02040502050405020303" pitchFamily="18" charset="0"/>
              </a:endParaRPr>
            </a:p>
          </p:txBody>
        </p:sp>
        <p:sp>
          <p:nvSpPr>
            <p:cNvPr id="16" name="Rectangle 24">
              <a:extLst>
                <a:ext uri="{FF2B5EF4-FFF2-40B4-BE49-F238E27FC236}">
                  <a16:creationId xmlns:a16="http://schemas.microsoft.com/office/drawing/2014/main" id="{6DD9F50D-3A29-41CD-A978-EB9882F5CAC1}"/>
                </a:ext>
              </a:extLst>
            </p:cNvPr>
            <p:cNvSpPr>
              <a:spLocks noChangeArrowheads="1"/>
            </p:cNvSpPr>
            <p:nvPr/>
          </p:nvSpPr>
          <p:spPr bwMode="auto">
            <a:xfrm>
              <a:off x="2192" y="432"/>
              <a:ext cx="1408" cy="78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3200" b="1">
                  <a:solidFill>
                    <a:srgbClr val="0000FF"/>
                  </a:solidFill>
                  <a:latin typeface="Georgia" panose="02040502050405020303" pitchFamily="18" charset="0"/>
                  <a:cs typeface="Times New Roman" panose="02020603050405020304" pitchFamily="18" charset="0"/>
                </a:rPr>
                <a:t>0</a:t>
              </a:r>
              <a:endParaRPr lang="en-US" altLang="zh-CN" sz="3200" b="1">
                <a:solidFill>
                  <a:srgbClr val="0000FF"/>
                </a:solidFill>
                <a:latin typeface="Georgia" panose="02040502050405020303" pitchFamily="18" charset="0"/>
              </a:endParaRPr>
            </a:p>
          </p:txBody>
        </p:sp>
        <p:sp>
          <p:nvSpPr>
            <p:cNvPr id="17" name="Rectangle 23">
              <a:extLst>
                <a:ext uri="{FF2B5EF4-FFF2-40B4-BE49-F238E27FC236}">
                  <a16:creationId xmlns:a16="http://schemas.microsoft.com/office/drawing/2014/main" id="{E517780B-96BF-42CF-886A-D3421C1BB12D}"/>
                </a:ext>
              </a:extLst>
            </p:cNvPr>
            <p:cNvSpPr>
              <a:spLocks noChangeArrowheads="1"/>
            </p:cNvSpPr>
            <p:nvPr/>
          </p:nvSpPr>
          <p:spPr bwMode="auto">
            <a:xfrm>
              <a:off x="816" y="432"/>
              <a:ext cx="1376" cy="78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3200" b="1">
                  <a:solidFill>
                    <a:srgbClr val="0000FF"/>
                  </a:solidFill>
                  <a:latin typeface="Times New Roman" panose="02020603050405020304" pitchFamily="18" charset="0"/>
                </a:rPr>
                <a:t>          X</a:t>
              </a:r>
              <a:endParaRPr lang="en-US" altLang="zh-CN" sz="4800" b="1">
                <a:solidFill>
                  <a:srgbClr val="0000FF"/>
                </a:solidFill>
                <a:latin typeface="Times New Roman" panose="02020603050405020304" pitchFamily="18" charset="0"/>
                <a:cs typeface="Times New Roman" panose="02020603050405020304" pitchFamily="18" charset="0"/>
              </a:endParaRPr>
            </a:p>
            <a:p>
              <a:r>
                <a:rPr lang="en-US" altLang="zh-CN" sz="3200" b="1">
                  <a:solidFill>
                    <a:srgbClr val="0000FF"/>
                  </a:solidFill>
                  <a:latin typeface="Times New Roman" panose="02020603050405020304" pitchFamily="18" charset="0"/>
                  <a:cs typeface="Times New Roman" panose="02020603050405020304" pitchFamily="18" charset="0"/>
                </a:rPr>
                <a:t>    </a:t>
              </a:r>
              <a:r>
                <a:rPr lang="en-US" altLang="zh-CN" sz="3200" b="1">
                  <a:solidFill>
                    <a:srgbClr val="FF0000"/>
                  </a:solidFill>
                  <a:latin typeface="Times New Roman" panose="02020603050405020304" pitchFamily="18" charset="0"/>
                  <a:cs typeface="Times New Roman" panose="02020603050405020304" pitchFamily="18" charset="0"/>
                </a:rPr>
                <a:t>Y</a:t>
              </a:r>
            </a:p>
          </p:txBody>
        </p:sp>
        <p:sp>
          <p:nvSpPr>
            <p:cNvPr id="18" name="Line 38">
              <a:extLst>
                <a:ext uri="{FF2B5EF4-FFF2-40B4-BE49-F238E27FC236}">
                  <a16:creationId xmlns:a16="http://schemas.microsoft.com/office/drawing/2014/main" id="{3FB38FEE-66F5-462F-A4B1-606C778E800B}"/>
                </a:ext>
              </a:extLst>
            </p:cNvPr>
            <p:cNvSpPr>
              <a:spLocks noChangeShapeType="1"/>
            </p:cNvSpPr>
            <p:nvPr/>
          </p:nvSpPr>
          <p:spPr bwMode="auto">
            <a:xfrm>
              <a:off x="816" y="1219"/>
              <a:ext cx="4128"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40">
              <a:extLst>
                <a:ext uri="{FF2B5EF4-FFF2-40B4-BE49-F238E27FC236}">
                  <a16:creationId xmlns:a16="http://schemas.microsoft.com/office/drawing/2014/main" id="{95D3AE7D-D453-473F-BE1A-1BE4C4A7A537}"/>
                </a:ext>
              </a:extLst>
            </p:cNvPr>
            <p:cNvSpPr>
              <a:spLocks noChangeShapeType="1"/>
            </p:cNvSpPr>
            <p:nvPr/>
          </p:nvSpPr>
          <p:spPr bwMode="auto">
            <a:xfrm>
              <a:off x="2192" y="432"/>
              <a:ext cx="0" cy="283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43">
              <a:extLst>
                <a:ext uri="{FF2B5EF4-FFF2-40B4-BE49-F238E27FC236}">
                  <a16:creationId xmlns:a16="http://schemas.microsoft.com/office/drawing/2014/main" id="{A928B039-923F-4936-A8C3-B7B544998FB6}"/>
                </a:ext>
              </a:extLst>
            </p:cNvPr>
            <p:cNvSpPr>
              <a:spLocks noChangeShapeType="1"/>
            </p:cNvSpPr>
            <p:nvPr/>
          </p:nvSpPr>
          <p:spPr bwMode="auto">
            <a:xfrm>
              <a:off x="3600" y="432"/>
              <a:ext cx="0" cy="283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47">
              <a:extLst>
                <a:ext uri="{FF2B5EF4-FFF2-40B4-BE49-F238E27FC236}">
                  <a16:creationId xmlns:a16="http://schemas.microsoft.com/office/drawing/2014/main" id="{1C2B1CE7-82C2-4681-A062-DA8B6D01F95C}"/>
                </a:ext>
              </a:extLst>
            </p:cNvPr>
            <p:cNvSpPr>
              <a:spLocks noChangeShapeType="1"/>
            </p:cNvSpPr>
            <p:nvPr/>
          </p:nvSpPr>
          <p:spPr bwMode="auto">
            <a:xfrm>
              <a:off x="816" y="2256"/>
              <a:ext cx="4128"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32">
              <a:extLst>
                <a:ext uri="{FF2B5EF4-FFF2-40B4-BE49-F238E27FC236}">
                  <a16:creationId xmlns:a16="http://schemas.microsoft.com/office/drawing/2014/main" id="{9437EB1F-E0AF-4BC9-978D-E3C01FA6BCF7}"/>
                </a:ext>
              </a:extLst>
            </p:cNvPr>
            <p:cNvSpPr>
              <a:spLocks noChangeShapeType="1"/>
            </p:cNvSpPr>
            <p:nvPr/>
          </p:nvSpPr>
          <p:spPr bwMode="auto">
            <a:xfrm>
              <a:off x="816" y="432"/>
              <a:ext cx="4128" cy="0"/>
            </a:xfrm>
            <a:prstGeom prst="line">
              <a:avLst/>
            </a:prstGeom>
            <a:noFill/>
            <a:ln w="28575" cap="sq">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34">
              <a:extLst>
                <a:ext uri="{FF2B5EF4-FFF2-40B4-BE49-F238E27FC236}">
                  <a16:creationId xmlns:a16="http://schemas.microsoft.com/office/drawing/2014/main" id="{F91FC571-7578-4D83-92E6-2233053533E6}"/>
                </a:ext>
              </a:extLst>
            </p:cNvPr>
            <p:cNvSpPr>
              <a:spLocks noChangeShapeType="1"/>
            </p:cNvSpPr>
            <p:nvPr/>
          </p:nvSpPr>
          <p:spPr bwMode="auto">
            <a:xfrm>
              <a:off x="816" y="432"/>
              <a:ext cx="0" cy="2832"/>
            </a:xfrm>
            <a:prstGeom prst="line">
              <a:avLst/>
            </a:prstGeom>
            <a:noFill/>
            <a:ln w="28575" cap="sq">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35">
              <a:extLst>
                <a:ext uri="{FF2B5EF4-FFF2-40B4-BE49-F238E27FC236}">
                  <a16:creationId xmlns:a16="http://schemas.microsoft.com/office/drawing/2014/main" id="{9C52C64D-B501-4446-BD60-D7C66E7EE6F2}"/>
                </a:ext>
              </a:extLst>
            </p:cNvPr>
            <p:cNvSpPr>
              <a:spLocks noChangeShapeType="1"/>
            </p:cNvSpPr>
            <p:nvPr/>
          </p:nvSpPr>
          <p:spPr bwMode="auto">
            <a:xfrm>
              <a:off x="4944" y="432"/>
              <a:ext cx="0" cy="2832"/>
            </a:xfrm>
            <a:prstGeom prst="line">
              <a:avLst/>
            </a:prstGeom>
            <a:noFill/>
            <a:ln w="28575" cap="sq">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33">
              <a:extLst>
                <a:ext uri="{FF2B5EF4-FFF2-40B4-BE49-F238E27FC236}">
                  <a16:creationId xmlns:a16="http://schemas.microsoft.com/office/drawing/2014/main" id="{D853AAEE-56C6-48A1-9E15-838B765AA30D}"/>
                </a:ext>
              </a:extLst>
            </p:cNvPr>
            <p:cNvSpPr>
              <a:spLocks noChangeShapeType="1"/>
            </p:cNvSpPr>
            <p:nvPr/>
          </p:nvSpPr>
          <p:spPr bwMode="auto">
            <a:xfrm>
              <a:off x="816" y="3264"/>
              <a:ext cx="4128" cy="0"/>
            </a:xfrm>
            <a:prstGeom prst="line">
              <a:avLst/>
            </a:prstGeom>
            <a:noFill/>
            <a:ln w="28575" cap="sq">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6" name="Line 93">
            <a:extLst>
              <a:ext uri="{FF2B5EF4-FFF2-40B4-BE49-F238E27FC236}">
                <a16:creationId xmlns:a16="http://schemas.microsoft.com/office/drawing/2014/main" id="{3420CA16-EE6E-49C3-BBC5-84E1943B16AE}"/>
              </a:ext>
            </a:extLst>
          </p:cNvPr>
          <p:cNvSpPr>
            <a:spLocks noChangeShapeType="1"/>
          </p:cNvSpPr>
          <p:nvPr/>
        </p:nvSpPr>
        <p:spPr bwMode="auto">
          <a:xfrm>
            <a:off x="1066800" y="1219200"/>
            <a:ext cx="2133600" cy="121920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Rectangle 95">
            <a:extLst>
              <a:ext uri="{FF2B5EF4-FFF2-40B4-BE49-F238E27FC236}">
                <a16:creationId xmlns:a16="http://schemas.microsoft.com/office/drawing/2014/main" id="{9B64F74C-37C4-4523-95D7-DBEAAC338B63}"/>
              </a:ext>
            </a:extLst>
          </p:cNvPr>
          <p:cNvSpPr>
            <a:spLocks noChangeArrowheads="1"/>
          </p:cNvSpPr>
          <p:nvPr/>
        </p:nvSpPr>
        <p:spPr bwMode="auto">
          <a:xfrm>
            <a:off x="1066800" y="361950"/>
            <a:ext cx="3752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0000FF"/>
                </a:solidFill>
                <a:latin typeface="Georgia" panose="02040502050405020303" pitchFamily="18" charset="0"/>
                <a:ea typeface="黑体" panose="02010609060101010101" pitchFamily="49" charset="-122"/>
              </a:rPr>
              <a:t>(X,Y)</a:t>
            </a:r>
            <a:r>
              <a:rPr lang="zh-CN" altLang="en-US" sz="3200" b="1">
                <a:latin typeface="Georgia" panose="02040502050405020303" pitchFamily="18" charset="0"/>
                <a:ea typeface="黑体" panose="02010609060101010101" pitchFamily="49" charset="-122"/>
              </a:rPr>
              <a:t>的联合分布律</a:t>
            </a:r>
          </a:p>
        </p:txBody>
      </p:sp>
    </p:spTree>
    <p:extLst>
      <p:ext uri="{BB962C8B-B14F-4D97-AF65-F5344CB8AC3E}">
        <p14:creationId xmlns:p14="http://schemas.microsoft.com/office/powerpoint/2010/main" val="85040700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7651AF-505A-4FB8-B2B4-A1430B40A8E7}"/>
              </a:ext>
            </a:extLst>
          </p:cNvPr>
          <p:cNvSpPr>
            <a:spLocks noGrp="1"/>
          </p:cNvSpPr>
          <p:nvPr>
            <p:ph type="title"/>
          </p:nvPr>
        </p:nvSpPr>
        <p:spPr/>
        <p:txBody>
          <a:bodyPr/>
          <a:lstStyle/>
          <a:p>
            <a:r>
              <a:rPr lang="en-US" altLang="zh-CN" dirty="0"/>
              <a:t>3.5-2 </a:t>
            </a:r>
            <a:r>
              <a:rPr lang="zh-CN" altLang="en-US" dirty="0"/>
              <a:t>二维连续型随机变量</a:t>
            </a:r>
          </a:p>
        </p:txBody>
      </p:sp>
      <p:sp>
        <p:nvSpPr>
          <p:cNvPr id="3" name="内容占位符 2">
            <a:extLst>
              <a:ext uri="{FF2B5EF4-FFF2-40B4-BE49-F238E27FC236}">
                <a16:creationId xmlns:a16="http://schemas.microsoft.com/office/drawing/2014/main" id="{737683A2-077A-4D41-9108-45E02CF38311}"/>
              </a:ext>
            </a:extLst>
          </p:cNvPr>
          <p:cNvSpPr>
            <a:spLocks noGrp="1"/>
          </p:cNvSpPr>
          <p:nvPr>
            <p:ph idx="1"/>
          </p:nvPr>
        </p:nvSpPr>
        <p:spPr/>
        <p:txBody>
          <a:bodyPr/>
          <a:lstStyle/>
          <a:p>
            <a:r>
              <a:rPr lang="zh-CN" altLang="en-US" sz="2800" dirty="0">
                <a:solidFill>
                  <a:srgbClr val="008000"/>
                </a:solidFill>
              </a:rPr>
              <a:t>定义</a:t>
            </a:r>
          </a:p>
        </p:txBody>
      </p:sp>
      <p:sp>
        <p:nvSpPr>
          <p:cNvPr id="4" name="Rectangle 6">
            <a:extLst>
              <a:ext uri="{FF2B5EF4-FFF2-40B4-BE49-F238E27FC236}">
                <a16:creationId xmlns:a16="http://schemas.microsoft.com/office/drawing/2014/main" id="{B5BAB835-97CE-478A-91D5-C0EA90FD1FBA}"/>
              </a:ext>
            </a:extLst>
          </p:cNvPr>
          <p:cNvSpPr>
            <a:spLocks noChangeArrowheads="1"/>
          </p:cNvSpPr>
          <p:nvPr/>
        </p:nvSpPr>
        <p:spPr bwMode="auto">
          <a:xfrm>
            <a:off x="228714" y="1066862"/>
            <a:ext cx="9144000"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buFontTx/>
              <a:buNone/>
            </a:pPr>
            <a:r>
              <a:rPr lang="en-US" altLang="zh-CN" sz="2800" b="1" dirty="0">
                <a:effectLst>
                  <a:outerShdw blurRad="38100" dist="38100" dir="2700000" algn="tl">
                    <a:srgbClr val="C0C0C0"/>
                  </a:outerShdw>
                </a:effectLst>
                <a:latin typeface="Times New Roman" panose="02020603050405020304" pitchFamily="18" charset="0"/>
                <a:ea typeface="黑体" panose="02010609060101010101" pitchFamily="49" charset="-122"/>
              </a:rPr>
              <a:t>    </a:t>
            </a:r>
            <a:r>
              <a:rPr lang="zh-CN" altLang="en-US" sz="2800" b="1" dirty="0">
                <a:latin typeface="Times New Roman" panose="02020603050405020304" pitchFamily="18" charset="0"/>
                <a:ea typeface="黑体" panose="02010609060101010101" pitchFamily="49" charset="-122"/>
              </a:rPr>
              <a:t>若存在</a:t>
            </a:r>
            <a:r>
              <a:rPr lang="zh-CN" altLang="en-US" sz="2800" b="1" dirty="0">
                <a:solidFill>
                  <a:srgbClr val="FF0000"/>
                </a:solidFill>
                <a:latin typeface="Times New Roman" panose="02020603050405020304" pitchFamily="18" charset="0"/>
                <a:ea typeface="黑体" panose="02010609060101010101" pitchFamily="49" charset="-122"/>
              </a:rPr>
              <a:t>非负函数 </a:t>
            </a:r>
            <a:r>
              <a:rPr lang="en-US" altLang="zh-CN" sz="3600" b="1" i="1" dirty="0">
                <a:solidFill>
                  <a:srgbClr val="FF0000"/>
                </a:solidFill>
                <a:latin typeface="Times New Roman" panose="02020603050405020304" pitchFamily="18" charset="0"/>
                <a:ea typeface="黑体" panose="02010609060101010101" pitchFamily="49" charset="-122"/>
              </a:rPr>
              <a:t>f</a:t>
            </a:r>
            <a:r>
              <a:rPr lang="zh-CN" altLang="en-US" sz="3600" b="1" dirty="0">
                <a:solidFill>
                  <a:srgbClr val="FF0000"/>
                </a:solidFill>
                <a:latin typeface="Times New Roman" panose="02020603050405020304" pitchFamily="18" charset="0"/>
                <a:ea typeface="黑体" panose="02010609060101010101" pitchFamily="49" charset="-122"/>
              </a:rPr>
              <a:t>（</a:t>
            </a:r>
            <a:r>
              <a:rPr lang="en-US" altLang="zh-CN" sz="3600" b="1" i="1" dirty="0">
                <a:solidFill>
                  <a:srgbClr val="FF0000"/>
                </a:solidFill>
                <a:latin typeface="Times New Roman" panose="02020603050405020304" pitchFamily="18" charset="0"/>
                <a:ea typeface="黑体" panose="02010609060101010101" pitchFamily="49" charset="-122"/>
              </a:rPr>
              <a:t>x</a:t>
            </a:r>
            <a:r>
              <a:rPr lang="zh-CN" altLang="en-US" sz="3600" b="1" dirty="0">
                <a:solidFill>
                  <a:srgbClr val="FF0000"/>
                </a:solidFill>
                <a:latin typeface="Times New Roman" panose="02020603050405020304" pitchFamily="18" charset="0"/>
                <a:ea typeface="黑体" panose="02010609060101010101" pitchFamily="49" charset="-122"/>
              </a:rPr>
              <a:t>，</a:t>
            </a:r>
            <a:r>
              <a:rPr lang="en-US" altLang="zh-CN" sz="3600" b="1" i="1" dirty="0">
                <a:solidFill>
                  <a:srgbClr val="FF0000"/>
                </a:solidFill>
                <a:latin typeface="Times New Roman" panose="02020603050405020304" pitchFamily="18" charset="0"/>
                <a:ea typeface="黑体" panose="02010609060101010101" pitchFamily="49" charset="-122"/>
              </a:rPr>
              <a:t>y</a:t>
            </a:r>
            <a:r>
              <a:rPr lang="zh-CN" altLang="en-US" sz="3600" b="1" dirty="0">
                <a:solidFill>
                  <a:srgbClr val="FF0000"/>
                </a:solidFill>
                <a:latin typeface="Times New Roman" panose="02020603050405020304" pitchFamily="18" charset="0"/>
                <a:ea typeface="黑体" panose="02010609060101010101" pitchFamily="49" charset="-122"/>
              </a:rPr>
              <a:t>）</a:t>
            </a:r>
            <a:r>
              <a:rPr lang="zh-CN" altLang="en-US" sz="3600" b="1" dirty="0">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使对任意实数</a:t>
            </a:r>
            <a:r>
              <a:rPr lang="en-US" altLang="zh-CN" sz="3600" b="1" i="1" dirty="0">
                <a:solidFill>
                  <a:srgbClr val="006600"/>
                </a:solidFill>
                <a:latin typeface="Times New Roman" panose="02020603050405020304" pitchFamily="18" charset="0"/>
                <a:ea typeface="黑体" panose="02010609060101010101" pitchFamily="49" charset="-122"/>
              </a:rPr>
              <a:t>x</a:t>
            </a:r>
            <a:r>
              <a:rPr lang="zh-CN" altLang="en-US" sz="3600" b="1" i="1" dirty="0">
                <a:solidFill>
                  <a:srgbClr val="006600"/>
                </a:solidFill>
                <a:latin typeface="Times New Roman" panose="02020603050405020304" pitchFamily="18" charset="0"/>
                <a:ea typeface="黑体" panose="02010609060101010101" pitchFamily="49" charset="-122"/>
              </a:rPr>
              <a:t>，</a:t>
            </a:r>
            <a:r>
              <a:rPr lang="en-US" altLang="zh-CN" sz="3600" b="1" i="1" dirty="0">
                <a:solidFill>
                  <a:srgbClr val="006600"/>
                </a:solidFill>
                <a:latin typeface="Times New Roman" panose="02020603050405020304" pitchFamily="18" charset="0"/>
                <a:ea typeface="黑体" panose="02010609060101010101" pitchFamily="49" charset="-122"/>
              </a:rPr>
              <a:t>y</a:t>
            </a:r>
            <a:r>
              <a:rPr lang="zh-CN" altLang="en-US" sz="2800" b="1" dirty="0">
                <a:latin typeface="Times New Roman" panose="02020603050405020304" pitchFamily="18" charset="0"/>
                <a:ea typeface="黑体" panose="02010609060101010101" pitchFamily="49" charset="-122"/>
              </a:rPr>
              <a:t>，</a:t>
            </a:r>
          </a:p>
          <a:p>
            <a:pPr>
              <a:lnSpc>
                <a:spcPct val="130000"/>
              </a:lnSpc>
              <a:buFontTx/>
              <a:buNone/>
            </a:pPr>
            <a:r>
              <a:rPr lang="zh-CN" altLang="en-US" sz="2800" b="1" dirty="0">
                <a:latin typeface="Times New Roman" panose="02020603050405020304" pitchFamily="18" charset="0"/>
                <a:ea typeface="黑体" panose="02010609060101010101" pitchFamily="49" charset="-122"/>
              </a:rPr>
              <a:t>二元随机变量</a:t>
            </a:r>
            <a:r>
              <a:rPr lang="en-US" altLang="zh-CN" sz="2800" b="1" dirty="0">
                <a:solidFill>
                  <a:schemeClr val="accent2"/>
                </a:solidFill>
                <a:latin typeface="Times New Roman" panose="02020603050405020304" pitchFamily="18" charset="0"/>
                <a:ea typeface="黑体" panose="02010609060101010101" pitchFamily="49" charset="-122"/>
              </a:rPr>
              <a:t>(X,Y)</a:t>
            </a:r>
            <a:r>
              <a:rPr lang="zh-CN" altLang="en-US" sz="2800" b="1" dirty="0">
                <a:latin typeface="Times New Roman" panose="02020603050405020304" pitchFamily="18" charset="0"/>
                <a:ea typeface="黑体" panose="02010609060101010101" pitchFamily="49" charset="-122"/>
              </a:rPr>
              <a:t>的分布函数可表示成如下形式</a:t>
            </a:r>
          </a:p>
        </p:txBody>
      </p:sp>
      <p:sp>
        <p:nvSpPr>
          <p:cNvPr id="5" name="Rectangle 7">
            <a:extLst>
              <a:ext uri="{FF2B5EF4-FFF2-40B4-BE49-F238E27FC236}">
                <a16:creationId xmlns:a16="http://schemas.microsoft.com/office/drawing/2014/main" id="{3FF4D2F7-327B-411A-BC16-036CCBB98132}"/>
              </a:ext>
            </a:extLst>
          </p:cNvPr>
          <p:cNvSpPr>
            <a:spLocks noChangeArrowheads="1"/>
          </p:cNvSpPr>
          <p:nvPr/>
        </p:nvSpPr>
        <p:spPr bwMode="auto">
          <a:xfrm>
            <a:off x="152400" y="4967662"/>
            <a:ext cx="8915400" cy="130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kumimoji="1" lang="en-US" altLang="zh-CN" sz="2400" b="1" dirty="0">
                <a:latin typeface="Georgia" panose="02040502050405020303" pitchFamily="18" charset="0"/>
                <a:ea typeface="黑体" panose="02010609060101010101" pitchFamily="49" charset="-122"/>
              </a:rPr>
              <a:t>    </a:t>
            </a:r>
            <a:r>
              <a:rPr kumimoji="1" lang="zh-CN" altLang="en-US" sz="2800" b="1" dirty="0">
                <a:latin typeface="Georgia" panose="02040502050405020303" pitchFamily="18" charset="0"/>
                <a:ea typeface="黑体" panose="02010609060101010101" pitchFamily="49" charset="-122"/>
              </a:rPr>
              <a:t>则称</a:t>
            </a:r>
            <a:r>
              <a:rPr kumimoji="1" lang="en-US" altLang="zh-CN" sz="2800" b="1" dirty="0">
                <a:solidFill>
                  <a:schemeClr val="accent2"/>
                </a:solidFill>
                <a:latin typeface="Georgia" panose="02040502050405020303" pitchFamily="18" charset="0"/>
                <a:ea typeface="黑体" panose="02010609060101010101" pitchFamily="49" charset="-122"/>
              </a:rPr>
              <a:t>(X,Y)</a:t>
            </a:r>
            <a:r>
              <a:rPr kumimoji="1" lang="zh-CN" altLang="en-US" sz="2800" b="1" dirty="0">
                <a:latin typeface="Georgia" panose="02040502050405020303" pitchFamily="18" charset="0"/>
                <a:ea typeface="黑体" panose="02010609060101010101" pitchFamily="49" charset="-122"/>
              </a:rPr>
              <a:t>是二元</a:t>
            </a:r>
            <a:r>
              <a:rPr kumimoji="1" lang="zh-CN" altLang="en-US" sz="2800" b="1" dirty="0">
                <a:solidFill>
                  <a:srgbClr val="006600"/>
                </a:solidFill>
                <a:latin typeface="Georgia" panose="02040502050405020303" pitchFamily="18" charset="0"/>
                <a:ea typeface="黑体" panose="02010609060101010101" pitchFamily="49" charset="-122"/>
              </a:rPr>
              <a:t>连续型随机变量</a:t>
            </a:r>
            <a:r>
              <a:rPr kumimoji="1" lang="zh-CN" altLang="en-US" sz="2800" b="1" dirty="0">
                <a:latin typeface="Georgia" panose="02040502050405020303" pitchFamily="18" charset="0"/>
                <a:ea typeface="黑体" panose="02010609060101010101" pitchFamily="49" charset="-122"/>
              </a:rPr>
              <a:t>。</a:t>
            </a:r>
          </a:p>
          <a:p>
            <a:pPr>
              <a:lnSpc>
                <a:spcPct val="150000"/>
              </a:lnSpc>
            </a:pPr>
            <a:r>
              <a:rPr kumimoji="1" lang="en-US" altLang="zh-CN" sz="2800" b="1" i="1" dirty="0">
                <a:solidFill>
                  <a:srgbClr val="FF0000"/>
                </a:solidFill>
                <a:latin typeface="Georgia" panose="02040502050405020303" pitchFamily="18" charset="0"/>
                <a:ea typeface="黑体" panose="02010609060101010101" pitchFamily="49" charset="-122"/>
              </a:rPr>
              <a:t>f</a:t>
            </a:r>
            <a:r>
              <a:rPr kumimoji="1" lang="zh-CN" altLang="en-US" sz="2800" b="1" dirty="0">
                <a:solidFill>
                  <a:srgbClr val="FF0000"/>
                </a:solidFill>
                <a:latin typeface="Georgia" panose="02040502050405020303" pitchFamily="18" charset="0"/>
                <a:ea typeface="黑体" panose="02010609060101010101" pitchFamily="49" charset="-122"/>
              </a:rPr>
              <a:t>（</a:t>
            </a:r>
            <a:r>
              <a:rPr kumimoji="1" lang="en-US" altLang="zh-CN" sz="2800" b="1" i="1" dirty="0">
                <a:solidFill>
                  <a:srgbClr val="FF0000"/>
                </a:solidFill>
                <a:latin typeface="Georgia" panose="02040502050405020303" pitchFamily="18" charset="0"/>
                <a:ea typeface="黑体" panose="02010609060101010101" pitchFamily="49" charset="-122"/>
              </a:rPr>
              <a:t>x</a:t>
            </a:r>
            <a:r>
              <a:rPr kumimoji="1" lang="zh-CN" altLang="en-US" sz="2800" b="1" dirty="0">
                <a:solidFill>
                  <a:srgbClr val="FF0000"/>
                </a:solidFill>
                <a:latin typeface="Georgia" panose="02040502050405020303" pitchFamily="18" charset="0"/>
                <a:ea typeface="黑体" panose="02010609060101010101" pitchFamily="49" charset="-122"/>
              </a:rPr>
              <a:t>，</a:t>
            </a:r>
            <a:r>
              <a:rPr kumimoji="1" lang="en-US" altLang="zh-CN" sz="2800" b="1" i="1" dirty="0">
                <a:solidFill>
                  <a:srgbClr val="FF0000"/>
                </a:solidFill>
                <a:latin typeface="Georgia" panose="02040502050405020303" pitchFamily="18" charset="0"/>
                <a:ea typeface="黑体" panose="02010609060101010101" pitchFamily="49" charset="-122"/>
              </a:rPr>
              <a:t>y</a:t>
            </a:r>
            <a:r>
              <a:rPr kumimoji="1" lang="zh-CN" altLang="en-US" sz="2800" b="1" dirty="0">
                <a:solidFill>
                  <a:srgbClr val="FF0000"/>
                </a:solidFill>
                <a:latin typeface="Georgia" panose="02040502050405020303" pitchFamily="18" charset="0"/>
                <a:ea typeface="黑体" panose="02010609060101010101" pitchFamily="49" charset="-122"/>
              </a:rPr>
              <a:t>）</a:t>
            </a:r>
            <a:r>
              <a:rPr kumimoji="1" lang="zh-CN" altLang="en-US" sz="2800" b="1" dirty="0">
                <a:latin typeface="Georgia" panose="02040502050405020303" pitchFamily="18" charset="0"/>
                <a:ea typeface="黑体" panose="02010609060101010101" pitchFamily="49" charset="-122"/>
              </a:rPr>
              <a:t>称为二元随机变量</a:t>
            </a:r>
            <a:r>
              <a:rPr kumimoji="1" lang="en-US" altLang="zh-CN" sz="2800" b="1" dirty="0">
                <a:solidFill>
                  <a:schemeClr val="accent2"/>
                </a:solidFill>
                <a:latin typeface="Georgia" panose="02040502050405020303" pitchFamily="18" charset="0"/>
                <a:ea typeface="黑体" panose="02010609060101010101" pitchFamily="49" charset="-122"/>
              </a:rPr>
              <a:t>(X,Y)</a:t>
            </a:r>
            <a:r>
              <a:rPr kumimoji="1" lang="zh-CN" altLang="en-US" sz="2800" b="1" dirty="0">
                <a:latin typeface="Georgia" panose="02040502050405020303" pitchFamily="18" charset="0"/>
                <a:ea typeface="黑体" panose="02010609060101010101" pitchFamily="49" charset="-122"/>
              </a:rPr>
              <a:t>的</a:t>
            </a:r>
            <a:r>
              <a:rPr kumimoji="1" lang="zh-CN" altLang="en-US" sz="2800" b="1" dirty="0">
                <a:solidFill>
                  <a:srgbClr val="FF0000"/>
                </a:solidFill>
                <a:latin typeface="Georgia" panose="02040502050405020303" pitchFamily="18" charset="0"/>
                <a:ea typeface="黑体" panose="02010609060101010101" pitchFamily="49" charset="-122"/>
              </a:rPr>
              <a:t>联合概率密度函数</a:t>
            </a:r>
            <a:r>
              <a:rPr kumimoji="1" lang="en-US" altLang="zh-CN" sz="2800" b="1" dirty="0">
                <a:solidFill>
                  <a:srgbClr val="FF0000"/>
                </a:solidFill>
                <a:latin typeface="Georgia" panose="02040502050405020303" pitchFamily="18" charset="0"/>
                <a:ea typeface="黑体" panose="02010609060101010101" pitchFamily="49" charset="-122"/>
              </a:rPr>
              <a:t>.</a:t>
            </a:r>
          </a:p>
        </p:txBody>
      </p:sp>
      <p:graphicFrame>
        <p:nvGraphicFramePr>
          <p:cNvPr id="6" name="Object 8">
            <a:extLst>
              <a:ext uri="{FF2B5EF4-FFF2-40B4-BE49-F238E27FC236}">
                <a16:creationId xmlns:a16="http://schemas.microsoft.com/office/drawing/2014/main" id="{6F258086-7472-4A2B-BCF5-5B23DB05DE2D}"/>
              </a:ext>
            </a:extLst>
          </p:cNvPr>
          <p:cNvGraphicFramePr>
            <a:graphicFrameLocks noChangeAspect="1"/>
          </p:cNvGraphicFramePr>
          <p:nvPr/>
        </p:nvGraphicFramePr>
        <p:xfrm>
          <a:off x="1524000" y="2876550"/>
          <a:ext cx="5486400" cy="2084388"/>
        </p:xfrm>
        <a:graphic>
          <a:graphicData uri="http://schemas.openxmlformats.org/presentationml/2006/ole">
            <mc:AlternateContent xmlns:mc="http://schemas.openxmlformats.org/markup-compatibility/2006">
              <mc:Choice xmlns:v="urn:schemas-microsoft-com:vml" Requires="v">
                <p:oleObj spid="_x0000_s92262" name="公式" r:id="rId3" imgW="1714320" imgH="698400" progId="Equation.3">
                  <p:embed/>
                </p:oleObj>
              </mc:Choice>
              <mc:Fallback>
                <p:oleObj name="公式" r:id="rId3" imgW="1714320" imgH="698400" progId="Equation.3">
                  <p:embed/>
                  <p:pic>
                    <p:nvPicPr>
                      <p:cNvPr id="7176" name="Object 8">
                        <a:extLst>
                          <a:ext uri="{FF2B5EF4-FFF2-40B4-BE49-F238E27FC236}">
                            <a16:creationId xmlns:a16="http://schemas.microsoft.com/office/drawing/2014/main" id="{198549C6-914C-4284-8354-985D8E1F79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876550"/>
                        <a:ext cx="5486400" cy="2084388"/>
                      </a:xfrm>
                      <a:prstGeom prst="rect">
                        <a:avLst/>
                      </a:prstGeom>
                      <a:noFill/>
                      <a:ln>
                        <a:noFill/>
                      </a:ln>
                      <a:extLst>
                        <a:ext uri="{909E8E84-426E-40DD-AFC4-6F175D3DCCD1}">
                          <a14:hiddenFill xmlns:a14="http://schemas.microsoft.com/office/drawing/2010/main">
                            <a:gradFill rotWithShape="1">
                              <a:gsLst>
                                <a:gs pos="0">
                                  <a:srgbClr val="FF99FF"/>
                                </a:gs>
                                <a:gs pos="50000">
                                  <a:srgbClr val="00FFFF"/>
                                </a:gs>
                                <a:gs pos="100000">
                                  <a:srgbClr val="FF99FF"/>
                                </a:gs>
                              </a:gsLst>
                              <a:lin ang="5400000" scaled="1"/>
                            </a:gradFill>
                          </a14:hiddenFill>
                        </a:ext>
                        <a:ext uri="{91240B29-F687-4F45-9708-019B960494DF}">
                          <a14:hiddenLine xmlns:a14="http://schemas.microsoft.com/office/drawing/2010/main" w="9525">
                            <a:solidFill>
                              <a:srgbClr val="800080"/>
                            </a:solidFill>
                            <a:miter lim="800000"/>
                            <a:headEnd/>
                            <a:tailEnd/>
                          </a14:hiddenLine>
                        </a:ext>
                      </a:extLst>
                    </p:spPr>
                  </p:pic>
                </p:oleObj>
              </mc:Fallback>
            </mc:AlternateContent>
          </a:graphicData>
        </a:graphic>
      </p:graphicFrame>
      <p:graphicFrame>
        <p:nvGraphicFramePr>
          <p:cNvPr id="7" name="Object 9">
            <a:extLst>
              <a:ext uri="{FF2B5EF4-FFF2-40B4-BE49-F238E27FC236}">
                <a16:creationId xmlns:a16="http://schemas.microsoft.com/office/drawing/2014/main" id="{EFAA1F39-A2D5-4E64-B210-A2CD4A90B9FF}"/>
              </a:ext>
            </a:extLst>
          </p:cNvPr>
          <p:cNvGraphicFramePr>
            <a:graphicFrameLocks noChangeAspect="1"/>
          </p:cNvGraphicFramePr>
          <p:nvPr/>
        </p:nvGraphicFramePr>
        <p:xfrm>
          <a:off x="2286000" y="3676650"/>
          <a:ext cx="3886200" cy="1060450"/>
        </p:xfrm>
        <a:graphic>
          <a:graphicData uri="http://schemas.openxmlformats.org/presentationml/2006/ole">
            <mc:AlternateContent xmlns:mc="http://schemas.openxmlformats.org/markup-compatibility/2006">
              <mc:Choice xmlns:v="urn:schemas-microsoft-com:vml" Requires="v">
                <p:oleObj spid="_x0000_s92263" name="公式" r:id="rId5" imgW="1257120" imgH="342720" progId="Equation.3">
                  <p:embed/>
                </p:oleObj>
              </mc:Choice>
              <mc:Fallback>
                <p:oleObj name="公式" r:id="rId5" imgW="1257120" imgH="342720" progId="Equation.3">
                  <p:embed/>
                  <p:pic>
                    <p:nvPicPr>
                      <p:cNvPr id="7177" name="Object 9">
                        <a:extLst>
                          <a:ext uri="{FF2B5EF4-FFF2-40B4-BE49-F238E27FC236}">
                            <a16:creationId xmlns:a16="http://schemas.microsoft.com/office/drawing/2014/main" id="{83536E2F-FA38-4AA2-B037-18048933A3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3676650"/>
                        <a:ext cx="3886200"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0935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5"/>
                                        </p:tgtEl>
                                        <p:attrNameLst>
                                          <p:attrName>style.visibility</p:attrName>
                                        </p:attrNameLst>
                                      </p:cBhvr>
                                      <p:to>
                                        <p:strVal val="visible"/>
                                      </p:to>
                                    </p:set>
                                    <p:anim calcmode="discrete" valueType="clr">
                                      <p:cBhvr override="childStyle">
                                        <p:cTn id="12"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5"/>
                                        </p:tgtEl>
                                        <p:attrNameLst>
                                          <p:attrName>fillcolor</p:attrName>
                                        </p:attrNameLst>
                                      </p:cBhvr>
                                      <p:tavLst>
                                        <p:tav tm="0">
                                          <p:val>
                                            <p:clrVal>
                                              <a:schemeClr val="accent2"/>
                                            </p:clrVal>
                                          </p:val>
                                        </p:tav>
                                        <p:tav tm="50000">
                                          <p:val>
                                            <p:clrVal>
                                              <a:schemeClr val="hlink"/>
                                            </p:clrVal>
                                          </p:val>
                                        </p:tav>
                                      </p:tavLst>
                                    </p:anim>
                                    <p:set>
                                      <p:cBhvr>
                                        <p:cTn id="14" dur="80"/>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004CC3-47D7-4687-BF1F-1AA340165B5E}"/>
              </a:ext>
            </a:extLst>
          </p:cNvPr>
          <p:cNvSpPr>
            <a:spLocks noGrp="1"/>
          </p:cNvSpPr>
          <p:nvPr>
            <p:ph type="title"/>
          </p:nvPr>
        </p:nvSpPr>
        <p:spPr/>
        <p:txBody>
          <a:bodyPr/>
          <a:lstStyle/>
          <a:p>
            <a:r>
              <a:rPr lang="en-US" altLang="zh-CN" dirty="0"/>
              <a:t>3.5-2 </a:t>
            </a:r>
            <a:r>
              <a:rPr lang="zh-CN" altLang="en-US" dirty="0"/>
              <a:t>二维连续型随机变量</a:t>
            </a:r>
          </a:p>
        </p:txBody>
      </p:sp>
      <p:sp>
        <p:nvSpPr>
          <p:cNvPr id="3" name="内容占位符 2">
            <a:extLst>
              <a:ext uri="{FF2B5EF4-FFF2-40B4-BE49-F238E27FC236}">
                <a16:creationId xmlns:a16="http://schemas.microsoft.com/office/drawing/2014/main" id="{D2A869BA-AB4B-4E1C-A4DD-5384E88A5CCB}"/>
              </a:ext>
            </a:extLst>
          </p:cNvPr>
          <p:cNvSpPr>
            <a:spLocks noGrp="1"/>
          </p:cNvSpPr>
          <p:nvPr>
            <p:ph idx="1"/>
          </p:nvPr>
        </p:nvSpPr>
        <p:spPr>
          <a:xfrm>
            <a:off x="0" y="349382"/>
            <a:ext cx="8991364" cy="6452250"/>
          </a:xfrm>
        </p:spPr>
        <p:txBody>
          <a:bodyPr/>
          <a:lstStyle/>
          <a:p>
            <a:r>
              <a:rPr lang="zh-CN" altLang="en-US" sz="2800" dirty="0">
                <a:solidFill>
                  <a:srgbClr val="006600"/>
                </a:solidFill>
                <a:latin typeface="黑体" panose="02010609060101010101" pitchFamily="49" charset="-122"/>
                <a:ea typeface="黑体" panose="02010609060101010101" pitchFamily="49" charset="-122"/>
              </a:rPr>
              <a:t>二维连续型随机变量的</a:t>
            </a:r>
            <a:r>
              <a:rPr lang="zh-CN" altLang="en-US" sz="2800" dirty="0">
                <a:solidFill>
                  <a:srgbClr val="FF0000"/>
                </a:solidFill>
                <a:latin typeface="黑体" panose="02010609060101010101" pitchFamily="49" charset="-122"/>
                <a:ea typeface="黑体" panose="02010609060101010101" pitchFamily="49" charset="-122"/>
              </a:rPr>
              <a:t>联合概率密度</a:t>
            </a:r>
            <a:r>
              <a:rPr lang="zh-CN" altLang="en-US" sz="2800" dirty="0">
                <a:solidFill>
                  <a:srgbClr val="006600"/>
                </a:solidFill>
                <a:latin typeface="黑体" panose="02010609060101010101" pitchFamily="49" charset="-122"/>
                <a:ea typeface="黑体" panose="02010609060101010101" pitchFamily="49" charset="-122"/>
              </a:rPr>
              <a:t>的性质   </a:t>
            </a:r>
          </a:p>
          <a:p>
            <a:endParaRPr lang="zh-CN" altLang="en-US" dirty="0"/>
          </a:p>
        </p:txBody>
      </p:sp>
      <p:graphicFrame>
        <p:nvGraphicFramePr>
          <p:cNvPr id="5" name="Object 3">
            <a:extLst>
              <a:ext uri="{FF2B5EF4-FFF2-40B4-BE49-F238E27FC236}">
                <a16:creationId xmlns:a16="http://schemas.microsoft.com/office/drawing/2014/main" id="{8C985952-1BCD-4E81-9726-B3FAF2544E04}"/>
              </a:ext>
            </a:extLst>
          </p:cNvPr>
          <p:cNvGraphicFramePr>
            <a:graphicFrameLocks noChangeAspect="1"/>
          </p:cNvGraphicFramePr>
          <p:nvPr>
            <p:extLst>
              <p:ext uri="{D42A27DB-BD31-4B8C-83A1-F6EECF244321}">
                <p14:modId xmlns:p14="http://schemas.microsoft.com/office/powerpoint/2010/main" val="1935254533"/>
              </p:ext>
            </p:extLst>
          </p:nvPr>
        </p:nvGraphicFramePr>
        <p:xfrm>
          <a:off x="3035929" y="1048058"/>
          <a:ext cx="1981062" cy="510882"/>
        </p:xfrm>
        <a:graphic>
          <a:graphicData uri="http://schemas.openxmlformats.org/presentationml/2006/ole">
            <mc:AlternateContent xmlns:mc="http://schemas.openxmlformats.org/markup-compatibility/2006">
              <mc:Choice xmlns:v="urn:schemas-microsoft-com:vml" Requires="v">
                <p:oleObj spid="_x0000_s94445" name="公式" r:id="rId4" imgW="787320" imgH="203040" progId="Equation.3">
                  <p:embed/>
                </p:oleObj>
              </mc:Choice>
              <mc:Fallback>
                <p:oleObj name="公式" r:id="rId4" imgW="787320" imgH="203040" progId="Equation.3">
                  <p:embed/>
                  <p:pic>
                    <p:nvPicPr>
                      <p:cNvPr id="92163" name="Object 3">
                        <a:extLst>
                          <a:ext uri="{FF2B5EF4-FFF2-40B4-BE49-F238E27FC236}">
                            <a16:creationId xmlns:a16="http://schemas.microsoft.com/office/drawing/2014/main" id="{32324223-AAFD-4BB7-82C0-DB13E7EE8D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5929" y="1048058"/>
                        <a:ext cx="1981062" cy="510882"/>
                      </a:xfrm>
                      <a:prstGeom prst="rect">
                        <a:avLst/>
                      </a:prstGeom>
                      <a:noFill/>
                      <a:ln>
                        <a:noFill/>
                      </a:ln>
                      <a:effectLst/>
                    </p:spPr>
                  </p:pic>
                </p:oleObj>
              </mc:Fallback>
            </mc:AlternateContent>
          </a:graphicData>
        </a:graphic>
      </p:graphicFrame>
      <p:sp>
        <p:nvSpPr>
          <p:cNvPr id="6" name="Rectangle 4">
            <a:extLst>
              <a:ext uri="{FF2B5EF4-FFF2-40B4-BE49-F238E27FC236}">
                <a16:creationId xmlns:a16="http://schemas.microsoft.com/office/drawing/2014/main" id="{E798F235-BF37-474E-ADC0-C76BE1AB5487}"/>
              </a:ext>
            </a:extLst>
          </p:cNvPr>
          <p:cNvSpPr>
            <a:spLocks noChangeArrowheads="1"/>
          </p:cNvSpPr>
          <p:nvPr/>
        </p:nvSpPr>
        <p:spPr bwMode="auto">
          <a:xfrm>
            <a:off x="76318" y="1125601"/>
            <a:ext cx="3313113" cy="42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908050" indent="-436563">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ct val="50000"/>
              </a:spcBef>
              <a:buClr>
                <a:schemeClr val="accent2"/>
              </a:buClr>
              <a:buFont typeface="Wingdings" panose="05000000000000000000" pitchFamily="2" charset="2"/>
              <a:buChar char="n"/>
            </a:pPr>
            <a:r>
              <a:rPr lang="zh-CN" altLang="en-US" sz="2400" b="1" dirty="0">
                <a:latin typeface="Arial Black" panose="020B0A04020102020204" pitchFamily="34" charset="0"/>
                <a:ea typeface="黑体" panose="02010609060101010101" pitchFamily="49" charset="-122"/>
              </a:rPr>
              <a:t>（</a:t>
            </a:r>
            <a:r>
              <a:rPr lang="en-US" altLang="zh-CN" sz="2400" b="1" dirty="0">
                <a:latin typeface="Arial Black" panose="020B0A04020102020204" pitchFamily="34" charset="0"/>
                <a:ea typeface="黑体" panose="02010609060101010101" pitchFamily="49" charset="-122"/>
              </a:rPr>
              <a:t>1</a:t>
            </a:r>
            <a:r>
              <a:rPr lang="zh-CN" altLang="en-US" sz="2400" b="1" dirty="0">
                <a:latin typeface="Arial Black" panose="020B0A04020102020204" pitchFamily="34" charset="0"/>
                <a:ea typeface="黑体" panose="02010609060101010101" pitchFamily="49" charset="-122"/>
              </a:rPr>
              <a:t>）非负性</a:t>
            </a:r>
          </a:p>
        </p:txBody>
      </p:sp>
      <p:sp>
        <p:nvSpPr>
          <p:cNvPr id="7" name="Rectangle 5">
            <a:extLst>
              <a:ext uri="{FF2B5EF4-FFF2-40B4-BE49-F238E27FC236}">
                <a16:creationId xmlns:a16="http://schemas.microsoft.com/office/drawing/2014/main" id="{21ADAAEF-4604-4B6D-A58F-051BBC6EB454}"/>
              </a:ext>
            </a:extLst>
          </p:cNvPr>
          <p:cNvSpPr>
            <a:spLocks noChangeArrowheads="1"/>
          </p:cNvSpPr>
          <p:nvPr/>
        </p:nvSpPr>
        <p:spPr bwMode="auto">
          <a:xfrm>
            <a:off x="92782" y="1948777"/>
            <a:ext cx="5410200" cy="42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908050" indent="-436563">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ct val="50000"/>
              </a:spcBef>
              <a:buClr>
                <a:schemeClr val="accent2"/>
              </a:buClr>
              <a:buFont typeface="Wingdings" panose="05000000000000000000" pitchFamily="2" charset="2"/>
              <a:buChar char="n"/>
            </a:pPr>
            <a:r>
              <a:rPr lang="zh-CN" altLang="en-US" sz="2400" b="1" dirty="0">
                <a:solidFill>
                  <a:schemeClr val="tx2"/>
                </a:solidFill>
                <a:latin typeface="Arial Black" panose="020B0A04020102020204" pitchFamily="34" charset="0"/>
                <a:ea typeface="黑体" panose="02010609060101010101" pitchFamily="49" charset="-122"/>
              </a:rPr>
              <a:t>（</a:t>
            </a:r>
            <a:r>
              <a:rPr lang="en-US" altLang="zh-CN" sz="2400" b="1" dirty="0">
                <a:solidFill>
                  <a:schemeClr val="tx2"/>
                </a:solidFill>
                <a:latin typeface="Arial Black" panose="020B0A04020102020204" pitchFamily="34" charset="0"/>
                <a:ea typeface="黑体" panose="02010609060101010101" pitchFamily="49" charset="-122"/>
              </a:rPr>
              <a:t>2</a:t>
            </a:r>
            <a:r>
              <a:rPr lang="zh-CN" altLang="en-US" sz="2400" b="1" dirty="0">
                <a:solidFill>
                  <a:schemeClr val="tx2"/>
                </a:solidFill>
                <a:latin typeface="Arial Black" panose="020B0A04020102020204" pitchFamily="34" charset="0"/>
                <a:ea typeface="黑体" panose="02010609060101010101" pitchFamily="49" charset="-122"/>
              </a:rPr>
              <a:t>）正则性</a:t>
            </a:r>
          </a:p>
        </p:txBody>
      </p:sp>
      <p:sp>
        <p:nvSpPr>
          <p:cNvPr id="8" name="Rectangle 6">
            <a:extLst>
              <a:ext uri="{FF2B5EF4-FFF2-40B4-BE49-F238E27FC236}">
                <a16:creationId xmlns:a16="http://schemas.microsoft.com/office/drawing/2014/main" id="{8361C842-0769-4E97-AAC6-E64C1C9ADAFF}"/>
              </a:ext>
            </a:extLst>
          </p:cNvPr>
          <p:cNvSpPr>
            <a:spLocks noChangeArrowheads="1"/>
          </p:cNvSpPr>
          <p:nvPr/>
        </p:nvSpPr>
        <p:spPr bwMode="auto">
          <a:xfrm>
            <a:off x="76318" y="3259201"/>
            <a:ext cx="24479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908050" indent="-436563">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ct val="50000"/>
              </a:spcBef>
              <a:buClr>
                <a:schemeClr val="accent2"/>
              </a:buClr>
              <a:buFont typeface="Wingdings" panose="05000000000000000000" pitchFamily="2" charset="2"/>
              <a:buChar char="n"/>
            </a:pPr>
            <a:endParaRPr lang="zh-CN" altLang="zh-CN" sz="2800" b="1">
              <a:solidFill>
                <a:schemeClr val="bg2"/>
              </a:solidFill>
              <a:latin typeface="宋体" panose="02010600030101010101" pitchFamily="2" charset="-122"/>
            </a:endParaRPr>
          </a:p>
        </p:txBody>
      </p:sp>
      <p:graphicFrame>
        <p:nvGraphicFramePr>
          <p:cNvPr id="9" name="Object 7">
            <a:extLst>
              <a:ext uri="{FF2B5EF4-FFF2-40B4-BE49-F238E27FC236}">
                <a16:creationId xmlns:a16="http://schemas.microsoft.com/office/drawing/2014/main" id="{2E65D50C-1E88-4CC9-9046-E14B143333E5}"/>
              </a:ext>
            </a:extLst>
          </p:cNvPr>
          <p:cNvGraphicFramePr>
            <a:graphicFrameLocks noChangeAspect="1"/>
          </p:cNvGraphicFramePr>
          <p:nvPr>
            <p:extLst>
              <p:ext uri="{D42A27DB-BD31-4B8C-83A1-F6EECF244321}">
                <p14:modId xmlns:p14="http://schemas.microsoft.com/office/powerpoint/2010/main" val="1913273789"/>
              </p:ext>
            </p:extLst>
          </p:nvPr>
        </p:nvGraphicFramePr>
        <p:xfrm>
          <a:off x="3035929" y="1679985"/>
          <a:ext cx="5333830" cy="916040"/>
        </p:xfrm>
        <a:graphic>
          <a:graphicData uri="http://schemas.openxmlformats.org/presentationml/2006/ole">
            <mc:AlternateContent xmlns:mc="http://schemas.openxmlformats.org/markup-compatibility/2006">
              <mc:Choice xmlns:v="urn:schemas-microsoft-com:vml" Requires="v">
                <p:oleObj spid="_x0000_s94446" name="公式" r:id="rId6" imgW="2438280" imgH="419040" progId="Equation.3">
                  <p:embed/>
                </p:oleObj>
              </mc:Choice>
              <mc:Fallback>
                <p:oleObj name="公式" r:id="rId6" imgW="2438280" imgH="419040" progId="Equation.3">
                  <p:embed/>
                  <p:pic>
                    <p:nvPicPr>
                      <p:cNvPr id="92167" name="Object 7">
                        <a:extLst>
                          <a:ext uri="{FF2B5EF4-FFF2-40B4-BE49-F238E27FC236}">
                            <a16:creationId xmlns:a16="http://schemas.microsoft.com/office/drawing/2014/main" id="{82E695EC-5D33-4B83-B33D-175494E6F9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35929" y="1679985"/>
                        <a:ext cx="5333830" cy="916040"/>
                      </a:xfrm>
                      <a:prstGeom prst="rect">
                        <a:avLst/>
                      </a:prstGeom>
                      <a:noFill/>
                      <a:ln>
                        <a:noFill/>
                      </a:ln>
                      <a:effectLst/>
                    </p:spPr>
                  </p:pic>
                </p:oleObj>
              </mc:Fallback>
            </mc:AlternateContent>
          </a:graphicData>
        </a:graphic>
      </p:graphicFrame>
      <p:graphicFrame>
        <p:nvGraphicFramePr>
          <p:cNvPr id="10" name="Object 9">
            <a:extLst>
              <a:ext uri="{FF2B5EF4-FFF2-40B4-BE49-F238E27FC236}">
                <a16:creationId xmlns:a16="http://schemas.microsoft.com/office/drawing/2014/main" id="{ABDC11EE-BE14-4898-A9E9-D126B28AC59D}"/>
              </a:ext>
            </a:extLst>
          </p:cNvPr>
          <p:cNvGraphicFramePr>
            <a:graphicFrameLocks noChangeAspect="1"/>
          </p:cNvGraphicFramePr>
          <p:nvPr>
            <p:extLst>
              <p:ext uri="{D42A27DB-BD31-4B8C-83A1-F6EECF244321}">
                <p14:modId xmlns:p14="http://schemas.microsoft.com/office/powerpoint/2010/main" val="1425329573"/>
              </p:ext>
            </p:extLst>
          </p:nvPr>
        </p:nvGraphicFramePr>
        <p:xfrm>
          <a:off x="3112196" y="2714643"/>
          <a:ext cx="2590648" cy="879891"/>
        </p:xfrm>
        <a:graphic>
          <a:graphicData uri="http://schemas.openxmlformats.org/presentationml/2006/ole">
            <mc:AlternateContent xmlns:mc="http://schemas.openxmlformats.org/markup-compatibility/2006">
              <mc:Choice xmlns:v="urn:schemas-microsoft-com:vml" Requires="v">
                <p:oleObj spid="_x0000_s94447" name="公式" r:id="rId8" imgW="1346040" imgH="457200" progId="Equation.3">
                  <p:embed/>
                </p:oleObj>
              </mc:Choice>
              <mc:Fallback>
                <p:oleObj name="公式" r:id="rId8" imgW="1346040" imgH="457200" progId="Equation.3">
                  <p:embed/>
                  <p:pic>
                    <p:nvPicPr>
                      <p:cNvPr id="92169" name="Object 9">
                        <a:extLst>
                          <a:ext uri="{FF2B5EF4-FFF2-40B4-BE49-F238E27FC236}">
                            <a16:creationId xmlns:a16="http://schemas.microsoft.com/office/drawing/2014/main" id="{B083665D-53E5-416E-87C9-6A9CEE6C3A0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12196" y="2714643"/>
                        <a:ext cx="2590648" cy="879891"/>
                      </a:xfrm>
                      <a:prstGeom prst="rect">
                        <a:avLst/>
                      </a:prstGeom>
                      <a:noFill/>
                      <a:ln>
                        <a:noFill/>
                      </a:ln>
                      <a:effectLst/>
                    </p:spPr>
                  </p:pic>
                </p:oleObj>
              </mc:Fallback>
            </mc:AlternateContent>
          </a:graphicData>
        </a:graphic>
      </p:graphicFrame>
      <p:sp>
        <p:nvSpPr>
          <p:cNvPr id="11" name="Rectangle 10">
            <a:extLst>
              <a:ext uri="{FF2B5EF4-FFF2-40B4-BE49-F238E27FC236}">
                <a16:creationId xmlns:a16="http://schemas.microsoft.com/office/drawing/2014/main" id="{B54C163A-B77F-4899-919F-145110D4448D}"/>
              </a:ext>
            </a:extLst>
          </p:cNvPr>
          <p:cNvSpPr>
            <a:spLocks noChangeArrowheads="1"/>
          </p:cNvSpPr>
          <p:nvPr/>
        </p:nvSpPr>
        <p:spPr bwMode="auto">
          <a:xfrm>
            <a:off x="103176" y="2842114"/>
            <a:ext cx="5410200" cy="42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908050" indent="-436563">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ct val="50000"/>
              </a:spcBef>
              <a:buClr>
                <a:schemeClr val="accent2"/>
              </a:buClr>
              <a:buFont typeface="Wingdings" panose="05000000000000000000" pitchFamily="2" charset="2"/>
              <a:buChar char="n"/>
            </a:pPr>
            <a:r>
              <a:rPr lang="zh-CN" altLang="en-US" sz="2400" b="1" dirty="0">
                <a:solidFill>
                  <a:schemeClr val="tx2"/>
                </a:solidFill>
                <a:latin typeface="Arial Black" panose="020B0A04020102020204" pitchFamily="34" charset="0"/>
                <a:ea typeface="黑体" panose="02010609060101010101" pitchFamily="49" charset="-122"/>
              </a:rPr>
              <a:t>（</a:t>
            </a:r>
            <a:r>
              <a:rPr lang="en-US" altLang="zh-CN" sz="2400" b="1" dirty="0">
                <a:solidFill>
                  <a:schemeClr val="tx2"/>
                </a:solidFill>
                <a:latin typeface="Arial Black" panose="020B0A04020102020204" pitchFamily="34" charset="0"/>
                <a:ea typeface="黑体" panose="02010609060101010101" pitchFamily="49" charset="-122"/>
              </a:rPr>
              <a:t>3</a:t>
            </a:r>
            <a:r>
              <a:rPr lang="zh-CN" altLang="en-US" sz="2400" b="1" dirty="0">
                <a:solidFill>
                  <a:schemeClr val="tx2"/>
                </a:solidFill>
                <a:latin typeface="Arial Black" panose="020B0A04020102020204" pitchFamily="34" charset="0"/>
                <a:ea typeface="黑体" panose="02010609060101010101" pitchFamily="49" charset="-122"/>
              </a:rPr>
              <a:t>）可导性</a:t>
            </a:r>
          </a:p>
        </p:txBody>
      </p:sp>
      <p:sp>
        <p:nvSpPr>
          <p:cNvPr id="12" name="Rectangle 27">
            <a:extLst>
              <a:ext uri="{FF2B5EF4-FFF2-40B4-BE49-F238E27FC236}">
                <a16:creationId xmlns:a16="http://schemas.microsoft.com/office/drawing/2014/main" id="{4811D805-40A9-4FB6-B99A-891577B0B2CF}"/>
              </a:ext>
            </a:extLst>
          </p:cNvPr>
          <p:cNvSpPr>
            <a:spLocks noChangeArrowheads="1"/>
          </p:cNvSpPr>
          <p:nvPr/>
        </p:nvSpPr>
        <p:spPr bwMode="auto">
          <a:xfrm>
            <a:off x="125627" y="3673037"/>
            <a:ext cx="8534400" cy="42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908050" indent="-436563">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ct val="50000"/>
              </a:spcBef>
              <a:buClr>
                <a:schemeClr val="accent2"/>
              </a:buClr>
              <a:buFont typeface="Wingdings" panose="05000000000000000000" pitchFamily="2" charset="2"/>
              <a:buChar char="n"/>
            </a:pPr>
            <a:r>
              <a:rPr lang="zh-CN" altLang="en-US" sz="2400" b="1" dirty="0">
                <a:solidFill>
                  <a:schemeClr val="tx2"/>
                </a:solidFill>
                <a:latin typeface="Times New Roman" panose="02020603050405020304" pitchFamily="18" charset="0"/>
                <a:ea typeface="黑体" panose="02010609060101010101" pitchFamily="49" charset="-122"/>
              </a:rPr>
              <a:t>（</a:t>
            </a:r>
            <a:r>
              <a:rPr lang="en-US" altLang="zh-CN" sz="2400" b="1" dirty="0">
                <a:solidFill>
                  <a:schemeClr val="tx2"/>
                </a:solidFill>
                <a:latin typeface="Times New Roman" panose="02020603050405020304" pitchFamily="18" charset="0"/>
                <a:ea typeface="黑体" panose="02010609060101010101" pitchFamily="49" charset="-122"/>
              </a:rPr>
              <a:t>4</a:t>
            </a:r>
            <a:r>
              <a:rPr lang="zh-CN" altLang="en-US" sz="2400" b="1" dirty="0">
                <a:solidFill>
                  <a:schemeClr val="tx2"/>
                </a:solidFill>
                <a:latin typeface="Times New Roman" panose="02020603050405020304" pitchFamily="18" charset="0"/>
                <a:ea typeface="黑体" panose="02010609060101010101" pitchFamily="49" charset="-122"/>
              </a:rPr>
              <a:t>）</a:t>
            </a:r>
            <a:r>
              <a:rPr lang="zh-CN" altLang="en-US" sz="2400" b="1" dirty="0">
                <a:solidFill>
                  <a:srgbClr val="006600"/>
                </a:solidFill>
                <a:latin typeface="Times New Roman" panose="02020603050405020304" pitchFamily="18" charset="0"/>
                <a:ea typeface="黑体" panose="02010609060101010101" pitchFamily="49" charset="-122"/>
              </a:rPr>
              <a:t>（</a:t>
            </a:r>
            <a:r>
              <a:rPr lang="en-US" altLang="zh-CN" sz="2400" b="1" dirty="0">
                <a:solidFill>
                  <a:srgbClr val="006600"/>
                </a:solidFill>
                <a:latin typeface="Times New Roman" panose="02020603050405020304" pitchFamily="18" charset="0"/>
                <a:ea typeface="黑体" panose="02010609060101010101" pitchFamily="49" charset="-122"/>
              </a:rPr>
              <a:t>X,Y)</a:t>
            </a:r>
            <a:r>
              <a:rPr lang="zh-CN" altLang="en-US" sz="2400" b="1" dirty="0">
                <a:latin typeface="Times New Roman" panose="02020603050405020304" pitchFamily="18" charset="0"/>
                <a:ea typeface="黑体" panose="02010609060101010101" pitchFamily="49" charset="-122"/>
              </a:rPr>
              <a:t>落在平面区域</a:t>
            </a:r>
            <a:r>
              <a:rPr lang="en-US" altLang="zh-CN" sz="2400" b="1" dirty="0">
                <a:solidFill>
                  <a:srgbClr val="FF0000"/>
                </a:solidFill>
                <a:latin typeface="Times New Roman" panose="02020603050405020304" pitchFamily="18" charset="0"/>
                <a:ea typeface="黑体" panose="02010609060101010101" pitchFamily="49" charset="-122"/>
              </a:rPr>
              <a:t>G</a:t>
            </a:r>
            <a:r>
              <a:rPr lang="zh-CN" altLang="en-US" sz="2400" b="1" dirty="0">
                <a:latin typeface="Times New Roman" panose="02020603050405020304" pitchFamily="18" charset="0"/>
                <a:ea typeface="黑体" panose="02010609060101010101" pitchFamily="49" charset="-122"/>
              </a:rPr>
              <a:t>上的概率</a:t>
            </a:r>
          </a:p>
        </p:txBody>
      </p:sp>
      <p:graphicFrame>
        <p:nvGraphicFramePr>
          <p:cNvPr id="14" name="Object 3">
            <a:extLst>
              <a:ext uri="{FF2B5EF4-FFF2-40B4-BE49-F238E27FC236}">
                <a16:creationId xmlns:a16="http://schemas.microsoft.com/office/drawing/2014/main" id="{E787AFF2-8975-4955-89D8-BF51F6A073D8}"/>
              </a:ext>
            </a:extLst>
          </p:cNvPr>
          <p:cNvGraphicFramePr>
            <a:graphicFrameLocks noChangeAspect="1"/>
          </p:cNvGraphicFramePr>
          <p:nvPr>
            <p:extLst>
              <p:ext uri="{D42A27DB-BD31-4B8C-83A1-F6EECF244321}">
                <p14:modId xmlns:p14="http://schemas.microsoft.com/office/powerpoint/2010/main" val="2365700450"/>
              </p:ext>
            </p:extLst>
          </p:nvPr>
        </p:nvGraphicFramePr>
        <p:xfrm>
          <a:off x="1981268" y="4011024"/>
          <a:ext cx="6247700" cy="1230323"/>
        </p:xfrm>
        <a:graphic>
          <a:graphicData uri="http://schemas.openxmlformats.org/presentationml/2006/ole">
            <mc:AlternateContent xmlns:mc="http://schemas.openxmlformats.org/markup-compatibility/2006">
              <mc:Choice xmlns:v="urn:schemas-microsoft-com:vml" Requires="v">
                <p:oleObj spid="_x0000_s94448" name="公式" r:id="rId10" imgW="2450880" imgH="482400" progId="Equation.3">
                  <p:embed/>
                </p:oleObj>
              </mc:Choice>
              <mc:Fallback>
                <p:oleObj name="公式" r:id="rId10" imgW="2450880" imgH="482400" progId="Equation.3">
                  <p:embed/>
                  <p:pic>
                    <p:nvPicPr>
                      <p:cNvPr id="135171" name="Object 3">
                        <a:extLst>
                          <a:ext uri="{FF2B5EF4-FFF2-40B4-BE49-F238E27FC236}">
                            <a16:creationId xmlns:a16="http://schemas.microsoft.com/office/drawing/2014/main" id="{58CD6958-836E-4A4F-9AFE-7BE713E7757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81268" y="4011024"/>
                        <a:ext cx="6247700" cy="1230323"/>
                      </a:xfrm>
                      <a:prstGeom prst="rect">
                        <a:avLst/>
                      </a:prstGeom>
                      <a:noFill/>
                      <a:ln>
                        <a:noFill/>
                      </a:ln>
                    </p:spPr>
                  </p:pic>
                </p:oleObj>
              </mc:Fallback>
            </mc:AlternateContent>
          </a:graphicData>
        </a:graphic>
      </p:graphicFrame>
      <p:graphicFrame>
        <p:nvGraphicFramePr>
          <p:cNvPr id="15" name="Object 4">
            <a:extLst>
              <a:ext uri="{FF2B5EF4-FFF2-40B4-BE49-F238E27FC236}">
                <a16:creationId xmlns:a16="http://schemas.microsoft.com/office/drawing/2014/main" id="{A259A2B8-91C0-426A-A4EF-581C1DE5FD17}"/>
              </a:ext>
            </a:extLst>
          </p:cNvPr>
          <p:cNvGraphicFramePr>
            <a:graphicFrameLocks noChangeAspect="1"/>
          </p:cNvGraphicFramePr>
          <p:nvPr>
            <p:extLst>
              <p:ext uri="{D42A27DB-BD31-4B8C-83A1-F6EECF244321}">
                <p14:modId xmlns:p14="http://schemas.microsoft.com/office/powerpoint/2010/main" val="2027826249"/>
              </p:ext>
            </p:extLst>
          </p:nvPr>
        </p:nvGraphicFramePr>
        <p:xfrm>
          <a:off x="4876792" y="4204879"/>
          <a:ext cx="2417543" cy="1012906"/>
        </p:xfrm>
        <a:graphic>
          <a:graphicData uri="http://schemas.openxmlformats.org/presentationml/2006/ole">
            <mc:AlternateContent xmlns:mc="http://schemas.openxmlformats.org/markup-compatibility/2006">
              <mc:Choice xmlns:v="urn:schemas-microsoft-com:vml" Requires="v">
                <p:oleObj spid="_x0000_s94449" name="公式" r:id="rId12" imgW="1130040" imgH="469800" progId="Equation.3">
                  <p:embed/>
                </p:oleObj>
              </mc:Choice>
              <mc:Fallback>
                <p:oleObj name="公式" r:id="rId12" imgW="1130040" imgH="469800" progId="Equation.3">
                  <p:embed/>
                  <p:pic>
                    <p:nvPicPr>
                      <p:cNvPr id="135172" name="Object 4">
                        <a:extLst>
                          <a:ext uri="{FF2B5EF4-FFF2-40B4-BE49-F238E27FC236}">
                            <a16:creationId xmlns:a16="http://schemas.microsoft.com/office/drawing/2014/main" id="{811535F0-17E3-4610-A83B-A7AAF02F260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76792" y="4204879"/>
                        <a:ext cx="2417543" cy="1012906"/>
                      </a:xfrm>
                      <a:prstGeom prst="rect">
                        <a:avLst/>
                      </a:prstGeom>
                      <a:noFill/>
                      <a:ln>
                        <a:noFill/>
                      </a:ln>
                      <a:effectLst/>
                    </p:spPr>
                  </p:pic>
                </p:oleObj>
              </mc:Fallback>
            </mc:AlternateContent>
          </a:graphicData>
        </a:graphic>
      </p:graphicFrame>
      <p:sp>
        <p:nvSpPr>
          <p:cNvPr id="17" name="Text Box 6">
            <a:extLst>
              <a:ext uri="{FF2B5EF4-FFF2-40B4-BE49-F238E27FC236}">
                <a16:creationId xmlns:a16="http://schemas.microsoft.com/office/drawing/2014/main" id="{B88BA677-401B-4A59-87AC-4593E0809510}"/>
              </a:ext>
            </a:extLst>
          </p:cNvPr>
          <p:cNvSpPr txBox="1">
            <a:spLocks noChangeArrowheads="1"/>
          </p:cNvSpPr>
          <p:nvPr/>
        </p:nvSpPr>
        <p:spPr bwMode="auto">
          <a:xfrm>
            <a:off x="4340375" y="5385661"/>
            <a:ext cx="39166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solidFill>
                  <a:srgbClr val="0000FF"/>
                </a:solidFill>
                <a:ea typeface="黑体" panose="02010609060101010101" pitchFamily="49" charset="-122"/>
              </a:rPr>
              <a:t>=</a:t>
            </a:r>
            <a:r>
              <a:rPr lang="zh-CN" altLang="en-US" sz="2400" b="1" dirty="0">
                <a:solidFill>
                  <a:srgbClr val="0000FF"/>
                </a:solidFill>
                <a:latin typeface="黑体" panose="02010609060101010101" pitchFamily="49" charset="-122"/>
                <a:ea typeface="黑体" panose="02010609060101010101" pitchFamily="49" charset="-122"/>
              </a:rPr>
              <a:t>曲顶柱体的体积   </a:t>
            </a:r>
          </a:p>
        </p:txBody>
      </p:sp>
    </p:spTree>
    <p:extLst>
      <p:ext uri="{BB962C8B-B14F-4D97-AF65-F5344CB8AC3E}">
        <p14:creationId xmlns:p14="http://schemas.microsoft.com/office/powerpoint/2010/main" val="239938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heckerboard(across)">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diamond(in)">
                                      <p:cBhvr>
                                        <p:cTn id="22" dur="20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F5B4F-DFAD-4D02-9017-D7A72CD098A4}"/>
              </a:ext>
            </a:extLst>
          </p:cNvPr>
          <p:cNvSpPr>
            <a:spLocks noGrp="1"/>
          </p:cNvSpPr>
          <p:nvPr>
            <p:ph type="title"/>
          </p:nvPr>
        </p:nvSpPr>
        <p:spPr/>
        <p:txBody>
          <a:bodyPr/>
          <a:lstStyle/>
          <a:p>
            <a:r>
              <a:rPr lang="en-US" altLang="zh-CN" dirty="0"/>
              <a:t>3.5-2 </a:t>
            </a:r>
            <a:r>
              <a:rPr lang="zh-CN" altLang="en-US" dirty="0"/>
              <a:t>二维连续型随机变量</a:t>
            </a:r>
          </a:p>
        </p:txBody>
      </p:sp>
      <p:sp>
        <p:nvSpPr>
          <p:cNvPr id="3" name="内容占位符 2">
            <a:extLst>
              <a:ext uri="{FF2B5EF4-FFF2-40B4-BE49-F238E27FC236}">
                <a16:creationId xmlns:a16="http://schemas.microsoft.com/office/drawing/2014/main" id="{593382C8-1A96-46A7-A4E9-4ACE23233D2F}"/>
              </a:ext>
            </a:extLst>
          </p:cNvPr>
          <p:cNvSpPr>
            <a:spLocks noGrp="1"/>
          </p:cNvSpPr>
          <p:nvPr>
            <p:ph idx="1"/>
          </p:nvPr>
        </p:nvSpPr>
        <p:spPr/>
        <p:txBody>
          <a:bodyPr/>
          <a:lstStyle/>
          <a:p>
            <a:endParaRPr lang="zh-CN" altLang="en-US" dirty="0"/>
          </a:p>
        </p:txBody>
      </p:sp>
      <p:graphicFrame>
        <p:nvGraphicFramePr>
          <p:cNvPr id="4" name="Object 3">
            <a:extLst>
              <a:ext uri="{FF2B5EF4-FFF2-40B4-BE49-F238E27FC236}">
                <a16:creationId xmlns:a16="http://schemas.microsoft.com/office/drawing/2014/main" id="{B261490D-48C1-4EBE-85B0-0CD441E7C644}"/>
              </a:ext>
            </a:extLst>
          </p:cNvPr>
          <p:cNvGraphicFramePr>
            <a:graphicFrameLocks noChangeAspect="1"/>
          </p:cNvGraphicFramePr>
          <p:nvPr>
            <p:extLst>
              <p:ext uri="{D42A27DB-BD31-4B8C-83A1-F6EECF244321}">
                <p14:modId xmlns:p14="http://schemas.microsoft.com/office/powerpoint/2010/main" val="3160584905"/>
              </p:ext>
            </p:extLst>
          </p:nvPr>
        </p:nvGraphicFramePr>
        <p:xfrm>
          <a:off x="731757" y="967353"/>
          <a:ext cx="6407885" cy="1261868"/>
        </p:xfrm>
        <a:graphic>
          <a:graphicData uri="http://schemas.openxmlformats.org/presentationml/2006/ole">
            <mc:AlternateContent xmlns:mc="http://schemas.openxmlformats.org/markup-compatibility/2006">
              <mc:Choice xmlns:v="urn:schemas-microsoft-com:vml" Requires="v">
                <p:oleObj spid="_x0000_s95375" name="公式" r:id="rId3" imgW="2450880" imgH="482400" progId="Equation.3">
                  <p:embed/>
                </p:oleObj>
              </mc:Choice>
              <mc:Fallback>
                <p:oleObj name="公式" r:id="rId3" imgW="2450880" imgH="482400" progId="Equation.3">
                  <p:embed/>
                  <p:pic>
                    <p:nvPicPr>
                      <p:cNvPr id="135171" name="Object 3">
                        <a:extLst>
                          <a:ext uri="{FF2B5EF4-FFF2-40B4-BE49-F238E27FC236}">
                            <a16:creationId xmlns:a16="http://schemas.microsoft.com/office/drawing/2014/main" id="{58CD6958-836E-4A4F-9AFE-7BE713E775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757" y="967353"/>
                        <a:ext cx="6407885" cy="1261868"/>
                      </a:xfrm>
                      <a:prstGeom prst="rect">
                        <a:avLst/>
                      </a:prstGeom>
                      <a:noFill/>
                      <a:ln>
                        <a:noFill/>
                      </a:ln>
                    </p:spPr>
                  </p:pic>
                </p:oleObj>
              </mc:Fallback>
            </mc:AlternateContent>
          </a:graphicData>
        </a:graphic>
      </p:graphicFrame>
      <p:graphicFrame>
        <p:nvGraphicFramePr>
          <p:cNvPr id="5" name="Object 4">
            <a:extLst>
              <a:ext uri="{FF2B5EF4-FFF2-40B4-BE49-F238E27FC236}">
                <a16:creationId xmlns:a16="http://schemas.microsoft.com/office/drawing/2014/main" id="{4A259F29-1F97-456C-AC6E-98A7AB6665AB}"/>
              </a:ext>
            </a:extLst>
          </p:cNvPr>
          <p:cNvGraphicFramePr>
            <a:graphicFrameLocks noChangeAspect="1"/>
          </p:cNvGraphicFramePr>
          <p:nvPr>
            <p:extLst>
              <p:ext uri="{D42A27DB-BD31-4B8C-83A1-F6EECF244321}">
                <p14:modId xmlns:p14="http://schemas.microsoft.com/office/powerpoint/2010/main" val="635854277"/>
              </p:ext>
            </p:extLst>
          </p:nvPr>
        </p:nvGraphicFramePr>
        <p:xfrm>
          <a:off x="3613175" y="1104627"/>
          <a:ext cx="2857449" cy="1197219"/>
        </p:xfrm>
        <a:graphic>
          <a:graphicData uri="http://schemas.openxmlformats.org/presentationml/2006/ole">
            <mc:AlternateContent xmlns:mc="http://schemas.openxmlformats.org/markup-compatibility/2006">
              <mc:Choice xmlns:v="urn:schemas-microsoft-com:vml" Requires="v">
                <p:oleObj spid="_x0000_s95376" name="公式" r:id="rId5" imgW="1130040" imgH="469800" progId="Equation.3">
                  <p:embed/>
                </p:oleObj>
              </mc:Choice>
              <mc:Fallback>
                <p:oleObj name="公式" r:id="rId5" imgW="1130040" imgH="469800" progId="Equation.3">
                  <p:embed/>
                  <p:pic>
                    <p:nvPicPr>
                      <p:cNvPr id="135172" name="Object 4">
                        <a:extLst>
                          <a:ext uri="{FF2B5EF4-FFF2-40B4-BE49-F238E27FC236}">
                            <a16:creationId xmlns:a16="http://schemas.microsoft.com/office/drawing/2014/main" id="{811535F0-17E3-4610-A83B-A7AAF02F260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3175" y="1104627"/>
                        <a:ext cx="2857449" cy="1197219"/>
                      </a:xfrm>
                      <a:prstGeom prst="rect">
                        <a:avLst/>
                      </a:prstGeom>
                      <a:noFill/>
                      <a:ln>
                        <a:noFill/>
                      </a:ln>
                      <a:effectLst/>
                    </p:spPr>
                  </p:pic>
                </p:oleObj>
              </mc:Fallback>
            </mc:AlternateContent>
          </a:graphicData>
        </a:graphic>
      </p:graphicFrame>
      <p:sp>
        <p:nvSpPr>
          <p:cNvPr id="6" name="Rectangle 5">
            <a:extLst>
              <a:ext uri="{FF2B5EF4-FFF2-40B4-BE49-F238E27FC236}">
                <a16:creationId xmlns:a16="http://schemas.microsoft.com/office/drawing/2014/main" id="{A36363B6-F9AF-40C3-AD73-5CBDFCE6CB06}"/>
              </a:ext>
            </a:extLst>
          </p:cNvPr>
          <p:cNvSpPr>
            <a:spLocks noChangeArrowheads="1"/>
          </p:cNvSpPr>
          <p:nvPr/>
        </p:nvSpPr>
        <p:spPr bwMode="auto">
          <a:xfrm>
            <a:off x="304912" y="3124104"/>
            <a:ext cx="3124232" cy="53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marL="908050" indent="-436563">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ct val="50000"/>
              </a:spcBef>
              <a:buClr>
                <a:schemeClr val="accent2"/>
              </a:buClr>
              <a:buFont typeface="Wingdings" panose="05000000000000000000" pitchFamily="2" charset="2"/>
              <a:buChar char="n"/>
            </a:pPr>
            <a:r>
              <a:rPr kumimoji="1" lang="zh-CN" altLang="en-US" sz="3200" b="1" dirty="0">
                <a:solidFill>
                  <a:srgbClr val="006600"/>
                </a:solidFill>
                <a:effectLst>
                  <a:outerShdw blurRad="38100" dist="38100" dir="2700000" algn="tl">
                    <a:srgbClr val="C0C0C0"/>
                  </a:outerShdw>
                </a:effectLst>
                <a:latin typeface="黑体" panose="02010609060101010101" pitchFamily="49" charset="-122"/>
                <a:ea typeface="黑体" panose="02010609060101010101" pitchFamily="49" charset="-122"/>
                <a:sym typeface="Monotype Sorts" pitchFamily="2" charset="2"/>
              </a:rPr>
              <a:t>几何解释</a:t>
            </a:r>
          </a:p>
        </p:txBody>
      </p:sp>
      <p:sp>
        <p:nvSpPr>
          <p:cNvPr id="7" name="Text Box 6">
            <a:extLst>
              <a:ext uri="{FF2B5EF4-FFF2-40B4-BE49-F238E27FC236}">
                <a16:creationId xmlns:a16="http://schemas.microsoft.com/office/drawing/2014/main" id="{0D9FBF0E-3898-4891-A424-94E87542B492}"/>
              </a:ext>
            </a:extLst>
          </p:cNvPr>
          <p:cNvSpPr txBox="1">
            <a:spLocks noChangeArrowheads="1"/>
          </p:cNvSpPr>
          <p:nvPr/>
        </p:nvSpPr>
        <p:spPr bwMode="auto">
          <a:xfrm>
            <a:off x="3689350" y="2507008"/>
            <a:ext cx="3892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0000FF"/>
                </a:solidFill>
                <a:ea typeface="黑体" panose="02010609060101010101" pitchFamily="49" charset="-122"/>
              </a:rPr>
              <a:t>=</a:t>
            </a:r>
            <a:r>
              <a:rPr lang="zh-CN" altLang="en-US" sz="3200" b="1" dirty="0">
                <a:solidFill>
                  <a:srgbClr val="0000FF"/>
                </a:solidFill>
                <a:latin typeface="黑体" panose="02010609060101010101" pitchFamily="49" charset="-122"/>
                <a:ea typeface="黑体" panose="02010609060101010101" pitchFamily="49" charset="-122"/>
              </a:rPr>
              <a:t>曲顶柱体的体积   </a:t>
            </a:r>
          </a:p>
        </p:txBody>
      </p:sp>
      <p:grpSp>
        <p:nvGrpSpPr>
          <p:cNvPr id="8" name="Group 7">
            <a:extLst>
              <a:ext uri="{FF2B5EF4-FFF2-40B4-BE49-F238E27FC236}">
                <a16:creationId xmlns:a16="http://schemas.microsoft.com/office/drawing/2014/main" id="{DCFC1C7D-F452-4341-BF8A-AC227BE0DE34}"/>
              </a:ext>
            </a:extLst>
          </p:cNvPr>
          <p:cNvGrpSpPr>
            <a:grpSpLocks/>
          </p:cNvGrpSpPr>
          <p:nvPr/>
        </p:nvGrpSpPr>
        <p:grpSpPr bwMode="auto">
          <a:xfrm>
            <a:off x="5257800" y="3352704"/>
            <a:ext cx="1549400" cy="962025"/>
            <a:chOff x="1752" y="1444"/>
            <a:chExt cx="976" cy="606"/>
          </a:xfrm>
        </p:grpSpPr>
        <p:sp>
          <p:nvSpPr>
            <p:cNvPr id="9" name="Arc 8">
              <a:extLst>
                <a:ext uri="{FF2B5EF4-FFF2-40B4-BE49-F238E27FC236}">
                  <a16:creationId xmlns:a16="http://schemas.microsoft.com/office/drawing/2014/main" id="{F4ECAECB-12FD-4DF4-86A8-F8F5367954DA}"/>
                </a:ext>
              </a:extLst>
            </p:cNvPr>
            <p:cNvSpPr>
              <a:spLocks/>
            </p:cNvSpPr>
            <p:nvPr/>
          </p:nvSpPr>
          <p:spPr bwMode="auto">
            <a:xfrm flipH="1" flipV="1">
              <a:off x="1760" y="1844"/>
              <a:ext cx="968" cy="206"/>
            </a:xfrm>
            <a:custGeom>
              <a:avLst/>
              <a:gdLst>
                <a:gd name="G0" fmla="+- 21600 0 0"/>
                <a:gd name="G1" fmla="+- 21600 0 0"/>
                <a:gd name="G2" fmla="+- 21600 0 0"/>
                <a:gd name="T0" fmla="*/ 1 w 43200"/>
                <a:gd name="T1" fmla="*/ 21821 h 21821"/>
                <a:gd name="T2" fmla="*/ 43200 w 43200"/>
                <a:gd name="T3" fmla="*/ 21600 h 21821"/>
                <a:gd name="T4" fmla="*/ 21600 w 43200"/>
                <a:gd name="T5" fmla="*/ 21600 h 21821"/>
              </a:gdLst>
              <a:ahLst/>
              <a:cxnLst>
                <a:cxn ang="0">
                  <a:pos x="T0" y="T1"/>
                </a:cxn>
                <a:cxn ang="0">
                  <a:pos x="T2" y="T3"/>
                </a:cxn>
                <a:cxn ang="0">
                  <a:pos x="T4" y="T5"/>
                </a:cxn>
              </a:cxnLst>
              <a:rect l="0" t="0" r="r" b="b"/>
              <a:pathLst>
                <a:path w="43200" h="21821" fill="none" extrusionOk="0">
                  <a:moveTo>
                    <a:pt x="1" y="21820"/>
                  </a:moveTo>
                  <a:cubicBezTo>
                    <a:pt x="0" y="21747"/>
                    <a:pt x="0" y="21673"/>
                    <a:pt x="0" y="21600"/>
                  </a:cubicBezTo>
                  <a:cubicBezTo>
                    <a:pt x="0" y="9670"/>
                    <a:pt x="9670" y="0"/>
                    <a:pt x="21600" y="0"/>
                  </a:cubicBezTo>
                  <a:cubicBezTo>
                    <a:pt x="33529" y="0"/>
                    <a:pt x="43200" y="9670"/>
                    <a:pt x="43200" y="21599"/>
                  </a:cubicBezTo>
                </a:path>
                <a:path w="43200" h="21821" stroke="0" extrusionOk="0">
                  <a:moveTo>
                    <a:pt x="1" y="21820"/>
                  </a:moveTo>
                  <a:cubicBezTo>
                    <a:pt x="0" y="21747"/>
                    <a:pt x="0" y="21673"/>
                    <a:pt x="0" y="21600"/>
                  </a:cubicBezTo>
                  <a:cubicBezTo>
                    <a:pt x="0" y="9670"/>
                    <a:pt x="9670" y="0"/>
                    <a:pt x="21600" y="0"/>
                  </a:cubicBezTo>
                  <a:cubicBezTo>
                    <a:pt x="33529" y="0"/>
                    <a:pt x="43200" y="9670"/>
                    <a:pt x="43200" y="21599"/>
                  </a:cubicBezTo>
                  <a:lnTo>
                    <a:pt x="21600" y="21600"/>
                  </a:lnTo>
                  <a:close/>
                </a:path>
              </a:pathLst>
            </a:custGeom>
            <a:gradFill rotWithShape="1">
              <a:gsLst>
                <a:gs pos="0">
                  <a:srgbClr val="FF0000"/>
                </a:gs>
                <a:gs pos="100000">
                  <a:srgbClr val="FFFFFF"/>
                </a:gs>
              </a:gsLst>
              <a:lin ang="5400000" scaled="1"/>
            </a:gradFill>
            <a:ln w="38100">
              <a:solidFill>
                <a:schemeClr val="accent2"/>
              </a:solidFill>
              <a:round/>
              <a:headE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Arc 9">
              <a:extLst>
                <a:ext uri="{FF2B5EF4-FFF2-40B4-BE49-F238E27FC236}">
                  <a16:creationId xmlns:a16="http://schemas.microsoft.com/office/drawing/2014/main" id="{9C9426B6-F180-4C6B-B95C-CC7EEB1803B3}"/>
                </a:ext>
              </a:extLst>
            </p:cNvPr>
            <p:cNvSpPr>
              <a:spLocks/>
            </p:cNvSpPr>
            <p:nvPr/>
          </p:nvSpPr>
          <p:spPr bwMode="auto">
            <a:xfrm>
              <a:off x="1752" y="1444"/>
              <a:ext cx="968" cy="398"/>
            </a:xfrm>
            <a:custGeom>
              <a:avLst/>
              <a:gdLst>
                <a:gd name="G0" fmla="+- 21600 0 0"/>
                <a:gd name="G1" fmla="+- 21600 0 0"/>
                <a:gd name="G2" fmla="+- 21600 0 0"/>
                <a:gd name="T0" fmla="*/ 1 w 43200"/>
                <a:gd name="T1" fmla="*/ 21821 h 21821"/>
                <a:gd name="T2" fmla="*/ 43200 w 43200"/>
                <a:gd name="T3" fmla="*/ 21600 h 21821"/>
                <a:gd name="T4" fmla="*/ 21600 w 43200"/>
                <a:gd name="T5" fmla="*/ 21600 h 21821"/>
              </a:gdLst>
              <a:ahLst/>
              <a:cxnLst>
                <a:cxn ang="0">
                  <a:pos x="T0" y="T1"/>
                </a:cxn>
                <a:cxn ang="0">
                  <a:pos x="T2" y="T3"/>
                </a:cxn>
                <a:cxn ang="0">
                  <a:pos x="T4" y="T5"/>
                </a:cxn>
              </a:cxnLst>
              <a:rect l="0" t="0" r="r" b="b"/>
              <a:pathLst>
                <a:path w="43200" h="21821" fill="none" extrusionOk="0">
                  <a:moveTo>
                    <a:pt x="1" y="21820"/>
                  </a:moveTo>
                  <a:cubicBezTo>
                    <a:pt x="0" y="21747"/>
                    <a:pt x="0" y="21673"/>
                    <a:pt x="0" y="21600"/>
                  </a:cubicBezTo>
                  <a:cubicBezTo>
                    <a:pt x="0" y="9670"/>
                    <a:pt x="9670" y="0"/>
                    <a:pt x="21600" y="0"/>
                  </a:cubicBezTo>
                  <a:cubicBezTo>
                    <a:pt x="33529" y="0"/>
                    <a:pt x="43200" y="9670"/>
                    <a:pt x="43200" y="21599"/>
                  </a:cubicBezTo>
                </a:path>
                <a:path w="43200" h="21821" stroke="0" extrusionOk="0">
                  <a:moveTo>
                    <a:pt x="1" y="21820"/>
                  </a:moveTo>
                  <a:cubicBezTo>
                    <a:pt x="0" y="21747"/>
                    <a:pt x="0" y="21673"/>
                    <a:pt x="0" y="21600"/>
                  </a:cubicBezTo>
                  <a:cubicBezTo>
                    <a:pt x="0" y="9670"/>
                    <a:pt x="9670" y="0"/>
                    <a:pt x="21600" y="0"/>
                  </a:cubicBezTo>
                  <a:cubicBezTo>
                    <a:pt x="33529" y="0"/>
                    <a:pt x="43200" y="9670"/>
                    <a:pt x="43200" y="21599"/>
                  </a:cubicBezTo>
                  <a:lnTo>
                    <a:pt x="21600" y="21600"/>
                  </a:lnTo>
                  <a:close/>
                </a:path>
              </a:pathLst>
            </a:custGeom>
            <a:gradFill rotWithShape="1">
              <a:gsLst>
                <a:gs pos="0">
                  <a:srgbClr val="FF0000"/>
                </a:gs>
                <a:gs pos="100000">
                  <a:srgbClr val="FFFFFF"/>
                </a:gs>
              </a:gsLst>
              <a:lin ang="5400000" scaled="1"/>
            </a:gradFill>
            <a:ln w="38100">
              <a:solidFill>
                <a:schemeClr val="accent2"/>
              </a:solidFill>
              <a:round/>
              <a:headE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Arc 10">
              <a:extLst>
                <a:ext uri="{FF2B5EF4-FFF2-40B4-BE49-F238E27FC236}">
                  <a16:creationId xmlns:a16="http://schemas.microsoft.com/office/drawing/2014/main" id="{5F5CDA97-89F0-4193-A38E-7775499CA4DD}"/>
                </a:ext>
              </a:extLst>
            </p:cNvPr>
            <p:cNvSpPr>
              <a:spLocks/>
            </p:cNvSpPr>
            <p:nvPr/>
          </p:nvSpPr>
          <p:spPr bwMode="auto">
            <a:xfrm>
              <a:off x="1760" y="1644"/>
              <a:ext cx="968" cy="206"/>
            </a:xfrm>
            <a:custGeom>
              <a:avLst/>
              <a:gdLst>
                <a:gd name="G0" fmla="+- 21600 0 0"/>
                <a:gd name="G1" fmla="+- 21600 0 0"/>
                <a:gd name="G2" fmla="+- 21600 0 0"/>
                <a:gd name="T0" fmla="*/ 1 w 43200"/>
                <a:gd name="T1" fmla="*/ 21821 h 21821"/>
                <a:gd name="T2" fmla="*/ 43200 w 43200"/>
                <a:gd name="T3" fmla="*/ 21600 h 21821"/>
                <a:gd name="T4" fmla="*/ 21600 w 43200"/>
                <a:gd name="T5" fmla="*/ 21600 h 21821"/>
              </a:gdLst>
              <a:ahLst/>
              <a:cxnLst>
                <a:cxn ang="0">
                  <a:pos x="T0" y="T1"/>
                </a:cxn>
                <a:cxn ang="0">
                  <a:pos x="T2" y="T3"/>
                </a:cxn>
                <a:cxn ang="0">
                  <a:pos x="T4" y="T5"/>
                </a:cxn>
              </a:cxnLst>
              <a:rect l="0" t="0" r="r" b="b"/>
              <a:pathLst>
                <a:path w="43200" h="21821" fill="none" extrusionOk="0">
                  <a:moveTo>
                    <a:pt x="1" y="21820"/>
                  </a:moveTo>
                  <a:cubicBezTo>
                    <a:pt x="0" y="21747"/>
                    <a:pt x="0" y="21673"/>
                    <a:pt x="0" y="21600"/>
                  </a:cubicBezTo>
                  <a:cubicBezTo>
                    <a:pt x="0" y="9670"/>
                    <a:pt x="9670" y="0"/>
                    <a:pt x="21600" y="0"/>
                  </a:cubicBezTo>
                  <a:cubicBezTo>
                    <a:pt x="33529" y="0"/>
                    <a:pt x="43200" y="9670"/>
                    <a:pt x="43200" y="21599"/>
                  </a:cubicBezTo>
                </a:path>
                <a:path w="43200" h="21821" stroke="0" extrusionOk="0">
                  <a:moveTo>
                    <a:pt x="1" y="21820"/>
                  </a:moveTo>
                  <a:cubicBezTo>
                    <a:pt x="0" y="21747"/>
                    <a:pt x="0" y="21673"/>
                    <a:pt x="0" y="21600"/>
                  </a:cubicBezTo>
                  <a:cubicBezTo>
                    <a:pt x="0" y="9670"/>
                    <a:pt x="9670" y="0"/>
                    <a:pt x="21600" y="0"/>
                  </a:cubicBezTo>
                  <a:cubicBezTo>
                    <a:pt x="33529" y="0"/>
                    <a:pt x="43200" y="9670"/>
                    <a:pt x="43200" y="21599"/>
                  </a:cubicBezTo>
                  <a:lnTo>
                    <a:pt x="21600" y="21600"/>
                  </a:lnTo>
                  <a:close/>
                </a:path>
              </a:pathLst>
            </a:custGeom>
            <a:gradFill rotWithShape="1">
              <a:gsLst>
                <a:gs pos="0">
                  <a:srgbClr val="FF0000"/>
                </a:gs>
                <a:gs pos="100000">
                  <a:srgbClr val="FFFFFF"/>
                </a:gs>
              </a:gsLst>
              <a:lin ang="5400000" scaled="1"/>
            </a:gradFill>
            <a:ln w="38100">
              <a:solidFill>
                <a:schemeClr val="accent2"/>
              </a:solidFill>
              <a:prstDash val="dash"/>
              <a:round/>
              <a:headE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 name="Group 11">
            <a:extLst>
              <a:ext uri="{FF2B5EF4-FFF2-40B4-BE49-F238E27FC236}">
                <a16:creationId xmlns:a16="http://schemas.microsoft.com/office/drawing/2014/main" id="{B64C75AD-D9A6-4610-A163-A78A41843819}"/>
              </a:ext>
            </a:extLst>
          </p:cNvPr>
          <p:cNvGrpSpPr>
            <a:grpSpLocks/>
          </p:cNvGrpSpPr>
          <p:nvPr/>
        </p:nvGrpSpPr>
        <p:grpSpPr bwMode="auto">
          <a:xfrm>
            <a:off x="3565525" y="3124104"/>
            <a:ext cx="3611563" cy="3962400"/>
            <a:chOff x="2246" y="1824"/>
            <a:chExt cx="2275" cy="2496"/>
          </a:xfrm>
        </p:grpSpPr>
        <p:sp>
          <p:nvSpPr>
            <p:cNvPr id="13" name="Line 12">
              <a:extLst>
                <a:ext uri="{FF2B5EF4-FFF2-40B4-BE49-F238E27FC236}">
                  <a16:creationId xmlns:a16="http://schemas.microsoft.com/office/drawing/2014/main" id="{03B8F424-AA29-4BA5-9ACE-6C91272669B8}"/>
                </a:ext>
              </a:extLst>
            </p:cNvPr>
            <p:cNvSpPr>
              <a:spLocks noChangeShapeType="1"/>
            </p:cNvSpPr>
            <p:nvPr/>
          </p:nvSpPr>
          <p:spPr bwMode="auto">
            <a:xfrm>
              <a:off x="2400" y="4105"/>
              <a:ext cx="2047" cy="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3">
              <a:extLst>
                <a:ext uri="{FF2B5EF4-FFF2-40B4-BE49-F238E27FC236}">
                  <a16:creationId xmlns:a16="http://schemas.microsoft.com/office/drawing/2014/main" id="{65E871AD-BA6F-4E0E-BDA4-234C490FA3BF}"/>
                </a:ext>
              </a:extLst>
            </p:cNvPr>
            <p:cNvSpPr>
              <a:spLocks noChangeShapeType="1"/>
            </p:cNvSpPr>
            <p:nvPr/>
          </p:nvSpPr>
          <p:spPr bwMode="auto">
            <a:xfrm flipV="1">
              <a:off x="2401" y="3599"/>
              <a:ext cx="507" cy="507"/>
            </a:xfrm>
            <a:prstGeom prst="line">
              <a:avLst/>
            </a:prstGeom>
            <a:noFill/>
            <a:ln w="1905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Text Box 14">
              <a:extLst>
                <a:ext uri="{FF2B5EF4-FFF2-40B4-BE49-F238E27FC236}">
                  <a16:creationId xmlns:a16="http://schemas.microsoft.com/office/drawing/2014/main" id="{B858C216-37EF-4A27-A554-881A76AA577D}"/>
                </a:ext>
              </a:extLst>
            </p:cNvPr>
            <p:cNvSpPr txBox="1">
              <a:spLocks noChangeArrowheads="1"/>
            </p:cNvSpPr>
            <p:nvPr/>
          </p:nvSpPr>
          <p:spPr bwMode="auto">
            <a:xfrm>
              <a:off x="4252" y="4032"/>
              <a:ext cx="2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i="1">
                  <a:solidFill>
                    <a:srgbClr val="FF0000"/>
                  </a:solidFill>
                  <a:latin typeface="Times New Roman" panose="02020603050405020304" pitchFamily="18" charset="0"/>
                </a:rPr>
                <a:t>x</a:t>
              </a:r>
            </a:p>
          </p:txBody>
        </p:sp>
        <p:sp>
          <p:nvSpPr>
            <p:cNvPr id="16" name="Text Box 15">
              <a:extLst>
                <a:ext uri="{FF2B5EF4-FFF2-40B4-BE49-F238E27FC236}">
                  <a16:creationId xmlns:a16="http://schemas.microsoft.com/office/drawing/2014/main" id="{10E0C19D-38B3-48A0-AF06-2B1AFBFAB3AB}"/>
                </a:ext>
              </a:extLst>
            </p:cNvPr>
            <p:cNvSpPr txBox="1">
              <a:spLocks noChangeArrowheads="1"/>
            </p:cNvSpPr>
            <p:nvPr/>
          </p:nvSpPr>
          <p:spPr bwMode="auto">
            <a:xfrm>
              <a:off x="2246" y="4011"/>
              <a:ext cx="2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i="1">
                  <a:solidFill>
                    <a:srgbClr val="FF0000"/>
                  </a:solidFill>
                  <a:latin typeface="Times New Roman" panose="02020603050405020304" pitchFamily="18" charset="0"/>
                </a:rPr>
                <a:t>o</a:t>
              </a:r>
            </a:p>
          </p:txBody>
        </p:sp>
        <p:sp>
          <p:nvSpPr>
            <p:cNvPr id="17" name="Text Box 16">
              <a:extLst>
                <a:ext uri="{FF2B5EF4-FFF2-40B4-BE49-F238E27FC236}">
                  <a16:creationId xmlns:a16="http://schemas.microsoft.com/office/drawing/2014/main" id="{16190032-007E-4C5C-965F-3232F9E12419}"/>
                </a:ext>
              </a:extLst>
            </p:cNvPr>
            <p:cNvSpPr txBox="1">
              <a:spLocks noChangeArrowheads="1"/>
            </p:cNvSpPr>
            <p:nvPr/>
          </p:nvSpPr>
          <p:spPr bwMode="auto">
            <a:xfrm>
              <a:off x="2400" y="1824"/>
              <a:ext cx="10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i="1">
                  <a:solidFill>
                    <a:srgbClr val="FF0000"/>
                  </a:solidFill>
                  <a:latin typeface="Times New Roman" panose="02020603050405020304" pitchFamily="18" charset="0"/>
                </a:rPr>
                <a:t>f(x,y)</a:t>
              </a:r>
            </a:p>
          </p:txBody>
        </p:sp>
        <p:sp>
          <p:nvSpPr>
            <p:cNvPr id="18" name="Line 17">
              <a:extLst>
                <a:ext uri="{FF2B5EF4-FFF2-40B4-BE49-F238E27FC236}">
                  <a16:creationId xmlns:a16="http://schemas.microsoft.com/office/drawing/2014/main" id="{02F1FF5A-30CC-4A91-A5A5-345824EF6A28}"/>
                </a:ext>
              </a:extLst>
            </p:cNvPr>
            <p:cNvSpPr>
              <a:spLocks noChangeShapeType="1"/>
            </p:cNvSpPr>
            <p:nvPr/>
          </p:nvSpPr>
          <p:spPr bwMode="auto">
            <a:xfrm flipV="1">
              <a:off x="2395" y="1855"/>
              <a:ext cx="0" cy="2252"/>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8">
              <a:extLst>
                <a:ext uri="{FF2B5EF4-FFF2-40B4-BE49-F238E27FC236}">
                  <a16:creationId xmlns:a16="http://schemas.microsoft.com/office/drawing/2014/main" id="{8852F16F-5A93-4AFF-8704-40673309BCF9}"/>
                </a:ext>
              </a:extLst>
            </p:cNvPr>
            <p:cNvSpPr>
              <a:spLocks noChangeShapeType="1"/>
            </p:cNvSpPr>
            <p:nvPr/>
          </p:nvSpPr>
          <p:spPr bwMode="auto">
            <a:xfrm flipV="1">
              <a:off x="2928" y="3072"/>
              <a:ext cx="496" cy="496"/>
            </a:xfrm>
            <a:prstGeom prst="line">
              <a:avLst/>
            </a:prstGeom>
            <a:noFill/>
            <a:ln w="19050">
              <a:solidFill>
                <a:schemeClr val="tx1"/>
              </a:solidFill>
              <a:prstDash val="dash"/>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20" name="Object 19">
            <a:extLst>
              <a:ext uri="{FF2B5EF4-FFF2-40B4-BE49-F238E27FC236}">
                <a16:creationId xmlns:a16="http://schemas.microsoft.com/office/drawing/2014/main" id="{018F20EB-5789-4D9D-BEBF-AC269A1E1AB3}"/>
              </a:ext>
            </a:extLst>
          </p:cNvPr>
          <p:cNvGraphicFramePr>
            <a:graphicFrameLocks noChangeAspect="1"/>
          </p:cNvGraphicFramePr>
          <p:nvPr>
            <p:extLst>
              <p:ext uri="{D42A27DB-BD31-4B8C-83A1-F6EECF244321}">
                <p14:modId xmlns:p14="http://schemas.microsoft.com/office/powerpoint/2010/main" val="4166154185"/>
              </p:ext>
            </p:extLst>
          </p:nvPr>
        </p:nvGraphicFramePr>
        <p:xfrm>
          <a:off x="6858000" y="3259042"/>
          <a:ext cx="1447800" cy="584200"/>
        </p:xfrm>
        <a:graphic>
          <a:graphicData uri="http://schemas.openxmlformats.org/presentationml/2006/ole">
            <mc:AlternateContent xmlns:mc="http://schemas.openxmlformats.org/markup-compatibility/2006">
              <mc:Choice xmlns:v="urn:schemas-microsoft-com:vml" Requires="v">
                <p:oleObj spid="_x0000_s95377" name="公式" r:id="rId7" imgW="520560" imgH="203040" progId="Equation.3">
                  <p:embed/>
                </p:oleObj>
              </mc:Choice>
              <mc:Fallback>
                <p:oleObj name="公式" r:id="rId7" imgW="520560" imgH="203040" progId="Equation.3">
                  <p:embed/>
                  <p:pic>
                    <p:nvPicPr>
                      <p:cNvPr id="135187" name="Object 19">
                        <a:extLst>
                          <a:ext uri="{FF2B5EF4-FFF2-40B4-BE49-F238E27FC236}">
                            <a16:creationId xmlns:a16="http://schemas.microsoft.com/office/drawing/2014/main" id="{6404F37D-3437-484D-BE3F-11F4AD05E04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0" y="3259042"/>
                        <a:ext cx="14478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 name="Group 20">
            <a:extLst>
              <a:ext uri="{FF2B5EF4-FFF2-40B4-BE49-F238E27FC236}">
                <a16:creationId xmlns:a16="http://schemas.microsoft.com/office/drawing/2014/main" id="{7789A1AE-9D36-43D9-9B3E-7B9133CB0E83}"/>
              </a:ext>
            </a:extLst>
          </p:cNvPr>
          <p:cNvGrpSpPr>
            <a:grpSpLocks/>
          </p:cNvGrpSpPr>
          <p:nvPr/>
        </p:nvGrpSpPr>
        <p:grpSpPr bwMode="auto">
          <a:xfrm>
            <a:off x="5257800" y="3962304"/>
            <a:ext cx="1543050" cy="2640013"/>
            <a:chOff x="1589" y="2161"/>
            <a:chExt cx="972" cy="1663"/>
          </a:xfrm>
        </p:grpSpPr>
        <p:grpSp>
          <p:nvGrpSpPr>
            <p:cNvPr id="22" name="Group 21">
              <a:extLst>
                <a:ext uri="{FF2B5EF4-FFF2-40B4-BE49-F238E27FC236}">
                  <a16:creationId xmlns:a16="http://schemas.microsoft.com/office/drawing/2014/main" id="{86285A77-4C4D-4290-8DB5-2EFA72693F07}"/>
                </a:ext>
              </a:extLst>
            </p:cNvPr>
            <p:cNvGrpSpPr>
              <a:grpSpLocks/>
            </p:cNvGrpSpPr>
            <p:nvPr/>
          </p:nvGrpSpPr>
          <p:grpSpPr bwMode="auto">
            <a:xfrm>
              <a:off x="1589" y="2161"/>
              <a:ext cx="968" cy="1376"/>
              <a:chOff x="1752" y="1800"/>
              <a:chExt cx="968" cy="1376"/>
            </a:xfrm>
          </p:grpSpPr>
          <p:sp>
            <p:nvSpPr>
              <p:cNvPr id="25" name="Freeform 22">
                <a:extLst>
                  <a:ext uri="{FF2B5EF4-FFF2-40B4-BE49-F238E27FC236}">
                    <a16:creationId xmlns:a16="http://schemas.microsoft.com/office/drawing/2014/main" id="{4E373F44-10D9-4388-81FC-F80B87F8AAB1}"/>
                  </a:ext>
                </a:extLst>
              </p:cNvPr>
              <p:cNvSpPr>
                <a:spLocks/>
              </p:cNvSpPr>
              <p:nvPr/>
            </p:nvSpPr>
            <p:spPr bwMode="auto">
              <a:xfrm>
                <a:off x="1752" y="1848"/>
                <a:ext cx="966" cy="1308"/>
              </a:xfrm>
              <a:custGeom>
                <a:avLst/>
                <a:gdLst>
                  <a:gd name="T0" fmla="*/ 6 w 966"/>
                  <a:gd name="T1" fmla="*/ 0 h 1308"/>
                  <a:gd name="T2" fmla="*/ 0 w 966"/>
                  <a:gd name="T3" fmla="*/ 1308 h 1308"/>
                  <a:gd name="T4" fmla="*/ 60 w 966"/>
                  <a:gd name="T5" fmla="*/ 1170 h 1308"/>
                  <a:gd name="T6" fmla="*/ 132 w 966"/>
                  <a:gd name="T7" fmla="*/ 1116 h 1308"/>
                  <a:gd name="T8" fmla="*/ 264 w 966"/>
                  <a:gd name="T9" fmla="*/ 1026 h 1308"/>
                  <a:gd name="T10" fmla="*/ 456 w 966"/>
                  <a:gd name="T11" fmla="*/ 996 h 1308"/>
                  <a:gd name="T12" fmla="*/ 636 w 966"/>
                  <a:gd name="T13" fmla="*/ 1002 h 1308"/>
                  <a:gd name="T14" fmla="*/ 774 w 966"/>
                  <a:gd name="T15" fmla="*/ 1050 h 1308"/>
                  <a:gd name="T16" fmla="*/ 906 w 966"/>
                  <a:gd name="T17" fmla="*/ 1140 h 1308"/>
                  <a:gd name="T18" fmla="*/ 966 w 966"/>
                  <a:gd name="T19" fmla="*/ 1284 h 1308"/>
                  <a:gd name="T20" fmla="*/ 966 w 966"/>
                  <a:gd name="T21" fmla="*/ 30 h 1308"/>
                  <a:gd name="T22" fmla="*/ 894 w 966"/>
                  <a:gd name="T23" fmla="*/ 120 h 1308"/>
                  <a:gd name="T24" fmla="*/ 678 w 966"/>
                  <a:gd name="T25" fmla="*/ 192 h 1308"/>
                  <a:gd name="T26" fmla="*/ 426 w 966"/>
                  <a:gd name="T27" fmla="*/ 204 h 1308"/>
                  <a:gd name="T28" fmla="*/ 204 w 966"/>
                  <a:gd name="T29" fmla="*/ 168 h 1308"/>
                  <a:gd name="T30" fmla="*/ 66 w 966"/>
                  <a:gd name="T31" fmla="*/ 102 h 1308"/>
                  <a:gd name="T32" fmla="*/ 6 w 966"/>
                  <a:gd name="T33" fmla="*/ 0 h 1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6" h="1308">
                    <a:moveTo>
                      <a:pt x="6" y="0"/>
                    </a:moveTo>
                    <a:lnTo>
                      <a:pt x="0" y="1308"/>
                    </a:lnTo>
                    <a:lnTo>
                      <a:pt x="60" y="1170"/>
                    </a:lnTo>
                    <a:lnTo>
                      <a:pt x="132" y="1116"/>
                    </a:lnTo>
                    <a:lnTo>
                      <a:pt x="264" y="1026"/>
                    </a:lnTo>
                    <a:lnTo>
                      <a:pt x="456" y="996"/>
                    </a:lnTo>
                    <a:lnTo>
                      <a:pt x="636" y="1002"/>
                    </a:lnTo>
                    <a:lnTo>
                      <a:pt x="774" y="1050"/>
                    </a:lnTo>
                    <a:lnTo>
                      <a:pt x="906" y="1140"/>
                    </a:lnTo>
                    <a:lnTo>
                      <a:pt x="966" y="1284"/>
                    </a:lnTo>
                    <a:lnTo>
                      <a:pt x="966" y="30"/>
                    </a:lnTo>
                    <a:lnTo>
                      <a:pt x="894" y="120"/>
                    </a:lnTo>
                    <a:lnTo>
                      <a:pt x="678" y="192"/>
                    </a:lnTo>
                    <a:lnTo>
                      <a:pt x="426" y="204"/>
                    </a:lnTo>
                    <a:lnTo>
                      <a:pt x="204" y="168"/>
                    </a:lnTo>
                    <a:lnTo>
                      <a:pt x="66" y="102"/>
                    </a:lnTo>
                    <a:lnTo>
                      <a:pt x="6" y="0"/>
                    </a:lnTo>
                    <a:close/>
                  </a:path>
                </a:pathLst>
              </a:custGeom>
              <a:gradFill rotWithShape="0">
                <a:gsLst>
                  <a:gs pos="0">
                    <a:srgbClr val="33CC33"/>
                  </a:gs>
                  <a:gs pos="100000">
                    <a:srgbClr val="99CCFF"/>
                  </a:gs>
                </a:gsLst>
                <a:lin ang="5400000" scaled="1"/>
              </a:gradFill>
              <a:ln>
                <a:noFill/>
              </a:ln>
              <a:effectLst/>
              <a:extLst>
                <a:ext uri="{91240B29-F687-4F45-9708-019B960494DF}">
                  <a14:hiddenLine xmlns:a14="http://schemas.microsoft.com/office/drawing/2010/main" w="19050" cap="flat" cmpd="sng">
                    <a:solidFill>
                      <a:schemeClr val="tx1"/>
                    </a:solidFill>
                    <a:prstDash val="solid"/>
                    <a:round/>
                    <a:headEnd type="none" w="med" len="me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3">
                <a:extLst>
                  <a:ext uri="{FF2B5EF4-FFF2-40B4-BE49-F238E27FC236}">
                    <a16:creationId xmlns:a16="http://schemas.microsoft.com/office/drawing/2014/main" id="{E792A0CB-C3AE-4F21-8BBC-73A58BCFA833}"/>
                  </a:ext>
                </a:extLst>
              </p:cNvPr>
              <p:cNvSpPr>
                <a:spLocks noChangeShapeType="1"/>
              </p:cNvSpPr>
              <p:nvPr/>
            </p:nvSpPr>
            <p:spPr bwMode="auto">
              <a:xfrm flipV="1">
                <a:off x="1760" y="1816"/>
                <a:ext cx="0" cy="1360"/>
              </a:xfrm>
              <a:prstGeom prst="line">
                <a:avLst/>
              </a:prstGeom>
              <a:noFill/>
              <a:ln w="1905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24">
                <a:extLst>
                  <a:ext uri="{FF2B5EF4-FFF2-40B4-BE49-F238E27FC236}">
                    <a16:creationId xmlns:a16="http://schemas.microsoft.com/office/drawing/2014/main" id="{9C0EB062-69F9-48DE-9713-5EAA59BE59ED}"/>
                  </a:ext>
                </a:extLst>
              </p:cNvPr>
              <p:cNvSpPr>
                <a:spLocks noChangeShapeType="1"/>
              </p:cNvSpPr>
              <p:nvPr/>
            </p:nvSpPr>
            <p:spPr bwMode="auto">
              <a:xfrm flipV="1">
                <a:off x="2720" y="1800"/>
                <a:ext cx="0" cy="1360"/>
              </a:xfrm>
              <a:prstGeom prst="line">
                <a:avLst/>
              </a:prstGeom>
              <a:noFill/>
              <a:ln w="1905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3" name="Oval 25">
              <a:extLst>
                <a:ext uri="{FF2B5EF4-FFF2-40B4-BE49-F238E27FC236}">
                  <a16:creationId xmlns:a16="http://schemas.microsoft.com/office/drawing/2014/main" id="{C788C3D4-BF7A-4315-922C-E8E7385873BD}"/>
                </a:ext>
              </a:extLst>
            </p:cNvPr>
            <p:cNvSpPr>
              <a:spLocks noChangeArrowheads="1"/>
            </p:cNvSpPr>
            <p:nvPr/>
          </p:nvSpPr>
          <p:spPr bwMode="auto">
            <a:xfrm rot="-18337">
              <a:off x="1595" y="3206"/>
              <a:ext cx="966" cy="618"/>
            </a:xfrm>
            <a:prstGeom prst="ellipse">
              <a:avLst/>
            </a:prstGeom>
            <a:gradFill rotWithShape="1">
              <a:gsLst>
                <a:gs pos="0">
                  <a:srgbClr val="FF99FF">
                    <a:gamma/>
                    <a:shade val="46275"/>
                    <a:invGamma/>
                    <a:alpha val="42999"/>
                  </a:srgbClr>
                </a:gs>
                <a:gs pos="100000">
                  <a:srgbClr val="FF99FF">
                    <a:alpha val="49001"/>
                  </a:srgbClr>
                </a:gs>
              </a:gsLst>
              <a:lin ang="5400000" scaled="1"/>
            </a:gradFill>
            <a:ln w="38100">
              <a:solidFill>
                <a:schemeClr val="tx1"/>
              </a:solidFill>
              <a:round/>
              <a:headE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800">
                <a:latin typeface="Times New Roman" panose="02020603050405020304" pitchFamily="18" charset="0"/>
              </a:endParaRPr>
            </a:p>
          </p:txBody>
        </p:sp>
        <p:sp>
          <p:nvSpPr>
            <p:cNvPr id="24" name="Rectangle 26">
              <a:extLst>
                <a:ext uri="{FF2B5EF4-FFF2-40B4-BE49-F238E27FC236}">
                  <a16:creationId xmlns:a16="http://schemas.microsoft.com/office/drawing/2014/main" id="{BE6AF166-F32D-4BCB-8663-C4B8DE062078}"/>
                </a:ext>
              </a:extLst>
            </p:cNvPr>
            <p:cNvSpPr>
              <a:spLocks noChangeArrowheads="1"/>
            </p:cNvSpPr>
            <p:nvPr/>
          </p:nvSpPr>
          <p:spPr bwMode="auto">
            <a:xfrm>
              <a:off x="1872" y="3360"/>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rgbClr val="FF0000"/>
                  </a:solidFill>
                  <a:latin typeface="Times New Roman" panose="02020603050405020304" pitchFamily="18" charset="0"/>
                </a:rPr>
                <a:t>G</a:t>
              </a:r>
            </a:p>
          </p:txBody>
        </p:sp>
      </p:grpSp>
      <p:sp>
        <p:nvSpPr>
          <p:cNvPr id="28" name="Rectangle 27">
            <a:extLst>
              <a:ext uri="{FF2B5EF4-FFF2-40B4-BE49-F238E27FC236}">
                <a16:creationId xmlns:a16="http://schemas.microsoft.com/office/drawing/2014/main" id="{6C37B6D6-6775-4149-A25D-1F10909E12C5}"/>
              </a:ext>
            </a:extLst>
          </p:cNvPr>
          <p:cNvSpPr>
            <a:spLocks noChangeArrowheads="1"/>
          </p:cNvSpPr>
          <p:nvPr/>
        </p:nvSpPr>
        <p:spPr bwMode="auto">
          <a:xfrm>
            <a:off x="228600" y="499967"/>
            <a:ext cx="8534400" cy="42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908050" indent="-436563">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ct val="50000"/>
              </a:spcBef>
              <a:buClr>
                <a:schemeClr val="accent2"/>
              </a:buClr>
              <a:buFont typeface="Wingdings" panose="05000000000000000000" pitchFamily="2" charset="2"/>
              <a:buChar char="n"/>
            </a:pPr>
            <a:r>
              <a:rPr lang="zh-CN" altLang="en-US" sz="2400" b="1" dirty="0">
                <a:solidFill>
                  <a:schemeClr val="tx2"/>
                </a:solidFill>
                <a:latin typeface="Times New Roman" panose="02020603050405020304" pitchFamily="18" charset="0"/>
                <a:ea typeface="黑体" panose="02010609060101010101" pitchFamily="49" charset="-122"/>
              </a:rPr>
              <a:t>（</a:t>
            </a:r>
            <a:r>
              <a:rPr lang="en-US" altLang="zh-CN" sz="2400" b="1" dirty="0">
                <a:solidFill>
                  <a:schemeClr val="tx2"/>
                </a:solidFill>
                <a:latin typeface="Times New Roman" panose="02020603050405020304" pitchFamily="18" charset="0"/>
                <a:ea typeface="黑体" panose="02010609060101010101" pitchFamily="49" charset="-122"/>
              </a:rPr>
              <a:t>4</a:t>
            </a:r>
            <a:r>
              <a:rPr lang="zh-CN" altLang="en-US" sz="2400" b="1" dirty="0">
                <a:solidFill>
                  <a:schemeClr val="tx2"/>
                </a:solidFill>
                <a:latin typeface="Times New Roman" panose="02020603050405020304" pitchFamily="18" charset="0"/>
                <a:ea typeface="黑体" panose="02010609060101010101" pitchFamily="49" charset="-122"/>
              </a:rPr>
              <a:t>）</a:t>
            </a:r>
            <a:r>
              <a:rPr lang="zh-CN" altLang="en-US" sz="2400" b="1" dirty="0">
                <a:solidFill>
                  <a:srgbClr val="006600"/>
                </a:solidFill>
                <a:latin typeface="Times New Roman" panose="02020603050405020304" pitchFamily="18" charset="0"/>
                <a:ea typeface="黑体" panose="02010609060101010101" pitchFamily="49" charset="-122"/>
              </a:rPr>
              <a:t>（</a:t>
            </a:r>
            <a:r>
              <a:rPr lang="en-US" altLang="zh-CN" sz="2400" b="1" dirty="0">
                <a:solidFill>
                  <a:srgbClr val="006600"/>
                </a:solidFill>
                <a:latin typeface="Times New Roman" panose="02020603050405020304" pitchFamily="18" charset="0"/>
                <a:ea typeface="黑体" panose="02010609060101010101" pitchFamily="49" charset="-122"/>
              </a:rPr>
              <a:t>X,Y)</a:t>
            </a:r>
            <a:r>
              <a:rPr lang="zh-CN" altLang="en-US" sz="2400" b="1" dirty="0">
                <a:latin typeface="Times New Roman" panose="02020603050405020304" pitchFamily="18" charset="0"/>
                <a:ea typeface="黑体" panose="02010609060101010101" pitchFamily="49" charset="-122"/>
              </a:rPr>
              <a:t>落在平面区域</a:t>
            </a:r>
            <a:r>
              <a:rPr lang="en-US" altLang="zh-CN" sz="2400" b="1" dirty="0">
                <a:solidFill>
                  <a:srgbClr val="FF0000"/>
                </a:solidFill>
                <a:latin typeface="Times New Roman" panose="02020603050405020304" pitchFamily="18" charset="0"/>
                <a:ea typeface="黑体" panose="02010609060101010101" pitchFamily="49" charset="-122"/>
              </a:rPr>
              <a:t>G</a:t>
            </a:r>
            <a:r>
              <a:rPr lang="zh-CN" altLang="en-US" sz="2400" b="1" dirty="0">
                <a:latin typeface="Times New Roman" panose="02020603050405020304" pitchFamily="18" charset="0"/>
                <a:ea typeface="黑体" panose="02010609060101010101" pitchFamily="49" charset="-122"/>
              </a:rPr>
              <a:t>上的概率</a:t>
            </a:r>
          </a:p>
        </p:txBody>
      </p:sp>
    </p:spTree>
    <p:extLst>
      <p:ext uri="{BB962C8B-B14F-4D97-AF65-F5344CB8AC3E}">
        <p14:creationId xmlns:p14="http://schemas.microsoft.com/office/powerpoint/2010/main" val="3580193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checkerboard(across)">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ox(out)">
                                      <p:cBhvr>
                                        <p:cTn id="21" dur="500"/>
                                        <p:tgtEl>
                                          <p:spTgt spid="8"/>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left)">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up)">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FCDB4C-FE01-40C2-9BC9-1D162E0AD55C}"/>
              </a:ext>
            </a:extLst>
          </p:cNvPr>
          <p:cNvSpPr>
            <a:spLocks noGrp="1"/>
          </p:cNvSpPr>
          <p:nvPr>
            <p:ph type="title"/>
          </p:nvPr>
        </p:nvSpPr>
        <p:spPr/>
        <p:txBody>
          <a:bodyPr/>
          <a:lstStyle/>
          <a:p>
            <a:r>
              <a:rPr lang="en-US" altLang="zh-CN" dirty="0"/>
              <a:t>3.5-2 </a:t>
            </a:r>
            <a:r>
              <a:rPr lang="zh-CN" altLang="en-US" dirty="0"/>
              <a:t>二维连续型随机变量</a:t>
            </a:r>
          </a:p>
        </p:txBody>
      </p:sp>
      <p:sp>
        <p:nvSpPr>
          <p:cNvPr id="3" name="内容占位符 2">
            <a:extLst>
              <a:ext uri="{FF2B5EF4-FFF2-40B4-BE49-F238E27FC236}">
                <a16:creationId xmlns:a16="http://schemas.microsoft.com/office/drawing/2014/main" id="{D6DA1A0E-E30B-4312-85E5-B6B765A15268}"/>
              </a:ext>
            </a:extLst>
          </p:cNvPr>
          <p:cNvSpPr>
            <a:spLocks noGrp="1"/>
          </p:cNvSpPr>
          <p:nvPr>
            <p:ph idx="1"/>
          </p:nvPr>
        </p:nvSpPr>
        <p:spPr/>
        <p:txBody>
          <a:bodyPr/>
          <a:lstStyle/>
          <a:p>
            <a:endParaRPr lang="zh-CN" altLang="en-US"/>
          </a:p>
        </p:txBody>
      </p:sp>
      <p:sp>
        <p:nvSpPr>
          <p:cNvPr id="4" name="Text Box 2">
            <a:extLst>
              <a:ext uri="{FF2B5EF4-FFF2-40B4-BE49-F238E27FC236}">
                <a16:creationId xmlns:a16="http://schemas.microsoft.com/office/drawing/2014/main" id="{FFFBE260-7AC1-4490-8110-3D65C7A0DE5B}"/>
              </a:ext>
            </a:extLst>
          </p:cNvPr>
          <p:cNvSpPr txBox="1">
            <a:spLocks noChangeArrowheads="1"/>
          </p:cNvSpPr>
          <p:nvPr/>
        </p:nvSpPr>
        <p:spPr bwMode="auto">
          <a:xfrm>
            <a:off x="0" y="304800"/>
            <a:ext cx="8763000" cy="313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10000"/>
              </a:spcBef>
              <a:spcAft>
                <a:spcPct val="10000"/>
              </a:spcAft>
            </a:pPr>
            <a:r>
              <a:rPr kumimoji="1" lang="zh-CN" altLang="en-US" sz="3200" b="1" dirty="0">
                <a:solidFill>
                  <a:srgbClr val="0000FF"/>
                </a:solidFill>
                <a:latin typeface="Georgia" panose="02040502050405020303" pitchFamily="18" charset="0"/>
                <a:ea typeface="黑体" panose="02010609060101010101" pitchFamily="49" charset="-122"/>
              </a:rPr>
              <a:t>例：</a:t>
            </a:r>
            <a:r>
              <a:rPr kumimoji="1" lang="zh-CN" altLang="en-US" sz="2800" b="1" dirty="0">
                <a:solidFill>
                  <a:schemeClr val="tx2"/>
                </a:solidFill>
                <a:latin typeface="Georgia" panose="02040502050405020303" pitchFamily="18" charset="0"/>
                <a:ea typeface="黑体" panose="02010609060101010101" pitchFamily="49" charset="-122"/>
              </a:rPr>
              <a:t>   已知二维随机变量</a:t>
            </a:r>
            <a:r>
              <a:rPr kumimoji="1" lang="en-US" altLang="zh-CN" sz="3600" b="1" dirty="0">
                <a:solidFill>
                  <a:srgbClr val="FF0000"/>
                </a:solidFill>
                <a:latin typeface="Georgia" panose="02040502050405020303" pitchFamily="18" charset="0"/>
                <a:ea typeface="黑体" panose="02010609060101010101" pitchFamily="49" charset="-122"/>
              </a:rPr>
              <a:t>(X,Y)</a:t>
            </a:r>
            <a:r>
              <a:rPr kumimoji="1" lang="zh-CN" altLang="en-US" sz="2800" b="1" dirty="0">
                <a:solidFill>
                  <a:schemeClr val="tx2"/>
                </a:solidFill>
                <a:latin typeface="Georgia" panose="02040502050405020303" pitchFamily="18" charset="0"/>
                <a:ea typeface="黑体" panose="02010609060101010101" pitchFamily="49" charset="-122"/>
              </a:rPr>
              <a:t>的概率密度</a:t>
            </a:r>
          </a:p>
          <a:p>
            <a:pPr>
              <a:spcBef>
                <a:spcPct val="10000"/>
              </a:spcBef>
              <a:spcAft>
                <a:spcPct val="10000"/>
              </a:spcAft>
            </a:pPr>
            <a:endParaRPr kumimoji="1" lang="zh-CN" altLang="en-US" sz="2800" b="1" dirty="0">
              <a:solidFill>
                <a:schemeClr val="tx2"/>
              </a:solidFill>
              <a:latin typeface="Georgia" panose="02040502050405020303" pitchFamily="18" charset="0"/>
              <a:ea typeface="黑体" panose="02010609060101010101" pitchFamily="49" charset="-122"/>
            </a:endParaRPr>
          </a:p>
          <a:p>
            <a:pPr>
              <a:spcBef>
                <a:spcPct val="10000"/>
              </a:spcBef>
              <a:spcAft>
                <a:spcPct val="10000"/>
              </a:spcAft>
            </a:pPr>
            <a:endParaRPr kumimoji="1" lang="zh-CN" altLang="en-US" sz="2800" b="1" dirty="0">
              <a:solidFill>
                <a:schemeClr val="tx2"/>
              </a:solidFill>
              <a:latin typeface="Georgia" panose="02040502050405020303" pitchFamily="18" charset="0"/>
              <a:ea typeface="黑体" panose="02010609060101010101" pitchFamily="49" charset="-122"/>
            </a:endParaRPr>
          </a:p>
          <a:p>
            <a:pPr>
              <a:spcBef>
                <a:spcPct val="10000"/>
              </a:spcBef>
              <a:spcAft>
                <a:spcPct val="10000"/>
              </a:spcAft>
            </a:pPr>
            <a:endParaRPr kumimoji="1" lang="zh-CN" altLang="en-US" sz="2800" b="1" dirty="0">
              <a:solidFill>
                <a:schemeClr val="tx2"/>
              </a:solidFill>
              <a:latin typeface="Georgia" panose="02040502050405020303" pitchFamily="18" charset="0"/>
              <a:ea typeface="黑体" panose="02010609060101010101" pitchFamily="49" charset="-122"/>
            </a:endParaRPr>
          </a:p>
          <a:p>
            <a:pPr>
              <a:spcBef>
                <a:spcPct val="10000"/>
              </a:spcBef>
              <a:spcAft>
                <a:spcPct val="10000"/>
              </a:spcAft>
            </a:pPr>
            <a:r>
              <a:rPr kumimoji="1" lang="zh-CN" altLang="en-US" sz="2800" b="1" dirty="0">
                <a:solidFill>
                  <a:schemeClr val="tx2"/>
                </a:solidFill>
                <a:latin typeface="Georgia" panose="02040502050405020303" pitchFamily="18" charset="0"/>
                <a:ea typeface="黑体" panose="02010609060101010101" pitchFamily="49" charset="-122"/>
              </a:rPr>
              <a:t> </a:t>
            </a:r>
            <a:r>
              <a:rPr kumimoji="1" lang="zh-CN" altLang="en-US" sz="2800" b="1" dirty="0">
                <a:solidFill>
                  <a:srgbClr val="006600"/>
                </a:solidFill>
                <a:latin typeface="Georgia" panose="02040502050405020303" pitchFamily="18" charset="0"/>
                <a:ea typeface="黑体" panose="02010609060101010101" pitchFamily="49" charset="-122"/>
              </a:rPr>
              <a:t>求：</a:t>
            </a:r>
            <a:r>
              <a:rPr kumimoji="1" lang="zh-CN" altLang="en-US" sz="2800" b="1" dirty="0">
                <a:solidFill>
                  <a:srgbClr val="FF0000"/>
                </a:solidFill>
                <a:latin typeface="Georgia" panose="02040502050405020303" pitchFamily="18" charset="0"/>
                <a:ea typeface="黑体" panose="02010609060101010101" pitchFamily="49" charset="-122"/>
              </a:rPr>
              <a:t>⑴系数</a:t>
            </a:r>
            <a:r>
              <a:rPr kumimoji="1" lang="en-US" altLang="zh-CN" sz="2800" b="1" dirty="0">
                <a:solidFill>
                  <a:srgbClr val="FF0000"/>
                </a:solidFill>
                <a:latin typeface="Georgia" panose="02040502050405020303" pitchFamily="18" charset="0"/>
                <a:ea typeface="黑体" panose="02010609060101010101" pitchFamily="49" charset="-122"/>
              </a:rPr>
              <a:t>A</a:t>
            </a:r>
            <a:r>
              <a:rPr kumimoji="1" lang="zh-CN" altLang="en-US" sz="2800" b="1" dirty="0">
                <a:solidFill>
                  <a:srgbClr val="FF0000"/>
                </a:solidFill>
                <a:latin typeface="Georgia" panose="02040502050405020303" pitchFamily="18" charset="0"/>
                <a:ea typeface="黑体" panose="02010609060101010101" pitchFamily="49" charset="-122"/>
              </a:rPr>
              <a:t>；</a:t>
            </a:r>
            <a:r>
              <a:rPr kumimoji="1" lang="zh-CN" altLang="en-US" sz="2800" b="1" dirty="0">
                <a:solidFill>
                  <a:srgbClr val="006600"/>
                </a:solidFill>
                <a:latin typeface="Georgia" panose="02040502050405020303" pitchFamily="18" charset="0"/>
                <a:ea typeface="黑体" panose="02010609060101010101" pitchFamily="49" charset="-122"/>
              </a:rPr>
              <a:t>⑵</a:t>
            </a:r>
            <a:r>
              <a:rPr kumimoji="1" lang="en-US" altLang="zh-CN" sz="2800" b="1" i="1" dirty="0">
                <a:solidFill>
                  <a:srgbClr val="006600"/>
                </a:solidFill>
                <a:latin typeface="Georgia" panose="02040502050405020303" pitchFamily="18" charset="0"/>
                <a:ea typeface="黑体" panose="02010609060101010101" pitchFamily="49" charset="-122"/>
              </a:rPr>
              <a:t>F</a:t>
            </a:r>
            <a:r>
              <a:rPr kumimoji="1" lang="en-US" altLang="zh-CN" sz="2800" b="1" dirty="0">
                <a:solidFill>
                  <a:srgbClr val="006600"/>
                </a:solidFill>
                <a:latin typeface="Georgia" panose="02040502050405020303" pitchFamily="18" charset="0"/>
                <a:ea typeface="黑体" panose="02010609060101010101" pitchFamily="49" charset="-122"/>
              </a:rPr>
              <a:t>(</a:t>
            </a:r>
            <a:r>
              <a:rPr kumimoji="1" lang="en-US" altLang="zh-CN" sz="2800" b="1" dirty="0" err="1">
                <a:solidFill>
                  <a:srgbClr val="006600"/>
                </a:solidFill>
                <a:latin typeface="Georgia" panose="02040502050405020303" pitchFamily="18" charset="0"/>
                <a:ea typeface="黑体" panose="02010609060101010101" pitchFamily="49" charset="-122"/>
              </a:rPr>
              <a:t>x,y</a:t>
            </a:r>
            <a:r>
              <a:rPr kumimoji="1" lang="en-US" altLang="zh-CN" sz="2800" b="1" dirty="0">
                <a:solidFill>
                  <a:srgbClr val="006600"/>
                </a:solidFill>
                <a:latin typeface="Georgia" panose="02040502050405020303" pitchFamily="18" charset="0"/>
                <a:ea typeface="黑体" panose="02010609060101010101" pitchFamily="49" charset="-122"/>
              </a:rPr>
              <a:t>)</a:t>
            </a:r>
            <a:r>
              <a:rPr kumimoji="1" lang="zh-CN" altLang="en-US" sz="2800" b="1" dirty="0">
                <a:solidFill>
                  <a:srgbClr val="006600"/>
                </a:solidFill>
                <a:latin typeface="Georgia" panose="02040502050405020303" pitchFamily="18" charset="0"/>
                <a:ea typeface="黑体" panose="02010609060101010101" pitchFamily="49" charset="-122"/>
              </a:rPr>
              <a:t>；</a:t>
            </a:r>
            <a:r>
              <a:rPr kumimoji="1" lang="zh-CN" altLang="en-US" sz="2800" b="1" dirty="0">
                <a:solidFill>
                  <a:schemeClr val="accent2"/>
                </a:solidFill>
                <a:latin typeface="Georgia" panose="02040502050405020303" pitchFamily="18" charset="0"/>
                <a:ea typeface="黑体" panose="02010609060101010101" pitchFamily="49" charset="-122"/>
              </a:rPr>
              <a:t>⑶</a:t>
            </a:r>
            <a:r>
              <a:rPr kumimoji="1" lang="en-US" altLang="zh-CN" sz="2800" b="1" i="1" dirty="0">
                <a:solidFill>
                  <a:schemeClr val="accent2"/>
                </a:solidFill>
                <a:latin typeface="Georgia" panose="02040502050405020303" pitchFamily="18" charset="0"/>
                <a:ea typeface="黑体" panose="02010609060101010101" pitchFamily="49" charset="-122"/>
              </a:rPr>
              <a:t>P</a:t>
            </a:r>
            <a:r>
              <a:rPr kumimoji="1" lang="en-US" altLang="zh-CN" sz="2800" b="1" dirty="0">
                <a:solidFill>
                  <a:schemeClr val="accent2"/>
                </a:solidFill>
                <a:latin typeface="Georgia" panose="02040502050405020303" pitchFamily="18" charset="0"/>
                <a:ea typeface="黑体" panose="02010609060101010101" pitchFamily="49" charset="-122"/>
              </a:rPr>
              <a:t>{X&lt;2,Y&lt;1};</a:t>
            </a:r>
            <a:r>
              <a:rPr kumimoji="1" lang="en-US" altLang="zh-CN" sz="2800" b="1" dirty="0">
                <a:solidFill>
                  <a:srgbClr val="006600"/>
                </a:solidFill>
                <a:latin typeface="Georgia" panose="02040502050405020303" pitchFamily="18" charset="0"/>
                <a:ea typeface="黑体" panose="02010609060101010101" pitchFamily="49" charset="-122"/>
              </a:rPr>
              <a:t>       </a:t>
            </a:r>
            <a:r>
              <a:rPr kumimoji="1" lang="en-US" altLang="zh-CN" sz="2800" b="1" dirty="0">
                <a:solidFill>
                  <a:srgbClr val="800080"/>
                </a:solidFill>
                <a:latin typeface="Georgia" panose="02040502050405020303" pitchFamily="18" charset="0"/>
                <a:ea typeface="黑体" panose="02010609060101010101" pitchFamily="49" charset="-122"/>
              </a:rPr>
              <a:t>(4)</a:t>
            </a:r>
            <a:r>
              <a:rPr kumimoji="1" lang="en-US" altLang="zh-CN" sz="2800" b="1" i="1" dirty="0">
                <a:solidFill>
                  <a:srgbClr val="800080"/>
                </a:solidFill>
                <a:latin typeface="Georgia" panose="02040502050405020303" pitchFamily="18" charset="0"/>
                <a:ea typeface="黑体" panose="02010609060101010101" pitchFamily="49" charset="-122"/>
              </a:rPr>
              <a:t>P</a:t>
            </a:r>
            <a:r>
              <a:rPr kumimoji="1" lang="en-US" altLang="zh-CN" sz="2800" b="1" dirty="0">
                <a:solidFill>
                  <a:srgbClr val="800080"/>
                </a:solidFill>
                <a:latin typeface="Georgia" panose="02040502050405020303" pitchFamily="18" charset="0"/>
                <a:ea typeface="黑体" panose="02010609060101010101" pitchFamily="49" charset="-122"/>
              </a:rPr>
              <a:t>{2X+3Y≤6}</a:t>
            </a:r>
          </a:p>
        </p:txBody>
      </p:sp>
      <p:graphicFrame>
        <p:nvGraphicFramePr>
          <p:cNvPr id="5" name="Object 3">
            <a:extLst>
              <a:ext uri="{FF2B5EF4-FFF2-40B4-BE49-F238E27FC236}">
                <a16:creationId xmlns:a16="http://schemas.microsoft.com/office/drawing/2014/main" id="{EB83001A-5C73-4A40-9773-57BB73840CAE}"/>
              </a:ext>
            </a:extLst>
          </p:cNvPr>
          <p:cNvGraphicFramePr>
            <a:graphicFrameLocks noChangeAspect="1"/>
          </p:cNvGraphicFramePr>
          <p:nvPr/>
        </p:nvGraphicFramePr>
        <p:xfrm>
          <a:off x="1447800" y="990600"/>
          <a:ext cx="5584825" cy="1371600"/>
        </p:xfrm>
        <a:graphic>
          <a:graphicData uri="http://schemas.openxmlformats.org/presentationml/2006/ole">
            <mc:AlternateContent xmlns:mc="http://schemas.openxmlformats.org/markup-compatibility/2006">
              <mc:Choice xmlns:v="urn:schemas-microsoft-com:vml" Requires="v">
                <p:oleObj spid="_x0000_s96488" name="公式" r:id="rId3" imgW="2450880" imgH="533160" progId="Equation.3">
                  <p:embed/>
                </p:oleObj>
              </mc:Choice>
              <mc:Fallback>
                <p:oleObj name="公式" r:id="rId3" imgW="2450880" imgH="533160" progId="Equation.3">
                  <p:embed/>
                  <p:pic>
                    <p:nvPicPr>
                      <p:cNvPr id="51203" name="Object 3">
                        <a:extLst>
                          <a:ext uri="{FF2B5EF4-FFF2-40B4-BE49-F238E27FC236}">
                            <a16:creationId xmlns:a16="http://schemas.microsoft.com/office/drawing/2014/main" id="{E2D7721E-6AE9-4A25-AB4A-917F38EEED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990600"/>
                        <a:ext cx="5584825" cy="1371600"/>
                      </a:xfrm>
                      <a:prstGeom prst="rect">
                        <a:avLst/>
                      </a:prstGeom>
                      <a:solidFill>
                        <a:srgbClr val="CCFF33"/>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16">
            <a:extLst>
              <a:ext uri="{FF2B5EF4-FFF2-40B4-BE49-F238E27FC236}">
                <a16:creationId xmlns:a16="http://schemas.microsoft.com/office/drawing/2014/main" id="{06B2291C-6ABD-4CAE-87B6-43318D7CCF6C}"/>
              </a:ext>
            </a:extLst>
          </p:cNvPr>
          <p:cNvGraphicFramePr>
            <a:graphicFrameLocks noChangeAspect="1"/>
          </p:cNvGraphicFramePr>
          <p:nvPr/>
        </p:nvGraphicFramePr>
        <p:xfrm>
          <a:off x="1447800" y="4419600"/>
          <a:ext cx="4729163" cy="909638"/>
        </p:xfrm>
        <a:graphic>
          <a:graphicData uri="http://schemas.openxmlformats.org/presentationml/2006/ole">
            <mc:AlternateContent xmlns:mc="http://schemas.openxmlformats.org/markup-compatibility/2006">
              <mc:Choice xmlns:v="urn:schemas-microsoft-com:vml" Requires="v">
                <p:oleObj spid="_x0000_s96489" name="公式" r:id="rId5" imgW="2133360" imgH="419040" progId="Equation.3">
                  <p:embed/>
                </p:oleObj>
              </mc:Choice>
              <mc:Fallback>
                <p:oleObj name="公式" r:id="rId5" imgW="2133360" imgH="419040" progId="Equation.3">
                  <p:embed/>
                  <p:pic>
                    <p:nvPicPr>
                      <p:cNvPr id="51216" name="Object 16">
                        <a:extLst>
                          <a:ext uri="{FF2B5EF4-FFF2-40B4-BE49-F238E27FC236}">
                            <a16:creationId xmlns:a16="http://schemas.microsoft.com/office/drawing/2014/main" id="{47EF3CC2-95B7-46A9-8AA1-B2D2B46E1E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4419600"/>
                        <a:ext cx="4729163" cy="90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8">
            <a:extLst>
              <a:ext uri="{FF2B5EF4-FFF2-40B4-BE49-F238E27FC236}">
                <a16:creationId xmlns:a16="http://schemas.microsoft.com/office/drawing/2014/main" id="{CBE0C47B-B805-4AA9-9351-345A7BBDD524}"/>
              </a:ext>
            </a:extLst>
          </p:cNvPr>
          <p:cNvGraphicFramePr>
            <a:graphicFrameLocks noChangeAspect="1"/>
          </p:cNvGraphicFramePr>
          <p:nvPr/>
        </p:nvGraphicFramePr>
        <p:xfrm>
          <a:off x="6477000" y="5486400"/>
          <a:ext cx="1885950" cy="669925"/>
        </p:xfrm>
        <a:graphic>
          <a:graphicData uri="http://schemas.openxmlformats.org/presentationml/2006/ole">
            <mc:AlternateContent xmlns:mc="http://schemas.openxmlformats.org/markup-compatibility/2006">
              <mc:Choice xmlns:v="urn:schemas-microsoft-com:vml" Requires="v">
                <p:oleObj spid="_x0000_s96490" name="公式" r:id="rId7" imgW="571320" imgH="203040" progId="Equation.3">
                  <p:embed/>
                </p:oleObj>
              </mc:Choice>
              <mc:Fallback>
                <p:oleObj name="公式" r:id="rId7" imgW="571320" imgH="203040" progId="Equation.3">
                  <p:embed/>
                  <p:pic>
                    <p:nvPicPr>
                      <p:cNvPr id="51218" name="Object 18">
                        <a:extLst>
                          <a:ext uri="{FF2B5EF4-FFF2-40B4-BE49-F238E27FC236}">
                            <a16:creationId xmlns:a16="http://schemas.microsoft.com/office/drawing/2014/main" id="{B8C0F553-DA7C-4382-8B57-D1E0E3145B9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7000" y="5486400"/>
                        <a:ext cx="1885950"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19">
            <a:extLst>
              <a:ext uri="{FF2B5EF4-FFF2-40B4-BE49-F238E27FC236}">
                <a16:creationId xmlns:a16="http://schemas.microsoft.com/office/drawing/2014/main" id="{521F8BC5-7289-4EEE-9EA0-55B96D7AC557}"/>
              </a:ext>
            </a:extLst>
          </p:cNvPr>
          <p:cNvGraphicFramePr>
            <a:graphicFrameLocks noChangeAspect="1"/>
          </p:cNvGraphicFramePr>
          <p:nvPr/>
        </p:nvGraphicFramePr>
        <p:xfrm>
          <a:off x="457200" y="3505200"/>
          <a:ext cx="7429500" cy="1020763"/>
        </p:xfrm>
        <a:graphic>
          <a:graphicData uri="http://schemas.openxmlformats.org/presentationml/2006/ole">
            <mc:AlternateContent xmlns:mc="http://schemas.openxmlformats.org/markup-compatibility/2006">
              <mc:Choice xmlns:v="urn:schemas-microsoft-com:vml" Requires="v">
                <p:oleObj spid="_x0000_s96491" name="公式" r:id="rId9" imgW="3047760" imgH="419040" progId="Equation.3">
                  <p:embed/>
                </p:oleObj>
              </mc:Choice>
              <mc:Fallback>
                <p:oleObj name="公式" r:id="rId9" imgW="3047760" imgH="419040" progId="Equation.3">
                  <p:embed/>
                  <p:pic>
                    <p:nvPicPr>
                      <p:cNvPr id="51219" name="Object 19">
                        <a:extLst>
                          <a:ext uri="{FF2B5EF4-FFF2-40B4-BE49-F238E27FC236}">
                            <a16:creationId xmlns:a16="http://schemas.microsoft.com/office/drawing/2014/main" id="{C469432D-DD1A-4499-8E75-BB83A37DF36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 y="3505200"/>
                        <a:ext cx="7429500"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20">
            <a:extLst>
              <a:ext uri="{FF2B5EF4-FFF2-40B4-BE49-F238E27FC236}">
                <a16:creationId xmlns:a16="http://schemas.microsoft.com/office/drawing/2014/main" id="{858BCD57-705B-4084-BCC5-2959A2B1983A}"/>
              </a:ext>
            </a:extLst>
          </p:cNvPr>
          <p:cNvGraphicFramePr>
            <a:graphicFrameLocks noChangeAspect="1"/>
          </p:cNvGraphicFramePr>
          <p:nvPr/>
        </p:nvGraphicFramePr>
        <p:xfrm>
          <a:off x="609600" y="5257800"/>
          <a:ext cx="5621338" cy="1244600"/>
        </p:xfrm>
        <a:graphic>
          <a:graphicData uri="http://schemas.openxmlformats.org/presentationml/2006/ole">
            <mc:AlternateContent xmlns:mc="http://schemas.openxmlformats.org/markup-compatibility/2006">
              <mc:Choice xmlns:v="urn:schemas-microsoft-com:vml" Requires="v">
                <p:oleObj spid="_x0000_s96492" name="公式" r:id="rId11" imgW="2425680" imgH="533160" progId="Equation.3">
                  <p:embed/>
                </p:oleObj>
              </mc:Choice>
              <mc:Fallback>
                <p:oleObj name="公式" r:id="rId11" imgW="2425680" imgH="533160" progId="Equation.3">
                  <p:embed/>
                  <p:pic>
                    <p:nvPicPr>
                      <p:cNvPr id="51220" name="Object 20">
                        <a:extLst>
                          <a:ext uri="{FF2B5EF4-FFF2-40B4-BE49-F238E27FC236}">
                            <a16:creationId xmlns:a16="http://schemas.microsoft.com/office/drawing/2014/main" id="{C502EC13-5E1C-4323-86F5-F44AF82923B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600" y="5257800"/>
                        <a:ext cx="5621338" cy="1244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5433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amond(in)">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heckerboard(across)">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CF9E15-EC96-4611-9870-D6FE6FB2410E}"/>
              </a:ext>
            </a:extLst>
          </p:cNvPr>
          <p:cNvSpPr>
            <a:spLocks noGrp="1"/>
          </p:cNvSpPr>
          <p:nvPr>
            <p:ph type="title"/>
          </p:nvPr>
        </p:nvSpPr>
        <p:spPr/>
        <p:txBody>
          <a:bodyPr/>
          <a:lstStyle/>
          <a:p>
            <a:r>
              <a:rPr lang="en-US" altLang="zh-CN" dirty="0"/>
              <a:t>3.2-2 </a:t>
            </a:r>
            <a:r>
              <a:rPr lang="zh-CN" altLang="en-US" dirty="0"/>
              <a:t>频率与概率</a:t>
            </a:r>
          </a:p>
        </p:txBody>
      </p:sp>
      <p:sp>
        <p:nvSpPr>
          <p:cNvPr id="3" name="内容占位符 2">
            <a:extLst>
              <a:ext uri="{FF2B5EF4-FFF2-40B4-BE49-F238E27FC236}">
                <a16:creationId xmlns:a16="http://schemas.microsoft.com/office/drawing/2014/main" id="{EE97C128-EFEF-44A2-8AE8-E6E0E75D7826}"/>
              </a:ext>
            </a:extLst>
          </p:cNvPr>
          <p:cNvSpPr>
            <a:spLocks noGrp="1"/>
          </p:cNvSpPr>
          <p:nvPr>
            <p:ph idx="1"/>
          </p:nvPr>
        </p:nvSpPr>
        <p:spPr/>
        <p:txBody>
          <a:bodyPr/>
          <a:lstStyle/>
          <a:p>
            <a:r>
              <a:rPr lang="zh-CN" altLang="en-US" dirty="0"/>
              <a:t>频率</a:t>
            </a:r>
            <a:endParaRPr lang="en-US" altLang="zh-CN" dirty="0"/>
          </a:p>
          <a:p>
            <a:pPr lvl="1"/>
            <a:r>
              <a:rPr lang="zh-CN" altLang="en-US" dirty="0"/>
              <a:t>定义：</a:t>
            </a:r>
            <a:r>
              <a:rPr lang="zh-CN" altLang="en-US" b="1" dirty="0">
                <a:solidFill>
                  <a:srgbClr val="FF0000"/>
                </a:solidFill>
              </a:rPr>
              <a:t>频率</a:t>
            </a:r>
            <a:r>
              <a:rPr lang="en-US" altLang="zh-CN" dirty="0"/>
              <a:t>=</a:t>
            </a:r>
            <a:r>
              <a:rPr lang="zh-CN" altLang="en-US" dirty="0"/>
              <a:t>发生的次数</a:t>
            </a:r>
            <a:r>
              <a:rPr lang="en-US" altLang="zh-CN" dirty="0"/>
              <a:t>/</a:t>
            </a:r>
            <a:r>
              <a:rPr lang="zh-CN" altLang="en-US" dirty="0"/>
              <a:t>试验次数</a:t>
            </a:r>
            <a:endParaRPr lang="en-US" altLang="zh-CN" dirty="0"/>
          </a:p>
          <a:p>
            <a:pPr lvl="1"/>
            <a:r>
              <a:rPr lang="zh-CN" altLang="en-US" dirty="0"/>
              <a:t>或记</a:t>
            </a:r>
            <a:endParaRPr lang="en-US" altLang="zh-CN" dirty="0"/>
          </a:p>
          <a:p>
            <a:pPr lvl="2"/>
            <a:r>
              <a:rPr lang="en-US" altLang="zh-CN" dirty="0"/>
              <a:t>       —</a:t>
            </a:r>
            <a:r>
              <a:rPr lang="en-US" altLang="zh-CN" i="1" dirty="0">
                <a:latin typeface="Times New Roman" panose="02020603050405020304" pitchFamily="18" charset="0"/>
                <a:cs typeface="Times New Roman" panose="02020603050405020304" pitchFamily="18" charset="0"/>
              </a:rPr>
              <a:t>A</a:t>
            </a:r>
            <a:r>
              <a:rPr lang="zh-CN" altLang="en-US" dirty="0"/>
              <a:t>发生的</a:t>
            </a:r>
            <a:r>
              <a:rPr lang="zh-CN" altLang="en-US" b="1" dirty="0">
                <a:solidFill>
                  <a:srgbClr val="0000FF"/>
                </a:solidFill>
              </a:rPr>
              <a:t>次数</a:t>
            </a:r>
            <a:r>
              <a:rPr lang="en-US" altLang="zh-CN" b="1" dirty="0">
                <a:solidFill>
                  <a:srgbClr val="0000FF"/>
                </a:solidFill>
                <a:latin typeface="宋体" panose="02010600030101010101" pitchFamily="2" charset="-122"/>
              </a:rPr>
              <a:t>(</a:t>
            </a:r>
            <a:r>
              <a:rPr lang="zh-CN" altLang="en-US" b="1" dirty="0">
                <a:solidFill>
                  <a:srgbClr val="0000FF"/>
                </a:solidFill>
              </a:rPr>
              <a:t>频数</a:t>
            </a:r>
            <a:r>
              <a:rPr lang="en-US" altLang="zh-CN" b="1" dirty="0">
                <a:solidFill>
                  <a:srgbClr val="0000FF"/>
                </a:solidFill>
                <a:latin typeface="宋体" panose="02010600030101010101" pitchFamily="2" charset="-122"/>
              </a:rPr>
              <a:t>)</a:t>
            </a:r>
            <a:r>
              <a:rPr lang="zh-CN" altLang="en-US" dirty="0">
                <a:latin typeface="宋体" panose="02010600030101010101" pitchFamily="2" charset="-122"/>
              </a:rPr>
              <a:t>；</a:t>
            </a:r>
            <a:r>
              <a:rPr lang="en-US" altLang="zh-CN" dirty="0">
                <a:latin typeface="宋体" panose="02010600030101010101" pitchFamily="2" charset="-122"/>
              </a:rPr>
              <a:t> </a:t>
            </a:r>
            <a:r>
              <a:rPr lang="en-US" altLang="zh-CN" i="1" dirty="0">
                <a:latin typeface="Times New Roman" panose="02020603050405020304" pitchFamily="18" charset="0"/>
                <a:cs typeface="Times New Roman" panose="02020603050405020304" pitchFamily="18" charset="0"/>
              </a:rPr>
              <a:t>n</a:t>
            </a:r>
            <a:r>
              <a:rPr lang="en-US" altLang="zh-CN" dirty="0">
                <a:latin typeface="宋体" panose="02010600030101010101" pitchFamily="2" charset="-122"/>
              </a:rPr>
              <a:t>—</a:t>
            </a:r>
            <a:r>
              <a:rPr lang="zh-CN" altLang="en-US" dirty="0"/>
              <a:t>总</a:t>
            </a:r>
            <a:r>
              <a:rPr lang="zh-CN" altLang="en-US" b="1" dirty="0">
                <a:solidFill>
                  <a:srgbClr val="0000FF"/>
                </a:solidFill>
              </a:rPr>
              <a:t>试验次数</a:t>
            </a:r>
            <a:r>
              <a:rPr lang="zh-CN" altLang="en-US" dirty="0"/>
              <a:t>。称        为</a:t>
            </a:r>
            <a:r>
              <a:rPr lang="en-US" altLang="zh-CN" i="1" dirty="0">
                <a:latin typeface="Times New Roman" panose="02020603050405020304" pitchFamily="18" charset="0"/>
                <a:cs typeface="Times New Roman" panose="02020603050405020304" pitchFamily="18" charset="0"/>
              </a:rPr>
              <a:t>A</a:t>
            </a:r>
            <a:r>
              <a:rPr lang="zh-CN" altLang="en-US" dirty="0"/>
              <a:t>在这</a:t>
            </a:r>
            <a:r>
              <a:rPr lang="en-US" altLang="zh-CN" dirty="0">
                <a:latin typeface="Times New Roman" panose="02020603050405020304" pitchFamily="18" charset="0"/>
                <a:cs typeface="Times New Roman" panose="02020603050405020304" pitchFamily="18" charset="0"/>
              </a:rPr>
              <a:t>n</a:t>
            </a:r>
            <a:r>
              <a:rPr lang="zh-CN" altLang="en-US" dirty="0"/>
              <a:t>次试验中发生的</a:t>
            </a:r>
            <a:r>
              <a:rPr lang="zh-CN" altLang="en-US" b="1" dirty="0">
                <a:solidFill>
                  <a:srgbClr val="0000FF"/>
                </a:solidFill>
              </a:rPr>
              <a:t>频率</a:t>
            </a:r>
            <a:endParaRPr lang="en-US" altLang="zh-CN" dirty="0">
              <a:solidFill>
                <a:srgbClr val="0000FF"/>
              </a:solidFill>
            </a:endParaRPr>
          </a:p>
          <a:p>
            <a:r>
              <a:rPr lang="zh-CN" altLang="en-US" dirty="0"/>
              <a:t>例：</a:t>
            </a:r>
            <a:endParaRPr lang="en-US" altLang="zh-CN" dirty="0"/>
          </a:p>
          <a:p>
            <a:pPr lvl="1"/>
            <a:r>
              <a:rPr lang="zh-CN" altLang="en-US" sz="2000" dirty="0"/>
              <a:t>中国国家足球队，“冲击亚洲”共进行了</a:t>
            </a:r>
            <a:r>
              <a:rPr lang="en-US" altLang="zh-CN" sz="2000" dirty="0">
                <a:latin typeface="宋体" panose="02010600030101010101" pitchFamily="2" charset="-122"/>
              </a:rPr>
              <a:t>n</a:t>
            </a:r>
            <a:r>
              <a:rPr lang="zh-CN" altLang="en-US" sz="2000" dirty="0"/>
              <a:t>次，其中成功了一次，则在这</a:t>
            </a:r>
            <a:r>
              <a:rPr lang="en-US" altLang="zh-CN" sz="2000" dirty="0">
                <a:latin typeface="宋体" panose="02010600030101010101" pitchFamily="2" charset="-122"/>
              </a:rPr>
              <a:t>n</a:t>
            </a:r>
            <a:r>
              <a:rPr lang="zh-CN" altLang="en-US" sz="2000" dirty="0"/>
              <a:t>次试验中“冲击亚洲”这事件发生的频率为</a:t>
            </a:r>
            <a:endParaRPr lang="en-US" altLang="zh-CN" sz="2000" dirty="0"/>
          </a:p>
          <a:p>
            <a:pPr lvl="1"/>
            <a:r>
              <a:rPr lang="zh-CN" altLang="en-US" sz="2000" dirty="0"/>
              <a:t>某人一共听了</a:t>
            </a:r>
            <a:r>
              <a:rPr lang="en-US" altLang="zh-CN" sz="2000" dirty="0">
                <a:latin typeface="宋体" panose="02010600030101010101" pitchFamily="2" charset="-122"/>
              </a:rPr>
              <a:t>17</a:t>
            </a:r>
            <a:r>
              <a:rPr lang="zh-CN" altLang="en-US" sz="2000" dirty="0"/>
              <a:t>次“概率统计”课，其中有</a:t>
            </a:r>
            <a:r>
              <a:rPr lang="en-US" altLang="zh-CN" sz="2000" dirty="0">
                <a:latin typeface="宋体" panose="02010600030101010101" pitchFamily="2" charset="-122"/>
              </a:rPr>
              <a:t>15</a:t>
            </a:r>
            <a:r>
              <a:rPr lang="zh-CN" altLang="en-US" sz="2000" dirty="0"/>
              <a:t>次迟到，记</a:t>
            </a:r>
          </a:p>
          <a:p>
            <a:pPr lvl="1">
              <a:lnSpc>
                <a:spcPct val="90000"/>
              </a:lnSpc>
              <a:buFont typeface="Wingdings" panose="05000000000000000000" pitchFamily="2" charset="2"/>
              <a:buNone/>
            </a:pPr>
            <a:r>
              <a:rPr lang="zh-CN" altLang="en-US" sz="2000" dirty="0"/>
              <a:t>	</a:t>
            </a:r>
            <a:r>
              <a:rPr lang="en-US" altLang="zh-CN" sz="2000" dirty="0">
                <a:latin typeface="宋体" panose="02010600030101010101" pitchFamily="2" charset="-122"/>
              </a:rPr>
              <a:t>A={</a:t>
            </a:r>
            <a:r>
              <a:rPr lang="zh-CN" altLang="en-US" sz="2000" dirty="0"/>
              <a:t>听课迟到</a:t>
            </a:r>
            <a:r>
              <a:rPr lang="en-US" altLang="zh-CN" sz="2000" dirty="0">
                <a:latin typeface="宋体" panose="02010600030101010101" pitchFamily="2" charset="-122"/>
              </a:rPr>
              <a:t>}</a:t>
            </a:r>
            <a:r>
              <a:rPr lang="zh-CN" altLang="en-US" sz="2000" dirty="0"/>
              <a:t>，则	  				</a:t>
            </a:r>
          </a:p>
          <a:p>
            <a:pPr lvl="1">
              <a:lnSpc>
                <a:spcPct val="90000"/>
              </a:lnSpc>
              <a:buFont typeface="Wingdings" panose="05000000000000000000" pitchFamily="2" charset="2"/>
              <a:buNone/>
            </a:pPr>
            <a:endParaRPr lang="zh-CN" altLang="en-US" sz="2000" dirty="0"/>
          </a:p>
          <a:p>
            <a:pPr lvl="1">
              <a:lnSpc>
                <a:spcPct val="90000"/>
              </a:lnSpc>
              <a:buFont typeface="Wingdings" panose="05000000000000000000" pitchFamily="2" charset="2"/>
              <a:buNone/>
            </a:pPr>
            <a:r>
              <a:rPr lang="en-US" altLang="zh-CN" sz="2000" dirty="0">
                <a:solidFill>
                  <a:srgbClr val="000000"/>
                </a:solidFill>
              </a:rPr>
              <a:t>#</a:t>
            </a:r>
            <a:r>
              <a:rPr lang="en-US" altLang="zh-CN" sz="2000" dirty="0"/>
              <a:t> </a:t>
            </a:r>
            <a:r>
              <a:rPr lang="zh-CN" altLang="en-US" sz="2000" dirty="0"/>
              <a:t>注意：频率	   反映了事件</a:t>
            </a:r>
            <a:r>
              <a:rPr lang="en-US" altLang="zh-CN" sz="2000" dirty="0">
                <a:latin typeface="宋体" panose="02010600030101010101" pitchFamily="2" charset="-122"/>
              </a:rPr>
              <a:t>A</a:t>
            </a:r>
            <a:r>
              <a:rPr lang="zh-CN" altLang="en-US" sz="2000" dirty="0"/>
              <a:t>发生的频繁程度。</a:t>
            </a:r>
          </a:p>
          <a:p>
            <a:pPr lvl="1"/>
            <a:endParaRPr lang="zh-CN" altLang="en-US" dirty="0"/>
          </a:p>
        </p:txBody>
      </p:sp>
      <p:graphicFrame>
        <p:nvGraphicFramePr>
          <p:cNvPr id="4" name="Object 11">
            <a:extLst>
              <a:ext uri="{FF2B5EF4-FFF2-40B4-BE49-F238E27FC236}">
                <a16:creationId xmlns:a16="http://schemas.microsoft.com/office/drawing/2014/main" id="{24B97D1B-D66C-4A3D-9234-2619CAF76025}"/>
              </a:ext>
            </a:extLst>
          </p:cNvPr>
          <p:cNvGraphicFramePr>
            <a:graphicFrameLocks noChangeAspect="1"/>
          </p:cNvGraphicFramePr>
          <p:nvPr>
            <p:extLst>
              <p:ext uri="{D42A27DB-BD31-4B8C-83A1-F6EECF244321}">
                <p14:modId xmlns:p14="http://schemas.microsoft.com/office/powerpoint/2010/main" val="1944970178"/>
              </p:ext>
            </p:extLst>
          </p:nvPr>
        </p:nvGraphicFramePr>
        <p:xfrm>
          <a:off x="5814218" y="3886188"/>
          <a:ext cx="457188" cy="351953"/>
        </p:xfrm>
        <a:graphic>
          <a:graphicData uri="http://schemas.openxmlformats.org/presentationml/2006/ole">
            <mc:AlternateContent xmlns:mc="http://schemas.openxmlformats.org/markup-compatibility/2006">
              <mc:Choice xmlns:v="urn:schemas-microsoft-com:vml" Requires="v">
                <p:oleObj spid="_x0000_s5967" name="Equation" r:id="rId3" imgW="279360" imgH="215640" progId="Equation.DSMT4">
                  <p:embed/>
                </p:oleObj>
              </mc:Choice>
              <mc:Fallback>
                <p:oleObj name="Equation" r:id="rId3" imgW="279360" imgH="215640" progId="Equation.DSMT4">
                  <p:embed/>
                  <p:pic>
                    <p:nvPicPr>
                      <p:cNvPr id="59403" name="Object 11">
                        <a:extLst>
                          <a:ext uri="{FF2B5EF4-FFF2-40B4-BE49-F238E27FC236}">
                            <a16:creationId xmlns:a16="http://schemas.microsoft.com/office/drawing/2014/main" id="{753CFF31-A89E-43FE-A963-6D418DA0F0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4218" y="3886188"/>
                        <a:ext cx="457188" cy="351953"/>
                      </a:xfrm>
                      <a:prstGeom prst="rect">
                        <a:avLst/>
                      </a:prstGeom>
                      <a:noFill/>
                      <a:ln>
                        <a:noFill/>
                      </a:ln>
                      <a:effectLst/>
                      <a:extLst/>
                    </p:spPr>
                  </p:pic>
                </p:oleObj>
              </mc:Fallback>
            </mc:AlternateContent>
          </a:graphicData>
        </a:graphic>
      </p:graphicFrame>
      <p:graphicFrame>
        <p:nvGraphicFramePr>
          <p:cNvPr id="5" name="Object 12">
            <a:extLst>
              <a:ext uri="{FF2B5EF4-FFF2-40B4-BE49-F238E27FC236}">
                <a16:creationId xmlns:a16="http://schemas.microsoft.com/office/drawing/2014/main" id="{22CAD99C-4FF8-4E3C-83F9-59BBF518A082}"/>
              </a:ext>
            </a:extLst>
          </p:cNvPr>
          <p:cNvGraphicFramePr>
            <a:graphicFrameLocks noChangeAspect="1"/>
          </p:cNvGraphicFramePr>
          <p:nvPr>
            <p:extLst>
              <p:ext uri="{D42A27DB-BD31-4B8C-83A1-F6EECF244321}">
                <p14:modId xmlns:p14="http://schemas.microsoft.com/office/powerpoint/2010/main" val="831007982"/>
              </p:ext>
            </p:extLst>
          </p:nvPr>
        </p:nvGraphicFramePr>
        <p:xfrm>
          <a:off x="3329781" y="4863260"/>
          <a:ext cx="2484437" cy="434975"/>
        </p:xfrm>
        <a:graphic>
          <a:graphicData uri="http://schemas.openxmlformats.org/presentationml/2006/ole">
            <mc:AlternateContent xmlns:mc="http://schemas.openxmlformats.org/markup-compatibility/2006">
              <mc:Choice xmlns:v="urn:schemas-microsoft-com:vml" Requires="v">
                <p:oleObj spid="_x0000_s5968" name="Equation" r:id="rId5" imgW="1307880" imgH="228600" progId="Equation.DSMT4">
                  <p:embed/>
                </p:oleObj>
              </mc:Choice>
              <mc:Fallback>
                <p:oleObj name="Equation" r:id="rId5" imgW="1307880" imgH="228600" progId="Equation.DSMT4">
                  <p:embed/>
                  <p:pic>
                    <p:nvPicPr>
                      <p:cNvPr id="59404" name="Object 12">
                        <a:extLst>
                          <a:ext uri="{FF2B5EF4-FFF2-40B4-BE49-F238E27FC236}">
                            <a16:creationId xmlns:a16="http://schemas.microsoft.com/office/drawing/2014/main" id="{444C4F58-D6E7-4BA4-B09C-401DBFC1E9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29781" y="4863260"/>
                        <a:ext cx="2484437"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13">
            <a:extLst>
              <a:ext uri="{FF2B5EF4-FFF2-40B4-BE49-F238E27FC236}">
                <a16:creationId xmlns:a16="http://schemas.microsoft.com/office/drawing/2014/main" id="{6D4089BB-1AF0-49F0-9CE3-BE28A8901088}"/>
              </a:ext>
            </a:extLst>
          </p:cNvPr>
          <p:cNvGraphicFramePr>
            <a:graphicFrameLocks noChangeAspect="1"/>
          </p:cNvGraphicFramePr>
          <p:nvPr>
            <p:extLst>
              <p:ext uri="{D42A27DB-BD31-4B8C-83A1-F6EECF244321}">
                <p14:modId xmlns:p14="http://schemas.microsoft.com/office/powerpoint/2010/main" val="2888599631"/>
              </p:ext>
            </p:extLst>
          </p:nvPr>
        </p:nvGraphicFramePr>
        <p:xfrm>
          <a:off x="2209862" y="5422764"/>
          <a:ext cx="720725" cy="419100"/>
        </p:xfrm>
        <a:graphic>
          <a:graphicData uri="http://schemas.openxmlformats.org/presentationml/2006/ole">
            <mc:AlternateContent xmlns:mc="http://schemas.openxmlformats.org/markup-compatibility/2006">
              <mc:Choice xmlns:v="urn:schemas-microsoft-com:vml" Requires="v">
                <p:oleObj spid="_x0000_s5969" name="Equation" r:id="rId7" imgW="393480" imgH="228600" progId="Equation.DSMT4">
                  <p:embed/>
                </p:oleObj>
              </mc:Choice>
              <mc:Fallback>
                <p:oleObj name="Equation" r:id="rId7" imgW="393480" imgH="228600" progId="Equation.DSMT4">
                  <p:embed/>
                  <p:pic>
                    <p:nvPicPr>
                      <p:cNvPr id="59405" name="Object 13">
                        <a:extLst>
                          <a:ext uri="{FF2B5EF4-FFF2-40B4-BE49-F238E27FC236}">
                            <a16:creationId xmlns:a16="http://schemas.microsoft.com/office/drawing/2014/main" id="{F6C6BE8E-2B2F-46CB-899A-0A65484A61A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62" y="5422764"/>
                        <a:ext cx="7207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7" name="Object 8">
                <a:extLst>
                  <a:ext uri="{FF2B5EF4-FFF2-40B4-BE49-F238E27FC236}">
                    <a16:creationId xmlns:a16="http://schemas.microsoft.com/office/drawing/2014/main" id="{2D38F895-6D1E-4757-8E10-D8771324ED73}"/>
                  </a:ext>
                </a:extLst>
              </p:cNvPr>
              <p:cNvSpPr txBox="1"/>
              <p:nvPr/>
            </p:nvSpPr>
            <p:spPr bwMode="auto">
              <a:xfrm>
                <a:off x="1676399" y="1225550"/>
                <a:ext cx="1653381" cy="733425"/>
              </a:xfrm>
              <a:prstGeom prst="rect">
                <a:avLst/>
              </a:prstGeom>
              <a:noFill/>
              <a:ln>
                <a:noFill/>
              </a:ln>
              <a:effectLst/>
              <a:ex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𝑓</m:t>
                          </m:r>
                        </m:e>
                        <m:sub>
                          <m:r>
                            <a:rPr lang="zh-CN" altLang="en-US" sz="2200" i="1">
                              <a:solidFill>
                                <a:srgbClr val="000000"/>
                              </a:solidFill>
                              <a:latin typeface="Cambria Math" panose="02040503050406030204" pitchFamily="18" charset="0"/>
                            </a:rPr>
                            <m:t>𝑛</m:t>
                          </m:r>
                        </m:sub>
                      </m:sSub>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𝐴</m:t>
                      </m:r>
                      <m:r>
                        <a:rPr lang="zh-CN" altLang="en-US" sz="2200" i="1">
                          <a:solidFill>
                            <a:srgbClr val="000000"/>
                          </a:solidFill>
                          <a:latin typeface="Cambria Math" panose="02040503050406030204" pitchFamily="18" charset="0"/>
                        </a:rPr>
                        <m:t>)=</m:t>
                      </m:r>
                      <m:f>
                        <m:fPr>
                          <m:ctrlPr>
                            <a:rPr lang="zh-CN" altLang="en-US" sz="2200" i="1">
                              <a:solidFill>
                                <a:srgbClr val="000000"/>
                              </a:solidFill>
                              <a:latin typeface="Cambria Math" panose="02040503050406030204" pitchFamily="18" charset="0"/>
                            </a:rPr>
                          </m:ctrlPr>
                        </m:fPr>
                        <m:num>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𝑛</m:t>
                              </m:r>
                            </m:e>
                            <m:sub>
                              <m:r>
                                <a:rPr lang="zh-CN" altLang="en-US" sz="2200" i="1">
                                  <a:solidFill>
                                    <a:srgbClr val="000000"/>
                                  </a:solidFill>
                                  <a:latin typeface="Cambria Math" panose="02040503050406030204" pitchFamily="18" charset="0"/>
                                </a:rPr>
                                <m:t>𝐴</m:t>
                              </m:r>
                            </m:sub>
                          </m:sSub>
                        </m:num>
                        <m:den>
                          <m:r>
                            <a:rPr lang="zh-CN" altLang="en-US" sz="2200" i="1">
                              <a:solidFill>
                                <a:srgbClr val="000000"/>
                              </a:solidFill>
                              <a:latin typeface="Cambria Math" panose="02040503050406030204" pitchFamily="18" charset="0"/>
                            </a:rPr>
                            <m:t>𝑛</m:t>
                          </m:r>
                        </m:den>
                      </m:f>
                    </m:oMath>
                  </m:oMathPara>
                </a14:m>
                <a:endParaRPr lang="zh-CN" altLang="en-US" sz="2200" dirty="0"/>
              </a:p>
            </p:txBody>
          </p:sp>
        </mc:Choice>
        <mc:Fallback xmlns="">
          <p:sp>
            <p:nvSpPr>
              <p:cNvPr id="7" name="Object 8">
                <a:extLst>
                  <a:ext uri="{FF2B5EF4-FFF2-40B4-BE49-F238E27FC236}">
                    <a16:creationId xmlns:a16="http://schemas.microsoft.com/office/drawing/2014/main" id="{2D38F895-6D1E-4757-8E10-D8771324ED73}"/>
                  </a:ext>
                </a:extLst>
              </p:cNvPr>
              <p:cNvSpPr txBox="1">
                <a:spLocks noRot="1" noChangeAspect="1" noMove="1" noResize="1" noEditPoints="1" noAdjustHandles="1" noChangeArrowheads="1" noChangeShapeType="1" noTextEdit="1"/>
              </p:cNvSpPr>
              <p:nvPr/>
            </p:nvSpPr>
            <p:spPr bwMode="auto">
              <a:xfrm>
                <a:off x="1676399" y="1225550"/>
                <a:ext cx="1653381" cy="733425"/>
              </a:xfrm>
              <a:prstGeom prst="rect">
                <a:avLst/>
              </a:prstGeom>
              <a:blipFill>
                <a:blip r:embed="rId9"/>
                <a:stretch>
                  <a:fillRect/>
                </a:stretch>
              </a:blipFill>
              <a:ln>
                <a:noFill/>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Object 4">
                <a:extLst>
                  <a:ext uri="{FF2B5EF4-FFF2-40B4-BE49-F238E27FC236}">
                    <a16:creationId xmlns:a16="http://schemas.microsoft.com/office/drawing/2014/main" id="{A790263A-886F-4209-8BC6-1A890E1EB8AA}"/>
                  </a:ext>
                </a:extLst>
              </p:cNvPr>
              <p:cNvSpPr txBox="1"/>
              <p:nvPr/>
            </p:nvSpPr>
            <p:spPr bwMode="auto">
              <a:xfrm>
                <a:off x="1254125" y="1906588"/>
                <a:ext cx="574675" cy="419100"/>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𝑛</m:t>
                          </m:r>
                        </m:e>
                        <m:sub>
                          <m:r>
                            <a:rPr lang="zh-CN" altLang="en-US" sz="2200" i="1">
                              <a:solidFill>
                                <a:srgbClr val="000000"/>
                              </a:solidFill>
                              <a:latin typeface="Cambria Math" panose="02040503050406030204" pitchFamily="18" charset="0"/>
                            </a:rPr>
                            <m:t>𝐴</m:t>
                          </m:r>
                        </m:sub>
                      </m:sSub>
                    </m:oMath>
                  </m:oMathPara>
                </a14:m>
                <a:endParaRPr lang="zh-CN" altLang="en-US" sz="2200" dirty="0"/>
              </a:p>
            </p:txBody>
          </p:sp>
        </mc:Choice>
        <mc:Fallback xmlns="">
          <p:sp>
            <p:nvSpPr>
              <p:cNvPr id="8" name="Object 4">
                <a:extLst>
                  <a:ext uri="{FF2B5EF4-FFF2-40B4-BE49-F238E27FC236}">
                    <a16:creationId xmlns:a16="http://schemas.microsoft.com/office/drawing/2014/main" id="{A790263A-886F-4209-8BC6-1A890E1EB8AA}"/>
                  </a:ext>
                </a:extLst>
              </p:cNvPr>
              <p:cNvSpPr txBox="1">
                <a:spLocks noRot="1" noChangeAspect="1" noMove="1" noResize="1" noEditPoints="1" noAdjustHandles="1" noChangeArrowheads="1" noChangeShapeType="1" noTextEdit="1"/>
              </p:cNvSpPr>
              <p:nvPr/>
            </p:nvSpPr>
            <p:spPr bwMode="auto">
              <a:xfrm>
                <a:off x="1254125" y="1906588"/>
                <a:ext cx="574675" cy="419100"/>
              </a:xfrm>
              <a:prstGeom prst="rect">
                <a:avLst/>
              </a:prstGeom>
              <a:blipFill>
                <a:blip r:embed="rId10"/>
                <a:stretch>
                  <a:fillRect/>
                </a:stretch>
              </a:blipFill>
              <a:ln>
                <a:noFill/>
              </a:ln>
              <a:effectLst/>
            </p:spPr>
            <p:txBody>
              <a:bodyPr/>
              <a:lstStyle/>
              <a:p>
                <a:r>
                  <a:rPr lang="zh-CN" altLang="en-US">
                    <a:noFill/>
                  </a:rPr>
                  <a:t> </a:t>
                </a:r>
              </a:p>
            </p:txBody>
          </p:sp>
        </mc:Fallback>
      </mc:AlternateContent>
      <p:graphicFrame>
        <p:nvGraphicFramePr>
          <p:cNvPr id="9" name="Object 10">
            <a:extLst>
              <a:ext uri="{FF2B5EF4-FFF2-40B4-BE49-F238E27FC236}">
                <a16:creationId xmlns:a16="http://schemas.microsoft.com/office/drawing/2014/main" id="{3E2089A0-129B-4AE7-80A7-D09CBA2BF144}"/>
              </a:ext>
            </a:extLst>
          </p:cNvPr>
          <p:cNvGraphicFramePr>
            <a:graphicFrameLocks noChangeAspect="1"/>
          </p:cNvGraphicFramePr>
          <p:nvPr>
            <p:extLst>
              <p:ext uri="{D42A27DB-BD31-4B8C-83A1-F6EECF244321}">
                <p14:modId xmlns:p14="http://schemas.microsoft.com/office/powerpoint/2010/main" val="3654824424"/>
              </p:ext>
            </p:extLst>
          </p:nvPr>
        </p:nvGraphicFramePr>
        <p:xfrm>
          <a:off x="6781742" y="2006690"/>
          <a:ext cx="574675" cy="334172"/>
        </p:xfrm>
        <a:graphic>
          <a:graphicData uri="http://schemas.openxmlformats.org/presentationml/2006/ole">
            <mc:AlternateContent xmlns:mc="http://schemas.openxmlformats.org/markup-compatibility/2006">
              <mc:Choice xmlns:v="urn:schemas-microsoft-com:vml" Requires="v">
                <p:oleObj spid="_x0000_s5970" name="Equation" r:id="rId11" imgW="393480" imgH="228600" progId="Equation.DSMT4">
                  <p:embed/>
                </p:oleObj>
              </mc:Choice>
              <mc:Fallback>
                <p:oleObj name="Equation" r:id="rId11" imgW="393480" imgH="228600" progId="Equation.DSMT4">
                  <p:embed/>
                  <p:pic>
                    <p:nvPicPr>
                      <p:cNvPr id="59402" name="Object 10">
                        <a:extLst>
                          <a:ext uri="{FF2B5EF4-FFF2-40B4-BE49-F238E27FC236}">
                            <a16:creationId xmlns:a16="http://schemas.microsoft.com/office/drawing/2014/main" id="{039BD12E-AF5F-49B8-BE3E-ED2FAB0047C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81742" y="2006690"/>
                        <a:ext cx="574675" cy="33417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373191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FC45AC-008A-43A5-BF10-918584C36012}"/>
              </a:ext>
            </a:extLst>
          </p:cNvPr>
          <p:cNvSpPr>
            <a:spLocks noGrp="1"/>
          </p:cNvSpPr>
          <p:nvPr>
            <p:ph type="title"/>
          </p:nvPr>
        </p:nvSpPr>
        <p:spPr/>
        <p:txBody>
          <a:bodyPr/>
          <a:lstStyle/>
          <a:p>
            <a:r>
              <a:rPr lang="en-US" altLang="zh-CN" dirty="0"/>
              <a:t>3.5-2 </a:t>
            </a:r>
            <a:r>
              <a:rPr lang="zh-CN" altLang="en-US" dirty="0"/>
              <a:t>二维连续型随机变量</a:t>
            </a:r>
          </a:p>
        </p:txBody>
      </p:sp>
      <p:sp>
        <p:nvSpPr>
          <p:cNvPr id="3" name="内容占位符 2">
            <a:extLst>
              <a:ext uri="{FF2B5EF4-FFF2-40B4-BE49-F238E27FC236}">
                <a16:creationId xmlns:a16="http://schemas.microsoft.com/office/drawing/2014/main" id="{E850EEB2-FC2D-4C36-BC3C-AA618DF804AD}"/>
              </a:ext>
            </a:extLst>
          </p:cNvPr>
          <p:cNvSpPr>
            <a:spLocks noGrp="1"/>
          </p:cNvSpPr>
          <p:nvPr>
            <p:ph idx="1"/>
          </p:nvPr>
        </p:nvSpPr>
        <p:spPr/>
        <p:txBody>
          <a:bodyPr/>
          <a:lstStyle/>
          <a:p>
            <a:endParaRPr lang="zh-CN" altLang="en-US"/>
          </a:p>
        </p:txBody>
      </p:sp>
      <p:graphicFrame>
        <p:nvGraphicFramePr>
          <p:cNvPr id="4" name="Object 4">
            <a:extLst>
              <a:ext uri="{FF2B5EF4-FFF2-40B4-BE49-F238E27FC236}">
                <a16:creationId xmlns:a16="http://schemas.microsoft.com/office/drawing/2014/main" id="{BBB748AE-066F-47E1-8370-4B7EFC33E58E}"/>
              </a:ext>
            </a:extLst>
          </p:cNvPr>
          <p:cNvGraphicFramePr>
            <a:graphicFrameLocks noChangeAspect="1"/>
          </p:cNvGraphicFramePr>
          <p:nvPr/>
        </p:nvGraphicFramePr>
        <p:xfrm>
          <a:off x="0" y="1828800"/>
          <a:ext cx="5654675" cy="596900"/>
        </p:xfrm>
        <a:graphic>
          <a:graphicData uri="http://schemas.openxmlformats.org/presentationml/2006/ole">
            <mc:AlternateContent xmlns:mc="http://schemas.openxmlformats.org/markup-compatibility/2006">
              <mc:Choice xmlns:v="urn:schemas-microsoft-com:vml" Requires="v">
                <p:oleObj spid="_x0000_s97604" name="公式" r:id="rId3" imgW="1739880" imgH="215640" progId="Equation.3">
                  <p:embed/>
                </p:oleObj>
              </mc:Choice>
              <mc:Fallback>
                <p:oleObj name="公式" r:id="rId3" imgW="1739880" imgH="215640" progId="Equation.3">
                  <p:embed/>
                  <p:pic>
                    <p:nvPicPr>
                      <p:cNvPr id="80900" name="Object 4">
                        <a:extLst>
                          <a:ext uri="{FF2B5EF4-FFF2-40B4-BE49-F238E27FC236}">
                            <a16:creationId xmlns:a16="http://schemas.microsoft.com/office/drawing/2014/main" id="{7C1A8EAD-EA49-4543-85D5-E69DF8D3C7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28800"/>
                        <a:ext cx="5654675" cy="5969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5">
            <a:extLst>
              <a:ext uri="{FF2B5EF4-FFF2-40B4-BE49-F238E27FC236}">
                <a16:creationId xmlns:a16="http://schemas.microsoft.com/office/drawing/2014/main" id="{1A7BECC2-6DA0-4AA8-81A0-383AFC14D13C}"/>
              </a:ext>
            </a:extLst>
          </p:cNvPr>
          <p:cNvGraphicFramePr>
            <a:graphicFrameLocks noChangeAspect="1"/>
          </p:cNvGraphicFramePr>
          <p:nvPr/>
        </p:nvGraphicFramePr>
        <p:xfrm>
          <a:off x="258763" y="4784725"/>
          <a:ext cx="8566150" cy="1363663"/>
        </p:xfrm>
        <a:graphic>
          <a:graphicData uri="http://schemas.openxmlformats.org/presentationml/2006/ole">
            <mc:AlternateContent xmlns:mc="http://schemas.openxmlformats.org/markup-compatibility/2006">
              <mc:Choice xmlns:v="urn:schemas-microsoft-com:vml" Requires="v">
                <p:oleObj spid="_x0000_s97605" name="公式" r:id="rId5" imgW="3009600" imgH="507960" progId="Equation.3">
                  <p:embed/>
                </p:oleObj>
              </mc:Choice>
              <mc:Fallback>
                <p:oleObj name="公式" r:id="rId5" imgW="3009600" imgH="507960" progId="Equation.3">
                  <p:embed/>
                  <p:pic>
                    <p:nvPicPr>
                      <p:cNvPr id="80901" name="Object 5">
                        <a:extLst>
                          <a:ext uri="{FF2B5EF4-FFF2-40B4-BE49-F238E27FC236}">
                            <a16:creationId xmlns:a16="http://schemas.microsoft.com/office/drawing/2014/main" id="{F055B14A-35AB-4F8A-9BF5-CDAE72816D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8763" y="4784725"/>
                        <a:ext cx="8566150" cy="1363663"/>
                      </a:xfrm>
                      <a:prstGeom prst="rect">
                        <a:avLst/>
                      </a:prstGeom>
                      <a:gradFill rotWithShape="1">
                        <a:gsLst>
                          <a:gs pos="0">
                            <a:srgbClr val="FF99FF"/>
                          </a:gs>
                          <a:gs pos="50000">
                            <a:srgbClr val="CCFF33"/>
                          </a:gs>
                          <a:gs pos="100000">
                            <a:srgbClr val="FF99FF"/>
                          </a:gs>
                        </a:gsLst>
                        <a:lin ang="5400000" scaled="1"/>
                      </a:gra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6">
            <a:extLst>
              <a:ext uri="{FF2B5EF4-FFF2-40B4-BE49-F238E27FC236}">
                <a16:creationId xmlns:a16="http://schemas.microsoft.com/office/drawing/2014/main" id="{8EE5A816-B9EF-416E-867E-A12A99567C16}"/>
              </a:ext>
            </a:extLst>
          </p:cNvPr>
          <p:cNvSpPr>
            <a:spLocks noChangeArrowheads="1"/>
          </p:cNvSpPr>
          <p:nvPr/>
        </p:nvSpPr>
        <p:spPr bwMode="auto">
          <a:xfrm>
            <a:off x="0" y="379413"/>
            <a:ext cx="30527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006600"/>
                </a:solidFill>
                <a:latin typeface="Georgia" panose="02040502050405020303" pitchFamily="18" charset="0"/>
                <a:ea typeface="黑体" panose="02010609060101010101" pitchFamily="49" charset="-122"/>
              </a:rPr>
              <a:t>求：⑵</a:t>
            </a:r>
            <a:r>
              <a:rPr kumimoji="1" lang="en-US" altLang="zh-CN" sz="3200" b="1">
                <a:solidFill>
                  <a:srgbClr val="006600"/>
                </a:solidFill>
                <a:latin typeface="Georgia" panose="02040502050405020303" pitchFamily="18" charset="0"/>
                <a:ea typeface="黑体" panose="02010609060101010101" pitchFamily="49" charset="-122"/>
              </a:rPr>
              <a:t>F(x,y)</a:t>
            </a:r>
            <a:r>
              <a:rPr kumimoji="1" lang="zh-CN" altLang="en-US" sz="3200" b="1">
                <a:solidFill>
                  <a:srgbClr val="006600"/>
                </a:solidFill>
                <a:latin typeface="Georgia" panose="02040502050405020303" pitchFamily="18" charset="0"/>
                <a:ea typeface="黑体" panose="02010609060101010101" pitchFamily="49" charset="-122"/>
              </a:rPr>
              <a:t>；</a:t>
            </a:r>
          </a:p>
        </p:txBody>
      </p:sp>
      <p:graphicFrame>
        <p:nvGraphicFramePr>
          <p:cNvPr id="7" name="Object 7">
            <a:extLst>
              <a:ext uri="{FF2B5EF4-FFF2-40B4-BE49-F238E27FC236}">
                <a16:creationId xmlns:a16="http://schemas.microsoft.com/office/drawing/2014/main" id="{24B7A7CA-C493-4063-A2D0-290D11A94994}"/>
              </a:ext>
            </a:extLst>
          </p:cNvPr>
          <p:cNvGraphicFramePr>
            <a:graphicFrameLocks noChangeAspect="1"/>
          </p:cNvGraphicFramePr>
          <p:nvPr/>
        </p:nvGraphicFramePr>
        <p:xfrm>
          <a:off x="2660650" y="288925"/>
          <a:ext cx="5554663" cy="1304925"/>
        </p:xfrm>
        <a:graphic>
          <a:graphicData uri="http://schemas.openxmlformats.org/presentationml/2006/ole">
            <mc:AlternateContent xmlns:mc="http://schemas.openxmlformats.org/markup-compatibility/2006">
              <mc:Choice xmlns:v="urn:schemas-microsoft-com:vml" Requires="v">
                <p:oleObj spid="_x0000_s97606" name="公式" r:id="rId7" imgW="2438280" imgH="507960" progId="Equation.3">
                  <p:embed/>
                </p:oleObj>
              </mc:Choice>
              <mc:Fallback>
                <p:oleObj name="公式" r:id="rId7" imgW="2438280" imgH="507960" progId="Equation.3">
                  <p:embed/>
                  <p:pic>
                    <p:nvPicPr>
                      <p:cNvPr id="80903" name="Object 7">
                        <a:extLst>
                          <a:ext uri="{FF2B5EF4-FFF2-40B4-BE49-F238E27FC236}">
                            <a16:creationId xmlns:a16="http://schemas.microsoft.com/office/drawing/2014/main" id="{325857F2-5921-4AA2-9A66-B3F1D433C40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0650" y="288925"/>
                        <a:ext cx="5554663" cy="1304925"/>
                      </a:xfrm>
                      <a:prstGeom prst="rect">
                        <a:avLst/>
                      </a:prstGeom>
                      <a:solidFill>
                        <a:srgbClr val="CCFF33"/>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8">
            <a:extLst>
              <a:ext uri="{FF2B5EF4-FFF2-40B4-BE49-F238E27FC236}">
                <a16:creationId xmlns:a16="http://schemas.microsoft.com/office/drawing/2014/main" id="{84A842E9-21C5-4EE7-8801-729C55D02BA8}"/>
              </a:ext>
            </a:extLst>
          </p:cNvPr>
          <p:cNvGraphicFramePr>
            <a:graphicFrameLocks noChangeAspect="1"/>
          </p:cNvGraphicFramePr>
          <p:nvPr/>
        </p:nvGraphicFramePr>
        <p:xfrm>
          <a:off x="2281238" y="2574925"/>
          <a:ext cx="3516312" cy="920750"/>
        </p:xfrm>
        <a:graphic>
          <a:graphicData uri="http://schemas.openxmlformats.org/presentationml/2006/ole">
            <mc:AlternateContent xmlns:mc="http://schemas.openxmlformats.org/markup-compatibility/2006">
              <mc:Choice xmlns:v="urn:schemas-microsoft-com:vml" Requires="v">
                <p:oleObj spid="_x0000_s97607" name="公式" r:id="rId9" imgW="1358640" imgH="355320" progId="Equation.3">
                  <p:embed/>
                </p:oleObj>
              </mc:Choice>
              <mc:Fallback>
                <p:oleObj name="公式" r:id="rId9" imgW="1358640" imgH="355320" progId="Equation.3">
                  <p:embed/>
                  <p:pic>
                    <p:nvPicPr>
                      <p:cNvPr id="80904" name="Object 8">
                        <a:extLst>
                          <a:ext uri="{FF2B5EF4-FFF2-40B4-BE49-F238E27FC236}">
                            <a16:creationId xmlns:a16="http://schemas.microsoft.com/office/drawing/2014/main" id="{FD1CF682-E6C8-43C9-889A-2A5F2381B20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1238" y="2574925"/>
                        <a:ext cx="3516312"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9">
            <a:extLst>
              <a:ext uri="{FF2B5EF4-FFF2-40B4-BE49-F238E27FC236}">
                <a16:creationId xmlns:a16="http://schemas.microsoft.com/office/drawing/2014/main" id="{F1541C25-84B9-4BEC-87DD-F5AA1BA157D5}"/>
              </a:ext>
            </a:extLst>
          </p:cNvPr>
          <p:cNvGraphicFramePr>
            <a:graphicFrameLocks noChangeAspect="1"/>
          </p:cNvGraphicFramePr>
          <p:nvPr/>
        </p:nvGraphicFramePr>
        <p:xfrm>
          <a:off x="2273300" y="3563938"/>
          <a:ext cx="4140200" cy="706437"/>
        </p:xfrm>
        <a:graphic>
          <a:graphicData uri="http://schemas.openxmlformats.org/presentationml/2006/ole">
            <mc:AlternateContent xmlns:mc="http://schemas.openxmlformats.org/markup-compatibility/2006">
              <mc:Choice xmlns:v="urn:schemas-microsoft-com:vml" Requires="v">
                <p:oleObj spid="_x0000_s97608" name="公式" r:id="rId11" imgW="1485720" imgH="253800" progId="Equation.3">
                  <p:embed/>
                </p:oleObj>
              </mc:Choice>
              <mc:Fallback>
                <p:oleObj name="公式" r:id="rId11" imgW="1485720" imgH="253800" progId="Equation.3">
                  <p:embed/>
                  <p:pic>
                    <p:nvPicPr>
                      <p:cNvPr id="80905" name="Object 9">
                        <a:extLst>
                          <a:ext uri="{FF2B5EF4-FFF2-40B4-BE49-F238E27FC236}">
                            <a16:creationId xmlns:a16="http://schemas.microsoft.com/office/drawing/2014/main" id="{40D70DF6-B52F-420E-89A0-C95670AEFA0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73300" y="3563938"/>
                        <a:ext cx="4140200" cy="70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10">
            <a:extLst>
              <a:ext uri="{FF2B5EF4-FFF2-40B4-BE49-F238E27FC236}">
                <a16:creationId xmlns:a16="http://schemas.microsoft.com/office/drawing/2014/main" id="{0F69D6A1-9E42-402F-ACE9-0BF77E80E206}"/>
              </a:ext>
            </a:extLst>
          </p:cNvPr>
          <p:cNvGraphicFramePr>
            <a:graphicFrameLocks noChangeAspect="1"/>
          </p:cNvGraphicFramePr>
          <p:nvPr/>
        </p:nvGraphicFramePr>
        <p:xfrm>
          <a:off x="457200" y="2743200"/>
          <a:ext cx="1847850" cy="579438"/>
        </p:xfrm>
        <a:graphic>
          <a:graphicData uri="http://schemas.openxmlformats.org/presentationml/2006/ole">
            <mc:AlternateContent xmlns:mc="http://schemas.openxmlformats.org/markup-compatibility/2006">
              <mc:Choice xmlns:v="urn:schemas-microsoft-com:vml" Requires="v">
                <p:oleObj spid="_x0000_s97609" name="公式" r:id="rId13" imgW="647640" imgH="203040" progId="Equation.3">
                  <p:embed/>
                </p:oleObj>
              </mc:Choice>
              <mc:Fallback>
                <p:oleObj name="公式" r:id="rId13" imgW="647640" imgH="203040" progId="Equation.3">
                  <p:embed/>
                  <p:pic>
                    <p:nvPicPr>
                      <p:cNvPr id="80906" name="Object 10">
                        <a:extLst>
                          <a:ext uri="{FF2B5EF4-FFF2-40B4-BE49-F238E27FC236}">
                            <a16:creationId xmlns:a16="http://schemas.microsoft.com/office/drawing/2014/main" id="{FC5BAB76-1486-4E55-BEBD-530E80A67A7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7200" y="2743200"/>
                        <a:ext cx="1847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11">
            <a:extLst>
              <a:ext uri="{FF2B5EF4-FFF2-40B4-BE49-F238E27FC236}">
                <a16:creationId xmlns:a16="http://schemas.microsoft.com/office/drawing/2014/main" id="{195792D4-AD68-49AD-931A-04A347142966}"/>
              </a:ext>
            </a:extLst>
          </p:cNvPr>
          <p:cNvGraphicFramePr>
            <a:graphicFrameLocks noChangeAspect="1"/>
          </p:cNvGraphicFramePr>
          <p:nvPr/>
        </p:nvGraphicFramePr>
        <p:xfrm>
          <a:off x="533400" y="3962400"/>
          <a:ext cx="787400" cy="688975"/>
        </p:xfrm>
        <a:graphic>
          <a:graphicData uri="http://schemas.openxmlformats.org/presentationml/2006/ole">
            <mc:AlternateContent xmlns:mc="http://schemas.openxmlformats.org/markup-compatibility/2006">
              <mc:Choice xmlns:v="urn:schemas-microsoft-com:vml" Requires="v">
                <p:oleObj spid="_x0000_s97610" name="公式" r:id="rId15" imgW="203040" imgH="177480" progId="Equation.3">
                  <p:embed/>
                </p:oleObj>
              </mc:Choice>
              <mc:Fallback>
                <p:oleObj name="公式" r:id="rId15" imgW="203040" imgH="177480" progId="Equation.3">
                  <p:embed/>
                  <p:pic>
                    <p:nvPicPr>
                      <p:cNvPr id="80907" name="Object 11">
                        <a:extLst>
                          <a:ext uri="{FF2B5EF4-FFF2-40B4-BE49-F238E27FC236}">
                            <a16:creationId xmlns:a16="http://schemas.microsoft.com/office/drawing/2014/main" id="{2A6116AF-709D-454A-8D62-BF7758DBF53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3400" y="3962400"/>
                        <a:ext cx="787400"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6085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heckerboard(across)">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heckerboard(across)">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heckerboard(across)">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checkerboard(across)">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up)">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8129B9-E051-4974-9194-A04C0A98AF80}"/>
              </a:ext>
            </a:extLst>
          </p:cNvPr>
          <p:cNvSpPr>
            <a:spLocks noGrp="1"/>
          </p:cNvSpPr>
          <p:nvPr>
            <p:ph type="title"/>
          </p:nvPr>
        </p:nvSpPr>
        <p:spPr/>
        <p:txBody>
          <a:bodyPr/>
          <a:lstStyle/>
          <a:p>
            <a:r>
              <a:rPr lang="en-US" altLang="zh-CN" dirty="0"/>
              <a:t>3.5-2 </a:t>
            </a:r>
            <a:r>
              <a:rPr lang="zh-CN" altLang="en-US" dirty="0"/>
              <a:t>二维连续型随机变量</a:t>
            </a:r>
          </a:p>
        </p:txBody>
      </p:sp>
      <p:sp>
        <p:nvSpPr>
          <p:cNvPr id="3" name="内容占位符 2">
            <a:extLst>
              <a:ext uri="{FF2B5EF4-FFF2-40B4-BE49-F238E27FC236}">
                <a16:creationId xmlns:a16="http://schemas.microsoft.com/office/drawing/2014/main" id="{B18736CA-5CAB-405B-BCA7-5F20888654C0}"/>
              </a:ext>
            </a:extLst>
          </p:cNvPr>
          <p:cNvSpPr>
            <a:spLocks noGrp="1"/>
          </p:cNvSpPr>
          <p:nvPr>
            <p:ph idx="1"/>
          </p:nvPr>
        </p:nvSpPr>
        <p:spPr/>
        <p:txBody>
          <a:bodyPr/>
          <a:lstStyle/>
          <a:p>
            <a:endParaRPr lang="zh-CN" altLang="en-US"/>
          </a:p>
        </p:txBody>
      </p:sp>
      <p:grpSp>
        <p:nvGrpSpPr>
          <p:cNvPr id="4" name="Group 3">
            <a:extLst>
              <a:ext uri="{FF2B5EF4-FFF2-40B4-BE49-F238E27FC236}">
                <a16:creationId xmlns:a16="http://schemas.microsoft.com/office/drawing/2014/main" id="{7E6EE4CE-846F-481C-B0C0-9E9797511779}"/>
              </a:ext>
            </a:extLst>
          </p:cNvPr>
          <p:cNvGrpSpPr>
            <a:grpSpLocks/>
          </p:cNvGrpSpPr>
          <p:nvPr/>
        </p:nvGrpSpPr>
        <p:grpSpPr bwMode="auto">
          <a:xfrm>
            <a:off x="5257800" y="1447800"/>
            <a:ext cx="3886200" cy="3482975"/>
            <a:chOff x="3312" y="192"/>
            <a:chExt cx="2448" cy="2194"/>
          </a:xfrm>
        </p:grpSpPr>
        <p:sp>
          <p:nvSpPr>
            <p:cNvPr id="5" name="Line 4">
              <a:extLst>
                <a:ext uri="{FF2B5EF4-FFF2-40B4-BE49-F238E27FC236}">
                  <a16:creationId xmlns:a16="http://schemas.microsoft.com/office/drawing/2014/main" id="{D600E484-F4C3-4CFE-823B-BC8ECE53BAC4}"/>
                </a:ext>
              </a:extLst>
            </p:cNvPr>
            <p:cNvSpPr>
              <a:spLocks noChangeShapeType="1"/>
            </p:cNvSpPr>
            <p:nvPr/>
          </p:nvSpPr>
          <p:spPr bwMode="auto">
            <a:xfrm>
              <a:off x="3312" y="1643"/>
              <a:ext cx="2223"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Text Box 5">
              <a:extLst>
                <a:ext uri="{FF2B5EF4-FFF2-40B4-BE49-F238E27FC236}">
                  <a16:creationId xmlns:a16="http://schemas.microsoft.com/office/drawing/2014/main" id="{B190AE27-63CF-4DEF-ACB7-2F350BB6A059}"/>
                </a:ext>
              </a:extLst>
            </p:cNvPr>
            <p:cNvSpPr txBox="1">
              <a:spLocks noChangeArrowheads="1"/>
            </p:cNvSpPr>
            <p:nvPr/>
          </p:nvSpPr>
          <p:spPr bwMode="auto">
            <a:xfrm>
              <a:off x="5535" y="1632"/>
              <a:ext cx="22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i="1">
                  <a:solidFill>
                    <a:srgbClr val="FF0000"/>
                  </a:solidFill>
                  <a:effectLst>
                    <a:outerShdw blurRad="38100" dist="38100" dir="2700000" algn="tl">
                      <a:srgbClr val="C0C0C0"/>
                    </a:outerShdw>
                  </a:effectLst>
                  <a:latin typeface="Times New Roman" panose="02020603050405020304" pitchFamily="18" charset="0"/>
                </a:rPr>
                <a:t>x</a:t>
              </a:r>
              <a:endParaRPr kumimoji="1" lang="en-US" altLang="zh-CN" sz="2400" i="1">
                <a:solidFill>
                  <a:srgbClr val="FF0000"/>
                </a:solidFill>
                <a:latin typeface="Times New Roman" panose="02020603050405020304" pitchFamily="18" charset="0"/>
              </a:endParaRPr>
            </a:p>
          </p:txBody>
        </p:sp>
        <p:sp>
          <p:nvSpPr>
            <p:cNvPr id="7" name="Text Box 6">
              <a:extLst>
                <a:ext uri="{FF2B5EF4-FFF2-40B4-BE49-F238E27FC236}">
                  <a16:creationId xmlns:a16="http://schemas.microsoft.com/office/drawing/2014/main" id="{C2DDC7CC-3FCC-48C8-9595-094E1A9E7749}"/>
                </a:ext>
              </a:extLst>
            </p:cNvPr>
            <p:cNvSpPr txBox="1">
              <a:spLocks noChangeArrowheads="1"/>
            </p:cNvSpPr>
            <p:nvPr/>
          </p:nvSpPr>
          <p:spPr bwMode="auto">
            <a:xfrm>
              <a:off x="4272" y="192"/>
              <a:ext cx="22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i="1">
                  <a:solidFill>
                    <a:srgbClr val="FF0000"/>
                  </a:solidFill>
                  <a:effectLst>
                    <a:outerShdw blurRad="38100" dist="38100" dir="2700000" algn="tl">
                      <a:srgbClr val="C0C0C0"/>
                    </a:outerShdw>
                  </a:effectLst>
                  <a:latin typeface="Times New Roman" panose="02020603050405020304" pitchFamily="18" charset="0"/>
                </a:rPr>
                <a:t>y</a:t>
              </a:r>
            </a:p>
          </p:txBody>
        </p:sp>
        <p:sp>
          <p:nvSpPr>
            <p:cNvPr id="8" name="Text Box 7">
              <a:extLst>
                <a:ext uri="{FF2B5EF4-FFF2-40B4-BE49-F238E27FC236}">
                  <a16:creationId xmlns:a16="http://schemas.microsoft.com/office/drawing/2014/main" id="{80BEF788-3273-4DF2-9C79-861DEFEB8FBA}"/>
                </a:ext>
              </a:extLst>
            </p:cNvPr>
            <p:cNvSpPr txBox="1">
              <a:spLocks noChangeArrowheads="1"/>
            </p:cNvSpPr>
            <p:nvPr/>
          </p:nvSpPr>
          <p:spPr bwMode="auto">
            <a:xfrm>
              <a:off x="4368" y="1632"/>
              <a:ext cx="1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kumimoji="1" lang="zh-CN" altLang="zh-CN" sz="2400">
                <a:latin typeface="Times New Roman" panose="02020603050405020304" pitchFamily="18" charset="0"/>
              </a:endParaRPr>
            </a:p>
          </p:txBody>
        </p:sp>
        <p:sp>
          <p:nvSpPr>
            <p:cNvPr id="9" name="Line 8">
              <a:extLst>
                <a:ext uri="{FF2B5EF4-FFF2-40B4-BE49-F238E27FC236}">
                  <a16:creationId xmlns:a16="http://schemas.microsoft.com/office/drawing/2014/main" id="{D757A7BC-B164-498D-B65D-6C002C35BCB2}"/>
                </a:ext>
              </a:extLst>
            </p:cNvPr>
            <p:cNvSpPr>
              <a:spLocks noChangeShapeType="1"/>
            </p:cNvSpPr>
            <p:nvPr/>
          </p:nvSpPr>
          <p:spPr bwMode="auto">
            <a:xfrm flipV="1">
              <a:off x="4272" y="384"/>
              <a:ext cx="0" cy="2002"/>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 name="Rectangle 9">
            <a:extLst>
              <a:ext uri="{FF2B5EF4-FFF2-40B4-BE49-F238E27FC236}">
                <a16:creationId xmlns:a16="http://schemas.microsoft.com/office/drawing/2014/main" id="{98748BF7-228D-4ABB-819F-67084A0B86FC}"/>
              </a:ext>
            </a:extLst>
          </p:cNvPr>
          <p:cNvSpPr>
            <a:spLocks noChangeArrowheads="1"/>
          </p:cNvSpPr>
          <p:nvPr/>
        </p:nvSpPr>
        <p:spPr bwMode="auto">
          <a:xfrm>
            <a:off x="0" y="2133600"/>
            <a:ext cx="487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b="1">
                <a:solidFill>
                  <a:srgbClr val="006600"/>
                </a:solidFill>
                <a:latin typeface="Georgia" panose="02040502050405020303" pitchFamily="18" charset="0"/>
                <a:ea typeface="黑体" panose="02010609060101010101" pitchFamily="49" charset="-122"/>
              </a:rPr>
              <a:t>解</a:t>
            </a:r>
            <a:r>
              <a:rPr kumimoji="1" lang="en-US" altLang="zh-CN" sz="3600" b="1">
                <a:solidFill>
                  <a:srgbClr val="006600"/>
                </a:solidFill>
                <a:latin typeface="Georgia" panose="02040502050405020303" pitchFamily="18" charset="0"/>
                <a:ea typeface="黑体" panose="02010609060101010101" pitchFamily="49" charset="-122"/>
              </a:rPr>
              <a:t>(3):</a:t>
            </a:r>
            <a:r>
              <a:rPr kumimoji="1" lang="en-US" altLang="zh-CN" sz="3600" b="1" i="1">
                <a:latin typeface="Georgia" panose="02040502050405020303" pitchFamily="18" charset="0"/>
                <a:ea typeface="黑体" panose="02010609060101010101" pitchFamily="49" charset="-122"/>
              </a:rPr>
              <a:t>  </a:t>
            </a:r>
            <a:r>
              <a:rPr kumimoji="1" lang="en-US" altLang="zh-CN" sz="3600" b="1" i="1">
                <a:solidFill>
                  <a:srgbClr val="FF0000"/>
                </a:solidFill>
                <a:latin typeface="Georgia" panose="02040502050405020303" pitchFamily="18" charset="0"/>
                <a:ea typeface="黑体" panose="02010609060101010101" pitchFamily="49" charset="-122"/>
              </a:rPr>
              <a:t>P</a:t>
            </a:r>
            <a:r>
              <a:rPr kumimoji="1" lang="en-US" altLang="zh-CN" sz="3600" b="1">
                <a:solidFill>
                  <a:srgbClr val="FF0000"/>
                </a:solidFill>
                <a:latin typeface="Georgia" panose="02040502050405020303" pitchFamily="18" charset="0"/>
                <a:ea typeface="黑体" panose="02010609060101010101" pitchFamily="49" charset="-122"/>
              </a:rPr>
              <a:t>{ </a:t>
            </a:r>
            <a:r>
              <a:rPr kumimoji="1" lang="en-US" altLang="zh-CN" sz="3600" b="1" i="1">
                <a:solidFill>
                  <a:srgbClr val="FF0000"/>
                </a:solidFill>
                <a:latin typeface="Georgia" panose="02040502050405020303" pitchFamily="18" charset="0"/>
                <a:ea typeface="黑体" panose="02010609060101010101" pitchFamily="49" charset="-122"/>
              </a:rPr>
              <a:t>X</a:t>
            </a:r>
            <a:r>
              <a:rPr kumimoji="1" lang="en-US" altLang="zh-CN" sz="3600" b="1">
                <a:solidFill>
                  <a:srgbClr val="FF0000"/>
                </a:solidFill>
                <a:latin typeface="Georgia" panose="02040502050405020303" pitchFamily="18" charset="0"/>
                <a:ea typeface="黑体" panose="02010609060101010101" pitchFamily="49" charset="-122"/>
              </a:rPr>
              <a:t>&lt;2, </a:t>
            </a:r>
            <a:r>
              <a:rPr kumimoji="1" lang="en-US" altLang="zh-CN" sz="3600" b="1" i="1">
                <a:solidFill>
                  <a:srgbClr val="FF0000"/>
                </a:solidFill>
                <a:latin typeface="Georgia" panose="02040502050405020303" pitchFamily="18" charset="0"/>
                <a:ea typeface="黑体" panose="02010609060101010101" pitchFamily="49" charset="-122"/>
              </a:rPr>
              <a:t>Y</a:t>
            </a:r>
            <a:r>
              <a:rPr kumimoji="1" lang="en-US" altLang="zh-CN" sz="3600" b="1">
                <a:solidFill>
                  <a:srgbClr val="FF0000"/>
                </a:solidFill>
                <a:latin typeface="Georgia" panose="02040502050405020303" pitchFamily="18" charset="0"/>
                <a:ea typeface="黑体" panose="02010609060101010101" pitchFamily="49" charset="-122"/>
              </a:rPr>
              <a:t>&lt;1}</a:t>
            </a:r>
          </a:p>
        </p:txBody>
      </p:sp>
      <p:sp>
        <p:nvSpPr>
          <p:cNvPr id="11" name="Text Box 12">
            <a:extLst>
              <a:ext uri="{FF2B5EF4-FFF2-40B4-BE49-F238E27FC236}">
                <a16:creationId xmlns:a16="http://schemas.microsoft.com/office/drawing/2014/main" id="{4D989BBA-4C86-47FA-9C69-67056B8DB0EB}"/>
              </a:ext>
            </a:extLst>
          </p:cNvPr>
          <p:cNvSpPr txBox="1">
            <a:spLocks noChangeArrowheads="1"/>
          </p:cNvSpPr>
          <p:nvPr/>
        </p:nvSpPr>
        <p:spPr bwMode="auto">
          <a:xfrm>
            <a:off x="8305800" y="3429000"/>
            <a:ext cx="381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Times New Roman" panose="02020603050405020304" pitchFamily="18" charset="0"/>
                <a:sym typeface="Symbol" panose="05050102010706020507" pitchFamily="18" charset="2"/>
              </a:rPr>
              <a:t></a:t>
            </a:r>
            <a:r>
              <a:rPr kumimoji="1" lang="en-US" altLang="zh-CN" sz="2800" b="1">
                <a:latin typeface="Times New Roman" panose="02020603050405020304" pitchFamily="18" charset="0"/>
              </a:rPr>
              <a:t>2</a:t>
            </a:r>
          </a:p>
        </p:txBody>
      </p:sp>
      <p:sp>
        <p:nvSpPr>
          <p:cNvPr id="12" name="Text Box 13">
            <a:extLst>
              <a:ext uri="{FF2B5EF4-FFF2-40B4-BE49-F238E27FC236}">
                <a16:creationId xmlns:a16="http://schemas.microsoft.com/office/drawing/2014/main" id="{B4A679B2-C77F-4891-AC89-557DEB7485E2}"/>
              </a:ext>
            </a:extLst>
          </p:cNvPr>
          <p:cNvSpPr txBox="1">
            <a:spLocks noChangeArrowheads="1"/>
          </p:cNvSpPr>
          <p:nvPr/>
        </p:nvSpPr>
        <p:spPr bwMode="auto">
          <a:xfrm>
            <a:off x="6400800" y="27432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Times New Roman" panose="02020603050405020304" pitchFamily="18" charset="0"/>
              </a:rPr>
              <a:t>1</a:t>
            </a:r>
            <a:r>
              <a:rPr kumimoji="1" lang="en-US" altLang="zh-CN" sz="2800" b="1">
                <a:latin typeface="Times New Roman" panose="02020603050405020304" pitchFamily="18" charset="0"/>
                <a:sym typeface="Symbol" panose="05050102010706020507" pitchFamily="18" charset="2"/>
              </a:rPr>
              <a:t></a:t>
            </a:r>
          </a:p>
        </p:txBody>
      </p:sp>
      <p:graphicFrame>
        <p:nvGraphicFramePr>
          <p:cNvPr id="13" name="Object 21">
            <a:extLst>
              <a:ext uri="{FF2B5EF4-FFF2-40B4-BE49-F238E27FC236}">
                <a16:creationId xmlns:a16="http://schemas.microsoft.com/office/drawing/2014/main" id="{D2520B7B-60C3-47BE-96CE-450525C9C241}"/>
              </a:ext>
            </a:extLst>
          </p:cNvPr>
          <p:cNvGraphicFramePr>
            <a:graphicFrameLocks noChangeAspect="1"/>
          </p:cNvGraphicFramePr>
          <p:nvPr/>
        </p:nvGraphicFramePr>
        <p:xfrm>
          <a:off x="838200" y="4343400"/>
          <a:ext cx="3962400" cy="1071563"/>
        </p:xfrm>
        <a:graphic>
          <a:graphicData uri="http://schemas.openxmlformats.org/presentationml/2006/ole">
            <mc:AlternateContent xmlns:mc="http://schemas.openxmlformats.org/markup-compatibility/2006">
              <mc:Choice xmlns:v="urn:schemas-microsoft-com:vml" Requires="v">
                <p:oleObj spid="_x0000_s98486" name="公式" r:id="rId3" imgW="1549080" imgH="419040" progId="Equation.3">
                  <p:embed/>
                </p:oleObj>
              </mc:Choice>
              <mc:Fallback>
                <p:oleObj name="公式" r:id="rId3" imgW="1549080" imgH="419040" progId="Equation.3">
                  <p:embed/>
                  <p:pic>
                    <p:nvPicPr>
                      <p:cNvPr id="78869" name="Object 21">
                        <a:extLst>
                          <a:ext uri="{FF2B5EF4-FFF2-40B4-BE49-F238E27FC236}">
                            <a16:creationId xmlns:a16="http://schemas.microsoft.com/office/drawing/2014/main" id="{858943E6-AA97-491B-9DD2-F60844AE07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343400"/>
                        <a:ext cx="3962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23">
            <a:extLst>
              <a:ext uri="{FF2B5EF4-FFF2-40B4-BE49-F238E27FC236}">
                <a16:creationId xmlns:a16="http://schemas.microsoft.com/office/drawing/2014/main" id="{ECAA14D4-3009-4689-943C-C1E2D39878BF}"/>
              </a:ext>
            </a:extLst>
          </p:cNvPr>
          <p:cNvGraphicFramePr>
            <a:graphicFrameLocks noChangeAspect="1"/>
          </p:cNvGraphicFramePr>
          <p:nvPr/>
        </p:nvGraphicFramePr>
        <p:xfrm>
          <a:off x="1066800" y="5562600"/>
          <a:ext cx="3657600" cy="998538"/>
        </p:xfrm>
        <a:graphic>
          <a:graphicData uri="http://schemas.openxmlformats.org/presentationml/2006/ole">
            <mc:AlternateContent xmlns:mc="http://schemas.openxmlformats.org/markup-compatibility/2006">
              <mc:Choice xmlns:v="urn:schemas-microsoft-com:vml" Requires="v">
                <p:oleObj spid="_x0000_s98487" name="公式" r:id="rId5" imgW="1396800" imgH="380880" progId="Equation.3">
                  <p:embed/>
                </p:oleObj>
              </mc:Choice>
              <mc:Fallback>
                <p:oleObj name="公式" r:id="rId5" imgW="1396800" imgH="380880" progId="Equation.3">
                  <p:embed/>
                  <p:pic>
                    <p:nvPicPr>
                      <p:cNvPr id="78871" name="Object 23">
                        <a:extLst>
                          <a:ext uri="{FF2B5EF4-FFF2-40B4-BE49-F238E27FC236}">
                            <a16:creationId xmlns:a16="http://schemas.microsoft.com/office/drawing/2014/main" id="{EF4E39B6-9DBE-4F05-BB44-D99E97BEB6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5562600"/>
                        <a:ext cx="3657600" cy="998538"/>
                      </a:xfrm>
                      <a:prstGeom prst="rect">
                        <a:avLst/>
                      </a:prstGeom>
                      <a:noFill/>
                      <a:ln>
                        <a:noFill/>
                      </a:ln>
                      <a:effectLst/>
                      <a:extLst>
                        <a:ext uri="{909E8E84-426E-40DD-AFC4-6F175D3DCCD1}">
                          <a14:hiddenFill xmlns:a14="http://schemas.microsoft.com/office/drawing/2010/main">
                            <a:solidFill>
                              <a:srgbClr val="CCFF33"/>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25">
            <a:extLst>
              <a:ext uri="{FF2B5EF4-FFF2-40B4-BE49-F238E27FC236}">
                <a16:creationId xmlns:a16="http://schemas.microsoft.com/office/drawing/2014/main" id="{42FA97EC-1BE2-4B2A-B654-A1DFD99E985F}"/>
              </a:ext>
            </a:extLst>
          </p:cNvPr>
          <p:cNvGraphicFramePr>
            <a:graphicFrameLocks noChangeAspect="1"/>
          </p:cNvGraphicFramePr>
          <p:nvPr/>
        </p:nvGraphicFramePr>
        <p:xfrm>
          <a:off x="838200" y="2819400"/>
          <a:ext cx="4052888" cy="1350963"/>
        </p:xfrm>
        <a:graphic>
          <a:graphicData uri="http://schemas.openxmlformats.org/presentationml/2006/ole">
            <mc:AlternateContent xmlns:mc="http://schemas.openxmlformats.org/markup-compatibility/2006">
              <mc:Choice xmlns:v="urn:schemas-microsoft-com:vml" Requires="v">
                <p:oleObj spid="_x0000_s98488" name="公式" r:id="rId7" imgW="1295280" imgH="431640" progId="Equation.3">
                  <p:embed/>
                </p:oleObj>
              </mc:Choice>
              <mc:Fallback>
                <p:oleObj name="公式" r:id="rId7" imgW="1295280" imgH="431640" progId="Equation.3">
                  <p:embed/>
                  <p:pic>
                    <p:nvPicPr>
                      <p:cNvPr id="78873" name="Object 25">
                        <a:extLst>
                          <a:ext uri="{FF2B5EF4-FFF2-40B4-BE49-F238E27FC236}">
                            <a16:creationId xmlns:a16="http://schemas.microsoft.com/office/drawing/2014/main" id="{727A12B9-EEC4-4C64-8B9B-B45BE3FB77B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2819400"/>
                        <a:ext cx="4052888" cy="1350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26">
            <a:extLst>
              <a:ext uri="{FF2B5EF4-FFF2-40B4-BE49-F238E27FC236}">
                <a16:creationId xmlns:a16="http://schemas.microsoft.com/office/drawing/2014/main" id="{FC102949-5ECB-4B5C-8B19-BA2826953A6D}"/>
              </a:ext>
            </a:extLst>
          </p:cNvPr>
          <p:cNvGraphicFramePr>
            <a:graphicFrameLocks noChangeAspect="1"/>
          </p:cNvGraphicFramePr>
          <p:nvPr/>
        </p:nvGraphicFramePr>
        <p:xfrm>
          <a:off x="298450" y="365125"/>
          <a:ext cx="5554663" cy="1306513"/>
        </p:xfrm>
        <a:graphic>
          <a:graphicData uri="http://schemas.openxmlformats.org/presentationml/2006/ole">
            <mc:AlternateContent xmlns:mc="http://schemas.openxmlformats.org/markup-compatibility/2006">
              <mc:Choice xmlns:v="urn:schemas-microsoft-com:vml" Requires="v">
                <p:oleObj spid="_x0000_s98489" name="公式" r:id="rId9" imgW="2438280" imgH="507960" progId="Equation.3">
                  <p:embed/>
                </p:oleObj>
              </mc:Choice>
              <mc:Fallback>
                <p:oleObj name="公式" r:id="rId9" imgW="2438280" imgH="507960" progId="Equation.3">
                  <p:embed/>
                  <p:pic>
                    <p:nvPicPr>
                      <p:cNvPr id="78874" name="Object 26">
                        <a:extLst>
                          <a:ext uri="{FF2B5EF4-FFF2-40B4-BE49-F238E27FC236}">
                            <a16:creationId xmlns:a16="http://schemas.microsoft.com/office/drawing/2014/main" id="{941A1286-8A46-4BF5-8F3A-2C20521DC7A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8450" y="365125"/>
                        <a:ext cx="5554663" cy="1306513"/>
                      </a:xfrm>
                      <a:prstGeom prst="rect">
                        <a:avLst/>
                      </a:prstGeom>
                      <a:solidFill>
                        <a:srgbClr val="CCFF33"/>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Group 40">
            <a:extLst>
              <a:ext uri="{FF2B5EF4-FFF2-40B4-BE49-F238E27FC236}">
                <a16:creationId xmlns:a16="http://schemas.microsoft.com/office/drawing/2014/main" id="{F2970F00-0FAF-4FB3-9C13-56AE76E7706E}"/>
              </a:ext>
            </a:extLst>
          </p:cNvPr>
          <p:cNvGraphicFramePr>
            <a:graphicFrameLocks noGrp="1"/>
          </p:cNvGraphicFramePr>
          <p:nvPr/>
        </p:nvGraphicFramePr>
        <p:xfrm>
          <a:off x="5562600" y="3124200"/>
          <a:ext cx="2819400" cy="1981200"/>
        </p:xfrm>
        <a:graphic>
          <a:graphicData uri="http://schemas.openxmlformats.org/drawingml/2006/table">
            <a:tbl>
              <a:tblPr/>
              <a:tblGrid>
                <a:gridCol w="2819400">
                  <a:extLst>
                    <a:ext uri="{9D8B030D-6E8A-4147-A177-3AD203B41FA5}">
                      <a16:colId xmlns:a16="http://schemas.microsoft.com/office/drawing/2014/main" val="2946326982"/>
                    </a:ext>
                  </a:extLst>
                </a:gridCol>
              </a:tblGrid>
              <a:tr h="19812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cap="flat">
                      <a:noFill/>
                    </a:lnB>
                    <a:lnTlToBr>
                      <a:noFill/>
                    </a:lnTlToBr>
                    <a:lnBlToTr>
                      <a:noFill/>
                    </a:lnBlToTr>
                    <a:gradFill rotWithShape="1">
                      <a:gsLst>
                        <a:gs pos="0">
                          <a:srgbClr val="33CCFF">
                            <a:alpha val="49001"/>
                          </a:srgbClr>
                        </a:gs>
                        <a:gs pos="100000">
                          <a:srgbClr val="33CCFF">
                            <a:gamma/>
                            <a:shade val="46275"/>
                            <a:invGamma/>
                            <a:alpha val="45000"/>
                          </a:srgbClr>
                        </a:gs>
                      </a:gsLst>
                      <a:lin ang="0" scaled="1"/>
                    </a:gradFill>
                  </a:tcPr>
                </a:tc>
                <a:extLst>
                  <a:ext uri="{0D108BD9-81ED-4DB2-BD59-A6C34878D82A}">
                    <a16:rowId xmlns:a16="http://schemas.microsoft.com/office/drawing/2014/main" val="2406326657"/>
                  </a:ext>
                </a:extLst>
              </a:tr>
            </a:tbl>
          </a:graphicData>
        </a:graphic>
      </p:graphicFrame>
      <p:sp>
        <p:nvSpPr>
          <p:cNvPr id="18" name="Rectangle 38">
            <a:extLst>
              <a:ext uri="{FF2B5EF4-FFF2-40B4-BE49-F238E27FC236}">
                <a16:creationId xmlns:a16="http://schemas.microsoft.com/office/drawing/2014/main" id="{BE5EA0F7-87C8-4D49-921C-51AB7624FC67}"/>
              </a:ext>
            </a:extLst>
          </p:cNvPr>
          <p:cNvSpPr>
            <a:spLocks noChangeArrowheads="1"/>
          </p:cNvSpPr>
          <p:nvPr/>
        </p:nvSpPr>
        <p:spPr bwMode="auto">
          <a:xfrm>
            <a:off x="5638800" y="4191000"/>
            <a:ext cx="2514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600" b="1">
                <a:solidFill>
                  <a:srgbClr val="FF0000"/>
                </a:solidFill>
                <a:latin typeface="Times New Roman" panose="02020603050405020304" pitchFamily="18" charset="0"/>
              </a:rPr>
              <a:t>{</a:t>
            </a:r>
            <a:r>
              <a:rPr kumimoji="1" lang="en-US" altLang="zh-CN" sz="3600" b="1" i="1">
                <a:solidFill>
                  <a:srgbClr val="FF0000"/>
                </a:solidFill>
                <a:latin typeface="Times New Roman" panose="02020603050405020304" pitchFamily="18" charset="0"/>
              </a:rPr>
              <a:t>x</a:t>
            </a:r>
            <a:r>
              <a:rPr kumimoji="1" lang="en-US" altLang="zh-CN" sz="3600" b="1">
                <a:solidFill>
                  <a:srgbClr val="FF0000"/>
                </a:solidFill>
                <a:latin typeface="Times New Roman" panose="02020603050405020304" pitchFamily="18" charset="0"/>
              </a:rPr>
              <a:t>&lt;2, </a:t>
            </a:r>
            <a:r>
              <a:rPr kumimoji="1" lang="en-US" altLang="zh-CN" sz="3600" b="1" i="1">
                <a:solidFill>
                  <a:srgbClr val="FF0000"/>
                </a:solidFill>
                <a:latin typeface="Times New Roman" panose="02020603050405020304" pitchFamily="18" charset="0"/>
              </a:rPr>
              <a:t>y</a:t>
            </a:r>
            <a:r>
              <a:rPr kumimoji="1" lang="en-US" altLang="zh-CN" sz="3600" b="1">
                <a:solidFill>
                  <a:srgbClr val="FF0000"/>
                </a:solidFill>
                <a:latin typeface="Times New Roman" panose="02020603050405020304" pitchFamily="18" charset="0"/>
              </a:rPr>
              <a:t>&lt;1}</a:t>
            </a:r>
          </a:p>
        </p:txBody>
      </p:sp>
      <p:sp>
        <p:nvSpPr>
          <p:cNvPr id="19" name="Rectangle 41" descr="30%">
            <a:extLst>
              <a:ext uri="{FF2B5EF4-FFF2-40B4-BE49-F238E27FC236}">
                <a16:creationId xmlns:a16="http://schemas.microsoft.com/office/drawing/2014/main" id="{DBE594E8-319D-47C2-98C6-1B95ABF003FD}"/>
              </a:ext>
            </a:extLst>
          </p:cNvPr>
          <p:cNvSpPr>
            <a:spLocks noChangeArrowheads="1"/>
          </p:cNvSpPr>
          <p:nvPr/>
        </p:nvSpPr>
        <p:spPr bwMode="auto">
          <a:xfrm>
            <a:off x="6781800" y="3124200"/>
            <a:ext cx="1600200" cy="609600"/>
          </a:xfrm>
          <a:prstGeom prst="rect">
            <a:avLst/>
          </a:prstGeom>
          <a:pattFill prst="pct30">
            <a:fgClr>
              <a:schemeClr val="accent1"/>
            </a:fgClr>
            <a:bgClr>
              <a:srgbClr val="FF99FF"/>
            </a:bgClr>
          </a:patt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t>f(x,y) ≠0</a:t>
            </a:r>
          </a:p>
        </p:txBody>
      </p:sp>
    </p:spTree>
    <p:extLst>
      <p:ext uri="{BB962C8B-B14F-4D97-AF65-F5344CB8AC3E}">
        <p14:creationId xmlns:p14="http://schemas.microsoft.com/office/powerpoint/2010/main" val="333309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righ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checkerboard(across)">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amond(in)">
                                      <p:cBhvr>
                                        <p:cTn id="17" dur="2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checkerboard(across)">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1+#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checkerboard(across)">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894CCB-128E-43B9-A4E6-89988CC293C4}"/>
              </a:ext>
            </a:extLst>
          </p:cNvPr>
          <p:cNvSpPr>
            <a:spLocks noGrp="1"/>
          </p:cNvSpPr>
          <p:nvPr>
            <p:ph type="title"/>
          </p:nvPr>
        </p:nvSpPr>
        <p:spPr/>
        <p:txBody>
          <a:bodyPr/>
          <a:lstStyle/>
          <a:p>
            <a:r>
              <a:rPr lang="en-US" altLang="zh-CN" dirty="0"/>
              <a:t>3.5-2 </a:t>
            </a:r>
            <a:r>
              <a:rPr lang="zh-CN" altLang="en-US" dirty="0"/>
              <a:t>二维连续型随机变量</a:t>
            </a:r>
          </a:p>
        </p:txBody>
      </p:sp>
      <p:sp>
        <p:nvSpPr>
          <p:cNvPr id="3" name="内容占位符 2">
            <a:extLst>
              <a:ext uri="{FF2B5EF4-FFF2-40B4-BE49-F238E27FC236}">
                <a16:creationId xmlns:a16="http://schemas.microsoft.com/office/drawing/2014/main" id="{A334ADAF-CC39-48D8-82F6-27706CA346EE}"/>
              </a:ext>
            </a:extLst>
          </p:cNvPr>
          <p:cNvSpPr>
            <a:spLocks noGrp="1"/>
          </p:cNvSpPr>
          <p:nvPr>
            <p:ph idx="1"/>
          </p:nvPr>
        </p:nvSpPr>
        <p:spPr/>
        <p:txBody>
          <a:bodyPr/>
          <a:lstStyle/>
          <a:p>
            <a:endParaRPr lang="zh-CN" altLang="en-US"/>
          </a:p>
        </p:txBody>
      </p:sp>
      <p:sp>
        <p:nvSpPr>
          <p:cNvPr id="4" name="Rectangle 2">
            <a:extLst>
              <a:ext uri="{FF2B5EF4-FFF2-40B4-BE49-F238E27FC236}">
                <a16:creationId xmlns:a16="http://schemas.microsoft.com/office/drawing/2014/main" id="{E80DC0C9-50AA-4106-AD52-5969504F7332}"/>
              </a:ext>
            </a:extLst>
          </p:cNvPr>
          <p:cNvSpPr>
            <a:spLocks noChangeArrowheads="1"/>
          </p:cNvSpPr>
          <p:nvPr/>
        </p:nvSpPr>
        <p:spPr bwMode="auto">
          <a:xfrm>
            <a:off x="6934200" y="914400"/>
            <a:ext cx="18288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Rectangle 3">
            <a:extLst>
              <a:ext uri="{FF2B5EF4-FFF2-40B4-BE49-F238E27FC236}">
                <a16:creationId xmlns:a16="http://schemas.microsoft.com/office/drawing/2014/main" id="{653E5F5F-7B89-48CD-929E-28AC6D709A2E}"/>
              </a:ext>
            </a:extLst>
          </p:cNvPr>
          <p:cNvSpPr>
            <a:spLocks noChangeArrowheads="1"/>
          </p:cNvSpPr>
          <p:nvPr/>
        </p:nvSpPr>
        <p:spPr bwMode="auto">
          <a:xfrm rot="1762883">
            <a:off x="4572000" y="1981200"/>
            <a:ext cx="3605213" cy="16764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Text Box 4">
            <a:extLst>
              <a:ext uri="{FF2B5EF4-FFF2-40B4-BE49-F238E27FC236}">
                <a16:creationId xmlns:a16="http://schemas.microsoft.com/office/drawing/2014/main" id="{F0EC7CFE-D421-4495-8984-C5935AB7EFA2}"/>
              </a:ext>
            </a:extLst>
          </p:cNvPr>
          <p:cNvSpPr txBox="1">
            <a:spLocks noChangeArrowheads="1"/>
          </p:cNvSpPr>
          <p:nvPr/>
        </p:nvSpPr>
        <p:spPr bwMode="auto">
          <a:xfrm>
            <a:off x="8458200" y="2438400"/>
            <a:ext cx="6858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65000"/>
              </a:lnSpc>
            </a:pPr>
            <a:r>
              <a:rPr kumimoji="1" lang="en-US" altLang="zh-CN" sz="2800" b="1">
                <a:latin typeface="Times New Roman" panose="02020603050405020304" pitchFamily="18" charset="0"/>
                <a:sym typeface="Symbol" panose="05050102010706020507" pitchFamily="18" charset="2"/>
              </a:rPr>
              <a:t></a:t>
            </a:r>
          </a:p>
          <a:p>
            <a:pPr>
              <a:lnSpc>
                <a:spcPct val="65000"/>
              </a:lnSpc>
            </a:pPr>
            <a:r>
              <a:rPr kumimoji="1" lang="en-US" altLang="zh-CN" sz="2800" b="1">
                <a:latin typeface="Times New Roman" panose="02020603050405020304" pitchFamily="18" charset="0"/>
              </a:rPr>
              <a:t>3</a:t>
            </a:r>
          </a:p>
        </p:txBody>
      </p:sp>
      <p:sp>
        <p:nvSpPr>
          <p:cNvPr id="7" name="Text Box 5">
            <a:extLst>
              <a:ext uri="{FF2B5EF4-FFF2-40B4-BE49-F238E27FC236}">
                <a16:creationId xmlns:a16="http://schemas.microsoft.com/office/drawing/2014/main" id="{82B0F35C-6127-469A-A073-1BBEFF485C9D}"/>
              </a:ext>
            </a:extLst>
          </p:cNvPr>
          <p:cNvSpPr txBox="1">
            <a:spLocks noChangeArrowheads="1"/>
          </p:cNvSpPr>
          <p:nvPr/>
        </p:nvSpPr>
        <p:spPr bwMode="auto">
          <a:xfrm>
            <a:off x="6553200" y="1371600"/>
            <a:ext cx="53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latin typeface="Times New Roman" panose="02020603050405020304" pitchFamily="18" charset="0"/>
              </a:rPr>
              <a:t>2</a:t>
            </a:r>
            <a:r>
              <a:rPr kumimoji="1" lang="en-US" altLang="zh-CN" sz="2400" b="1">
                <a:latin typeface="Times New Roman" panose="02020603050405020304" pitchFamily="18" charset="0"/>
                <a:sym typeface="Symbol" panose="05050102010706020507" pitchFamily="18" charset="2"/>
              </a:rPr>
              <a:t></a:t>
            </a:r>
          </a:p>
        </p:txBody>
      </p:sp>
      <p:sp>
        <p:nvSpPr>
          <p:cNvPr id="8" name="Text Box 6">
            <a:extLst>
              <a:ext uri="{FF2B5EF4-FFF2-40B4-BE49-F238E27FC236}">
                <a16:creationId xmlns:a16="http://schemas.microsoft.com/office/drawing/2014/main" id="{20FBC3BB-A349-4E56-BBA6-47F0F27DC3B8}"/>
              </a:ext>
            </a:extLst>
          </p:cNvPr>
          <p:cNvSpPr txBox="1">
            <a:spLocks noChangeArrowheads="1"/>
          </p:cNvSpPr>
          <p:nvPr/>
        </p:nvSpPr>
        <p:spPr bwMode="auto">
          <a:xfrm rot="1854909">
            <a:off x="6994525" y="1519238"/>
            <a:ext cx="1752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FF0000"/>
                </a:solidFill>
                <a:latin typeface="Times New Roman" panose="02020603050405020304" pitchFamily="18" charset="0"/>
              </a:rPr>
              <a:t>2</a:t>
            </a:r>
            <a:r>
              <a:rPr kumimoji="1" lang="en-US" altLang="zh-CN" sz="3200" b="1" i="1">
                <a:solidFill>
                  <a:srgbClr val="FF0000"/>
                </a:solidFill>
                <a:latin typeface="Times New Roman" panose="02020603050405020304" pitchFamily="18" charset="0"/>
              </a:rPr>
              <a:t>x</a:t>
            </a:r>
            <a:r>
              <a:rPr kumimoji="1" lang="en-US" altLang="zh-CN" sz="3200" b="1">
                <a:solidFill>
                  <a:srgbClr val="FF0000"/>
                </a:solidFill>
                <a:latin typeface="Times New Roman" panose="02020603050405020304" pitchFamily="18" charset="0"/>
              </a:rPr>
              <a:t>+3</a:t>
            </a:r>
            <a:r>
              <a:rPr kumimoji="1" lang="en-US" altLang="zh-CN" sz="3200" b="1" i="1">
                <a:solidFill>
                  <a:srgbClr val="FF0000"/>
                </a:solidFill>
                <a:latin typeface="Times New Roman" panose="02020603050405020304" pitchFamily="18" charset="0"/>
              </a:rPr>
              <a:t>y</a:t>
            </a:r>
            <a:r>
              <a:rPr kumimoji="1" lang="en-US" altLang="zh-CN" sz="3200" b="1">
                <a:solidFill>
                  <a:srgbClr val="FF0000"/>
                </a:solidFill>
                <a:latin typeface="Times New Roman" panose="02020603050405020304" pitchFamily="18" charset="0"/>
              </a:rPr>
              <a:t>=6</a:t>
            </a:r>
          </a:p>
        </p:txBody>
      </p:sp>
      <p:grpSp>
        <p:nvGrpSpPr>
          <p:cNvPr id="9" name="Group 11">
            <a:extLst>
              <a:ext uri="{FF2B5EF4-FFF2-40B4-BE49-F238E27FC236}">
                <a16:creationId xmlns:a16="http://schemas.microsoft.com/office/drawing/2014/main" id="{9094408D-7A8E-4CA4-9B79-80650F63F662}"/>
              </a:ext>
            </a:extLst>
          </p:cNvPr>
          <p:cNvGrpSpPr>
            <a:grpSpLocks/>
          </p:cNvGrpSpPr>
          <p:nvPr/>
        </p:nvGrpSpPr>
        <p:grpSpPr bwMode="auto">
          <a:xfrm>
            <a:off x="5472113" y="347663"/>
            <a:ext cx="3671887" cy="3482975"/>
            <a:chOff x="3312" y="192"/>
            <a:chExt cx="2448" cy="2194"/>
          </a:xfrm>
        </p:grpSpPr>
        <p:sp>
          <p:nvSpPr>
            <p:cNvPr id="10" name="Line 12">
              <a:extLst>
                <a:ext uri="{FF2B5EF4-FFF2-40B4-BE49-F238E27FC236}">
                  <a16:creationId xmlns:a16="http://schemas.microsoft.com/office/drawing/2014/main" id="{3A978515-868D-4112-9F4A-83D1AFA58D1A}"/>
                </a:ext>
              </a:extLst>
            </p:cNvPr>
            <p:cNvSpPr>
              <a:spLocks noChangeShapeType="1"/>
            </p:cNvSpPr>
            <p:nvPr/>
          </p:nvSpPr>
          <p:spPr bwMode="auto">
            <a:xfrm>
              <a:off x="3312" y="1643"/>
              <a:ext cx="2223" cy="0"/>
            </a:xfrm>
            <a:prstGeom prst="line">
              <a:avLst/>
            </a:prstGeom>
            <a:noFill/>
            <a:ln w="5715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13">
              <a:extLst>
                <a:ext uri="{FF2B5EF4-FFF2-40B4-BE49-F238E27FC236}">
                  <a16:creationId xmlns:a16="http://schemas.microsoft.com/office/drawing/2014/main" id="{A471219A-4033-4A2F-B65D-556A354584C8}"/>
                </a:ext>
              </a:extLst>
            </p:cNvPr>
            <p:cNvSpPr txBox="1">
              <a:spLocks noChangeArrowheads="1"/>
            </p:cNvSpPr>
            <p:nvPr/>
          </p:nvSpPr>
          <p:spPr bwMode="auto">
            <a:xfrm>
              <a:off x="5535" y="1632"/>
              <a:ext cx="22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i="1">
                  <a:solidFill>
                    <a:srgbClr val="006600"/>
                  </a:solidFill>
                  <a:effectLst>
                    <a:outerShdw blurRad="38100" dist="38100" dir="2700000" algn="tl">
                      <a:srgbClr val="C0C0C0"/>
                    </a:outerShdw>
                  </a:effectLst>
                  <a:latin typeface="Times New Roman" panose="02020603050405020304" pitchFamily="18" charset="0"/>
                </a:rPr>
                <a:t>x</a:t>
              </a:r>
              <a:endParaRPr kumimoji="1" lang="en-US" altLang="zh-CN" sz="3200" b="1" i="1">
                <a:solidFill>
                  <a:srgbClr val="006600"/>
                </a:solidFill>
                <a:latin typeface="Times New Roman" panose="02020603050405020304" pitchFamily="18" charset="0"/>
              </a:endParaRPr>
            </a:p>
          </p:txBody>
        </p:sp>
        <p:sp>
          <p:nvSpPr>
            <p:cNvPr id="12" name="Text Box 14">
              <a:extLst>
                <a:ext uri="{FF2B5EF4-FFF2-40B4-BE49-F238E27FC236}">
                  <a16:creationId xmlns:a16="http://schemas.microsoft.com/office/drawing/2014/main" id="{C81B78A1-A727-4CA4-BB2D-50EC13D55E7B}"/>
                </a:ext>
              </a:extLst>
            </p:cNvPr>
            <p:cNvSpPr txBox="1">
              <a:spLocks noChangeArrowheads="1"/>
            </p:cNvSpPr>
            <p:nvPr/>
          </p:nvSpPr>
          <p:spPr bwMode="auto">
            <a:xfrm>
              <a:off x="4272" y="192"/>
              <a:ext cx="22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i="1">
                  <a:solidFill>
                    <a:srgbClr val="006600"/>
                  </a:solidFill>
                  <a:effectLst>
                    <a:outerShdw blurRad="38100" dist="38100" dir="2700000" algn="tl">
                      <a:srgbClr val="C0C0C0"/>
                    </a:outerShdw>
                  </a:effectLst>
                  <a:latin typeface="Times New Roman" panose="02020603050405020304" pitchFamily="18" charset="0"/>
                </a:rPr>
                <a:t>y</a:t>
              </a:r>
            </a:p>
          </p:txBody>
        </p:sp>
        <p:sp>
          <p:nvSpPr>
            <p:cNvPr id="13" name="Text Box 15">
              <a:extLst>
                <a:ext uri="{FF2B5EF4-FFF2-40B4-BE49-F238E27FC236}">
                  <a16:creationId xmlns:a16="http://schemas.microsoft.com/office/drawing/2014/main" id="{FA2F764E-57A7-494C-B915-B0F80DE21B6E}"/>
                </a:ext>
              </a:extLst>
            </p:cNvPr>
            <p:cNvSpPr txBox="1">
              <a:spLocks noChangeArrowheads="1"/>
            </p:cNvSpPr>
            <p:nvPr/>
          </p:nvSpPr>
          <p:spPr bwMode="auto">
            <a:xfrm>
              <a:off x="4367" y="1632"/>
              <a:ext cx="1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a:solidFill>
                    <a:srgbClr val="FF0000"/>
                  </a:solidFill>
                  <a:latin typeface="Times New Roman" panose="02020603050405020304" pitchFamily="18" charset="0"/>
                </a:rPr>
                <a:t>0</a:t>
              </a:r>
              <a:endParaRPr kumimoji="1" lang="en-US" altLang="zh-CN" sz="2400">
                <a:solidFill>
                  <a:srgbClr val="FF0000"/>
                </a:solidFill>
                <a:latin typeface="Times New Roman" panose="02020603050405020304" pitchFamily="18" charset="0"/>
              </a:endParaRPr>
            </a:p>
          </p:txBody>
        </p:sp>
        <p:sp>
          <p:nvSpPr>
            <p:cNvPr id="14" name="Line 16">
              <a:extLst>
                <a:ext uri="{FF2B5EF4-FFF2-40B4-BE49-F238E27FC236}">
                  <a16:creationId xmlns:a16="http://schemas.microsoft.com/office/drawing/2014/main" id="{234AF5A5-94E9-43CE-8E5D-97CC92B60115}"/>
                </a:ext>
              </a:extLst>
            </p:cNvPr>
            <p:cNvSpPr>
              <a:spLocks noChangeShapeType="1"/>
            </p:cNvSpPr>
            <p:nvPr/>
          </p:nvSpPr>
          <p:spPr bwMode="auto">
            <a:xfrm flipV="1">
              <a:off x="4272" y="384"/>
              <a:ext cx="0" cy="2002"/>
            </a:xfrm>
            <a:prstGeom prst="line">
              <a:avLst/>
            </a:prstGeom>
            <a:noFill/>
            <a:ln w="5715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 name="Text Box 22">
            <a:extLst>
              <a:ext uri="{FF2B5EF4-FFF2-40B4-BE49-F238E27FC236}">
                <a16:creationId xmlns:a16="http://schemas.microsoft.com/office/drawing/2014/main" id="{CAFBEE64-D320-4FB2-B9FE-0D8DA7329D0D}"/>
              </a:ext>
            </a:extLst>
          </p:cNvPr>
          <p:cNvSpPr txBox="1">
            <a:spLocks noChangeArrowheads="1"/>
          </p:cNvSpPr>
          <p:nvPr/>
        </p:nvSpPr>
        <p:spPr bwMode="auto">
          <a:xfrm>
            <a:off x="381000" y="2057400"/>
            <a:ext cx="1371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rgbClr val="006600"/>
                </a:solidFill>
                <a:latin typeface="Times New Roman" panose="02020603050405020304" pitchFamily="18" charset="0"/>
                <a:ea typeface="黑体" panose="02010609060101010101" pitchFamily="49" charset="-122"/>
              </a:rPr>
              <a:t>解</a:t>
            </a:r>
            <a:r>
              <a:rPr kumimoji="1" lang="en-US" altLang="zh-CN" sz="2800" b="1">
                <a:solidFill>
                  <a:srgbClr val="006600"/>
                </a:solidFill>
                <a:latin typeface="Times New Roman" panose="02020603050405020304" pitchFamily="18" charset="0"/>
                <a:ea typeface="黑体" panose="02010609060101010101" pitchFamily="49" charset="-122"/>
              </a:rPr>
              <a:t>(4):</a:t>
            </a:r>
          </a:p>
        </p:txBody>
      </p:sp>
      <p:graphicFrame>
        <p:nvGraphicFramePr>
          <p:cNvPr id="16" name="Object 23">
            <a:extLst>
              <a:ext uri="{FF2B5EF4-FFF2-40B4-BE49-F238E27FC236}">
                <a16:creationId xmlns:a16="http://schemas.microsoft.com/office/drawing/2014/main" id="{EB94D8B8-5FD0-4B29-8BC8-497B806C6689}"/>
              </a:ext>
            </a:extLst>
          </p:cNvPr>
          <p:cNvGraphicFramePr>
            <a:graphicFrameLocks noChangeAspect="1"/>
          </p:cNvGraphicFramePr>
          <p:nvPr/>
        </p:nvGraphicFramePr>
        <p:xfrm>
          <a:off x="533400" y="2667000"/>
          <a:ext cx="4495800" cy="1403350"/>
        </p:xfrm>
        <a:graphic>
          <a:graphicData uri="http://schemas.openxmlformats.org/presentationml/2006/ole">
            <mc:AlternateContent xmlns:mc="http://schemas.openxmlformats.org/markup-compatibility/2006">
              <mc:Choice xmlns:v="urn:schemas-microsoft-com:vml" Requires="v">
                <p:oleObj spid="_x0000_s99600" name="公式" r:id="rId3" imgW="1587240" imgH="495000" progId="Equation.3">
                  <p:embed/>
                </p:oleObj>
              </mc:Choice>
              <mc:Fallback>
                <p:oleObj name="公式" r:id="rId3" imgW="1587240" imgH="495000" progId="Equation.3">
                  <p:embed/>
                  <p:pic>
                    <p:nvPicPr>
                      <p:cNvPr id="76823" name="Object 23">
                        <a:extLst>
                          <a:ext uri="{FF2B5EF4-FFF2-40B4-BE49-F238E27FC236}">
                            <a16:creationId xmlns:a16="http://schemas.microsoft.com/office/drawing/2014/main" id="{5AB4F97B-9235-4BBC-A88F-777FE75E63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667000"/>
                        <a:ext cx="4495800"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25">
            <a:extLst>
              <a:ext uri="{FF2B5EF4-FFF2-40B4-BE49-F238E27FC236}">
                <a16:creationId xmlns:a16="http://schemas.microsoft.com/office/drawing/2014/main" id="{1E86BA21-E08D-4A11-A4B0-015BDEC5D3EF}"/>
              </a:ext>
            </a:extLst>
          </p:cNvPr>
          <p:cNvGraphicFramePr>
            <a:graphicFrameLocks noChangeAspect="1"/>
          </p:cNvGraphicFramePr>
          <p:nvPr/>
        </p:nvGraphicFramePr>
        <p:xfrm>
          <a:off x="908050" y="5514975"/>
          <a:ext cx="5041900" cy="1250950"/>
        </p:xfrm>
        <a:graphic>
          <a:graphicData uri="http://schemas.openxmlformats.org/presentationml/2006/ole">
            <mc:AlternateContent xmlns:mc="http://schemas.openxmlformats.org/markup-compatibility/2006">
              <mc:Choice xmlns:v="urn:schemas-microsoft-com:vml" Requires="v">
                <p:oleObj spid="_x0000_s99601" name="公式" r:id="rId5" imgW="1752480" imgH="431640" progId="Equation.3">
                  <p:embed/>
                </p:oleObj>
              </mc:Choice>
              <mc:Fallback>
                <p:oleObj name="公式" r:id="rId5" imgW="1752480" imgH="431640" progId="Equation.3">
                  <p:embed/>
                  <p:pic>
                    <p:nvPicPr>
                      <p:cNvPr id="76825" name="Object 25">
                        <a:extLst>
                          <a:ext uri="{FF2B5EF4-FFF2-40B4-BE49-F238E27FC236}">
                            <a16:creationId xmlns:a16="http://schemas.microsoft.com/office/drawing/2014/main" id="{1E8DEC90-A608-4F0B-9158-3E297FCDBC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8050" y="5514975"/>
                        <a:ext cx="5041900" cy="1250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27">
            <a:extLst>
              <a:ext uri="{FF2B5EF4-FFF2-40B4-BE49-F238E27FC236}">
                <a16:creationId xmlns:a16="http://schemas.microsoft.com/office/drawing/2014/main" id="{863B483F-00BC-40D9-93B1-28593C2C0953}"/>
              </a:ext>
            </a:extLst>
          </p:cNvPr>
          <p:cNvGraphicFramePr>
            <a:graphicFrameLocks noChangeAspect="1"/>
          </p:cNvGraphicFramePr>
          <p:nvPr/>
        </p:nvGraphicFramePr>
        <p:xfrm>
          <a:off x="6096000" y="5715000"/>
          <a:ext cx="2251075" cy="817563"/>
        </p:xfrm>
        <a:graphic>
          <a:graphicData uri="http://schemas.openxmlformats.org/presentationml/2006/ole">
            <mc:AlternateContent xmlns:mc="http://schemas.openxmlformats.org/markup-compatibility/2006">
              <mc:Choice xmlns:v="urn:schemas-microsoft-com:vml" Requires="v">
                <p:oleObj spid="_x0000_s99602" name="公式" r:id="rId7" imgW="698400" imgH="253800" progId="Equation.3">
                  <p:embed/>
                </p:oleObj>
              </mc:Choice>
              <mc:Fallback>
                <p:oleObj name="公式" r:id="rId7" imgW="698400" imgH="253800" progId="Equation.3">
                  <p:embed/>
                  <p:pic>
                    <p:nvPicPr>
                      <p:cNvPr id="76827" name="Object 27">
                        <a:extLst>
                          <a:ext uri="{FF2B5EF4-FFF2-40B4-BE49-F238E27FC236}">
                            <a16:creationId xmlns:a16="http://schemas.microsoft.com/office/drawing/2014/main" id="{36152568-983F-41D9-9EEC-E936E02028D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5715000"/>
                        <a:ext cx="2251075" cy="817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28">
            <a:extLst>
              <a:ext uri="{FF2B5EF4-FFF2-40B4-BE49-F238E27FC236}">
                <a16:creationId xmlns:a16="http://schemas.microsoft.com/office/drawing/2014/main" id="{B71D5C55-CE1B-4B0F-9F94-0DFB60863D03}"/>
              </a:ext>
            </a:extLst>
          </p:cNvPr>
          <p:cNvGraphicFramePr>
            <a:graphicFrameLocks noChangeAspect="1"/>
          </p:cNvGraphicFramePr>
          <p:nvPr/>
        </p:nvGraphicFramePr>
        <p:xfrm>
          <a:off x="1600200" y="2057400"/>
          <a:ext cx="3124200" cy="601663"/>
        </p:xfrm>
        <a:graphic>
          <a:graphicData uri="http://schemas.openxmlformats.org/presentationml/2006/ole">
            <mc:AlternateContent xmlns:mc="http://schemas.openxmlformats.org/markup-compatibility/2006">
              <mc:Choice xmlns:v="urn:schemas-microsoft-com:vml" Requires="v">
                <p:oleObj spid="_x0000_s99603" name="公式" r:id="rId9" imgW="1054080" imgH="203040" progId="Equation.3">
                  <p:embed/>
                </p:oleObj>
              </mc:Choice>
              <mc:Fallback>
                <p:oleObj name="公式" r:id="rId9" imgW="1054080" imgH="203040" progId="Equation.3">
                  <p:embed/>
                  <p:pic>
                    <p:nvPicPr>
                      <p:cNvPr id="76828" name="Object 28">
                        <a:extLst>
                          <a:ext uri="{FF2B5EF4-FFF2-40B4-BE49-F238E27FC236}">
                            <a16:creationId xmlns:a16="http://schemas.microsoft.com/office/drawing/2014/main" id="{ED1C7F8F-1675-4E2F-88F3-8A186A27509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0200" y="2057400"/>
                        <a:ext cx="3124200" cy="60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29">
            <a:extLst>
              <a:ext uri="{FF2B5EF4-FFF2-40B4-BE49-F238E27FC236}">
                <a16:creationId xmlns:a16="http://schemas.microsoft.com/office/drawing/2014/main" id="{F07033EB-7C02-471F-9E4B-60F06B9B6E4F}"/>
              </a:ext>
            </a:extLst>
          </p:cNvPr>
          <p:cNvGraphicFramePr>
            <a:graphicFrameLocks noChangeAspect="1"/>
          </p:cNvGraphicFramePr>
          <p:nvPr/>
        </p:nvGraphicFramePr>
        <p:xfrm>
          <a:off x="685800" y="4267200"/>
          <a:ext cx="4114800" cy="1325563"/>
        </p:xfrm>
        <a:graphic>
          <a:graphicData uri="http://schemas.openxmlformats.org/presentationml/2006/ole">
            <mc:AlternateContent xmlns:mc="http://schemas.openxmlformats.org/markup-compatibility/2006">
              <mc:Choice xmlns:v="urn:schemas-microsoft-com:vml" Requires="v">
                <p:oleObj spid="_x0000_s99604" name="公式" r:id="rId11" imgW="1498320" imgH="482400" progId="Equation.3">
                  <p:embed/>
                </p:oleObj>
              </mc:Choice>
              <mc:Fallback>
                <p:oleObj name="公式" r:id="rId11" imgW="1498320" imgH="482400" progId="Equation.3">
                  <p:embed/>
                  <p:pic>
                    <p:nvPicPr>
                      <p:cNvPr id="76829" name="Object 29">
                        <a:extLst>
                          <a:ext uri="{FF2B5EF4-FFF2-40B4-BE49-F238E27FC236}">
                            <a16:creationId xmlns:a16="http://schemas.microsoft.com/office/drawing/2014/main" id="{F10A1C49-B04D-4D74-B91C-4D259347B2B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5800" y="4267200"/>
                        <a:ext cx="4114800" cy="132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Object 30">
            <a:extLst>
              <a:ext uri="{FF2B5EF4-FFF2-40B4-BE49-F238E27FC236}">
                <a16:creationId xmlns:a16="http://schemas.microsoft.com/office/drawing/2014/main" id="{BF4B1255-7F86-4059-ADBE-67814FBF66A3}"/>
              </a:ext>
            </a:extLst>
          </p:cNvPr>
          <p:cNvGraphicFramePr>
            <a:graphicFrameLocks noChangeAspect="1"/>
          </p:cNvGraphicFramePr>
          <p:nvPr/>
        </p:nvGraphicFramePr>
        <p:xfrm>
          <a:off x="304800" y="457200"/>
          <a:ext cx="5237163" cy="1273175"/>
        </p:xfrm>
        <a:graphic>
          <a:graphicData uri="http://schemas.openxmlformats.org/presentationml/2006/ole">
            <mc:AlternateContent xmlns:mc="http://schemas.openxmlformats.org/markup-compatibility/2006">
              <mc:Choice xmlns:v="urn:schemas-microsoft-com:vml" Requires="v">
                <p:oleObj spid="_x0000_s99605" name="公式" r:id="rId13" imgW="2298600" imgH="495000" progId="Equation.3">
                  <p:embed/>
                </p:oleObj>
              </mc:Choice>
              <mc:Fallback>
                <p:oleObj name="公式" r:id="rId13" imgW="2298600" imgH="495000" progId="Equation.3">
                  <p:embed/>
                  <p:pic>
                    <p:nvPicPr>
                      <p:cNvPr id="76830" name="Object 30">
                        <a:extLst>
                          <a:ext uri="{FF2B5EF4-FFF2-40B4-BE49-F238E27FC236}">
                            <a16:creationId xmlns:a16="http://schemas.microsoft.com/office/drawing/2014/main" id="{5195650C-563C-4F77-8222-29985920B43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4800" y="457200"/>
                        <a:ext cx="5237163" cy="1273175"/>
                      </a:xfrm>
                      <a:prstGeom prst="rect">
                        <a:avLst/>
                      </a:prstGeom>
                      <a:solidFill>
                        <a:srgbClr val="CCFF33"/>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AutoShape 31" descr="宽上对角线">
            <a:extLst>
              <a:ext uri="{FF2B5EF4-FFF2-40B4-BE49-F238E27FC236}">
                <a16:creationId xmlns:a16="http://schemas.microsoft.com/office/drawing/2014/main" id="{FD94FEA1-6214-410D-BF2C-A665787DB63A}"/>
              </a:ext>
            </a:extLst>
          </p:cNvPr>
          <p:cNvSpPr>
            <a:spLocks noChangeArrowheads="1"/>
          </p:cNvSpPr>
          <p:nvPr/>
        </p:nvSpPr>
        <p:spPr bwMode="auto">
          <a:xfrm>
            <a:off x="5562600" y="990600"/>
            <a:ext cx="3581400" cy="1905000"/>
          </a:xfrm>
          <a:prstGeom prst="rtTriangle">
            <a:avLst/>
          </a:prstGeom>
          <a:pattFill prst="wdUpDiag">
            <a:fgClr>
              <a:schemeClr val="accent1">
                <a:alpha val="53000"/>
              </a:schemeClr>
            </a:fgClr>
            <a:bgClr>
              <a:schemeClr val="bg1">
                <a:alpha val="53000"/>
              </a:schemeClr>
            </a:bgClr>
          </a:patt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AutoShape 32" descr="宽上对角线">
            <a:extLst>
              <a:ext uri="{FF2B5EF4-FFF2-40B4-BE49-F238E27FC236}">
                <a16:creationId xmlns:a16="http://schemas.microsoft.com/office/drawing/2014/main" id="{25542E61-710F-44CA-A25B-262E47F7B9E5}"/>
              </a:ext>
            </a:extLst>
          </p:cNvPr>
          <p:cNvSpPr>
            <a:spLocks noChangeArrowheads="1"/>
          </p:cNvSpPr>
          <p:nvPr/>
        </p:nvSpPr>
        <p:spPr bwMode="auto">
          <a:xfrm>
            <a:off x="6934200" y="1676400"/>
            <a:ext cx="1676400" cy="990600"/>
          </a:xfrm>
          <a:prstGeom prst="rtTriangle">
            <a:avLst/>
          </a:prstGeom>
          <a:pattFill prst="wdUpDiag">
            <a:fgClr>
              <a:srgbClr val="66FFFF"/>
            </a:fgClr>
            <a:bgClr>
              <a:srgbClr val="FF99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f(x,y) ≠0</a:t>
            </a:r>
          </a:p>
        </p:txBody>
      </p:sp>
    </p:spTree>
    <p:extLst>
      <p:ext uri="{BB962C8B-B14F-4D97-AF65-F5344CB8AC3E}">
        <p14:creationId xmlns:p14="http://schemas.microsoft.com/office/powerpoint/2010/main" val="285102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righ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checkerboard(across)">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checkerboard(across)">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checkerboard(across)">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diamond(in)">
                                      <p:cBhvr>
                                        <p:cTn id="27" dur="20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3"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1B9356-61BE-4B49-BC6C-0051127499A0}"/>
              </a:ext>
            </a:extLst>
          </p:cNvPr>
          <p:cNvSpPr>
            <a:spLocks noGrp="1"/>
          </p:cNvSpPr>
          <p:nvPr>
            <p:ph type="title"/>
          </p:nvPr>
        </p:nvSpPr>
        <p:spPr/>
        <p:txBody>
          <a:bodyPr/>
          <a:lstStyle/>
          <a:p>
            <a:r>
              <a:rPr lang="en-US" altLang="zh-CN" dirty="0"/>
              <a:t>3.5-2 </a:t>
            </a:r>
            <a:r>
              <a:rPr lang="zh-CN" altLang="en-US" dirty="0"/>
              <a:t>二维连续型随机变量</a:t>
            </a:r>
          </a:p>
        </p:txBody>
      </p:sp>
      <p:sp>
        <p:nvSpPr>
          <p:cNvPr id="3" name="内容占位符 2">
            <a:extLst>
              <a:ext uri="{FF2B5EF4-FFF2-40B4-BE49-F238E27FC236}">
                <a16:creationId xmlns:a16="http://schemas.microsoft.com/office/drawing/2014/main" id="{CD9AB4FA-41AC-432B-9D42-2E2153503336}"/>
              </a:ext>
            </a:extLst>
          </p:cNvPr>
          <p:cNvSpPr>
            <a:spLocks noGrp="1"/>
          </p:cNvSpPr>
          <p:nvPr>
            <p:ph idx="1"/>
          </p:nvPr>
        </p:nvSpPr>
        <p:spPr/>
        <p:txBody>
          <a:bodyPr/>
          <a:lstStyle/>
          <a:p>
            <a:endParaRPr lang="zh-CN" altLang="en-US" dirty="0"/>
          </a:p>
        </p:txBody>
      </p:sp>
      <p:sp>
        <p:nvSpPr>
          <p:cNvPr id="4" name="Rectangle 2">
            <a:extLst>
              <a:ext uri="{FF2B5EF4-FFF2-40B4-BE49-F238E27FC236}">
                <a16:creationId xmlns:a16="http://schemas.microsoft.com/office/drawing/2014/main" id="{FA60D298-7BAC-4F59-9736-0FE32CC7272F}"/>
              </a:ext>
            </a:extLst>
          </p:cNvPr>
          <p:cNvSpPr>
            <a:spLocks noChangeArrowheads="1"/>
          </p:cNvSpPr>
          <p:nvPr/>
        </p:nvSpPr>
        <p:spPr bwMode="auto">
          <a:xfrm>
            <a:off x="2627313" y="395288"/>
            <a:ext cx="3889375" cy="6413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buClr>
                <a:schemeClr val="hlink"/>
              </a:buClr>
              <a:buSzPct val="75000"/>
              <a:buFont typeface="Wingdings" panose="05000000000000000000" pitchFamily="2" charset="2"/>
              <a:buNone/>
            </a:pPr>
            <a:r>
              <a:rPr lang="zh-CN" altLang="en-US" sz="4000" b="1">
                <a:solidFill>
                  <a:srgbClr val="006600"/>
                </a:solidFill>
                <a:latin typeface="Times New Roman" panose="02020603050405020304" pitchFamily="18" charset="0"/>
                <a:ea typeface="黑体" panose="02010609060101010101" pitchFamily="49" charset="-122"/>
              </a:rPr>
              <a:t>二维均匀分布</a:t>
            </a:r>
          </a:p>
        </p:txBody>
      </p:sp>
      <p:sp>
        <p:nvSpPr>
          <p:cNvPr id="5" name="Rectangle 7">
            <a:extLst>
              <a:ext uri="{FF2B5EF4-FFF2-40B4-BE49-F238E27FC236}">
                <a16:creationId xmlns:a16="http://schemas.microsoft.com/office/drawing/2014/main" id="{5013C110-7675-4A24-B30C-8D0A2A058937}"/>
              </a:ext>
            </a:extLst>
          </p:cNvPr>
          <p:cNvSpPr>
            <a:spLocks noChangeArrowheads="1"/>
          </p:cNvSpPr>
          <p:nvPr/>
        </p:nvSpPr>
        <p:spPr bwMode="auto">
          <a:xfrm>
            <a:off x="1219200" y="1508125"/>
            <a:ext cx="57546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kumimoji="1" lang="zh-CN" altLang="en-US" sz="2800" b="1">
                <a:latin typeface="Times New Roman" panose="02020603050405020304" pitchFamily="18" charset="0"/>
                <a:ea typeface="黑体" panose="02010609060101010101" pitchFamily="49" charset="-122"/>
              </a:rPr>
              <a:t>设二维随机变量</a:t>
            </a:r>
            <a:r>
              <a:rPr kumimoji="1" lang="en-US" altLang="zh-CN" sz="2800" b="1">
                <a:solidFill>
                  <a:srgbClr val="FF0000"/>
                </a:solidFill>
                <a:latin typeface="Times New Roman" panose="02020603050405020304" pitchFamily="18" charset="0"/>
                <a:ea typeface="黑体" panose="02010609060101010101" pitchFamily="49" charset="-122"/>
              </a:rPr>
              <a:t>(X,Y)</a:t>
            </a:r>
            <a:r>
              <a:rPr kumimoji="1" lang="zh-CN" altLang="en-US" sz="2800" b="1">
                <a:latin typeface="Times New Roman" panose="02020603050405020304" pitchFamily="18" charset="0"/>
                <a:ea typeface="黑体" panose="02010609060101010101" pitchFamily="49" charset="-122"/>
              </a:rPr>
              <a:t>的概率密度为 </a:t>
            </a:r>
          </a:p>
        </p:txBody>
      </p:sp>
      <p:sp>
        <p:nvSpPr>
          <p:cNvPr id="6" name="Rectangle 16">
            <a:extLst>
              <a:ext uri="{FF2B5EF4-FFF2-40B4-BE49-F238E27FC236}">
                <a16:creationId xmlns:a16="http://schemas.microsoft.com/office/drawing/2014/main" id="{4BD48CB2-8E3F-40AE-89BC-0878604E0AF8}"/>
              </a:ext>
            </a:extLst>
          </p:cNvPr>
          <p:cNvSpPr>
            <a:spLocks noChangeArrowheads="1"/>
          </p:cNvSpPr>
          <p:nvPr/>
        </p:nvSpPr>
        <p:spPr bwMode="auto">
          <a:xfrm>
            <a:off x="1905000" y="4724400"/>
            <a:ext cx="51784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ctr"/>
            <a:r>
              <a:rPr kumimoji="1" lang="zh-CN" altLang="en-US" sz="2800" b="1">
                <a:latin typeface="Times New Roman" panose="02020603050405020304" pitchFamily="18" charset="0"/>
                <a:ea typeface="黑体" panose="02010609060101010101" pitchFamily="49" charset="-122"/>
              </a:rPr>
              <a:t>则称</a:t>
            </a:r>
            <a:r>
              <a:rPr kumimoji="1" lang="zh-CN" altLang="en-US" sz="2800" b="1">
                <a:solidFill>
                  <a:srgbClr val="FF0000"/>
                </a:solidFill>
                <a:latin typeface="Times New Roman" panose="02020603050405020304" pitchFamily="18" charset="0"/>
                <a:ea typeface="黑体" panose="02010609060101010101" pitchFamily="49" charset="-122"/>
              </a:rPr>
              <a:t>（</a:t>
            </a:r>
            <a:r>
              <a:rPr kumimoji="1" lang="en-US" altLang="zh-CN" sz="2800" b="1">
                <a:solidFill>
                  <a:srgbClr val="FF0000"/>
                </a:solidFill>
                <a:latin typeface="Times New Roman" panose="02020603050405020304" pitchFamily="18" charset="0"/>
                <a:ea typeface="黑体" panose="02010609060101010101" pitchFamily="49" charset="-122"/>
              </a:rPr>
              <a:t>X,Y)</a:t>
            </a:r>
            <a:r>
              <a:rPr kumimoji="1" lang="zh-CN" altLang="en-US" sz="2800" b="1">
                <a:latin typeface="Times New Roman" panose="02020603050405020304" pitchFamily="18" charset="0"/>
                <a:ea typeface="黑体" panose="02010609060101010101" pitchFamily="49" charset="-122"/>
              </a:rPr>
              <a:t>在</a:t>
            </a:r>
            <a:r>
              <a:rPr kumimoji="1" lang="en-US" altLang="zh-CN" sz="2800" b="1">
                <a:latin typeface="Times New Roman" panose="02020603050405020304" pitchFamily="18" charset="0"/>
                <a:ea typeface="黑体" panose="02010609060101010101" pitchFamily="49" charset="-122"/>
              </a:rPr>
              <a:t>D</a:t>
            </a:r>
            <a:r>
              <a:rPr kumimoji="1" lang="zh-CN" altLang="en-US" sz="2800" b="1">
                <a:latin typeface="Times New Roman" panose="02020603050405020304" pitchFamily="18" charset="0"/>
                <a:ea typeface="黑体" panose="02010609060101010101" pitchFamily="49" charset="-122"/>
              </a:rPr>
              <a:t>上服从</a:t>
            </a:r>
            <a:r>
              <a:rPr kumimoji="1" lang="zh-CN" altLang="en-US" sz="2800" b="1">
                <a:solidFill>
                  <a:srgbClr val="006600"/>
                </a:solidFill>
                <a:latin typeface="Times New Roman" panose="02020603050405020304" pitchFamily="18" charset="0"/>
                <a:ea typeface="黑体" panose="02010609060101010101" pitchFamily="49" charset="-122"/>
              </a:rPr>
              <a:t>均匀分布</a:t>
            </a:r>
            <a:r>
              <a:rPr kumimoji="1" lang="en-US" altLang="zh-CN" sz="2800" b="1">
                <a:latin typeface="Times New Roman" panose="02020603050405020304" pitchFamily="18" charset="0"/>
                <a:ea typeface="黑体" panose="02010609060101010101" pitchFamily="49" charset="-122"/>
              </a:rPr>
              <a:t>.</a:t>
            </a:r>
          </a:p>
        </p:txBody>
      </p:sp>
      <p:sp>
        <p:nvSpPr>
          <p:cNvPr id="7" name="Rectangle 19">
            <a:extLst>
              <a:ext uri="{FF2B5EF4-FFF2-40B4-BE49-F238E27FC236}">
                <a16:creationId xmlns:a16="http://schemas.microsoft.com/office/drawing/2014/main" id="{21BA48E9-AE9F-4E6A-A849-116968ACF793}"/>
              </a:ext>
            </a:extLst>
          </p:cNvPr>
          <p:cNvSpPr>
            <a:spLocks noChangeArrowheads="1"/>
          </p:cNvSpPr>
          <p:nvPr/>
        </p:nvSpPr>
        <p:spPr bwMode="auto">
          <a:xfrm>
            <a:off x="609600" y="3962400"/>
            <a:ext cx="80010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r>
              <a:rPr kumimoji="1" lang="zh-CN" altLang="en-US" sz="2800" b="1">
                <a:latin typeface="Times New Roman" panose="02020603050405020304" pitchFamily="18" charset="0"/>
                <a:ea typeface="黑体" panose="02010609060101010101" pitchFamily="49" charset="-122"/>
              </a:rPr>
              <a:t>其中</a:t>
            </a:r>
            <a:r>
              <a:rPr kumimoji="1" lang="en-US" altLang="zh-CN" sz="2800" b="1">
                <a:solidFill>
                  <a:srgbClr val="FF0000"/>
                </a:solidFill>
                <a:latin typeface="Times New Roman" panose="02020603050405020304" pitchFamily="18" charset="0"/>
                <a:ea typeface="黑体" panose="02010609060101010101" pitchFamily="49" charset="-122"/>
              </a:rPr>
              <a:t>G</a:t>
            </a:r>
            <a:r>
              <a:rPr kumimoji="1" lang="zh-CN" altLang="en-US" sz="2800" b="1">
                <a:latin typeface="Times New Roman" panose="02020603050405020304" pitchFamily="18" charset="0"/>
                <a:ea typeface="黑体" panose="02010609060101010101" pitchFamily="49" charset="-122"/>
              </a:rPr>
              <a:t>是平面上的有界区域，其面积为</a:t>
            </a:r>
            <a:r>
              <a:rPr kumimoji="1" lang="en-US" altLang="zh-CN" sz="3200" b="1" i="1">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rPr>
              <a:t>S</a:t>
            </a:r>
            <a:r>
              <a:rPr kumimoji="1" lang="en-US" altLang="zh-CN" sz="3200" b="1" i="1" baseline="-2500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rPr>
              <a:t>G</a:t>
            </a:r>
          </a:p>
        </p:txBody>
      </p:sp>
      <p:graphicFrame>
        <p:nvGraphicFramePr>
          <p:cNvPr id="8" name="Object 21">
            <a:extLst>
              <a:ext uri="{FF2B5EF4-FFF2-40B4-BE49-F238E27FC236}">
                <a16:creationId xmlns:a16="http://schemas.microsoft.com/office/drawing/2014/main" id="{5CCEF9DC-5BBC-4A3B-A93F-14AC5FE4F4EF}"/>
              </a:ext>
            </a:extLst>
          </p:cNvPr>
          <p:cNvGraphicFramePr>
            <a:graphicFrameLocks noChangeAspect="1"/>
          </p:cNvGraphicFramePr>
          <p:nvPr/>
        </p:nvGraphicFramePr>
        <p:xfrm>
          <a:off x="1317625" y="2286000"/>
          <a:ext cx="5661025" cy="1362075"/>
        </p:xfrm>
        <a:graphic>
          <a:graphicData uri="http://schemas.openxmlformats.org/presentationml/2006/ole">
            <mc:AlternateContent xmlns:mc="http://schemas.openxmlformats.org/markup-compatibility/2006">
              <mc:Choice xmlns:v="urn:schemas-microsoft-com:vml" Requires="v">
                <p:oleObj spid="_x0000_s100444" name="公式" r:id="rId3" imgW="2019240" imgH="482400" progId="Equation.3">
                  <p:embed/>
                </p:oleObj>
              </mc:Choice>
              <mc:Fallback>
                <p:oleObj name="公式" r:id="rId3" imgW="2019240" imgH="482400" progId="Equation.3">
                  <p:embed/>
                  <p:pic>
                    <p:nvPicPr>
                      <p:cNvPr id="39957" name="Object 21">
                        <a:extLst>
                          <a:ext uri="{FF2B5EF4-FFF2-40B4-BE49-F238E27FC236}">
                            <a16:creationId xmlns:a16="http://schemas.microsoft.com/office/drawing/2014/main" id="{305D2FAB-75D1-4E57-9CC6-D09CF59B81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7625" y="2286000"/>
                        <a:ext cx="5661025" cy="1362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22">
            <a:extLst>
              <a:ext uri="{FF2B5EF4-FFF2-40B4-BE49-F238E27FC236}">
                <a16:creationId xmlns:a16="http://schemas.microsoft.com/office/drawing/2014/main" id="{CFA62C5D-7873-4DC9-979E-F3F3359854CC}"/>
              </a:ext>
            </a:extLst>
          </p:cNvPr>
          <p:cNvGraphicFramePr>
            <a:graphicFrameLocks noChangeAspect="1"/>
          </p:cNvGraphicFramePr>
          <p:nvPr/>
        </p:nvGraphicFramePr>
        <p:xfrm>
          <a:off x="3429000" y="2133600"/>
          <a:ext cx="3124200" cy="1406525"/>
        </p:xfrm>
        <a:graphic>
          <a:graphicData uri="http://schemas.openxmlformats.org/presentationml/2006/ole">
            <mc:AlternateContent xmlns:mc="http://schemas.openxmlformats.org/markup-compatibility/2006">
              <mc:Choice xmlns:v="urn:schemas-microsoft-com:vml" Requires="v">
                <p:oleObj spid="_x0000_s100445" name="公式" r:id="rId5" imgW="1523880" imgH="685800" progId="Equation.3">
                  <p:embed/>
                </p:oleObj>
              </mc:Choice>
              <mc:Fallback>
                <p:oleObj name="公式" r:id="rId5" imgW="1523880" imgH="685800" progId="Equation.3">
                  <p:embed/>
                  <p:pic>
                    <p:nvPicPr>
                      <p:cNvPr id="39958" name="Object 22">
                        <a:extLst>
                          <a:ext uri="{FF2B5EF4-FFF2-40B4-BE49-F238E27FC236}">
                            <a16:creationId xmlns:a16="http://schemas.microsoft.com/office/drawing/2014/main" id="{400DD9E9-C6DA-43C6-B2FE-5845F1EB0E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2133600"/>
                        <a:ext cx="3124200"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0539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7"/>
                                        </p:tgtEl>
                                        <p:attrNameLst>
                                          <p:attrName>style.visibility</p:attrName>
                                        </p:attrNameLst>
                                      </p:cBhvr>
                                      <p:to>
                                        <p:strVal val="visible"/>
                                      </p:to>
                                    </p:set>
                                    <p:anim calcmode="discrete" valueType="clr">
                                      <p:cBhvr override="childStyle">
                                        <p:cTn id="12" dur="80"/>
                                        <p:tgtEl>
                                          <p:spTgt spid="7"/>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7"/>
                                        </p:tgtEl>
                                        <p:attrNameLst>
                                          <p:attrName>fillcolor</p:attrName>
                                        </p:attrNameLst>
                                      </p:cBhvr>
                                      <p:tavLst>
                                        <p:tav tm="0">
                                          <p:val>
                                            <p:clrVal>
                                              <a:schemeClr val="accent2"/>
                                            </p:clrVal>
                                          </p:val>
                                        </p:tav>
                                        <p:tav tm="50000">
                                          <p:val>
                                            <p:clrVal>
                                              <a:schemeClr val="hlink"/>
                                            </p:clrVal>
                                          </p:val>
                                        </p:tav>
                                      </p:tavLst>
                                    </p:anim>
                                    <p:set>
                                      <p:cBhvr>
                                        <p:cTn id="14" dur="80"/>
                                        <p:tgtEl>
                                          <p:spTgt spid="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14D6BA-D953-4672-A73F-771F22D23706}"/>
              </a:ext>
            </a:extLst>
          </p:cNvPr>
          <p:cNvSpPr>
            <a:spLocks noGrp="1"/>
          </p:cNvSpPr>
          <p:nvPr>
            <p:ph type="title"/>
          </p:nvPr>
        </p:nvSpPr>
        <p:spPr/>
        <p:txBody>
          <a:bodyPr/>
          <a:lstStyle/>
          <a:p>
            <a:r>
              <a:rPr lang="en-US" altLang="zh-CN" dirty="0"/>
              <a:t>3.5-3 </a:t>
            </a:r>
            <a:r>
              <a:rPr lang="zh-CN" altLang="en-US" dirty="0"/>
              <a:t>随机变量的数字特征</a:t>
            </a:r>
          </a:p>
        </p:txBody>
      </p:sp>
      <p:sp>
        <p:nvSpPr>
          <p:cNvPr id="3" name="内容占位符 2">
            <a:extLst>
              <a:ext uri="{FF2B5EF4-FFF2-40B4-BE49-F238E27FC236}">
                <a16:creationId xmlns:a16="http://schemas.microsoft.com/office/drawing/2014/main" id="{74C4454E-5245-4DAC-BE9C-E41867505791}"/>
              </a:ext>
            </a:extLst>
          </p:cNvPr>
          <p:cNvSpPr>
            <a:spLocks noGrp="1"/>
          </p:cNvSpPr>
          <p:nvPr>
            <p:ph idx="1"/>
          </p:nvPr>
        </p:nvSpPr>
        <p:spPr/>
        <p:txBody>
          <a:bodyPr/>
          <a:lstStyle/>
          <a:p>
            <a:r>
              <a:rPr lang="zh-CN" altLang="en-US" sz="3000" dirty="0">
                <a:solidFill>
                  <a:srgbClr val="FF0000"/>
                </a:solidFill>
                <a:ea typeface="宋体" panose="02010600030101010101" pitchFamily="2" charset="-122"/>
              </a:rPr>
              <a:t>数字特征</a:t>
            </a:r>
            <a:endParaRPr lang="en-US" altLang="zh-CN" sz="3000" dirty="0">
              <a:solidFill>
                <a:srgbClr val="FF0000"/>
              </a:solidFill>
              <a:ea typeface="宋体" panose="02010600030101010101" pitchFamily="2" charset="-122"/>
            </a:endParaRPr>
          </a:p>
          <a:p>
            <a:pPr lvl="1"/>
            <a:r>
              <a:rPr lang="en-US" altLang="zh-CN" sz="2800" b="0" dirty="0">
                <a:ea typeface="宋体" panose="02010600030101010101" pitchFamily="2" charset="-122"/>
              </a:rPr>
              <a:t>1.</a:t>
            </a:r>
            <a:r>
              <a:rPr lang="zh-CN" altLang="en-US" sz="2800" b="0" dirty="0">
                <a:ea typeface="宋体" panose="02010600030101010101" pitchFamily="2" charset="-122"/>
              </a:rPr>
              <a:t>数学期望</a:t>
            </a:r>
            <a:endParaRPr lang="en-US" altLang="zh-CN" sz="2800" b="0" dirty="0">
              <a:ea typeface="宋体" panose="02010600030101010101" pitchFamily="2" charset="-122"/>
            </a:endParaRPr>
          </a:p>
          <a:p>
            <a:pPr lvl="1"/>
            <a:r>
              <a:rPr lang="en-US" altLang="zh-CN" sz="2800" b="0" dirty="0">
                <a:ea typeface="宋体" panose="02010600030101010101" pitchFamily="2" charset="-122"/>
              </a:rPr>
              <a:t>2. </a:t>
            </a:r>
            <a:r>
              <a:rPr lang="zh-CN" altLang="en-US" sz="2800" b="0" dirty="0">
                <a:ea typeface="宋体" panose="02010600030101010101" pitchFamily="2" charset="-122"/>
              </a:rPr>
              <a:t>方差</a:t>
            </a:r>
            <a:endParaRPr lang="en-US" altLang="zh-CN" sz="2800" b="0" dirty="0">
              <a:ea typeface="宋体" panose="02010600030101010101" pitchFamily="2" charset="-122"/>
            </a:endParaRPr>
          </a:p>
          <a:p>
            <a:pPr lvl="1"/>
            <a:r>
              <a:rPr lang="en-US" altLang="zh-CN" sz="2800" b="0" dirty="0">
                <a:ea typeface="宋体" panose="02010600030101010101" pitchFamily="2" charset="-122"/>
              </a:rPr>
              <a:t>3. </a:t>
            </a:r>
            <a:r>
              <a:rPr lang="zh-CN" altLang="en-US" sz="2800" b="0" dirty="0">
                <a:ea typeface="宋体" panose="02010600030101010101" pitchFamily="2" charset="-122"/>
              </a:rPr>
              <a:t>协方差和相关系数</a:t>
            </a:r>
            <a:endParaRPr lang="en-US" altLang="zh-CN" sz="2800" b="0" dirty="0">
              <a:ea typeface="宋体" panose="02010600030101010101" pitchFamily="2" charset="-122"/>
            </a:endParaRPr>
          </a:p>
          <a:p>
            <a:pPr lvl="1"/>
            <a:r>
              <a:rPr lang="en-US" altLang="zh-CN" sz="2800" dirty="0">
                <a:ea typeface="宋体" panose="02010600030101010101" pitchFamily="2" charset="-122"/>
              </a:rPr>
              <a:t>4. </a:t>
            </a:r>
            <a:r>
              <a:rPr lang="zh-CN" altLang="en-US" sz="2800" dirty="0">
                <a:ea typeface="宋体" panose="02010600030101010101" pitchFamily="2" charset="-122"/>
              </a:rPr>
              <a:t>矩和协方差矩阵</a:t>
            </a:r>
          </a:p>
          <a:p>
            <a:pPr lvl="1"/>
            <a:endParaRPr lang="zh-CN" altLang="en-US" b="0" dirty="0">
              <a:ea typeface="宋体" panose="02010600030101010101" pitchFamily="2" charset="-122"/>
            </a:endParaRPr>
          </a:p>
          <a:p>
            <a:endParaRPr lang="zh-CN" altLang="en-US" dirty="0"/>
          </a:p>
        </p:txBody>
      </p:sp>
    </p:spTree>
    <p:extLst>
      <p:ext uri="{BB962C8B-B14F-4D97-AF65-F5344CB8AC3E}">
        <p14:creationId xmlns:p14="http://schemas.microsoft.com/office/powerpoint/2010/main" val="172503322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F16E1C-EA94-49F1-9B1F-E42EC109E8B2}"/>
              </a:ext>
            </a:extLst>
          </p:cNvPr>
          <p:cNvSpPr>
            <a:spLocks noGrp="1"/>
          </p:cNvSpPr>
          <p:nvPr>
            <p:ph type="title"/>
          </p:nvPr>
        </p:nvSpPr>
        <p:spPr/>
        <p:txBody>
          <a:bodyPr/>
          <a:lstStyle/>
          <a:p>
            <a:r>
              <a:rPr lang="en-US" altLang="zh-CN" dirty="0"/>
              <a:t>3.5-3 </a:t>
            </a:r>
            <a:r>
              <a:rPr lang="zh-CN" altLang="en-US" dirty="0"/>
              <a:t>随机变量的数字特征</a:t>
            </a:r>
          </a:p>
        </p:txBody>
      </p:sp>
      <p:sp>
        <p:nvSpPr>
          <p:cNvPr id="3" name="内容占位符 2">
            <a:extLst>
              <a:ext uri="{FF2B5EF4-FFF2-40B4-BE49-F238E27FC236}">
                <a16:creationId xmlns:a16="http://schemas.microsoft.com/office/drawing/2014/main" id="{B98E52C3-1112-4F49-AB6D-68E91CA96182}"/>
              </a:ext>
            </a:extLst>
          </p:cNvPr>
          <p:cNvSpPr>
            <a:spLocks noGrp="1"/>
          </p:cNvSpPr>
          <p:nvPr>
            <p:ph idx="1"/>
          </p:nvPr>
        </p:nvSpPr>
        <p:spPr/>
        <p:txBody>
          <a:bodyPr/>
          <a:lstStyle/>
          <a:p>
            <a:r>
              <a:rPr lang="zh-CN" altLang="en-US" dirty="0">
                <a:solidFill>
                  <a:srgbClr val="FF0000"/>
                </a:solidFill>
              </a:rPr>
              <a:t>引例</a:t>
            </a:r>
            <a:r>
              <a:rPr lang="en-US" altLang="zh-CN" dirty="0">
                <a:solidFill>
                  <a:srgbClr val="FF0000"/>
                </a:solidFill>
              </a:rPr>
              <a:t> </a:t>
            </a:r>
            <a:r>
              <a:rPr lang="zh-CN" altLang="en-US" dirty="0">
                <a:solidFill>
                  <a:srgbClr val="3333FF"/>
                </a:solidFill>
              </a:rPr>
              <a:t>射击问题</a:t>
            </a:r>
          </a:p>
          <a:p>
            <a:endParaRPr lang="zh-CN" altLang="en-US" dirty="0"/>
          </a:p>
        </p:txBody>
      </p:sp>
      <p:sp>
        <p:nvSpPr>
          <p:cNvPr id="52" name="Text Box 2">
            <a:extLst>
              <a:ext uri="{FF2B5EF4-FFF2-40B4-BE49-F238E27FC236}">
                <a16:creationId xmlns:a16="http://schemas.microsoft.com/office/drawing/2014/main" id="{ABE72108-1FDA-499F-AE1A-CBD81B178275}"/>
              </a:ext>
            </a:extLst>
          </p:cNvPr>
          <p:cNvSpPr txBox="1">
            <a:spLocks noChangeArrowheads="1"/>
          </p:cNvSpPr>
          <p:nvPr/>
        </p:nvSpPr>
        <p:spPr bwMode="auto">
          <a:xfrm>
            <a:off x="860645" y="1210744"/>
            <a:ext cx="4310063" cy="5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5000"/>
              </a:lnSpc>
              <a:spcBef>
                <a:spcPct val="5000"/>
              </a:spcBef>
            </a:pPr>
            <a:r>
              <a:rPr kumimoji="0" lang="zh-CN" altLang="en-US" sz="2800" dirty="0"/>
              <a:t>设某射击手在同样的条</a:t>
            </a:r>
          </a:p>
        </p:txBody>
      </p:sp>
      <p:sp>
        <p:nvSpPr>
          <p:cNvPr id="54" name="Text Box 4">
            <a:extLst>
              <a:ext uri="{FF2B5EF4-FFF2-40B4-BE49-F238E27FC236}">
                <a16:creationId xmlns:a16="http://schemas.microsoft.com/office/drawing/2014/main" id="{95594C7C-90B2-40B7-8D15-81FCEA0FFCE1}"/>
              </a:ext>
            </a:extLst>
          </p:cNvPr>
          <p:cNvSpPr txBox="1">
            <a:spLocks noChangeArrowheads="1"/>
          </p:cNvSpPr>
          <p:nvPr/>
        </p:nvSpPr>
        <p:spPr bwMode="auto">
          <a:xfrm>
            <a:off x="842963" y="5589588"/>
            <a:ext cx="10175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zh-CN" altLang="en-US" sz="2800"/>
              <a:t>试问</a:t>
            </a:r>
            <a:r>
              <a:rPr kumimoji="0" lang="en-US" altLang="zh-CN" sz="2800"/>
              <a:t>:</a:t>
            </a:r>
          </a:p>
        </p:txBody>
      </p:sp>
      <p:grpSp>
        <p:nvGrpSpPr>
          <p:cNvPr id="55" name="Group 45">
            <a:extLst>
              <a:ext uri="{FF2B5EF4-FFF2-40B4-BE49-F238E27FC236}">
                <a16:creationId xmlns:a16="http://schemas.microsoft.com/office/drawing/2014/main" id="{495D18A7-E94B-41C4-9275-E0833DC469E4}"/>
              </a:ext>
            </a:extLst>
          </p:cNvPr>
          <p:cNvGrpSpPr>
            <a:grpSpLocks/>
          </p:cNvGrpSpPr>
          <p:nvPr/>
        </p:nvGrpSpPr>
        <p:grpSpPr bwMode="auto">
          <a:xfrm>
            <a:off x="985838" y="3276600"/>
            <a:ext cx="7543800" cy="2209800"/>
            <a:chOff x="621" y="2064"/>
            <a:chExt cx="4752" cy="1392"/>
          </a:xfrm>
        </p:grpSpPr>
        <p:sp>
          <p:nvSpPr>
            <p:cNvPr id="56" name="Rectangle 6">
              <a:extLst>
                <a:ext uri="{FF2B5EF4-FFF2-40B4-BE49-F238E27FC236}">
                  <a16:creationId xmlns:a16="http://schemas.microsoft.com/office/drawing/2014/main" id="{0CFA6DE1-9E2E-49C0-9874-861986B279AF}"/>
                </a:ext>
              </a:extLst>
            </p:cNvPr>
            <p:cNvSpPr>
              <a:spLocks noChangeArrowheads="1"/>
            </p:cNvSpPr>
            <p:nvPr/>
          </p:nvSpPr>
          <p:spPr bwMode="auto">
            <a:xfrm>
              <a:off x="621" y="2064"/>
              <a:ext cx="4752" cy="1392"/>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57" name="Line 7">
              <a:extLst>
                <a:ext uri="{FF2B5EF4-FFF2-40B4-BE49-F238E27FC236}">
                  <a16:creationId xmlns:a16="http://schemas.microsoft.com/office/drawing/2014/main" id="{CAB9352D-E676-4455-ADE6-975AC60C6849}"/>
                </a:ext>
              </a:extLst>
            </p:cNvPr>
            <p:cNvSpPr>
              <a:spLocks noChangeShapeType="1"/>
            </p:cNvSpPr>
            <p:nvPr/>
          </p:nvSpPr>
          <p:spPr bwMode="auto">
            <a:xfrm flipV="1">
              <a:off x="621" y="2423"/>
              <a:ext cx="4705"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sp>
          <p:nvSpPr>
            <p:cNvPr id="58" name="Line 8">
              <a:extLst>
                <a:ext uri="{FF2B5EF4-FFF2-40B4-BE49-F238E27FC236}">
                  <a16:creationId xmlns:a16="http://schemas.microsoft.com/office/drawing/2014/main" id="{F3F7B06D-A3B2-41A5-8838-F57115775300}"/>
                </a:ext>
              </a:extLst>
            </p:cNvPr>
            <p:cNvSpPr>
              <a:spLocks noChangeShapeType="1"/>
            </p:cNvSpPr>
            <p:nvPr/>
          </p:nvSpPr>
          <p:spPr bwMode="auto">
            <a:xfrm>
              <a:off x="621" y="2832"/>
              <a:ext cx="4752" cy="1"/>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sp>
          <p:nvSpPr>
            <p:cNvPr id="59" name="Line 9">
              <a:extLst>
                <a:ext uri="{FF2B5EF4-FFF2-40B4-BE49-F238E27FC236}">
                  <a16:creationId xmlns:a16="http://schemas.microsoft.com/office/drawing/2014/main" id="{501DB5F1-DCC5-45FC-BE20-7DAB49BF3DD1}"/>
                </a:ext>
              </a:extLst>
            </p:cNvPr>
            <p:cNvSpPr>
              <a:spLocks noChangeShapeType="1"/>
            </p:cNvSpPr>
            <p:nvPr/>
          </p:nvSpPr>
          <p:spPr bwMode="auto">
            <a:xfrm>
              <a:off x="2080" y="2064"/>
              <a:ext cx="1" cy="1392"/>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grpSp>
      <p:graphicFrame>
        <p:nvGraphicFramePr>
          <p:cNvPr id="60" name="Object 10">
            <a:extLst>
              <a:ext uri="{FF2B5EF4-FFF2-40B4-BE49-F238E27FC236}">
                <a16:creationId xmlns:a16="http://schemas.microsoft.com/office/drawing/2014/main" id="{54C8D239-D9C3-4B2B-82EF-6E71A440E1F1}"/>
              </a:ext>
            </a:extLst>
          </p:cNvPr>
          <p:cNvGraphicFramePr>
            <a:graphicFrameLocks noChangeAspect="1"/>
          </p:cNvGraphicFramePr>
          <p:nvPr>
            <p:extLst>
              <p:ext uri="{D42A27DB-BD31-4B8C-83A1-F6EECF244321}">
                <p14:modId xmlns:p14="http://schemas.microsoft.com/office/powerpoint/2010/main" val="2339646246"/>
              </p:ext>
            </p:extLst>
          </p:nvPr>
        </p:nvGraphicFramePr>
        <p:xfrm>
          <a:off x="3576638" y="3429000"/>
          <a:ext cx="4419600" cy="393700"/>
        </p:xfrm>
        <a:graphic>
          <a:graphicData uri="http://schemas.openxmlformats.org/presentationml/2006/ole">
            <mc:AlternateContent xmlns:mc="http://schemas.openxmlformats.org/markup-compatibility/2006">
              <mc:Choice xmlns:v="urn:schemas-microsoft-com:vml" Requires="v">
                <p:oleObj spid="_x0000_s101993" name="Equation" r:id="rId3" imgW="4508280" imgH="393480" progId="Equation.3">
                  <p:embed/>
                </p:oleObj>
              </mc:Choice>
              <mc:Fallback>
                <p:oleObj name="Equation" r:id="rId3" imgW="4508280" imgH="393480" progId="Equation.3">
                  <p:embed/>
                  <p:pic>
                    <p:nvPicPr>
                      <p:cNvPr id="141322" name="Object 10">
                        <a:extLst>
                          <a:ext uri="{FF2B5EF4-FFF2-40B4-BE49-F238E27FC236}">
                            <a16:creationId xmlns:a16="http://schemas.microsoft.com/office/drawing/2014/main" id="{EDA12226-D59B-412E-A983-C417129841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6638" y="3429000"/>
                        <a:ext cx="44196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 name="Object 11">
            <a:extLst>
              <a:ext uri="{FF2B5EF4-FFF2-40B4-BE49-F238E27FC236}">
                <a16:creationId xmlns:a16="http://schemas.microsoft.com/office/drawing/2014/main" id="{3EB36F5A-52B9-4B67-B544-BB4599562C98}"/>
              </a:ext>
            </a:extLst>
          </p:cNvPr>
          <p:cNvGraphicFramePr>
            <a:graphicFrameLocks noChangeAspect="1"/>
          </p:cNvGraphicFramePr>
          <p:nvPr>
            <p:extLst>
              <p:ext uri="{D42A27DB-BD31-4B8C-83A1-F6EECF244321}">
                <p14:modId xmlns:p14="http://schemas.microsoft.com/office/powerpoint/2010/main" val="3392358155"/>
              </p:ext>
            </p:extLst>
          </p:nvPr>
        </p:nvGraphicFramePr>
        <p:xfrm>
          <a:off x="3563938" y="4051300"/>
          <a:ext cx="212725" cy="295275"/>
        </p:xfrm>
        <a:graphic>
          <a:graphicData uri="http://schemas.openxmlformats.org/presentationml/2006/ole">
            <mc:AlternateContent xmlns:mc="http://schemas.openxmlformats.org/markup-compatibility/2006">
              <mc:Choice xmlns:v="urn:schemas-microsoft-com:vml" Requires="v">
                <p:oleObj spid="_x0000_s101994" name="公式" r:id="rId5" imgW="215640" imgH="304560" progId="Equation.3">
                  <p:embed/>
                </p:oleObj>
              </mc:Choice>
              <mc:Fallback>
                <p:oleObj name="公式" r:id="rId5" imgW="215640" imgH="304560" progId="Equation.3">
                  <p:embed/>
                  <p:pic>
                    <p:nvPicPr>
                      <p:cNvPr id="141323" name="Object 11">
                        <a:extLst>
                          <a:ext uri="{FF2B5EF4-FFF2-40B4-BE49-F238E27FC236}">
                            <a16:creationId xmlns:a16="http://schemas.microsoft.com/office/drawing/2014/main" id="{4E9C934A-B01D-49E7-8E1E-679ADFB536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938" y="4051300"/>
                        <a:ext cx="212725" cy="29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 name="Object 12">
            <a:extLst>
              <a:ext uri="{FF2B5EF4-FFF2-40B4-BE49-F238E27FC236}">
                <a16:creationId xmlns:a16="http://schemas.microsoft.com/office/drawing/2014/main" id="{9722339D-2AE5-45E1-8639-2139F705FBF5}"/>
              </a:ext>
            </a:extLst>
          </p:cNvPr>
          <p:cNvGraphicFramePr>
            <a:graphicFrameLocks noChangeAspect="1"/>
          </p:cNvGraphicFramePr>
          <p:nvPr>
            <p:extLst>
              <p:ext uri="{D42A27DB-BD31-4B8C-83A1-F6EECF244321}">
                <p14:modId xmlns:p14="http://schemas.microsoft.com/office/powerpoint/2010/main" val="2841787897"/>
              </p:ext>
            </p:extLst>
          </p:nvPr>
        </p:nvGraphicFramePr>
        <p:xfrm>
          <a:off x="6011863" y="4041775"/>
          <a:ext cx="360362" cy="317500"/>
        </p:xfrm>
        <a:graphic>
          <a:graphicData uri="http://schemas.openxmlformats.org/presentationml/2006/ole">
            <mc:AlternateContent xmlns:mc="http://schemas.openxmlformats.org/markup-compatibility/2006">
              <mc:Choice xmlns:v="urn:schemas-microsoft-com:vml" Requires="v">
                <p:oleObj spid="_x0000_s101995" name="公式" r:id="rId7" imgW="368280" imgH="317160" progId="Equation.3">
                  <p:embed/>
                </p:oleObj>
              </mc:Choice>
              <mc:Fallback>
                <p:oleObj name="公式" r:id="rId7" imgW="368280" imgH="317160" progId="Equation.3">
                  <p:embed/>
                  <p:pic>
                    <p:nvPicPr>
                      <p:cNvPr id="141324" name="Object 12">
                        <a:extLst>
                          <a:ext uri="{FF2B5EF4-FFF2-40B4-BE49-F238E27FC236}">
                            <a16:creationId xmlns:a16="http://schemas.microsoft.com/office/drawing/2014/main" id="{7EC2ABE8-5B6F-40B4-A77B-DB100736BE1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1863" y="4041775"/>
                        <a:ext cx="360362"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 name="Object 13">
            <a:extLst>
              <a:ext uri="{FF2B5EF4-FFF2-40B4-BE49-F238E27FC236}">
                <a16:creationId xmlns:a16="http://schemas.microsoft.com/office/drawing/2014/main" id="{36BF5E7F-BFC4-49F3-8FBB-31774D94F3EE}"/>
              </a:ext>
            </a:extLst>
          </p:cNvPr>
          <p:cNvGraphicFramePr>
            <a:graphicFrameLocks noChangeAspect="1"/>
          </p:cNvGraphicFramePr>
          <p:nvPr>
            <p:extLst>
              <p:ext uri="{D42A27DB-BD31-4B8C-83A1-F6EECF244321}">
                <p14:modId xmlns:p14="http://schemas.microsoft.com/office/powerpoint/2010/main" val="3623068177"/>
              </p:ext>
            </p:extLst>
          </p:nvPr>
        </p:nvGraphicFramePr>
        <p:xfrm>
          <a:off x="7783513" y="4040188"/>
          <a:ext cx="385762" cy="317500"/>
        </p:xfrm>
        <a:graphic>
          <a:graphicData uri="http://schemas.openxmlformats.org/presentationml/2006/ole">
            <mc:AlternateContent xmlns:mc="http://schemas.openxmlformats.org/markup-compatibility/2006">
              <mc:Choice xmlns:v="urn:schemas-microsoft-com:vml" Requires="v">
                <p:oleObj spid="_x0000_s101996" name="Equation" r:id="rId9" imgW="393480" imgH="317160" progId="Equation.3">
                  <p:embed/>
                </p:oleObj>
              </mc:Choice>
              <mc:Fallback>
                <p:oleObj name="Equation" r:id="rId9" imgW="393480" imgH="317160" progId="Equation.3">
                  <p:embed/>
                  <p:pic>
                    <p:nvPicPr>
                      <p:cNvPr id="141325" name="Object 13">
                        <a:extLst>
                          <a:ext uri="{FF2B5EF4-FFF2-40B4-BE49-F238E27FC236}">
                            <a16:creationId xmlns:a16="http://schemas.microsoft.com/office/drawing/2014/main" id="{44A39B6E-6D3D-4141-A9F4-0B3FAA1E993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83513" y="4040188"/>
                        <a:ext cx="385762"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 name="Object 14">
            <a:extLst>
              <a:ext uri="{FF2B5EF4-FFF2-40B4-BE49-F238E27FC236}">
                <a16:creationId xmlns:a16="http://schemas.microsoft.com/office/drawing/2014/main" id="{A1564004-BE01-4EBD-82DA-144F8738B660}"/>
              </a:ext>
            </a:extLst>
          </p:cNvPr>
          <p:cNvGraphicFramePr>
            <a:graphicFrameLocks noChangeAspect="1"/>
          </p:cNvGraphicFramePr>
          <p:nvPr>
            <p:extLst>
              <p:ext uri="{D42A27DB-BD31-4B8C-83A1-F6EECF244321}">
                <p14:modId xmlns:p14="http://schemas.microsoft.com/office/powerpoint/2010/main" val="317070271"/>
              </p:ext>
            </p:extLst>
          </p:nvPr>
        </p:nvGraphicFramePr>
        <p:xfrm>
          <a:off x="3492500" y="4649788"/>
          <a:ext cx="350838" cy="838200"/>
        </p:xfrm>
        <a:graphic>
          <a:graphicData uri="http://schemas.openxmlformats.org/presentationml/2006/ole">
            <mc:AlternateContent xmlns:mc="http://schemas.openxmlformats.org/markup-compatibility/2006">
              <mc:Choice xmlns:v="urn:schemas-microsoft-com:vml" Requires="v">
                <p:oleObj spid="_x0000_s101997" name="公式" r:id="rId11" imgW="406080" imgH="838080" progId="Equation.3">
                  <p:embed/>
                </p:oleObj>
              </mc:Choice>
              <mc:Fallback>
                <p:oleObj name="公式" r:id="rId11" imgW="406080" imgH="838080" progId="Equation.3">
                  <p:embed/>
                  <p:pic>
                    <p:nvPicPr>
                      <p:cNvPr id="141326" name="Object 14">
                        <a:extLst>
                          <a:ext uri="{FF2B5EF4-FFF2-40B4-BE49-F238E27FC236}">
                            <a16:creationId xmlns:a16="http://schemas.microsoft.com/office/drawing/2014/main" id="{EE1C8046-81E0-4EAA-8581-55C5FE8523F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92500" y="4649788"/>
                        <a:ext cx="35083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 name="Object 15">
            <a:extLst>
              <a:ext uri="{FF2B5EF4-FFF2-40B4-BE49-F238E27FC236}">
                <a16:creationId xmlns:a16="http://schemas.microsoft.com/office/drawing/2014/main" id="{862F0384-51D1-4CB0-980D-D30778CA0204}"/>
              </a:ext>
            </a:extLst>
          </p:cNvPr>
          <p:cNvGraphicFramePr>
            <a:graphicFrameLocks noChangeAspect="1"/>
          </p:cNvGraphicFramePr>
          <p:nvPr>
            <p:extLst>
              <p:ext uri="{D42A27DB-BD31-4B8C-83A1-F6EECF244321}">
                <p14:modId xmlns:p14="http://schemas.microsoft.com/office/powerpoint/2010/main" val="573741394"/>
              </p:ext>
            </p:extLst>
          </p:nvPr>
        </p:nvGraphicFramePr>
        <p:xfrm>
          <a:off x="6084888" y="4649788"/>
          <a:ext cx="847725" cy="838200"/>
        </p:xfrm>
        <a:graphic>
          <a:graphicData uri="http://schemas.openxmlformats.org/presentationml/2006/ole">
            <mc:AlternateContent xmlns:mc="http://schemas.openxmlformats.org/markup-compatibility/2006">
              <mc:Choice xmlns:v="urn:schemas-microsoft-com:vml" Requires="v">
                <p:oleObj spid="_x0000_s101998" name="公式" r:id="rId13" imgW="863280" imgH="838080" progId="Equation.3">
                  <p:embed/>
                </p:oleObj>
              </mc:Choice>
              <mc:Fallback>
                <p:oleObj name="公式" r:id="rId13" imgW="863280" imgH="838080" progId="Equation.3">
                  <p:embed/>
                  <p:pic>
                    <p:nvPicPr>
                      <p:cNvPr id="141327" name="Object 15">
                        <a:extLst>
                          <a:ext uri="{FF2B5EF4-FFF2-40B4-BE49-F238E27FC236}">
                            <a16:creationId xmlns:a16="http://schemas.microsoft.com/office/drawing/2014/main" id="{E438567E-93AD-49EF-959C-130498CBE78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84888" y="4649788"/>
                        <a:ext cx="847725"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 name="Object 16">
            <a:extLst>
              <a:ext uri="{FF2B5EF4-FFF2-40B4-BE49-F238E27FC236}">
                <a16:creationId xmlns:a16="http://schemas.microsoft.com/office/drawing/2014/main" id="{84F5952E-B736-41E4-ABA1-D81197A31B16}"/>
              </a:ext>
            </a:extLst>
          </p:cNvPr>
          <p:cNvGraphicFramePr>
            <a:graphicFrameLocks noChangeAspect="1"/>
          </p:cNvGraphicFramePr>
          <p:nvPr>
            <p:extLst>
              <p:ext uri="{D42A27DB-BD31-4B8C-83A1-F6EECF244321}">
                <p14:modId xmlns:p14="http://schemas.microsoft.com/office/powerpoint/2010/main" val="1478777017"/>
              </p:ext>
            </p:extLst>
          </p:nvPr>
        </p:nvGraphicFramePr>
        <p:xfrm>
          <a:off x="7783513" y="4649788"/>
          <a:ext cx="388937" cy="838200"/>
        </p:xfrm>
        <a:graphic>
          <a:graphicData uri="http://schemas.openxmlformats.org/presentationml/2006/ole">
            <mc:AlternateContent xmlns:mc="http://schemas.openxmlformats.org/markup-compatibility/2006">
              <mc:Choice xmlns:v="urn:schemas-microsoft-com:vml" Requires="v">
                <p:oleObj spid="_x0000_s101999" name="Equation" r:id="rId15" imgW="419040" imgH="838080" progId="Equation.3">
                  <p:embed/>
                </p:oleObj>
              </mc:Choice>
              <mc:Fallback>
                <p:oleObj name="Equation" r:id="rId15" imgW="419040" imgH="838080" progId="Equation.3">
                  <p:embed/>
                  <p:pic>
                    <p:nvPicPr>
                      <p:cNvPr id="141328" name="Object 16">
                        <a:extLst>
                          <a:ext uri="{FF2B5EF4-FFF2-40B4-BE49-F238E27FC236}">
                            <a16:creationId xmlns:a16="http://schemas.microsoft.com/office/drawing/2014/main" id="{878C42FB-3D9C-4FD8-A662-536A055AD96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83513" y="4649788"/>
                        <a:ext cx="388937"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 name="Rectangle 17">
            <a:extLst>
              <a:ext uri="{FF2B5EF4-FFF2-40B4-BE49-F238E27FC236}">
                <a16:creationId xmlns:a16="http://schemas.microsoft.com/office/drawing/2014/main" id="{EB4ADEA2-C957-401B-8B46-4616896061D0}"/>
              </a:ext>
            </a:extLst>
          </p:cNvPr>
          <p:cNvSpPr>
            <a:spLocks noChangeArrowheads="1"/>
          </p:cNvSpPr>
          <p:nvPr/>
        </p:nvSpPr>
        <p:spPr bwMode="auto">
          <a:xfrm>
            <a:off x="1209675" y="3352800"/>
            <a:ext cx="189987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zh-CN" altLang="en-US" sz="2800"/>
              <a:t>命中环数 </a:t>
            </a:r>
            <a:r>
              <a:rPr kumimoji="0" lang="en-US" altLang="zh-CN" sz="2800" i="1"/>
              <a:t>k</a:t>
            </a:r>
          </a:p>
        </p:txBody>
      </p:sp>
      <p:graphicFrame>
        <p:nvGraphicFramePr>
          <p:cNvPr id="68" name="Object 20">
            <a:extLst>
              <a:ext uri="{FF2B5EF4-FFF2-40B4-BE49-F238E27FC236}">
                <a16:creationId xmlns:a16="http://schemas.microsoft.com/office/drawing/2014/main" id="{C7741692-4E68-4175-B1A2-44A43CD16B59}"/>
              </a:ext>
            </a:extLst>
          </p:cNvPr>
          <p:cNvGraphicFramePr>
            <a:graphicFrameLocks noChangeAspect="1"/>
          </p:cNvGraphicFramePr>
          <p:nvPr>
            <p:extLst>
              <p:ext uri="{D42A27DB-BD31-4B8C-83A1-F6EECF244321}">
                <p14:modId xmlns:p14="http://schemas.microsoft.com/office/powerpoint/2010/main" val="1907915907"/>
              </p:ext>
            </p:extLst>
          </p:nvPr>
        </p:nvGraphicFramePr>
        <p:xfrm>
          <a:off x="1258888" y="4019550"/>
          <a:ext cx="1857375" cy="469900"/>
        </p:xfrm>
        <a:graphic>
          <a:graphicData uri="http://schemas.openxmlformats.org/presentationml/2006/ole">
            <mc:AlternateContent xmlns:mc="http://schemas.openxmlformats.org/markup-compatibility/2006">
              <mc:Choice xmlns:v="urn:schemas-microsoft-com:vml" Requires="v">
                <p:oleObj spid="_x0000_s102000" name="公式" r:id="rId17" imgW="1892160" imgH="469800" progId="Equation.3">
                  <p:embed/>
                </p:oleObj>
              </mc:Choice>
              <mc:Fallback>
                <p:oleObj name="公式" r:id="rId17" imgW="1892160" imgH="469800" progId="Equation.3">
                  <p:embed/>
                  <p:pic>
                    <p:nvPicPr>
                      <p:cNvPr id="141332" name="Object 20">
                        <a:extLst>
                          <a:ext uri="{FF2B5EF4-FFF2-40B4-BE49-F238E27FC236}">
                            <a16:creationId xmlns:a16="http://schemas.microsoft.com/office/drawing/2014/main" id="{A4937A69-3A73-4397-BFA3-C94C2EDC419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58888" y="4019550"/>
                        <a:ext cx="1857375"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 name="Object 21">
            <a:extLst>
              <a:ext uri="{FF2B5EF4-FFF2-40B4-BE49-F238E27FC236}">
                <a16:creationId xmlns:a16="http://schemas.microsoft.com/office/drawing/2014/main" id="{15AF0A7D-D4DD-409E-B452-2ABF8681E3C9}"/>
              </a:ext>
            </a:extLst>
          </p:cNvPr>
          <p:cNvGraphicFramePr>
            <a:graphicFrameLocks noChangeAspect="1"/>
          </p:cNvGraphicFramePr>
          <p:nvPr>
            <p:extLst>
              <p:ext uri="{D42A27DB-BD31-4B8C-83A1-F6EECF244321}">
                <p14:modId xmlns:p14="http://schemas.microsoft.com/office/powerpoint/2010/main" val="2867736351"/>
              </p:ext>
            </p:extLst>
          </p:nvPr>
        </p:nvGraphicFramePr>
        <p:xfrm>
          <a:off x="1476375" y="4648200"/>
          <a:ext cx="1169988" cy="838200"/>
        </p:xfrm>
        <a:graphic>
          <a:graphicData uri="http://schemas.openxmlformats.org/presentationml/2006/ole">
            <mc:AlternateContent xmlns:mc="http://schemas.openxmlformats.org/markup-compatibility/2006">
              <mc:Choice xmlns:v="urn:schemas-microsoft-com:vml" Requires="v">
                <p:oleObj spid="_x0000_s102001" name="公式" r:id="rId19" imgW="1193760" imgH="838080" progId="Equation.3">
                  <p:embed/>
                </p:oleObj>
              </mc:Choice>
              <mc:Fallback>
                <p:oleObj name="公式" r:id="rId19" imgW="1193760" imgH="838080" progId="Equation.3">
                  <p:embed/>
                  <p:pic>
                    <p:nvPicPr>
                      <p:cNvPr id="141333" name="Object 21">
                        <a:extLst>
                          <a:ext uri="{FF2B5EF4-FFF2-40B4-BE49-F238E27FC236}">
                            <a16:creationId xmlns:a16="http://schemas.microsoft.com/office/drawing/2014/main" id="{D050F370-1D62-4FD1-B454-E23876D7E4F2}"/>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76375" y="4648200"/>
                        <a:ext cx="116998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0" name="Picture 38" descr="BD06121_">
            <a:extLst>
              <a:ext uri="{FF2B5EF4-FFF2-40B4-BE49-F238E27FC236}">
                <a16:creationId xmlns:a16="http://schemas.microsoft.com/office/drawing/2014/main" id="{20D1CDDE-43D0-438D-8AEA-A59AF7D671A1}"/>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324600" y="1371600"/>
            <a:ext cx="1752600" cy="1385888"/>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40">
            <a:extLst>
              <a:ext uri="{FF2B5EF4-FFF2-40B4-BE49-F238E27FC236}">
                <a16:creationId xmlns:a16="http://schemas.microsoft.com/office/drawing/2014/main" id="{1D71D064-4306-4C13-956E-809D21267439}"/>
              </a:ext>
            </a:extLst>
          </p:cNvPr>
          <p:cNvSpPr>
            <a:spLocks noChangeArrowheads="1"/>
          </p:cNvSpPr>
          <p:nvPr/>
        </p:nvSpPr>
        <p:spPr bwMode="auto">
          <a:xfrm>
            <a:off x="838200" y="2708275"/>
            <a:ext cx="3057247" cy="5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5000"/>
              </a:lnSpc>
              <a:spcBef>
                <a:spcPct val="5000"/>
              </a:spcBef>
            </a:pPr>
            <a:r>
              <a:rPr kumimoji="0" lang="zh-CN" altLang="en-US" sz="2800"/>
              <a:t>射中次数记录如下</a:t>
            </a:r>
          </a:p>
        </p:txBody>
      </p:sp>
      <p:sp>
        <p:nvSpPr>
          <p:cNvPr id="72" name="Rectangle 41">
            <a:extLst>
              <a:ext uri="{FF2B5EF4-FFF2-40B4-BE49-F238E27FC236}">
                <a16:creationId xmlns:a16="http://schemas.microsoft.com/office/drawing/2014/main" id="{C9E38B2C-4904-42BF-A534-BAF3309BE65A}"/>
              </a:ext>
            </a:extLst>
          </p:cNvPr>
          <p:cNvSpPr>
            <a:spLocks noChangeArrowheads="1"/>
          </p:cNvSpPr>
          <p:nvPr/>
        </p:nvSpPr>
        <p:spPr bwMode="auto">
          <a:xfrm>
            <a:off x="827088" y="2276475"/>
            <a:ext cx="4833374" cy="5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5000"/>
              </a:lnSpc>
              <a:spcBef>
                <a:spcPct val="5000"/>
              </a:spcBef>
            </a:pPr>
            <a:r>
              <a:rPr kumimoji="0" lang="en-US" altLang="zh-CN" sz="2800" dirty="0"/>
              <a:t>(</a:t>
            </a:r>
            <a:r>
              <a:rPr kumimoji="0" lang="zh-CN" altLang="en-US" sz="2800" dirty="0"/>
              <a:t>命中的环数是一个随机变量</a:t>
            </a:r>
            <a:r>
              <a:rPr kumimoji="0" lang="en-US" altLang="zh-CN" sz="2800" dirty="0"/>
              <a:t>).</a:t>
            </a:r>
          </a:p>
        </p:txBody>
      </p:sp>
      <p:sp>
        <p:nvSpPr>
          <p:cNvPr id="73" name="Rectangle 42">
            <a:extLst>
              <a:ext uri="{FF2B5EF4-FFF2-40B4-BE49-F238E27FC236}">
                <a16:creationId xmlns:a16="http://schemas.microsoft.com/office/drawing/2014/main" id="{56DB0607-25CB-4141-9094-F14D9F48631D}"/>
              </a:ext>
            </a:extLst>
          </p:cNvPr>
          <p:cNvSpPr>
            <a:spLocks noChangeArrowheads="1"/>
          </p:cNvSpPr>
          <p:nvPr/>
        </p:nvSpPr>
        <p:spPr bwMode="auto">
          <a:xfrm>
            <a:off x="827088" y="1773238"/>
            <a:ext cx="1002197" cy="5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5000"/>
              </a:lnSpc>
              <a:spcBef>
                <a:spcPct val="5000"/>
              </a:spcBef>
            </a:pPr>
            <a:r>
              <a:rPr kumimoji="0" lang="zh-CN" altLang="en-US" sz="2800" dirty="0"/>
              <a:t>件下</a:t>
            </a:r>
            <a:r>
              <a:rPr kumimoji="0" lang="en-US" altLang="zh-CN" sz="2800" dirty="0"/>
              <a:t>,</a:t>
            </a:r>
          </a:p>
        </p:txBody>
      </p:sp>
      <p:sp>
        <p:nvSpPr>
          <p:cNvPr id="74" name="Rectangle 43">
            <a:extLst>
              <a:ext uri="{FF2B5EF4-FFF2-40B4-BE49-F238E27FC236}">
                <a16:creationId xmlns:a16="http://schemas.microsoft.com/office/drawing/2014/main" id="{82E685D4-721D-40CF-8D6D-6B1BBB130FF6}"/>
              </a:ext>
            </a:extLst>
          </p:cNvPr>
          <p:cNvSpPr>
            <a:spLocks noChangeArrowheads="1"/>
          </p:cNvSpPr>
          <p:nvPr/>
        </p:nvSpPr>
        <p:spPr bwMode="auto">
          <a:xfrm>
            <a:off x="1673225" y="1768475"/>
            <a:ext cx="3916457" cy="5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5000"/>
              </a:lnSpc>
              <a:spcBef>
                <a:spcPct val="5000"/>
              </a:spcBef>
            </a:pPr>
            <a:r>
              <a:rPr kumimoji="0" lang="zh-CN" altLang="en-US" sz="2800" dirty="0"/>
              <a:t>瞄准靶子相继射击</a:t>
            </a:r>
            <a:r>
              <a:rPr kumimoji="0" lang="en-US" altLang="zh-CN" sz="2800" dirty="0"/>
              <a:t>90</a:t>
            </a:r>
            <a:r>
              <a:rPr kumimoji="0" lang="zh-CN" altLang="en-US" sz="2800" dirty="0"/>
              <a:t>次</a:t>
            </a:r>
            <a:r>
              <a:rPr kumimoji="0" lang="en-US" altLang="zh-CN" sz="2800" dirty="0"/>
              <a:t>,</a:t>
            </a:r>
          </a:p>
        </p:txBody>
      </p:sp>
      <p:sp>
        <p:nvSpPr>
          <p:cNvPr id="75" name="Rectangle 44">
            <a:extLst>
              <a:ext uri="{FF2B5EF4-FFF2-40B4-BE49-F238E27FC236}">
                <a16:creationId xmlns:a16="http://schemas.microsoft.com/office/drawing/2014/main" id="{5EDA4B1A-7F84-4C4E-AF22-142877BCCC23}"/>
              </a:ext>
            </a:extLst>
          </p:cNvPr>
          <p:cNvSpPr>
            <a:spLocks noChangeArrowheads="1"/>
          </p:cNvSpPr>
          <p:nvPr/>
        </p:nvSpPr>
        <p:spPr bwMode="auto">
          <a:xfrm>
            <a:off x="1778000" y="5608638"/>
            <a:ext cx="60340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0" lang="zh-CN" altLang="en-US" sz="2800" dirty="0"/>
              <a:t>该射手每次射击</a:t>
            </a:r>
            <a:r>
              <a:rPr kumimoji="0" lang="zh-CN" altLang="en-US" sz="2800" b="1" dirty="0">
                <a:solidFill>
                  <a:srgbClr val="FF0000"/>
                </a:solidFill>
              </a:rPr>
              <a:t>平均命中</a:t>
            </a:r>
            <a:r>
              <a:rPr kumimoji="0" lang="zh-CN" altLang="en-US" sz="2800" dirty="0"/>
              <a:t>靶多少环</a:t>
            </a:r>
            <a:r>
              <a:rPr kumimoji="0" lang="en-US" altLang="zh-CN" sz="2800" dirty="0"/>
              <a:t>?</a:t>
            </a:r>
          </a:p>
        </p:txBody>
      </p:sp>
      <p:graphicFrame>
        <p:nvGraphicFramePr>
          <p:cNvPr id="76" name="Object 46">
            <a:extLst>
              <a:ext uri="{FF2B5EF4-FFF2-40B4-BE49-F238E27FC236}">
                <a16:creationId xmlns:a16="http://schemas.microsoft.com/office/drawing/2014/main" id="{A7EC7224-61FC-4F33-BB7D-80C414B7953F}"/>
              </a:ext>
            </a:extLst>
          </p:cNvPr>
          <p:cNvGraphicFramePr>
            <a:graphicFrameLocks noChangeAspect="1"/>
          </p:cNvGraphicFramePr>
          <p:nvPr>
            <p:extLst>
              <p:ext uri="{D42A27DB-BD31-4B8C-83A1-F6EECF244321}">
                <p14:modId xmlns:p14="http://schemas.microsoft.com/office/powerpoint/2010/main" val="46299408"/>
              </p:ext>
            </p:extLst>
          </p:nvPr>
        </p:nvGraphicFramePr>
        <p:xfrm>
          <a:off x="4356100" y="4041775"/>
          <a:ext cx="368300" cy="317500"/>
        </p:xfrm>
        <a:graphic>
          <a:graphicData uri="http://schemas.openxmlformats.org/presentationml/2006/ole">
            <mc:AlternateContent xmlns:mc="http://schemas.openxmlformats.org/markup-compatibility/2006">
              <mc:Choice xmlns:v="urn:schemas-microsoft-com:vml" Requires="v">
                <p:oleObj spid="_x0000_s102002" name="公式" r:id="rId22" imgW="368280" imgH="317160" progId="Equation.3">
                  <p:embed/>
                </p:oleObj>
              </mc:Choice>
              <mc:Fallback>
                <p:oleObj name="公式" r:id="rId22" imgW="368280" imgH="317160" progId="Equation.3">
                  <p:embed/>
                  <p:pic>
                    <p:nvPicPr>
                      <p:cNvPr id="141358" name="Object 46">
                        <a:extLst>
                          <a:ext uri="{FF2B5EF4-FFF2-40B4-BE49-F238E27FC236}">
                            <a16:creationId xmlns:a16="http://schemas.microsoft.com/office/drawing/2014/main" id="{BBB0DE81-BC60-400E-A0EF-B98C1087732D}"/>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356100" y="4041775"/>
                        <a:ext cx="3683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7" name="Object 47">
            <a:extLst>
              <a:ext uri="{FF2B5EF4-FFF2-40B4-BE49-F238E27FC236}">
                <a16:creationId xmlns:a16="http://schemas.microsoft.com/office/drawing/2014/main" id="{E68A8328-43CE-4EB0-9C01-18A1829FD40C}"/>
              </a:ext>
            </a:extLst>
          </p:cNvPr>
          <p:cNvGraphicFramePr>
            <a:graphicFrameLocks noChangeAspect="1"/>
          </p:cNvGraphicFramePr>
          <p:nvPr>
            <p:extLst>
              <p:ext uri="{D42A27DB-BD31-4B8C-83A1-F6EECF244321}">
                <p14:modId xmlns:p14="http://schemas.microsoft.com/office/powerpoint/2010/main" val="3733669311"/>
              </p:ext>
            </p:extLst>
          </p:nvPr>
        </p:nvGraphicFramePr>
        <p:xfrm>
          <a:off x="5076825" y="4040188"/>
          <a:ext cx="368300" cy="317500"/>
        </p:xfrm>
        <a:graphic>
          <a:graphicData uri="http://schemas.openxmlformats.org/presentationml/2006/ole">
            <mc:AlternateContent xmlns:mc="http://schemas.openxmlformats.org/markup-compatibility/2006">
              <mc:Choice xmlns:v="urn:schemas-microsoft-com:vml" Requires="v">
                <p:oleObj spid="_x0000_s102003" name="公式" r:id="rId24" imgW="368280" imgH="317160" progId="Equation.3">
                  <p:embed/>
                </p:oleObj>
              </mc:Choice>
              <mc:Fallback>
                <p:oleObj name="公式" r:id="rId24" imgW="368280" imgH="317160" progId="Equation.3">
                  <p:embed/>
                  <p:pic>
                    <p:nvPicPr>
                      <p:cNvPr id="141359" name="Object 47">
                        <a:extLst>
                          <a:ext uri="{FF2B5EF4-FFF2-40B4-BE49-F238E27FC236}">
                            <a16:creationId xmlns:a16="http://schemas.microsoft.com/office/drawing/2014/main" id="{A9B5A317-235A-4AE5-8765-DC3B25C412AE}"/>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076825" y="4040188"/>
                        <a:ext cx="3683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8" name="Object 48">
            <a:extLst>
              <a:ext uri="{FF2B5EF4-FFF2-40B4-BE49-F238E27FC236}">
                <a16:creationId xmlns:a16="http://schemas.microsoft.com/office/drawing/2014/main" id="{27F4855C-C021-4994-91C6-517FD017DC6A}"/>
              </a:ext>
            </a:extLst>
          </p:cNvPr>
          <p:cNvGraphicFramePr>
            <a:graphicFrameLocks noChangeAspect="1"/>
          </p:cNvGraphicFramePr>
          <p:nvPr>
            <p:extLst>
              <p:ext uri="{D42A27DB-BD31-4B8C-83A1-F6EECF244321}">
                <p14:modId xmlns:p14="http://schemas.microsoft.com/office/powerpoint/2010/main" val="3803395472"/>
              </p:ext>
            </p:extLst>
          </p:nvPr>
        </p:nvGraphicFramePr>
        <p:xfrm>
          <a:off x="5148263" y="4651375"/>
          <a:ext cx="406400" cy="838200"/>
        </p:xfrm>
        <a:graphic>
          <a:graphicData uri="http://schemas.openxmlformats.org/presentationml/2006/ole">
            <mc:AlternateContent xmlns:mc="http://schemas.openxmlformats.org/markup-compatibility/2006">
              <mc:Choice xmlns:v="urn:schemas-microsoft-com:vml" Requires="v">
                <p:oleObj spid="_x0000_s102004" name="公式" r:id="rId26" imgW="406080" imgH="838080" progId="Equation.3">
                  <p:embed/>
                </p:oleObj>
              </mc:Choice>
              <mc:Fallback>
                <p:oleObj name="公式" r:id="rId26" imgW="406080" imgH="838080" progId="Equation.3">
                  <p:embed/>
                  <p:pic>
                    <p:nvPicPr>
                      <p:cNvPr id="141360" name="Object 48">
                        <a:extLst>
                          <a:ext uri="{FF2B5EF4-FFF2-40B4-BE49-F238E27FC236}">
                            <a16:creationId xmlns:a16="http://schemas.microsoft.com/office/drawing/2014/main" id="{7E5430C6-6308-4A66-A93C-452EACE944C3}"/>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148263" y="4651375"/>
                        <a:ext cx="406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 name="Object 49">
            <a:extLst>
              <a:ext uri="{FF2B5EF4-FFF2-40B4-BE49-F238E27FC236}">
                <a16:creationId xmlns:a16="http://schemas.microsoft.com/office/drawing/2014/main" id="{38531713-479D-4B31-AFF8-B364AC2760DE}"/>
              </a:ext>
            </a:extLst>
          </p:cNvPr>
          <p:cNvGraphicFramePr>
            <a:graphicFrameLocks noChangeAspect="1"/>
          </p:cNvGraphicFramePr>
          <p:nvPr>
            <p:extLst>
              <p:ext uri="{D42A27DB-BD31-4B8C-83A1-F6EECF244321}">
                <p14:modId xmlns:p14="http://schemas.microsoft.com/office/powerpoint/2010/main" val="2274163852"/>
              </p:ext>
            </p:extLst>
          </p:nvPr>
        </p:nvGraphicFramePr>
        <p:xfrm>
          <a:off x="4356100" y="4651375"/>
          <a:ext cx="406400" cy="838200"/>
        </p:xfrm>
        <a:graphic>
          <a:graphicData uri="http://schemas.openxmlformats.org/presentationml/2006/ole">
            <mc:AlternateContent xmlns:mc="http://schemas.openxmlformats.org/markup-compatibility/2006">
              <mc:Choice xmlns:v="urn:schemas-microsoft-com:vml" Requires="v">
                <p:oleObj spid="_x0000_s102005" name="公式" r:id="rId28" imgW="406080" imgH="838080" progId="Equation.3">
                  <p:embed/>
                </p:oleObj>
              </mc:Choice>
              <mc:Fallback>
                <p:oleObj name="公式" r:id="rId28" imgW="406080" imgH="838080" progId="Equation.3">
                  <p:embed/>
                  <p:pic>
                    <p:nvPicPr>
                      <p:cNvPr id="141361" name="Object 49">
                        <a:extLst>
                          <a:ext uri="{FF2B5EF4-FFF2-40B4-BE49-F238E27FC236}">
                            <a16:creationId xmlns:a16="http://schemas.microsoft.com/office/drawing/2014/main" id="{B5312B57-4815-4B4E-8AC1-7DC2FA26F058}"/>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356100" y="4651375"/>
                        <a:ext cx="406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 name="Object 50">
            <a:extLst>
              <a:ext uri="{FF2B5EF4-FFF2-40B4-BE49-F238E27FC236}">
                <a16:creationId xmlns:a16="http://schemas.microsoft.com/office/drawing/2014/main" id="{BA8EA625-7875-4DBC-ADEA-ED571DBA58A6}"/>
              </a:ext>
            </a:extLst>
          </p:cNvPr>
          <p:cNvGraphicFramePr>
            <a:graphicFrameLocks noChangeAspect="1"/>
          </p:cNvGraphicFramePr>
          <p:nvPr>
            <p:extLst>
              <p:ext uri="{D42A27DB-BD31-4B8C-83A1-F6EECF244321}">
                <p14:modId xmlns:p14="http://schemas.microsoft.com/office/powerpoint/2010/main" val="1753851571"/>
              </p:ext>
            </p:extLst>
          </p:nvPr>
        </p:nvGraphicFramePr>
        <p:xfrm>
          <a:off x="6877050" y="4651375"/>
          <a:ext cx="419100" cy="838200"/>
        </p:xfrm>
        <a:graphic>
          <a:graphicData uri="http://schemas.openxmlformats.org/presentationml/2006/ole">
            <mc:AlternateContent xmlns:mc="http://schemas.openxmlformats.org/markup-compatibility/2006">
              <mc:Choice xmlns:v="urn:schemas-microsoft-com:vml" Requires="v">
                <p:oleObj spid="_x0000_s102006" name="公式" r:id="rId30" imgW="419040" imgH="838080" progId="Equation.3">
                  <p:embed/>
                </p:oleObj>
              </mc:Choice>
              <mc:Fallback>
                <p:oleObj name="公式" r:id="rId30" imgW="419040" imgH="838080" progId="Equation.3">
                  <p:embed/>
                  <p:pic>
                    <p:nvPicPr>
                      <p:cNvPr id="141362" name="Object 50">
                        <a:extLst>
                          <a:ext uri="{FF2B5EF4-FFF2-40B4-BE49-F238E27FC236}">
                            <a16:creationId xmlns:a16="http://schemas.microsoft.com/office/drawing/2014/main" id="{3A9BEB82-6A19-4669-9477-C9DDC3AD2D1A}"/>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877050" y="4651375"/>
                        <a:ext cx="4191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 name="Object 51">
            <a:extLst>
              <a:ext uri="{FF2B5EF4-FFF2-40B4-BE49-F238E27FC236}">
                <a16:creationId xmlns:a16="http://schemas.microsoft.com/office/drawing/2014/main" id="{E2BAA3B6-A029-4060-90B8-17AAF9CF055D}"/>
              </a:ext>
            </a:extLst>
          </p:cNvPr>
          <p:cNvGraphicFramePr>
            <a:graphicFrameLocks noChangeAspect="1"/>
          </p:cNvGraphicFramePr>
          <p:nvPr>
            <p:extLst>
              <p:ext uri="{D42A27DB-BD31-4B8C-83A1-F6EECF244321}">
                <p14:modId xmlns:p14="http://schemas.microsoft.com/office/powerpoint/2010/main" val="1829763420"/>
              </p:ext>
            </p:extLst>
          </p:nvPr>
        </p:nvGraphicFramePr>
        <p:xfrm>
          <a:off x="6948488" y="4041775"/>
          <a:ext cx="393700" cy="317500"/>
        </p:xfrm>
        <a:graphic>
          <a:graphicData uri="http://schemas.openxmlformats.org/presentationml/2006/ole">
            <mc:AlternateContent xmlns:mc="http://schemas.openxmlformats.org/markup-compatibility/2006">
              <mc:Choice xmlns:v="urn:schemas-microsoft-com:vml" Requires="v">
                <p:oleObj spid="_x0000_s102007" name="公式" r:id="rId32" imgW="393480" imgH="317160" progId="Equation.3">
                  <p:embed/>
                </p:oleObj>
              </mc:Choice>
              <mc:Fallback>
                <p:oleObj name="公式" r:id="rId32" imgW="393480" imgH="317160" progId="Equation.3">
                  <p:embed/>
                  <p:pic>
                    <p:nvPicPr>
                      <p:cNvPr id="141363" name="Object 51">
                        <a:extLst>
                          <a:ext uri="{FF2B5EF4-FFF2-40B4-BE49-F238E27FC236}">
                            <a16:creationId xmlns:a16="http://schemas.microsoft.com/office/drawing/2014/main" id="{779F1D87-2A07-4058-A3FB-050D3AD0AD62}"/>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948488" y="4041775"/>
                        <a:ext cx="3937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5429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wipe(left)">
                                      <p:cBhvr>
                                        <p:cTn id="7" dur="5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wipe(left)">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wipe(left)">
                                      <p:cBhvr>
                                        <p:cTn id="17" dur="500"/>
                                        <p:tgtEl>
                                          <p:spTgt spid="7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wipe(left)">
                                      <p:cBhvr>
                                        <p:cTn id="22" dur="500"/>
                                        <p:tgtEl>
                                          <p:spTgt spid="7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wipe(left)">
                                      <p:cBhvr>
                                        <p:cTn id="27" dur="500"/>
                                        <p:tgtEl>
                                          <p:spTgt spid="7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1"/>
                                        </p:tgtEl>
                                        <p:attrNameLst>
                                          <p:attrName>style.visibility</p:attrName>
                                        </p:attrNameLst>
                                      </p:cBhvr>
                                      <p:to>
                                        <p:strVal val="visible"/>
                                      </p:to>
                                    </p:set>
                                    <p:animEffect transition="in" filter="wipe(left)">
                                      <p:cBhvr>
                                        <p:cTn id="32" dur="500"/>
                                        <p:tgtEl>
                                          <p:spTgt spid="7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wipe(left)">
                                      <p:cBhvr>
                                        <p:cTn id="37" dur="500"/>
                                        <p:tgtEl>
                                          <p:spTgt spid="5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wipe(left)">
                                      <p:cBhvr>
                                        <p:cTn id="42" dur="500"/>
                                        <p:tgtEl>
                                          <p:spTgt spid="6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8"/>
                                        </p:tgtEl>
                                        <p:attrNameLst>
                                          <p:attrName>style.visibility</p:attrName>
                                        </p:attrNameLst>
                                      </p:cBhvr>
                                      <p:to>
                                        <p:strVal val="visible"/>
                                      </p:to>
                                    </p:set>
                                    <p:animEffect transition="in" filter="wipe(left)">
                                      <p:cBhvr>
                                        <p:cTn id="47" dur="500"/>
                                        <p:tgtEl>
                                          <p:spTgt spid="6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9"/>
                                        </p:tgtEl>
                                        <p:attrNameLst>
                                          <p:attrName>style.visibility</p:attrName>
                                        </p:attrNameLst>
                                      </p:cBhvr>
                                      <p:to>
                                        <p:strVal val="visible"/>
                                      </p:to>
                                    </p:set>
                                    <p:animEffect transition="in" filter="wipe(left)">
                                      <p:cBhvr>
                                        <p:cTn id="52" dur="500"/>
                                        <p:tgtEl>
                                          <p:spTgt spid="6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60"/>
                                        </p:tgtEl>
                                        <p:attrNameLst>
                                          <p:attrName>style.visibility</p:attrName>
                                        </p:attrNameLst>
                                      </p:cBhvr>
                                      <p:to>
                                        <p:strVal val="visible"/>
                                      </p:to>
                                    </p:set>
                                    <p:animEffect transition="in" filter="wipe(left)">
                                      <p:cBhvr>
                                        <p:cTn id="57" dur="500"/>
                                        <p:tgtEl>
                                          <p:spTgt spid="6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61"/>
                                        </p:tgtEl>
                                        <p:attrNameLst>
                                          <p:attrName>style.visibility</p:attrName>
                                        </p:attrNameLst>
                                      </p:cBhvr>
                                      <p:to>
                                        <p:strVal val="visible"/>
                                      </p:to>
                                    </p:set>
                                    <p:animEffect transition="in" filter="wipe(left)">
                                      <p:cBhvr>
                                        <p:cTn id="62" dur="500"/>
                                        <p:tgtEl>
                                          <p:spTgt spid="6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76"/>
                                        </p:tgtEl>
                                        <p:attrNameLst>
                                          <p:attrName>style.visibility</p:attrName>
                                        </p:attrNameLst>
                                      </p:cBhvr>
                                      <p:to>
                                        <p:strVal val="visible"/>
                                      </p:to>
                                    </p:set>
                                    <p:animEffect transition="in" filter="wipe(left)">
                                      <p:cBhvr>
                                        <p:cTn id="67" dur="500"/>
                                        <p:tgtEl>
                                          <p:spTgt spid="7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77"/>
                                        </p:tgtEl>
                                        <p:attrNameLst>
                                          <p:attrName>style.visibility</p:attrName>
                                        </p:attrNameLst>
                                      </p:cBhvr>
                                      <p:to>
                                        <p:strVal val="visible"/>
                                      </p:to>
                                    </p:set>
                                    <p:animEffect transition="in" filter="wipe(left)">
                                      <p:cBhvr>
                                        <p:cTn id="72" dur="500"/>
                                        <p:tgtEl>
                                          <p:spTgt spid="7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62"/>
                                        </p:tgtEl>
                                        <p:attrNameLst>
                                          <p:attrName>style.visibility</p:attrName>
                                        </p:attrNameLst>
                                      </p:cBhvr>
                                      <p:to>
                                        <p:strVal val="visible"/>
                                      </p:to>
                                    </p:set>
                                    <p:animEffect transition="in" filter="wipe(left)">
                                      <p:cBhvr>
                                        <p:cTn id="77" dur="500"/>
                                        <p:tgtEl>
                                          <p:spTgt spid="62"/>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81"/>
                                        </p:tgtEl>
                                        <p:attrNameLst>
                                          <p:attrName>style.visibility</p:attrName>
                                        </p:attrNameLst>
                                      </p:cBhvr>
                                      <p:to>
                                        <p:strVal val="visible"/>
                                      </p:to>
                                    </p:set>
                                    <p:animEffect transition="in" filter="wipe(left)">
                                      <p:cBhvr>
                                        <p:cTn id="82" dur="500"/>
                                        <p:tgtEl>
                                          <p:spTgt spid="81"/>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63"/>
                                        </p:tgtEl>
                                        <p:attrNameLst>
                                          <p:attrName>style.visibility</p:attrName>
                                        </p:attrNameLst>
                                      </p:cBhvr>
                                      <p:to>
                                        <p:strVal val="visible"/>
                                      </p:to>
                                    </p:set>
                                    <p:animEffect transition="in" filter="wipe(left)">
                                      <p:cBhvr>
                                        <p:cTn id="87" dur="500"/>
                                        <p:tgtEl>
                                          <p:spTgt spid="6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64"/>
                                        </p:tgtEl>
                                        <p:attrNameLst>
                                          <p:attrName>style.visibility</p:attrName>
                                        </p:attrNameLst>
                                      </p:cBhvr>
                                      <p:to>
                                        <p:strVal val="visible"/>
                                      </p:to>
                                    </p:set>
                                    <p:animEffect transition="in" filter="wipe(left)">
                                      <p:cBhvr>
                                        <p:cTn id="92" dur="500"/>
                                        <p:tgtEl>
                                          <p:spTgt spid="6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79"/>
                                        </p:tgtEl>
                                        <p:attrNameLst>
                                          <p:attrName>style.visibility</p:attrName>
                                        </p:attrNameLst>
                                      </p:cBhvr>
                                      <p:to>
                                        <p:strVal val="visible"/>
                                      </p:to>
                                    </p:set>
                                    <p:animEffect transition="in" filter="wipe(left)">
                                      <p:cBhvr>
                                        <p:cTn id="97" dur="500"/>
                                        <p:tgtEl>
                                          <p:spTgt spid="79"/>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78"/>
                                        </p:tgtEl>
                                        <p:attrNameLst>
                                          <p:attrName>style.visibility</p:attrName>
                                        </p:attrNameLst>
                                      </p:cBhvr>
                                      <p:to>
                                        <p:strVal val="visible"/>
                                      </p:to>
                                    </p:set>
                                    <p:animEffect transition="in" filter="wipe(left)">
                                      <p:cBhvr>
                                        <p:cTn id="102" dur="500"/>
                                        <p:tgtEl>
                                          <p:spTgt spid="78"/>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65"/>
                                        </p:tgtEl>
                                        <p:attrNameLst>
                                          <p:attrName>style.visibility</p:attrName>
                                        </p:attrNameLst>
                                      </p:cBhvr>
                                      <p:to>
                                        <p:strVal val="visible"/>
                                      </p:to>
                                    </p:set>
                                    <p:animEffect transition="in" filter="wipe(left)">
                                      <p:cBhvr>
                                        <p:cTn id="107" dur="500"/>
                                        <p:tgtEl>
                                          <p:spTgt spid="65"/>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80"/>
                                        </p:tgtEl>
                                        <p:attrNameLst>
                                          <p:attrName>style.visibility</p:attrName>
                                        </p:attrNameLst>
                                      </p:cBhvr>
                                      <p:to>
                                        <p:strVal val="visible"/>
                                      </p:to>
                                    </p:set>
                                    <p:animEffect transition="in" filter="wipe(left)">
                                      <p:cBhvr>
                                        <p:cTn id="112" dur="500"/>
                                        <p:tgtEl>
                                          <p:spTgt spid="80"/>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nodeType="clickEffect">
                                  <p:stCondLst>
                                    <p:cond delay="0"/>
                                  </p:stCondLst>
                                  <p:childTnLst>
                                    <p:set>
                                      <p:cBhvr>
                                        <p:cTn id="116" dur="1" fill="hold">
                                          <p:stCondLst>
                                            <p:cond delay="0"/>
                                          </p:stCondLst>
                                        </p:cTn>
                                        <p:tgtEl>
                                          <p:spTgt spid="66"/>
                                        </p:tgtEl>
                                        <p:attrNameLst>
                                          <p:attrName>style.visibility</p:attrName>
                                        </p:attrNameLst>
                                      </p:cBhvr>
                                      <p:to>
                                        <p:strVal val="visible"/>
                                      </p:to>
                                    </p:set>
                                    <p:animEffect transition="in" filter="wipe(left)">
                                      <p:cBhvr>
                                        <p:cTn id="117" dur="500"/>
                                        <p:tgtEl>
                                          <p:spTgt spid="66"/>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54"/>
                                        </p:tgtEl>
                                        <p:attrNameLst>
                                          <p:attrName>style.visibility</p:attrName>
                                        </p:attrNameLst>
                                      </p:cBhvr>
                                      <p:to>
                                        <p:strVal val="visible"/>
                                      </p:to>
                                    </p:set>
                                    <p:animEffect transition="in" filter="wipe(left)">
                                      <p:cBhvr>
                                        <p:cTn id="122" dur="500"/>
                                        <p:tgtEl>
                                          <p:spTgt spid="54"/>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75"/>
                                        </p:tgtEl>
                                        <p:attrNameLst>
                                          <p:attrName>style.visibility</p:attrName>
                                        </p:attrNameLst>
                                      </p:cBhvr>
                                      <p:to>
                                        <p:strVal val="visible"/>
                                      </p:to>
                                    </p:set>
                                    <p:animEffect transition="in" filter="wipe(left)">
                                      <p:cBhvr>
                                        <p:cTn id="12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4" grpId="0"/>
      <p:bldP spid="67" grpId="0"/>
      <p:bldP spid="71" grpId="0"/>
      <p:bldP spid="72" grpId="0"/>
      <p:bldP spid="73" grpId="0"/>
      <p:bldP spid="74" grpId="0"/>
      <p:bldP spid="75"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6863FD-E727-4082-84D0-87C4674E156E}"/>
              </a:ext>
            </a:extLst>
          </p:cNvPr>
          <p:cNvSpPr>
            <a:spLocks noGrp="1"/>
          </p:cNvSpPr>
          <p:nvPr>
            <p:ph type="title"/>
          </p:nvPr>
        </p:nvSpPr>
        <p:spPr/>
        <p:txBody>
          <a:bodyPr/>
          <a:lstStyle/>
          <a:p>
            <a:r>
              <a:rPr lang="en-US" altLang="zh-CN" dirty="0"/>
              <a:t>3.5-3 </a:t>
            </a:r>
            <a:r>
              <a:rPr lang="zh-CN" altLang="en-US" dirty="0"/>
              <a:t>随机变量的数字特征</a:t>
            </a:r>
          </a:p>
        </p:txBody>
      </p:sp>
      <p:sp>
        <p:nvSpPr>
          <p:cNvPr id="3" name="内容占位符 2">
            <a:extLst>
              <a:ext uri="{FF2B5EF4-FFF2-40B4-BE49-F238E27FC236}">
                <a16:creationId xmlns:a16="http://schemas.microsoft.com/office/drawing/2014/main" id="{7F86BEA8-7993-4E7B-A115-2DDA5D3B3EE0}"/>
              </a:ext>
            </a:extLst>
          </p:cNvPr>
          <p:cNvSpPr>
            <a:spLocks noGrp="1"/>
          </p:cNvSpPr>
          <p:nvPr>
            <p:ph idx="1"/>
          </p:nvPr>
        </p:nvSpPr>
        <p:spPr/>
        <p:txBody>
          <a:bodyPr/>
          <a:lstStyle/>
          <a:p>
            <a:endParaRPr lang="zh-CN" altLang="en-US"/>
          </a:p>
        </p:txBody>
      </p:sp>
      <p:sp>
        <p:nvSpPr>
          <p:cNvPr id="4" name="Rectangle 2">
            <a:extLst>
              <a:ext uri="{FF2B5EF4-FFF2-40B4-BE49-F238E27FC236}">
                <a16:creationId xmlns:a16="http://schemas.microsoft.com/office/drawing/2014/main" id="{BB8D39DF-AB60-42E1-B381-4054AED03B8A}"/>
              </a:ext>
            </a:extLst>
          </p:cNvPr>
          <p:cNvSpPr>
            <a:spLocks noChangeArrowheads="1"/>
          </p:cNvSpPr>
          <p:nvPr/>
        </p:nvSpPr>
        <p:spPr bwMode="auto">
          <a:xfrm>
            <a:off x="914400" y="914400"/>
            <a:ext cx="542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zh-CN" altLang="en-US" sz="2800" dirty="0">
                <a:solidFill>
                  <a:srgbClr val="FF0000"/>
                </a:solidFill>
                <a:ea typeface="黑体" panose="02010609060101010101" pitchFamily="49" charset="-122"/>
              </a:rPr>
              <a:t>解</a:t>
            </a:r>
          </a:p>
        </p:txBody>
      </p:sp>
      <p:sp>
        <p:nvSpPr>
          <p:cNvPr id="5" name="Rectangle 3">
            <a:extLst>
              <a:ext uri="{FF2B5EF4-FFF2-40B4-BE49-F238E27FC236}">
                <a16:creationId xmlns:a16="http://schemas.microsoft.com/office/drawing/2014/main" id="{C8CCB2BC-0231-49AC-ACD4-8A30C59EAC74}"/>
              </a:ext>
            </a:extLst>
          </p:cNvPr>
          <p:cNvSpPr>
            <a:spLocks noChangeArrowheads="1"/>
          </p:cNvSpPr>
          <p:nvPr/>
        </p:nvSpPr>
        <p:spPr bwMode="auto">
          <a:xfrm>
            <a:off x="1676400" y="914400"/>
            <a:ext cx="2327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zh-CN" altLang="en-US" sz="2800"/>
              <a:t>平均射中环数</a:t>
            </a:r>
          </a:p>
        </p:txBody>
      </p:sp>
      <p:graphicFrame>
        <p:nvGraphicFramePr>
          <p:cNvPr id="6" name="Object 4">
            <a:extLst>
              <a:ext uri="{FF2B5EF4-FFF2-40B4-BE49-F238E27FC236}">
                <a16:creationId xmlns:a16="http://schemas.microsoft.com/office/drawing/2014/main" id="{1BE7CFBF-E598-4AD4-A7D4-1A20642A4792}"/>
              </a:ext>
            </a:extLst>
          </p:cNvPr>
          <p:cNvGraphicFramePr>
            <a:graphicFrameLocks noChangeAspect="1"/>
          </p:cNvGraphicFramePr>
          <p:nvPr>
            <p:extLst>
              <p:ext uri="{D42A27DB-BD31-4B8C-83A1-F6EECF244321}">
                <p14:modId xmlns:p14="http://schemas.microsoft.com/office/powerpoint/2010/main" val="3748446478"/>
              </p:ext>
            </p:extLst>
          </p:nvPr>
        </p:nvGraphicFramePr>
        <p:xfrm>
          <a:off x="3949700" y="762000"/>
          <a:ext cx="2895600" cy="876300"/>
        </p:xfrm>
        <a:graphic>
          <a:graphicData uri="http://schemas.openxmlformats.org/presentationml/2006/ole">
            <mc:AlternateContent xmlns:mc="http://schemas.openxmlformats.org/markup-compatibility/2006">
              <mc:Choice xmlns:v="urn:schemas-microsoft-com:vml" Requires="v">
                <p:oleObj spid="_x0000_s102602" name="公式" r:id="rId3" imgW="2895480" imgH="876240" progId="Equation.3">
                  <p:embed/>
                </p:oleObj>
              </mc:Choice>
              <mc:Fallback>
                <p:oleObj name="公式" r:id="rId3" imgW="2895480" imgH="876240" progId="Equation.3">
                  <p:embed/>
                  <p:pic>
                    <p:nvPicPr>
                      <p:cNvPr id="142340" name="Object 4">
                        <a:extLst>
                          <a:ext uri="{FF2B5EF4-FFF2-40B4-BE49-F238E27FC236}">
                            <a16:creationId xmlns:a16="http://schemas.microsoft.com/office/drawing/2014/main" id="{1091CB55-7048-49B3-B61D-E9F4D75C8E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9700" y="762000"/>
                        <a:ext cx="2895600"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5">
            <a:extLst>
              <a:ext uri="{FF2B5EF4-FFF2-40B4-BE49-F238E27FC236}">
                <a16:creationId xmlns:a16="http://schemas.microsoft.com/office/drawing/2014/main" id="{10D98AE9-6A57-437B-B213-B4B6BEE0B956}"/>
              </a:ext>
            </a:extLst>
          </p:cNvPr>
          <p:cNvGraphicFramePr>
            <a:graphicFrameLocks noChangeAspect="1"/>
          </p:cNvGraphicFramePr>
          <p:nvPr>
            <p:extLst>
              <p:ext uri="{D42A27DB-BD31-4B8C-83A1-F6EECF244321}">
                <p14:modId xmlns:p14="http://schemas.microsoft.com/office/powerpoint/2010/main" val="3757233542"/>
              </p:ext>
            </p:extLst>
          </p:nvPr>
        </p:nvGraphicFramePr>
        <p:xfrm>
          <a:off x="1676400" y="1905000"/>
          <a:ext cx="6038850" cy="838200"/>
        </p:xfrm>
        <a:graphic>
          <a:graphicData uri="http://schemas.openxmlformats.org/presentationml/2006/ole">
            <mc:AlternateContent xmlns:mc="http://schemas.openxmlformats.org/markup-compatibility/2006">
              <mc:Choice xmlns:v="urn:schemas-microsoft-com:vml" Requires="v">
                <p:oleObj spid="_x0000_s102603" name="Equation" r:id="rId5" imgW="6667200" imgH="838080" progId="Equation.3">
                  <p:embed/>
                </p:oleObj>
              </mc:Choice>
              <mc:Fallback>
                <p:oleObj name="Equation" r:id="rId5" imgW="6667200" imgH="838080" progId="Equation.3">
                  <p:embed/>
                  <p:pic>
                    <p:nvPicPr>
                      <p:cNvPr id="142341" name="Object 5">
                        <a:extLst>
                          <a:ext uri="{FF2B5EF4-FFF2-40B4-BE49-F238E27FC236}">
                            <a16:creationId xmlns:a16="http://schemas.microsoft.com/office/drawing/2014/main" id="{96BC5F62-7C6F-47F3-8B47-AC046081DA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1905000"/>
                        <a:ext cx="603885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6">
            <a:extLst>
              <a:ext uri="{FF2B5EF4-FFF2-40B4-BE49-F238E27FC236}">
                <a16:creationId xmlns:a16="http://schemas.microsoft.com/office/drawing/2014/main" id="{7E99AA3F-7F78-4ADD-B8C7-4B52BDAD81E3}"/>
              </a:ext>
            </a:extLst>
          </p:cNvPr>
          <p:cNvGraphicFramePr>
            <a:graphicFrameLocks noChangeAspect="1"/>
          </p:cNvGraphicFramePr>
          <p:nvPr>
            <p:extLst>
              <p:ext uri="{D42A27DB-BD31-4B8C-83A1-F6EECF244321}">
                <p14:modId xmlns:p14="http://schemas.microsoft.com/office/powerpoint/2010/main" val="2413486274"/>
              </p:ext>
            </p:extLst>
          </p:nvPr>
        </p:nvGraphicFramePr>
        <p:xfrm>
          <a:off x="1733550" y="2819400"/>
          <a:ext cx="5842000" cy="1790700"/>
        </p:xfrm>
        <a:graphic>
          <a:graphicData uri="http://schemas.openxmlformats.org/presentationml/2006/ole">
            <mc:AlternateContent xmlns:mc="http://schemas.openxmlformats.org/markup-compatibility/2006">
              <mc:Choice xmlns:v="urn:schemas-microsoft-com:vml" Requires="v">
                <p:oleObj spid="_x0000_s102604" name="公式" r:id="rId7" imgW="5841720" imgH="1790640" progId="Equation.3">
                  <p:embed/>
                </p:oleObj>
              </mc:Choice>
              <mc:Fallback>
                <p:oleObj name="公式" r:id="rId7" imgW="5841720" imgH="1790640" progId="Equation.3">
                  <p:embed/>
                  <p:pic>
                    <p:nvPicPr>
                      <p:cNvPr id="142342" name="Object 6">
                        <a:extLst>
                          <a:ext uri="{FF2B5EF4-FFF2-40B4-BE49-F238E27FC236}">
                            <a16:creationId xmlns:a16="http://schemas.microsoft.com/office/drawing/2014/main" id="{3B538B78-829C-4A8C-B87E-F0E1847067C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33550" y="2819400"/>
                        <a:ext cx="5842000" cy="179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7">
            <a:extLst>
              <a:ext uri="{FF2B5EF4-FFF2-40B4-BE49-F238E27FC236}">
                <a16:creationId xmlns:a16="http://schemas.microsoft.com/office/drawing/2014/main" id="{FB625793-9AE6-40D9-8FE6-85E8CE7B8B6C}"/>
              </a:ext>
            </a:extLst>
          </p:cNvPr>
          <p:cNvGraphicFramePr>
            <a:graphicFrameLocks noChangeAspect="1"/>
          </p:cNvGraphicFramePr>
          <p:nvPr>
            <p:extLst>
              <p:ext uri="{D42A27DB-BD31-4B8C-83A1-F6EECF244321}">
                <p14:modId xmlns:p14="http://schemas.microsoft.com/office/powerpoint/2010/main" val="315064458"/>
              </p:ext>
            </p:extLst>
          </p:nvPr>
        </p:nvGraphicFramePr>
        <p:xfrm>
          <a:off x="3352800" y="4953000"/>
          <a:ext cx="1028700" cy="317500"/>
        </p:xfrm>
        <a:graphic>
          <a:graphicData uri="http://schemas.openxmlformats.org/presentationml/2006/ole">
            <mc:AlternateContent xmlns:mc="http://schemas.openxmlformats.org/markup-compatibility/2006">
              <mc:Choice xmlns:v="urn:schemas-microsoft-com:vml" Requires="v">
                <p:oleObj spid="_x0000_s102605" name="Equation" r:id="rId9" imgW="1028520" imgH="317160" progId="Equation.3">
                  <p:embed/>
                </p:oleObj>
              </mc:Choice>
              <mc:Fallback>
                <p:oleObj name="Equation" r:id="rId9" imgW="1028520" imgH="317160" progId="Equation.3">
                  <p:embed/>
                  <p:pic>
                    <p:nvPicPr>
                      <p:cNvPr id="142343" name="Object 7">
                        <a:extLst>
                          <a:ext uri="{FF2B5EF4-FFF2-40B4-BE49-F238E27FC236}">
                            <a16:creationId xmlns:a16="http://schemas.microsoft.com/office/drawing/2014/main" id="{8CB79B85-1A5A-40ED-A9EA-F2CB70BBD3A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52800" y="4953000"/>
                        <a:ext cx="10287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 name="Group 8">
            <a:extLst>
              <a:ext uri="{FF2B5EF4-FFF2-40B4-BE49-F238E27FC236}">
                <a16:creationId xmlns:a16="http://schemas.microsoft.com/office/drawing/2014/main" id="{66EA5DFD-1E66-4C9B-A5C1-AD2CA42D5C73}"/>
              </a:ext>
            </a:extLst>
          </p:cNvPr>
          <p:cNvGrpSpPr>
            <a:grpSpLocks/>
          </p:cNvGrpSpPr>
          <p:nvPr/>
        </p:nvGrpSpPr>
        <p:grpSpPr bwMode="auto">
          <a:xfrm>
            <a:off x="2438400" y="3657600"/>
            <a:ext cx="1524000" cy="76200"/>
            <a:chOff x="1536" y="2448"/>
            <a:chExt cx="1152" cy="0"/>
          </a:xfrm>
        </p:grpSpPr>
        <p:sp>
          <p:nvSpPr>
            <p:cNvPr id="11" name="Line 9">
              <a:extLst>
                <a:ext uri="{FF2B5EF4-FFF2-40B4-BE49-F238E27FC236}">
                  <a16:creationId xmlns:a16="http://schemas.microsoft.com/office/drawing/2014/main" id="{39358A01-0E15-44DF-B7AC-3C521FDC8D89}"/>
                </a:ext>
              </a:extLst>
            </p:cNvPr>
            <p:cNvSpPr>
              <a:spLocks noChangeShapeType="1"/>
            </p:cNvSpPr>
            <p:nvPr/>
          </p:nvSpPr>
          <p:spPr bwMode="auto">
            <a:xfrm>
              <a:off x="1536" y="2448"/>
              <a:ext cx="336" cy="0"/>
            </a:xfrm>
            <a:prstGeom prst="line">
              <a:avLst/>
            </a:prstGeom>
            <a:noFill/>
            <a:ln w="2857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sp>
          <p:nvSpPr>
            <p:cNvPr id="12" name="Line 10">
              <a:extLst>
                <a:ext uri="{FF2B5EF4-FFF2-40B4-BE49-F238E27FC236}">
                  <a16:creationId xmlns:a16="http://schemas.microsoft.com/office/drawing/2014/main" id="{A1B04A8B-7A0D-4206-984B-007D1072D910}"/>
                </a:ext>
              </a:extLst>
            </p:cNvPr>
            <p:cNvSpPr>
              <a:spLocks noChangeShapeType="1"/>
            </p:cNvSpPr>
            <p:nvPr/>
          </p:nvSpPr>
          <p:spPr bwMode="auto">
            <a:xfrm>
              <a:off x="2352" y="2448"/>
              <a:ext cx="336" cy="0"/>
            </a:xfrm>
            <a:prstGeom prst="line">
              <a:avLst/>
            </a:prstGeom>
            <a:noFill/>
            <a:ln w="2857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grpSp>
      <p:grpSp>
        <p:nvGrpSpPr>
          <p:cNvPr id="13" name="Group 11">
            <a:extLst>
              <a:ext uri="{FF2B5EF4-FFF2-40B4-BE49-F238E27FC236}">
                <a16:creationId xmlns:a16="http://schemas.microsoft.com/office/drawing/2014/main" id="{70621399-B8B2-4596-8F61-54A36EDAB43B}"/>
              </a:ext>
            </a:extLst>
          </p:cNvPr>
          <p:cNvGrpSpPr>
            <a:grpSpLocks/>
          </p:cNvGrpSpPr>
          <p:nvPr/>
        </p:nvGrpSpPr>
        <p:grpSpPr bwMode="auto">
          <a:xfrm>
            <a:off x="2705100" y="3657600"/>
            <a:ext cx="4953000" cy="990600"/>
            <a:chOff x="1728" y="2304"/>
            <a:chExt cx="3120" cy="624"/>
          </a:xfrm>
        </p:grpSpPr>
        <p:grpSp>
          <p:nvGrpSpPr>
            <p:cNvPr id="14" name="Group 12">
              <a:extLst>
                <a:ext uri="{FF2B5EF4-FFF2-40B4-BE49-F238E27FC236}">
                  <a16:creationId xmlns:a16="http://schemas.microsoft.com/office/drawing/2014/main" id="{9DEB1E1E-C12E-45B8-8919-6E17BC3274B1}"/>
                </a:ext>
              </a:extLst>
            </p:cNvPr>
            <p:cNvGrpSpPr>
              <a:grpSpLocks/>
            </p:cNvGrpSpPr>
            <p:nvPr/>
          </p:nvGrpSpPr>
          <p:grpSpPr bwMode="auto">
            <a:xfrm>
              <a:off x="2976" y="2304"/>
              <a:ext cx="1872" cy="48"/>
              <a:chOff x="3216" y="2448"/>
              <a:chExt cx="2016" cy="0"/>
            </a:xfrm>
          </p:grpSpPr>
          <p:sp>
            <p:nvSpPr>
              <p:cNvPr id="16" name="Line 13">
                <a:extLst>
                  <a:ext uri="{FF2B5EF4-FFF2-40B4-BE49-F238E27FC236}">
                    <a16:creationId xmlns:a16="http://schemas.microsoft.com/office/drawing/2014/main" id="{DFE0A8F1-4169-4C52-B4DC-6EEC79F83079}"/>
                  </a:ext>
                </a:extLst>
              </p:cNvPr>
              <p:cNvSpPr>
                <a:spLocks noChangeShapeType="1"/>
              </p:cNvSpPr>
              <p:nvPr/>
            </p:nvSpPr>
            <p:spPr bwMode="auto">
              <a:xfrm>
                <a:off x="3216" y="2448"/>
                <a:ext cx="336" cy="0"/>
              </a:xfrm>
              <a:prstGeom prst="line">
                <a:avLst/>
              </a:prstGeom>
              <a:noFill/>
              <a:ln w="2857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sp>
            <p:nvSpPr>
              <p:cNvPr id="17" name="Line 14">
                <a:extLst>
                  <a:ext uri="{FF2B5EF4-FFF2-40B4-BE49-F238E27FC236}">
                    <a16:creationId xmlns:a16="http://schemas.microsoft.com/office/drawing/2014/main" id="{D2C521A6-A12B-472F-8C4A-4EE43DBC40B4}"/>
                  </a:ext>
                </a:extLst>
              </p:cNvPr>
              <p:cNvSpPr>
                <a:spLocks noChangeShapeType="1"/>
              </p:cNvSpPr>
              <p:nvPr/>
            </p:nvSpPr>
            <p:spPr bwMode="auto">
              <a:xfrm>
                <a:off x="4080" y="2448"/>
                <a:ext cx="336" cy="0"/>
              </a:xfrm>
              <a:prstGeom prst="line">
                <a:avLst/>
              </a:prstGeom>
              <a:noFill/>
              <a:ln w="2857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sp>
            <p:nvSpPr>
              <p:cNvPr id="18" name="Line 15">
                <a:extLst>
                  <a:ext uri="{FF2B5EF4-FFF2-40B4-BE49-F238E27FC236}">
                    <a16:creationId xmlns:a16="http://schemas.microsoft.com/office/drawing/2014/main" id="{13861528-7A8E-46B8-A028-9CE51DBAB8CB}"/>
                  </a:ext>
                </a:extLst>
              </p:cNvPr>
              <p:cNvSpPr>
                <a:spLocks noChangeShapeType="1"/>
              </p:cNvSpPr>
              <p:nvPr/>
            </p:nvSpPr>
            <p:spPr bwMode="auto">
              <a:xfrm>
                <a:off x="4896" y="2448"/>
                <a:ext cx="336" cy="0"/>
              </a:xfrm>
              <a:prstGeom prst="line">
                <a:avLst/>
              </a:prstGeom>
              <a:noFill/>
              <a:ln w="2857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grpSp>
        <p:sp>
          <p:nvSpPr>
            <p:cNvPr id="15" name="Line 16">
              <a:extLst>
                <a:ext uri="{FF2B5EF4-FFF2-40B4-BE49-F238E27FC236}">
                  <a16:creationId xmlns:a16="http://schemas.microsoft.com/office/drawing/2014/main" id="{732182EB-FA32-4C1B-9B72-BE4A106A4298}"/>
                </a:ext>
              </a:extLst>
            </p:cNvPr>
            <p:cNvSpPr>
              <a:spLocks noChangeShapeType="1"/>
            </p:cNvSpPr>
            <p:nvPr/>
          </p:nvSpPr>
          <p:spPr bwMode="auto">
            <a:xfrm>
              <a:off x="1728" y="2928"/>
              <a:ext cx="336" cy="0"/>
            </a:xfrm>
            <a:prstGeom prst="line">
              <a:avLst/>
            </a:prstGeom>
            <a:noFill/>
            <a:ln w="2857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grpSp>
      <p:graphicFrame>
        <p:nvGraphicFramePr>
          <p:cNvPr id="19" name="Object 17">
            <a:extLst>
              <a:ext uri="{FF2B5EF4-FFF2-40B4-BE49-F238E27FC236}">
                <a16:creationId xmlns:a16="http://schemas.microsoft.com/office/drawing/2014/main" id="{00D2D829-FCB2-44C6-8DEB-8F1218CFD09E}"/>
              </a:ext>
            </a:extLst>
          </p:cNvPr>
          <p:cNvGraphicFramePr>
            <a:graphicFrameLocks noChangeAspect="1"/>
          </p:cNvGraphicFramePr>
          <p:nvPr>
            <p:extLst>
              <p:ext uri="{D42A27DB-BD31-4B8C-83A1-F6EECF244321}">
                <p14:modId xmlns:p14="http://schemas.microsoft.com/office/powerpoint/2010/main" val="2096875334"/>
              </p:ext>
            </p:extLst>
          </p:nvPr>
        </p:nvGraphicFramePr>
        <p:xfrm>
          <a:off x="1752600" y="4667250"/>
          <a:ext cx="1536700" cy="952500"/>
        </p:xfrm>
        <a:graphic>
          <a:graphicData uri="http://schemas.openxmlformats.org/presentationml/2006/ole">
            <mc:AlternateContent xmlns:mc="http://schemas.openxmlformats.org/markup-compatibility/2006">
              <mc:Choice xmlns:v="urn:schemas-microsoft-com:vml" Requires="v">
                <p:oleObj spid="_x0000_s102606" name="Equation" r:id="rId11" imgW="1536480" imgH="952200" progId="Equation.3">
                  <p:embed/>
                </p:oleObj>
              </mc:Choice>
              <mc:Fallback>
                <p:oleObj name="Equation" r:id="rId11" imgW="1536480" imgH="952200" progId="Equation.3">
                  <p:embed/>
                  <p:pic>
                    <p:nvPicPr>
                      <p:cNvPr id="142353" name="Object 17">
                        <a:extLst>
                          <a:ext uri="{FF2B5EF4-FFF2-40B4-BE49-F238E27FC236}">
                            <a16:creationId xmlns:a16="http://schemas.microsoft.com/office/drawing/2014/main" id="{F04BDBD0-5762-4D14-B8AD-94E40111E60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52600" y="4667250"/>
                        <a:ext cx="1536700"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Rectangle 18">
            <a:extLst>
              <a:ext uri="{FF2B5EF4-FFF2-40B4-BE49-F238E27FC236}">
                <a16:creationId xmlns:a16="http://schemas.microsoft.com/office/drawing/2014/main" id="{5B30580F-5AE0-42AC-9EC4-46BFC88E9245}"/>
              </a:ext>
            </a:extLst>
          </p:cNvPr>
          <p:cNvSpPr>
            <a:spLocks noChangeArrowheads="1"/>
          </p:cNvSpPr>
          <p:nvPr/>
        </p:nvSpPr>
        <p:spPr bwMode="auto">
          <a:xfrm>
            <a:off x="1185862" y="6005318"/>
            <a:ext cx="53831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zh-CN" altLang="en-US" sz="2800" dirty="0"/>
              <a:t>设射手命中的环数为随机变量 </a:t>
            </a:r>
            <a:r>
              <a:rPr kumimoji="0" lang="en-US" altLang="zh-CN" sz="2800" i="1" dirty="0"/>
              <a:t>Y </a:t>
            </a:r>
            <a:r>
              <a:rPr kumimoji="0" lang="en-US" altLang="zh-CN" sz="2800" dirty="0"/>
              <a:t>.</a:t>
            </a:r>
          </a:p>
        </p:txBody>
      </p:sp>
    </p:spTree>
    <p:extLst>
      <p:ext uri="{BB962C8B-B14F-4D97-AF65-F5344CB8AC3E}">
        <p14:creationId xmlns:p14="http://schemas.microsoft.com/office/powerpoint/2010/main" val="417346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left)">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left)">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utoUpdateAnimBg="0"/>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77CCD4-A319-49D6-8ABD-17CB7A65C90D}"/>
              </a:ext>
            </a:extLst>
          </p:cNvPr>
          <p:cNvSpPr>
            <a:spLocks noGrp="1"/>
          </p:cNvSpPr>
          <p:nvPr>
            <p:ph type="title"/>
          </p:nvPr>
        </p:nvSpPr>
        <p:spPr/>
        <p:txBody>
          <a:bodyPr/>
          <a:lstStyle/>
          <a:p>
            <a:r>
              <a:rPr lang="en-US" altLang="zh-CN" dirty="0"/>
              <a:t>3.5-3 </a:t>
            </a:r>
            <a:r>
              <a:rPr lang="zh-CN" altLang="en-US" dirty="0"/>
              <a:t>随机变量的数字特征</a:t>
            </a:r>
          </a:p>
        </p:txBody>
      </p:sp>
      <p:sp>
        <p:nvSpPr>
          <p:cNvPr id="3" name="内容占位符 2">
            <a:extLst>
              <a:ext uri="{FF2B5EF4-FFF2-40B4-BE49-F238E27FC236}">
                <a16:creationId xmlns:a16="http://schemas.microsoft.com/office/drawing/2014/main" id="{18D45C70-CAE3-42F4-82CD-589B9F590665}"/>
              </a:ext>
            </a:extLst>
          </p:cNvPr>
          <p:cNvSpPr>
            <a:spLocks noGrp="1"/>
          </p:cNvSpPr>
          <p:nvPr>
            <p:ph idx="1"/>
          </p:nvPr>
        </p:nvSpPr>
        <p:spPr/>
        <p:txBody>
          <a:bodyPr/>
          <a:lstStyle/>
          <a:p>
            <a:endParaRPr lang="zh-CN" altLang="en-US" dirty="0"/>
          </a:p>
        </p:txBody>
      </p:sp>
      <p:graphicFrame>
        <p:nvGraphicFramePr>
          <p:cNvPr id="4" name="Object 2">
            <a:extLst>
              <a:ext uri="{FF2B5EF4-FFF2-40B4-BE49-F238E27FC236}">
                <a16:creationId xmlns:a16="http://schemas.microsoft.com/office/drawing/2014/main" id="{70DB981B-EFF4-4BE3-ADDF-61E0899A3ECB}"/>
              </a:ext>
            </a:extLst>
          </p:cNvPr>
          <p:cNvGraphicFramePr>
            <a:graphicFrameLocks noChangeAspect="1"/>
          </p:cNvGraphicFramePr>
          <p:nvPr>
            <p:extLst>
              <p:ext uri="{D42A27DB-BD31-4B8C-83A1-F6EECF244321}">
                <p14:modId xmlns:p14="http://schemas.microsoft.com/office/powerpoint/2010/main" val="1420747846"/>
              </p:ext>
            </p:extLst>
          </p:nvPr>
        </p:nvGraphicFramePr>
        <p:xfrm>
          <a:off x="4025900" y="704850"/>
          <a:ext cx="1536700" cy="952500"/>
        </p:xfrm>
        <a:graphic>
          <a:graphicData uri="http://schemas.openxmlformats.org/presentationml/2006/ole">
            <mc:AlternateContent xmlns:mc="http://schemas.openxmlformats.org/markup-compatibility/2006">
              <mc:Choice xmlns:v="urn:schemas-microsoft-com:vml" Requires="v">
                <p:oleObj spid="_x0000_s103626" name="Equation" r:id="rId3" imgW="1536480" imgH="952200" progId="Equation.3">
                  <p:embed/>
                </p:oleObj>
              </mc:Choice>
              <mc:Fallback>
                <p:oleObj name="Equation" r:id="rId3" imgW="1536480" imgH="952200" progId="Equation.3">
                  <p:embed/>
                  <p:pic>
                    <p:nvPicPr>
                      <p:cNvPr id="143362" name="Object 2">
                        <a:extLst>
                          <a:ext uri="{FF2B5EF4-FFF2-40B4-BE49-F238E27FC236}">
                            <a16:creationId xmlns:a16="http://schemas.microsoft.com/office/drawing/2014/main" id="{E6FD9DCB-AA9D-44D6-B0D9-BC7D9116D8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5900" y="704850"/>
                        <a:ext cx="1536700"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3">
            <a:extLst>
              <a:ext uri="{FF2B5EF4-FFF2-40B4-BE49-F238E27FC236}">
                <a16:creationId xmlns:a16="http://schemas.microsoft.com/office/drawing/2014/main" id="{291C9ABB-3F6B-46FD-8A00-72D56944512C}"/>
              </a:ext>
            </a:extLst>
          </p:cNvPr>
          <p:cNvSpPr>
            <a:spLocks noChangeArrowheads="1"/>
          </p:cNvSpPr>
          <p:nvPr/>
        </p:nvSpPr>
        <p:spPr bwMode="auto">
          <a:xfrm>
            <a:off x="1295400" y="936625"/>
            <a:ext cx="2416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sz="2800"/>
              <a:t> </a:t>
            </a:r>
            <a:r>
              <a:rPr kumimoji="0" lang="zh-CN" altLang="en-US" sz="2800"/>
              <a:t>平均射中环数</a:t>
            </a:r>
          </a:p>
        </p:txBody>
      </p:sp>
      <p:sp>
        <p:nvSpPr>
          <p:cNvPr id="6" name="Rectangle 4">
            <a:extLst>
              <a:ext uri="{FF2B5EF4-FFF2-40B4-BE49-F238E27FC236}">
                <a16:creationId xmlns:a16="http://schemas.microsoft.com/office/drawing/2014/main" id="{F09F120D-065F-46C0-986E-D97349A30BDE}"/>
              </a:ext>
            </a:extLst>
          </p:cNvPr>
          <p:cNvSpPr>
            <a:spLocks noChangeArrowheads="1"/>
          </p:cNvSpPr>
          <p:nvPr/>
        </p:nvSpPr>
        <p:spPr bwMode="auto">
          <a:xfrm>
            <a:off x="5105400" y="762000"/>
            <a:ext cx="533400" cy="9144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grpSp>
        <p:nvGrpSpPr>
          <p:cNvPr id="7" name="Group 5">
            <a:extLst>
              <a:ext uri="{FF2B5EF4-FFF2-40B4-BE49-F238E27FC236}">
                <a16:creationId xmlns:a16="http://schemas.microsoft.com/office/drawing/2014/main" id="{078F53D9-F1BD-44EF-A629-A5D077A7CD25}"/>
              </a:ext>
            </a:extLst>
          </p:cNvPr>
          <p:cNvGrpSpPr>
            <a:grpSpLocks/>
          </p:cNvGrpSpPr>
          <p:nvPr/>
        </p:nvGrpSpPr>
        <p:grpSpPr bwMode="auto">
          <a:xfrm>
            <a:off x="5638800" y="1339850"/>
            <a:ext cx="2844800" cy="519113"/>
            <a:chOff x="3552" y="1276"/>
            <a:chExt cx="1792" cy="327"/>
          </a:xfrm>
        </p:grpSpPr>
        <p:sp>
          <p:nvSpPr>
            <p:cNvPr id="8" name="Line 6">
              <a:extLst>
                <a:ext uri="{FF2B5EF4-FFF2-40B4-BE49-F238E27FC236}">
                  <a16:creationId xmlns:a16="http://schemas.microsoft.com/office/drawing/2014/main" id="{6AA2D365-0EE7-46BA-BFEF-79740B736307}"/>
                </a:ext>
              </a:extLst>
            </p:cNvPr>
            <p:cNvSpPr>
              <a:spLocks noChangeShapeType="1"/>
            </p:cNvSpPr>
            <p:nvPr/>
          </p:nvSpPr>
          <p:spPr bwMode="auto">
            <a:xfrm>
              <a:off x="3552" y="1488"/>
              <a:ext cx="336"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sp>
          <p:nvSpPr>
            <p:cNvPr id="9" name="Text Box 7">
              <a:extLst>
                <a:ext uri="{FF2B5EF4-FFF2-40B4-BE49-F238E27FC236}">
                  <a16:creationId xmlns:a16="http://schemas.microsoft.com/office/drawing/2014/main" id="{099BAD4B-EC5E-49E2-9675-DF22A0AB2B8B}"/>
                </a:ext>
              </a:extLst>
            </p:cNvPr>
            <p:cNvSpPr txBox="1">
              <a:spLocks noChangeArrowheads="1"/>
            </p:cNvSpPr>
            <p:nvPr/>
          </p:nvSpPr>
          <p:spPr bwMode="auto">
            <a:xfrm>
              <a:off x="3878" y="1276"/>
              <a:ext cx="14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zh-CN" altLang="en-US" sz="2800"/>
                <a:t>频率随机波动</a:t>
              </a:r>
            </a:p>
          </p:txBody>
        </p:sp>
      </p:grpSp>
      <p:sp>
        <p:nvSpPr>
          <p:cNvPr id="10" name="Rectangle 8">
            <a:extLst>
              <a:ext uri="{FF2B5EF4-FFF2-40B4-BE49-F238E27FC236}">
                <a16:creationId xmlns:a16="http://schemas.microsoft.com/office/drawing/2014/main" id="{DD919B73-881E-48E1-8985-CB1F59E2247B}"/>
              </a:ext>
            </a:extLst>
          </p:cNvPr>
          <p:cNvSpPr>
            <a:spLocks noChangeArrowheads="1"/>
          </p:cNvSpPr>
          <p:nvPr/>
        </p:nvSpPr>
        <p:spPr bwMode="auto">
          <a:xfrm>
            <a:off x="1447800" y="914400"/>
            <a:ext cx="2286000" cy="5334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grpSp>
        <p:nvGrpSpPr>
          <p:cNvPr id="11" name="Group 9">
            <a:extLst>
              <a:ext uri="{FF2B5EF4-FFF2-40B4-BE49-F238E27FC236}">
                <a16:creationId xmlns:a16="http://schemas.microsoft.com/office/drawing/2014/main" id="{77BC9E71-4D37-4CE2-A368-8A58366AF167}"/>
              </a:ext>
            </a:extLst>
          </p:cNvPr>
          <p:cNvGrpSpPr>
            <a:grpSpLocks/>
          </p:cNvGrpSpPr>
          <p:nvPr/>
        </p:nvGrpSpPr>
        <p:grpSpPr bwMode="auto">
          <a:xfrm>
            <a:off x="2057400" y="1447800"/>
            <a:ext cx="2130425" cy="595313"/>
            <a:chOff x="1296" y="1344"/>
            <a:chExt cx="1342" cy="375"/>
          </a:xfrm>
        </p:grpSpPr>
        <p:grpSp>
          <p:nvGrpSpPr>
            <p:cNvPr id="12" name="Group 10">
              <a:extLst>
                <a:ext uri="{FF2B5EF4-FFF2-40B4-BE49-F238E27FC236}">
                  <a16:creationId xmlns:a16="http://schemas.microsoft.com/office/drawing/2014/main" id="{BA12616A-2172-40A1-B498-D80C50D8C0D2}"/>
                </a:ext>
              </a:extLst>
            </p:cNvPr>
            <p:cNvGrpSpPr>
              <a:grpSpLocks/>
            </p:cNvGrpSpPr>
            <p:nvPr/>
          </p:nvGrpSpPr>
          <p:grpSpPr bwMode="auto">
            <a:xfrm>
              <a:off x="1296" y="1392"/>
              <a:ext cx="1342" cy="327"/>
              <a:chOff x="3552" y="1276"/>
              <a:chExt cx="1342" cy="327"/>
            </a:xfrm>
          </p:grpSpPr>
          <p:sp>
            <p:nvSpPr>
              <p:cNvPr id="14" name="Line 11">
                <a:extLst>
                  <a:ext uri="{FF2B5EF4-FFF2-40B4-BE49-F238E27FC236}">
                    <a16:creationId xmlns:a16="http://schemas.microsoft.com/office/drawing/2014/main" id="{BEA5D4E8-9991-4BD2-9FA7-F55643152E2A}"/>
                  </a:ext>
                </a:extLst>
              </p:cNvPr>
              <p:cNvSpPr>
                <a:spLocks noChangeShapeType="1"/>
              </p:cNvSpPr>
              <p:nvPr/>
            </p:nvSpPr>
            <p:spPr bwMode="auto">
              <a:xfrm>
                <a:off x="3552" y="1488"/>
                <a:ext cx="336"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sp>
            <p:nvSpPr>
              <p:cNvPr id="15" name="Text Box 12">
                <a:extLst>
                  <a:ext uri="{FF2B5EF4-FFF2-40B4-BE49-F238E27FC236}">
                    <a16:creationId xmlns:a16="http://schemas.microsoft.com/office/drawing/2014/main" id="{35A8D9DE-E01E-4152-8630-C609F0F9B359}"/>
                  </a:ext>
                </a:extLst>
              </p:cNvPr>
              <p:cNvSpPr txBox="1">
                <a:spLocks noChangeArrowheads="1"/>
              </p:cNvSpPr>
              <p:nvPr/>
            </p:nvSpPr>
            <p:spPr bwMode="auto">
              <a:xfrm>
                <a:off x="3878" y="1276"/>
                <a:ext cx="10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zh-CN" altLang="en-US" sz="2800"/>
                  <a:t>随机波动</a:t>
                </a:r>
              </a:p>
            </p:txBody>
          </p:sp>
        </p:grpSp>
        <p:sp>
          <p:nvSpPr>
            <p:cNvPr id="13" name="Line 13">
              <a:extLst>
                <a:ext uri="{FF2B5EF4-FFF2-40B4-BE49-F238E27FC236}">
                  <a16:creationId xmlns:a16="http://schemas.microsoft.com/office/drawing/2014/main" id="{F43C6098-F761-43DC-ADEE-6A6DF884C1DD}"/>
                </a:ext>
              </a:extLst>
            </p:cNvPr>
            <p:cNvSpPr>
              <a:spLocks noChangeShapeType="1"/>
            </p:cNvSpPr>
            <p:nvPr/>
          </p:nvSpPr>
          <p:spPr bwMode="auto">
            <a:xfrm>
              <a:off x="1296" y="1344"/>
              <a:ext cx="0" cy="288"/>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grpSp>
      <p:graphicFrame>
        <p:nvGraphicFramePr>
          <p:cNvPr id="16" name="Object 14">
            <a:extLst>
              <a:ext uri="{FF2B5EF4-FFF2-40B4-BE49-F238E27FC236}">
                <a16:creationId xmlns:a16="http://schemas.microsoft.com/office/drawing/2014/main" id="{D6470652-F013-4AB4-ACE4-35A3286764B2}"/>
              </a:ext>
            </a:extLst>
          </p:cNvPr>
          <p:cNvGraphicFramePr>
            <a:graphicFrameLocks noChangeAspect="1"/>
          </p:cNvGraphicFramePr>
          <p:nvPr>
            <p:extLst>
              <p:ext uri="{D42A27DB-BD31-4B8C-83A1-F6EECF244321}">
                <p14:modId xmlns:p14="http://schemas.microsoft.com/office/powerpoint/2010/main" val="1659400438"/>
              </p:ext>
            </p:extLst>
          </p:nvPr>
        </p:nvGraphicFramePr>
        <p:xfrm>
          <a:off x="1803400" y="2838450"/>
          <a:ext cx="1244600" cy="952500"/>
        </p:xfrm>
        <a:graphic>
          <a:graphicData uri="http://schemas.openxmlformats.org/presentationml/2006/ole">
            <mc:AlternateContent xmlns:mc="http://schemas.openxmlformats.org/markup-compatibility/2006">
              <mc:Choice xmlns:v="urn:schemas-microsoft-com:vml" Requires="v">
                <p:oleObj spid="_x0000_s103627" name="Equation" r:id="rId5" imgW="1244520" imgH="952200" progId="Equation.3">
                  <p:embed/>
                </p:oleObj>
              </mc:Choice>
              <mc:Fallback>
                <p:oleObj name="Equation" r:id="rId5" imgW="1244520" imgH="952200" progId="Equation.3">
                  <p:embed/>
                  <p:pic>
                    <p:nvPicPr>
                      <p:cNvPr id="143374" name="Object 14">
                        <a:extLst>
                          <a:ext uri="{FF2B5EF4-FFF2-40B4-BE49-F238E27FC236}">
                            <a16:creationId xmlns:a16="http://schemas.microsoft.com/office/drawing/2014/main" id="{03204330-DF9F-4238-89BC-A370222C8C3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3400" y="2838450"/>
                        <a:ext cx="1244600"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7" name="Group 15">
            <a:extLst>
              <a:ext uri="{FF2B5EF4-FFF2-40B4-BE49-F238E27FC236}">
                <a16:creationId xmlns:a16="http://schemas.microsoft.com/office/drawing/2014/main" id="{97F1F322-6BB8-46C8-A37D-E7B3F4E6E9EF}"/>
              </a:ext>
            </a:extLst>
          </p:cNvPr>
          <p:cNvGrpSpPr>
            <a:grpSpLocks/>
          </p:cNvGrpSpPr>
          <p:nvPr/>
        </p:nvGrpSpPr>
        <p:grpSpPr bwMode="auto">
          <a:xfrm>
            <a:off x="3429000" y="3048000"/>
            <a:ext cx="1524000" cy="381000"/>
            <a:chOff x="2160" y="1920"/>
            <a:chExt cx="960" cy="240"/>
          </a:xfrm>
        </p:grpSpPr>
        <p:sp>
          <p:nvSpPr>
            <p:cNvPr id="18" name="Line 16">
              <a:extLst>
                <a:ext uri="{FF2B5EF4-FFF2-40B4-BE49-F238E27FC236}">
                  <a16:creationId xmlns:a16="http://schemas.microsoft.com/office/drawing/2014/main" id="{997E1AA0-8258-4529-A19F-D6A9DE5BFAC7}"/>
                </a:ext>
              </a:extLst>
            </p:cNvPr>
            <p:cNvSpPr>
              <a:spLocks noChangeShapeType="1"/>
            </p:cNvSpPr>
            <p:nvPr/>
          </p:nvSpPr>
          <p:spPr bwMode="auto">
            <a:xfrm>
              <a:off x="2160" y="2160"/>
              <a:ext cx="96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graphicFrame>
          <p:nvGraphicFramePr>
            <p:cNvPr id="19" name="Object 17">
              <a:extLst>
                <a:ext uri="{FF2B5EF4-FFF2-40B4-BE49-F238E27FC236}">
                  <a16:creationId xmlns:a16="http://schemas.microsoft.com/office/drawing/2014/main" id="{288C0126-8229-4289-862F-80B53A1D16D9}"/>
                </a:ext>
              </a:extLst>
            </p:cNvPr>
            <p:cNvGraphicFramePr>
              <a:graphicFrameLocks noChangeAspect="1"/>
            </p:cNvGraphicFramePr>
            <p:nvPr/>
          </p:nvGraphicFramePr>
          <p:xfrm>
            <a:off x="2352" y="1920"/>
            <a:ext cx="632" cy="160"/>
          </p:xfrm>
          <a:graphic>
            <a:graphicData uri="http://schemas.openxmlformats.org/presentationml/2006/ole">
              <mc:AlternateContent xmlns:mc="http://schemas.openxmlformats.org/markup-compatibility/2006">
                <mc:Choice xmlns:v="urn:schemas-microsoft-com:vml" Requires="v">
                  <p:oleObj spid="_x0000_s103628" name="Equation" r:id="rId7" imgW="1002960" imgH="253800" progId="Equation.3">
                    <p:embed/>
                  </p:oleObj>
                </mc:Choice>
                <mc:Fallback>
                  <p:oleObj name="Equation" r:id="rId7" imgW="1002960" imgH="253800" progId="Equation.3">
                    <p:embed/>
                    <p:pic>
                      <p:nvPicPr>
                        <p:cNvPr id="143377" name="Object 17">
                          <a:extLst>
                            <a:ext uri="{FF2B5EF4-FFF2-40B4-BE49-F238E27FC236}">
                              <a16:creationId xmlns:a16="http://schemas.microsoft.com/office/drawing/2014/main" id="{48A917E0-0CA8-4EDB-88E9-3B0737A0263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2" y="1920"/>
                          <a:ext cx="632"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0" name="Object 18">
            <a:extLst>
              <a:ext uri="{FF2B5EF4-FFF2-40B4-BE49-F238E27FC236}">
                <a16:creationId xmlns:a16="http://schemas.microsoft.com/office/drawing/2014/main" id="{EDF4E48A-807B-43B2-BC8A-BD9D0F1D83AA}"/>
              </a:ext>
            </a:extLst>
          </p:cNvPr>
          <p:cNvGraphicFramePr>
            <a:graphicFrameLocks noChangeAspect="1"/>
          </p:cNvGraphicFramePr>
          <p:nvPr>
            <p:extLst>
              <p:ext uri="{D42A27DB-BD31-4B8C-83A1-F6EECF244321}">
                <p14:modId xmlns:p14="http://schemas.microsoft.com/office/powerpoint/2010/main" val="3774175298"/>
              </p:ext>
            </p:extLst>
          </p:nvPr>
        </p:nvGraphicFramePr>
        <p:xfrm>
          <a:off x="5384800" y="2870200"/>
          <a:ext cx="1244600" cy="952500"/>
        </p:xfrm>
        <a:graphic>
          <a:graphicData uri="http://schemas.openxmlformats.org/presentationml/2006/ole">
            <mc:AlternateContent xmlns:mc="http://schemas.openxmlformats.org/markup-compatibility/2006">
              <mc:Choice xmlns:v="urn:schemas-microsoft-com:vml" Requires="v">
                <p:oleObj spid="_x0000_s103629" name="Equation" r:id="rId9" imgW="1244520" imgH="952200" progId="Equation.3">
                  <p:embed/>
                </p:oleObj>
              </mc:Choice>
              <mc:Fallback>
                <p:oleObj name="Equation" r:id="rId9" imgW="1244520" imgH="952200" progId="Equation.3">
                  <p:embed/>
                  <p:pic>
                    <p:nvPicPr>
                      <p:cNvPr id="143378" name="Object 18">
                        <a:extLst>
                          <a:ext uri="{FF2B5EF4-FFF2-40B4-BE49-F238E27FC236}">
                            <a16:creationId xmlns:a16="http://schemas.microsoft.com/office/drawing/2014/main" id="{D849C51D-486D-41A2-A1E6-D64EC6A497E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84800" y="2870200"/>
                        <a:ext cx="1244600"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 name="Group 19">
            <a:extLst>
              <a:ext uri="{FF2B5EF4-FFF2-40B4-BE49-F238E27FC236}">
                <a16:creationId xmlns:a16="http://schemas.microsoft.com/office/drawing/2014/main" id="{88DB8C00-15AD-47A2-BEFF-F5AA2ABD91E5}"/>
              </a:ext>
            </a:extLst>
          </p:cNvPr>
          <p:cNvGrpSpPr>
            <a:grpSpLocks/>
          </p:cNvGrpSpPr>
          <p:nvPr/>
        </p:nvGrpSpPr>
        <p:grpSpPr bwMode="auto">
          <a:xfrm>
            <a:off x="1600200" y="3810002"/>
            <a:ext cx="1720850" cy="963613"/>
            <a:chOff x="1008" y="2400"/>
            <a:chExt cx="1084" cy="607"/>
          </a:xfrm>
        </p:grpSpPr>
        <p:sp>
          <p:nvSpPr>
            <p:cNvPr id="22" name="Rectangle 20">
              <a:extLst>
                <a:ext uri="{FF2B5EF4-FFF2-40B4-BE49-F238E27FC236}">
                  <a16:creationId xmlns:a16="http://schemas.microsoft.com/office/drawing/2014/main" id="{70543600-2DAD-4127-A099-88FFF70E9FCD}"/>
                </a:ext>
              </a:extLst>
            </p:cNvPr>
            <p:cNvSpPr>
              <a:spLocks noChangeArrowheads="1"/>
            </p:cNvSpPr>
            <p:nvPr/>
          </p:nvSpPr>
          <p:spPr bwMode="auto">
            <a:xfrm>
              <a:off x="1008" y="2677"/>
              <a:ext cx="1084" cy="330"/>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zh-CN" altLang="en-US" sz="2800"/>
                <a:t>随机波动 </a:t>
              </a:r>
            </a:p>
          </p:txBody>
        </p:sp>
        <p:sp>
          <p:nvSpPr>
            <p:cNvPr id="23" name="Line 21">
              <a:extLst>
                <a:ext uri="{FF2B5EF4-FFF2-40B4-BE49-F238E27FC236}">
                  <a16:creationId xmlns:a16="http://schemas.microsoft.com/office/drawing/2014/main" id="{E1A3016A-8648-42DC-B69C-F84677BEEEF7}"/>
                </a:ext>
              </a:extLst>
            </p:cNvPr>
            <p:cNvSpPr>
              <a:spLocks noChangeShapeType="1"/>
            </p:cNvSpPr>
            <p:nvPr/>
          </p:nvSpPr>
          <p:spPr bwMode="auto">
            <a:xfrm>
              <a:off x="1536" y="2400"/>
              <a:ext cx="0" cy="288"/>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grpSp>
      <p:sp>
        <p:nvSpPr>
          <p:cNvPr id="24" name="Line 22">
            <a:extLst>
              <a:ext uri="{FF2B5EF4-FFF2-40B4-BE49-F238E27FC236}">
                <a16:creationId xmlns:a16="http://schemas.microsoft.com/office/drawing/2014/main" id="{5262CA1F-F0D5-4F87-A4F1-F79617911B62}"/>
              </a:ext>
            </a:extLst>
          </p:cNvPr>
          <p:cNvSpPr>
            <a:spLocks noChangeShapeType="1"/>
          </p:cNvSpPr>
          <p:nvPr/>
        </p:nvSpPr>
        <p:spPr bwMode="auto">
          <a:xfrm>
            <a:off x="3624263" y="4562475"/>
            <a:ext cx="1524000" cy="0"/>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grpSp>
        <p:nvGrpSpPr>
          <p:cNvPr id="25" name="Group 23">
            <a:extLst>
              <a:ext uri="{FF2B5EF4-FFF2-40B4-BE49-F238E27FC236}">
                <a16:creationId xmlns:a16="http://schemas.microsoft.com/office/drawing/2014/main" id="{3FB014D4-D0C4-4D2A-A642-AFBA0E413F64}"/>
              </a:ext>
            </a:extLst>
          </p:cNvPr>
          <p:cNvGrpSpPr>
            <a:grpSpLocks/>
          </p:cNvGrpSpPr>
          <p:nvPr/>
        </p:nvGrpSpPr>
        <p:grpSpPr bwMode="auto">
          <a:xfrm>
            <a:off x="5334000" y="3814765"/>
            <a:ext cx="1714500" cy="981075"/>
            <a:chOff x="3360" y="2400"/>
            <a:chExt cx="1080" cy="618"/>
          </a:xfrm>
        </p:grpSpPr>
        <p:sp>
          <p:nvSpPr>
            <p:cNvPr id="26" name="Rectangle 24">
              <a:extLst>
                <a:ext uri="{FF2B5EF4-FFF2-40B4-BE49-F238E27FC236}">
                  <a16:creationId xmlns:a16="http://schemas.microsoft.com/office/drawing/2014/main" id="{13F43621-612D-43A1-83A3-FA01AFF7B98D}"/>
                </a:ext>
              </a:extLst>
            </p:cNvPr>
            <p:cNvSpPr>
              <a:spLocks noChangeArrowheads="1"/>
            </p:cNvSpPr>
            <p:nvPr/>
          </p:nvSpPr>
          <p:spPr bwMode="auto">
            <a:xfrm>
              <a:off x="3360" y="2688"/>
              <a:ext cx="1080" cy="330"/>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0" lang="en-US" altLang="zh-CN" sz="2800"/>
                <a:t>   </a:t>
              </a:r>
              <a:r>
                <a:rPr kumimoji="0" lang="zh-CN" altLang="en-US" sz="2800"/>
                <a:t>稳定值  </a:t>
              </a:r>
            </a:p>
          </p:txBody>
        </p:sp>
        <p:sp>
          <p:nvSpPr>
            <p:cNvPr id="27" name="Line 25">
              <a:extLst>
                <a:ext uri="{FF2B5EF4-FFF2-40B4-BE49-F238E27FC236}">
                  <a16:creationId xmlns:a16="http://schemas.microsoft.com/office/drawing/2014/main" id="{E55D63C2-C503-424C-AC95-BB514FDC41C1}"/>
                </a:ext>
              </a:extLst>
            </p:cNvPr>
            <p:cNvSpPr>
              <a:spLocks noChangeShapeType="1"/>
            </p:cNvSpPr>
            <p:nvPr/>
          </p:nvSpPr>
          <p:spPr bwMode="auto">
            <a:xfrm flipH="1">
              <a:off x="3936" y="2400"/>
              <a:ext cx="0" cy="288"/>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grpSp>
      <p:sp>
        <p:nvSpPr>
          <p:cNvPr id="28" name="Rectangle 26">
            <a:extLst>
              <a:ext uri="{FF2B5EF4-FFF2-40B4-BE49-F238E27FC236}">
                <a16:creationId xmlns:a16="http://schemas.microsoft.com/office/drawing/2014/main" id="{C88FDBF9-D5D9-4087-ABB6-F719452B468D}"/>
              </a:ext>
            </a:extLst>
          </p:cNvPr>
          <p:cNvSpPr>
            <a:spLocks noChangeArrowheads="1"/>
          </p:cNvSpPr>
          <p:nvPr/>
        </p:nvSpPr>
        <p:spPr bwMode="auto">
          <a:xfrm>
            <a:off x="914400" y="2286000"/>
            <a:ext cx="43540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sz="2800"/>
              <a:t> “</a:t>
            </a:r>
            <a:r>
              <a:rPr kumimoji="0" lang="zh-CN" altLang="en-US" sz="2800"/>
              <a:t>平均射中环数”的稳定值</a:t>
            </a:r>
            <a:endParaRPr kumimoji="0" lang="zh-CN" altLang="en-US" sz="2800" i="1"/>
          </a:p>
        </p:txBody>
      </p:sp>
      <p:graphicFrame>
        <p:nvGraphicFramePr>
          <p:cNvPr id="29" name="Object 27">
            <a:extLst>
              <a:ext uri="{FF2B5EF4-FFF2-40B4-BE49-F238E27FC236}">
                <a16:creationId xmlns:a16="http://schemas.microsoft.com/office/drawing/2014/main" id="{E6F152ED-F12D-4DE6-890B-F393283E4954}"/>
              </a:ext>
            </a:extLst>
          </p:cNvPr>
          <p:cNvGraphicFramePr>
            <a:graphicFrameLocks noChangeAspect="1"/>
          </p:cNvGraphicFramePr>
          <p:nvPr>
            <p:extLst>
              <p:ext uri="{D42A27DB-BD31-4B8C-83A1-F6EECF244321}">
                <p14:modId xmlns:p14="http://schemas.microsoft.com/office/powerpoint/2010/main" val="847708241"/>
              </p:ext>
            </p:extLst>
          </p:nvPr>
        </p:nvGraphicFramePr>
        <p:xfrm>
          <a:off x="5105400" y="2438400"/>
          <a:ext cx="482600" cy="317500"/>
        </p:xfrm>
        <a:graphic>
          <a:graphicData uri="http://schemas.openxmlformats.org/presentationml/2006/ole">
            <mc:AlternateContent xmlns:mc="http://schemas.openxmlformats.org/markup-compatibility/2006">
              <mc:Choice xmlns:v="urn:schemas-microsoft-com:vml" Requires="v">
                <p:oleObj spid="_x0000_s103630" name="Equation" r:id="rId11" imgW="482400" imgH="317160" progId="Equation.3">
                  <p:embed/>
                </p:oleObj>
              </mc:Choice>
              <mc:Fallback>
                <p:oleObj name="Equation" r:id="rId11" imgW="482400" imgH="317160" progId="Equation.3">
                  <p:embed/>
                  <p:pic>
                    <p:nvPicPr>
                      <p:cNvPr id="143387" name="Object 27">
                        <a:extLst>
                          <a:ext uri="{FF2B5EF4-FFF2-40B4-BE49-F238E27FC236}">
                            <a16:creationId xmlns:a16="http://schemas.microsoft.com/office/drawing/2014/main" id="{8E36D006-C565-460D-8F99-94BA223D257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05400" y="2438400"/>
                        <a:ext cx="4826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 name="Rectangle 28">
            <a:extLst>
              <a:ext uri="{FF2B5EF4-FFF2-40B4-BE49-F238E27FC236}">
                <a16:creationId xmlns:a16="http://schemas.microsoft.com/office/drawing/2014/main" id="{485DF53C-6C1D-4B04-A12E-79FEF92D207E}"/>
              </a:ext>
            </a:extLst>
          </p:cNvPr>
          <p:cNvSpPr>
            <a:spLocks noChangeArrowheads="1"/>
          </p:cNvSpPr>
          <p:nvPr/>
        </p:nvSpPr>
        <p:spPr bwMode="auto">
          <a:xfrm>
            <a:off x="914400" y="4953000"/>
            <a:ext cx="373531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sz="2800" dirty="0"/>
              <a:t>  “</a:t>
            </a:r>
            <a:r>
              <a:rPr kumimoji="0" lang="zh-CN" altLang="en-US" sz="2800" b="1" dirty="0">
                <a:solidFill>
                  <a:srgbClr val="FF0000"/>
                </a:solidFill>
              </a:rPr>
              <a:t>平均射中环数</a:t>
            </a:r>
            <a:r>
              <a:rPr kumimoji="0" lang="zh-CN" altLang="en-US" sz="2800" dirty="0"/>
              <a:t>”等于</a:t>
            </a:r>
          </a:p>
        </p:txBody>
      </p:sp>
      <p:sp>
        <p:nvSpPr>
          <p:cNvPr id="31" name="Rectangle 29">
            <a:extLst>
              <a:ext uri="{FF2B5EF4-FFF2-40B4-BE49-F238E27FC236}">
                <a16:creationId xmlns:a16="http://schemas.microsoft.com/office/drawing/2014/main" id="{06762850-5BD7-49AB-B799-04D166E0971B}"/>
              </a:ext>
            </a:extLst>
          </p:cNvPr>
          <p:cNvSpPr>
            <a:spLocks noChangeArrowheads="1"/>
          </p:cNvSpPr>
          <p:nvPr/>
        </p:nvSpPr>
        <p:spPr bwMode="auto">
          <a:xfrm>
            <a:off x="1612900" y="5429250"/>
            <a:ext cx="6559550" cy="523220"/>
          </a:xfrm>
          <a:prstGeom prst="rect">
            <a:avLst/>
          </a:prstGeom>
          <a:noFill/>
          <a:ln w="28575">
            <a:solidFill>
              <a:srgbClr val="0000FF"/>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kumimoji="0" lang="zh-CN" altLang="en-US" sz="2800"/>
              <a:t>射中环数的可能值与其概率之积的累加</a:t>
            </a:r>
          </a:p>
        </p:txBody>
      </p:sp>
    </p:spTree>
    <p:extLst>
      <p:ext uri="{BB962C8B-B14F-4D97-AF65-F5344CB8AC3E}">
        <p14:creationId xmlns:p14="http://schemas.microsoft.com/office/powerpoint/2010/main" val="64937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left)">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up)">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left)">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up)">
                                      <p:cBhvr>
                                        <p:cTn id="62" dur="500"/>
                                        <p:tgtEl>
                                          <p:spTgt spid="2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wipe(left)">
                                      <p:cBhvr>
                                        <p:cTn id="67" dur="500"/>
                                        <p:tgtEl>
                                          <p:spTgt spid="3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wipe(left)">
                                      <p:cBhvr>
                                        <p:cTn id="72" dur="500"/>
                                        <p:tgtEl>
                                          <p:spTgt spid="31"/>
                                        </p:tgtEl>
                                      </p:cBhvr>
                                    </p:animEffect>
                                  </p:childTnLst>
                                  <p:subTnLst>
                                    <p:animClr clrSpc="rgb" dir="cw">
                                      <p:cBhvr override="childStyle">
                                        <p:cTn dur="1" fill="hold" display="0" masterRel="nextClick" afterEffect="1"/>
                                        <p:tgtEl>
                                          <p:spTgt spid="31"/>
                                        </p:tgtEl>
                                        <p:attrNameLst>
                                          <p:attrName>ppt_c</p:attrName>
                                        </p:attrNameLst>
                                      </p:cBhvr>
                                      <p:to>
                                        <a:srgbClr val="FF00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utoUpdateAnimBg="0"/>
      <p:bldP spid="30" grpId="0" autoUpdateAnimBg="0"/>
      <p:bldP spid="31" grpId="0" animBg="1" autoUpdateAnimBg="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FBCD74-C8EA-4EE3-8AE2-92BC3CF5E903}"/>
              </a:ext>
            </a:extLst>
          </p:cNvPr>
          <p:cNvSpPr>
            <a:spLocks noGrp="1"/>
          </p:cNvSpPr>
          <p:nvPr>
            <p:ph type="title"/>
          </p:nvPr>
        </p:nvSpPr>
        <p:spPr/>
        <p:txBody>
          <a:bodyPr/>
          <a:lstStyle/>
          <a:p>
            <a:r>
              <a:rPr lang="en-US" altLang="zh-CN" dirty="0"/>
              <a:t>3.5-3 </a:t>
            </a:r>
            <a:r>
              <a:rPr lang="zh-CN" altLang="en-US" dirty="0"/>
              <a:t>随机变量的数字特征</a:t>
            </a:r>
          </a:p>
        </p:txBody>
      </p:sp>
      <p:sp>
        <p:nvSpPr>
          <p:cNvPr id="3" name="内容占位符 2">
            <a:extLst>
              <a:ext uri="{FF2B5EF4-FFF2-40B4-BE49-F238E27FC236}">
                <a16:creationId xmlns:a16="http://schemas.microsoft.com/office/drawing/2014/main" id="{EB582EC6-C2AB-44E2-8089-20E30EB1B307}"/>
              </a:ext>
            </a:extLst>
          </p:cNvPr>
          <p:cNvSpPr>
            <a:spLocks noGrp="1"/>
          </p:cNvSpPr>
          <p:nvPr>
            <p:ph idx="1"/>
          </p:nvPr>
        </p:nvSpPr>
        <p:spPr/>
        <p:txBody>
          <a:bodyPr/>
          <a:lstStyle/>
          <a:p>
            <a:r>
              <a:rPr lang="zh-CN" altLang="en-US" dirty="0">
                <a:solidFill>
                  <a:srgbClr val="008000"/>
                </a:solidFill>
                <a:latin typeface="+mj-ea"/>
                <a:ea typeface="+mj-ea"/>
              </a:rPr>
              <a:t>（一）数学期望</a:t>
            </a:r>
          </a:p>
        </p:txBody>
      </p:sp>
      <p:sp>
        <p:nvSpPr>
          <p:cNvPr id="4" name="Rectangle 13">
            <a:extLst>
              <a:ext uri="{FF2B5EF4-FFF2-40B4-BE49-F238E27FC236}">
                <a16:creationId xmlns:a16="http://schemas.microsoft.com/office/drawing/2014/main" id="{88940B00-6EE1-4311-B563-4C577D6CDB48}"/>
              </a:ext>
            </a:extLst>
          </p:cNvPr>
          <p:cNvSpPr>
            <a:spLocks noChangeArrowheads="1"/>
          </p:cNvSpPr>
          <p:nvPr/>
        </p:nvSpPr>
        <p:spPr bwMode="auto">
          <a:xfrm>
            <a:off x="782638" y="827088"/>
            <a:ext cx="64801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dirty="0">
                <a:solidFill>
                  <a:srgbClr val="0000FF"/>
                </a:solidFill>
                <a:ea typeface="黑体" panose="02010609060101010101" pitchFamily="49" charset="-122"/>
              </a:rPr>
              <a:t>1. </a:t>
            </a:r>
            <a:r>
              <a:rPr kumimoji="0" lang="zh-CN" altLang="en-US" sz="2800" dirty="0">
                <a:solidFill>
                  <a:srgbClr val="0000FF"/>
                </a:solidFill>
                <a:ea typeface="黑体" panose="02010609060101010101" pitchFamily="49" charset="-122"/>
              </a:rPr>
              <a:t>离散型随机变量的数学期望</a:t>
            </a:r>
          </a:p>
        </p:txBody>
      </p:sp>
      <p:graphicFrame>
        <p:nvGraphicFramePr>
          <p:cNvPr id="5" name="Object 38">
            <a:extLst>
              <a:ext uri="{FF2B5EF4-FFF2-40B4-BE49-F238E27FC236}">
                <a16:creationId xmlns:a16="http://schemas.microsoft.com/office/drawing/2014/main" id="{BA9628A1-3309-49B5-A688-3FDD434BE1BE}"/>
              </a:ext>
            </a:extLst>
          </p:cNvPr>
          <p:cNvGraphicFramePr>
            <a:graphicFrameLocks noChangeAspect="1"/>
          </p:cNvGraphicFramePr>
          <p:nvPr>
            <p:extLst>
              <p:ext uri="{D42A27DB-BD31-4B8C-83A1-F6EECF244321}">
                <p14:modId xmlns:p14="http://schemas.microsoft.com/office/powerpoint/2010/main" val="1238185679"/>
              </p:ext>
            </p:extLst>
          </p:nvPr>
        </p:nvGraphicFramePr>
        <p:xfrm>
          <a:off x="4643438" y="4781550"/>
          <a:ext cx="2501900" cy="952500"/>
        </p:xfrm>
        <a:graphic>
          <a:graphicData uri="http://schemas.openxmlformats.org/presentationml/2006/ole">
            <mc:AlternateContent xmlns:mc="http://schemas.openxmlformats.org/markup-compatibility/2006">
              <mc:Choice xmlns:v="urn:schemas-microsoft-com:vml" Requires="v">
                <p:oleObj spid="_x0000_s104860" name="公式" r:id="rId3" imgW="2501640" imgH="952200" progId="Equation.3">
                  <p:embed/>
                </p:oleObj>
              </mc:Choice>
              <mc:Fallback>
                <p:oleObj name="公式" r:id="rId3" imgW="2501640" imgH="952200" progId="Equation.3">
                  <p:embed/>
                  <p:pic>
                    <p:nvPicPr>
                      <p:cNvPr id="66598" name="Object 38">
                        <a:extLst>
                          <a:ext uri="{FF2B5EF4-FFF2-40B4-BE49-F238E27FC236}">
                            <a16:creationId xmlns:a16="http://schemas.microsoft.com/office/drawing/2014/main" id="{4975D9B7-410E-487E-AA75-5ED22C4BCC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4781550"/>
                        <a:ext cx="2501900"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39">
            <a:extLst>
              <a:ext uri="{FF2B5EF4-FFF2-40B4-BE49-F238E27FC236}">
                <a16:creationId xmlns:a16="http://schemas.microsoft.com/office/drawing/2014/main" id="{832C8BCD-F029-488F-A959-E3E7CA71EEA5}"/>
              </a:ext>
            </a:extLst>
          </p:cNvPr>
          <p:cNvGraphicFramePr>
            <a:graphicFrameLocks noChangeAspect="1"/>
          </p:cNvGraphicFramePr>
          <p:nvPr>
            <p:extLst>
              <p:ext uri="{D42A27DB-BD31-4B8C-83A1-F6EECF244321}">
                <p14:modId xmlns:p14="http://schemas.microsoft.com/office/powerpoint/2010/main" val="289627995"/>
              </p:ext>
            </p:extLst>
          </p:nvPr>
        </p:nvGraphicFramePr>
        <p:xfrm>
          <a:off x="2417763" y="1646238"/>
          <a:ext cx="5143500" cy="444500"/>
        </p:xfrm>
        <a:graphic>
          <a:graphicData uri="http://schemas.openxmlformats.org/presentationml/2006/ole">
            <mc:AlternateContent xmlns:mc="http://schemas.openxmlformats.org/markup-compatibility/2006">
              <mc:Choice xmlns:v="urn:schemas-microsoft-com:vml" Requires="v">
                <p:oleObj spid="_x0000_s104861" name="公式" r:id="rId5" imgW="5143320" imgH="444240" progId="Equation.3">
                  <p:embed/>
                </p:oleObj>
              </mc:Choice>
              <mc:Fallback>
                <p:oleObj name="公式" r:id="rId5" imgW="5143320" imgH="444240" progId="Equation.3">
                  <p:embed/>
                  <p:pic>
                    <p:nvPicPr>
                      <p:cNvPr id="66599" name="Object 39">
                        <a:extLst>
                          <a:ext uri="{FF2B5EF4-FFF2-40B4-BE49-F238E27FC236}">
                            <a16:creationId xmlns:a16="http://schemas.microsoft.com/office/drawing/2014/main" id="{86AAFEC1-CF51-4BD0-9ACE-12C6916E5E8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7763" y="1646238"/>
                        <a:ext cx="514350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40">
            <a:extLst>
              <a:ext uri="{FF2B5EF4-FFF2-40B4-BE49-F238E27FC236}">
                <a16:creationId xmlns:a16="http://schemas.microsoft.com/office/drawing/2014/main" id="{A0C4B00B-8587-4456-AABF-B1A31EEA201E}"/>
              </a:ext>
            </a:extLst>
          </p:cNvPr>
          <p:cNvGraphicFramePr>
            <a:graphicFrameLocks noChangeAspect="1"/>
          </p:cNvGraphicFramePr>
          <p:nvPr>
            <p:extLst>
              <p:ext uri="{D42A27DB-BD31-4B8C-83A1-F6EECF244321}">
                <p14:modId xmlns:p14="http://schemas.microsoft.com/office/powerpoint/2010/main" val="2621065925"/>
              </p:ext>
            </p:extLst>
          </p:nvPr>
        </p:nvGraphicFramePr>
        <p:xfrm>
          <a:off x="2916238" y="2189163"/>
          <a:ext cx="2476500" cy="431800"/>
        </p:xfrm>
        <a:graphic>
          <a:graphicData uri="http://schemas.openxmlformats.org/presentationml/2006/ole">
            <mc:AlternateContent xmlns:mc="http://schemas.openxmlformats.org/markup-compatibility/2006">
              <mc:Choice xmlns:v="urn:schemas-microsoft-com:vml" Requires="v">
                <p:oleObj spid="_x0000_s104862" name="公式" r:id="rId7" imgW="2476440" imgH="431640" progId="Equation.3">
                  <p:embed/>
                </p:oleObj>
              </mc:Choice>
              <mc:Fallback>
                <p:oleObj name="公式" r:id="rId7" imgW="2476440" imgH="431640" progId="Equation.3">
                  <p:embed/>
                  <p:pic>
                    <p:nvPicPr>
                      <p:cNvPr id="66600" name="Object 40">
                        <a:extLst>
                          <a:ext uri="{FF2B5EF4-FFF2-40B4-BE49-F238E27FC236}">
                            <a16:creationId xmlns:a16="http://schemas.microsoft.com/office/drawing/2014/main" id="{E2DF89CF-FA9F-4D5E-AC0C-A78680A05D1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6238" y="2189163"/>
                        <a:ext cx="24765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41">
            <a:extLst>
              <a:ext uri="{FF2B5EF4-FFF2-40B4-BE49-F238E27FC236}">
                <a16:creationId xmlns:a16="http://schemas.microsoft.com/office/drawing/2014/main" id="{EBA47884-46AC-4CD3-9092-A092C98A890E}"/>
              </a:ext>
            </a:extLst>
          </p:cNvPr>
          <p:cNvGraphicFramePr>
            <a:graphicFrameLocks noChangeAspect="1"/>
          </p:cNvGraphicFramePr>
          <p:nvPr>
            <p:extLst>
              <p:ext uri="{D42A27DB-BD31-4B8C-83A1-F6EECF244321}">
                <p14:modId xmlns:p14="http://schemas.microsoft.com/office/powerpoint/2010/main" val="1447336215"/>
              </p:ext>
            </p:extLst>
          </p:nvPr>
        </p:nvGraphicFramePr>
        <p:xfrm>
          <a:off x="2484438" y="3819525"/>
          <a:ext cx="6184900" cy="952500"/>
        </p:xfrm>
        <a:graphic>
          <a:graphicData uri="http://schemas.openxmlformats.org/presentationml/2006/ole">
            <mc:AlternateContent xmlns:mc="http://schemas.openxmlformats.org/markup-compatibility/2006">
              <mc:Choice xmlns:v="urn:schemas-microsoft-com:vml" Requires="v">
                <p:oleObj spid="_x0000_s104863" name="公式" r:id="rId9" imgW="6184800" imgH="952200" progId="Equation.3">
                  <p:embed/>
                </p:oleObj>
              </mc:Choice>
              <mc:Fallback>
                <p:oleObj name="公式" r:id="rId9" imgW="6184800" imgH="952200" progId="Equation.3">
                  <p:embed/>
                  <p:pic>
                    <p:nvPicPr>
                      <p:cNvPr id="66601" name="Object 41">
                        <a:extLst>
                          <a:ext uri="{FF2B5EF4-FFF2-40B4-BE49-F238E27FC236}">
                            <a16:creationId xmlns:a16="http://schemas.microsoft.com/office/drawing/2014/main" id="{E68CFA6A-7D59-40C4-87E5-F575CCAC6C9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4438" y="3819525"/>
                        <a:ext cx="61849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42">
            <a:extLst>
              <a:ext uri="{FF2B5EF4-FFF2-40B4-BE49-F238E27FC236}">
                <a16:creationId xmlns:a16="http://schemas.microsoft.com/office/drawing/2014/main" id="{1C08C492-F3AE-4F4E-8701-8CB17F7FD435}"/>
              </a:ext>
            </a:extLst>
          </p:cNvPr>
          <p:cNvGraphicFramePr>
            <a:graphicFrameLocks noChangeAspect="1"/>
          </p:cNvGraphicFramePr>
          <p:nvPr>
            <p:extLst>
              <p:ext uri="{D42A27DB-BD31-4B8C-83A1-F6EECF244321}">
                <p14:modId xmlns:p14="http://schemas.microsoft.com/office/powerpoint/2010/main" val="786765544"/>
              </p:ext>
            </p:extLst>
          </p:nvPr>
        </p:nvGraphicFramePr>
        <p:xfrm>
          <a:off x="2484438" y="5032375"/>
          <a:ext cx="1828800" cy="431800"/>
        </p:xfrm>
        <a:graphic>
          <a:graphicData uri="http://schemas.openxmlformats.org/presentationml/2006/ole">
            <mc:AlternateContent xmlns:mc="http://schemas.openxmlformats.org/markup-compatibility/2006">
              <mc:Choice xmlns:v="urn:schemas-microsoft-com:vml" Requires="v">
                <p:oleObj spid="_x0000_s104864" name="公式" r:id="rId11" imgW="1828800" imgH="431640" progId="Equation.3">
                  <p:embed/>
                </p:oleObj>
              </mc:Choice>
              <mc:Fallback>
                <p:oleObj name="公式" r:id="rId11" imgW="1828800" imgH="431640" progId="Equation.3">
                  <p:embed/>
                  <p:pic>
                    <p:nvPicPr>
                      <p:cNvPr id="66602" name="Object 42">
                        <a:extLst>
                          <a:ext uri="{FF2B5EF4-FFF2-40B4-BE49-F238E27FC236}">
                            <a16:creationId xmlns:a16="http://schemas.microsoft.com/office/drawing/2014/main" id="{802037DD-AB0C-4387-96F2-936A1E477B9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84438" y="5032375"/>
                        <a:ext cx="18288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 Box 43">
            <a:extLst>
              <a:ext uri="{FF2B5EF4-FFF2-40B4-BE49-F238E27FC236}">
                <a16:creationId xmlns:a16="http://schemas.microsoft.com/office/drawing/2014/main" id="{71E81E75-21DE-4D3E-A0DD-03B012F0B3B4}"/>
              </a:ext>
            </a:extLst>
          </p:cNvPr>
          <p:cNvSpPr txBox="1">
            <a:spLocks noChangeArrowheads="1"/>
          </p:cNvSpPr>
          <p:nvPr/>
        </p:nvSpPr>
        <p:spPr bwMode="auto">
          <a:xfrm>
            <a:off x="1157287" y="1610055"/>
            <a:ext cx="11001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dirty="0">
                <a:solidFill>
                  <a:srgbClr val="FF0000"/>
                </a:solidFill>
                <a:ea typeface="黑体" panose="02010609060101010101" pitchFamily="49" charset="-122"/>
              </a:rPr>
              <a:t>定义</a:t>
            </a:r>
          </a:p>
        </p:txBody>
      </p:sp>
      <p:graphicFrame>
        <p:nvGraphicFramePr>
          <p:cNvPr id="11" name="Object 44">
            <a:extLst>
              <a:ext uri="{FF2B5EF4-FFF2-40B4-BE49-F238E27FC236}">
                <a16:creationId xmlns:a16="http://schemas.microsoft.com/office/drawing/2014/main" id="{D29DF7CE-8D50-44A1-AD24-AF125E183F05}"/>
              </a:ext>
            </a:extLst>
          </p:cNvPr>
          <p:cNvGraphicFramePr>
            <a:graphicFrameLocks noChangeAspect="1"/>
          </p:cNvGraphicFramePr>
          <p:nvPr>
            <p:extLst>
              <p:ext uri="{D42A27DB-BD31-4B8C-83A1-F6EECF244321}">
                <p14:modId xmlns:p14="http://schemas.microsoft.com/office/powerpoint/2010/main" val="685702927"/>
              </p:ext>
            </p:extLst>
          </p:nvPr>
        </p:nvGraphicFramePr>
        <p:xfrm>
          <a:off x="5829300" y="2268538"/>
          <a:ext cx="1574800" cy="368300"/>
        </p:xfrm>
        <a:graphic>
          <a:graphicData uri="http://schemas.openxmlformats.org/presentationml/2006/ole">
            <mc:AlternateContent xmlns:mc="http://schemas.openxmlformats.org/markup-compatibility/2006">
              <mc:Choice xmlns:v="urn:schemas-microsoft-com:vml" Requires="v">
                <p:oleObj spid="_x0000_s104865" name="公式" r:id="rId13" imgW="1574640" imgH="368280" progId="Equation.3">
                  <p:embed/>
                </p:oleObj>
              </mc:Choice>
              <mc:Fallback>
                <p:oleObj name="公式" r:id="rId13" imgW="1574640" imgH="368280" progId="Equation.3">
                  <p:embed/>
                  <p:pic>
                    <p:nvPicPr>
                      <p:cNvPr id="66604" name="Object 44">
                        <a:extLst>
                          <a:ext uri="{FF2B5EF4-FFF2-40B4-BE49-F238E27FC236}">
                            <a16:creationId xmlns:a16="http://schemas.microsoft.com/office/drawing/2014/main" id="{2319AC3D-0718-4F93-AA12-2212C35D055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29300" y="2268538"/>
                        <a:ext cx="15748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45">
            <a:extLst>
              <a:ext uri="{FF2B5EF4-FFF2-40B4-BE49-F238E27FC236}">
                <a16:creationId xmlns:a16="http://schemas.microsoft.com/office/drawing/2014/main" id="{2A651043-3951-4000-A4B7-78463EDFB679}"/>
              </a:ext>
            </a:extLst>
          </p:cNvPr>
          <p:cNvGraphicFramePr>
            <a:graphicFrameLocks noChangeAspect="1"/>
          </p:cNvGraphicFramePr>
          <p:nvPr>
            <p:extLst>
              <p:ext uri="{D42A27DB-BD31-4B8C-83A1-F6EECF244321}">
                <p14:modId xmlns:p14="http://schemas.microsoft.com/office/powerpoint/2010/main" val="1573848622"/>
              </p:ext>
            </p:extLst>
          </p:nvPr>
        </p:nvGraphicFramePr>
        <p:xfrm>
          <a:off x="923925" y="3011488"/>
          <a:ext cx="1333500" cy="431800"/>
        </p:xfrm>
        <a:graphic>
          <a:graphicData uri="http://schemas.openxmlformats.org/presentationml/2006/ole">
            <mc:AlternateContent xmlns:mc="http://schemas.openxmlformats.org/markup-compatibility/2006">
              <mc:Choice xmlns:v="urn:schemas-microsoft-com:vml" Requires="v">
                <p:oleObj spid="_x0000_s104866" name="公式" r:id="rId15" imgW="1333440" imgH="431640" progId="Equation.3">
                  <p:embed/>
                </p:oleObj>
              </mc:Choice>
              <mc:Fallback>
                <p:oleObj name="公式" r:id="rId15" imgW="1333440" imgH="431640" progId="Equation.3">
                  <p:embed/>
                  <p:pic>
                    <p:nvPicPr>
                      <p:cNvPr id="66605" name="Object 45">
                        <a:extLst>
                          <a:ext uri="{FF2B5EF4-FFF2-40B4-BE49-F238E27FC236}">
                            <a16:creationId xmlns:a16="http://schemas.microsoft.com/office/drawing/2014/main" id="{CC009885-24DA-4DD4-9505-021D1A9DCFA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23925" y="3011488"/>
                        <a:ext cx="13335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46">
            <a:extLst>
              <a:ext uri="{FF2B5EF4-FFF2-40B4-BE49-F238E27FC236}">
                <a16:creationId xmlns:a16="http://schemas.microsoft.com/office/drawing/2014/main" id="{8857DE16-0654-4E58-AF97-DE4F28D03F78}"/>
              </a:ext>
            </a:extLst>
          </p:cNvPr>
          <p:cNvGraphicFramePr>
            <a:graphicFrameLocks noChangeAspect="1"/>
          </p:cNvGraphicFramePr>
          <p:nvPr>
            <p:extLst>
              <p:ext uri="{D42A27DB-BD31-4B8C-83A1-F6EECF244321}">
                <p14:modId xmlns:p14="http://schemas.microsoft.com/office/powerpoint/2010/main" val="640975973"/>
              </p:ext>
            </p:extLst>
          </p:nvPr>
        </p:nvGraphicFramePr>
        <p:xfrm>
          <a:off x="2257425" y="2743288"/>
          <a:ext cx="1295400" cy="952500"/>
        </p:xfrm>
        <a:graphic>
          <a:graphicData uri="http://schemas.openxmlformats.org/presentationml/2006/ole">
            <mc:AlternateContent xmlns:mc="http://schemas.openxmlformats.org/markup-compatibility/2006">
              <mc:Choice xmlns:v="urn:schemas-microsoft-com:vml" Requires="v">
                <p:oleObj spid="_x0000_s104867" name="公式" r:id="rId17" imgW="1295280" imgH="952200" progId="Equation.3">
                  <p:embed/>
                </p:oleObj>
              </mc:Choice>
              <mc:Fallback>
                <p:oleObj name="公式" r:id="rId17" imgW="1295280" imgH="952200" progId="Equation.3">
                  <p:embed/>
                  <p:pic>
                    <p:nvPicPr>
                      <p:cNvPr id="66606" name="Object 46">
                        <a:extLst>
                          <a:ext uri="{FF2B5EF4-FFF2-40B4-BE49-F238E27FC236}">
                            <a16:creationId xmlns:a16="http://schemas.microsoft.com/office/drawing/2014/main" id="{182A4525-172F-44F9-ACDB-D64DEB1F91B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57425" y="2743288"/>
                        <a:ext cx="12954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47">
            <a:extLst>
              <a:ext uri="{FF2B5EF4-FFF2-40B4-BE49-F238E27FC236}">
                <a16:creationId xmlns:a16="http://schemas.microsoft.com/office/drawing/2014/main" id="{F29B80F6-BB3B-4535-97EC-A0BB43410125}"/>
              </a:ext>
            </a:extLst>
          </p:cNvPr>
          <p:cNvGraphicFramePr>
            <a:graphicFrameLocks noChangeAspect="1"/>
          </p:cNvGraphicFramePr>
          <p:nvPr>
            <p:extLst>
              <p:ext uri="{D42A27DB-BD31-4B8C-83A1-F6EECF244321}">
                <p14:modId xmlns:p14="http://schemas.microsoft.com/office/powerpoint/2010/main" val="3555260002"/>
              </p:ext>
            </p:extLst>
          </p:nvPr>
        </p:nvGraphicFramePr>
        <p:xfrm>
          <a:off x="906463" y="4060825"/>
          <a:ext cx="1562100" cy="406400"/>
        </p:xfrm>
        <a:graphic>
          <a:graphicData uri="http://schemas.openxmlformats.org/presentationml/2006/ole">
            <mc:AlternateContent xmlns:mc="http://schemas.openxmlformats.org/markup-compatibility/2006">
              <mc:Choice xmlns:v="urn:schemas-microsoft-com:vml" Requires="v">
                <p:oleObj spid="_x0000_s104868" name="公式" r:id="rId19" imgW="1562040" imgH="406080" progId="Equation.3">
                  <p:embed/>
                </p:oleObj>
              </mc:Choice>
              <mc:Fallback>
                <p:oleObj name="公式" r:id="rId19" imgW="1562040" imgH="406080" progId="Equation.3">
                  <p:embed/>
                  <p:pic>
                    <p:nvPicPr>
                      <p:cNvPr id="66607" name="Object 47">
                        <a:extLst>
                          <a:ext uri="{FF2B5EF4-FFF2-40B4-BE49-F238E27FC236}">
                            <a16:creationId xmlns:a16="http://schemas.microsoft.com/office/drawing/2014/main" id="{99AE6961-FC33-4DB7-8FAB-42031D4ACCE2}"/>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06463" y="4060825"/>
                        <a:ext cx="15621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Text Box 48">
            <a:extLst>
              <a:ext uri="{FF2B5EF4-FFF2-40B4-BE49-F238E27FC236}">
                <a16:creationId xmlns:a16="http://schemas.microsoft.com/office/drawing/2014/main" id="{70D77C23-9650-48FA-B0A5-6EC7985A2CA6}"/>
              </a:ext>
            </a:extLst>
          </p:cNvPr>
          <p:cNvSpPr txBox="1">
            <a:spLocks noChangeArrowheads="1"/>
          </p:cNvSpPr>
          <p:nvPr/>
        </p:nvSpPr>
        <p:spPr bwMode="auto">
          <a:xfrm>
            <a:off x="808038" y="4968875"/>
            <a:ext cx="172034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800" b="1" dirty="0">
                <a:solidFill>
                  <a:srgbClr val="FF0000"/>
                </a:solidFill>
              </a:rPr>
              <a:t>数学期望</a:t>
            </a:r>
            <a:r>
              <a:rPr kumimoji="0" lang="en-US" altLang="zh-CN" sz="2800" dirty="0"/>
              <a:t>,</a:t>
            </a:r>
          </a:p>
        </p:txBody>
      </p:sp>
      <p:sp>
        <p:nvSpPr>
          <p:cNvPr id="16" name="Text Box 49">
            <a:extLst>
              <a:ext uri="{FF2B5EF4-FFF2-40B4-BE49-F238E27FC236}">
                <a16:creationId xmlns:a16="http://schemas.microsoft.com/office/drawing/2014/main" id="{EF48920E-8DB5-49A3-8B5D-9ACCA4E920BF}"/>
              </a:ext>
            </a:extLst>
          </p:cNvPr>
          <p:cNvSpPr txBox="1">
            <a:spLocks noChangeArrowheads="1"/>
          </p:cNvSpPr>
          <p:nvPr/>
        </p:nvSpPr>
        <p:spPr bwMode="auto">
          <a:xfrm>
            <a:off x="4144963" y="4951413"/>
            <a:ext cx="5413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800"/>
              <a:t>即</a:t>
            </a:r>
          </a:p>
        </p:txBody>
      </p:sp>
      <p:graphicFrame>
        <p:nvGraphicFramePr>
          <p:cNvPr id="17" name="Object 50">
            <a:extLst>
              <a:ext uri="{FF2B5EF4-FFF2-40B4-BE49-F238E27FC236}">
                <a16:creationId xmlns:a16="http://schemas.microsoft.com/office/drawing/2014/main" id="{3C0DE9DD-AF97-45F7-8B4F-D645572D1920}"/>
              </a:ext>
            </a:extLst>
          </p:cNvPr>
          <p:cNvGraphicFramePr>
            <a:graphicFrameLocks noChangeAspect="1"/>
          </p:cNvGraphicFramePr>
          <p:nvPr>
            <p:extLst>
              <p:ext uri="{D42A27DB-BD31-4B8C-83A1-F6EECF244321}">
                <p14:modId xmlns:p14="http://schemas.microsoft.com/office/powerpoint/2010/main" val="3115608839"/>
              </p:ext>
            </p:extLst>
          </p:nvPr>
        </p:nvGraphicFramePr>
        <p:xfrm>
          <a:off x="7739063" y="5111750"/>
          <a:ext cx="685800" cy="393700"/>
        </p:xfrm>
        <a:graphic>
          <a:graphicData uri="http://schemas.openxmlformats.org/presentationml/2006/ole">
            <mc:AlternateContent xmlns:mc="http://schemas.openxmlformats.org/markup-compatibility/2006">
              <mc:Choice xmlns:v="urn:schemas-microsoft-com:vml" Requires="v">
                <p:oleObj spid="_x0000_s104869" name="公式" r:id="rId21" imgW="685800" imgH="393480" progId="Equation.3">
                  <p:embed/>
                </p:oleObj>
              </mc:Choice>
              <mc:Fallback>
                <p:oleObj name="公式" r:id="rId21" imgW="685800" imgH="393480" progId="Equation.3">
                  <p:embed/>
                  <p:pic>
                    <p:nvPicPr>
                      <p:cNvPr id="66610" name="Object 50">
                        <a:extLst>
                          <a:ext uri="{FF2B5EF4-FFF2-40B4-BE49-F238E27FC236}">
                            <a16:creationId xmlns:a16="http://schemas.microsoft.com/office/drawing/2014/main" id="{30D1B0EC-D915-430E-A97E-8E0AFB3B7A20}"/>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739063" y="5111750"/>
                        <a:ext cx="6858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62805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500"/>
                                        <p:tgtEl>
                                          <p:spTgt spid="8"/>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left)">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left)">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ipe(left)">
                                      <p:cBhvr>
                                        <p:cTn id="56" dur="500"/>
                                        <p:tgtEl>
                                          <p:spTgt spid="1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wipe(left)">
                                      <p:cBhvr>
                                        <p:cTn id="61" dur="500"/>
                                        <p:tgtEl>
                                          <p:spTgt spid="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wipe(left)">
                                      <p:cBhvr>
                                        <p:cTn id="6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P spid="16" grpId="0"/>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73E0F9-DAE6-42FE-8E74-8DF2B089A7C0}"/>
              </a:ext>
            </a:extLst>
          </p:cNvPr>
          <p:cNvSpPr>
            <a:spLocks noGrp="1"/>
          </p:cNvSpPr>
          <p:nvPr>
            <p:ph type="title"/>
          </p:nvPr>
        </p:nvSpPr>
        <p:spPr/>
        <p:txBody>
          <a:bodyPr/>
          <a:lstStyle/>
          <a:p>
            <a:r>
              <a:rPr lang="en-US" altLang="zh-CN" dirty="0"/>
              <a:t>3.5-3 </a:t>
            </a:r>
            <a:r>
              <a:rPr lang="zh-CN" altLang="en-US" dirty="0"/>
              <a:t>随机变量的数字特征</a:t>
            </a:r>
          </a:p>
        </p:txBody>
      </p:sp>
      <p:sp>
        <p:nvSpPr>
          <p:cNvPr id="3" name="内容占位符 2">
            <a:extLst>
              <a:ext uri="{FF2B5EF4-FFF2-40B4-BE49-F238E27FC236}">
                <a16:creationId xmlns:a16="http://schemas.microsoft.com/office/drawing/2014/main" id="{D5470E41-9884-4139-87CA-646083E8808A}"/>
              </a:ext>
            </a:extLst>
          </p:cNvPr>
          <p:cNvSpPr>
            <a:spLocks noGrp="1"/>
          </p:cNvSpPr>
          <p:nvPr>
            <p:ph idx="1"/>
          </p:nvPr>
        </p:nvSpPr>
        <p:spPr/>
        <p:txBody>
          <a:bodyPr/>
          <a:lstStyle/>
          <a:p>
            <a:endParaRPr lang="zh-CN" altLang="en-US" dirty="0"/>
          </a:p>
        </p:txBody>
      </p:sp>
      <p:sp>
        <p:nvSpPr>
          <p:cNvPr id="4" name="Text Box 142">
            <a:extLst>
              <a:ext uri="{FF2B5EF4-FFF2-40B4-BE49-F238E27FC236}">
                <a16:creationId xmlns:a16="http://schemas.microsoft.com/office/drawing/2014/main" id="{C7D1AA55-DE25-45BD-A587-C27969ECB2A4}"/>
              </a:ext>
            </a:extLst>
          </p:cNvPr>
          <p:cNvSpPr txBox="1">
            <a:spLocks noChangeArrowheads="1"/>
          </p:cNvSpPr>
          <p:nvPr/>
        </p:nvSpPr>
        <p:spPr bwMode="auto">
          <a:xfrm>
            <a:off x="914400" y="533400"/>
            <a:ext cx="7086600" cy="205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kumimoji="1" lang="zh-CN" altLang="en-US" sz="2800" b="1" dirty="0">
                <a:solidFill>
                  <a:srgbClr val="0000FF"/>
                </a:solidFill>
              </a:rPr>
              <a:t>例</a:t>
            </a:r>
            <a:r>
              <a:rPr kumimoji="1" lang="en-US" altLang="zh-CN" sz="2800" b="1" dirty="0">
                <a:solidFill>
                  <a:srgbClr val="000000"/>
                </a:solidFill>
              </a:rPr>
              <a:t>  </a:t>
            </a:r>
            <a:r>
              <a:rPr kumimoji="1" lang="zh-CN" altLang="en-US" sz="2800" b="1" dirty="0">
                <a:solidFill>
                  <a:srgbClr val="000000"/>
                </a:solidFill>
              </a:rPr>
              <a:t>已知离散型随机变量</a:t>
            </a:r>
            <a:r>
              <a:rPr kumimoji="1" lang="en-US" altLang="zh-CN" sz="2800" b="1" i="1" dirty="0">
                <a:solidFill>
                  <a:srgbClr val="000000"/>
                </a:solidFill>
                <a:latin typeface="Times New Roman" panose="02020603050405020304" pitchFamily="18" charset="0"/>
              </a:rPr>
              <a:t>X</a:t>
            </a:r>
            <a:r>
              <a:rPr kumimoji="1" lang="zh-CN" altLang="en-US" sz="2800" b="1" dirty="0">
                <a:solidFill>
                  <a:srgbClr val="000000"/>
                </a:solidFill>
              </a:rPr>
              <a:t>的可能值为</a:t>
            </a:r>
          </a:p>
          <a:p>
            <a:pPr>
              <a:lnSpc>
                <a:spcPct val="115000"/>
              </a:lnSpc>
            </a:pPr>
            <a:r>
              <a:rPr kumimoji="1" lang="zh-CN" altLang="en-US" sz="2800" b="1" i="1" dirty="0">
                <a:solidFill>
                  <a:srgbClr val="000000"/>
                </a:solidFill>
              </a:rPr>
              <a:t>           </a:t>
            </a:r>
            <a:r>
              <a:rPr kumimoji="1" lang="en-US" altLang="zh-CN" sz="2800" b="1" i="1" dirty="0">
                <a:solidFill>
                  <a:srgbClr val="000000"/>
                </a:solidFill>
                <a:latin typeface="Times New Roman" panose="02020603050405020304" pitchFamily="18" charset="0"/>
              </a:rPr>
              <a:t>x</a:t>
            </a:r>
            <a:r>
              <a:rPr kumimoji="1" lang="en-US" altLang="zh-CN" sz="2800" b="1" baseline="-25000" dirty="0">
                <a:solidFill>
                  <a:srgbClr val="000000"/>
                </a:solidFill>
                <a:latin typeface="Times New Roman" panose="02020603050405020304" pitchFamily="18" charset="0"/>
              </a:rPr>
              <a:t>1</a:t>
            </a:r>
            <a:r>
              <a:rPr kumimoji="1" lang="en-US" altLang="zh-CN" sz="2800" b="1" dirty="0">
                <a:solidFill>
                  <a:srgbClr val="000000"/>
                </a:solidFill>
                <a:latin typeface="Times New Roman" panose="02020603050405020304" pitchFamily="18" charset="0"/>
              </a:rPr>
              <a:t>= </a:t>
            </a:r>
            <a:r>
              <a:rPr kumimoji="1" lang="en-US" altLang="zh-CN" sz="2800" b="1" dirty="0">
                <a:solidFill>
                  <a:srgbClr val="000000"/>
                </a:solidFill>
                <a:latin typeface="Times New Roman" panose="02020603050405020304" pitchFamily="18" charset="0"/>
                <a:sym typeface="Symbol" panose="05050102010706020507" pitchFamily="18" charset="2"/>
              </a:rPr>
              <a:t>1, </a:t>
            </a:r>
            <a:r>
              <a:rPr kumimoji="1" lang="en-US" altLang="zh-CN" sz="2800" b="1" i="1" dirty="0">
                <a:solidFill>
                  <a:srgbClr val="000000"/>
                </a:solidFill>
                <a:latin typeface="Times New Roman" panose="02020603050405020304" pitchFamily="18" charset="0"/>
                <a:sym typeface="Symbol" panose="05050102010706020507" pitchFamily="18" charset="2"/>
              </a:rPr>
              <a:t>x</a:t>
            </a:r>
            <a:r>
              <a:rPr kumimoji="1" lang="en-US" altLang="zh-CN" sz="2800" b="1" baseline="-25000" dirty="0">
                <a:solidFill>
                  <a:srgbClr val="000000"/>
                </a:solidFill>
                <a:latin typeface="Times New Roman" panose="02020603050405020304" pitchFamily="18" charset="0"/>
                <a:sym typeface="Symbol" panose="05050102010706020507" pitchFamily="18" charset="2"/>
              </a:rPr>
              <a:t>2</a:t>
            </a:r>
            <a:r>
              <a:rPr kumimoji="1" lang="en-US" altLang="zh-CN" sz="2800" b="1" dirty="0">
                <a:solidFill>
                  <a:srgbClr val="000000"/>
                </a:solidFill>
                <a:latin typeface="Times New Roman" panose="02020603050405020304" pitchFamily="18" charset="0"/>
                <a:sym typeface="Symbol" panose="05050102010706020507" pitchFamily="18" charset="2"/>
              </a:rPr>
              <a:t>=0, </a:t>
            </a:r>
            <a:r>
              <a:rPr kumimoji="1" lang="en-US" altLang="zh-CN" sz="2800" b="1" i="1" dirty="0">
                <a:solidFill>
                  <a:srgbClr val="000000"/>
                </a:solidFill>
                <a:latin typeface="Times New Roman" panose="02020603050405020304" pitchFamily="18" charset="0"/>
                <a:sym typeface="Symbol" panose="05050102010706020507" pitchFamily="18" charset="2"/>
              </a:rPr>
              <a:t>x</a:t>
            </a:r>
            <a:r>
              <a:rPr kumimoji="1" lang="en-US" altLang="zh-CN" sz="2800" b="1" baseline="-25000" dirty="0">
                <a:solidFill>
                  <a:srgbClr val="000000"/>
                </a:solidFill>
                <a:latin typeface="Times New Roman" panose="02020603050405020304" pitchFamily="18" charset="0"/>
                <a:sym typeface="Symbol" panose="05050102010706020507" pitchFamily="18" charset="2"/>
              </a:rPr>
              <a:t>3</a:t>
            </a:r>
            <a:r>
              <a:rPr kumimoji="1" lang="en-US" altLang="zh-CN" sz="2800" b="1" dirty="0">
                <a:solidFill>
                  <a:srgbClr val="000000"/>
                </a:solidFill>
                <a:latin typeface="Times New Roman" panose="02020603050405020304" pitchFamily="18" charset="0"/>
                <a:sym typeface="Symbol" panose="05050102010706020507" pitchFamily="18" charset="2"/>
              </a:rPr>
              <a:t>=1</a:t>
            </a:r>
            <a:r>
              <a:rPr kumimoji="1" lang="zh-CN" altLang="en-US" sz="2800" b="1" dirty="0">
                <a:solidFill>
                  <a:srgbClr val="000000"/>
                </a:solidFill>
                <a:latin typeface="Times New Roman" panose="02020603050405020304" pitchFamily="18" charset="0"/>
              </a:rPr>
              <a:t>，</a:t>
            </a:r>
          </a:p>
          <a:p>
            <a:pPr>
              <a:lnSpc>
                <a:spcPct val="115000"/>
              </a:lnSpc>
            </a:pPr>
            <a:r>
              <a:rPr kumimoji="1" lang="zh-CN" altLang="en-US" sz="2800" b="1" dirty="0">
                <a:solidFill>
                  <a:srgbClr val="000000"/>
                </a:solidFill>
              </a:rPr>
              <a:t>且</a:t>
            </a:r>
            <a:r>
              <a:rPr kumimoji="1" lang="en-US" altLang="zh-CN" sz="2800" b="1" i="1" dirty="0">
                <a:solidFill>
                  <a:srgbClr val="000000"/>
                </a:solidFill>
                <a:latin typeface="Times New Roman" panose="02020603050405020304" pitchFamily="18" charset="0"/>
              </a:rPr>
              <a:t>E</a:t>
            </a:r>
            <a:r>
              <a:rPr kumimoji="1" lang="en-US" altLang="zh-CN" sz="2800" b="1" dirty="0">
                <a:solidFill>
                  <a:srgbClr val="000000"/>
                </a:solidFill>
                <a:latin typeface="Times New Roman" panose="02020603050405020304" pitchFamily="18" charset="0"/>
              </a:rPr>
              <a:t>(</a:t>
            </a:r>
            <a:r>
              <a:rPr kumimoji="1" lang="en-US" altLang="zh-CN" sz="2800" b="1" i="1" dirty="0">
                <a:solidFill>
                  <a:srgbClr val="000000"/>
                </a:solidFill>
                <a:latin typeface="Times New Roman" panose="02020603050405020304" pitchFamily="18" charset="0"/>
              </a:rPr>
              <a:t>X</a:t>
            </a:r>
            <a:r>
              <a:rPr kumimoji="1" lang="en-US" altLang="zh-CN" sz="2800" b="1" dirty="0">
                <a:solidFill>
                  <a:srgbClr val="000000"/>
                </a:solidFill>
                <a:latin typeface="Times New Roman" panose="02020603050405020304" pitchFamily="18" charset="0"/>
              </a:rPr>
              <a:t>)=0.1, </a:t>
            </a:r>
            <a:r>
              <a:rPr kumimoji="1" lang="en-US" altLang="zh-CN" sz="2800" b="1" i="1" dirty="0">
                <a:solidFill>
                  <a:srgbClr val="000000"/>
                </a:solidFill>
                <a:latin typeface="Times New Roman" panose="02020603050405020304" pitchFamily="18" charset="0"/>
              </a:rPr>
              <a:t>E</a:t>
            </a:r>
            <a:r>
              <a:rPr kumimoji="1" lang="en-US" altLang="zh-CN" sz="2800" b="1" dirty="0">
                <a:solidFill>
                  <a:srgbClr val="000000"/>
                </a:solidFill>
                <a:latin typeface="Times New Roman" panose="02020603050405020304" pitchFamily="18" charset="0"/>
              </a:rPr>
              <a:t>(</a:t>
            </a:r>
            <a:r>
              <a:rPr kumimoji="1" lang="en-US" altLang="zh-CN" sz="2800" b="1" i="1" dirty="0">
                <a:solidFill>
                  <a:srgbClr val="000000"/>
                </a:solidFill>
                <a:latin typeface="Times New Roman" panose="02020603050405020304" pitchFamily="18" charset="0"/>
              </a:rPr>
              <a:t>X</a:t>
            </a:r>
            <a:r>
              <a:rPr kumimoji="1" lang="en-US" altLang="zh-CN" sz="2800" b="1" baseline="30000" dirty="0">
                <a:solidFill>
                  <a:srgbClr val="000000"/>
                </a:solidFill>
                <a:latin typeface="Times New Roman" panose="02020603050405020304" pitchFamily="18" charset="0"/>
              </a:rPr>
              <a:t>2</a:t>
            </a:r>
            <a:r>
              <a:rPr kumimoji="1" lang="en-US" altLang="zh-CN" sz="2800" b="1" dirty="0">
                <a:solidFill>
                  <a:srgbClr val="000000"/>
                </a:solidFill>
                <a:latin typeface="Times New Roman" panose="02020603050405020304" pitchFamily="18" charset="0"/>
              </a:rPr>
              <a:t>)=0.9</a:t>
            </a:r>
            <a:r>
              <a:rPr kumimoji="1" lang="zh-CN" altLang="en-US" sz="2800" b="1" dirty="0">
                <a:solidFill>
                  <a:srgbClr val="000000"/>
                </a:solidFill>
                <a:latin typeface="Times New Roman" panose="02020603050405020304" pitchFamily="18" charset="0"/>
              </a:rPr>
              <a:t>。</a:t>
            </a:r>
          </a:p>
          <a:p>
            <a:pPr>
              <a:lnSpc>
                <a:spcPct val="115000"/>
              </a:lnSpc>
            </a:pPr>
            <a:r>
              <a:rPr kumimoji="1" lang="zh-CN" altLang="en-US" sz="2800" b="1" dirty="0">
                <a:solidFill>
                  <a:srgbClr val="000000"/>
                </a:solidFill>
              </a:rPr>
              <a:t>求对应于可能值</a:t>
            </a:r>
            <a:r>
              <a:rPr kumimoji="1" lang="en-US" altLang="zh-CN" sz="2800" b="1" i="1" dirty="0">
                <a:solidFill>
                  <a:srgbClr val="000000"/>
                </a:solidFill>
                <a:latin typeface="Times New Roman" panose="02020603050405020304" pitchFamily="18" charset="0"/>
              </a:rPr>
              <a:t>x</a:t>
            </a:r>
            <a:r>
              <a:rPr kumimoji="1" lang="en-US" altLang="zh-CN" sz="2800" b="1" baseline="-25000" dirty="0">
                <a:solidFill>
                  <a:srgbClr val="000000"/>
                </a:solidFill>
                <a:latin typeface="Times New Roman" panose="02020603050405020304" pitchFamily="18" charset="0"/>
              </a:rPr>
              <a:t>1</a:t>
            </a:r>
            <a:r>
              <a:rPr kumimoji="1" lang="en-US" altLang="zh-CN" sz="2800" b="1" dirty="0">
                <a:solidFill>
                  <a:srgbClr val="000000"/>
                </a:solidFill>
                <a:latin typeface="Times New Roman" panose="02020603050405020304" pitchFamily="18" charset="0"/>
                <a:sym typeface="Symbol" panose="05050102010706020507" pitchFamily="18" charset="2"/>
              </a:rPr>
              <a:t>, </a:t>
            </a:r>
            <a:r>
              <a:rPr kumimoji="1" lang="en-US" altLang="zh-CN" sz="2800" b="1" i="1" dirty="0">
                <a:solidFill>
                  <a:srgbClr val="000000"/>
                </a:solidFill>
                <a:latin typeface="Times New Roman" panose="02020603050405020304" pitchFamily="18" charset="0"/>
                <a:sym typeface="Symbol" panose="05050102010706020507" pitchFamily="18" charset="2"/>
              </a:rPr>
              <a:t>x</a:t>
            </a:r>
            <a:r>
              <a:rPr kumimoji="1" lang="en-US" altLang="zh-CN" sz="2800" b="1" baseline="-25000" dirty="0">
                <a:solidFill>
                  <a:srgbClr val="000000"/>
                </a:solidFill>
                <a:latin typeface="Times New Roman" panose="02020603050405020304" pitchFamily="18" charset="0"/>
                <a:sym typeface="Symbol" panose="05050102010706020507" pitchFamily="18" charset="2"/>
              </a:rPr>
              <a:t>2</a:t>
            </a:r>
            <a:r>
              <a:rPr kumimoji="1" lang="en-US" altLang="zh-CN" sz="2800" b="1" dirty="0">
                <a:solidFill>
                  <a:srgbClr val="000000"/>
                </a:solidFill>
                <a:latin typeface="Times New Roman" panose="02020603050405020304" pitchFamily="18" charset="0"/>
                <a:sym typeface="Symbol" panose="05050102010706020507" pitchFamily="18" charset="2"/>
              </a:rPr>
              <a:t>, </a:t>
            </a:r>
            <a:r>
              <a:rPr kumimoji="1" lang="en-US" altLang="zh-CN" sz="2800" b="1" i="1" dirty="0">
                <a:solidFill>
                  <a:srgbClr val="000000"/>
                </a:solidFill>
                <a:latin typeface="Times New Roman" panose="02020603050405020304" pitchFamily="18" charset="0"/>
                <a:sym typeface="Symbol" panose="05050102010706020507" pitchFamily="18" charset="2"/>
              </a:rPr>
              <a:t>x</a:t>
            </a:r>
            <a:r>
              <a:rPr kumimoji="1" lang="en-US" altLang="zh-CN" sz="2800" b="1" baseline="-25000" dirty="0">
                <a:solidFill>
                  <a:srgbClr val="000000"/>
                </a:solidFill>
                <a:latin typeface="Times New Roman" panose="02020603050405020304" pitchFamily="18" charset="0"/>
                <a:sym typeface="Symbol" panose="05050102010706020507" pitchFamily="18" charset="2"/>
              </a:rPr>
              <a:t>3</a:t>
            </a:r>
            <a:r>
              <a:rPr kumimoji="1" lang="zh-CN" altLang="en-US" sz="2800" b="1" dirty="0">
                <a:solidFill>
                  <a:srgbClr val="000000"/>
                </a:solidFill>
              </a:rPr>
              <a:t>的概率</a:t>
            </a:r>
            <a:r>
              <a:rPr kumimoji="1" lang="en-US" altLang="zh-CN" sz="2800" b="1" i="1" dirty="0">
                <a:solidFill>
                  <a:srgbClr val="000000"/>
                </a:solidFill>
                <a:latin typeface="Times New Roman" panose="02020603050405020304" pitchFamily="18" charset="0"/>
              </a:rPr>
              <a:t>p</a:t>
            </a:r>
            <a:r>
              <a:rPr kumimoji="1" lang="en-US" altLang="zh-CN" sz="2800" b="1" baseline="-25000" dirty="0">
                <a:solidFill>
                  <a:srgbClr val="000000"/>
                </a:solidFill>
                <a:latin typeface="Times New Roman" panose="02020603050405020304" pitchFamily="18" charset="0"/>
              </a:rPr>
              <a:t>1</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i="1" dirty="0">
                <a:solidFill>
                  <a:srgbClr val="000000"/>
                </a:solidFill>
                <a:latin typeface="Times New Roman" panose="02020603050405020304" pitchFamily="18" charset="0"/>
                <a:sym typeface="Symbol" panose="05050102010706020507" pitchFamily="18" charset="2"/>
              </a:rPr>
              <a:t>p</a:t>
            </a:r>
            <a:r>
              <a:rPr kumimoji="1" lang="en-US" altLang="zh-CN" sz="2800" b="1" baseline="-25000" dirty="0">
                <a:solidFill>
                  <a:srgbClr val="000000"/>
                </a:solidFill>
                <a:latin typeface="Times New Roman" panose="02020603050405020304" pitchFamily="18" charset="0"/>
                <a:sym typeface="Symbol" panose="05050102010706020507" pitchFamily="18" charset="2"/>
              </a:rPr>
              <a:t>2</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i="1" dirty="0">
                <a:solidFill>
                  <a:srgbClr val="000000"/>
                </a:solidFill>
                <a:latin typeface="Times New Roman" panose="02020603050405020304" pitchFamily="18" charset="0"/>
                <a:sym typeface="Symbol" panose="05050102010706020507" pitchFamily="18" charset="2"/>
              </a:rPr>
              <a:t>p</a:t>
            </a:r>
            <a:r>
              <a:rPr kumimoji="1" lang="en-US" altLang="zh-CN" sz="2800" b="1" baseline="-25000" dirty="0">
                <a:solidFill>
                  <a:srgbClr val="000000"/>
                </a:solidFill>
                <a:latin typeface="Times New Roman" panose="02020603050405020304" pitchFamily="18" charset="0"/>
                <a:sym typeface="Symbol" panose="05050102010706020507" pitchFamily="18" charset="2"/>
              </a:rPr>
              <a:t>3</a:t>
            </a:r>
            <a:r>
              <a:rPr kumimoji="1" lang="zh-CN" altLang="en-US" sz="2800" b="1" baseline="-25000" dirty="0">
                <a:solidFill>
                  <a:srgbClr val="000000"/>
                </a:solidFill>
                <a:latin typeface="Times New Roman" panose="02020603050405020304" pitchFamily="18" charset="0"/>
                <a:sym typeface="Symbol" panose="05050102010706020507" pitchFamily="18" charset="2"/>
              </a:rPr>
              <a:t>。</a:t>
            </a:r>
          </a:p>
        </p:txBody>
      </p:sp>
      <p:sp>
        <p:nvSpPr>
          <p:cNvPr id="5" name="Text Box 143">
            <a:extLst>
              <a:ext uri="{FF2B5EF4-FFF2-40B4-BE49-F238E27FC236}">
                <a16:creationId xmlns:a16="http://schemas.microsoft.com/office/drawing/2014/main" id="{8988A739-0865-4E6B-939C-7BD90500B370}"/>
              </a:ext>
            </a:extLst>
          </p:cNvPr>
          <p:cNvSpPr txBox="1">
            <a:spLocks noChangeArrowheads="1"/>
          </p:cNvSpPr>
          <p:nvPr/>
        </p:nvSpPr>
        <p:spPr bwMode="auto">
          <a:xfrm>
            <a:off x="1103904" y="2667000"/>
            <a:ext cx="6655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FF0000"/>
                </a:solidFill>
              </a:rPr>
              <a:t>解</a:t>
            </a:r>
            <a:r>
              <a:rPr kumimoji="1" lang="en-US" altLang="zh-CN" sz="2800" b="1">
                <a:solidFill>
                  <a:srgbClr val="FF0000"/>
                </a:solidFill>
              </a:rPr>
              <a:t>:</a:t>
            </a:r>
          </a:p>
        </p:txBody>
      </p:sp>
      <p:sp>
        <p:nvSpPr>
          <p:cNvPr id="6" name="Text Box 144">
            <a:extLst>
              <a:ext uri="{FF2B5EF4-FFF2-40B4-BE49-F238E27FC236}">
                <a16:creationId xmlns:a16="http://schemas.microsoft.com/office/drawing/2014/main" id="{0D647512-C6BC-4D24-A5B6-DE5227D2805D}"/>
              </a:ext>
            </a:extLst>
          </p:cNvPr>
          <p:cNvSpPr txBox="1">
            <a:spLocks noChangeArrowheads="1"/>
          </p:cNvSpPr>
          <p:nvPr/>
        </p:nvSpPr>
        <p:spPr bwMode="auto">
          <a:xfrm>
            <a:off x="957263" y="5246781"/>
            <a:ext cx="27606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00"/>
                </a:solidFill>
              </a:rPr>
              <a:t>并且</a:t>
            </a:r>
            <a:r>
              <a:rPr kumimoji="1" lang="zh-CN" altLang="en-US" sz="2800" b="1" i="1" dirty="0">
                <a:solidFill>
                  <a:srgbClr val="000000"/>
                </a:solidFill>
              </a:rPr>
              <a:t> </a:t>
            </a:r>
            <a:r>
              <a:rPr kumimoji="1" lang="en-US" altLang="zh-CN" sz="2800" b="1" i="1" dirty="0">
                <a:solidFill>
                  <a:srgbClr val="000000"/>
                </a:solidFill>
                <a:latin typeface="Times New Roman" panose="02020603050405020304" pitchFamily="18" charset="0"/>
              </a:rPr>
              <a:t>p</a:t>
            </a:r>
            <a:r>
              <a:rPr kumimoji="1" lang="en-US" altLang="zh-CN" sz="2800" b="1" baseline="-25000" dirty="0">
                <a:solidFill>
                  <a:srgbClr val="000000"/>
                </a:solidFill>
                <a:latin typeface="Times New Roman" panose="02020603050405020304" pitchFamily="18" charset="0"/>
              </a:rPr>
              <a:t>1</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i="1" dirty="0">
                <a:solidFill>
                  <a:srgbClr val="000000"/>
                </a:solidFill>
                <a:latin typeface="Times New Roman" panose="02020603050405020304" pitchFamily="18" charset="0"/>
                <a:sym typeface="Symbol" panose="05050102010706020507" pitchFamily="18" charset="2"/>
              </a:rPr>
              <a:t>p</a:t>
            </a:r>
            <a:r>
              <a:rPr kumimoji="1" lang="en-US" altLang="zh-CN" sz="2800" b="1" baseline="-25000" dirty="0">
                <a:solidFill>
                  <a:srgbClr val="000000"/>
                </a:solidFill>
                <a:latin typeface="Times New Roman" panose="02020603050405020304" pitchFamily="18" charset="0"/>
                <a:sym typeface="Symbol" panose="05050102010706020507" pitchFamily="18" charset="2"/>
              </a:rPr>
              <a:t>2</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i="1" dirty="0">
                <a:solidFill>
                  <a:srgbClr val="000000"/>
                </a:solidFill>
                <a:latin typeface="Times New Roman" panose="02020603050405020304" pitchFamily="18" charset="0"/>
                <a:sym typeface="Symbol" panose="05050102010706020507" pitchFamily="18" charset="2"/>
              </a:rPr>
              <a:t>p</a:t>
            </a:r>
            <a:r>
              <a:rPr kumimoji="1" lang="en-US" altLang="zh-CN" sz="2800" b="1" baseline="-25000" dirty="0">
                <a:solidFill>
                  <a:srgbClr val="000000"/>
                </a:solidFill>
                <a:latin typeface="Times New Roman" panose="02020603050405020304" pitchFamily="18" charset="0"/>
                <a:sym typeface="Symbol" panose="05050102010706020507" pitchFamily="18" charset="2"/>
              </a:rPr>
              <a:t>3</a:t>
            </a:r>
            <a:r>
              <a:rPr kumimoji="1" lang="en-US" altLang="zh-CN" sz="2800" b="1" dirty="0">
                <a:solidFill>
                  <a:srgbClr val="000000"/>
                </a:solidFill>
                <a:latin typeface="Times New Roman" panose="02020603050405020304" pitchFamily="18" charset="0"/>
                <a:sym typeface="Symbol" panose="05050102010706020507" pitchFamily="18" charset="2"/>
              </a:rPr>
              <a:t>=1</a:t>
            </a:r>
          </a:p>
        </p:txBody>
      </p:sp>
      <p:sp>
        <p:nvSpPr>
          <p:cNvPr id="7" name="Text Box 145">
            <a:extLst>
              <a:ext uri="{FF2B5EF4-FFF2-40B4-BE49-F238E27FC236}">
                <a16:creationId xmlns:a16="http://schemas.microsoft.com/office/drawing/2014/main" id="{56AA5017-F5FF-42FF-AE65-F8FB95861AE8}"/>
              </a:ext>
            </a:extLst>
          </p:cNvPr>
          <p:cNvSpPr txBox="1">
            <a:spLocks noChangeArrowheads="1"/>
          </p:cNvSpPr>
          <p:nvPr/>
        </p:nvSpPr>
        <p:spPr bwMode="auto">
          <a:xfrm>
            <a:off x="2057400" y="2667000"/>
            <a:ext cx="4600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dirty="0">
                <a:solidFill>
                  <a:srgbClr val="000000"/>
                </a:solidFill>
                <a:latin typeface="Times New Roman" panose="02020603050405020304" pitchFamily="18" charset="0"/>
              </a:rPr>
              <a:t>E</a:t>
            </a:r>
            <a:r>
              <a:rPr kumimoji="1" lang="en-US" altLang="zh-CN" sz="2800" b="1" dirty="0">
                <a:solidFill>
                  <a:srgbClr val="000000"/>
                </a:solidFill>
                <a:latin typeface="Times New Roman" panose="02020603050405020304" pitchFamily="18" charset="0"/>
              </a:rPr>
              <a:t>(</a:t>
            </a:r>
            <a:r>
              <a:rPr kumimoji="1" lang="en-US" altLang="zh-CN" sz="2800" b="1" i="1" dirty="0">
                <a:solidFill>
                  <a:srgbClr val="000000"/>
                </a:solidFill>
                <a:latin typeface="Times New Roman" panose="02020603050405020304" pitchFamily="18" charset="0"/>
              </a:rPr>
              <a:t>X</a:t>
            </a:r>
            <a:r>
              <a:rPr kumimoji="1" lang="en-US" altLang="zh-CN"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sym typeface="Symbol" panose="05050102010706020507" pitchFamily="18" charset="2"/>
              </a:rPr>
              <a:t>1</a:t>
            </a:r>
            <a:r>
              <a:rPr kumimoji="1" lang="en-US" altLang="zh-CN"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i="1" dirty="0">
                <a:solidFill>
                  <a:srgbClr val="000000"/>
                </a:solidFill>
                <a:latin typeface="Times New Roman" panose="02020603050405020304" pitchFamily="18" charset="0"/>
                <a:sym typeface="Symbol" panose="05050102010706020507" pitchFamily="18" charset="2"/>
              </a:rPr>
              <a:t>p</a:t>
            </a:r>
            <a:r>
              <a:rPr kumimoji="1" lang="en-US" altLang="zh-CN" sz="2800" b="1" baseline="-25000" dirty="0">
                <a:solidFill>
                  <a:srgbClr val="000000"/>
                </a:solidFill>
                <a:latin typeface="Times New Roman" panose="02020603050405020304" pitchFamily="18" charset="0"/>
                <a:sym typeface="Symbol" panose="05050102010706020507" pitchFamily="18" charset="2"/>
              </a:rPr>
              <a:t>1</a:t>
            </a:r>
            <a:r>
              <a:rPr kumimoji="1" lang="en-US" altLang="zh-CN" sz="2800" b="1" dirty="0">
                <a:solidFill>
                  <a:srgbClr val="000000"/>
                </a:solidFill>
                <a:latin typeface="Times New Roman" panose="02020603050405020304" pitchFamily="18" charset="0"/>
                <a:sym typeface="Symbol" panose="05050102010706020507" pitchFamily="18" charset="2"/>
              </a:rPr>
              <a:t>+0</a:t>
            </a:r>
            <a:r>
              <a:rPr kumimoji="1" lang="en-US" altLang="zh-CN" sz="2800" b="1" i="1" dirty="0">
                <a:solidFill>
                  <a:srgbClr val="000000"/>
                </a:solidFill>
                <a:latin typeface="Times New Roman" panose="02020603050405020304" pitchFamily="18" charset="0"/>
                <a:sym typeface="Symbol" panose="05050102010706020507" pitchFamily="18" charset="2"/>
              </a:rPr>
              <a:t>p</a:t>
            </a:r>
            <a:r>
              <a:rPr kumimoji="1" lang="en-US" altLang="zh-CN" sz="2800" b="1" baseline="-25000" dirty="0">
                <a:solidFill>
                  <a:srgbClr val="000000"/>
                </a:solidFill>
                <a:latin typeface="Times New Roman" panose="02020603050405020304" pitchFamily="18" charset="0"/>
                <a:sym typeface="Symbol" panose="05050102010706020507" pitchFamily="18" charset="2"/>
              </a:rPr>
              <a:t>2</a:t>
            </a:r>
            <a:r>
              <a:rPr kumimoji="1" lang="en-US" altLang="zh-CN" sz="2800" b="1" dirty="0">
                <a:solidFill>
                  <a:srgbClr val="000000"/>
                </a:solidFill>
                <a:latin typeface="Times New Roman" panose="02020603050405020304" pitchFamily="18" charset="0"/>
                <a:sym typeface="Symbol" panose="05050102010706020507" pitchFamily="18" charset="2"/>
              </a:rPr>
              <a:t>+1</a:t>
            </a:r>
            <a:r>
              <a:rPr kumimoji="1" lang="en-US" altLang="zh-CN" sz="2800" b="1" i="1" dirty="0">
                <a:solidFill>
                  <a:srgbClr val="000000"/>
                </a:solidFill>
                <a:latin typeface="Times New Roman" panose="02020603050405020304" pitchFamily="18" charset="0"/>
                <a:sym typeface="Symbol" panose="05050102010706020507" pitchFamily="18" charset="2"/>
              </a:rPr>
              <a:t>p</a:t>
            </a:r>
            <a:r>
              <a:rPr kumimoji="1" lang="en-US" altLang="zh-CN" sz="2800" b="1" baseline="-25000" dirty="0">
                <a:solidFill>
                  <a:srgbClr val="000000"/>
                </a:solidFill>
                <a:latin typeface="Times New Roman" panose="02020603050405020304" pitchFamily="18" charset="0"/>
                <a:sym typeface="Symbol" panose="05050102010706020507" pitchFamily="18" charset="2"/>
              </a:rPr>
              <a:t>3</a:t>
            </a:r>
            <a:r>
              <a:rPr kumimoji="1" lang="en-US" altLang="zh-CN" sz="2800" b="1" dirty="0">
                <a:solidFill>
                  <a:srgbClr val="000000"/>
                </a:solidFill>
                <a:latin typeface="Times New Roman" panose="02020603050405020304" pitchFamily="18" charset="0"/>
                <a:sym typeface="Symbol" panose="05050102010706020507" pitchFamily="18" charset="2"/>
              </a:rPr>
              <a:t>=0.1</a:t>
            </a:r>
          </a:p>
        </p:txBody>
      </p:sp>
      <p:graphicFrame>
        <p:nvGraphicFramePr>
          <p:cNvPr id="8" name="Group 146">
            <a:extLst>
              <a:ext uri="{FF2B5EF4-FFF2-40B4-BE49-F238E27FC236}">
                <a16:creationId xmlns:a16="http://schemas.microsoft.com/office/drawing/2014/main" id="{54C43AE4-15A6-4893-A72C-B2FA1B28D2B9}"/>
              </a:ext>
            </a:extLst>
          </p:cNvPr>
          <p:cNvGraphicFramePr>
            <a:graphicFrameLocks noGrp="1"/>
          </p:cNvGraphicFramePr>
          <p:nvPr>
            <p:extLst>
              <p:ext uri="{D42A27DB-BD31-4B8C-83A1-F6EECF244321}">
                <p14:modId xmlns:p14="http://schemas.microsoft.com/office/powerpoint/2010/main" val="3058824020"/>
              </p:ext>
            </p:extLst>
          </p:nvPr>
        </p:nvGraphicFramePr>
        <p:xfrm>
          <a:off x="1208088" y="3511550"/>
          <a:ext cx="2665412" cy="1512888"/>
        </p:xfrm>
        <a:graphic>
          <a:graphicData uri="http://schemas.openxmlformats.org/drawingml/2006/table">
            <a:tbl>
              <a:tblPr/>
              <a:tblGrid>
                <a:gridCol w="649287">
                  <a:extLst>
                    <a:ext uri="{9D8B030D-6E8A-4147-A177-3AD203B41FA5}">
                      <a16:colId xmlns:a16="http://schemas.microsoft.com/office/drawing/2014/main" val="2212182302"/>
                    </a:ext>
                  </a:extLst>
                </a:gridCol>
                <a:gridCol w="2016125">
                  <a:extLst>
                    <a:ext uri="{9D8B030D-6E8A-4147-A177-3AD203B41FA5}">
                      <a16:colId xmlns:a16="http://schemas.microsoft.com/office/drawing/2014/main" val="3775931211"/>
                    </a:ext>
                  </a:extLst>
                </a:gridCol>
              </a:tblGrid>
              <a:tr h="803275">
                <a:tc>
                  <a:txBody>
                    <a:bodyPr/>
                    <a:lstStyle>
                      <a:lvl1pPr>
                        <a:spcBef>
                          <a:spcPct val="20000"/>
                        </a:spcBef>
                        <a:buClr>
                          <a:schemeClr val="hlink"/>
                        </a:buClr>
                        <a:buSzPct val="70000"/>
                        <a:buFont typeface="Wingdings" panose="05000000000000000000" pitchFamily="2" charset="2"/>
                        <a:defRPr sz="2800" b="1">
                          <a:solidFill>
                            <a:srgbClr val="000000"/>
                          </a:solidFill>
                          <a:latin typeface="Times New Roman" panose="02020603050405020304" pitchFamily="18" charset="0"/>
                          <a:ea typeface="楷体_GB2312" pitchFamily="49"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1" i="1" u="none" strike="noStrike" cap="none" normalizeH="0" baseline="0">
                          <a:ln>
                            <a:noFill/>
                          </a:ln>
                          <a:solidFill>
                            <a:srgbClr val="000000"/>
                          </a:solidFill>
                          <a:effectLst/>
                          <a:latin typeface="Times New Roman" panose="02020603050405020304" pitchFamily="18" charset="0"/>
                          <a:ea typeface="楷体_GB2312" pitchFamily="49" charset="-122"/>
                        </a:rPr>
                        <a:t>X</a:t>
                      </a:r>
                      <a:r>
                        <a:rPr kumimoji="0" lang="en-US" altLang="zh-CN" sz="3200" b="1" i="0" u="none" strike="noStrike" cap="none" normalizeH="0" baseline="30000">
                          <a:ln>
                            <a:noFill/>
                          </a:ln>
                          <a:solidFill>
                            <a:srgbClr val="000000"/>
                          </a:solidFill>
                          <a:effectLst/>
                          <a:latin typeface="Times New Roman" panose="02020603050405020304" pitchFamily="18" charset="0"/>
                          <a:ea typeface="楷体_GB2312" pitchFamily="49" charset="-122"/>
                        </a:rPr>
                        <a:t>2</a:t>
                      </a:r>
                    </a:p>
                  </a:txBody>
                  <a:tcPr marL="90000" marR="90000" marT="46800" marB="46800" anchor="ctr" anchorCtr="1"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b="1">
                          <a:solidFill>
                            <a:srgbClr val="000000"/>
                          </a:solidFill>
                          <a:latin typeface="Times New Roman" panose="02020603050405020304" pitchFamily="18" charset="0"/>
                          <a:ea typeface="楷体_GB2312" pitchFamily="49"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1" i="0" u="none" strike="noStrike" cap="none" normalizeH="0" baseline="0">
                          <a:ln>
                            <a:noFill/>
                          </a:ln>
                          <a:solidFill>
                            <a:srgbClr val="000000"/>
                          </a:solidFill>
                          <a:effectLst/>
                          <a:latin typeface="Times New Roman" panose="02020603050405020304" pitchFamily="18" charset="0"/>
                          <a:ea typeface="楷体_GB2312" pitchFamily="49" charset="-122"/>
                        </a:rPr>
                        <a:t>0     1</a:t>
                      </a:r>
                    </a:p>
                  </a:txBody>
                  <a:tcPr marL="90000" marR="90000" marT="46800" marB="46800" anchor="ctr" anchorCtr="1"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705416526"/>
                  </a:ext>
                </a:extLst>
              </a:tr>
              <a:tr h="709613">
                <a:tc>
                  <a:txBody>
                    <a:bodyPr/>
                    <a:lstStyle>
                      <a:lvl1pPr>
                        <a:spcBef>
                          <a:spcPct val="20000"/>
                        </a:spcBef>
                        <a:buClr>
                          <a:schemeClr val="hlink"/>
                        </a:buClr>
                        <a:buSzPct val="70000"/>
                        <a:buFont typeface="Wingdings" panose="05000000000000000000" pitchFamily="2" charset="2"/>
                        <a:defRPr sz="2800" b="1">
                          <a:solidFill>
                            <a:srgbClr val="000000"/>
                          </a:solidFill>
                          <a:latin typeface="Times New Roman" panose="02020603050405020304" pitchFamily="18" charset="0"/>
                          <a:ea typeface="楷体_GB2312" pitchFamily="49"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1" i="1" u="none" strike="noStrike" cap="none" normalizeH="0" baseline="0">
                          <a:ln>
                            <a:noFill/>
                          </a:ln>
                          <a:solidFill>
                            <a:srgbClr val="000000"/>
                          </a:solidFill>
                          <a:effectLst/>
                          <a:latin typeface="Times New Roman" panose="02020603050405020304" pitchFamily="18" charset="0"/>
                          <a:ea typeface="楷体_GB2312" pitchFamily="49" charset="-122"/>
                        </a:rPr>
                        <a:t>P</a:t>
                      </a:r>
                    </a:p>
                  </a:txBody>
                  <a:tcPr marL="90000" marR="90000" marT="46800" marB="46800" anchor="ctr" anchorCtr="1"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b="1">
                          <a:solidFill>
                            <a:srgbClr val="000000"/>
                          </a:solidFill>
                          <a:latin typeface="Times New Roman" panose="02020603050405020304" pitchFamily="18" charset="0"/>
                          <a:ea typeface="楷体_GB2312" pitchFamily="49"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1" i="1" u="none" strike="noStrike" cap="none" normalizeH="0" baseline="0" dirty="0">
                          <a:ln>
                            <a:noFill/>
                          </a:ln>
                          <a:solidFill>
                            <a:srgbClr val="000000"/>
                          </a:solidFill>
                          <a:effectLst/>
                          <a:latin typeface="Times New Roman" panose="02020603050405020304" pitchFamily="18" charset="0"/>
                          <a:ea typeface="楷体_GB2312" pitchFamily="49" charset="-122"/>
                        </a:rPr>
                        <a:t> p</a:t>
                      </a:r>
                      <a:r>
                        <a:rPr kumimoji="0" lang="en-US" altLang="zh-CN" sz="3200" b="1" i="0" u="none" strike="noStrike" cap="none" normalizeH="0" baseline="-25000" dirty="0">
                          <a:ln>
                            <a:noFill/>
                          </a:ln>
                          <a:solidFill>
                            <a:srgbClr val="000000"/>
                          </a:solidFill>
                          <a:effectLst/>
                          <a:latin typeface="Times New Roman" panose="02020603050405020304" pitchFamily="18" charset="0"/>
                          <a:ea typeface="楷体_GB2312" pitchFamily="49" charset="-122"/>
                        </a:rPr>
                        <a:t>2</a:t>
                      </a:r>
                      <a:r>
                        <a:rPr kumimoji="0" lang="en-US" altLang="zh-CN" sz="3200" b="1" i="0" u="none" strike="noStrike" cap="none" normalizeH="0" baseline="0" dirty="0">
                          <a:ln>
                            <a:noFill/>
                          </a:ln>
                          <a:solidFill>
                            <a:srgbClr val="000000"/>
                          </a:solidFill>
                          <a:effectLst/>
                          <a:latin typeface="Times New Roman" panose="02020603050405020304" pitchFamily="18" charset="0"/>
                          <a:ea typeface="楷体_GB2312" pitchFamily="49" charset="-122"/>
                        </a:rPr>
                        <a:t>   </a:t>
                      </a:r>
                      <a:r>
                        <a:rPr kumimoji="0" lang="en-US" altLang="zh-CN" sz="3200" b="1" i="1" u="none" strike="noStrike" cap="none" normalizeH="0" baseline="0" dirty="0">
                          <a:ln>
                            <a:noFill/>
                          </a:ln>
                          <a:solidFill>
                            <a:srgbClr val="000000"/>
                          </a:solidFill>
                          <a:effectLst/>
                          <a:latin typeface="Times New Roman" panose="02020603050405020304" pitchFamily="18" charset="0"/>
                          <a:ea typeface="楷体_GB2312" pitchFamily="49" charset="-122"/>
                        </a:rPr>
                        <a:t>p</a:t>
                      </a:r>
                      <a:r>
                        <a:rPr kumimoji="0" lang="en-US" altLang="zh-CN" sz="3200" b="1" i="0" u="none" strike="noStrike" cap="none" normalizeH="0" baseline="-25000" dirty="0">
                          <a:ln>
                            <a:noFill/>
                          </a:ln>
                          <a:solidFill>
                            <a:srgbClr val="000000"/>
                          </a:solidFill>
                          <a:effectLst/>
                          <a:latin typeface="Times New Roman" panose="02020603050405020304" pitchFamily="18" charset="0"/>
                          <a:ea typeface="楷体_GB2312" pitchFamily="49" charset="-122"/>
                        </a:rPr>
                        <a:t>1</a:t>
                      </a:r>
                      <a:r>
                        <a:rPr kumimoji="0" lang="en-US" altLang="zh-CN" sz="3200" b="1" i="0" u="none" strike="noStrike" cap="none" normalizeH="0" baseline="0" dirty="0">
                          <a:ln>
                            <a:noFill/>
                          </a:ln>
                          <a:solidFill>
                            <a:srgbClr val="000000"/>
                          </a:solidFill>
                          <a:effectLst/>
                          <a:latin typeface="Times New Roman" panose="02020603050405020304" pitchFamily="18" charset="0"/>
                          <a:ea typeface="楷体_GB2312" pitchFamily="49" charset="-122"/>
                        </a:rPr>
                        <a:t>+</a:t>
                      </a:r>
                      <a:r>
                        <a:rPr kumimoji="0" lang="en-US" altLang="zh-CN" sz="3200" b="1" i="1" u="none" strike="noStrike" cap="none" normalizeH="0" baseline="0" dirty="0">
                          <a:ln>
                            <a:noFill/>
                          </a:ln>
                          <a:solidFill>
                            <a:srgbClr val="000000"/>
                          </a:solidFill>
                          <a:effectLst/>
                          <a:latin typeface="Times New Roman" panose="02020603050405020304" pitchFamily="18" charset="0"/>
                          <a:ea typeface="楷体_GB2312" pitchFamily="49" charset="-122"/>
                        </a:rPr>
                        <a:t>p</a:t>
                      </a:r>
                      <a:r>
                        <a:rPr kumimoji="0" lang="en-US" altLang="zh-CN" sz="3200" b="1" i="0" u="none" strike="noStrike" cap="none" normalizeH="0" baseline="-25000" dirty="0">
                          <a:ln>
                            <a:noFill/>
                          </a:ln>
                          <a:solidFill>
                            <a:srgbClr val="000000"/>
                          </a:solidFill>
                          <a:effectLst/>
                          <a:latin typeface="Times New Roman" panose="02020603050405020304" pitchFamily="18" charset="0"/>
                          <a:ea typeface="楷体_GB2312" pitchFamily="49" charset="-122"/>
                        </a:rPr>
                        <a:t>3</a:t>
                      </a:r>
                    </a:p>
                  </a:txBody>
                  <a:tcPr marL="90000" marR="90000" marT="46800" marB="46800" anchor="ctr" anchorCtr="1"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863465338"/>
                  </a:ext>
                </a:extLst>
              </a:tr>
            </a:tbl>
          </a:graphicData>
        </a:graphic>
      </p:graphicFrame>
      <p:sp>
        <p:nvSpPr>
          <p:cNvPr id="9" name="Text Box 158">
            <a:extLst>
              <a:ext uri="{FF2B5EF4-FFF2-40B4-BE49-F238E27FC236}">
                <a16:creationId xmlns:a16="http://schemas.microsoft.com/office/drawing/2014/main" id="{15E061B7-6451-4FBE-BE11-DE87255BE71C}"/>
              </a:ext>
            </a:extLst>
          </p:cNvPr>
          <p:cNvSpPr txBox="1">
            <a:spLocks noChangeArrowheads="1"/>
          </p:cNvSpPr>
          <p:nvPr/>
        </p:nvSpPr>
        <p:spPr bwMode="auto">
          <a:xfrm>
            <a:off x="957263" y="5895975"/>
            <a:ext cx="5073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00"/>
                </a:solidFill>
                <a:latin typeface="Times New Roman" panose="02020603050405020304" pitchFamily="18" charset="0"/>
              </a:rPr>
              <a:t>计算可知 </a:t>
            </a:r>
            <a:r>
              <a:rPr kumimoji="1" lang="en-US" altLang="zh-CN" sz="2800" b="1" i="1">
                <a:solidFill>
                  <a:srgbClr val="000000"/>
                </a:solidFill>
                <a:latin typeface="Times New Roman" panose="02020603050405020304" pitchFamily="18" charset="0"/>
              </a:rPr>
              <a:t>p</a:t>
            </a:r>
            <a:r>
              <a:rPr kumimoji="1" lang="en-US" altLang="zh-CN" sz="2800" b="1" baseline="-25000">
                <a:solidFill>
                  <a:srgbClr val="000000"/>
                </a:solidFill>
                <a:latin typeface="Times New Roman" panose="02020603050405020304" pitchFamily="18" charset="0"/>
              </a:rPr>
              <a:t>1</a:t>
            </a:r>
            <a:r>
              <a:rPr kumimoji="1" lang="en-US" altLang="zh-CN" sz="2800" b="1">
                <a:solidFill>
                  <a:srgbClr val="000000"/>
                </a:solidFill>
                <a:latin typeface="Times New Roman" panose="02020603050405020304" pitchFamily="18" charset="0"/>
              </a:rPr>
              <a:t>=0.4,  </a:t>
            </a:r>
            <a:r>
              <a:rPr kumimoji="1" lang="en-US" altLang="zh-CN" sz="2800" b="1" i="1">
                <a:solidFill>
                  <a:srgbClr val="000000"/>
                </a:solidFill>
                <a:latin typeface="Times New Roman" panose="02020603050405020304" pitchFamily="18" charset="0"/>
              </a:rPr>
              <a:t>p</a:t>
            </a:r>
            <a:r>
              <a:rPr kumimoji="1" lang="en-US" altLang="zh-CN" sz="2800" b="1" baseline="-25000">
                <a:solidFill>
                  <a:srgbClr val="000000"/>
                </a:solidFill>
                <a:latin typeface="Times New Roman" panose="02020603050405020304" pitchFamily="18" charset="0"/>
              </a:rPr>
              <a:t>2</a:t>
            </a:r>
            <a:r>
              <a:rPr kumimoji="1" lang="en-US" altLang="zh-CN" sz="2800" b="1">
                <a:solidFill>
                  <a:srgbClr val="000000"/>
                </a:solidFill>
                <a:latin typeface="Times New Roman" panose="02020603050405020304" pitchFamily="18" charset="0"/>
              </a:rPr>
              <a:t>=0.1,  </a:t>
            </a:r>
            <a:r>
              <a:rPr kumimoji="1" lang="en-US" altLang="zh-CN" sz="2800" b="1" i="1">
                <a:solidFill>
                  <a:srgbClr val="000000"/>
                </a:solidFill>
                <a:latin typeface="Times New Roman" panose="02020603050405020304" pitchFamily="18" charset="0"/>
              </a:rPr>
              <a:t>p</a:t>
            </a:r>
            <a:r>
              <a:rPr kumimoji="1" lang="en-US" altLang="zh-CN" sz="2800" b="1" baseline="-25000">
                <a:solidFill>
                  <a:srgbClr val="000000"/>
                </a:solidFill>
                <a:latin typeface="Times New Roman" panose="02020603050405020304" pitchFamily="18" charset="0"/>
              </a:rPr>
              <a:t>3</a:t>
            </a:r>
            <a:r>
              <a:rPr kumimoji="1" lang="en-US" altLang="zh-CN" sz="2800" b="1">
                <a:solidFill>
                  <a:srgbClr val="000000"/>
                </a:solidFill>
                <a:latin typeface="Times New Roman" panose="02020603050405020304" pitchFamily="18" charset="0"/>
              </a:rPr>
              <a:t>=0.5</a:t>
            </a:r>
          </a:p>
        </p:txBody>
      </p:sp>
      <p:sp>
        <p:nvSpPr>
          <p:cNvPr id="10" name="Text Box 145">
            <a:extLst>
              <a:ext uri="{FF2B5EF4-FFF2-40B4-BE49-F238E27FC236}">
                <a16:creationId xmlns:a16="http://schemas.microsoft.com/office/drawing/2014/main" id="{952FD358-8357-4CCB-98C5-6C14E4645690}"/>
              </a:ext>
            </a:extLst>
          </p:cNvPr>
          <p:cNvSpPr txBox="1">
            <a:spLocks noChangeArrowheads="1"/>
          </p:cNvSpPr>
          <p:nvPr/>
        </p:nvSpPr>
        <p:spPr bwMode="auto">
          <a:xfrm>
            <a:off x="4141966" y="4081615"/>
            <a:ext cx="418576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dirty="0">
                <a:solidFill>
                  <a:srgbClr val="000000"/>
                </a:solidFill>
                <a:latin typeface="Times New Roman" panose="02020603050405020304" pitchFamily="18" charset="0"/>
              </a:rPr>
              <a:t>E</a:t>
            </a:r>
            <a:r>
              <a:rPr kumimoji="1" lang="en-US" altLang="zh-CN" sz="2800" b="1" dirty="0">
                <a:solidFill>
                  <a:srgbClr val="000000"/>
                </a:solidFill>
                <a:latin typeface="Times New Roman" panose="02020603050405020304" pitchFamily="18" charset="0"/>
              </a:rPr>
              <a:t>(</a:t>
            </a:r>
            <a:r>
              <a:rPr kumimoji="1" lang="en-US" altLang="zh-CN" sz="2800" b="1" i="1" dirty="0">
                <a:solidFill>
                  <a:srgbClr val="000000"/>
                </a:solidFill>
                <a:latin typeface="Times New Roman" panose="02020603050405020304" pitchFamily="18" charset="0"/>
              </a:rPr>
              <a:t>X</a:t>
            </a:r>
            <a:r>
              <a:rPr kumimoji="1" lang="en-US" altLang="zh-CN" sz="2800" b="1" baseline="30000" dirty="0">
                <a:solidFill>
                  <a:srgbClr val="000000"/>
                </a:solidFill>
                <a:latin typeface="Times New Roman" panose="02020603050405020304" pitchFamily="18" charset="0"/>
              </a:rPr>
              <a:t>2</a:t>
            </a:r>
            <a:r>
              <a:rPr kumimoji="1" lang="en-US" altLang="zh-CN" sz="2800" b="1" dirty="0">
                <a:solidFill>
                  <a:srgbClr val="000000"/>
                </a:solidFill>
                <a:latin typeface="Times New Roman" panose="02020603050405020304" pitchFamily="18" charset="0"/>
              </a:rPr>
              <a:t>)=0</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i="1" dirty="0">
                <a:solidFill>
                  <a:srgbClr val="000000"/>
                </a:solidFill>
                <a:latin typeface="Times New Roman" panose="02020603050405020304" pitchFamily="18" charset="0"/>
                <a:sym typeface="Symbol" panose="05050102010706020507" pitchFamily="18" charset="2"/>
              </a:rPr>
              <a:t>p</a:t>
            </a:r>
            <a:r>
              <a:rPr kumimoji="1" lang="en-US" altLang="zh-CN" sz="2800" b="1" baseline="-25000" dirty="0">
                <a:solidFill>
                  <a:srgbClr val="000000"/>
                </a:solidFill>
                <a:latin typeface="Times New Roman" panose="02020603050405020304" pitchFamily="18" charset="0"/>
                <a:sym typeface="Symbol" panose="05050102010706020507" pitchFamily="18" charset="2"/>
              </a:rPr>
              <a:t>2</a:t>
            </a:r>
            <a:r>
              <a:rPr kumimoji="1" lang="en-US" altLang="zh-CN" sz="2800" b="1" dirty="0">
                <a:solidFill>
                  <a:srgbClr val="000000"/>
                </a:solidFill>
                <a:latin typeface="Times New Roman" panose="02020603050405020304" pitchFamily="18" charset="0"/>
                <a:sym typeface="Symbol" panose="05050102010706020507" pitchFamily="18" charset="2"/>
              </a:rPr>
              <a:t>+1(</a:t>
            </a:r>
            <a:r>
              <a:rPr lang="en-US" altLang="zh-CN" sz="2800" b="1" i="1" dirty="0">
                <a:solidFill>
                  <a:srgbClr val="000000"/>
                </a:solidFill>
                <a:latin typeface="Times New Roman" panose="02020603050405020304" pitchFamily="18" charset="0"/>
                <a:ea typeface="楷体_GB2312" pitchFamily="49" charset="-122"/>
              </a:rPr>
              <a:t>p</a:t>
            </a:r>
            <a:r>
              <a:rPr lang="en-US" altLang="zh-CN" sz="2800" b="1" baseline="-25000" dirty="0">
                <a:solidFill>
                  <a:srgbClr val="000000"/>
                </a:solidFill>
                <a:latin typeface="Times New Roman" panose="02020603050405020304" pitchFamily="18" charset="0"/>
                <a:ea typeface="楷体_GB2312" pitchFamily="49" charset="-122"/>
              </a:rPr>
              <a:t>1</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i="1" dirty="0">
                <a:solidFill>
                  <a:srgbClr val="000000"/>
                </a:solidFill>
                <a:latin typeface="Times New Roman" panose="02020603050405020304" pitchFamily="18" charset="0"/>
                <a:sym typeface="Symbol" panose="05050102010706020507" pitchFamily="18" charset="2"/>
              </a:rPr>
              <a:t>p</a:t>
            </a:r>
            <a:r>
              <a:rPr kumimoji="1" lang="en-US" altLang="zh-CN" sz="2800" b="1" baseline="-25000" dirty="0">
                <a:solidFill>
                  <a:srgbClr val="000000"/>
                </a:solidFill>
                <a:latin typeface="Times New Roman" panose="02020603050405020304" pitchFamily="18" charset="0"/>
                <a:sym typeface="Symbol" panose="05050102010706020507" pitchFamily="18" charset="2"/>
              </a:rPr>
              <a:t>3</a:t>
            </a:r>
            <a:r>
              <a:rPr kumimoji="1" lang="en-US" altLang="zh-CN" sz="2800" b="1" dirty="0">
                <a:solidFill>
                  <a:srgbClr val="000000"/>
                </a:solidFill>
                <a:latin typeface="Times New Roman" panose="02020603050405020304" pitchFamily="18" charset="0"/>
                <a:sym typeface="Symbol" panose="05050102010706020507" pitchFamily="18" charset="2"/>
              </a:rPr>
              <a:t>)=0.1</a:t>
            </a:r>
          </a:p>
        </p:txBody>
      </p:sp>
    </p:spTree>
    <p:extLst>
      <p:ext uri="{BB962C8B-B14F-4D97-AF65-F5344CB8AC3E}">
        <p14:creationId xmlns:p14="http://schemas.microsoft.com/office/powerpoint/2010/main" val="372456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utoUpdateAnimBg="0"/>
      <p:bldP spid="6" grpId="0" autoUpdateAnimBg="0"/>
      <p:bldP spid="7" grpId="0" autoUpdateAnimBg="0"/>
      <p:bldP spid="9" grpId="0" autoUpdateAnimBg="0"/>
      <p:bldP spid="10"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CAA9B-18D7-49FA-878D-D1874C4B2D4D}"/>
              </a:ext>
            </a:extLst>
          </p:cNvPr>
          <p:cNvSpPr>
            <a:spLocks noGrp="1"/>
          </p:cNvSpPr>
          <p:nvPr>
            <p:ph type="title"/>
          </p:nvPr>
        </p:nvSpPr>
        <p:spPr/>
        <p:txBody>
          <a:bodyPr/>
          <a:lstStyle/>
          <a:p>
            <a:r>
              <a:rPr lang="en-US" altLang="zh-CN" dirty="0"/>
              <a:t>3.2-2 </a:t>
            </a:r>
            <a:r>
              <a:rPr lang="zh-CN" altLang="en-US" dirty="0"/>
              <a:t>频率与概率</a:t>
            </a:r>
          </a:p>
        </p:txBody>
      </p:sp>
      <p:sp>
        <p:nvSpPr>
          <p:cNvPr id="3" name="内容占位符 2">
            <a:extLst>
              <a:ext uri="{FF2B5EF4-FFF2-40B4-BE49-F238E27FC236}">
                <a16:creationId xmlns:a16="http://schemas.microsoft.com/office/drawing/2014/main" id="{9E533A5D-7249-4F3D-B593-88B7E1D699CD}"/>
              </a:ext>
            </a:extLst>
          </p:cNvPr>
          <p:cNvSpPr>
            <a:spLocks noGrp="1"/>
          </p:cNvSpPr>
          <p:nvPr>
            <p:ph idx="1"/>
          </p:nvPr>
        </p:nvSpPr>
        <p:spPr/>
        <p:txBody>
          <a:bodyPr/>
          <a:lstStyle/>
          <a:p>
            <a:r>
              <a:rPr lang="zh-CN" altLang="en-US" dirty="0"/>
              <a:t>例：</a:t>
            </a:r>
            <a:r>
              <a:rPr kumimoji="1" lang="zh-CN" altLang="en-US" dirty="0">
                <a:latin typeface="宋体" panose="02010600030101010101" pitchFamily="2" charset="-122"/>
                <a:ea typeface="-윤명조240" pitchFamily="18" charset="-127"/>
              </a:rPr>
              <a:t>抛硬币出现的正面的频率</a:t>
            </a:r>
            <a:endParaRPr lang="zh-CN" altLang="en-US" dirty="0"/>
          </a:p>
        </p:txBody>
      </p:sp>
      <p:graphicFrame>
        <p:nvGraphicFramePr>
          <p:cNvPr id="4" name="Group 537">
            <a:extLst>
              <a:ext uri="{FF2B5EF4-FFF2-40B4-BE49-F238E27FC236}">
                <a16:creationId xmlns:a16="http://schemas.microsoft.com/office/drawing/2014/main" id="{07CDC13D-0861-40C6-BBD8-C5A5657DCD52}"/>
              </a:ext>
            </a:extLst>
          </p:cNvPr>
          <p:cNvGraphicFramePr>
            <a:graphicFrameLocks/>
          </p:cNvGraphicFramePr>
          <p:nvPr>
            <p:extLst>
              <p:ext uri="{D42A27DB-BD31-4B8C-83A1-F6EECF244321}">
                <p14:modId xmlns:p14="http://schemas.microsoft.com/office/powerpoint/2010/main" val="1887796011"/>
              </p:ext>
            </p:extLst>
          </p:nvPr>
        </p:nvGraphicFramePr>
        <p:xfrm>
          <a:off x="838298" y="1905040"/>
          <a:ext cx="7567612" cy="4487040"/>
        </p:xfrm>
        <a:graphic>
          <a:graphicData uri="http://schemas.openxmlformats.org/drawingml/2006/table">
            <a:tbl>
              <a:tblPr/>
              <a:tblGrid>
                <a:gridCol w="1082675">
                  <a:extLst>
                    <a:ext uri="{9D8B030D-6E8A-4147-A177-3AD203B41FA5}">
                      <a16:colId xmlns:a16="http://schemas.microsoft.com/office/drawing/2014/main" val="2827260331"/>
                    </a:ext>
                  </a:extLst>
                </a:gridCol>
                <a:gridCol w="1079500">
                  <a:extLst>
                    <a:ext uri="{9D8B030D-6E8A-4147-A177-3AD203B41FA5}">
                      <a16:colId xmlns:a16="http://schemas.microsoft.com/office/drawing/2014/main" val="4172584129"/>
                    </a:ext>
                  </a:extLst>
                </a:gridCol>
                <a:gridCol w="1081087">
                  <a:extLst>
                    <a:ext uri="{9D8B030D-6E8A-4147-A177-3AD203B41FA5}">
                      <a16:colId xmlns:a16="http://schemas.microsoft.com/office/drawing/2014/main" val="2708317989"/>
                    </a:ext>
                  </a:extLst>
                </a:gridCol>
                <a:gridCol w="1081088">
                  <a:extLst>
                    <a:ext uri="{9D8B030D-6E8A-4147-A177-3AD203B41FA5}">
                      <a16:colId xmlns:a16="http://schemas.microsoft.com/office/drawing/2014/main" val="4271527054"/>
                    </a:ext>
                  </a:extLst>
                </a:gridCol>
                <a:gridCol w="1081087">
                  <a:extLst>
                    <a:ext uri="{9D8B030D-6E8A-4147-A177-3AD203B41FA5}">
                      <a16:colId xmlns:a16="http://schemas.microsoft.com/office/drawing/2014/main" val="2114396799"/>
                    </a:ext>
                  </a:extLst>
                </a:gridCol>
                <a:gridCol w="1079500">
                  <a:extLst>
                    <a:ext uri="{9D8B030D-6E8A-4147-A177-3AD203B41FA5}">
                      <a16:colId xmlns:a16="http://schemas.microsoft.com/office/drawing/2014/main" val="3094331849"/>
                    </a:ext>
                  </a:extLst>
                </a:gridCol>
                <a:gridCol w="1082675">
                  <a:extLst>
                    <a:ext uri="{9D8B030D-6E8A-4147-A177-3AD203B41FA5}">
                      <a16:colId xmlns:a16="http://schemas.microsoft.com/office/drawing/2014/main" val="3032297699"/>
                    </a:ext>
                  </a:extLst>
                </a:gridCol>
              </a:tblGrid>
              <a:tr h="338138">
                <a:tc rowSpan="2">
                  <a:txBody>
                    <a:bodyPr/>
                    <a:lstStyle>
                      <a:lvl1pPr latinLnBrk="1">
                        <a:lnSpc>
                          <a:spcPts val="2400"/>
                        </a:lnSpc>
                        <a:defRPr kumimoji="1" sz="2000">
                          <a:solidFill>
                            <a:schemeClr val="tx1"/>
                          </a:solidFill>
                          <a:latin typeface="-윤명조240" pitchFamily="18" charset="-127"/>
                          <a:ea typeface="-윤명조240" pitchFamily="18" charset="-127"/>
                        </a:defRPr>
                      </a:lvl1pPr>
                      <a:lvl2pPr latinLnBrk="1">
                        <a:lnSpc>
                          <a:spcPts val="2400"/>
                        </a:lnSpc>
                        <a:defRPr kumimoji="1">
                          <a:solidFill>
                            <a:schemeClr val="tx1"/>
                          </a:solidFill>
                          <a:latin typeface="-윤명조240" pitchFamily="18" charset="-127"/>
                          <a:ea typeface="-윤명조240" pitchFamily="18" charset="-127"/>
                        </a:defRPr>
                      </a:lvl2pPr>
                      <a:lvl3pPr latinLnBrk="1">
                        <a:lnSpc>
                          <a:spcPts val="2400"/>
                        </a:lnSpc>
                        <a:defRPr kumimoji="1" sz="1600">
                          <a:solidFill>
                            <a:schemeClr val="tx1"/>
                          </a:solidFill>
                          <a:latin typeface="-윤명조240" pitchFamily="18" charset="-127"/>
                          <a:ea typeface="-윤명조240" pitchFamily="18" charset="-127"/>
                        </a:defRPr>
                      </a:lvl3pPr>
                      <a:lvl4pPr latinLnBrk="1">
                        <a:lnSpc>
                          <a:spcPts val="2400"/>
                        </a:lnSpc>
                        <a:defRPr kumimoji="1" sz="1400">
                          <a:solidFill>
                            <a:schemeClr val="tx1"/>
                          </a:solidFill>
                          <a:latin typeface="-윤명조240" pitchFamily="18" charset="-127"/>
                          <a:ea typeface="-윤명조240" pitchFamily="18" charset="-127"/>
                        </a:defRPr>
                      </a:lvl4pPr>
                      <a:lvl5pPr latinLnBrk="1">
                        <a:lnSpc>
                          <a:spcPts val="2400"/>
                        </a:lnSpc>
                        <a:defRPr kumimoji="1" sz="1200">
                          <a:solidFill>
                            <a:schemeClr val="tx1"/>
                          </a:solidFill>
                          <a:latin typeface="-윤명조240" pitchFamily="18" charset="-127"/>
                          <a:ea typeface="-윤명조240" pitchFamily="18" charset="-127"/>
                        </a:defRPr>
                      </a:lvl5pPr>
                      <a:lvl6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6pPr>
                      <a:lvl7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7pPr>
                      <a:lvl8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8pPr>
                      <a:lvl9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9pPr>
                    </a:lstStyle>
                    <a:p>
                      <a:pPr marL="0" marR="0" lvl="0" indent="0" algn="ctr" defTabSz="914400" rtl="0" eaLnBrk="1" fontAlgn="base" latinLnBrk="1" hangingPunct="1">
                        <a:lnSpc>
                          <a:spcPts val="24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试验</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序号</a:t>
                      </a:r>
                    </a:p>
                  </a:txBody>
                  <a:tcPr marL="90000" marR="90000" marT="46800" marB="46800" horzOverflow="overflow">
                    <a:lnL cap="flat">
                      <a:noFill/>
                    </a:lnL>
                    <a:lnR w="12700" cap="flat" cmpd="sng" algn="ctr">
                      <a:solidFill>
                        <a:schemeClr val="tx1"/>
                      </a:solidFill>
                      <a:prstDash val="solid"/>
                      <a:round/>
                      <a:headEnd type="none" w="med" len="med"/>
                      <a:tailEnd type="none" w="med" len="med"/>
                    </a:lnR>
                    <a:lnT w="28575" cap="flat" cmpd="sng" algn="ctr">
                      <a:solidFill>
                        <a:srgbClr val="9966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gridSpan="2">
                  <a:txBody>
                    <a:bodyPr/>
                    <a:lstStyle>
                      <a:lvl1pPr latinLnBrk="1">
                        <a:lnSpc>
                          <a:spcPts val="2400"/>
                        </a:lnSpc>
                        <a:defRPr kumimoji="1" sz="2000">
                          <a:solidFill>
                            <a:schemeClr val="tx1"/>
                          </a:solidFill>
                          <a:latin typeface="-윤명조240" pitchFamily="18" charset="-127"/>
                          <a:ea typeface="-윤명조240" pitchFamily="18" charset="-127"/>
                        </a:defRPr>
                      </a:lvl1pPr>
                      <a:lvl2pPr latinLnBrk="1">
                        <a:lnSpc>
                          <a:spcPts val="2400"/>
                        </a:lnSpc>
                        <a:defRPr kumimoji="1">
                          <a:solidFill>
                            <a:schemeClr val="tx1"/>
                          </a:solidFill>
                          <a:latin typeface="-윤명조240" pitchFamily="18" charset="-127"/>
                          <a:ea typeface="-윤명조240" pitchFamily="18" charset="-127"/>
                        </a:defRPr>
                      </a:lvl2pPr>
                      <a:lvl3pPr latinLnBrk="1">
                        <a:lnSpc>
                          <a:spcPts val="2400"/>
                        </a:lnSpc>
                        <a:defRPr kumimoji="1" sz="1600">
                          <a:solidFill>
                            <a:schemeClr val="tx1"/>
                          </a:solidFill>
                          <a:latin typeface="-윤명조240" pitchFamily="18" charset="-127"/>
                          <a:ea typeface="-윤명조240" pitchFamily="18" charset="-127"/>
                        </a:defRPr>
                      </a:lvl3pPr>
                      <a:lvl4pPr latinLnBrk="1">
                        <a:lnSpc>
                          <a:spcPts val="2400"/>
                        </a:lnSpc>
                        <a:defRPr kumimoji="1" sz="1400">
                          <a:solidFill>
                            <a:schemeClr val="tx1"/>
                          </a:solidFill>
                          <a:latin typeface="-윤명조240" pitchFamily="18" charset="-127"/>
                          <a:ea typeface="-윤명조240" pitchFamily="18" charset="-127"/>
                        </a:defRPr>
                      </a:lvl4pPr>
                      <a:lvl5pPr latinLnBrk="1">
                        <a:lnSpc>
                          <a:spcPts val="2400"/>
                        </a:lnSpc>
                        <a:defRPr kumimoji="1" sz="1200">
                          <a:solidFill>
                            <a:schemeClr val="tx1"/>
                          </a:solidFill>
                          <a:latin typeface="-윤명조240" pitchFamily="18" charset="-127"/>
                          <a:ea typeface="-윤명조240" pitchFamily="18" charset="-127"/>
                        </a:defRPr>
                      </a:lvl5pPr>
                      <a:lvl6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6pPr>
                      <a:lvl7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7pPr>
                      <a:lvl8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8pPr>
                      <a:lvl9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9pPr>
                    </a:lstStyle>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Monotype Corsiva" panose="03010101010201010101" pitchFamily="66" charset="0"/>
                          <a:ea typeface="宋体" panose="02010600030101010101" pitchFamily="2" charset="-122"/>
                        </a:rPr>
                        <a:t>n </a:t>
                      </a:r>
                      <a:r>
                        <a:rPr kumimoji="1"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=5</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9966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hMerge="1">
                  <a:txBody>
                    <a:bodyPr/>
                    <a:lstStyle/>
                    <a:p>
                      <a:endParaRPr lang="zh-CN" altLang="en-US"/>
                    </a:p>
                  </a:txBody>
                  <a:tcPr/>
                </a:tc>
                <a:tc gridSpan="2">
                  <a:txBody>
                    <a:bodyPr/>
                    <a:lstStyle>
                      <a:lvl1pPr latinLnBrk="1">
                        <a:lnSpc>
                          <a:spcPts val="2400"/>
                        </a:lnSpc>
                        <a:defRPr kumimoji="1" sz="2000">
                          <a:solidFill>
                            <a:schemeClr val="tx1"/>
                          </a:solidFill>
                          <a:latin typeface="-윤명조240" pitchFamily="18" charset="-127"/>
                          <a:ea typeface="-윤명조240" pitchFamily="18" charset="-127"/>
                        </a:defRPr>
                      </a:lvl1pPr>
                      <a:lvl2pPr latinLnBrk="1">
                        <a:lnSpc>
                          <a:spcPts val="2400"/>
                        </a:lnSpc>
                        <a:defRPr kumimoji="1">
                          <a:solidFill>
                            <a:schemeClr val="tx1"/>
                          </a:solidFill>
                          <a:latin typeface="-윤명조240" pitchFamily="18" charset="-127"/>
                          <a:ea typeface="-윤명조240" pitchFamily="18" charset="-127"/>
                        </a:defRPr>
                      </a:lvl2pPr>
                      <a:lvl3pPr latinLnBrk="1">
                        <a:lnSpc>
                          <a:spcPts val="2400"/>
                        </a:lnSpc>
                        <a:defRPr kumimoji="1" sz="1600">
                          <a:solidFill>
                            <a:schemeClr val="tx1"/>
                          </a:solidFill>
                          <a:latin typeface="-윤명조240" pitchFamily="18" charset="-127"/>
                          <a:ea typeface="-윤명조240" pitchFamily="18" charset="-127"/>
                        </a:defRPr>
                      </a:lvl3pPr>
                      <a:lvl4pPr latinLnBrk="1">
                        <a:lnSpc>
                          <a:spcPts val="2400"/>
                        </a:lnSpc>
                        <a:defRPr kumimoji="1" sz="1400">
                          <a:solidFill>
                            <a:schemeClr val="tx1"/>
                          </a:solidFill>
                          <a:latin typeface="-윤명조240" pitchFamily="18" charset="-127"/>
                          <a:ea typeface="-윤명조240" pitchFamily="18" charset="-127"/>
                        </a:defRPr>
                      </a:lvl4pPr>
                      <a:lvl5pPr latinLnBrk="1">
                        <a:lnSpc>
                          <a:spcPts val="2400"/>
                        </a:lnSpc>
                        <a:defRPr kumimoji="1" sz="1200">
                          <a:solidFill>
                            <a:schemeClr val="tx1"/>
                          </a:solidFill>
                          <a:latin typeface="-윤명조240" pitchFamily="18" charset="-127"/>
                          <a:ea typeface="-윤명조240" pitchFamily="18" charset="-127"/>
                        </a:defRPr>
                      </a:lvl5pPr>
                      <a:lvl6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6pPr>
                      <a:lvl7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7pPr>
                      <a:lvl8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8pPr>
                      <a:lvl9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9pPr>
                    </a:lstStyle>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Monotype Corsiva" panose="03010101010201010101" pitchFamily="66" charset="0"/>
                          <a:ea typeface="宋体" panose="02010600030101010101" pitchFamily="2" charset="-122"/>
                        </a:rPr>
                        <a:t>n  </a:t>
                      </a:r>
                      <a:r>
                        <a:rPr kumimoji="1"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=50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9966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hMerge="1">
                  <a:txBody>
                    <a:bodyPr/>
                    <a:lstStyle/>
                    <a:p>
                      <a:endParaRPr lang="zh-CN" altLang="en-US"/>
                    </a:p>
                  </a:txBody>
                  <a:tcPr/>
                </a:tc>
                <a:tc gridSpan="2">
                  <a:txBody>
                    <a:bodyPr/>
                    <a:lstStyle>
                      <a:lvl1pPr latinLnBrk="1">
                        <a:lnSpc>
                          <a:spcPts val="2400"/>
                        </a:lnSpc>
                        <a:defRPr kumimoji="1" sz="2000">
                          <a:solidFill>
                            <a:schemeClr val="tx1"/>
                          </a:solidFill>
                          <a:latin typeface="-윤명조240" pitchFamily="18" charset="-127"/>
                          <a:ea typeface="-윤명조240" pitchFamily="18" charset="-127"/>
                        </a:defRPr>
                      </a:lvl1pPr>
                      <a:lvl2pPr latinLnBrk="1">
                        <a:lnSpc>
                          <a:spcPts val="2400"/>
                        </a:lnSpc>
                        <a:defRPr kumimoji="1">
                          <a:solidFill>
                            <a:schemeClr val="tx1"/>
                          </a:solidFill>
                          <a:latin typeface="-윤명조240" pitchFamily="18" charset="-127"/>
                          <a:ea typeface="-윤명조240" pitchFamily="18" charset="-127"/>
                        </a:defRPr>
                      </a:lvl2pPr>
                      <a:lvl3pPr latinLnBrk="1">
                        <a:lnSpc>
                          <a:spcPts val="2400"/>
                        </a:lnSpc>
                        <a:defRPr kumimoji="1" sz="1600">
                          <a:solidFill>
                            <a:schemeClr val="tx1"/>
                          </a:solidFill>
                          <a:latin typeface="-윤명조240" pitchFamily="18" charset="-127"/>
                          <a:ea typeface="-윤명조240" pitchFamily="18" charset="-127"/>
                        </a:defRPr>
                      </a:lvl3pPr>
                      <a:lvl4pPr latinLnBrk="1">
                        <a:lnSpc>
                          <a:spcPts val="2400"/>
                        </a:lnSpc>
                        <a:defRPr kumimoji="1" sz="1400">
                          <a:solidFill>
                            <a:schemeClr val="tx1"/>
                          </a:solidFill>
                          <a:latin typeface="-윤명조240" pitchFamily="18" charset="-127"/>
                          <a:ea typeface="-윤명조240" pitchFamily="18" charset="-127"/>
                        </a:defRPr>
                      </a:lvl4pPr>
                      <a:lvl5pPr latinLnBrk="1">
                        <a:lnSpc>
                          <a:spcPts val="2400"/>
                        </a:lnSpc>
                        <a:defRPr kumimoji="1" sz="1200">
                          <a:solidFill>
                            <a:schemeClr val="tx1"/>
                          </a:solidFill>
                          <a:latin typeface="-윤명조240" pitchFamily="18" charset="-127"/>
                          <a:ea typeface="-윤명조240" pitchFamily="18" charset="-127"/>
                        </a:defRPr>
                      </a:lvl5pPr>
                      <a:lvl6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6pPr>
                      <a:lvl7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7pPr>
                      <a:lvl8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8pPr>
                      <a:lvl9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9pPr>
                    </a:lstStyle>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Monotype Corsiva" panose="03010101010201010101" pitchFamily="66" charset="0"/>
                          <a:ea typeface="宋体" panose="02010600030101010101" pitchFamily="2" charset="-122"/>
                        </a:rPr>
                        <a:t>n </a:t>
                      </a:r>
                      <a:r>
                        <a:rPr kumimoji="1"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=500</a:t>
                      </a:r>
                    </a:p>
                  </a:txBody>
                  <a:tcPr marL="90000" marR="90000" marT="46800" marB="46800" horzOverflow="overflow">
                    <a:lnL w="12700" cap="flat" cmpd="sng" algn="ctr">
                      <a:solidFill>
                        <a:schemeClr val="tx1"/>
                      </a:solidFill>
                      <a:prstDash val="solid"/>
                      <a:round/>
                      <a:headEnd type="none" w="med" len="med"/>
                      <a:tailEnd type="none" w="med" len="med"/>
                    </a:lnL>
                    <a:lnR cap="flat">
                      <a:noFill/>
                    </a:lnR>
                    <a:lnT w="28575" cap="flat" cmpd="sng" algn="ctr">
                      <a:solidFill>
                        <a:srgbClr val="9966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hMerge="1">
                  <a:txBody>
                    <a:bodyPr/>
                    <a:lstStyle/>
                    <a:p>
                      <a:endParaRPr lang="zh-CN" altLang="en-US"/>
                    </a:p>
                  </a:txBody>
                  <a:tcPr/>
                </a:tc>
                <a:extLst>
                  <a:ext uri="{0D108BD9-81ED-4DB2-BD59-A6C34878D82A}">
                    <a16:rowId xmlns:a16="http://schemas.microsoft.com/office/drawing/2014/main" val="68536774"/>
                  </a:ext>
                </a:extLst>
              </a:tr>
              <a:tr h="339725">
                <a:tc vMerge="1">
                  <a:txBody>
                    <a:bodyPr/>
                    <a:lstStyle/>
                    <a:p>
                      <a:endParaRPr lang="zh-CN" altLang="en-US"/>
                    </a:p>
                  </a:txBody>
                  <a:tcPr/>
                </a:tc>
                <a:tc>
                  <a:txBody>
                    <a:bodyPr/>
                    <a:lstStyle>
                      <a:lvl1pPr latinLnBrk="1">
                        <a:lnSpc>
                          <a:spcPts val="2400"/>
                        </a:lnSpc>
                        <a:defRPr kumimoji="1" sz="2000">
                          <a:solidFill>
                            <a:schemeClr val="tx1"/>
                          </a:solidFill>
                          <a:latin typeface="-윤명조240" pitchFamily="18" charset="-127"/>
                          <a:ea typeface="-윤명조240" pitchFamily="18" charset="-127"/>
                        </a:defRPr>
                      </a:lvl1pPr>
                      <a:lvl2pPr latinLnBrk="1">
                        <a:lnSpc>
                          <a:spcPts val="2400"/>
                        </a:lnSpc>
                        <a:defRPr kumimoji="1">
                          <a:solidFill>
                            <a:schemeClr val="tx1"/>
                          </a:solidFill>
                          <a:latin typeface="-윤명조240" pitchFamily="18" charset="-127"/>
                          <a:ea typeface="-윤명조240" pitchFamily="18" charset="-127"/>
                        </a:defRPr>
                      </a:lvl2pPr>
                      <a:lvl3pPr latinLnBrk="1">
                        <a:lnSpc>
                          <a:spcPts val="2400"/>
                        </a:lnSpc>
                        <a:defRPr kumimoji="1" sz="1600">
                          <a:solidFill>
                            <a:schemeClr val="tx1"/>
                          </a:solidFill>
                          <a:latin typeface="-윤명조240" pitchFamily="18" charset="-127"/>
                          <a:ea typeface="-윤명조240" pitchFamily="18" charset="-127"/>
                        </a:defRPr>
                      </a:lvl3pPr>
                      <a:lvl4pPr latinLnBrk="1">
                        <a:lnSpc>
                          <a:spcPts val="2400"/>
                        </a:lnSpc>
                        <a:defRPr kumimoji="1" sz="1400">
                          <a:solidFill>
                            <a:schemeClr val="tx1"/>
                          </a:solidFill>
                          <a:latin typeface="-윤명조240" pitchFamily="18" charset="-127"/>
                          <a:ea typeface="-윤명조240" pitchFamily="18" charset="-127"/>
                        </a:defRPr>
                      </a:lvl4pPr>
                      <a:lvl5pPr latinLnBrk="1">
                        <a:lnSpc>
                          <a:spcPts val="2400"/>
                        </a:lnSpc>
                        <a:defRPr kumimoji="1" sz="1200">
                          <a:solidFill>
                            <a:schemeClr val="tx1"/>
                          </a:solidFill>
                          <a:latin typeface="-윤명조240" pitchFamily="18" charset="-127"/>
                          <a:ea typeface="-윤명조240" pitchFamily="18" charset="-127"/>
                        </a:defRPr>
                      </a:lvl5pPr>
                      <a:lvl6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6pPr>
                      <a:lvl7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7pPr>
                      <a:lvl8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8pPr>
                      <a:lvl9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9pPr>
                    </a:lstStyle>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Monotype Corsiva" panose="03010101010201010101" pitchFamily="66" charset="0"/>
                          <a:ea typeface="宋体" panose="02010600030101010101" pitchFamily="2" charset="-122"/>
                        </a:rPr>
                        <a:t>n</a:t>
                      </a:r>
                      <a:r>
                        <a:rPr kumimoji="1" lang="en-US" altLang="zh-CN" sz="2000" b="0" i="0" u="none" strike="noStrike" cap="none" normalizeH="0" baseline="-25000">
                          <a:ln>
                            <a:noFill/>
                          </a:ln>
                          <a:solidFill>
                            <a:schemeClr val="tx1"/>
                          </a:solidFill>
                          <a:effectLst/>
                          <a:latin typeface="Monotype Corsiva" panose="03010101010201010101" pitchFamily="66" charset="0"/>
                          <a:ea typeface="宋体" panose="02010600030101010101" pitchFamily="2" charset="-122"/>
                        </a:rPr>
                        <a:t>H</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latinLnBrk="1">
                        <a:lnSpc>
                          <a:spcPts val="2400"/>
                        </a:lnSpc>
                        <a:defRPr kumimoji="1" sz="2000">
                          <a:solidFill>
                            <a:schemeClr val="tx1"/>
                          </a:solidFill>
                          <a:latin typeface="-윤명조240" pitchFamily="18" charset="-127"/>
                          <a:ea typeface="-윤명조240" pitchFamily="18" charset="-127"/>
                        </a:defRPr>
                      </a:lvl1pPr>
                      <a:lvl2pPr latinLnBrk="1">
                        <a:lnSpc>
                          <a:spcPts val="2400"/>
                        </a:lnSpc>
                        <a:defRPr kumimoji="1">
                          <a:solidFill>
                            <a:schemeClr val="tx1"/>
                          </a:solidFill>
                          <a:latin typeface="-윤명조240" pitchFamily="18" charset="-127"/>
                          <a:ea typeface="-윤명조240" pitchFamily="18" charset="-127"/>
                        </a:defRPr>
                      </a:lvl2pPr>
                      <a:lvl3pPr latinLnBrk="1">
                        <a:lnSpc>
                          <a:spcPts val="2400"/>
                        </a:lnSpc>
                        <a:defRPr kumimoji="1" sz="1600">
                          <a:solidFill>
                            <a:schemeClr val="tx1"/>
                          </a:solidFill>
                          <a:latin typeface="-윤명조240" pitchFamily="18" charset="-127"/>
                          <a:ea typeface="-윤명조240" pitchFamily="18" charset="-127"/>
                        </a:defRPr>
                      </a:lvl3pPr>
                      <a:lvl4pPr latinLnBrk="1">
                        <a:lnSpc>
                          <a:spcPts val="2400"/>
                        </a:lnSpc>
                        <a:defRPr kumimoji="1" sz="1400">
                          <a:solidFill>
                            <a:schemeClr val="tx1"/>
                          </a:solidFill>
                          <a:latin typeface="-윤명조240" pitchFamily="18" charset="-127"/>
                          <a:ea typeface="-윤명조240" pitchFamily="18" charset="-127"/>
                        </a:defRPr>
                      </a:lvl4pPr>
                      <a:lvl5pPr latinLnBrk="1">
                        <a:lnSpc>
                          <a:spcPts val="2400"/>
                        </a:lnSpc>
                        <a:defRPr kumimoji="1" sz="1200">
                          <a:solidFill>
                            <a:schemeClr val="tx1"/>
                          </a:solidFill>
                          <a:latin typeface="-윤명조240" pitchFamily="18" charset="-127"/>
                          <a:ea typeface="-윤명조240" pitchFamily="18" charset="-127"/>
                        </a:defRPr>
                      </a:lvl5pPr>
                      <a:lvl6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6pPr>
                      <a:lvl7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7pPr>
                      <a:lvl8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8pPr>
                      <a:lvl9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9pPr>
                    </a:lstStyle>
                    <a:p>
                      <a:pPr marL="0" marR="0" lvl="0" indent="0" algn="l"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Monotype Corsiva" panose="03010101010201010101" pitchFamily="66" charset="0"/>
                          <a:ea typeface="-윤명조240" pitchFamily="18" charset="-127"/>
                        </a:rPr>
                        <a:t>f</a:t>
                      </a:r>
                      <a:r>
                        <a:rPr kumimoji="1" lang="en-US" altLang="zh-CN" sz="2000" b="0" i="0" u="none" strike="noStrike" cap="none" normalizeH="0" baseline="-25000">
                          <a:ln>
                            <a:noFill/>
                          </a:ln>
                          <a:solidFill>
                            <a:schemeClr val="tx1"/>
                          </a:solidFill>
                          <a:effectLst/>
                          <a:latin typeface="Monotype Corsiva" panose="03010101010201010101" pitchFamily="66" charset="0"/>
                          <a:ea typeface="-윤명조240" pitchFamily="18" charset="-127"/>
                        </a:rPr>
                        <a:t>n</a:t>
                      </a:r>
                      <a:r>
                        <a:rPr kumimoji="1"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1" lang="en-US" altLang="zh-CN" sz="2000" b="0" i="0" u="none" strike="noStrike" cap="none" normalizeH="0" baseline="0">
                          <a:ln>
                            <a:noFill/>
                          </a:ln>
                          <a:solidFill>
                            <a:schemeClr val="tx1"/>
                          </a:solidFill>
                          <a:effectLst/>
                          <a:latin typeface="Monotype Corsiva" panose="03010101010201010101" pitchFamily="66" charset="0"/>
                          <a:ea typeface="宋体" panose="02010600030101010101" pitchFamily="2" charset="-122"/>
                        </a:rPr>
                        <a:t>H</a:t>
                      </a:r>
                      <a:r>
                        <a:rPr kumimoji="1"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latinLnBrk="1">
                        <a:lnSpc>
                          <a:spcPts val="2400"/>
                        </a:lnSpc>
                        <a:defRPr kumimoji="1" sz="2000">
                          <a:solidFill>
                            <a:schemeClr val="tx1"/>
                          </a:solidFill>
                          <a:latin typeface="-윤명조240" pitchFamily="18" charset="-127"/>
                          <a:ea typeface="-윤명조240" pitchFamily="18" charset="-127"/>
                        </a:defRPr>
                      </a:lvl1pPr>
                      <a:lvl2pPr latinLnBrk="1">
                        <a:lnSpc>
                          <a:spcPts val="2400"/>
                        </a:lnSpc>
                        <a:defRPr kumimoji="1">
                          <a:solidFill>
                            <a:schemeClr val="tx1"/>
                          </a:solidFill>
                          <a:latin typeface="-윤명조240" pitchFamily="18" charset="-127"/>
                          <a:ea typeface="-윤명조240" pitchFamily="18" charset="-127"/>
                        </a:defRPr>
                      </a:lvl2pPr>
                      <a:lvl3pPr latinLnBrk="1">
                        <a:lnSpc>
                          <a:spcPts val="2400"/>
                        </a:lnSpc>
                        <a:defRPr kumimoji="1" sz="1600">
                          <a:solidFill>
                            <a:schemeClr val="tx1"/>
                          </a:solidFill>
                          <a:latin typeface="-윤명조240" pitchFamily="18" charset="-127"/>
                          <a:ea typeface="-윤명조240" pitchFamily="18" charset="-127"/>
                        </a:defRPr>
                      </a:lvl3pPr>
                      <a:lvl4pPr latinLnBrk="1">
                        <a:lnSpc>
                          <a:spcPts val="2400"/>
                        </a:lnSpc>
                        <a:defRPr kumimoji="1" sz="1400">
                          <a:solidFill>
                            <a:schemeClr val="tx1"/>
                          </a:solidFill>
                          <a:latin typeface="-윤명조240" pitchFamily="18" charset="-127"/>
                          <a:ea typeface="-윤명조240" pitchFamily="18" charset="-127"/>
                        </a:defRPr>
                      </a:lvl4pPr>
                      <a:lvl5pPr latinLnBrk="1">
                        <a:lnSpc>
                          <a:spcPts val="2400"/>
                        </a:lnSpc>
                        <a:defRPr kumimoji="1" sz="1200">
                          <a:solidFill>
                            <a:schemeClr val="tx1"/>
                          </a:solidFill>
                          <a:latin typeface="-윤명조240" pitchFamily="18" charset="-127"/>
                          <a:ea typeface="-윤명조240" pitchFamily="18" charset="-127"/>
                        </a:defRPr>
                      </a:lvl5pPr>
                      <a:lvl6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6pPr>
                      <a:lvl7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7pPr>
                      <a:lvl8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8pPr>
                      <a:lvl9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9pPr>
                    </a:lstStyle>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Monotype Corsiva" panose="03010101010201010101" pitchFamily="66" charset="0"/>
                          <a:ea typeface="宋体" panose="02010600030101010101" pitchFamily="2" charset="-122"/>
                        </a:rPr>
                        <a:t>n</a:t>
                      </a:r>
                      <a:r>
                        <a:rPr kumimoji="1" lang="en-US" altLang="zh-CN" sz="2000" b="0" i="0" u="none" strike="noStrike" cap="none" normalizeH="0" baseline="-25000">
                          <a:ln>
                            <a:noFill/>
                          </a:ln>
                          <a:solidFill>
                            <a:schemeClr val="tx1"/>
                          </a:solidFill>
                          <a:effectLst/>
                          <a:latin typeface="Monotype Corsiva" panose="03010101010201010101" pitchFamily="66" charset="0"/>
                          <a:ea typeface="宋体" panose="02010600030101010101" pitchFamily="2" charset="-122"/>
                        </a:rPr>
                        <a:t>H</a:t>
                      </a:r>
                      <a:endParaRPr kumimoji="1" lang="en-US" altLang="zh-CN" sz="2000" b="0" i="0" u="none" strike="noStrike" cap="none" normalizeH="0" baseline="0">
                        <a:ln>
                          <a:noFill/>
                        </a:ln>
                        <a:solidFill>
                          <a:schemeClr val="tx1"/>
                        </a:solidFill>
                        <a:effectLst/>
                        <a:latin typeface="-윤명조240" pitchFamily="18" charset="-127"/>
                        <a:ea typeface="-윤명조240" pitchFamily="18" charset="-127"/>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latinLnBrk="1">
                        <a:lnSpc>
                          <a:spcPts val="2400"/>
                        </a:lnSpc>
                        <a:defRPr kumimoji="1" sz="2000">
                          <a:solidFill>
                            <a:schemeClr val="tx1"/>
                          </a:solidFill>
                          <a:latin typeface="-윤명조240" pitchFamily="18" charset="-127"/>
                          <a:ea typeface="-윤명조240" pitchFamily="18" charset="-127"/>
                        </a:defRPr>
                      </a:lvl1pPr>
                      <a:lvl2pPr latinLnBrk="1">
                        <a:lnSpc>
                          <a:spcPts val="2400"/>
                        </a:lnSpc>
                        <a:defRPr kumimoji="1">
                          <a:solidFill>
                            <a:schemeClr val="tx1"/>
                          </a:solidFill>
                          <a:latin typeface="-윤명조240" pitchFamily="18" charset="-127"/>
                          <a:ea typeface="-윤명조240" pitchFamily="18" charset="-127"/>
                        </a:defRPr>
                      </a:lvl2pPr>
                      <a:lvl3pPr latinLnBrk="1">
                        <a:lnSpc>
                          <a:spcPts val="2400"/>
                        </a:lnSpc>
                        <a:defRPr kumimoji="1" sz="1600">
                          <a:solidFill>
                            <a:schemeClr val="tx1"/>
                          </a:solidFill>
                          <a:latin typeface="-윤명조240" pitchFamily="18" charset="-127"/>
                          <a:ea typeface="-윤명조240" pitchFamily="18" charset="-127"/>
                        </a:defRPr>
                      </a:lvl3pPr>
                      <a:lvl4pPr latinLnBrk="1">
                        <a:lnSpc>
                          <a:spcPts val="2400"/>
                        </a:lnSpc>
                        <a:defRPr kumimoji="1" sz="1400">
                          <a:solidFill>
                            <a:schemeClr val="tx1"/>
                          </a:solidFill>
                          <a:latin typeface="-윤명조240" pitchFamily="18" charset="-127"/>
                          <a:ea typeface="-윤명조240" pitchFamily="18" charset="-127"/>
                        </a:defRPr>
                      </a:lvl4pPr>
                      <a:lvl5pPr latinLnBrk="1">
                        <a:lnSpc>
                          <a:spcPts val="2400"/>
                        </a:lnSpc>
                        <a:defRPr kumimoji="1" sz="1200">
                          <a:solidFill>
                            <a:schemeClr val="tx1"/>
                          </a:solidFill>
                          <a:latin typeface="-윤명조240" pitchFamily="18" charset="-127"/>
                          <a:ea typeface="-윤명조240" pitchFamily="18" charset="-127"/>
                        </a:defRPr>
                      </a:lvl5pPr>
                      <a:lvl6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6pPr>
                      <a:lvl7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7pPr>
                      <a:lvl8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8pPr>
                      <a:lvl9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9pPr>
                    </a:lstStyle>
                    <a:p>
                      <a:pPr marL="0" marR="0" lvl="0" indent="0" algn="l"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Monotype Corsiva" panose="03010101010201010101" pitchFamily="66" charset="0"/>
                          <a:ea typeface="-윤명조240" pitchFamily="18" charset="-127"/>
                        </a:rPr>
                        <a:t>f</a:t>
                      </a:r>
                      <a:r>
                        <a:rPr kumimoji="1" lang="en-US" altLang="zh-CN" sz="2000" b="0" i="0" u="none" strike="noStrike" cap="none" normalizeH="0" baseline="-25000">
                          <a:ln>
                            <a:noFill/>
                          </a:ln>
                          <a:solidFill>
                            <a:schemeClr val="tx1"/>
                          </a:solidFill>
                          <a:effectLst/>
                          <a:latin typeface="Monotype Corsiva" panose="03010101010201010101" pitchFamily="66" charset="0"/>
                          <a:ea typeface="-윤명조240" pitchFamily="18" charset="-127"/>
                        </a:rPr>
                        <a:t>n</a:t>
                      </a:r>
                      <a:r>
                        <a:rPr kumimoji="1"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1" lang="en-US" altLang="zh-CN" sz="2000" b="0" i="0" u="none" strike="noStrike" cap="none" normalizeH="0" baseline="0">
                          <a:ln>
                            <a:noFill/>
                          </a:ln>
                          <a:solidFill>
                            <a:schemeClr val="tx1"/>
                          </a:solidFill>
                          <a:effectLst/>
                          <a:latin typeface="Monotype Corsiva" panose="03010101010201010101" pitchFamily="66" charset="0"/>
                          <a:ea typeface="宋体" panose="02010600030101010101" pitchFamily="2" charset="-122"/>
                        </a:rPr>
                        <a:t>H</a:t>
                      </a:r>
                      <a:r>
                        <a:rPr kumimoji="1"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latinLnBrk="1">
                        <a:lnSpc>
                          <a:spcPts val="2400"/>
                        </a:lnSpc>
                        <a:defRPr kumimoji="1" sz="2000">
                          <a:solidFill>
                            <a:schemeClr val="tx1"/>
                          </a:solidFill>
                          <a:latin typeface="-윤명조240" pitchFamily="18" charset="-127"/>
                          <a:ea typeface="-윤명조240" pitchFamily="18" charset="-127"/>
                        </a:defRPr>
                      </a:lvl1pPr>
                      <a:lvl2pPr latinLnBrk="1">
                        <a:lnSpc>
                          <a:spcPts val="2400"/>
                        </a:lnSpc>
                        <a:defRPr kumimoji="1">
                          <a:solidFill>
                            <a:schemeClr val="tx1"/>
                          </a:solidFill>
                          <a:latin typeface="-윤명조240" pitchFamily="18" charset="-127"/>
                          <a:ea typeface="-윤명조240" pitchFamily="18" charset="-127"/>
                        </a:defRPr>
                      </a:lvl2pPr>
                      <a:lvl3pPr latinLnBrk="1">
                        <a:lnSpc>
                          <a:spcPts val="2400"/>
                        </a:lnSpc>
                        <a:defRPr kumimoji="1" sz="1600">
                          <a:solidFill>
                            <a:schemeClr val="tx1"/>
                          </a:solidFill>
                          <a:latin typeface="-윤명조240" pitchFamily="18" charset="-127"/>
                          <a:ea typeface="-윤명조240" pitchFamily="18" charset="-127"/>
                        </a:defRPr>
                      </a:lvl3pPr>
                      <a:lvl4pPr latinLnBrk="1">
                        <a:lnSpc>
                          <a:spcPts val="2400"/>
                        </a:lnSpc>
                        <a:defRPr kumimoji="1" sz="1400">
                          <a:solidFill>
                            <a:schemeClr val="tx1"/>
                          </a:solidFill>
                          <a:latin typeface="-윤명조240" pitchFamily="18" charset="-127"/>
                          <a:ea typeface="-윤명조240" pitchFamily="18" charset="-127"/>
                        </a:defRPr>
                      </a:lvl4pPr>
                      <a:lvl5pPr latinLnBrk="1">
                        <a:lnSpc>
                          <a:spcPts val="2400"/>
                        </a:lnSpc>
                        <a:defRPr kumimoji="1" sz="1200">
                          <a:solidFill>
                            <a:schemeClr val="tx1"/>
                          </a:solidFill>
                          <a:latin typeface="-윤명조240" pitchFamily="18" charset="-127"/>
                          <a:ea typeface="-윤명조240" pitchFamily="18" charset="-127"/>
                        </a:defRPr>
                      </a:lvl5pPr>
                      <a:lvl6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6pPr>
                      <a:lvl7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7pPr>
                      <a:lvl8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8pPr>
                      <a:lvl9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9pPr>
                    </a:lstStyle>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Monotype Corsiva" panose="03010101010201010101" pitchFamily="66" charset="0"/>
                          <a:ea typeface="宋体" panose="02010600030101010101" pitchFamily="2" charset="-122"/>
                        </a:rPr>
                        <a:t>n</a:t>
                      </a:r>
                      <a:r>
                        <a:rPr kumimoji="1" lang="en-US" altLang="zh-CN" sz="2000" b="0" i="0" u="none" strike="noStrike" cap="none" normalizeH="0" baseline="-25000">
                          <a:ln>
                            <a:noFill/>
                          </a:ln>
                          <a:solidFill>
                            <a:schemeClr val="tx1"/>
                          </a:solidFill>
                          <a:effectLst/>
                          <a:latin typeface="Monotype Corsiva" panose="03010101010201010101" pitchFamily="66" charset="0"/>
                          <a:ea typeface="宋体" panose="02010600030101010101" pitchFamily="2" charset="-122"/>
                        </a:rPr>
                        <a:t>H</a:t>
                      </a:r>
                      <a:endParaRPr kumimoji="1" lang="en-US" altLang="zh-CN" sz="2000" b="0" i="0" u="none" strike="noStrike" cap="none" normalizeH="0" baseline="0">
                        <a:ln>
                          <a:noFill/>
                        </a:ln>
                        <a:solidFill>
                          <a:schemeClr val="tx1"/>
                        </a:solidFill>
                        <a:effectLst/>
                        <a:latin typeface="-윤명조240" pitchFamily="18" charset="-127"/>
                        <a:ea typeface="-윤명조240" pitchFamily="18" charset="-127"/>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latinLnBrk="1">
                        <a:lnSpc>
                          <a:spcPts val="2400"/>
                        </a:lnSpc>
                        <a:defRPr kumimoji="1" sz="2000">
                          <a:solidFill>
                            <a:schemeClr val="tx1"/>
                          </a:solidFill>
                          <a:latin typeface="-윤명조240" pitchFamily="18" charset="-127"/>
                          <a:ea typeface="-윤명조240" pitchFamily="18" charset="-127"/>
                        </a:defRPr>
                      </a:lvl1pPr>
                      <a:lvl2pPr latinLnBrk="1">
                        <a:lnSpc>
                          <a:spcPts val="2400"/>
                        </a:lnSpc>
                        <a:defRPr kumimoji="1">
                          <a:solidFill>
                            <a:schemeClr val="tx1"/>
                          </a:solidFill>
                          <a:latin typeface="-윤명조240" pitchFamily="18" charset="-127"/>
                          <a:ea typeface="-윤명조240" pitchFamily="18" charset="-127"/>
                        </a:defRPr>
                      </a:lvl2pPr>
                      <a:lvl3pPr latinLnBrk="1">
                        <a:lnSpc>
                          <a:spcPts val="2400"/>
                        </a:lnSpc>
                        <a:defRPr kumimoji="1" sz="1600">
                          <a:solidFill>
                            <a:schemeClr val="tx1"/>
                          </a:solidFill>
                          <a:latin typeface="-윤명조240" pitchFamily="18" charset="-127"/>
                          <a:ea typeface="-윤명조240" pitchFamily="18" charset="-127"/>
                        </a:defRPr>
                      </a:lvl3pPr>
                      <a:lvl4pPr latinLnBrk="1">
                        <a:lnSpc>
                          <a:spcPts val="2400"/>
                        </a:lnSpc>
                        <a:defRPr kumimoji="1" sz="1400">
                          <a:solidFill>
                            <a:schemeClr val="tx1"/>
                          </a:solidFill>
                          <a:latin typeface="-윤명조240" pitchFamily="18" charset="-127"/>
                          <a:ea typeface="-윤명조240" pitchFamily="18" charset="-127"/>
                        </a:defRPr>
                      </a:lvl4pPr>
                      <a:lvl5pPr latinLnBrk="1">
                        <a:lnSpc>
                          <a:spcPts val="2400"/>
                        </a:lnSpc>
                        <a:defRPr kumimoji="1" sz="1200">
                          <a:solidFill>
                            <a:schemeClr val="tx1"/>
                          </a:solidFill>
                          <a:latin typeface="-윤명조240" pitchFamily="18" charset="-127"/>
                          <a:ea typeface="-윤명조240" pitchFamily="18" charset="-127"/>
                        </a:defRPr>
                      </a:lvl5pPr>
                      <a:lvl6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6pPr>
                      <a:lvl7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7pPr>
                      <a:lvl8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8pPr>
                      <a:lvl9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9pPr>
                    </a:lstStyle>
                    <a:p>
                      <a:pPr marL="0" marR="0" lvl="0" indent="0" algn="l"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Monotype Corsiva" panose="03010101010201010101" pitchFamily="66" charset="0"/>
                          <a:ea typeface="-윤명조240" pitchFamily="18" charset="-127"/>
                        </a:rPr>
                        <a:t>f</a:t>
                      </a:r>
                      <a:r>
                        <a:rPr kumimoji="1" lang="en-US" altLang="zh-CN" sz="2000" b="0" i="0" u="none" strike="noStrike" cap="none" normalizeH="0" baseline="-25000">
                          <a:ln>
                            <a:noFill/>
                          </a:ln>
                          <a:solidFill>
                            <a:schemeClr val="tx1"/>
                          </a:solidFill>
                          <a:effectLst/>
                          <a:latin typeface="Monotype Corsiva" panose="03010101010201010101" pitchFamily="66" charset="0"/>
                          <a:ea typeface="-윤명조240" pitchFamily="18" charset="-127"/>
                        </a:rPr>
                        <a:t>n</a:t>
                      </a:r>
                      <a:r>
                        <a:rPr kumimoji="1"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1" lang="en-US" altLang="zh-CN" sz="2000" b="0" i="0" u="none" strike="noStrike" cap="none" normalizeH="0" baseline="0">
                          <a:ln>
                            <a:noFill/>
                          </a:ln>
                          <a:solidFill>
                            <a:schemeClr val="tx1"/>
                          </a:solidFill>
                          <a:effectLst/>
                          <a:latin typeface="Monotype Corsiva" panose="03010101010201010101" pitchFamily="66" charset="0"/>
                          <a:ea typeface="宋体" panose="02010600030101010101" pitchFamily="2" charset="-122"/>
                        </a:rPr>
                        <a:t>H</a:t>
                      </a:r>
                      <a:r>
                        <a:rPr kumimoji="1"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L="90000" marR="900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extLst>
                  <a:ext uri="{0D108BD9-81ED-4DB2-BD59-A6C34878D82A}">
                    <a16:rowId xmlns:a16="http://schemas.microsoft.com/office/drawing/2014/main" val="4103350640"/>
                  </a:ext>
                </a:extLst>
              </a:tr>
              <a:tr h="3413125">
                <a:tc>
                  <a:txBody>
                    <a:bodyPr/>
                    <a:lstStyle>
                      <a:lvl1pPr latinLnBrk="1">
                        <a:lnSpc>
                          <a:spcPts val="2400"/>
                        </a:lnSpc>
                        <a:defRPr kumimoji="1" sz="2000">
                          <a:solidFill>
                            <a:schemeClr val="tx1"/>
                          </a:solidFill>
                          <a:latin typeface="-윤명조240" pitchFamily="18" charset="-127"/>
                          <a:ea typeface="-윤명조240" pitchFamily="18" charset="-127"/>
                        </a:defRPr>
                      </a:lvl1pPr>
                      <a:lvl2pPr latinLnBrk="1">
                        <a:lnSpc>
                          <a:spcPts val="2400"/>
                        </a:lnSpc>
                        <a:defRPr kumimoji="1">
                          <a:solidFill>
                            <a:schemeClr val="tx1"/>
                          </a:solidFill>
                          <a:latin typeface="-윤명조240" pitchFamily="18" charset="-127"/>
                          <a:ea typeface="-윤명조240" pitchFamily="18" charset="-127"/>
                        </a:defRPr>
                      </a:lvl2pPr>
                      <a:lvl3pPr latinLnBrk="1">
                        <a:lnSpc>
                          <a:spcPts val="2400"/>
                        </a:lnSpc>
                        <a:defRPr kumimoji="1" sz="1600">
                          <a:solidFill>
                            <a:schemeClr val="tx1"/>
                          </a:solidFill>
                          <a:latin typeface="-윤명조240" pitchFamily="18" charset="-127"/>
                          <a:ea typeface="-윤명조240" pitchFamily="18" charset="-127"/>
                        </a:defRPr>
                      </a:lvl3pPr>
                      <a:lvl4pPr latinLnBrk="1">
                        <a:lnSpc>
                          <a:spcPts val="2400"/>
                        </a:lnSpc>
                        <a:defRPr kumimoji="1" sz="1400">
                          <a:solidFill>
                            <a:schemeClr val="tx1"/>
                          </a:solidFill>
                          <a:latin typeface="-윤명조240" pitchFamily="18" charset="-127"/>
                          <a:ea typeface="-윤명조240" pitchFamily="18" charset="-127"/>
                        </a:defRPr>
                      </a:lvl4pPr>
                      <a:lvl5pPr latinLnBrk="1">
                        <a:lnSpc>
                          <a:spcPts val="2400"/>
                        </a:lnSpc>
                        <a:defRPr kumimoji="1" sz="1200">
                          <a:solidFill>
                            <a:schemeClr val="tx1"/>
                          </a:solidFill>
                          <a:latin typeface="-윤명조240" pitchFamily="18" charset="-127"/>
                          <a:ea typeface="-윤명조240" pitchFamily="18" charset="-127"/>
                        </a:defRPr>
                      </a:lvl5pPr>
                      <a:lvl6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6pPr>
                      <a:lvl7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7pPr>
                      <a:lvl8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8pPr>
                      <a:lvl9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9pPr>
                    </a:lstStyle>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rgbClr val="FB23F6"/>
                          </a:solidFill>
                          <a:effectLst/>
                          <a:latin typeface="-윤명조240" pitchFamily="18" charset="-127"/>
                          <a:ea typeface="-윤명조240" pitchFamily="18" charset="-127"/>
                        </a:rPr>
                        <a:t>1</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rgbClr val="FB23F6"/>
                          </a:solidFill>
                          <a:effectLst/>
                          <a:latin typeface="-윤명조240" pitchFamily="18" charset="-127"/>
                          <a:ea typeface="-윤명조240" pitchFamily="18" charset="-127"/>
                        </a:rPr>
                        <a:t>2</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rgbClr val="FB23F6"/>
                          </a:solidFill>
                          <a:effectLst/>
                          <a:latin typeface="-윤명조240" pitchFamily="18" charset="-127"/>
                          <a:ea typeface="-윤명조240" pitchFamily="18" charset="-127"/>
                        </a:rPr>
                        <a:t>3</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rgbClr val="FB23F6"/>
                          </a:solidFill>
                          <a:effectLst/>
                          <a:latin typeface="-윤명조240" pitchFamily="18" charset="-127"/>
                          <a:ea typeface="-윤명조240" pitchFamily="18" charset="-127"/>
                        </a:rPr>
                        <a:t>4</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rgbClr val="FB23F6"/>
                          </a:solidFill>
                          <a:effectLst/>
                          <a:latin typeface="-윤명조240" pitchFamily="18" charset="-127"/>
                          <a:ea typeface="-윤명조240" pitchFamily="18" charset="-127"/>
                        </a:rPr>
                        <a:t>5</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rgbClr val="FB23F6"/>
                          </a:solidFill>
                          <a:effectLst/>
                          <a:latin typeface="-윤명조240" pitchFamily="18" charset="-127"/>
                          <a:ea typeface="-윤명조240" pitchFamily="18" charset="-127"/>
                        </a:rPr>
                        <a:t>6</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rgbClr val="FB23F6"/>
                          </a:solidFill>
                          <a:effectLst/>
                          <a:latin typeface="-윤명조240" pitchFamily="18" charset="-127"/>
                          <a:ea typeface="-윤명조240" pitchFamily="18" charset="-127"/>
                        </a:rPr>
                        <a:t>7</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rgbClr val="FB23F6"/>
                          </a:solidFill>
                          <a:effectLst/>
                          <a:latin typeface="-윤명조240" pitchFamily="18" charset="-127"/>
                          <a:ea typeface="-윤명조240" pitchFamily="18" charset="-127"/>
                        </a:rPr>
                        <a:t>8</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rgbClr val="FB23F6"/>
                          </a:solidFill>
                          <a:effectLst/>
                          <a:latin typeface="-윤명조240" pitchFamily="18" charset="-127"/>
                          <a:ea typeface="-윤명조240" pitchFamily="18" charset="-127"/>
                        </a:rPr>
                        <a:t>9</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rgbClr val="FB23F6"/>
                          </a:solidFill>
                          <a:effectLst/>
                          <a:latin typeface="-윤명조240" pitchFamily="18" charset="-127"/>
                          <a:ea typeface="-윤명조240" pitchFamily="18" charset="-127"/>
                        </a:rPr>
                        <a:t>10</a:t>
                      </a:r>
                    </a:p>
                  </a:txBody>
                  <a:tcPr marL="90000" marR="900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996600"/>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latinLnBrk="1">
                        <a:lnSpc>
                          <a:spcPts val="2400"/>
                        </a:lnSpc>
                        <a:defRPr kumimoji="1" sz="2000">
                          <a:solidFill>
                            <a:schemeClr val="tx1"/>
                          </a:solidFill>
                          <a:latin typeface="-윤명조240" pitchFamily="18" charset="-127"/>
                          <a:ea typeface="-윤명조240" pitchFamily="18" charset="-127"/>
                        </a:defRPr>
                      </a:lvl1pPr>
                      <a:lvl2pPr latinLnBrk="1">
                        <a:lnSpc>
                          <a:spcPts val="2400"/>
                        </a:lnSpc>
                        <a:defRPr kumimoji="1">
                          <a:solidFill>
                            <a:schemeClr val="tx1"/>
                          </a:solidFill>
                          <a:latin typeface="-윤명조240" pitchFamily="18" charset="-127"/>
                          <a:ea typeface="-윤명조240" pitchFamily="18" charset="-127"/>
                        </a:defRPr>
                      </a:lvl2pPr>
                      <a:lvl3pPr latinLnBrk="1">
                        <a:lnSpc>
                          <a:spcPts val="2400"/>
                        </a:lnSpc>
                        <a:defRPr kumimoji="1" sz="1600">
                          <a:solidFill>
                            <a:schemeClr val="tx1"/>
                          </a:solidFill>
                          <a:latin typeface="-윤명조240" pitchFamily="18" charset="-127"/>
                          <a:ea typeface="-윤명조240" pitchFamily="18" charset="-127"/>
                        </a:defRPr>
                      </a:lvl3pPr>
                      <a:lvl4pPr latinLnBrk="1">
                        <a:lnSpc>
                          <a:spcPts val="2400"/>
                        </a:lnSpc>
                        <a:defRPr kumimoji="1" sz="1400">
                          <a:solidFill>
                            <a:schemeClr val="tx1"/>
                          </a:solidFill>
                          <a:latin typeface="-윤명조240" pitchFamily="18" charset="-127"/>
                          <a:ea typeface="-윤명조240" pitchFamily="18" charset="-127"/>
                        </a:defRPr>
                      </a:lvl4pPr>
                      <a:lvl5pPr latinLnBrk="1">
                        <a:lnSpc>
                          <a:spcPts val="2400"/>
                        </a:lnSpc>
                        <a:defRPr kumimoji="1" sz="1200">
                          <a:solidFill>
                            <a:schemeClr val="tx1"/>
                          </a:solidFill>
                          <a:latin typeface="-윤명조240" pitchFamily="18" charset="-127"/>
                          <a:ea typeface="-윤명조240" pitchFamily="18" charset="-127"/>
                        </a:defRPr>
                      </a:lvl5pPr>
                      <a:lvl6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6pPr>
                      <a:lvl7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7pPr>
                      <a:lvl8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8pPr>
                      <a:lvl9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9pPr>
                    </a:lstStyle>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accent2"/>
                          </a:solidFill>
                          <a:effectLst/>
                          <a:latin typeface="-윤명조240" pitchFamily="18" charset="-127"/>
                          <a:ea typeface="-윤명조240" pitchFamily="18" charset="-127"/>
                        </a:rPr>
                        <a:t>2</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accent2"/>
                          </a:solidFill>
                          <a:effectLst/>
                          <a:latin typeface="-윤명조240" pitchFamily="18" charset="-127"/>
                          <a:ea typeface="-윤명조240" pitchFamily="18" charset="-127"/>
                        </a:rPr>
                        <a:t>3</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accent2"/>
                          </a:solidFill>
                          <a:effectLst/>
                          <a:latin typeface="-윤명조240" pitchFamily="18" charset="-127"/>
                          <a:ea typeface="-윤명조240" pitchFamily="18" charset="-127"/>
                        </a:rPr>
                        <a:t>1</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accent2"/>
                          </a:solidFill>
                          <a:effectLst/>
                          <a:latin typeface="-윤명조240" pitchFamily="18" charset="-127"/>
                          <a:ea typeface="-윤명조240" pitchFamily="18" charset="-127"/>
                        </a:rPr>
                        <a:t>5</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accent2"/>
                          </a:solidFill>
                          <a:effectLst/>
                          <a:latin typeface="-윤명조240" pitchFamily="18" charset="-127"/>
                          <a:ea typeface="-윤명조240" pitchFamily="18" charset="-127"/>
                        </a:rPr>
                        <a:t>1</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accent2"/>
                          </a:solidFill>
                          <a:effectLst/>
                          <a:latin typeface="-윤명조240" pitchFamily="18" charset="-127"/>
                          <a:ea typeface="-윤명조240" pitchFamily="18" charset="-127"/>
                        </a:rPr>
                        <a:t>2</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accent2"/>
                          </a:solidFill>
                          <a:effectLst/>
                          <a:latin typeface="-윤명조240" pitchFamily="18" charset="-127"/>
                          <a:ea typeface="-윤명조240" pitchFamily="18" charset="-127"/>
                        </a:rPr>
                        <a:t>4</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accent2"/>
                          </a:solidFill>
                          <a:effectLst/>
                          <a:latin typeface="-윤명조240" pitchFamily="18" charset="-127"/>
                          <a:ea typeface="-윤명조240" pitchFamily="18" charset="-127"/>
                        </a:rPr>
                        <a:t>2</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accent2"/>
                          </a:solidFill>
                          <a:effectLst/>
                          <a:latin typeface="-윤명조240" pitchFamily="18" charset="-127"/>
                          <a:ea typeface="-윤명조240" pitchFamily="18" charset="-127"/>
                        </a:rPr>
                        <a:t>3</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accent2"/>
                          </a:solidFill>
                          <a:effectLst/>
                          <a:latin typeface="-윤명조240" pitchFamily="18" charset="-127"/>
                          <a:ea typeface="-윤명조240" pitchFamily="18" charset="-127"/>
                        </a:rPr>
                        <a:t>3</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996600"/>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latinLnBrk="1">
                        <a:lnSpc>
                          <a:spcPts val="2400"/>
                        </a:lnSpc>
                        <a:defRPr kumimoji="1" sz="2000">
                          <a:solidFill>
                            <a:schemeClr val="tx1"/>
                          </a:solidFill>
                          <a:latin typeface="-윤명조240" pitchFamily="18" charset="-127"/>
                          <a:ea typeface="-윤명조240" pitchFamily="18" charset="-127"/>
                        </a:defRPr>
                      </a:lvl1pPr>
                      <a:lvl2pPr latinLnBrk="1">
                        <a:lnSpc>
                          <a:spcPts val="2400"/>
                        </a:lnSpc>
                        <a:defRPr kumimoji="1">
                          <a:solidFill>
                            <a:schemeClr val="tx1"/>
                          </a:solidFill>
                          <a:latin typeface="-윤명조240" pitchFamily="18" charset="-127"/>
                          <a:ea typeface="-윤명조240" pitchFamily="18" charset="-127"/>
                        </a:defRPr>
                      </a:lvl2pPr>
                      <a:lvl3pPr latinLnBrk="1">
                        <a:lnSpc>
                          <a:spcPts val="2400"/>
                        </a:lnSpc>
                        <a:defRPr kumimoji="1" sz="1600">
                          <a:solidFill>
                            <a:schemeClr val="tx1"/>
                          </a:solidFill>
                          <a:latin typeface="-윤명조240" pitchFamily="18" charset="-127"/>
                          <a:ea typeface="-윤명조240" pitchFamily="18" charset="-127"/>
                        </a:defRPr>
                      </a:lvl3pPr>
                      <a:lvl4pPr latinLnBrk="1">
                        <a:lnSpc>
                          <a:spcPts val="2400"/>
                        </a:lnSpc>
                        <a:defRPr kumimoji="1" sz="1400">
                          <a:solidFill>
                            <a:schemeClr val="tx1"/>
                          </a:solidFill>
                          <a:latin typeface="-윤명조240" pitchFamily="18" charset="-127"/>
                          <a:ea typeface="-윤명조240" pitchFamily="18" charset="-127"/>
                        </a:defRPr>
                      </a:lvl4pPr>
                      <a:lvl5pPr latinLnBrk="1">
                        <a:lnSpc>
                          <a:spcPts val="2400"/>
                        </a:lnSpc>
                        <a:defRPr kumimoji="1" sz="1200">
                          <a:solidFill>
                            <a:schemeClr val="tx1"/>
                          </a:solidFill>
                          <a:latin typeface="-윤명조240" pitchFamily="18" charset="-127"/>
                          <a:ea typeface="-윤명조240" pitchFamily="18" charset="-127"/>
                        </a:defRPr>
                      </a:lvl5pPr>
                      <a:lvl6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6pPr>
                      <a:lvl7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7pPr>
                      <a:lvl8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8pPr>
                      <a:lvl9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9pPr>
                    </a:lstStyle>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Monotype Corsiva" panose="03010101010201010101" pitchFamily="66" charset="0"/>
                          <a:ea typeface="-윤명조240" pitchFamily="18" charset="-127"/>
                        </a:rPr>
                        <a:t>0.4</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Monotype Corsiva" panose="03010101010201010101" pitchFamily="66" charset="0"/>
                          <a:ea typeface="-윤명조240" pitchFamily="18" charset="-127"/>
                        </a:rPr>
                        <a:t>0.6</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Monotype Corsiva" panose="03010101010201010101" pitchFamily="66" charset="0"/>
                          <a:ea typeface="-윤명조240" pitchFamily="18" charset="-127"/>
                        </a:rPr>
                        <a:t>0.2</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Monotype Corsiva" panose="03010101010201010101" pitchFamily="66" charset="0"/>
                          <a:ea typeface="-윤명조240" pitchFamily="18" charset="-127"/>
                        </a:rPr>
                        <a:t>1.0</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Monotype Corsiva" panose="03010101010201010101" pitchFamily="66" charset="0"/>
                          <a:ea typeface="-윤명조240" pitchFamily="18" charset="-127"/>
                        </a:rPr>
                        <a:t>0.2</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Monotype Corsiva" panose="03010101010201010101" pitchFamily="66" charset="0"/>
                          <a:ea typeface="-윤명조240" pitchFamily="18" charset="-127"/>
                        </a:rPr>
                        <a:t>0.4</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Monotype Corsiva" panose="03010101010201010101" pitchFamily="66" charset="0"/>
                          <a:ea typeface="-윤명조240" pitchFamily="18" charset="-127"/>
                        </a:rPr>
                        <a:t>0.8</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Monotype Corsiva" panose="03010101010201010101" pitchFamily="66" charset="0"/>
                          <a:ea typeface="-윤명조240" pitchFamily="18" charset="-127"/>
                        </a:rPr>
                        <a:t>0.4</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Monotype Corsiva" panose="03010101010201010101" pitchFamily="66" charset="0"/>
                          <a:ea typeface="-윤명조240" pitchFamily="18" charset="-127"/>
                        </a:rPr>
                        <a:t>0.6</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Monotype Corsiva" panose="03010101010201010101" pitchFamily="66" charset="0"/>
                          <a:ea typeface="-윤명조240" pitchFamily="18" charset="-127"/>
                        </a:rPr>
                        <a:t>0.6</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996600"/>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latinLnBrk="1">
                        <a:lnSpc>
                          <a:spcPts val="2400"/>
                        </a:lnSpc>
                        <a:defRPr kumimoji="1" sz="2000">
                          <a:solidFill>
                            <a:schemeClr val="tx1"/>
                          </a:solidFill>
                          <a:latin typeface="-윤명조240" pitchFamily="18" charset="-127"/>
                          <a:ea typeface="-윤명조240" pitchFamily="18" charset="-127"/>
                        </a:defRPr>
                      </a:lvl1pPr>
                      <a:lvl2pPr latinLnBrk="1">
                        <a:lnSpc>
                          <a:spcPts val="2400"/>
                        </a:lnSpc>
                        <a:defRPr kumimoji="1">
                          <a:solidFill>
                            <a:schemeClr val="tx1"/>
                          </a:solidFill>
                          <a:latin typeface="-윤명조240" pitchFamily="18" charset="-127"/>
                          <a:ea typeface="-윤명조240" pitchFamily="18" charset="-127"/>
                        </a:defRPr>
                      </a:lvl2pPr>
                      <a:lvl3pPr latinLnBrk="1">
                        <a:lnSpc>
                          <a:spcPts val="2400"/>
                        </a:lnSpc>
                        <a:defRPr kumimoji="1" sz="1600">
                          <a:solidFill>
                            <a:schemeClr val="tx1"/>
                          </a:solidFill>
                          <a:latin typeface="-윤명조240" pitchFamily="18" charset="-127"/>
                          <a:ea typeface="-윤명조240" pitchFamily="18" charset="-127"/>
                        </a:defRPr>
                      </a:lvl3pPr>
                      <a:lvl4pPr latinLnBrk="1">
                        <a:lnSpc>
                          <a:spcPts val="2400"/>
                        </a:lnSpc>
                        <a:defRPr kumimoji="1" sz="1400">
                          <a:solidFill>
                            <a:schemeClr val="tx1"/>
                          </a:solidFill>
                          <a:latin typeface="-윤명조240" pitchFamily="18" charset="-127"/>
                          <a:ea typeface="-윤명조240" pitchFamily="18" charset="-127"/>
                        </a:defRPr>
                      </a:lvl4pPr>
                      <a:lvl5pPr latinLnBrk="1">
                        <a:lnSpc>
                          <a:spcPts val="2400"/>
                        </a:lnSpc>
                        <a:defRPr kumimoji="1" sz="1200">
                          <a:solidFill>
                            <a:schemeClr val="tx1"/>
                          </a:solidFill>
                          <a:latin typeface="-윤명조240" pitchFamily="18" charset="-127"/>
                          <a:ea typeface="-윤명조240" pitchFamily="18" charset="-127"/>
                        </a:defRPr>
                      </a:lvl5pPr>
                      <a:lvl6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6pPr>
                      <a:lvl7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7pPr>
                      <a:lvl8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8pPr>
                      <a:lvl9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9pPr>
                    </a:lstStyle>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dirty="0">
                          <a:ln>
                            <a:noFill/>
                          </a:ln>
                          <a:solidFill>
                            <a:schemeClr val="accent2"/>
                          </a:solidFill>
                          <a:effectLst/>
                          <a:latin typeface="-윤명조240" pitchFamily="18" charset="-127"/>
                          <a:ea typeface="-윤명조240" pitchFamily="18" charset="-127"/>
                        </a:rPr>
                        <a:t>22</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dirty="0">
                          <a:ln>
                            <a:noFill/>
                          </a:ln>
                          <a:solidFill>
                            <a:schemeClr val="accent2"/>
                          </a:solidFill>
                          <a:effectLst/>
                          <a:latin typeface="-윤명조240" pitchFamily="18" charset="-127"/>
                          <a:ea typeface="-윤명조240" pitchFamily="18" charset="-127"/>
                        </a:rPr>
                        <a:t>25</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dirty="0">
                          <a:ln>
                            <a:noFill/>
                          </a:ln>
                          <a:solidFill>
                            <a:schemeClr val="accent2"/>
                          </a:solidFill>
                          <a:effectLst/>
                          <a:latin typeface="-윤명조240" pitchFamily="18" charset="-127"/>
                          <a:ea typeface="-윤명조240" pitchFamily="18" charset="-127"/>
                        </a:rPr>
                        <a:t>21</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dirty="0">
                          <a:ln>
                            <a:noFill/>
                          </a:ln>
                          <a:solidFill>
                            <a:schemeClr val="accent2"/>
                          </a:solidFill>
                          <a:effectLst/>
                          <a:latin typeface="-윤명조240" pitchFamily="18" charset="-127"/>
                          <a:ea typeface="-윤명조240" pitchFamily="18" charset="-127"/>
                        </a:rPr>
                        <a:t>25</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dirty="0">
                          <a:ln>
                            <a:noFill/>
                          </a:ln>
                          <a:solidFill>
                            <a:schemeClr val="accent2"/>
                          </a:solidFill>
                          <a:effectLst/>
                          <a:latin typeface="-윤명조240" pitchFamily="18" charset="-127"/>
                          <a:ea typeface="-윤명조240" pitchFamily="18" charset="-127"/>
                        </a:rPr>
                        <a:t>24</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dirty="0">
                          <a:ln>
                            <a:noFill/>
                          </a:ln>
                          <a:solidFill>
                            <a:schemeClr val="accent2"/>
                          </a:solidFill>
                          <a:effectLst/>
                          <a:latin typeface="-윤명조240" pitchFamily="18" charset="-127"/>
                          <a:ea typeface="-윤명조240" pitchFamily="18" charset="-127"/>
                        </a:rPr>
                        <a:t>21</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dirty="0">
                          <a:ln>
                            <a:noFill/>
                          </a:ln>
                          <a:solidFill>
                            <a:schemeClr val="accent2"/>
                          </a:solidFill>
                          <a:effectLst/>
                          <a:latin typeface="-윤명조240" pitchFamily="18" charset="-127"/>
                          <a:ea typeface="-윤명조240" pitchFamily="18" charset="-127"/>
                        </a:rPr>
                        <a:t>18</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dirty="0">
                          <a:ln>
                            <a:noFill/>
                          </a:ln>
                          <a:solidFill>
                            <a:schemeClr val="accent2"/>
                          </a:solidFill>
                          <a:effectLst/>
                          <a:latin typeface="-윤명조240" pitchFamily="18" charset="-127"/>
                          <a:ea typeface="-윤명조240" pitchFamily="18" charset="-127"/>
                        </a:rPr>
                        <a:t>24</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dirty="0">
                          <a:ln>
                            <a:noFill/>
                          </a:ln>
                          <a:solidFill>
                            <a:schemeClr val="accent2"/>
                          </a:solidFill>
                          <a:effectLst/>
                          <a:latin typeface="-윤명조240" pitchFamily="18" charset="-127"/>
                          <a:ea typeface="-윤명조240" pitchFamily="18" charset="-127"/>
                        </a:rPr>
                        <a:t>27</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dirty="0">
                          <a:ln>
                            <a:noFill/>
                          </a:ln>
                          <a:solidFill>
                            <a:schemeClr val="accent2"/>
                          </a:solidFill>
                          <a:effectLst/>
                          <a:latin typeface="-윤명조240" pitchFamily="18" charset="-127"/>
                          <a:ea typeface="-윤명조240" pitchFamily="18" charset="-127"/>
                        </a:rPr>
                        <a:t>31</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996600"/>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latinLnBrk="1">
                        <a:lnSpc>
                          <a:spcPts val="2400"/>
                        </a:lnSpc>
                        <a:defRPr kumimoji="1" sz="2000">
                          <a:solidFill>
                            <a:schemeClr val="tx1"/>
                          </a:solidFill>
                          <a:latin typeface="-윤명조240" pitchFamily="18" charset="-127"/>
                          <a:ea typeface="-윤명조240" pitchFamily="18" charset="-127"/>
                        </a:defRPr>
                      </a:lvl1pPr>
                      <a:lvl2pPr latinLnBrk="1">
                        <a:lnSpc>
                          <a:spcPts val="2400"/>
                        </a:lnSpc>
                        <a:defRPr kumimoji="1">
                          <a:solidFill>
                            <a:schemeClr val="tx1"/>
                          </a:solidFill>
                          <a:latin typeface="-윤명조240" pitchFamily="18" charset="-127"/>
                          <a:ea typeface="-윤명조240" pitchFamily="18" charset="-127"/>
                        </a:defRPr>
                      </a:lvl2pPr>
                      <a:lvl3pPr latinLnBrk="1">
                        <a:lnSpc>
                          <a:spcPts val="2400"/>
                        </a:lnSpc>
                        <a:defRPr kumimoji="1" sz="1600">
                          <a:solidFill>
                            <a:schemeClr val="tx1"/>
                          </a:solidFill>
                          <a:latin typeface="-윤명조240" pitchFamily="18" charset="-127"/>
                          <a:ea typeface="-윤명조240" pitchFamily="18" charset="-127"/>
                        </a:defRPr>
                      </a:lvl3pPr>
                      <a:lvl4pPr latinLnBrk="1">
                        <a:lnSpc>
                          <a:spcPts val="2400"/>
                        </a:lnSpc>
                        <a:defRPr kumimoji="1" sz="1400">
                          <a:solidFill>
                            <a:schemeClr val="tx1"/>
                          </a:solidFill>
                          <a:latin typeface="-윤명조240" pitchFamily="18" charset="-127"/>
                          <a:ea typeface="-윤명조240" pitchFamily="18" charset="-127"/>
                        </a:defRPr>
                      </a:lvl4pPr>
                      <a:lvl5pPr latinLnBrk="1">
                        <a:lnSpc>
                          <a:spcPts val="2400"/>
                        </a:lnSpc>
                        <a:defRPr kumimoji="1" sz="1200">
                          <a:solidFill>
                            <a:schemeClr val="tx1"/>
                          </a:solidFill>
                          <a:latin typeface="-윤명조240" pitchFamily="18" charset="-127"/>
                          <a:ea typeface="-윤명조240" pitchFamily="18" charset="-127"/>
                        </a:defRPr>
                      </a:lvl5pPr>
                      <a:lvl6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6pPr>
                      <a:lvl7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7pPr>
                      <a:lvl8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8pPr>
                      <a:lvl9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9pPr>
                    </a:lstStyle>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Monotype Corsiva" panose="03010101010201010101" pitchFamily="66" charset="0"/>
                          <a:ea typeface="-윤명조240" pitchFamily="18" charset="-127"/>
                        </a:rPr>
                        <a:t>0.44</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Monotype Corsiva" panose="03010101010201010101" pitchFamily="66" charset="0"/>
                          <a:ea typeface="-윤명조240" pitchFamily="18" charset="-127"/>
                        </a:rPr>
                        <a:t>0.50</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Monotype Corsiva" panose="03010101010201010101" pitchFamily="66" charset="0"/>
                          <a:ea typeface="-윤명조240" pitchFamily="18" charset="-127"/>
                        </a:rPr>
                        <a:t>0.42</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Monotype Corsiva" panose="03010101010201010101" pitchFamily="66" charset="0"/>
                          <a:ea typeface="-윤명조240" pitchFamily="18" charset="-127"/>
                        </a:rPr>
                        <a:t>0.50</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Monotype Corsiva" panose="03010101010201010101" pitchFamily="66" charset="0"/>
                          <a:ea typeface="-윤명조240" pitchFamily="18" charset="-127"/>
                        </a:rPr>
                        <a:t>0.48</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Monotype Corsiva" panose="03010101010201010101" pitchFamily="66" charset="0"/>
                          <a:ea typeface="-윤명조240" pitchFamily="18" charset="-127"/>
                        </a:rPr>
                        <a:t>0.42</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Monotype Corsiva" panose="03010101010201010101" pitchFamily="66" charset="0"/>
                          <a:ea typeface="-윤명조240" pitchFamily="18" charset="-127"/>
                        </a:rPr>
                        <a:t>0.36</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Monotype Corsiva" panose="03010101010201010101" pitchFamily="66" charset="0"/>
                          <a:ea typeface="-윤명조240" pitchFamily="18" charset="-127"/>
                        </a:rPr>
                        <a:t>0.48</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Monotype Corsiva" panose="03010101010201010101" pitchFamily="66" charset="0"/>
                          <a:ea typeface="-윤명조240" pitchFamily="18" charset="-127"/>
                        </a:rPr>
                        <a:t>0.54</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Monotype Corsiva" panose="03010101010201010101" pitchFamily="66" charset="0"/>
                          <a:ea typeface="-윤명조240" pitchFamily="18" charset="-127"/>
                        </a:rPr>
                        <a:t>0.62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996600"/>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latinLnBrk="1">
                        <a:lnSpc>
                          <a:spcPts val="2400"/>
                        </a:lnSpc>
                        <a:defRPr kumimoji="1" sz="2000">
                          <a:solidFill>
                            <a:schemeClr val="tx1"/>
                          </a:solidFill>
                          <a:latin typeface="-윤명조240" pitchFamily="18" charset="-127"/>
                          <a:ea typeface="-윤명조240" pitchFamily="18" charset="-127"/>
                        </a:defRPr>
                      </a:lvl1pPr>
                      <a:lvl2pPr latinLnBrk="1">
                        <a:lnSpc>
                          <a:spcPts val="2400"/>
                        </a:lnSpc>
                        <a:defRPr kumimoji="1">
                          <a:solidFill>
                            <a:schemeClr val="tx1"/>
                          </a:solidFill>
                          <a:latin typeface="-윤명조240" pitchFamily="18" charset="-127"/>
                          <a:ea typeface="-윤명조240" pitchFamily="18" charset="-127"/>
                        </a:defRPr>
                      </a:lvl2pPr>
                      <a:lvl3pPr latinLnBrk="1">
                        <a:lnSpc>
                          <a:spcPts val="2400"/>
                        </a:lnSpc>
                        <a:defRPr kumimoji="1" sz="1600">
                          <a:solidFill>
                            <a:schemeClr val="tx1"/>
                          </a:solidFill>
                          <a:latin typeface="-윤명조240" pitchFamily="18" charset="-127"/>
                          <a:ea typeface="-윤명조240" pitchFamily="18" charset="-127"/>
                        </a:defRPr>
                      </a:lvl3pPr>
                      <a:lvl4pPr latinLnBrk="1">
                        <a:lnSpc>
                          <a:spcPts val="2400"/>
                        </a:lnSpc>
                        <a:defRPr kumimoji="1" sz="1400">
                          <a:solidFill>
                            <a:schemeClr val="tx1"/>
                          </a:solidFill>
                          <a:latin typeface="-윤명조240" pitchFamily="18" charset="-127"/>
                          <a:ea typeface="-윤명조240" pitchFamily="18" charset="-127"/>
                        </a:defRPr>
                      </a:lvl4pPr>
                      <a:lvl5pPr latinLnBrk="1">
                        <a:lnSpc>
                          <a:spcPts val="2400"/>
                        </a:lnSpc>
                        <a:defRPr kumimoji="1" sz="1200">
                          <a:solidFill>
                            <a:schemeClr val="tx1"/>
                          </a:solidFill>
                          <a:latin typeface="-윤명조240" pitchFamily="18" charset="-127"/>
                          <a:ea typeface="-윤명조240" pitchFamily="18" charset="-127"/>
                        </a:defRPr>
                      </a:lvl5pPr>
                      <a:lvl6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6pPr>
                      <a:lvl7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7pPr>
                      <a:lvl8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8pPr>
                      <a:lvl9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9pPr>
                    </a:lstStyle>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accent2"/>
                          </a:solidFill>
                          <a:effectLst/>
                          <a:latin typeface="-윤명조240" pitchFamily="18" charset="-127"/>
                          <a:ea typeface="-윤명조240" pitchFamily="18" charset="-127"/>
                        </a:rPr>
                        <a:t>251</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accent2"/>
                          </a:solidFill>
                          <a:effectLst/>
                          <a:latin typeface="-윤명조240" pitchFamily="18" charset="-127"/>
                          <a:ea typeface="-윤명조240" pitchFamily="18" charset="-127"/>
                        </a:rPr>
                        <a:t>249</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accent2"/>
                          </a:solidFill>
                          <a:effectLst/>
                          <a:latin typeface="-윤명조240" pitchFamily="18" charset="-127"/>
                          <a:ea typeface="-윤명조240" pitchFamily="18" charset="-127"/>
                        </a:rPr>
                        <a:t>256</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accent2"/>
                          </a:solidFill>
                          <a:effectLst/>
                          <a:latin typeface="-윤명조240" pitchFamily="18" charset="-127"/>
                          <a:ea typeface="-윤명조240" pitchFamily="18" charset="-127"/>
                        </a:rPr>
                        <a:t>253</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accent2"/>
                          </a:solidFill>
                          <a:effectLst/>
                          <a:latin typeface="-윤명조240" pitchFamily="18" charset="-127"/>
                          <a:ea typeface="-윤명조240" pitchFamily="18" charset="-127"/>
                        </a:rPr>
                        <a:t>251</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accent2"/>
                          </a:solidFill>
                          <a:effectLst/>
                          <a:latin typeface="-윤명조240" pitchFamily="18" charset="-127"/>
                          <a:ea typeface="-윤명조240" pitchFamily="18" charset="-127"/>
                        </a:rPr>
                        <a:t>246</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accent2"/>
                          </a:solidFill>
                          <a:effectLst/>
                          <a:latin typeface="-윤명조240" pitchFamily="18" charset="-127"/>
                          <a:ea typeface="-윤명조240" pitchFamily="18" charset="-127"/>
                        </a:rPr>
                        <a:t>244</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accent2"/>
                          </a:solidFill>
                          <a:effectLst/>
                          <a:latin typeface="-윤명조240" pitchFamily="18" charset="-127"/>
                          <a:ea typeface="-윤명조240" pitchFamily="18" charset="-127"/>
                        </a:rPr>
                        <a:t>258</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accent2"/>
                          </a:solidFill>
                          <a:effectLst/>
                          <a:latin typeface="-윤명조240" pitchFamily="18" charset="-127"/>
                          <a:ea typeface="-윤명조240" pitchFamily="18" charset="-127"/>
                        </a:rPr>
                        <a:t>262</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accent2"/>
                          </a:solidFill>
                          <a:effectLst/>
                          <a:latin typeface="-윤명조240" pitchFamily="18" charset="-127"/>
                          <a:ea typeface="-윤명조240" pitchFamily="18" charset="-127"/>
                        </a:rPr>
                        <a:t>247</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996600"/>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latinLnBrk="1">
                        <a:lnSpc>
                          <a:spcPts val="2400"/>
                        </a:lnSpc>
                        <a:defRPr kumimoji="1" sz="2000">
                          <a:solidFill>
                            <a:schemeClr val="tx1"/>
                          </a:solidFill>
                          <a:latin typeface="-윤명조240" pitchFamily="18" charset="-127"/>
                          <a:ea typeface="-윤명조240" pitchFamily="18" charset="-127"/>
                        </a:defRPr>
                      </a:lvl1pPr>
                      <a:lvl2pPr latinLnBrk="1">
                        <a:lnSpc>
                          <a:spcPts val="2400"/>
                        </a:lnSpc>
                        <a:defRPr kumimoji="1">
                          <a:solidFill>
                            <a:schemeClr val="tx1"/>
                          </a:solidFill>
                          <a:latin typeface="-윤명조240" pitchFamily="18" charset="-127"/>
                          <a:ea typeface="-윤명조240" pitchFamily="18" charset="-127"/>
                        </a:defRPr>
                      </a:lvl2pPr>
                      <a:lvl3pPr latinLnBrk="1">
                        <a:lnSpc>
                          <a:spcPts val="2400"/>
                        </a:lnSpc>
                        <a:defRPr kumimoji="1" sz="1600">
                          <a:solidFill>
                            <a:schemeClr val="tx1"/>
                          </a:solidFill>
                          <a:latin typeface="-윤명조240" pitchFamily="18" charset="-127"/>
                          <a:ea typeface="-윤명조240" pitchFamily="18" charset="-127"/>
                        </a:defRPr>
                      </a:lvl3pPr>
                      <a:lvl4pPr latinLnBrk="1">
                        <a:lnSpc>
                          <a:spcPts val="2400"/>
                        </a:lnSpc>
                        <a:defRPr kumimoji="1" sz="1400">
                          <a:solidFill>
                            <a:schemeClr val="tx1"/>
                          </a:solidFill>
                          <a:latin typeface="-윤명조240" pitchFamily="18" charset="-127"/>
                          <a:ea typeface="-윤명조240" pitchFamily="18" charset="-127"/>
                        </a:defRPr>
                      </a:lvl4pPr>
                      <a:lvl5pPr latinLnBrk="1">
                        <a:lnSpc>
                          <a:spcPts val="2400"/>
                        </a:lnSpc>
                        <a:defRPr kumimoji="1" sz="1200">
                          <a:solidFill>
                            <a:schemeClr val="tx1"/>
                          </a:solidFill>
                          <a:latin typeface="-윤명조240" pitchFamily="18" charset="-127"/>
                          <a:ea typeface="-윤명조240" pitchFamily="18" charset="-127"/>
                        </a:defRPr>
                      </a:lvl5pPr>
                      <a:lvl6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6pPr>
                      <a:lvl7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7pPr>
                      <a:lvl8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8pPr>
                      <a:lvl9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9pPr>
                    </a:lstStyle>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Monotype Corsiva" panose="03010101010201010101" pitchFamily="66" charset="0"/>
                          <a:ea typeface="-윤명조240" pitchFamily="18" charset="-127"/>
                        </a:rPr>
                        <a:t>0.502</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Monotype Corsiva" panose="03010101010201010101" pitchFamily="66" charset="0"/>
                          <a:ea typeface="-윤명조240" pitchFamily="18" charset="-127"/>
                        </a:rPr>
                        <a:t>0.498</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Monotype Corsiva" panose="03010101010201010101" pitchFamily="66" charset="0"/>
                          <a:ea typeface="-윤명조240" pitchFamily="18" charset="-127"/>
                        </a:rPr>
                        <a:t>0.512</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Monotype Corsiva" panose="03010101010201010101" pitchFamily="66" charset="0"/>
                          <a:ea typeface="-윤명조240" pitchFamily="18" charset="-127"/>
                        </a:rPr>
                        <a:t>0.506</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Monotype Corsiva" panose="03010101010201010101" pitchFamily="66" charset="0"/>
                          <a:ea typeface="-윤명조240" pitchFamily="18" charset="-127"/>
                        </a:rPr>
                        <a:t>0.502</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Monotype Corsiva" panose="03010101010201010101" pitchFamily="66" charset="0"/>
                          <a:ea typeface="-윤명조240" pitchFamily="18" charset="-127"/>
                        </a:rPr>
                        <a:t>0.492</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Monotype Corsiva" panose="03010101010201010101" pitchFamily="66" charset="0"/>
                          <a:ea typeface="-윤명조240" pitchFamily="18" charset="-127"/>
                        </a:rPr>
                        <a:t>0.488</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Monotype Corsiva" panose="03010101010201010101" pitchFamily="66" charset="0"/>
                          <a:ea typeface="-윤명조240" pitchFamily="18" charset="-127"/>
                        </a:rPr>
                        <a:t>0.516</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Monotype Corsiva" panose="03010101010201010101" pitchFamily="66" charset="0"/>
                          <a:ea typeface="-윤명조240" pitchFamily="18" charset="-127"/>
                        </a:rPr>
                        <a:t>0.524</a:t>
                      </a:r>
                    </a:p>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Monotype Corsiva" panose="03010101010201010101" pitchFamily="66" charset="0"/>
                          <a:ea typeface="-윤명조240" pitchFamily="18" charset="-127"/>
                        </a:rPr>
                        <a:t>0.494</a:t>
                      </a:r>
                    </a:p>
                  </a:txBody>
                  <a:tcPr marL="90000" marR="900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rgbClr val="996600"/>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extLst>
                  <a:ext uri="{0D108BD9-81ED-4DB2-BD59-A6C34878D82A}">
                    <a16:rowId xmlns:a16="http://schemas.microsoft.com/office/drawing/2014/main" val="1049293850"/>
                  </a:ext>
                </a:extLst>
              </a:tr>
            </a:tbl>
          </a:graphicData>
        </a:graphic>
      </p:graphicFrame>
      <p:sp>
        <p:nvSpPr>
          <p:cNvPr id="5" name="Text Box 538">
            <a:extLst>
              <a:ext uri="{FF2B5EF4-FFF2-40B4-BE49-F238E27FC236}">
                <a16:creationId xmlns:a16="http://schemas.microsoft.com/office/drawing/2014/main" id="{5C014777-36D7-4C82-8B16-69131DD25B7A}"/>
              </a:ext>
            </a:extLst>
          </p:cNvPr>
          <p:cNvSpPr txBox="1">
            <a:spLocks noChangeArrowheads="1"/>
          </p:cNvSpPr>
          <p:nvPr/>
        </p:nvSpPr>
        <p:spPr bwMode="auto">
          <a:xfrm>
            <a:off x="4343406" y="1371654"/>
            <a:ext cx="795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marL="228600" indent="-228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None/>
            </a:pPr>
            <a:r>
              <a:rPr lang="zh-CN" altLang="en-US" b="1" dirty="0">
                <a:solidFill>
                  <a:srgbClr val="996600"/>
                </a:solidFill>
                <a:latin typeface="宋体" panose="02010600030101010101" pitchFamily="2" charset="-122"/>
              </a:rPr>
              <a:t>表 </a:t>
            </a:r>
            <a:r>
              <a:rPr lang="en-US" altLang="zh-CN" b="1" dirty="0">
                <a:solidFill>
                  <a:srgbClr val="996600"/>
                </a:solidFill>
                <a:latin typeface="宋体" panose="02010600030101010101" pitchFamily="2" charset="-122"/>
              </a:rPr>
              <a:t>1</a:t>
            </a:r>
          </a:p>
        </p:txBody>
      </p:sp>
    </p:spTree>
    <p:extLst>
      <p:ext uri="{BB962C8B-B14F-4D97-AF65-F5344CB8AC3E}">
        <p14:creationId xmlns:p14="http://schemas.microsoft.com/office/powerpoint/2010/main" val="1477128665"/>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8F7EC3-0C8D-4021-A114-2CDA3A770485}"/>
              </a:ext>
            </a:extLst>
          </p:cNvPr>
          <p:cNvSpPr>
            <a:spLocks noGrp="1"/>
          </p:cNvSpPr>
          <p:nvPr>
            <p:ph type="title"/>
          </p:nvPr>
        </p:nvSpPr>
        <p:spPr/>
        <p:txBody>
          <a:bodyPr/>
          <a:lstStyle/>
          <a:p>
            <a:r>
              <a:rPr lang="en-US" altLang="zh-CN" dirty="0"/>
              <a:t>3.5-3 </a:t>
            </a:r>
            <a:r>
              <a:rPr lang="zh-CN" altLang="en-US" dirty="0"/>
              <a:t>随机变量的数字特征</a:t>
            </a:r>
          </a:p>
        </p:txBody>
      </p:sp>
      <p:sp>
        <p:nvSpPr>
          <p:cNvPr id="4" name="Text Box 62">
            <a:extLst>
              <a:ext uri="{FF2B5EF4-FFF2-40B4-BE49-F238E27FC236}">
                <a16:creationId xmlns:a16="http://schemas.microsoft.com/office/drawing/2014/main" id="{90A0AD73-4F9E-4C9F-8534-C0EB70236D10}"/>
              </a:ext>
            </a:extLst>
          </p:cNvPr>
          <p:cNvSpPr txBox="1">
            <a:spLocks noChangeArrowheads="1"/>
          </p:cNvSpPr>
          <p:nvPr/>
        </p:nvSpPr>
        <p:spPr bwMode="auto">
          <a:xfrm>
            <a:off x="685902" y="809326"/>
            <a:ext cx="4343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FF0066"/>
                </a:solidFill>
              </a:rPr>
              <a:t>常见离散型分布的期望</a:t>
            </a:r>
          </a:p>
        </p:txBody>
      </p:sp>
      <p:sp>
        <p:nvSpPr>
          <p:cNvPr id="5" name="Rectangle 63">
            <a:extLst>
              <a:ext uri="{FF2B5EF4-FFF2-40B4-BE49-F238E27FC236}">
                <a16:creationId xmlns:a16="http://schemas.microsoft.com/office/drawing/2014/main" id="{9F3390D2-F0D6-4B63-822D-E8FBCBF6EE16}"/>
              </a:ext>
            </a:extLst>
          </p:cNvPr>
          <p:cNvSpPr txBox="1">
            <a:spLocks noChangeArrowheads="1"/>
          </p:cNvSpPr>
          <p:nvPr/>
        </p:nvSpPr>
        <p:spPr bwMode="auto">
          <a:xfrm>
            <a:off x="838200" y="1600200"/>
            <a:ext cx="7086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ts val="3500"/>
              </a:lnSpc>
              <a:spcBef>
                <a:spcPct val="20000"/>
              </a:spcBef>
              <a:spcAft>
                <a:spcPct val="0"/>
              </a:spcAft>
              <a:buSzPct val="70000"/>
              <a:buFont typeface="Wingdings" panose="05000000000000000000" pitchFamily="2" charset="2"/>
              <a:buChar char="l"/>
              <a:defRPr sz="2400" b="1" baseline="0">
                <a:solidFill>
                  <a:schemeClr val="tx1"/>
                </a:solidFill>
                <a:latin typeface="+mn-lt"/>
                <a:ea typeface="+mn-ea"/>
                <a:cs typeface="+mn-cs"/>
              </a:defRPr>
            </a:lvl1pPr>
            <a:lvl2pPr marL="742950" indent="-285750" algn="l" rtl="0" eaLnBrk="0" fontAlgn="base" hangingPunct="0">
              <a:lnSpc>
                <a:spcPts val="3500"/>
              </a:lnSpc>
              <a:spcBef>
                <a:spcPct val="20000"/>
              </a:spcBef>
              <a:spcAft>
                <a:spcPct val="0"/>
              </a:spcAft>
              <a:buFont typeface="Arial" panose="020B0604020202020204" pitchFamily="34" charset="0"/>
              <a:buChar char="−"/>
              <a:defRPr sz="2200" baseline="0">
                <a:solidFill>
                  <a:schemeClr val="tx1"/>
                </a:solidFill>
                <a:latin typeface="+mn-lt"/>
                <a:ea typeface="+mn-ea"/>
              </a:defRPr>
            </a:lvl2pPr>
            <a:lvl3pPr marL="1143000" indent="-228600" algn="l" rtl="0" eaLnBrk="0" fontAlgn="base" hangingPunct="0">
              <a:lnSpc>
                <a:spcPts val="3500"/>
              </a:lnSpc>
              <a:spcBef>
                <a:spcPct val="20000"/>
              </a:spcBef>
              <a:spcAft>
                <a:spcPct val="0"/>
              </a:spcAft>
              <a:buFont typeface="Arial" panose="020B0604020202020204" pitchFamily="34" charset="0"/>
              <a:buChar char="•"/>
              <a:defRPr sz="2000" baseline="0">
                <a:solidFill>
                  <a:schemeClr val="tx1"/>
                </a:solidFill>
                <a:latin typeface="+mn-lt"/>
                <a:ea typeface="+mn-ea"/>
              </a:defRPr>
            </a:lvl3pPr>
            <a:lvl4pPr marL="1600200" indent="-228600" algn="l" rtl="0" eaLnBrk="0" fontAlgn="base" hangingPunct="0">
              <a:lnSpc>
                <a:spcPts val="3500"/>
              </a:lnSpc>
              <a:spcBef>
                <a:spcPct val="20000"/>
              </a:spcBef>
              <a:spcAft>
                <a:spcPct val="0"/>
              </a:spcAft>
              <a:buFont typeface="Wingdings" pitchFamily="2" charset="2"/>
              <a:buChar char="ü"/>
              <a:defRPr sz="2000" baseline="0">
                <a:solidFill>
                  <a:schemeClr val="tx1"/>
                </a:solidFill>
                <a:latin typeface="+mn-lt"/>
                <a:ea typeface="+mn-ea"/>
              </a:defRPr>
            </a:lvl4pPr>
            <a:lvl5pPr marL="2057400" indent="-228600" algn="l" rtl="0" eaLnBrk="0" fontAlgn="base" hangingPunct="0">
              <a:lnSpc>
                <a:spcPts val="3500"/>
              </a:lnSpc>
              <a:spcBef>
                <a:spcPct val="20000"/>
              </a:spcBef>
              <a:spcAft>
                <a:spcPct val="0"/>
              </a:spcAft>
              <a:buFont typeface="Wingdings" panose="05000000000000000000" pitchFamily="2" charset="2"/>
              <a:buChar char="ü"/>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lnSpc>
                <a:spcPct val="90000"/>
              </a:lnSpc>
              <a:buFont typeface="Wingdings" panose="05000000000000000000" pitchFamily="2" charset="2"/>
              <a:buNone/>
            </a:pPr>
            <a:r>
              <a:rPr lang="en-US" altLang="zh-CN" sz="2800" b="0" kern="0" dirty="0"/>
              <a:t>(1</a:t>
            </a:r>
            <a:r>
              <a:rPr lang="en-US" altLang="zh-CN" sz="2800" b="0" kern="0" dirty="0">
                <a:solidFill>
                  <a:srgbClr val="0000FF"/>
                </a:solidFill>
              </a:rPr>
              <a:t>) </a:t>
            </a:r>
            <a:r>
              <a:rPr lang="en-US" altLang="zh-CN" sz="2800" kern="0" dirty="0">
                <a:solidFill>
                  <a:srgbClr val="0000FF"/>
                </a:solidFill>
              </a:rPr>
              <a:t>(0-1)</a:t>
            </a:r>
            <a:r>
              <a:rPr lang="zh-CN" altLang="en-US" sz="2800" kern="0" dirty="0">
                <a:solidFill>
                  <a:srgbClr val="0000FF"/>
                </a:solidFill>
              </a:rPr>
              <a:t>分布</a:t>
            </a:r>
            <a:r>
              <a:rPr lang="zh-CN" altLang="en-US" sz="2800" kern="0" dirty="0"/>
              <a:t>（即两点分布） </a:t>
            </a:r>
            <a:r>
              <a:rPr lang="en-US" altLang="zh-CN" sz="2800" i="1" kern="0" dirty="0"/>
              <a:t>X</a:t>
            </a:r>
            <a:r>
              <a:rPr lang="zh-CN" altLang="en-US" sz="2800" kern="0" dirty="0"/>
              <a:t>～</a:t>
            </a:r>
            <a:r>
              <a:rPr lang="en-US" altLang="zh-CN" sz="2800" i="1" kern="0" dirty="0"/>
              <a:t>B</a:t>
            </a:r>
            <a:r>
              <a:rPr lang="en-US" altLang="zh-CN" sz="2800" kern="0" dirty="0"/>
              <a:t>(1, </a:t>
            </a:r>
            <a:r>
              <a:rPr lang="en-US" altLang="zh-CN" sz="2800" i="1" kern="0" dirty="0"/>
              <a:t>p</a:t>
            </a:r>
            <a:r>
              <a:rPr lang="en-US" altLang="zh-CN" sz="2800" kern="0" dirty="0"/>
              <a:t>) </a:t>
            </a:r>
          </a:p>
        </p:txBody>
      </p:sp>
      <p:graphicFrame>
        <p:nvGraphicFramePr>
          <p:cNvPr id="6" name="Group 64">
            <a:extLst>
              <a:ext uri="{FF2B5EF4-FFF2-40B4-BE49-F238E27FC236}">
                <a16:creationId xmlns:a16="http://schemas.microsoft.com/office/drawing/2014/main" id="{24B3F539-3348-49D2-812A-9BAAFB4345B6}"/>
              </a:ext>
            </a:extLst>
          </p:cNvPr>
          <p:cNvGraphicFramePr>
            <a:graphicFrameLocks noGrp="1"/>
          </p:cNvGraphicFramePr>
          <p:nvPr>
            <p:extLst>
              <p:ext uri="{D42A27DB-BD31-4B8C-83A1-F6EECF244321}">
                <p14:modId xmlns:p14="http://schemas.microsoft.com/office/powerpoint/2010/main" val="3179058994"/>
              </p:ext>
            </p:extLst>
          </p:nvPr>
        </p:nvGraphicFramePr>
        <p:xfrm>
          <a:off x="2971800" y="3657600"/>
          <a:ext cx="2819400" cy="1447800"/>
        </p:xfrm>
        <a:graphic>
          <a:graphicData uri="http://schemas.openxmlformats.org/drawingml/2006/table">
            <a:tbl>
              <a:tblPr/>
              <a:tblGrid>
                <a:gridCol w="609600">
                  <a:extLst>
                    <a:ext uri="{9D8B030D-6E8A-4147-A177-3AD203B41FA5}">
                      <a16:colId xmlns:a16="http://schemas.microsoft.com/office/drawing/2014/main" val="1802622834"/>
                    </a:ext>
                  </a:extLst>
                </a:gridCol>
                <a:gridCol w="2209800">
                  <a:extLst>
                    <a:ext uri="{9D8B030D-6E8A-4147-A177-3AD203B41FA5}">
                      <a16:colId xmlns:a16="http://schemas.microsoft.com/office/drawing/2014/main" val="3108373555"/>
                    </a:ext>
                  </a:extLst>
                </a:gridCol>
              </a:tblGrid>
              <a:tr h="685800">
                <a:tc>
                  <a:txBody>
                    <a:bodyPr/>
                    <a:lstStyle>
                      <a:lvl1pPr>
                        <a:spcBef>
                          <a:spcPct val="20000"/>
                        </a:spcBef>
                        <a:buClr>
                          <a:schemeClr val="hlink"/>
                        </a:buClr>
                        <a:buSzPct val="70000"/>
                        <a:buFont typeface="Wingdings" panose="05000000000000000000" pitchFamily="2" charset="2"/>
                        <a:defRPr sz="2800" b="1">
                          <a:solidFill>
                            <a:srgbClr val="000000"/>
                          </a:solidFill>
                          <a:latin typeface="Times New Roman" panose="02020603050405020304" pitchFamily="18" charset="0"/>
                          <a:ea typeface="楷体_GB2312" pitchFamily="49"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600" b="0" i="1" u="none" strike="noStrike" cap="none" normalizeH="0" baseline="0">
                          <a:ln>
                            <a:noFill/>
                          </a:ln>
                          <a:solidFill>
                            <a:srgbClr val="000000"/>
                          </a:solidFill>
                          <a:effectLst/>
                          <a:latin typeface="Times New Roman" panose="02020603050405020304" pitchFamily="18" charset="0"/>
                          <a:ea typeface="楷体_GB2312" pitchFamily="49" charset="-122"/>
                        </a:rPr>
                        <a:t>X</a:t>
                      </a:r>
                    </a:p>
                  </a:txBody>
                  <a:tcPr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b="1">
                          <a:solidFill>
                            <a:srgbClr val="000000"/>
                          </a:solidFill>
                          <a:latin typeface="Times New Roman" panose="02020603050405020304" pitchFamily="18" charset="0"/>
                          <a:ea typeface="楷体_GB2312" pitchFamily="49"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600" b="0" i="0" u="none" strike="noStrike" cap="none" normalizeH="0" baseline="0">
                          <a:ln>
                            <a:noFill/>
                          </a:ln>
                          <a:solidFill>
                            <a:srgbClr val="000000"/>
                          </a:solidFill>
                          <a:effectLst/>
                          <a:latin typeface="Times New Roman" panose="02020603050405020304" pitchFamily="18" charset="0"/>
                          <a:ea typeface="楷体_GB2312" pitchFamily="49" charset="-122"/>
                        </a:rPr>
                        <a:t>   0        1</a:t>
                      </a:r>
                    </a:p>
                  </a:txBody>
                  <a:tcPr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4652385"/>
                  </a:ext>
                </a:extLst>
              </a:tr>
              <a:tr h="762000">
                <a:tc>
                  <a:txBody>
                    <a:bodyPr/>
                    <a:lstStyle>
                      <a:lvl1pPr>
                        <a:spcBef>
                          <a:spcPct val="20000"/>
                        </a:spcBef>
                        <a:buClr>
                          <a:schemeClr val="hlink"/>
                        </a:buClr>
                        <a:buSzPct val="70000"/>
                        <a:buFont typeface="Wingdings" panose="05000000000000000000" pitchFamily="2" charset="2"/>
                        <a:defRPr sz="2800" b="1">
                          <a:solidFill>
                            <a:srgbClr val="000000"/>
                          </a:solidFill>
                          <a:latin typeface="Times New Roman" panose="02020603050405020304" pitchFamily="18" charset="0"/>
                          <a:ea typeface="楷体_GB2312" pitchFamily="49"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600" b="0" i="1" u="none" strike="noStrike" cap="none" normalizeH="0" baseline="0">
                          <a:ln>
                            <a:noFill/>
                          </a:ln>
                          <a:solidFill>
                            <a:srgbClr val="000000"/>
                          </a:solidFill>
                          <a:effectLst/>
                          <a:latin typeface="Times New Roman" panose="02020603050405020304" pitchFamily="18" charset="0"/>
                          <a:ea typeface="楷体_GB2312" pitchFamily="49" charset="-122"/>
                        </a:rPr>
                        <a:t>P</a:t>
                      </a:r>
                    </a:p>
                  </a:txBody>
                  <a:tcPr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b="1">
                          <a:solidFill>
                            <a:srgbClr val="000000"/>
                          </a:solidFill>
                          <a:latin typeface="Times New Roman" panose="02020603050405020304" pitchFamily="18" charset="0"/>
                          <a:ea typeface="楷体_GB2312" pitchFamily="49"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600" b="0" i="0" u="none" strike="noStrike" cap="none" normalizeH="0" baseline="0">
                          <a:ln>
                            <a:noFill/>
                          </a:ln>
                          <a:solidFill>
                            <a:srgbClr val="000000"/>
                          </a:solidFill>
                          <a:effectLst/>
                          <a:latin typeface="Times New Roman" panose="02020603050405020304" pitchFamily="18" charset="0"/>
                          <a:ea typeface="楷体_GB2312" pitchFamily="49" charset="-122"/>
                        </a:rPr>
                        <a:t>1</a:t>
                      </a:r>
                      <a:r>
                        <a:rPr kumimoji="0" lang="en-US" altLang="zh-CN" sz="3600" b="0" i="0" u="none" strike="noStrike" cap="none" normalizeH="0" baseline="0">
                          <a:ln>
                            <a:noFill/>
                          </a:ln>
                          <a:solidFill>
                            <a:srgbClr val="000000"/>
                          </a:solidFill>
                          <a:effectLst/>
                          <a:latin typeface="Times New Roman" panose="02020603050405020304" pitchFamily="18" charset="0"/>
                          <a:ea typeface="楷体_GB2312" pitchFamily="49" charset="-122"/>
                          <a:sym typeface="Symbol" panose="05050102010706020507" pitchFamily="18" charset="2"/>
                        </a:rPr>
                        <a:t></a:t>
                      </a:r>
                      <a:r>
                        <a:rPr kumimoji="0" lang="en-US" altLang="zh-CN" sz="3600" b="0" i="1"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0" lang="en-US" altLang="zh-CN" sz="3600" b="0" i="0" u="none" strike="noStrike" cap="none" normalizeH="0" baseline="0">
                          <a:ln>
                            <a:noFill/>
                          </a:ln>
                          <a:solidFill>
                            <a:srgbClr val="000000"/>
                          </a:solidFill>
                          <a:effectLst/>
                          <a:latin typeface="Times New Roman" panose="02020603050405020304" pitchFamily="18" charset="0"/>
                          <a:ea typeface="楷体_GB2312" pitchFamily="49" charset="-122"/>
                        </a:rPr>
                        <a:t>     </a:t>
                      </a:r>
                      <a:r>
                        <a:rPr kumimoji="0" lang="en-US" altLang="zh-CN" sz="3600" b="0" i="1" u="none" strike="noStrike" cap="none" normalizeH="0" baseline="0">
                          <a:ln>
                            <a:noFill/>
                          </a:ln>
                          <a:solidFill>
                            <a:srgbClr val="000000"/>
                          </a:solidFill>
                          <a:effectLst/>
                          <a:latin typeface="Times New Roman" panose="02020603050405020304" pitchFamily="18" charset="0"/>
                          <a:ea typeface="楷体_GB2312" pitchFamily="49" charset="-122"/>
                        </a:rPr>
                        <a:t>p</a:t>
                      </a:r>
                    </a:p>
                  </a:txBody>
                  <a:tcPr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93207985"/>
                  </a:ext>
                </a:extLst>
              </a:tr>
            </a:tbl>
          </a:graphicData>
        </a:graphic>
      </p:graphicFrame>
      <p:sp>
        <p:nvSpPr>
          <p:cNvPr id="7" name="Text Box 75">
            <a:extLst>
              <a:ext uri="{FF2B5EF4-FFF2-40B4-BE49-F238E27FC236}">
                <a16:creationId xmlns:a16="http://schemas.microsoft.com/office/drawing/2014/main" id="{EB161B24-804F-46AA-A69A-FDA57113CD5A}"/>
              </a:ext>
            </a:extLst>
          </p:cNvPr>
          <p:cNvSpPr txBox="1">
            <a:spLocks noChangeArrowheads="1"/>
          </p:cNvSpPr>
          <p:nvPr/>
        </p:nvSpPr>
        <p:spPr bwMode="auto">
          <a:xfrm>
            <a:off x="1600200" y="5486400"/>
            <a:ext cx="480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000000"/>
                </a:solidFill>
              </a:rPr>
              <a:t>数学期望 </a:t>
            </a:r>
            <a:r>
              <a:rPr kumimoji="1" lang="en-US" altLang="zh-CN" sz="2800" b="1" i="1">
                <a:solidFill>
                  <a:srgbClr val="000000"/>
                </a:solidFill>
                <a:latin typeface="Times New Roman" panose="02020603050405020304" pitchFamily="18" charset="0"/>
              </a:rPr>
              <a:t>E</a:t>
            </a:r>
            <a:r>
              <a:rPr kumimoji="1" lang="en-US" altLang="zh-CN" sz="2800" b="1">
                <a:solidFill>
                  <a:srgbClr val="000000"/>
                </a:solidFill>
                <a:latin typeface="Times New Roman" panose="02020603050405020304" pitchFamily="18" charset="0"/>
              </a:rPr>
              <a:t>(</a:t>
            </a:r>
            <a:r>
              <a:rPr kumimoji="1" lang="en-US" altLang="zh-CN" sz="2800" b="1" i="1">
                <a:solidFill>
                  <a:srgbClr val="000000"/>
                </a:solidFill>
                <a:latin typeface="Times New Roman" panose="02020603050405020304" pitchFamily="18" charset="0"/>
              </a:rPr>
              <a:t>X</a:t>
            </a:r>
            <a:r>
              <a:rPr kumimoji="1" lang="en-US" altLang="zh-CN" sz="2800" b="1">
                <a:solidFill>
                  <a:srgbClr val="000000"/>
                </a:solidFill>
                <a:latin typeface="Times New Roman" panose="02020603050405020304" pitchFamily="18" charset="0"/>
              </a:rPr>
              <a:t>)=</a:t>
            </a:r>
            <a:r>
              <a:rPr kumimoji="1" lang="en-US" altLang="zh-CN" sz="2800" b="1">
                <a:solidFill>
                  <a:srgbClr val="000000"/>
                </a:solidFill>
                <a:latin typeface="Times New Roman" panose="02020603050405020304" pitchFamily="18" charset="0"/>
                <a:sym typeface="Symbol" panose="05050102010706020507" pitchFamily="18" charset="2"/>
              </a:rPr>
              <a:t>0(1</a:t>
            </a:r>
            <a:r>
              <a:rPr kumimoji="1" lang="en-US" altLang="zh-CN" sz="2800" b="1" i="1">
                <a:solidFill>
                  <a:srgbClr val="000000"/>
                </a:solidFill>
                <a:latin typeface="Times New Roman" panose="02020603050405020304" pitchFamily="18" charset="0"/>
                <a:sym typeface="Symbol" panose="05050102010706020507" pitchFamily="18" charset="2"/>
              </a:rPr>
              <a:t>p</a:t>
            </a:r>
            <a:r>
              <a:rPr kumimoji="1" lang="en-US" altLang="zh-CN" sz="2800" b="1">
                <a:solidFill>
                  <a:srgbClr val="000000"/>
                </a:solidFill>
                <a:latin typeface="Times New Roman" panose="02020603050405020304" pitchFamily="18" charset="0"/>
                <a:sym typeface="Symbol" panose="05050102010706020507" pitchFamily="18" charset="2"/>
              </a:rPr>
              <a:t>)+1</a:t>
            </a:r>
            <a:r>
              <a:rPr kumimoji="1" lang="en-US" altLang="zh-CN" sz="2800" b="1" i="1">
                <a:solidFill>
                  <a:srgbClr val="000000"/>
                </a:solidFill>
                <a:latin typeface="Times New Roman" panose="02020603050405020304" pitchFamily="18" charset="0"/>
                <a:sym typeface="Symbol" panose="05050102010706020507" pitchFamily="18" charset="2"/>
              </a:rPr>
              <a:t>p</a:t>
            </a:r>
          </a:p>
        </p:txBody>
      </p:sp>
      <p:sp>
        <p:nvSpPr>
          <p:cNvPr id="8" name="Text Box 76">
            <a:extLst>
              <a:ext uri="{FF2B5EF4-FFF2-40B4-BE49-F238E27FC236}">
                <a16:creationId xmlns:a16="http://schemas.microsoft.com/office/drawing/2014/main" id="{B76F45B2-8BB8-4C20-A9AF-BF561CCE97E7}"/>
              </a:ext>
            </a:extLst>
          </p:cNvPr>
          <p:cNvSpPr txBox="1">
            <a:spLocks noChangeArrowheads="1"/>
          </p:cNvSpPr>
          <p:nvPr/>
        </p:nvSpPr>
        <p:spPr bwMode="auto">
          <a:xfrm>
            <a:off x="6248400" y="5486400"/>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chemeClr val="tx1"/>
                </a:solidFill>
                <a:latin typeface="Times New Roman" panose="02020603050405020304" pitchFamily="18" charset="0"/>
                <a:sym typeface="Symbol" panose="05050102010706020507" pitchFamily="18" charset="2"/>
              </a:rPr>
              <a:t>= </a:t>
            </a:r>
            <a:r>
              <a:rPr kumimoji="1" lang="en-US" altLang="zh-CN" sz="2800" b="1" i="1">
                <a:solidFill>
                  <a:schemeClr val="tx1"/>
                </a:solidFill>
                <a:latin typeface="Times New Roman" panose="02020603050405020304" pitchFamily="18" charset="0"/>
                <a:sym typeface="Symbol" panose="05050102010706020507" pitchFamily="18" charset="2"/>
              </a:rPr>
              <a:t>p</a:t>
            </a:r>
          </a:p>
        </p:txBody>
      </p:sp>
      <p:sp>
        <p:nvSpPr>
          <p:cNvPr id="9" name="Text Box 77">
            <a:extLst>
              <a:ext uri="{FF2B5EF4-FFF2-40B4-BE49-F238E27FC236}">
                <a16:creationId xmlns:a16="http://schemas.microsoft.com/office/drawing/2014/main" id="{03690F61-B4F8-4EC0-84B9-082F6C5AB035}"/>
              </a:ext>
            </a:extLst>
          </p:cNvPr>
          <p:cNvSpPr txBox="1">
            <a:spLocks noChangeArrowheads="1"/>
          </p:cNvSpPr>
          <p:nvPr/>
        </p:nvSpPr>
        <p:spPr bwMode="auto">
          <a:xfrm>
            <a:off x="1600200" y="2362200"/>
            <a:ext cx="6629400"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kumimoji="1" lang="zh-CN" altLang="en-US" sz="2800" b="1" dirty="0">
                <a:solidFill>
                  <a:srgbClr val="000000"/>
                </a:solidFill>
                <a:latin typeface="Times New Roman" panose="02020603050405020304" pitchFamily="18" charset="0"/>
              </a:rPr>
              <a:t>随机变量</a:t>
            </a:r>
            <a:r>
              <a:rPr kumimoji="1" lang="en-US" altLang="zh-CN" sz="2800" b="1" dirty="0">
                <a:solidFill>
                  <a:srgbClr val="000000"/>
                </a:solidFill>
                <a:latin typeface="Times New Roman" panose="02020603050405020304" pitchFamily="18" charset="0"/>
              </a:rPr>
              <a:t>X</a:t>
            </a:r>
            <a:r>
              <a:rPr kumimoji="1" lang="zh-CN" altLang="en-US" sz="2800" b="1" dirty="0">
                <a:solidFill>
                  <a:srgbClr val="000000"/>
                </a:solidFill>
                <a:latin typeface="Times New Roman" panose="02020603050405020304" pitchFamily="18" charset="0"/>
              </a:rPr>
              <a:t>取</a:t>
            </a:r>
            <a:r>
              <a:rPr kumimoji="1" lang="en-US" altLang="zh-CN" sz="2800" b="1" dirty="0">
                <a:solidFill>
                  <a:srgbClr val="000000"/>
                </a:solidFill>
                <a:latin typeface="Times New Roman" panose="02020603050405020304" pitchFamily="18" charset="0"/>
              </a:rPr>
              <a:t>0</a:t>
            </a:r>
            <a:r>
              <a:rPr kumimoji="1" lang="zh-CN" altLang="en-US" sz="2800" b="1" dirty="0">
                <a:solidFill>
                  <a:srgbClr val="000000"/>
                </a:solidFill>
                <a:latin typeface="Times New Roman" panose="02020603050405020304" pitchFamily="18" charset="0"/>
              </a:rPr>
              <a:t>与</a:t>
            </a:r>
            <a:r>
              <a:rPr kumimoji="1" lang="en-US" altLang="zh-CN" sz="2800" b="1" dirty="0">
                <a:solidFill>
                  <a:srgbClr val="000000"/>
                </a:solidFill>
                <a:latin typeface="Times New Roman" panose="02020603050405020304" pitchFamily="18" charset="0"/>
              </a:rPr>
              <a:t>1</a:t>
            </a:r>
            <a:r>
              <a:rPr kumimoji="1" lang="zh-CN" altLang="en-US" sz="2800" b="1" dirty="0">
                <a:solidFill>
                  <a:srgbClr val="000000"/>
                </a:solidFill>
                <a:latin typeface="Times New Roman" panose="02020603050405020304" pitchFamily="18" charset="0"/>
              </a:rPr>
              <a:t>两个值，其概率分别为</a:t>
            </a:r>
          </a:p>
          <a:p>
            <a:pPr>
              <a:lnSpc>
                <a:spcPct val="115000"/>
              </a:lnSpc>
            </a:pPr>
            <a:r>
              <a:rPr kumimoji="1" lang="en-US" altLang="zh-CN" sz="2800" b="1" dirty="0">
                <a:solidFill>
                  <a:srgbClr val="000000"/>
                </a:solidFill>
                <a:latin typeface="Times New Roman" panose="02020603050405020304" pitchFamily="18" charset="0"/>
              </a:rPr>
              <a:t>1-p</a:t>
            </a:r>
            <a:r>
              <a:rPr kumimoji="1" lang="zh-CN" altLang="en-US" sz="2800" b="1" dirty="0">
                <a:solidFill>
                  <a:srgbClr val="000000"/>
                </a:solidFill>
                <a:latin typeface="Times New Roman" panose="02020603050405020304" pitchFamily="18" charset="0"/>
              </a:rPr>
              <a:t>和</a:t>
            </a:r>
            <a:r>
              <a:rPr kumimoji="1" lang="en-US" altLang="zh-CN" sz="2800" b="1" dirty="0">
                <a:solidFill>
                  <a:srgbClr val="000000"/>
                </a:solidFill>
                <a:latin typeface="Times New Roman" panose="02020603050405020304" pitchFamily="18" charset="0"/>
              </a:rPr>
              <a:t>p</a:t>
            </a:r>
            <a:r>
              <a:rPr kumimoji="1" lang="zh-CN" altLang="en-US" sz="2800" b="1" dirty="0">
                <a:solidFill>
                  <a:srgbClr val="000000"/>
                </a:solidFill>
                <a:latin typeface="Times New Roman" panose="02020603050405020304" pitchFamily="18" charset="0"/>
              </a:rPr>
              <a:t>，分布律为</a:t>
            </a:r>
          </a:p>
        </p:txBody>
      </p:sp>
    </p:spTree>
    <p:extLst>
      <p:ext uri="{BB962C8B-B14F-4D97-AF65-F5344CB8AC3E}">
        <p14:creationId xmlns:p14="http://schemas.microsoft.com/office/powerpoint/2010/main" val="400149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strips(downRigh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autoUpdateAnimBg="0"/>
      <p:bldP spid="7" grpId="0" autoUpdateAnimBg="0"/>
      <p:bldP spid="8" grpId="0" autoUpdateAnimBg="0"/>
      <p:bldP spid="9" grpId="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BED5D3-3FBF-4C4D-88FC-7BEDFC1AAA6C}"/>
              </a:ext>
            </a:extLst>
          </p:cNvPr>
          <p:cNvSpPr>
            <a:spLocks noGrp="1"/>
          </p:cNvSpPr>
          <p:nvPr>
            <p:ph type="title"/>
          </p:nvPr>
        </p:nvSpPr>
        <p:spPr/>
        <p:txBody>
          <a:bodyPr/>
          <a:lstStyle/>
          <a:p>
            <a:r>
              <a:rPr lang="en-US" altLang="zh-CN" dirty="0"/>
              <a:t>3.5-3 </a:t>
            </a:r>
            <a:r>
              <a:rPr lang="zh-CN" altLang="en-US" dirty="0"/>
              <a:t>随机变量的数字特征</a:t>
            </a:r>
          </a:p>
        </p:txBody>
      </p:sp>
      <p:graphicFrame>
        <p:nvGraphicFramePr>
          <p:cNvPr id="4" name="Object 106">
            <a:extLst>
              <a:ext uri="{FF2B5EF4-FFF2-40B4-BE49-F238E27FC236}">
                <a16:creationId xmlns:a16="http://schemas.microsoft.com/office/drawing/2014/main" id="{C4B6F249-1FDD-4B05-B626-AAECA8D4C519}"/>
              </a:ext>
            </a:extLst>
          </p:cNvPr>
          <p:cNvGraphicFramePr>
            <a:graphicFrameLocks noChangeAspect="1"/>
          </p:cNvGraphicFramePr>
          <p:nvPr>
            <p:extLst>
              <p:ext uri="{D42A27DB-BD31-4B8C-83A1-F6EECF244321}">
                <p14:modId xmlns:p14="http://schemas.microsoft.com/office/powerpoint/2010/main" val="947756690"/>
              </p:ext>
            </p:extLst>
          </p:nvPr>
        </p:nvGraphicFramePr>
        <p:xfrm>
          <a:off x="1358900" y="2286000"/>
          <a:ext cx="3902075" cy="892175"/>
        </p:xfrm>
        <a:graphic>
          <a:graphicData uri="http://schemas.openxmlformats.org/presentationml/2006/ole">
            <mc:AlternateContent xmlns:mc="http://schemas.openxmlformats.org/markup-compatibility/2006">
              <mc:Choice xmlns:v="urn:schemas-microsoft-com:vml" Requires="v">
                <p:oleObj spid="_x0000_s105754" name="Equation" r:id="rId3" imgW="1765080" imgH="431640" progId="Equation.DSMT4">
                  <p:embed/>
                </p:oleObj>
              </mc:Choice>
              <mc:Fallback>
                <p:oleObj name="Equation" r:id="rId3" imgW="1765080" imgH="431640" progId="Equation.DSMT4">
                  <p:embed/>
                  <p:pic>
                    <p:nvPicPr>
                      <p:cNvPr id="277610" name="Object 106">
                        <a:extLst>
                          <a:ext uri="{FF2B5EF4-FFF2-40B4-BE49-F238E27FC236}">
                            <a16:creationId xmlns:a16="http://schemas.microsoft.com/office/drawing/2014/main" id="{377543DE-6319-4846-8DF6-3F07503CB5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8900" y="2286000"/>
                        <a:ext cx="3902075"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107">
            <a:extLst>
              <a:ext uri="{FF2B5EF4-FFF2-40B4-BE49-F238E27FC236}">
                <a16:creationId xmlns:a16="http://schemas.microsoft.com/office/drawing/2014/main" id="{33B4928E-E150-4A90-9BE4-7750218FDBB1}"/>
              </a:ext>
            </a:extLst>
          </p:cNvPr>
          <p:cNvGraphicFramePr>
            <a:graphicFrameLocks noChangeAspect="1"/>
          </p:cNvGraphicFramePr>
          <p:nvPr>
            <p:extLst>
              <p:ext uri="{D42A27DB-BD31-4B8C-83A1-F6EECF244321}">
                <p14:modId xmlns:p14="http://schemas.microsoft.com/office/powerpoint/2010/main" val="2965048777"/>
              </p:ext>
            </p:extLst>
          </p:nvPr>
        </p:nvGraphicFramePr>
        <p:xfrm>
          <a:off x="2209800" y="3124200"/>
          <a:ext cx="4241800" cy="969963"/>
        </p:xfrm>
        <a:graphic>
          <a:graphicData uri="http://schemas.openxmlformats.org/presentationml/2006/ole">
            <mc:AlternateContent xmlns:mc="http://schemas.openxmlformats.org/markup-compatibility/2006">
              <mc:Choice xmlns:v="urn:schemas-microsoft-com:vml" Requires="v">
                <p:oleObj spid="_x0000_s105755" name="Equation" r:id="rId5" imgW="1892160" imgH="431640" progId="Equation.DSMT4">
                  <p:embed/>
                </p:oleObj>
              </mc:Choice>
              <mc:Fallback>
                <p:oleObj name="Equation" r:id="rId5" imgW="1892160" imgH="431640" progId="Equation.DSMT4">
                  <p:embed/>
                  <p:pic>
                    <p:nvPicPr>
                      <p:cNvPr id="277611" name="Object 107">
                        <a:extLst>
                          <a:ext uri="{FF2B5EF4-FFF2-40B4-BE49-F238E27FC236}">
                            <a16:creationId xmlns:a16="http://schemas.microsoft.com/office/drawing/2014/main" id="{DBB34C02-898D-4E5F-9138-BF685719B5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3124200"/>
                        <a:ext cx="4241800" cy="96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109">
            <a:extLst>
              <a:ext uri="{FF2B5EF4-FFF2-40B4-BE49-F238E27FC236}">
                <a16:creationId xmlns:a16="http://schemas.microsoft.com/office/drawing/2014/main" id="{A38A8A52-17B3-4658-A5AE-1CBA2CDE4BC9}"/>
              </a:ext>
            </a:extLst>
          </p:cNvPr>
          <p:cNvGraphicFramePr>
            <a:graphicFrameLocks noChangeAspect="1"/>
          </p:cNvGraphicFramePr>
          <p:nvPr>
            <p:extLst>
              <p:ext uri="{D42A27DB-BD31-4B8C-83A1-F6EECF244321}">
                <p14:modId xmlns:p14="http://schemas.microsoft.com/office/powerpoint/2010/main" val="1672081107"/>
              </p:ext>
            </p:extLst>
          </p:nvPr>
        </p:nvGraphicFramePr>
        <p:xfrm>
          <a:off x="2187536" y="4705967"/>
          <a:ext cx="4657725" cy="838200"/>
        </p:xfrm>
        <a:graphic>
          <a:graphicData uri="http://schemas.openxmlformats.org/presentationml/2006/ole">
            <mc:AlternateContent xmlns:mc="http://schemas.openxmlformats.org/markup-compatibility/2006">
              <mc:Choice xmlns:v="urn:schemas-microsoft-com:vml" Requires="v">
                <p:oleObj spid="_x0000_s105756" name="Equation" r:id="rId7" imgW="1981080" imgH="431640" progId="Equation.DSMT4">
                  <p:embed/>
                </p:oleObj>
              </mc:Choice>
              <mc:Fallback>
                <p:oleObj name="Equation" r:id="rId7" imgW="1981080" imgH="431640" progId="Equation.DSMT4">
                  <p:embed/>
                  <p:pic>
                    <p:nvPicPr>
                      <p:cNvPr id="277613" name="Object 109">
                        <a:extLst>
                          <a:ext uri="{FF2B5EF4-FFF2-40B4-BE49-F238E27FC236}">
                            <a16:creationId xmlns:a16="http://schemas.microsoft.com/office/drawing/2014/main" id="{068BB52E-FE58-40B6-BAE5-427AE809019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87536" y="4705967"/>
                        <a:ext cx="4657725"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10">
            <a:extLst>
              <a:ext uri="{FF2B5EF4-FFF2-40B4-BE49-F238E27FC236}">
                <a16:creationId xmlns:a16="http://schemas.microsoft.com/office/drawing/2014/main" id="{9F0289B4-74C2-4DF5-BAE4-C2745EB0AC69}"/>
              </a:ext>
            </a:extLst>
          </p:cNvPr>
          <p:cNvGraphicFramePr>
            <a:graphicFrameLocks noChangeAspect="1"/>
          </p:cNvGraphicFramePr>
          <p:nvPr>
            <p:extLst>
              <p:ext uri="{D42A27DB-BD31-4B8C-83A1-F6EECF244321}">
                <p14:modId xmlns:p14="http://schemas.microsoft.com/office/powerpoint/2010/main" val="3945428657"/>
              </p:ext>
            </p:extLst>
          </p:nvPr>
        </p:nvGraphicFramePr>
        <p:xfrm>
          <a:off x="4876800" y="6019800"/>
          <a:ext cx="914400" cy="393700"/>
        </p:xfrm>
        <a:graphic>
          <a:graphicData uri="http://schemas.openxmlformats.org/presentationml/2006/ole">
            <mc:AlternateContent xmlns:mc="http://schemas.openxmlformats.org/markup-compatibility/2006">
              <mc:Choice xmlns:v="urn:schemas-microsoft-com:vml" Requires="v">
                <p:oleObj spid="_x0000_s105757" name="Equation" r:id="rId9" imgW="723600" imgH="317160" progId="Equation.DSMT4">
                  <p:embed/>
                </p:oleObj>
              </mc:Choice>
              <mc:Fallback>
                <p:oleObj name="Equation" r:id="rId9" imgW="723600" imgH="317160" progId="Equation.DSMT4">
                  <p:embed/>
                  <p:pic>
                    <p:nvPicPr>
                      <p:cNvPr id="277614" name="Object 110">
                        <a:extLst>
                          <a:ext uri="{FF2B5EF4-FFF2-40B4-BE49-F238E27FC236}">
                            <a16:creationId xmlns:a16="http://schemas.microsoft.com/office/drawing/2014/main" id="{BBA077A6-3090-4399-B28D-4126B1E403C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76800" y="6019800"/>
                        <a:ext cx="9144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11">
            <a:extLst>
              <a:ext uri="{FF2B5EF4-FFF2-40B4-BE49-F238E27FC236}">
                <a16:creationId xmlns:a16="http://schemas.microsoft.com/office/drawing/2014/main" id="{D5D6F1FF-B150-4E92-91D2-04BF0D80CA8A}"/>
              </a:ext>
            </a:extLst>
          </p:cNvPr>
          <p:cNvGraphicFramePr>
            <a:graphicFrameLocks noChangeAspect="1"/>
          </p:cNvGraphicFramePr>
          <p:nvPr>
            <p:extLst>
              <p:ext uri="{D42A27DB-BD31-4B8C-83A1-F6EECF244321}">
                <p14:modId xmlns:p14="http://schemas.microsoft.com/office/powerpoint/2010/main" val="3775699347"/>
              </p:ext>
            </p:extLst>
          </p:nvPr>
        </p:nvGraphicFramePr>
        <p:xfrm>
          <a:off x="4419600" y="3530600"/>
          <a:ext cx="114300" cy="215900"/>
        </p:xfrm>
        <a:graphic>
          <a:graphicData uri="http://schemas.openxmlformats.org/presentationml/2006/ole">
            <mc:AlternateContent xmlns:mc="http://schemas.openxmlformats.org/markup-compatibility/2006">
              <mc:Choice xmlns:v="urn:schemas-microsoft-com:vml" Requires="v">
                <p:oleObj spid="_x0000_s105758" name="Equation" r:id="rId11" imgW="114120" imgH="215640" progId="Equation.DSMT4">
                  <p:embed/>
                </p:oleObj>
              </mc:Choice>
              <mc:Fallback>
                <p:oleObj name="Equation" r:id="rId11" imgW="114120" imgH="215640" progId="Equation.DSMT4">
                  <p:embed/>
                  <p:pic>
                    <p:nvPicPr>
                      <p:cNvPr id="277615" name="Object 111">
                        <a:extLst>
                          <a:ext uri="{FF2B5EF4-FFF2-40B4-BE49-F238E27FC236}">
                            <a16:creationId xmlns:a16="http://schemas.microsoft.com/office/drawing/2014/main" id="{DF3D694C-1C02-477A-AA82-E7ABC4B1A87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19600" y="353060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12">
            <a:extLst>
              <a:ext uri="{FF2B5EF4-FFF2-40B4-BE49-F238E27FC236}">
                <a16:creationId xmlns:a16="http://schemas.microsoft.com/office/drawing/2014/main" id="{20D2D91B-FC01-42F3-97E3-FD3339D30B9B}"/>
              </a:ext>
            </a:extLst>
          </p:cNvPr>
          <p:cNvGraphicFramePr>
            <a:graphicFrameLocks noChangeAspect="1"/>
          </p:cNvGraphicFramePr>
          <p:nvPr>
            <p:extLst>
              <p:ext uri="{D42A27DB-BD31-4B8C-83A1-F6EECF244321}">
                <p14:modId xmlns:p14="http://schemas.microsoft.com/office/powerpoint/2010/main" val="4065130800"/>
              </p:ext>
            </p:extLst>
          </p:nvPr>
        </p:nvGraphicFramePr>
        <p:xfrm>
          <a:off x="1333500" y="1714500"/>
          <a:ext cx="6477000" cy="566738"/>
        </p:xfrm>
        <a:graphic>
          <a:graphicData uri="http://schemas.openxmlformats.org/presentationml/2006/ole">
            <mc:AlternateContent xmlns:mc="http://schemas.openxmlformats.org/markup-compatibility/2006">
              <mc:Choice xmlns:v="urn:schemas-microsoft-com:vml" Requires="v">
                <p:oleObj spid="_x0000_s105759" name="Equation" r:id="rId13" imgW="3187440" imgH="241200" progId="Equation.DSMT4">
                  <p:embed/>
                </p:oleObj>
              </mc:Choice>
              <mc:Fallback>
                <p:oleObj name="Equation" r:id="rId13" imgW="3187440" imgH="241200" progId="Equation.DSMT4">
                  <p:embed/>
                  <p:pic>
                    <p:nvPicPr>
                      <p:cNvPr id="277616" name="Object 112">
                        <a:extLst>
                          <a:ext uri="{FF2B5EF4-FFF2-40B4-BE49-F238E27FC236}">
                            <a16:creationId xmlns:a16="http://schemas.microsoft.com/office/drawing/2014/main" id="{155609FD-CE1B-4DEE-B2BD-01C2C379A64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33500" y="1714500"/>
                        <a:ext cx="6477000"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13">
            <a:extLst>
              <a:ext uri="{FF2B5EF4-FFF2-40B4-BE49-F238E27FC236}">
                <a16:creationId xmlns:a16="http://schemas.microsoft.com/office/drawing/2014/main" id="{B1ACEBC3-F2BC-40A9-89AA-E3016D894F73}"/>
              </a:ext>
            </a:extLst>
          </p:cNvPr>
          <p:cNvGraphicFramePr>
            <a:graphicFrameLocks noChangeAspect="1"/>
          </p:cNvGraphicFramePr>
          <p:nvPr>
            <p:extLst>
              <p:ext uri="{D42A27DB-BD31-4B8C-83A1-F6EECF244321}">
                <p14:modId xmlns:p14="http://schemas.microsoft.com/office/powerpoint/2010/main" val="1157781196"/>
              </p:ext>
            </p:extLst>
          </p:nvPr>
        </p:nvGraphicFramePr>
        <p:xfrm>
          <a:off x="2209800" y="5867400"/>
          <a:ext cx="2590800" cy="549275"/>
        </p:xfrm>
        <a:graphic>
          <a:graphicData uri="http://schemas.openxmlformats.org/presentationml/2006/ole">
            <mc:AlternateContent xmlns:mc="http://schemas.openxmlformats.org/markup-compatibility/2006">
              <mc:Choice xmlns:v="urn:schemas-microsoft-com:vml" Requires="v">
                <p:oleObj spid="_x0000_s105760" name="Equation" r:id="rId15" imgW="1079280" imgH="228600" progId="Equation.DSMT4">
                  <p:embed/>
                </p:oleObj>
              </mc:Choice>
              <mc:Fallback>
                <p:oleObj name="Equation" r:id="rId15" imgW="1079280" imgH="228600" progId="Equation.DSMT4">
                  <p:embed/>
                  <p:pic>
                    <p:nvPicPr>
                      <p:cNvPr id="277617" name="Object 113">
                        <a:extLst>
                          <a:ext uri="{FF2B5EF4-FFF2-40B4-BE49-F238E27FC236}">
                            <a16:creationId xmlns:a16="http://schemas.microsoft.com/office/drawing/2014/main" id="{46284CB0-02E3-495F-8427-29A336478D2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09800" y="5867400"/>
                        <a:ext cx="25908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114">
            <a:extLst>
              <a:ext uri="{FF2B5EF4-FFF2-40B4-BE49-F238E27FC236}">
                <a16:creationId xmlns:a16="http://schemas.microsoft.com/office/drawing/2014/main" id="{5BCACB5C-EA06-41DE-BC61-F55FA945FCB9}"/>
              </a:ext>
            </a:extLst>
          </p:cNvPr>
          <p:cNvSpPr>
            <a:spLocks noChangeArrowheads="1"/>
          </p:cNvSpPr>
          <p:nvPr/>
        </p:nvSpPr>
        <p:spPr bwMode="auto">
          <a:xfrm>
            <a:off x="685800" y="990600"/>
            <a:ext cx="52578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v"/>
              <a:defRPr sz="28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zh-CN" dirty="0">
                <a:latin typeface="楷体_GB2312" pitchFamily="49" charset="-122"/>
              </a:rPr>
              <a:t>(2) </a:t>
            </a:r>
            <a:r>
              <a:rPr lang="zh-CN" altLang="en-US" dirty="0">
                <a:solidFill>
                  <a:srgbClr val="0000FF"/>
                </a:solidFill>
                <a:latin typeface="楷体_GB2312" pitchFamily="49" charset="-122"/>
              </a:rPr>
              <a:t>二项分布</a:t>
            </a:r>
            <a:r>
              <a:rPr lang="zh-CN" altLang="en-US" dirty="0">
                <a:solidFill>
                  <a:schemeClr val="tx1"/>
                </a:solidFill>
                <a:latin typeface="楷体_GB2312" pitchFamily="49" charset="-122"/>
              </a:rPr>
              <a:t> </a:t>
            </a:r>
            <a:r>
              <a:rPr lang="en-US" altLang="zh-CN" i="1" dirty="0">
                <a:solidFill>
                  <a:schemeClr val="tx1"/>
                </a:solidFill>
              </a:rPr>
              <a:t>X</a:t>
            </a:r>
            <a:r>
              <a:rPr lang="zh-CN" altLang="en-US" dirty="0">
                <a:solidFill>
                  <a:schemeClr val="tx1"/>
                </a:solidFill>
              </a:rPr>
              <a:t>～</a:t>
            </a:r>
            <a:r>
              <a:rPr lang="en-US" altLang="zh-CN" i="1" dirty="0">
                <a:solidFill>
                  <a:schemeClr val="tx1"/>
                </a:solidFill>
              </a:rPr>
              <a:t>B</a:t>
            </a:r>
            <a:r>
              <a:rPr lang="en-US" altLang="zh-CN" dirty="0">
                <a:solidFill>
                  <a:schemeClr val="tx1"/>
                </a:solidFill>
              </a:rPr>
              <a:t>(</a:t>
            </a:r>
            <a:r>
              <a:rPr lang="en-US" altLang="zh-CN" i="1" dirty="0">
                <a:solidFill>
                  <a:schemeClr val="tx1"/>
                </a:solidFill>
              </a:rPr>
              <a:t>n</a:t>
            </a:r>
            <a:r>
              <a:rPr lang="en-US" altLang="zh-CN" dirty="0">
                <a:solidFill>
                  <a:schemeClr val="tx1"/>
                </a:solidFill>
              </a:rPr>
              <a:t>, </a:t>
            </a:r>
            <a:r>
              <a:rPr lang="en-US" altLang="zh-CN" i="1" dirty="0">
                <a:solidFill>
                  <a:schemeClr val="tx1"/>
                </a:solidFill>
              </a:rPr>
              <a:t>p</a:t>
            </a:r>
            <a:r>
              <a:rPr lang="en-US" altLang="zh-CN" dirty="0">
                <a:solidFill>
                  <a:schemeClr val="tx1"/>
                </a:solidFill>
              </a:rPr>
              <a:t>)</a:t>
            </a:r>
            <a:r>
              <a:rPr lang="en-US" altLang="zh-CN" b="0" dirty="0">
                <a:latin typeface="楷体_GB2312" pitchFamily="49" charset="-122"/>
              </a:rPr>
              <a:t> </a:t>
            </a:r>
          </a:p>
        </p:txBody>
      </p:sp>
    </p:spTree>
    <p:extLst>
      <p:ext uri="{BB962C8B-B14F-4D97-AF65-F5344CB8AC3E}">
        <p14:creationId xmlns:p14="http://schemas.microsoft.com/office/powerpoint/2010/main" val="2658770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strips(downRight)">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utoUpdateAnimBg="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DD07B2-C620-422B-A2AD-A6149519852F}"/>
              </a:ext>
            </a:extLst>
          </p:cNvPr>
          <p:cNvSpPr>
            <a:spLocks noGrp="1"/>
          </p:cNvSpPr>
          <p:nvPr>
            <p:ph type="title"/>
          </p:nvPr>
        </p:nvSpPr>
        <p:spPr/>
        <p:txBody>
          <a:bodyPr/>
          <a:lstStyle/>
          <a:p>
            <a:r>
              <a:rPr lang="en-US" altLang="zh-CN" dirty="0"/>
              <a:t>3.5-3 </a:t>
            </a:r>
            <a:r>
              <a:rPr lang="zh-CN" altLang="en-US" dirty="0"/>
              <a:t>随机变量的数字特征</a:t>
            </a:r>
          </a:p>
        </p:txBody>
      </p:sp>
      <p:sp>
        <p:nvSpPr>
          <p:cNvPr id="4" name="Rectangle 119">
            <a:extLst>
              <a:ext uri="{FF2B5EF4-FFF2-40B4-BE49-F238E27FC236}">
                <a16:creationId xmlns:a16="http://schemas.microsoft.com/office/drawing/2014/main" id="{19767A59-2A2E-4883-AF52-D3E6275578D6}"/>
              </a:ext>
            </a:extLst>
          </p:cNvPr>
          <p:cNvSpPr>
            <a:spLocks noChangeArrowheads="1"/>
          </p:cNvSpPr>
          <p:nvPr/>
        </p:nvSpPr>
        <p:spPr bwMode="auto">
          <a:xfrm>
            <a:off x="685800" y="990600"/>
            <a:ext cx="47244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v"/>
              <a:defRPr sz="28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zh-CN" dirty="0">
                <a:latin typeface="楷体_GB2312" pitchFamily="49" charset="-122"/>
              </a:rPr>
              <a:t>(3) </a:t>
            </a:r>
            <a:r>
              <a:rPr lang="zh-CN" altLang="en-US" dirty="0">
                <a:solidFill>
                  <a:srgbClr val="0000FF"/>
                </a:solidFill>
              </a:rPr>
              <a:t>泊松分布</a:t>
            </a:r>
            <a:r>
              <a:rPr lang="zh-CN" altLang="en-US" dirty="0">
                <a:solidFill>
                  <a:schemeClr val="tx1"/>
                </a:solidFill>
              </a:rPr>
              <a:t> </a:t>
            </a:r>
            <a:r>
              <a:rPr lang="en-US" altLang="zh-CN" i="1" dirty="0">
                <a:solidFill>
                  <a:schemeClr val="tx1"/>
                </a:solidFill>
              </a:rPr>
              <a:t>X</a:t>
            </a:r>
            <a:r>
              <a:rPr lang="zh-CN" altLang="en-US" dirty="0">
                <a:solidFill>
                  <a:schemeClr val="tx1"/>
                </a:solidFill>
              </a:rPr>
              <a:t>～</a:t>
            </a:r>
            <a:r>
              <a:rPr lang="en-US" altLang="zh-CN" i="1" dirty="0">
                <a:solidFill>
                  <a:schemeClr val="tx1"/>
                </a:solidFill>
              </a:rPr>
              <a:t>P</a:t>
            </a:r>
            <a:r>
              <a:rPr lang="en-US" altLang="zh-CN" dirty="0">
                <a:solidFill>
                  <a:schemeClr val="tx1"/>
                </a:solidFill>
              </a:rPr>
              <a:t>(</a:t>
            </a:r>
            <a:r>
              <a:rPr lang="el-GR" altLang="zh-CN" i="1" dirty="0">
                <a:solidFill>
                  <a:schemeClr val="tx1"/>
                </a:solidFill>
                <a:sym typeface="Symbol" panose="05050102010706020507" pitchFamily="18" charset="2"/>
              </a:rPr>
              <a:t></a:t>
            </a:r>
            <a:r>
              <a:rPr lang="en-US" altLang="zh-CN" dirty="0">
                <a:solidFill>
                  <a:schemeClr val="tx1"/>
                </a:solidFill>
              </a:rPr>
              <a:t>)</a:t>
            </a:r>
          </a:p>
        </p:txBody>
      </p:sp>
      <p:graphicFrame>
        <p:nvGraphicFramePr>
          <p:cNvPr id="5" name="Object 120">
            <a:extLst>
              <a:ext uri="{FF2B5EF4-FFF2-40B4-BE49-F238E27FC236}">
                <a16:creationId xmlns:a16="http://schemas.microsoft.com/office/drawing/2014/main" id="{85E174C6-FA36-4504-AA37-9E73219342AF}"/>
              </a:ext>
            </a:extLst>
          </p:cNvPr>
          <p:cNvGraphicFramePr>
            <a:graphicFrameLocks noChangeAspect="1"/>
          </p:cNvGraphicFramePr>
          <p:nvPr/>
        </p:nvGraphicFramePr>
        <p:xfrm>
          <a:off x="1447800" y="2667000"/>
          <a:ext cx="3384550" cy="1258888"/>
        </p:xfrm>
        <a:graphic>
          <a:graphicData uri="http://schemas.openxmlformats.org/presentationml/2006/ole">
            <mc:AlternateContent xmlns:mc="http://schemas.openxmlformats.org/markup-compatibility/2006">
              <mc:Choice xmlns:v="urn:schemas-microsoft-com:vml" Requires="v">
                <p:oleObj spid="_x0000_s106658" name="Equation" r:id="rId3" imgW="1193760" imgH="444240" progId="Equation.DSMT4">
                  <p:embed/>
                </p:oleObj>
              </mc:Choice>
              <mc:Fallback>
                <p:oleObj name="Equation" r:id="rId3" imgW="1193760" imgH="444240" progId="Equation.DSMT4">
                  <p:embed/>
                  <p:pic>
                    <p:nvPicPr>
                      <p:cNvPr id="282744" name="Object 120">
                        <a:extLst>
                          <a:ext uri="{FF2B5EF4-FFF2-40B4-BE49-F238E27FC236}">
                            <a16:creationId xmlns:a16="http://schemas.microsoft.com/office/drawing/2014/main" id="{73E58801-4F00-480B-A391-9E3DF47D60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667000"/>
                        <a:ext cx="3384550" cy="1258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121">
            <a:extLst>
              <a:ext uri="{FF2B5EF4-FFF2-40B4-BE49-F238E27FC236}">
                <a16:creationId xmlns:a16="http://schemas.microsoft.com/office/drawing/2014/main" id="{D2F58377-9598-46E4-A3E3-D158CD19651A}"/>
              </a:ext>
            </a:extLst>
          </p:cNvPr>
          <p:cNvGraphicFramePr>
            <a:graphicFrameLocks noChangeAspect="1"/>
          </p:cNvGraphicFramePr>
          <p:nvPr/>
        </p:nvGraphicFramePr>
        <p:xfrm>
          <a:off x="4876800" y="2667000"/>
          <a:ext cx="3024188" cy="1257300"/>
        </p:xfrm>
        <a:graphic>
          <a:graphicData uri="http://schemas.openxmlformats.org/presentationml/2006/ole">
            <mc:AlternateContent xmlns:mc="http://schemas.openxmlformats.org/markup-compatibility/2006">
              <mc:Choice xmlns:v="urn:schemas-microsoft-com:vml" Requires="v">
                <p:oleObj spid="_x0000_s106659" name="Equation" r:id="rId5" imgW="1066680" imgH="444240" progId="Equation.DSMT4">
                  <p:embed/>
                </p:oleObj>
              </mc:Choice>
              <mc:Fallback>
                <p:oleObj name="Equation" r:id="rId5" imgW="1066680" imgH="444240" progId="Equation.DSMT4">
                  <p:embed/>
                  <p:pic>
                    <p:nvPicPr>
                      <p:cNvPr id="282745" name="Object 121">
                        <a:extLst>
                          <a:ext uri="{FF2B5EF4-FFF2-40B4-BE49-F238E27FC236}">
                            <a16:creationId xmlns:a16="http://schemas.microsoft.com/office/drawing/2014/main" id="{527CB94B-0A42-41F0-9BAF-EFBA325DBC1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2667000"/>
                        <a:ext cx="3024188"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122">
            <a:extLst>
              <a:ext uri="{FF2B5EF4-FFF2-40B4-BE49-F238E27FC236}">
                <a16:creationId xmlns:a16="http://schemas.microsoft.com/office/drawing/2014/main" id="{A0EC1A08-7E6B-4984-878F-3F94D8BE0D51}"/>
              </a:ext>
            </a:extLst>
          </p:cNvPr>
          <p:cNvSpPr txBox="1">
            <a:spLocks noChangeArrowheads="1"/>
          </p:cNvSpPr>
          <p:nvPr/>
        </p:nvSpPr>
        <p:spPr bwMode="auto">
          <a:xfrm>
            <a:off x="1371600" y="4267200"/>
            <a:ext cx="2438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800" b="1" dirty="0">
                <a:solidFill>
                  <a:schemeClr val="tx1"/>
                </a:solidFill>
                <a:latin typeface="Times New Roman" panose="02020603050405020304" pitchFamily="18" charset="0"/>
              </a:rPr>
              <a:t>令</a:t>
            </a:r>
            <a:r>
              <a:rPr kumimoji="1" lang="en-US" altLang="zh-CN" sz="2800" b="1" i="1" dirty="0" err="1">
                <a:solidFill>
                  <a:schemeClr val="tx1"/>
                </a:solidFill>
                <a:latin typeface="Times New Roman" panose="02020603050405020304" pitchFamily="18" charset="0"/>
              </a:rPr>
              <a:t>i</a:t>
            </a:r>
            <a:r>
              <a:rPr kumimoji="1" lang="en-US" altLang="zh-CN" sz="2800" b="1" dirty="0">
                <a:solidFill>
                  <a:schemeClr val="tx1"/>
                </a:solidFill>
                <a:latin typeface="Times New Roman" panose="02020603050405020304" pitchFamily="18" charset="0"/>
              </a:rPr>
              <a:t>=</a:t>
            </a:r>
            <a:r>
              <a:rPr kumimoji="1" lang="en-US" altLang="zh-CN" sz="2800" b="1" i="1" dirty="0">
                <a:solidFill>
                  <a:schemeClr val="tx1"/>
                </a:solidFill>
                <a:latin typeface="Times New Roman" panose="02020603050405020304" pitchFamily="18" charset="0"/>
              </a:rPr>
              <a:t>k</a:t>
            </a:r>
            <a:r>
              <a:rPr kumimoji="1" lang="en-US" altLang="zh-CN" sz="2800" b="1" dirty="0">
                <a:solidFill>
                  <a:schemeClr val="tx1"/>
                </a:solidFill>
                <a:latin typeface="Times New Roman" panose="02020603050405020304" pitchFamily="18" charset="0"/>
                <a:sym typeface="Symbol" panose="05050102010706020507" pitchFamily="18" charset="2"/>
              </a:rPr>
              <a:t>1</a:t>
            </a:r>
            <a:r>
              <a:rPr kumimoji="1" lang="en-US" altLang="zh-CN" sz="2800" b="1" dirty="0">
                <a:solidFill>
                  <a:schemeClr val="tx1"/>
                </a:solidFill>
                <a:latin typeface="Times New Roman" panose="02020603050405020304" pitchFamily="18" charset="0"/>
              </a:rPr>
              <a:t> </a:t>
            </a:r>
            <a:r>
              <a:rPr kumimoji="1" lang="zh-CN" altLang="en-US" sz="2800" b="1" dirty="0">
                <a:solidFill>
                  <a:schemeClr val="tx1"/>
                </a:solidFill>
                <a:latin typeface="Times New Roman" panose="02020603050405020304" pitchFamily="18" charset="0"/>
              </a:rPr>
              <a:t>可得</a:t>
            </a:r>
          </a:p>
        </p:txBody>
      </p:sp>
      <p:graphicFrame>
        <p:nvGraphicFramePr>
          <p:cNvPr id="8" name="Object 123">
            <a:extLst>
              <a:ext uri="{FF2B5EF4-FFF2-40B4-BE49-F238E27FC236}">
                <a16:creationId xmlns:a16="http://schemas.microsoft.com/office/drawing/2014/main" id="{27762EF4-E802-4D86-B7A1-5A027D677238}"/>
              </a:ext>
            </a:extLst>
          </p:cNvPr>
          <p:cNvGraphicFramePr>
            <a:graphicFrameLocks noChangeAspect="1"/>
          </p:cNvGraphicFramePr>
          <p:nvPr/>
        </p:nvGraphicFramePr>
        <p:xfrm>
          <a:off x="3810000" y="3962400"/>
          <a:ext cx="3346450" cy="1257300"/>
        </p:xfrm>
        <a:graphic>
          <a:graphicData uri="http://schemas.openxmlformats.org/presentationml/2006/ole">
            <mc:AlternateContent xmlns:mc="http://schemas.openxmlformats.org/markup-compatibility/2006">
              <mc:Choice xmlns:v="urn:schemas-microsoft-com:vml" Requires="v">
                <p:oleObj spid="_x0000_s106660" name="Equation" r:id="rId7" imgW="1180800" imgH="444240" progId="Equation.DSMT4">
                  <p:embed/>
                </p:oleObj>
              </mc:Choice>
              <mc:Fallback>
                <p:oleObj name="Equation" r:id="rId7" imgW="1180800" imgH="444240" progId="Equation.DSMT4">
                  <p:embed/>
                  <p:pic>
                    <p:nvPicPr>
                      <p:cNvPr id="282747" name="Object 123">
                        <a:extLst>
                          <a:ext uri="{FF2B5EF4-FFF2-40B4-BE49-F238E27FC236}">
                            <a16:creationId xmlns:a16="http://schemas.microsoft.com/office/drawing/2014/main" id="{2DF7B8ED-0B01-4916-BE45-47AEAF183B1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0" y="3962400"/>
                        <a:ext cx="334645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124">
            <a:extLst>
              <a:ext uri="{FF2B5EF4-FFF2-40B4-BE49-F238E27FC236}">
                <a16:creationId xmlns:a16="http://schemas.microsoft.com/office/drawing/2014/main" id="{49EEBBED-E4B4-4690-89B7-D19FE308A624}"/>
              </a:ext>
            </a:extLst>
          </p:cNvPr>
          <p:cNvSpPr txBox="1">
            <a:spLocks noChangeArrowheads="1"/>
          </p:cNvSpPr>
          <p:nvPr/>
        </p:nvSpPr>
        <p:spPr bwMode="auto">
          <a:xfrm>
            <a:off x="4876800" y="5486400"/>
            <a:ext cx="1441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00"/>
                </a:solidFill>
                <a:latin typeface="Times New Roman" panose="02020603050405020304" pitchFamily="18" charset="0"/>
              </a:rPr>
              <a:t>=</a:t>
            </a:r>
            <a:r>
              <a:rPr kumimoji="1" lang="en-US" altLang="zh-CN" sz="2800" b="1" i="1" dirty="0">
                <a:solidFill>
                  <a:srgbClr val="000000"/>
                </a:solidFill>
                <a:latin typeface="Times New Roman" panose="02020603050405020304" pitchFamily="18" charset="0"/>
                <a:sym typeface="Symbol" panose="05050102010706020507" pitchFamily="18" charset="2"/>
              </a:rPr>
              <a:t> e</a:t>
            </a:r>
            <a:r>
              <a:rPr kumimoji="1" lang="en-US" altLang="zh-CN" sz="2800" b="1" baseline="30000" dirty="0">
                <a:solidFill>
                  <a:srgbClr val="000000"/>
                </a:solidFill>
                <a:latin typeface="Times New Roman" panose="02020603050405020304" pitchFamily="18" charset="0"/>
                <a:sym typeface="Symbol" panose="05050102010706020507" pitchFamily="18" charset="2"/>
              </a:rPr>
              <a:t></a:t>
            </a:r>
            <a:r>
              <a:rPr kumimoji="1" lang="en-US" altLang="zh-CN" sz="2800" b="1" i="1" baseline="30000" dirty="0">
                <a:solidFill>
                  <a:srgbClr val="000000"/>
                </a:solidFill>
                <a:latin typeface="Times New Roman" panose="02020603050405020304" pitchFamily="18" charset="0"/>
                <a:sym typeface="Symbol" panose="05050102010706020507" pitchFamily="18" charset="2"/>
              </a:rPr>
              <a:t> </a:t>
            </a:r>
            <a:r>
              <a:rPr kumimoji="1" lang="en-US" altLang="zh-CN" sz="2800" b="1" i="1" dirty="0">
                <a:solidFill>
                  <a:srgbClr val="000000"/>
                </a:solidFill>
                <a:latin typeface="Times New Roman" panose="02020603050405020304" pitchFamily="18" charset="0"/>
                <a:sym typeface="Symbol" panose="05050102010706020507" pitchFamily="18" charset="2"/>
              </a:rPr>
              <a:t>e</a:t>
            </a:r>
            <a:r>
              <a:rPr kumimoji="1" lang="en-US" altLang="zh-CN" sz="2800" b="1" i="1" baseline="30000" dirty="0">
                <a:solidFill>
                  <a:srgbClr val="000000"/>
                </a:solidFill>
                <a:latin typeface="Times New Roman" panose="02020603050405020304" pitchFamily="18" charset="0"/>
                <a:sym typeface="Symbol" panose="05050102010706020507" pitchFamily="18" charset="2"/>
              </a:rPr>
              <a:t></a:t>
            </a:r>
          </a:p>
        </p:txBody>
      </p:sp>
      <p:sp>
        <p:nvSpPr>
          <p:cNvPr id="10" name="Text Box 125">
            <a:extLst>
              <a:ext uri="{FF2B5EF4-FFF2-40B4-BE49-F238E27FC236}">
                <a16:creationId xmlns:a16="http://schemas.microsoft.com/office/drawing/2014/main" id="{F9385D42-BCD6-4EC9-A1BB-1676BEA3667E}"/>
              </a:ext>
            </a:extLst>
          </p:cNvPr>
          <p:cNvSpPr txBox="1">
            <a:spLocks noChangeArrowheads="1"/>
          </p:cNvSpPr>
          <p:nvPr/>
        </p:nvSpPr>
        <p:spPr bwMode="auto">
          <a:xfrm>
            <a:off x="6248400" y="5486400"/>
            <a:ext cx="5918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1"/>
                </a:solidFill>
              </a:rPr>
              <a:t>=</a:t>
            </a:r>
            <a:r>
              <a:rPr kumimoji="1" lang="en-US" altLang="zh-CN" sz="2800" b="1" i="1">
                <a:solidFill>
                  <a:schemeClr val="tx1"/>
                </a:solidFill>
                <a:sym typeface="Symbol" panose="05050102010706020507" pitchFamily="18" charset="2"/>
              </a:rPr>
              <a:t></a:t>
            </a:r>
          </a:p>
        </p:txBody>
      </p:sp>
      <p:graphicFrame>
        <p:nvGraphicFramePr>
          <p:cNvPr id="11" name="Object 126">
            <a:extLst>
              <a:ext uri="{FF2B5EF4-FFF2-40B4-BE49-F238E27FC236}">
                <a16:creationId xmlns:a16="http://schemas.microsoft.com/office/drawing/2014/main" id="{EF675EEC-30AB-407F-8F02-6F60C0549ED8}"/>
              </a:ext>
            </a:extLst>
          </p:cNvPr>
          <p:cNvGraphicFramePr>
            <a:graphicFrameLocks noChangeAspect="1"/>
          </p:cNvGraphicFramePr>
          <p:nvPr/>
        </p:nvGraphicFramePr>
        <p:xfrm>
          <a:off x="1295400" y="1600200"/>
          <a:ext cx="7042150" cy="966788"/>
        </p:xfrm>
        <a:graphic>
          <a:graphicData uri="http://schemas.openxmlformats.org/presentationml/2006/ole">
            <mc:AlternateContent xmlns:mc="http://schemas.openxmlformats.org/markup-compatibility/2006">
              <mc:Choice xmlns:v="urn:schemas-microsoft-com:vml" Requires="v">
                <p:oleObj spid="_x0000_s106661" name="Equation" r:id="rId9" imgW="3047760" imgH="419040" progId="Equation.DSMT4">
                  <p:embed/>
                </p:oleObj>
              </mc:Choice>
              <mc:Fallback>
                <p:oleObj name="Equation" r:id="rId9" imgW="3047760" imgH="419040" progId="Equation.DSMT4">
                  <p:embed/>
                  <p:pic>
                    <p:nvPicPr>
                      <p:cNvPr id="282750" name="Object 126">
                        <a:extLst>
                          <a:ext uri="{FF2B5EF4-FFF2-40B4-BE49-F238E27FC236}">
                            <a16:creationId xmlns:a16="http://schemas.microsoft.com/office/drawing/2014/main" id="{A94ED4C8-77FC-4BD8-A536-F450F789CA9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5400" y="1600200"/>
                        <a:ext cx="7042150" cy="966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4248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trips(downRigh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7" grpId="0"/>
      <p:bldP spid="9" grpId="0"/>
      <p:bldP spid="10" grpId="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9FF8C8-834A-4327-8E4B-4984D694A974}"/>
              </a:ext>
            </a:extLst>
          </p:cNvPr>
          <p:cNvSpPr>
            <a:spLocks noGrp="1"/>
          </p:cNvSpPr>
          <p:nvPr>
            <p:ph type="title"/>
          </p:nvPr>
        </p:nvSpPr>
        <p:spPr/>
        <p:txBody>
          <a:bodyPr/>
          <a:lstStyle/>
          <a:p>
            <a:r>
              <a:rPr lang="en-US" altLang="zh-CN" dirty="0"/>
              <a:t>3.5-3 </a:t>
            </a:r>
            <a:r>
              <a:rPr lang="zh-CN" altLang="en-US" dirty="0"/>
              <a:t>随机变量的数字特征</a:t>
            </a:r>
          </a:p>
        </p:txBody>
      </p:sp>
      <p:sp>
        <p:nvSpPr>
          <p:cNvPr id="4" name="Text Box 51">
            <a:extLst>
              <a:ext uri="{FF2B5EF4-FFF2-40B4-BE49-F238E27FC236}">
                <a16:creationId xmlns:a16="http://schemas.microsoft.com/office/drawing/2014/main" id="{496908C5-5F24-415B-94A3-BEB1C4C8D7E0}"/>
              </a:ext>
            </a:extLst>
          </p:cNvPr>
          <p:cNvSpPr txBox="1">
            <a:spLocks noChangeArrowheads="1"/>
          </p:cNvSpPr>
          <p:nvPr/>
        </p:nvSpPr>
        <p:spPr bwMode="auto">
          <a:xfrm>
            <a:off x="1447800" y="838200"/>
            <a:ext cx="6019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chemeClr val="tx1"/>
                </a:solidFill>
                <a:latin typeface="Times New Roman" panose="02020603050405020304" pitchFamily="18" charset="0"/>
              </a:rPr>
              <a:t>常见离散型随机变量的数学期望</a:t>
            </a:r>
          </a:p>
        </p:txBody>
      </p:sp>
      <p:grpSp>
        <p:nvGrpSpPr>
          <p:cNvPr id="5" name="Group 52">
            <a:extLst>
              <a:ext uri="{FF2B5EF4-FFF2-40B4-BE49-F238E27FC236}">
                <a16:creationId xmlns:a16="http://schemas.microsoft.com/office/drawing/2014/main" id="{3A8B6A23-120B-4A1D-82A7-4E2F09D3D89F}"/>
              </a:ext>
            </a:extLst>
          </p:cNvPr>
          <p:cNvGrpSpPr>
            <a:grpSpLocks/>
          </p:cNvGrpSpPr>
          <p:nvPr/>
        </p:nvGrpSpPr>
        <p:grpSpPr bwMode="auto">
          <a:xfrm>
            <a:off x="914400" y="1524000"/>
            <a:ext cx="7391400" cy="4730750"/>
            <a:chOff x="576" y="960"/>
            <a:chExt cx="4656" cy="2980"/>
          </a:xfrm>
        </p:grpSpPr>
        <p:sp>
          <p:nvSpPr>
            <p:cNvPr id="6" name="Line 53">
              <a:extLst>
                <a:ext uri="{FF2B5EF4-FFF2-40B4-BE49-F238E27FC236}">
                  <a16:creationId xmlns:a16="http://schemas.microsoft.com/office/drawing/2014/main" id="{98906068-07D7-480B-857C-6F2DAE99506A}"/>
                </a:ext>
              </a:extLst>
            </p:cNvPr>
            <p:cNvSpPr>
              <a:spLocks noChangeShapeType="1"/>
            </p:cNvSpPr>
            <p:nvPr/>
          </p:nvSpPr>
          <p:spPr bwMode="auto">
            <a:xfrm>
              <a:off x="576" y="1536"/>
              <a:ext cx="465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sp>
          <p:nvSpPr>
            <p:cNvPr id="7" name="Line 54">
              <a:extLst>
                <a:ext uri="{FF2B5EF4-FFF2-40B4-BE49-F238E27FC236}">
                  <a16:creationId xmlns:a16="http://schemas.microsoft.com/office/drawing/2014/main" id="{A9A6A238-CAB0-4022-8194-F9D01687C5A5}"/>
                </a:ext>
              </a:extLst>
            </p:cNvPr>
            <p:cNvSpPr>
              <a:spLocks noChangeShapeType="1"/>
            </p:cNvSpPr>
            <p:nvPr/>
          </p:nvSpPr>
          <p:spPr bwMode="auto">
            <a:xfrm>
              <a:off x="1890" y="1008"/>
              <a:ext cx="0" cy="293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sp>
          <p:nvSpPr>
            <p:cNvPr id="8" name="Text Box 55">
              <a:extLst>
                <a:ext uri="{FF2B5EF4-FFF2-40B4-BE49-F238E27FC236}">
                  <a16:creationId xmlns:a16="http://schemas.microsoft.com/office/drawing/2014/main" id="{048FBA7B-791B-4228-875F-1F921A45D13A}"/>
                </a:ext>
              </a:extLst>
            </p:cNvPr>
            <p:cNvSpPr txBox="1">
              <a:spLocks noChangeArrowheads="1"/>
            </p:cNvSpPr>
            <p:nvPr/>
          </p:nvSpPr>
          <p:spPr bwMode="auto">
            <a:xfrm>
              <a:off x="864" y="1104"/>
              <a:ext cx="58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000000"/>
                  </a:solidFill>
                  <a:latin typeface="Times New Roman" panose="02020603050405020304" pitchFamily="18" charset="0"/>
                </a:rPr>
                <a:t>分布</a:t>
              </a:r>
            </a:p>
          </p:txBody>
        </p:sp>
        <p:sp>
          <p:nvSpPr>
            <p:cNvPr id="9" name="Text Box 56">
              <a:extLst>
                <a:ext uri="{FF2B5EF4-FFF2-40B4-BE49-F238E27FC236}">
                  <a16:creationId xmlns:a16="http://schemas.microsoft.com/office/drawing/2014/main" id="{7B2F7FF1-146C-4DAB-A037-6BF95DEC2CA7}"/>
                </a:ext>
              </a:extLst>
            </p:cNvPr>
            <p:cNvSpPr txBox="1">
              <a:spLocks noChangeArrowheads="1"/>
            </p:cNvSpPr>
            <p:nvPr/>
          </p:nvSpPr>
          <p:spPr bwMode="auto">
            <a:xfrm>
              <a:off x="4512" y="960"/>
              <a:ext cx="567"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00"/>
                  </a:solidFill>
                  <a:latin typeface="Times New Roman" panose="02020603050405020304" pitchFamily="18" charset="0"/>
                </a:rPr>
                <a:t>数学</a:t>
              </a:r>
            </a:p>
            <a:p>
              <a:r>
                <a:rPr kumimoji="1" lang="zh-CN" altLang="en-US" sz="2800" b="1">
                  <a:solidFill>
                    <a:srgbClr val="000000"/>
                  </a:solidFill>
                  <a:latin typeface="Times New Roman" panose="02020603050405020304" pitchFamily="18" charset="0"/>
                </a:rPr>
                <a:t>期望</a:t>
              </a:r>
            </a:p>
          </p:txBody>
        </p:sp>
        <p:sp>
          <p:nvSpPr>
            <p:cNvPr id="10" name="Text Box 57">
              <a:extLst>
                <a:ext uri="{FF2B5EF4-FFF2-40B4-BE49-F238E27FC236}">
                  <a16:creationId xmlns:a16="http://schemas.microsoft.com/office/drawing/2014/main" id="{A5D544EC-4E7D-4593-B2ED-DDCF6367D35D}"/>
                </a:ext>
              </a:extLst>
            </p:cNvPr>
            <p:cNvSpPr txBox="1">
              <a:spLocks noChangeArrowheads="1"/>
            </p:cNvSpPr>
            <p:nvPr/>
          </p:nvSpPr>
          <p:spPr bwMode="auto">
            <a:xfrm>
              <a:off x="2880" y="960"/>
              <a:ext cx="566"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000000"/>
                  </a:solidFill>
                  <a:latin typeface="Times New Roman" panose="02020603050405020304" pitchFamily="18" charset="0"/>
                </a:rPr>
                <a:t>概率</a:t>
              </a:r>
            </a:p>
            <a:p>
              <a:r>
                <a:rPr kumimoji="1" lang="zh-CN" altLang="en-US" sz="2800" b="1">
                  <a:solidFill>
                    <a:srgbClr val="000000"/>
                  </a:solidFill>
                  <a:latin typeface="Times New Roman" panose="02020603050405020304" pitchFamily="18" charset="0"/>
                </a:rPr>
                <a:t>分布</a:t>
              </a:r>
            </a:p>
          </p:txBody>
        </p:sp>
        <p:sp>
          <p:nvSpPr>
            <p:cNvPr id="11" name="Line 58">
              <a:extLst>
                <a:ext uri="{FF2B5EF4-FFF2-40B4-BE49-F238E27FC236}">
                  <a16:creationId xmlns:a16="http://schemas.microsoft.com/office/drawing/2014/main" id="{127D0C93-17CA-4F65-AF7B-07B21D606D3E}"/>
                </a:ext>
              </a:extLst>
            </p:cNvPr>
            <p:cNvSpPr>
              <a:spLocks noChangeShapeType="1"/>
            </p:cNvSpPr>
            <p:nvPr/>
          </p:nvSpPr>
          <p:spPr bwMode="auto">
            <a:xfrm>
              <a:off x="4428" y="1049"/>
              <a:ext cx="0" cy="289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grpSp>
      <p:grpSp>
        <p:nvGrpSpPr>
          <p:cNvPr id="12" name="Group 59">
            <a:extLst>
              <a:ext uri="{FF2B5EF4-FFF2-40B4-BE49-F238E27FC236}">
                <a16:creationId xmlns:a16="http://schemas.microsoft.com/office/drawing/2014/main" id="{880D3B02-E741-439F-9BFC-5DA8D5661E0B}"/>
              </a:ext>
            </a:extLst>
          </p:cNvPr>
          <p:cNvGrpSpPr>
            <a:grpSpLocks/>
          </p:cNvGrpSpPr>
          <p:nvPr/>
        </p:nvGrpSpPr>
        <p:grpSpPr bwMode="auto">
          <a:xfrm>
            <a:off x="1066800" y="2592388"/>
            <a:ext cx="6680200" cy="985837"/>
            <a:chOff x="363" y="1298"/>
            <a:chExt cx="4821" cy="722"/>
          </a:xfrm>
        </p:grpSpPr>
        <p:sp>
          <p:nvSpPr>
            <p:cNvPr id="13" name="Text Box 60">
              <a:extLst>
                <a:ext uri="{FF2B5EF4-FFF2-40B4-BE49-F238E27FC236}">
                  <a16:creationId xmlns:a16="http://schemas.microsoft.com/office/drawing/2014/main" id="{6F532BD0-4182-4306-A8A9-9FFCE57B2B24}"/>
                </a:ext>
              </a:extLst>
            </p:cNvPr>
            <p:cNvSpPr txBox="1">
              <a:spLocks noChangeArrowheads="1"/>
            </p:cNvSpPr>
            <p:nvPr/>
          </p:nvSpPr>
          <p:spPr bwMode="auto">
            <a:xfrm>
              <a:off x="363" y="1327"/>
              <a:ext cx="1421" cy="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latin typeface="Times New Roman" panose="02020603050405020304" pitchFamily="18" charset="0"/>
                </a:rPr>
                <a:t>参数为</a:t>
              </a:r>
              <a:r>
                <a:rPr kumimoji="1" lang="en-US" altLang="zh-CN" sz="2800" b="1" i="1" dirty="0">
                  <a:latin typeface="Times New Roman" panose="02020603050405020304" pitchFamily="18" charset="0"/>
                </a:rPr>
                <a:t>p</a:t>
              </a:r>
              <a:r>
                <a:rPr kumimoji="1" lang="en-US" altLang="zh-CN" sz="2800" b="1" dirty="0">
                  <a:latin typeface="Times New Roman" panose="02020603050405020304" pitchFamily="18" charset="0"/>
                </a:rPr>
                <a:t> </a:t>
              </a:r>
              <a:r>
                <a:rPr kumimoji="1" lang="zh-CN" altLang="en-US" sz="2800" b="1" dirty="0">
                  <a:latin typeface="Times New Roman" panose="02020603050405020304" pitchFamily="18" charset="0"/>
                </a:rPr>
                <a:t>的 </a:t>
              </a:r>
            </a:p>
            <a:p>
              <a:r>
                <a:rPr kumimoji="1" lang="zh-CN" altLang="en-US" sz="2800" b="1" dirty="0">
                  <a:latin typeface="Times New Roman" panose="02020603050405020304" pitchFamily="18" charset="0"/>
                </a:rPr>
                <a:t>  </a:t>
              </a:r>
              <a:r>
                <a:rPr kumimoji="1" lang="en-US" altLang="zh-CN" sz="2800" b="1" dirty="0">
                  <a:solidFill>
                    <a:srgbClr val="FF0000"/>
                  </a:solidFill>
                  <a:latin typeface="Times New Roman" panose="02020603050405020304" pitchFamily="18" charset="0"/>
                </a:rPr>
                <a:t>0-1</a:t>
              </a:r>
              <a:r>
                <a:rPr kumimoji="1" lang="zh-CN" altLang="en-US" sz="2800" b="1" dirty="0">
                  <a:solidFill>
                    <a:srgbClr val="FF0000"/>
                  </a:solidFill>
                  <a:latin typeface="Times New Roman" panose="02020603050405020304" pitchFamily="18" charset="0"/>
                </a:rPr>
                <a:t>分布</a:t>
              </a:r>
            </a:p>
          </p:txBody>
        </p:sp>
        <p:graphicFrame>
          <p:nvGraphicFramePr>
            <p:cNvPr id="14" name="Object 61">
              <a:extLst>
                <a:ext uri="{FF2B5EF4-FFF2-40B4-BE49-F238E27FC236}">
                  <a16:creationId xmlns:a16="http://schemas.microsoft.com/office/drawing/2014/main" id="{CCDB9AFC-4438-4E93-9F49-5C6FED347163}"/>
                </a:ext>
              </a:extLst>
            </p:cNvPr>
            <p:cNvGraphicFramePr>
              <a:graphicFrameLocks noChangeAspect="1"/>
            </p:cNvGraphicFramePr>
            <p:nvPr/>
          </p:nvGraphicFramePr>
          <p:xfrm>
            <a:off x="2472" y="1298"/>
            <a:ext cx="1610" cy="636"/>
          </p:xfrm>
          <a:graphic>
            <a:graphicData uri="http://schemas.openxmlformats.org/presentationml/2006/ole">
              <mc:AlternateContent xmlns:mc="http://schemas.openxmlformats.org/markup-compatibility/2006">
                <mc:Choice xmlns:v="urn:schemas-microsoft-com:vml" Requires="v">
                  <p:oleObj spid="_x0000_s107645" name="公式" r:id="rId3" imgW="1091880" imgH="431640" progId="Equation.3">
                    <p:embed/>
                  </p:oleObj>
                </mc:Choice>
                <mc:Fallback>
                  <p:oleObj name="公式" r:id="rId3" imgW="1091880" imgH="431640" progId="Equation.3">
                    <p:embed/>
                    <p:pic>
                      <p:nvPicPr>
                        <p:cNvPr id="283709" name="Object 61">
                          <a:extLst>
                            <a:ext uri="{FF2B5EF4-FFF2-40B4-BE49-F238E27FC236}">
                              <a16:creationId xmlns:a16="http://schemas.microsoft.com/office/drawing/2014/main" id="{7804CE8F-EB31-42B9-8F18-B07D0AC516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2" y="1298"/>
                          <a:ext cx="1610" cy="6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Text Box 62">
              <a:extLst>
                <a:ext uri="{FF2B5EF4-FFF2-40B4-BE49-F238E27FC236}">
                  <a16:creationId xmlns:a16="http://schemas.microsoft.com/office/drawing/2014/main" id="{8CC7B010-D7EF-4E72-98DE-8936B1F41D3C}"/>
                </a:ext>
              </a:extLst>
            </p:cNvPr>
            <p:cNvSpPr txBox="1">
              <a:spLocks noChangeArrowheads="1"/>
            </p:cNvSpPr>
            <p:nvPr/>
          </p:nvSpPr>
          <p:spPr bwMode="auto">
            <a:xfrm>
              <a:off x="4923" y="1480"/>
              <a:ext cx="261"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chemeClr val="tx1"/>
                  </a:solidFill>
                  <a:latin typeface="Times New Roman" panose="02020603050405020304" pitchFamily="18" charset="0"/>
                </a:rPr>
                <a:t>p</a:t>
              </a:r>
            </a:p>
          </p:txBody>
        </p:sp>
      </p:grpSp>
      <p:grpSp>
        <p:nvGrpSpPr>
          <p:cNvPr id="16" name="Group 63">
            <a:extLst>
              <a:ext uri="{FF2B5EF4-FFF2-40B4-BE49-F238E27FC236}">
                <a16:creationId xmlns:a16="http://schemas.microsoft.com/office/drawing/2014/main" id="{F584951E-27A5-430F-BCC1-1C02713AF9F6}"/>
              </a:ext>
            </a:extLst>
          </p:cNvPr>
          <p:cNvGrpSpPr>
            <a:grpSpLocks/>
          </p:cNvGrpSpPr>
          <p:nvPr/>
        </p:nvGrpSpPr>
        <p:grpSpPr bwMode="auto">
          <a:xfrm>
            <a:off x="1255713" y="3830638"/>
            <a:ext cx="6619875" cy="966787"/>
            <a:chOff x="521" y="2205"/>
            <a:chExt cx="4777" cy="708"/>
          </a:xfrm>
        </p:grpSpPr>
        <p:sp>
          <p:nvSpPr>
            <p:cNvPr id="17" name="Text Box 64">
              <a:extLst>
                <a:ext uri="{FF2B5EF4-FFF2-40B4-BE49-F238E27FC236}">
                  <a16:creationId xmlns:a16="http://schemas.microsoft.com/office/drawing/2014/main" id="{6DFFD042-1E2B-4FCF-9EAB-4D8A6FA04F23}"/>
                </a:ext>
              </a:extLst>
            </p:cNvPr>
            <p:cNvSpPr txBox="1">
              <a:spLocks noChangeArrowheads="1"/>
            </p:cNvSpPr>
            <p:nvPr/>
          </p:nvSpPr>
          <p:spPr bwMode="auto">
            <a:xfrm>
              <a:off x="521" y="2220"/>
              <a:ext cx="1164" cy="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FF0000"/>
                  </a:solidFill>
                  <a:latin typeface="Times New Roman" panose="02020603050405020304" pitchFamily="18" charset="0"/>
                </a:rPr>
                <a:t>二项分布</a:t>
              </a:r>
            </a:p>
            <a:p>
              <a:r>
                <a:rPr kumimoji="1" lang="zh-CN" altLang="en-US" sz="2800" b="1" i="1" dirty="0">
                  <a:latin typeface="Times New Roman" panose="02020603050405020304" pitchFamily="18" charset="0"/>
                </a:rPr>
                <a:t>  </a:t>
              </a:r>
              <a:r>
                <a:rPr kumimoji="1" lang="en-US" altLang="zh-CN" sz="2800" b="1" i="1" dirty="0">
                  <a:latin typeface="Times New Roman" panose="02020603050405020304" pitchFamily="18" charset="0"/>
                </a:rPr>
                <a:t>B</a:t>
              </a:r>
              <a:r>
                <a:rPr kumimoji="1" lang="en-US" altLang="zh-CN" sz="2800" b="1" dirty="0">
                  <a:latin typeface="Times New Roman" panose="02020603050405020304" pitchFamily="18" charset="0"/>
                </a:rPr>
                <a:t>(</a:t>
              </a:r>
              <a:r>
                <a:rPr kumimoji="1" lang="en-US" altLang="zh-CN" sz="2800" b="1" i="1" dirty="0" err="1">
                  <a:latin typeface="Times New Roman" panose="02020603050405020304" pitchFamily="18" charset="0"/>
                </a:rPr>
                <a:t>n,p</a:t>
              </a:r>
              <a:r>
                <a:rPr kumimoji="1" lang="en-US" altLang="zh-CN" sz="2800" b="1" dirty="0">
                  <a:latin typeface="Times New Roman" panose="02020603050405020304" pitchFamily="18" charset="0"/>
                </a:rPr>
                <a:t>)</a:t>
              </a:r>
              <a:endParaRPr kumimoji="1" lang="en-US" altLang="zh-CN" sz="2800" b="1" i="1" dirty="0">
                <a:latin typeface="Times New Roman" panose="02020603050405020304" pitchFamily="18" charset="0"/>
              </a:endParaRPr>
            </a:p>
          </p:txBody>
        </p:sp>
        <p:graphicFrame>
          <p:nvGraphicFramePr>
            <p:cNvPr id="18" name="Object 65">
              <a:extLst>
                <a:ext uri="{FF2B5EF4-FFF2-40B4-BE49-F238E27FC236}">
                  <a16:creationId xmlns:a16="http://schemas.microsoft.com/office/drawing/2014/main" id="{765036E0-3F72-4F52-9790-1E9910045C51}"/>
                </a:ext>
              </a:extLst>
            </p:cNvPr>
            <p:cNvGraphicFramePr>
              <a:graphicFrameLocks noChangeAspect="1"/>
            </p:cNvGraphicFramePr>
            <p:nvPr/>
          </p:nvGraphicFramePr>
          <p:xfrm>
            <a:off x="1882" y="2205"/>
            <a:ext cx="2541" cy="685"/>
          </p:xfrm>
          <a:graphic>
            <a:graphicData uri="http://schemas.openxmlformats.org/presentationml/2006/ole">
              <mc:AlternateContent xmlns:mc="http://schemas.openxmlformats.org/markup-compatibility/2006">
                <mc:Choice xmlns:v="urn:schemas-microsoft-com:vml" Requires="v">
                  <p:oleObj spid="_x0000_s107646" name="公式" r:id="rId5" imgW="1739880" imgH="469800" progId="Equation.3">
                    <p:embed/>
                  </p:oleObj>
                </mc:Choice>
                <mc:Fallback>
                  <p:oleObj name="公式" r:id="rId5" imgW="1739880" imgH="469800" progId="Equation.3">
                    <p:embed/>
                    <p:pic>
                      <p:nvPicPr>
                        <p:cNvPr id="283713" name="Object 65">
                          <a:extLst>
                            <a:ext uri="{FF2B5EF4-FFF2-40B4-BE49-F238E27FC236}">
                              <a16:creationId xmlns:a16="http://schemas.microsoft.com/office/drawing/2014/main" id="{91F6A556-14DF-4533-9333-E37D6C2C31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2" y="2205"/>
                          <a:ext cx="2541" cy="6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Text Box 66">
              <a:extLst>
                <a:ext uri="{FF2B5EF4-FFF2-40B4-BE49-F238E27FC236}">
                  <a16:creationId xmlns:a16="http://schemas.microsoft.com/office/drawing/2014/main" id="{007D62BD-1590-4CF8-BCB9-5D46B742D119}"/>
                </a:ext>
              </a:extLst>
            </p:cNvPr>
            <p:cNvSpPr txBox="1">
              <a:spLocks noChangeArrowheads="1"/>
            </p:cNvSpPr>
            <p:nvPr/>
          </p:nvSpPr>
          <p:spPr bwMode="auto">
            <a:xfrm>
              <a:off x="4829" y="2327"/>
              <a:ext cx="469"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dirty="0">
                  <a:solidFill>
                    <a:schemeClr val="tx1"/>
                  </a:solidFill>
                  <a:latin typeface="Times New Roman" panose="02020603050405020304" pitchFamily="18" charset="0"/>
                </a:rPr>
                <a:t> np</a:t>
              </a:r>
            </a:p>
          </p:txBody>
        </p:sp>
      </p:grpSp>
      <p:grpSp>
        <p:nvGrpSpPr>
          <p:cNvPr id="20" name="Group 67">
            <a:extLst>
              <a:ext uri="{FF2B5EF4-FFF2-40B4-BE49-F238E27FC236}">
                <a16:creationId xmlns:a16="http://schemas.microsoft.com/office/drawing/2014/main" id="{5F7285AE-2D39-407E-AE50-2AC84F598C5F}"/>
              </a:ext>
            </a:extLst>
          </p:cNvPr>
          <p:cNvGrpSpPr>
            <a:grpSpLocks/>
          </p:cNvGrpSpPr>
          <p:nvPr/>
        </p:nvGrpSpPr>
        <p:grpSpPr bwMode="auto">
          <a:xfrm>
            <a:off x="1246187" y="5105356"/>
            <a:ext cx="6500813" cy="1268413"/>
            <a:chOff x="545" y="3158"/>
            <a:chExt cx="4692" cy="929"/>
          </a:xfrm>
        </p:grpSpPr>
        <p:sp>
          <p:nvSpPr>
            <p:cNvPr id="21" name="Text Box 68">
              <a:extLst>
                <a:ext uri="{FF2B5EF4-FFF2-40B4-BE49-F238E27FC236}">
                  <a16:creationId xmlns:a16="http://schemas.microsoft.com/office/drawing/2014/main" id="{7D268310-041F-461C-A974-C1D5F065F374}"/>
                </a:ext>
              </a:extLst>
            </p:cNvPr>
            <p:cNvSpPr txBox="1">
              <a:spLocks noChangeArrowheads="1"/>
            </p:cNvSpPr>
            <p:nvPr/>
          </p:nvSpPr>
          <p:spPr bwMode="auto">
            <a:xfrm>
              <a:off x="545" y="3267"/>
              <a:ext cx="1164" cy="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FF0000"/>
                  </a:solidFill>
                  <a:latin typeface="Times New Roman" panose="02020603050405020304" pitchFamily="18" charset="0"/>
                </a:rPr>
                <a:t>泊松分布</a:t>
              </a:r>
            </a:p>
            <a:p>
              <a:r>
                <a:rPr kumimoji="1" lang="zh-CN" altLang="en-US" sz="2800" b="1" i="1" dirty="0">
                  <a:latin typeface="Times New Roman" panose="02020603050405020304" pitchFamily="18" charset="0"/>
                </a:rPr>
                <a:t>    </a:t>
              </a:r>
              <a:r>
                <a:rPr kumimoji="1" lang="en-US" altLang="zh-CN" sz="2800" b="1" i="1" dirty="0">
                  <a:latin typeface="Times New Roman" panose="02020603050405020304" pitchFamily="18" charset="0"/>
                </a:rPr>
                <a:t>P</a:t>
              </a:r>
              <a:r>
                <a:rPr kumimoji="1" lang="en-US" altLang="zh-CN" sz="2800" b="1" dirty="0">
                  <a:latin typeface="Times New Roman" panose="02020603050405020304" pitchFamily="18" charset="0"/>
                </a:rPr>
                <a:t>(</a:t>
              </a:r>
              <a:r>
                <a:rPr kumimoji="1" lang="en-US" altLang="zh-CN" sz="2800" b="1" i="1" dirty="0">
                  <a:latin typeface="Times New Roman" panose="02020603050405020304" pitchFamily="18" charset="0"/>
                  <a:sym typeface="Symbol" panose="05050102010706020507" pitchFamily="18" charset="2"/>
                </a:rPr>
                <a:t></a:t>
              </a:r>
              <a:r>
                <a:rPr kumimoji="1" lang="en-US" altLang="zh-CN" sz="2800" b="1" dirty="0">
                  <a:latin typeface="Times New Roman" panose="02020603050405020304" pitchFamily="18" charset="0"/>
                </a:rPr>
                <a:t>)</a:t>
              </a:r>
              <a:endParaRPr kumimoji="1" lang="en-US" altLang="zh-CN" sz="2800" b="1" i="1" dirty="0">
                <a:latin typeface="Times New Roman" panose="02020603050405020304" pitchFamily="18" charset="0"/>
              </a:endParaRPr>
            </a:p>
          </p:txBody>
        </p:sp>
        <p:graphicFrame>
          <p:nvGraphicFramePr>
            <p:cNvPr id="22" name="Object 69">
              <a:extLst>
                <a:ext uri="{FF2B5EF4-FFF2-40B4-BE49-F238E27FC236}">
                  <a16:creationId xmlns:a16="http://schemas.microsoft.com/office/drawing/2014/main" id="{FFB013EA-DEA0-42DA-A9F6-279DF8D07BC0}"/>
                </a:ext>
              </a:extLst>
            </p:cNvPr>
            <p:cNvGraphicFramePr>
              <a:graphicFrameLocks noChangeAspect="1"/>
            </p:cNvGraphicFramePr>
            <p:nvPr/>
          </p:nvGraphicFramePr>
          <p:xfrm>
            <a:off x="1882" y="3158"/>
            <a:ext cx="2268" cy="929"/>
          </p:xfrm>
          <a:graphic>
            <a:graphicData uri="http://schemas.openxmlformats.org/presentationml/2006/ole">
              <mc:AlternateContent xmlns:mc="http://schemas.openxmlformats.org/markup-compatibility/2006">
                <mc:Choice xmlns:v="urn:schemas-microsoft-com:vml" Requires="v">
                  <p:oleObj spid="_x0000_s107647" name="公式" r:id="rId7" imgW="1498320" imgH="647640" progId="Equation.3">
                    <p:embed/>
                  </p:oleObj>
                </mc:Choice>
                <mc:Fallback>
                  <p:oleObj name="公式" r:id="rId7" imgW="1498320" imgH="647640" progId="Equation.3">
                    <p:embed/>
                    <p:pic>
                      <p:nvPicPr>
                        <p:cNvPr id="283717" name="Object 69">
                          <a:extLst>
                            <a:ext uri="{FF2B5EF4-FFF2-40B4-BE49-F238E27FC236}">
                              <a16:creationId xmlns:a16="http://schemas.microsoft.com/office/drawing/2014/main" id="{89424E73-93C9-469B-ABB3-1FCF1315FF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2" y="3158"/>
                          <a:ext cx="2268" cy="9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Text Box 70">
              <a:extLst>
                <a:ext uri="{FF2B5EF4-FFF2-40B4-BE49-F238E27FC236}">
                  <a16:creationId xmlns:a16="http://schemas.microsoft.com/office/drawing/2014/main" id="{08D7F955-BED5-4D41-9F45-408DE291CCA2}"/>
                </a:ext>
              </a:extLst>
            </p:cNvPr>
            <p:cNvSpPr txBox="1">
              <a:spLocks noChangeArrowheads="1"/>
            </p:cNvSpPr>
            <p:nvPr/>
          </p:nvSpPr>
          <p:spPr bwMode="auto">
            <a:xfrm>
              <a:off x="4899" y="3324"/>
              <a:ext cx="338"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dirty="0">
                  <a:solidFill>
                    <a:schemeClr val="tx1"/>
                  </a:solidFill>
                  <a:latin typeface="Times New Roman" panose="02020603050405020304" pitchFamily="18" charset="0"/>
                  <a:sym typeface="Symbol" panose="05050102010706020507" pitchFamily="18" charset="2"/>
                </a:rPr>
                <a:t> </a:t>
              </a:r>
            </a:p>
          </p:txBody>
        </p:sp>
      </p:grpSp>
    </p:spTree>
    <p:extLst>
      <p:ext uri="{BB962C8B-B14F-4D97-AF65-F5344CB8AC3E}">
        <p14:creationId xmlns:p14="http://schemas.microsoft.com/office/powerpoint/2010/main" val="251485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17736-7BE2-4A9D-A459-3626F7637D09}"/>
              </a:ext>
            </a:extLst>
          </p:cNvPr>
          <p:cNvSpPr>
            <a:spLocks noGrp="1"/>
          </p:cNvSpPr>
          <p:nvPr>
            <p:ph type="title"/>
          </p:nvPr>
        </p:nvSpPr>
        <p:spPr/>
        <p:txBody>
          <a:bodyPr/>
          <a:lstStyle/>
          <a:p>
            <a:r>
              <a:rPr lang="en-US" altLang="zh-CN" dirty="0"/>
              <a:t>3.5-3 </a:t>
            </a:r>
            <a:r>
              <a:rPr lang="zh-CN" altLang="en-US" dirty="0"/>
              <a:t>随机变量的数字特征</a:t>
            </a:r>
          </a:p>
        </p:txBody>
      </p:sp>
      <p:grpSp>
        <p:nvGrpSpPr>
          <p:cNvPr id="4" name="Group 67">
            <a:extLst>
              <a:ext uri="{FF2B5EF4-FFF2-40B4-BE49-F238E27FC236}">
                <a16:creationId xmlns:a16="http://schemas.microsoft.com/office/drawing/2014/main" id="{80B91245-55C3-4FB2-A430-75A0219BDCF1}"/>
              </a:ext>
            </a:extLst>
          </p:cNvPr>
          <p:cNvGrpSpPr>
            <a:grpSpLocks/>
          </p:cNvGrpSpPr>
          <p:nvPr/>
        </p:nvGrpSpPr>
        <p:grpSpPr bwMode="auto">
          <a:xfrm>
            <a:off x="914496" y="1524050"/>
            <a:ext cx="7543800" cy="1800225"/>
            <a:chOff x="528" y="1008"/>
            <a:chExt cx="4752" cy="1134"/>
          </a:xfrm>
        </p:grpSpPr>
        <p:sp>
          <p:nvSpPr>
            <p:cNvPr id="5" name="Text Box 68">
              <a:extLst>
                <a:ext uri="{FF2B5EF4-FFF2-40B4-BE49-F238E27FC236}">
                  <a16:creationId xmlns:a16="http://schemas.microsoft.com/office/drawing/2014/main" id="{D456A46F-196D-4775-9913-381C21E444B5}"/>
                </a:ext>
              </a:extLst>
            </p:cNvPr>
            <p:cNvSpPr txBox="1">
              <a:spLocks noChangeArrowheads="1"/>
            </p:cNvSpPr>
            <p:nvPr/>
          </p:nvSpPr>
          <p:spPr bwMode="auto">
            <a:xfrm>
              <a:off x="528" y="1008"/>
              <a:ext cx="4752" cy="1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FF0000"/>
                  </a:solidFill>
                </a:rPr>
                <a:t>定义</a:t>
              </a:r>
              <a:r>
                <a:rPr kumimoji="1" lang="zh-CN" altLang="en-US" sz="2800" b="1" dirty="0">
                  <a:solidFill>
                    <a:srgbClr val="000000"/>
                  </a:solidFill>
                </a:rPr>
                <a:t> 设连续型随机变量</a:t>
              </a:r>
              <a:r>
                <a:rPr kumimoji="1" lang="en-US" altLang="zh-CN" sz="2800" b="1" i="1" dirty="0">
                  <a:solidFill>
                    <a:srgbClr val="000000"/>
                  </a:solidFill>
                  <a:latin typeface="Times New Roman" panose="02020603050405020304" pitchFamily="18" charset="0"/>
                </a:rPr>
                <a:t>X </a:t>
              </a:r>
              <a:r>
                <a:rPr kumimoji="1" lang="zh-CN" altLang="en-US" sz="2800" b="1" dirty="0">
                  <a:solidFill>
                    <a:srgbClr val="000000"/>
                  </a:solidFill>
                </a:rPr>
                <a:t>的概率密度为</a:t>
              </a:r>
              <a:r>
                <a:rPr kumimoji="1" lang="en-US" altLang="zh-CN" sz="2800" b="1" i="1" dirty="0">
                  <a:solidFill>
                    <a:srgbClr val="000000"/>
                  </a:solidFill>
                  <a:latin typeface="Times New Roman" panose="02020603050405020304" pitchFamily="18" charset="0"/>
                </a:rPr>
                <a:t>f </a:t>
              </a:r>
              <a:r>
                <a:rPr kumimoji="1" lang="en-US" altLang="zh-CN" sz="2800" b="1" dirty="0">
                  <a:solidFill>
                    <a:srgbClr val="000000"/>
                  </a:solidFill>
                  <a:latin typeface="Times New Roman" panose="02020603050405020304" pitchFamily="18" charset="0"/>
                </a:rPr>
                <a:t>(</a:t>
              </a:r>
              <a:r>
                <a:rPr kumimoji="1" lang="en-US" altLang="zh-CN" sz="2800" b="1" i="1" dirty="0">
                  <a:solidFill>
                    <a:srgbClr val="000000"/>
                  </a:solidFill>
                  <a:latin typeface="Times New Roman" panose="02020603050405020304" pitchFamily="18" charset="0"/>
                </a:rPr>
                <a:t>x</a:t>
              </a:r>
              <a:r>
                <a:rPr kumimoji="1" lang="en-US" altLang="zh-CN" sz="2800" b="1" dirty="0">
                  <a:solidFill>
                    <a:srgbClr val="000000"/>
                  </a:solidFill>
                  <a:latin typeface="Times New Roman" panose="02020603050405020304" pitchFamily="18" charset="0"/>
                </a:rPr>
                <a:t>)</a:t>
              </a:r>
              <a:r>
                <a:rPr kumimoji="1" lang="zh-CN" altLang="en-US" sz="2800" b="1" dirty="0">
                  <a:solidFill>
                    <a:srgbClr val="000000"/>
                  </a:solidFill>
                  <a:latin typeface="Times New Roman" panose="02020603050405020304" pitchFamily="18" charset="0"/>
                </a:rPr>
                <a:t>。</a:t>
              </a:r>
            </a:p>
            <a:p>
              <a:endParaRPr kumimoji="1" lang="zh-CN" altLang="en-US" sz="2800" b="1" dirty="0">
                <a:solidFill>
                  <a:srgbClr val="000000"/>
                </a:solidFill>
              </a:endParaRPr>
            </a:p>
            <a:p>
              <a:r>
                <a:rPr kumimoji="1" lang="zh-CN" altLang="en-US" sz="2800" b="1" dirty="0">
                  <a:solidFill>
                    <a:srgbClr val="000000"/>
                  </a:solidFill>
                </a:rPr>
                <a:t>若积分                    绝对收敛，即 </a:t>
              </a:r>
            </a:p>
            <a:p>
              <a:endParaRPr kumimoji="1" lang="en-US" altLang="zh-CN" sz="2800" b="1" dirty="0">
                <a:solidFill>
                  <a:srgbClr val="000000"/>
                </a:solidFill>
              </a:endParaRPr>
            </a:p>
          </p:txBody>
        </p:sp>
        <p:graphicFrame>
          <p:nvGraphicFramePr>
            <p:cNvPr id="6" name="Object 69">
              <a:extLst>
                <a:ext uri="{FF2B5EF4-FFF2-40B4-BE49-F238E27FC236}">
                  <a16:creationId xmlns:a16="http://schemas.microsoft.com/office/drawing/2014/main" id="{562F977B-CF92-4125-AF1C-40515AE8BEDF}"/>
                </a:ext>
              </a:extLst>
            </p:cNvPr>
            <p:cNvGraphicFramePr>
              <a:graphicFrameLocks noChangeAspect="1"/>
            </p:cNvGraphicFramePr>
            <p:nvPr>
              <p:extLst>
                <p:ext uri="{D42A27DB-BD31-4B8C-83A1-F6EECF244321}">
                  <p14:modId xmlns:p14="http://schemas.microsoft.com/office/powerpoint/2010/main" val="551065778"/>
                </p:ext>
              </p:extLst>
            </p:nvPr>
          </p:nvGraphicFramePr>
          <p:xfrm>
            <a:off x="1344" y="1440"/>
            <a:ext cx="1152" cy="567"/>
          </p:xfrm>
          <a:graphic>
            <a:graphicData uri="http://schemas.openxmlformats.org/presentationml/2006/ole">
              <mc:AlternateContent xmlns:mc="http://schemas.openxmlformats.org/markup-compatibility/2006">
                <mc:Choice xmlns:v="urn:schemas-microsoft-com:vml" Requires="v">
                  <p:oleObj spid="_x0000_s108702" name="Equation" r:id="rId3" imgW="736560" imgH="330120" progId="Equation.DSMT4">
                    <p:embed/>
                  </p:oleObj>
                </mc:Choice>
                <mc:Fallback>
                  <p:oleObj name="Equation" r:id="rId3" imgW="736560" imgH="330120" progId="Equation.DSMT4">
                    <p:embed/>
                    <p:pic>
                      <p:nvPicPr>
                        <p:cNvPr id="284741" name="Object 69">
                          <a:extLst>
                            <a:ext uri="{FF2B5EF4-FFF2-40B4-BE49-F238E27FC236}">
                              <a16:creationId xmlns:a16="http://schemas.microsoft.com/office/drawing/2014/main" id="{CEED2E62-82C7-4116-8D1D-E446885D9E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 y="1440"/>
                          <a:ext cx="1152" cy="567"/>
                        </a:xfrm>
                        <a:prstGeom prst="rect">
                          <a:avLst/>
                        </a:prstGeom>
                        <a:noFill/>
                        <a:ln>
                          <a:noFill/>
                        </a:ln>
                        <a:effectLst/>
                      </p:spPr>
                    </p:pic>
                  </p:oleObj>
                </mc:Fallback>
              </mc:AlternateContent>
            </a:graphicData>
          </a:graphic>
        </p:graphicFrame>
      </p:grpSp>
      <p:graphicFrame>
        <p:nvGraphicFramePr>
          <p:cNvPr id="7" name="Object 70">
            <a:extLst>
              <a:ext uri="{FF2B5EF4-FFF2-40B4-BE49-F238E27FC236}">
                <a16:creationId xmlns:a16="http://schemas.microsoft.com/office/drawing/2014/main" id="{4FBF2D79-AC37-4049-A612-4CE3FD8D7C28}"/>
              </a:ext>
            </a:extLst>
          </p:cNvPr>
          <p:cNvGraphicFramePr>
            <a:graphicFrameLocks noChangeAspect="1"/>
          </p:cNvGraphicFramePr>
          <p:nvPr>
            <p:extLst>
              <p:ext uri="{D42A27DB-BD31-4B8C-83A1-F6EECF244321}">
                <p14:modId xmlns:p14="http://schemas.microsoft.com/office/powerpoint/2010/main" val="1741326048"/>
              </p:ext>
            </p:extLst>
          </p:nvPr>
        </p:nvGraphicFramePr>
        <p:xfrm>
          <a:off x="3200496" y="2971850"/>
          <a:ext cx="3186113" cy="900113"/>
        </p:xfrm>
        <a:graphic>
          <a:graphicData uri="http://schemas.openxmlformats.org/presentationml/2006/ole">
            <mc:AlternateContent xmlns:mc="http://schemas.openxmlformats.org/markup-compatibility/2006">
              <mc:Choice xmlns:v="urn:schemas-microsoft-com:vml" Requires="v">
                <p:oleObj spid="_x0000_s108703" name="Equation" r:id="rId5" imgW="1168200" imgH="330120" progId="Equation.DSMT4">
                  <p:embed/>
                </p:oleObj>
              </mc:Choice>
              <mc:Fallback>
                <p:oleObj name="Equation" r:id="rId5" imgW="1168200" imgH="330120" progId="Equation.DSMT4">
                  <p:embed/>
                  <p:pic>
                    <p:nvPicPr>
                      <p:cNvPr id="284742" name="Object 70">
                        <a:extLst>
                          <a:ext uri="{FF2B5EF4-FFF2-40B4-BE49-F238E27FC236}">
                            <a16:creationId xmlns:a16="http://schemas.microsoft.com/office/drawing/2014/main" id="{E677926D-5D5C-47A1-9ECD-13A9DC1CDB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96" y="2971850"/>
                        <a:ext cx="3186113"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 name="Group 71">
            <a:extLst>
              <a:ext uri="{FF2B5EF4-FFF2-40B4-BE49-F238E27FC236}">
                <a16:creationId xmlns:a16="http://schemas.microsoft.com/office/drawing/2014/main" id="{90ACF071-6647-497B-9465-E09F55FA2FD9}"/>
              </a:ext>
            </a:extLst>
          </p:cNvPr>
          <p:cNvGrpSpPr>
            <a:grpSpLocks/>
          </p:cNvGrpSpPr>
          <p:nvPr/>
        </p:nvGrpSpPr>
        <p:grpSpPr bwMode="auto">
          <a:xfrm>
            <a:off x="914496" y="3886250"/>
            <a:ext cx="6819900" cy="935038"/>
            <a:chOff x="624" y="2496"/>
            <a:chExt cx="4296" cy="589"/>
          </a:xfrm>
        </p:grpSpPr>
        <p:sp>
          <p:nvSpPr>
            <p:cNvPr id="9" name="Text Box 72">
              <a:extLst>
                <a:ext uri="{FF2B5EF4-FFF2-40B4-BE49-F238E27FC236}">
                  <a16:creationId xmlns:a16="http://schemas.microsoft.com/office/drawing/2014/main" id="{DABA37F0-1C64-4D20-B35B-737F12FDA188}"/>
                </a:ext>
              </a:extLst>
            </p:cNvPr>
            <p:cNvSpPr txBox="1">
              <a:spLocks noChangeArrowheads="1"/>
            </p:cNvSpPr>
            <p:nvPr/>
          </p:nvSpPr>
          <p:spPr bwMode="auto">
            <a:xfrm>
              <a:off x="624" y="2640"/>
              <a:ext cx="10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00"/>
                  </a:solidFill>
                </a:rPr>
                <a:t>则称积分</a:t>
              </a:r>
            </a:p>
          </p:txBody>
        </p:sp>
        <p:graphicFrame>
          <p:nvGraphicFramePr>
            <p:cNvPr id="10" name="Object 73">
              <a:extLst>
                <a:ext uri="{FF2B5EF4-FFF2-40B4-BE49-F238E27FC236}">
                  <a16:creationId xmlns:a16="http://schemas.microsoft.com/office/drawing/2014/main" id="{54C717D5-0A31-424D-8776-5619B9B9BEE8}"/>
                </a:ext>
              </a:extLst>
            </p:cNvPr>
            <p:cNvGraphicFramePr>
              <a:graphicFrameLocks noChangeAspect="1"/>
            </p:cNvGraphicFramePr>
            <p:nvPr/>
          </p:nvGraphicFramePr>
          <p:xfrm>
            <a:off x="1666" y="2496"/>
            <a:ext cx="1316" cy="589"/>
          </p:xfrm>
          <a:graphic>
            <a:graphicData uri="http://schemas.openxmlformats.org/presentationml/2006/ole">
              <mc:AlternateContent xmlns:mc="http://schemas.openxmlformats.org/markup-compatibility/2006">
                <mc:Choice xmlns:v="urn:schemas-microsoft-com:vml" Requires="v">
                  <p:oleObj spid="_x0000_s108704" name="Equation" r:id="rId7" imgW="736560" imgH="330120" progId="Equation.DSMT4">
                    <p:embed/>
                  </p:oleObj>
                </mc:Choice>
                <mc:Fallback>
                  <p:oleObj name="Equation" r:id="rId7" imgW="736560" imgH="330120" progId="Equation.DSMT4">
                    <p:embed/>
                    <p:pic>
                      <p:nvPicPr>
                        <p:cNvPr id="284745" name="Object 73">
                          <a:extLst>
                            <a:ext uri="{FF2B5EF4-FFF2-40B4-BE49-F238E27FC236}">
                              <a16:creationId xmlns:a16="http://schemas.microsoft.com/office/drawing/2014/main" id="{E5978B53-41FA-4B06-9F02-33D0350CB6F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66" y="2496"/>
                          <a:ext cx="1316" cy="5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74">
              <a:extLst>
                <a:ext uri="{FF2B5EF4-FFF2-40B4-BE49-F238E27FC236}">
                  <a16:creationId xmlns:a16="http://schemas.microsoft.com/office/drawing/2014/main" id="{A4029F75-C4ED-44C0-8801-A8B5C66B36F9}"/>
                </a:ext>
              </a:extLst>
            </p:cNvPr>
            <p:cNvSpPr txBox="1">
              <a:spLocks noChangeArrowheads="1"/>
            </p:cNvSpPr>
            <p:nvPr/>
          </p:nvSpPr>
          <p:spPr bwMode="auto">
            <a:xfrm>
              <a:off x="3024" y="2654"/>
              <a:ext cx="18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00"/>
                  </a:solidFill>
                  <a:latin typeface="Times New Roman" panose="02020603050405020304" pitchFamily="18" charset="0"/>
                </a:rPr>
                <a:t>为</a:t>
              </a:r>
              <a:r>
                <a:rPr kumimoji="1" lang="en-US" altLang="zh-CN" sz="2800" b="1" i="1" dirty="0">
                  <a:solidFill>
                    <a:srgbClr val="000000"/>
                  </a:solidFill>
                  <a:latin typeface="Times New Roman" panose="02020603050405020304" pitchFamily="18" charset="0"/>
                </a:rPr>
                <a:t>X </a:t>
              </a:r>
              <a:r>
                <a:rPr kumimoji="1" lang="zh-CN" altLang="en-US" sz="2800" b="1" dirty="0">
                  <a:solidFill>
                    <a:srgbClr val="000000"/>
                  </a:solidFill>
                  <a:latin typeface="Times New Roman" panose="02020603050405020304" pitchFamily="18" charset="0"/>
                </a:rPr>
                <a:t>的</a:t>
              </a:r>
              <a:r>
                <a:rPr kumimoji="1" lang="zh-CN" altLang="en-US" sz="2800" b="1" dirty="0">
                  <a:solidFill>
                    <a:schemeClr val="tx1"/>
                  </a:solidFill>
                  <a:latin typeface="Times New Roman" panose="02020603050405020304" pitchFamily="18" charset="0"/>
                </a:rPr>
                <a:t>数学期望</a:t>
              </a:r>
              <a:r>
                <a:rPr kumimoji="1" lang="zh-CN" altLang="en-US" sz="2800" b="1" dirty="0">
                  <a:solidFill>
                    <a:srgbClr val="000000"/>
                  </a:solidFill>
                  <a:latin typeface="Times New Roman" panose="02020603050405020304" pitchFamily="18" charset="0"/>
                </a:rPr>
                <a:t>。</a:t>
              </a:r>
            </a:p>
          </p:txBody>
        </p:sp>
      </p:grpSp>
      <p:graphicFrame>
        <p:nvGraphicFramePr>
          <p:cNvPr id="12" name="Object 75">
            <a:extLst>
              <a:ext uri="{FF2B5EF4-FFF2-40B4-BE49-F238E27FC236}">
                <a16:creationId xmlns:a16="http://schemas.microsoft.com/office/drawing/2014/main" id="{85BA98D8-23CA-4D72-B173-86D6B10A2CEB}"/>
              </a:ext>
            </a:extLst>
          </p:cNvPr>
          <p:cNvGraphicFramePr>
            <a:graphicFrameLocks noChangeAspect="1"/>
          </p:cNvGraphicFramePr>
          <p:nvPr>
            <p:extLst>
              <p:ext uri="{D42A27DB-BD31-4B8C-83A1-F6EECF244321}">
                <p14:modId xmlns:p14="http://schemas.microsoft.com/office/powerpoint/2010/main" val="3779887365"/>
              </p:ext>
            </p:extLst>
          </p:nvPr>
        </p:nvGraphicFramePr>
        <p:xfrm>
          <a:off x="2971896" y="5486450"/>
          <a:ext cx="3962400" cy="903288"/>
        </p:xfrm>
        <a:graphic>
          <a:graphicData uri="http://schemas.openxmlformats.org/presentationml/2006/ole">
            <mc:AlternateContent xmlns:mc="http://schemas.openxmlformats.org/markup-compatibility/2006">
              <mc:Choice xmlns:v="urn:schemas-microsoft-com:vml" Requires="v">
                <p:oleObj spid="_x0000_s108705" name="Equation" r:id="rId9" imgW="1447560" imgH="330120" progId="Equation.DSMT4">
                  <p:embed/>
                </p:oleObj>
              </mc:Choice>
              <mc:Fallback>
                <p:oleObj name="Equation" r:id="rId9" imgW="1447560" imgH="330120" progId="Equation.DSMT4">
                  <p:embed/>
                  <p:pic>
                    <p:nvPicPr>
                      <p:cNvPr id="284747" name="Object 75">
                        <a:extLst>
                          <a:ext uri="{FF2B5EF4-FFF2-40B4-BE49-F238E27FC236}">
                            <a16:creationId xmlns:a16="http://schemas.microsoft.com/office/drawing/2014/main" id="{F57364A9-76BB-445A-ABF1-D064710BB26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1896" y="5486450"/>
                        <a:ext cx="3962400" cy="903288"/>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 Box 76">
            <a:extLst>
              <a:ext uri="{FF2B5EF4-FFF2-40B4-BE49-F238E27FC236}">
                <a16:creationId xmlns:a16="http://schemas.microsoft.com/office/drawing/2014/main" id="{8D43647A-5F32-4FD1-8251-9821E7E5EBF1}"/>
              </a:ext>
            </a:extLst>
          </p:cNvPr>
          <p:cNvSpPr txBox="1">
            <a:spLocks noChangeArrowheads="1"/>
          </p:cNvSpPr>
          <p:nvPr/>
        </p:nvSpPr>
        <p:spPr bwMode="auto">
          <a:xfrm>
            <a:off x="914496" y="4953050"/>
            <a:ext cx="2438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000000"/>
                </a:solidFill>
              </a:rPr>
              <a:t>通常记为</a:t>
            </a:r>
            <a:r>
              <a:rPr kumimoji="1" lang="en-US" altLang="zh-CN" sz="2800" b="1" i="1" dirty="0">
                <a:solidFill>
                  <a:srgbClr val="000000"/>
                </a:solidFill>
                <a:latin typeface="Times New Roman" panose="02020603050405020304" pitchFamily="18" charset="0"/>
              </a:rPr>
              <a:t>E</a:t>
            </a:r>
            <a:r>
              <a:rPr kumimoji="1" lang="en-US" altLang="zh-CN" sz="2800" b="1" dirty="0">
                <a:solidFill>
                  <a:srgbClr val="000000"/>
                </a:solidFill>
                <a:latin typeface="Times New Roman" panose="02020603050405020304" pitchFamily="18" charset="0"/>
              </a:rPr>
              <a:t>(</a:t>
            </a:r>
            <a:r>
              <a:rPr kumimoji="1" lang="en-US" altLang="zh-CN" sz="2800" b="1" i="1" dirty="0">
                <a:solidFill>
                  <a:srgbClr val="000000"/>
                </a:solidFill>
                <a:latin typeface="Times New Roman" panose="02020603050405020304" pitchFamily="18" charset="0"/>
              </a:rPr>
              <a:t>X</a:t>
            </a:r>
            <a:r>
              <a:rPr kumimoji="1" lang="en-US" altLang="zh-CN" sz="2800" b="1" dirty="0">
                <a:solidFill>
                  <a:srgbClr val="000000"/>
                </a:solidFill>
                <a:latin typeface="Times New Roman" panose="02020603050405020304" pitchFamily="18" charset="0"/>
              </a:rPr>
              <a:t>)</a:t>
            </a:r>
          </a:p>
        </p:txBody>
      </p:sp>
      <p:sp>
        <p:nvSpPr>
          <p:cNvPr id="14" name="Text Box 77">
            <a:extLst>
              <a:ext uri="{FF2B5EF4-FFF2-40B4-BE49-F238E27FC236}">
                <a16:creationId xmlns:a16="http://schemas.microsoft.com/office/drawing/2014/main" id="{38335E8D-200A-4FD9-B86C-3BF8FC8CB583}"/>
              </a:ext>
            </a:extLst>
          </p:cNvPr>
          <p:cNvSpPr txBox="1">
            <a:spLocks noChangeArrowheads="1"/>
          </p:cNvSpPr>
          <p:nvPr/>
        </p:nvSpPr>
        <p:spPr bwMode="auto">
          <a:xfrm>
            <a:off x="609758" y="623655"/>
            <a:ext cx="632453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3200" b="1" dirty="0">
                <a:solidFill>
                  <a:srgbClr val="0000FF"/>
                </a:solidFill>
                <a:latin typeface="Times New Roman" panose="02020603050405020304" pitchFamily="18" charset="0"/>
              </a:rPr>
              <a:t>2.</a:t>
            </a:r>
            <a:r>
              <a:rPr kumimoji="1" lang="zh-CN" altLang="en-US" sz="3200" b="1" dirty="0">
                <a:solidFill>
                  <a:srgbClr val="0000FF"/>
                </a:solidFill>
                <a:latin typeface="Times New Roman" panose="02020603050405020304" pitchFamily="18" charset="0"/>
              </a:rPr>
              <a:t>连续型随机变量的数学期望</a:t>
            </a:r>
          </a:p>
        </p:txBody>
      </p:sp>
    </p:spTree>
    <p:extLst>
      <p:ext uri="{BB962C8B-B14F-4D97-AF65-F5344CB8AC3E}">
        <p14:creationId xmlns:p14="http://schemas.microsoft.com/office/powerpoint/2010/main" val="137787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randombar(horizontal)">
                                      <p:cBhvr>
                                        <p:cTn id="27" dur="500"/>
                                        <p:tgtEl>
                                          <p:spTgt spid="13"/>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utoUpdateAnimBg="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7D86AC-4442-4A00-B1AD-CDA8F077C5E8}"/>
              </a:ext>
            </a:extLst>
          </p:cNvPr>
          <p:cNvSpPr>
            <a:spLocks noGrp="1"/>
          </p:cNvSpPr>
          <p:nvPr>
            <p:ph type="title"/>
          </p:nvPr>
        </p:nvSpPr>
        <p:spPr/>
        <p:txBody>
          <a:bodyPr/>
          <a:lstStyle/>
          <a:p>
            <a:r>
              <a:rPr lang="en-US" altLang="zh-CN" dirty="0"/>
              <a:t>3.5-3 </a:t>
            </a:r>
            <a:r>
              <a:rPr lang="zh-CN" altLang="en-US" dirty="0"/>
              <a:t>随机变量的数字特征</a:t>
            </a:r>
          </a:p>
        </p:txBody>
      </p:sp>
      <p:sp>
        <p:nvSpPr>
          <p:cNvPr id="3" name="内容占位符 2">
            <a:extLst>
              <a:ext uri="{FF2B5EF4-FFF2-40B4-BE49-F238E27FC236}">
                <a16:creationId xmlns:a16="http://schemas.microsoft.com/office/drawing/2014/main" id="{914F6530-8A77-40B9-9FDF-AE65D1CD274C}"/>
              </a:ext>
            </a:extLst>
          </p:cNvPr>
          <p:cNvSpPr>
            <a:spLocks noGrp="1"/>
          </p:cNvSpPr>
          <p:nvPr>
            <p:ph idx="1"/>
          </p:nvPr>
        </p:nvSpPr>
        <p:spPr/>
        <p:txBody>
          <a:bodyPr/>
          <a:lstStyle/>
          <a:p>
            <a:endParaRPr lang="zh-CN" altLang="en-US" dirty="0"/>
          </a:p>
        </p:txBody>
      </p:sp>
      <p:sp>
        <p:nvSpPr>
          <p:cNvPr id="4" name="Text Box 12">
            <a:extLst>
              <a:ext uri="{FF2B5EF4-FFF2-40B4-BE49-F238E27FC236}">
                <a16:creationId xmlns:a16="http://schemas.microsoft.com/office/drawing/2014/main" id="{86CFFFA0-3827-46DC-B152-CBE85E128E59}"/>
              </a:ext>
            </a:extLst>
          </p:cNvPr>
          <p:cNvSpPr txBox="1">
            <a:spLocks noChangeArrowheads="1"/>
          </p:cNvSpPr>
          <p:nvPr/>
        </p:nvSpPr>
        <p:spPr bwMode="auto">
          <a:xfrm>
            <a:off x="609600" y="533400"/>
            <a:ext cx="4343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dirty="0"/>
              <a:t>常见连续型分布的期望</a:t>
            </a:r>
          </a:p>
        </p:txBody>
      </p:sp>
      <p:sp>
        <p:nvSpPr>
          <p:cNvPr id="5" name="Rectangle 13">
            <a:extLst>
              <a:ext uri="{FF2B5EF4-FFF2-40B4-BE49-F238E27FC236}">
                <a16:creationId xmlns:a16="http://schemas.microsoft.com/office/drawing/2014/main" id="{470C37B5-7FDD-44B2-9682-7AA3A9F37DEB}"/>
              </a:ext>
            </a:extLst>
          </p:cNvPr>
          <p:cNvSpPr>
            <a:spLocks noChangeArrowheads="1"/>
          </p:cNvSpPr>
          <p:nvPr/>
        </p:nvSpPr>
        <p:spPr bwMode="auto">
          <a:xfrm>
            <a:off x="685800" y="1524000"/>
            <a:ext cx="51816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v"/>
              <a:defRPr sz="28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zh-CN" dirty="0">
                <a:solidFill>
                  <a:schemeClr val="tx1"/>
                </a:solidFill>
                <a:latin typeface="楷体_GB2312" pitchFamily="49" charset="-122"/>
              </a:rPr>
              <a:t>(1)</a:t>
            </a:r>
            <a:r>
              <a:rPr lang="en-US" altLang="zh-CN" dirty="0">
                <a:solidFill>
                  <a:srgbClr val="0000FF"/>
                </a:solidFill>
                <a:latin typeface="楷体_GB2312" pitchFamily="49" charset="-122"/>
              </a:rPr>
              <a:t> </a:t>
            </a:r>
            <a:r>
              <a:rPr lang="zh-CN" altLang="en-US" dirty="0">
                <a:solidFill>
                  <a:srgbClr val="0000FF"/>
                </a:solidFill>
                <a:latin typeface="楷体_GB2312" pitchFamily="49" charset="-122"/>
              </a:rPr>
              <a:t>均匀分布 </a:t>
            </a:r>
            <a:r>
              <a:rPr lang="en-US" altLang="zh-CN" i="1" dirty="0">
                <a:solidFill>
                  <a:schemeClr val="tx1"/>
                </a:solidFill>
              </a:rPr>
              <a:t>X</a:t>
            </a:r>
            <a:r>
              <a:rPr lang="zh-CN" altLang="en-US" dirty="0">
                <a:solidFill>
                  <a:schemeClr val="tx1"/>
                </a:solidFill>
              </a:rPr>
              <a:t>～</a:t>
            </a:r>
            <a:r>
              <a:rPr lang="en-US" altLang="zh-CN" i="1" dirty="0">
                <a:solidFill>
                  <a:schemeClr val="tx1"/>
                </a:solidFill>
              </a:rPr>
              <a:t>U </a:t>
            </a:r>
            <a:r>
              <a:rPr lang="en-US" altLang="zh-CN" dirty="0">
                <a:solidFill>
                  <a:schemeClr val="tx1"/>
                </a:solidFill>
              </a:rPr>
              <a:t>(</a:t>
            </a:r>
            <a:r>
              <a:rPr lang="en-US" altLang="zh-CN" dirty="0" err="1">
                <a:solidFill>
                  <a:schemeClr val="tx1"/>
                </a:solidFill>
              </a:rPr>
              <a:t>a,b</a:t>
            </a:r>
            <a:r>
              <a:rPr lang="en-US" altLang="zh-CN" dirty="0">
                <a:solidFill>
                  <a:schemeClr val="tx1"/>
                </a:solidFill>
              </a:rPr>
              <a:t>)</a:t>
            </a:r>
          </a:p>
        </p:txBody>
      </p:sp>
      <p:graphicFrame>
        <p:nvGraphicFramePr>
          <p:cNvPr id="6" name="Object 14">
            <a:extLst>
              <a:ext uri="{FF2B5EF4-FFF2-40B4-BE49-F238E27FC236}">
                <a16:creationId xmlns:a16="http://schemas.microsoft.com/office/drawing/2014/main" id="{306487A3-E251-4D2D-8486-34140F008794}"/>
              </a:ext>
            </a:extLst>
          </p:cNvPr>
          <p:cNvGraphicFramePr>
            <a:graphicFrameLocks noChangeAspect="1"/>
          </p:cNvGraphicFramePr>
          <p:nvPr>
            <p:extLst>
              <p:ext uri="{D42A27DB-BD31-4B8C-83A1-F6EECF244321}">
                <p14:modId xmlns:p14="http://schemas.microsoft.com/office/powerpoint/2010/main" val="3204178018"/>
              </p:ext>
            </p:extLst>
          </p:nvPr>
        </p:nvGraphicFramePr>
        <p:xfrm>
          <a:off x="2590800" y="4419600"/>
          <a:ext cx="3402013" cy="911225"/>
        </p:xfrm>
        <a:graphic>
          <a:graphicData uri="http://schemas.openxmlformats.org/presentationml/2006/ole">
            <mc:AlternateContent xmlns:mc="http://schemas.openxmlformats.org/markup-compatibility/2006">
              <mc:Choice xmlns:v="urn:schemas-microsoft-com:vml" Requires="v">
                <p:oleObj spid="_x0000_s109726" name="Equation" r:id="rId3" imgW="1231560" imgH="330120" progId="Equation.DSMT4">
                  <p:embed/>
                </p:oleObj>
              </mc:Choice>
              <mc:Fallback>
                <p:oleObj name="Equation" r:id="rId3" imgW="1231560" imgH="330120" progId="Equation.DSMT4">
                  <p:embed/>
                  <p:pic>
                    <p:nvPicPr>
                      <p:cNvPr id="320526" name="Object 14">
                        <a:extLst>
                          <a:ext uri="{FF2B5EF4-FFF2-40B4-BE49-F238E27FC236}">
                            <a16:creationId xmlns:a16="http://schemas.microsoft.com/office/drawing/2014/main" id="{389AC4F2-5F1D-4979-8633-7EC869B4D7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4419600"/>
                        <a:ext cx="3402013"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5">
            <a:extLst>
              <a:ext uri="{FF2B5EF4-FFF2-40B4-BE49-F238E27FC236}">
                <a16:creationId xmlns:a16="http://schemas.microsoft.com/office/drawing/2014/main" id="{3A427980-6E66-43FD-9954-A1ECA70661F1}"/>
              </a:ext>
            </a:extLst>
          </p:cNvPr>
          <p:cNvGraphicFramePr>
            <a:graphicFrameLocks noChangeAspect="1"/>
          </p:cNvGraphicFramePr>
          <p:nvPr>
            <p:extLst>
              <p:ext uri="{D42A27DB-BD31-4B8C-83A1-F6EECF244321}">
                <p14:modId xmlns:p14="http://schemas.microsoft.com/office/powerpoint/2010/main" val="1892361638"/>
              </p:ext>
            </p:extLst>
          </p:nvPr>
        </p:nvGraphicFramePr>
        <p:xfrm>
          <a:off x="3641725" y="5427663"/>
          <a:ext cx="2087563" cy="1079500"/>
        </p:xfrm>
        <a:graphic>
          <a:graphicData uri="http://schemas.openxmlformats.org/presentationml/2006/ole">
            <mc:AlternateContent xmlns:mc="http://schemas.openxmlformats.org/markup-compatibility/2006">
              <mc:Choice xmlns:v="urn:schemas-microsoft-com:vml" Requires="v">
                <p:oleObj spid="_x0000_s109727" name="Equation" r:id="rId5" imgW="761760" imgH="393480" progId="Equation.DSMT4">
                  <p:embed/>
                </p:oleObj>
              </mc:Choice>
              <mc:Fallback>
                <p:oleObj name="Equation" r:id="rId5" imgW="761760" imgH="393480" progId="Equation.DSMT4">
                  <p:embed/>
                  <p:pic>
                    <p:nvPicPr>
                      <p:cNvPr id="320527" name="Object 15">
                        <a:extLst>
                          <a:ext uri="{FF2B5EF4-FFF2-40B4-BE49-F238E27FC236}">
                            <a16:creationId xmlns:a16="http://schemas.microsoft.com/office/drawing/2014/main" id="{F1B90E10-03E3-4667-8075-36382B1755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1725" y="5427663"/>
                        <a:ext cx="2087563"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 name="Group 16">
            <a:extLst>
              <a:ext uri="{FF2B5EF4-FFF2-40B4-BE49-F238E27FC236}">
                <a16:creationId xmlns:a16="http://schemas.microsoft.com/office/drawing/2014/main" id="{B754C009-C35A-4795-BE09-A28BE8EA474D}"/>
              </a:ext>
            </a:extLst>
          </p:cNvPr>
          <p:cNvGrpSpPr>
            <a:grpSpLocks/>
          </p:cNvGrpSpPr>
          <p:nvPr/>
        </p:nvGrpSpPr>
        <p:grpSpPr bwMode="auto">
          <a:xfrm>
            <a:off x="5724525" y="5418138"/>
            <a:ext cx="1404938" cy="1079500"/>
            <a:chOff x="3606" y="3413"/>
            <a:chExt cx="885" cy="680"/>
          </a:xfrm>
        </p:grpSpPr>
        <p:graphicFrame>
          <p:nvGraphicFramePr>
            <p:cNvPr id="9" name="Object 17">
              <a:extLst>
                <a:ext uri="{FF2B5EF4-FFF2-40B4-BE49-F238E27FC236}">
                  <a16:creationId xmlns:a16="http://schemas.microsoft.com/office/drawing/2014/main" id="{8B394525-574D-4BC9-9A75-EF8FC3085674}"/>
                </a:ext>
              </a:extLst>
            </p:cNvPr>
            <p:cNvGraphicFramePr>
              <a:graphicFrameLocks noChangeAspect="1"/>
            </p:cNvGraphicFramePr>
            <p:nvPr/>
          </p:nvGraphicFramePr>
          <p:xfrm>
            <a:off x="3877" y="3413"/>
            <a:ext cx="614" cy="680"/>
          </p:xfrm>
          <a:graphic>
            <a:graphicData uri="http://schemas.openxmlformats.org/presentationml/2006/ole">
              <mc:AlternateContent xmlns:mc="http://schemas.openxmlformats.org/markup-compatibility/2006">
                <mc:Choice xmlns:v="urn:schemas-microsoft-com:vml" Requires="v">
                  <p:oleObj spid="_x0000_s109728" name="Equation" r:id="rId7" imgW="355320" imgH="393480" progId="Equation.DSMT4">
                    <p:embed/>
                  </p:oleObj>
                </mc:Choice>
                <mc:Fallback>
                  <p:oleObj name="Equation" r:id="rId7" imgW="355320" imgH="393480" progId="Equation.DSMT4">
                    <p:embed/>
                    <p:pic>
                      <p:nvPicPr>
                        <p:cNvPr id="320529" name="Object 17">
                          <a:extLst>
                            <a:ext uri="{FF2B5EF4-FFF2-40B4-BE49-F238E27FC236}">
                              <a16:creationId xmlns:a16="http://schemas.microsoft.com/office/drawing/2014/main" id="{A8695DD6-4225-448D-8237-B6561E3F863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7" y="3413"/>
                          <a:ext cx="614" cy="680"/>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18">
              <a:extLst>
                <a:ext uri="{FF2B5EF4-FFF2-40B4-BE49-F238E27FC236}">
                  <a16:creationId xmlns:a16="http://schemas.microsoft.com/office/drawing/2014/main" id="{90814064-1397-4FCB-AB9B-1F43FD298958}"/>
                </a:ext>
              </a:extLst>
            </p:cNvPr>
            <p:cNvSpPr txBox="1">
              <a:spLocks noChangeArrowheads="1"/>
            </p:cNvSpPr>
            <p:nvPr/>
          </p:nvSpPr>
          <p:spPr bwMode="auto">
            <a:xfrm>
              <a:off x="3606" y="3564"/>
              <a:ext cx="24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ea typeface="宋体" panose="02010600030101010101" pitchFamily="2" charset="-122"/>
                </a:rPr>
                <a:t>=</a:t>
              </a:r>
            </a:p>
          </p:txBody>
        </p:sp>
      </p:grpSp>
      <p:grpSp>
        <p:nvGrpSpPr>
          <p:cNvPr id="11" name="Group 19">
            <a:extLst>
              <a:ext uri="{FF2B5EF4-FFF2-40B4-BE49-F238E27FC236}">
                <a16:creationId xmlns:a16="http://schemas.microsoft.com/office/drawing/2014/main" id="{84A9C312-8565-49BE-B711-B8E20D22A717}"/>
              </a:ext>
            </a:extLst>
          </p:cNvPr>
          <p:cNvGrpSpPr>
            <a:grpSpLocks/>
          </p:cNvGrpSpPr>
          <p:nvPr/>
        </p:nvGrpSpPr>
        <p:grpSpPr bwMode="auto">
          <a:xfrm>
            <a:off x="1371600" y="1981200"/>
            <a:ext cx="7010400" cy="1722438"/>
            <a:chOff x="912" y="1248"/>
            <a:chExt cx="4321" cy="1085"/>
          </a:xfrm>
        </p:grpSpPr>
        <p:graphicFrame>
          <p:nvGraphicFramePr>
            <p:cNvPr id="12" name="Object 20">
              <a:extLst>
                <a:ext uri="{FF2B5EF4-FFF2-40B4-BE49-F238E27FC236}">
                  <a16:creationId xmlns:a16="http://schemas.microsoft.com/office/drawing/2014/main" id="{7BEA228D-9318-45DE-A7F3-B4DB855C5B92}"/>
                </a:ext>
              </a:extLst>
            </p:cNvPr>
            <p:cNvGraphicFramePr>
              <a:graphicFrameLocks noChangeAspect="1"/>
            </p:cNvGraphicFramePr>
            <p:nvPr/>
          </p:nvGraphicFramePr>
          <p:xfrm>
            <a:off x="2544" y="1248"/>
            <a:ext cx="2689" cy="1085"/>
          </p:xfrm>
          <a:graphic>
            <a:graphicData uri="http://schemas.openxmlformats.org/presentationml/2006/ole">
              <mc:AlternateContent xmlns:mc="http://schemas.openxmlformats.org/markup-compatibility/2006">
                <mc:Choice xmlns:v="urn:schemas-microsoft-com:vml" Requires="v">
                  <p:oleObj spid="_x0000_s109729" name="Equation" r:id="rId9" imgW="1638000" imgH="660240" progId="Equation.DSMT4">
                    <p:embed/>
                  </p:oleObj>
                </mc:Choice>
                <mc:Fallback>
                  <p:oleObj name="Equation" r:id="rId9" imgW="1638000" imgH="660240" progId="Equation.DSMT4">
                    <p:embed/>
                    <p:pic>
                      <p:nvPicPr>
                        <p:cNvPr id="320532" name="Object 20">
                          <a:extLst>
                            <a:ext uri="{FF2B5EF4-FFF2-40B4-BE49-F238E27FC236}">
                              <a16:creationId xmlns:a16="http://schemas.microsoft.com/office/drawing/2014/main" id="{B6A848AF-33E6-401A-839A-3AB03BF1144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44" y="1248"/>
                          <a:ext cx="2689" cy="1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 Box 21">
              <a:extLst>
                <a:ext uri="{FF2B5EF4-FFF2-40B4-BE49-F238E27FC236}">
                  <a16:creationId xmlns:a16="http://schemas.microsoft.com/office/drawing/2014/main" id="{ECF2A6D1-FD2E-491F-819B-C7F2261B93FE}"/>
                </a:ext>
              </a:extLst>
            </p:cNvPr>
            <p:cNvSpPr txBox="1">
              <a:spLocks noChangeArrowheads="1"/>
            </p:cNvSpPr>
            <p:nvPr/>
          </p:nvSpPr>
          <p:spPr bwMode="auto">
            <a:xfrm>
              <a:off x="912" y="1584"/>
              <a:ext cx="158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i="1">
                  <a:latin typeface="Times New Roman" panose="02020603050405020304" pitchFamily="18" charset="0"/>
                </a:rPr>
                <a:t>X</a:t>
              </a:r>
              <a:r>
                <a:rPr kumimoji="1" lang="zh-CN" altLang="en-US" sz="2800" b="1"/>
                <a:t>的概率密度为</a:t>
              </a:r>
            </a:p>
          </p:txBody>
        </p:sp>
      </p:grpSp>
      <p:sp>
        <p:nvSpPr>
          <p:cNvPr id="14" name="Text Box 22">
            <a:extLst>
              <a:ext uri="{FF2B5EF4-FFF2-40B4-BE49-F238E27FC236}">
                <a16:creationId xmlns:a16="http://schemas.microsoft.com/office/drawing/2014/main" id="{3C458994-009B-4773-A6A3-984C02CC9FEB}"/>
              </a:ext>
            </a:extLst>
          </p:cNvPr>
          <p:cNvSpPr txBox="1">
            <a:spLocks noChangeArrowheads="1"/>
          </p:cNvSpPr>
          <p:nvPr/>
        </p:nvSpPr>
        <p:spPr bwMode="auto">
          <a:xfrm>
            <a:off x="1371600" y="3886200"/>
            <a:ext cx="4800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t>由定义可知 </a:t>
            </a:r>
            <a:r>
              <a:rPr kumimoji="1" lang="en-US" altLang="zh-CN" sz="2800" b="1" i="1">
                <a:latin typeface="Times New Roman" panose="02020603050405020304" pitchFamily="18" charset="0"/>
              </a:rPr>
              <a:t>X </a:t>
            </a:r>
            <a:r>
              <a:rPr kumimoji="1" lang="zh-CN" altLang="en-US" sz="2800" b="1"/>
              <a:t>的数学期望为</a:t>
            </a:r>
          </a:p>
        </p:txBody>
      </p:sp>
    </p:spTree>
    <p:extLst>
      <p:ext uri="{BB962C8B-B14F-4D97-AF65-F5344CB8AC3E}">
        <p14:creationId xmlns:p14="http://schemas.microsoft.com/office/powerpoint/2010/main" val="237044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strips(downRigh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autoUpdateAnimBg="0"/>
      <p:bldP spid="14" grpId="0"/>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969407-461C-4A4B-B4D8-3272AFA2A4D5}"/>
              </a:ext>
            </a:extLst>
          </p:cNvPr>
          <p:cNvSpPr>
            <a:spLocks noGrp="1"/>
          </p:cNvSpPr>
          <p:nvPr>
            <p:ph type="title"/>
          </p:nvPr>
        </p:nvSpPr>
        <p:spPr/>
        <p:txBody>
          <a:bodyPr/>
          <a:lstStyle/>
          <a:p>
            <a:r>
              <a:rPr lang="en-US" altLang="zh-CN" dirty="0"/>
              <a:t>3.5-3 </a:t>
            </a:r>
            <a:r>
              <a:rPr lang="zh-CN" altLang="en-US" dirty="0"/>
              <a:t>随机变量的数字特征</a:t>
            </a:r>
          </a:p>
        </p:txBody>
      </p:sp>
      <p:sp>
        <p:nvSpPr>
          <p:cNvPr id="3" name="内容占位符 2">
            <a:extLst>
              <a:ext uri="{FF2B5EF4-FFF2-40B4-BE49-F238E27FC236}">
                <a16:creationId xmlns:a16="http://schemas.microsoft.com/office/drawing/2014/main" id="{D3F7D3AA-E2C7-46FC-AFE5-F4C340621D38}"/>
              </a:ext>
            </a:extLst>
          </p:cNvPr>
          <p:cNvSpPr>
            <a:spLocks noGrp="1"/>
          </p:cNvSpPr>
          <p:nvPr>
            <p:ph idx="1"/>
          </p:nvPr>
        </p:nvSpPr>
        <p:spPr/>
        <p:txBody>
          <a:bodyPr/>
          <a:lstStyle/>
          <a:p>
            <a:endParaRPr lang="zh-CN" altLang="en-US" dirty="0"/>
          </a:p>
        </p:txBody>
      </p:sp>
      <p:sp>
        <p:nvSpPr>
          <p:cNvPr id="4" name="Rectangle 50">
            <a:extLst>
              <a:ext uri="{FF2B5EF4-FFF2-40B4-BE49-F238E27FC236}">
                <a16:creationId xmlns:a16="http://schemas.microsoft.com/office/drawing/2014/main" id="{DD3E0D01-3351-4EEF-B288-64267D8551B1}"/>
              </a:ext>
            </a:extLst>
          </p:cNvPr>
          <p:cNvSpPr>
            <a:spLocks noChangeArrowheads="1"/>
          </p:cNvSpPr>
          <p:nvPr/>
        </p:nvSpPr>
        <p:spPr bwMode="auto">
          <a:xfrm>
            <a:off x="685800" y="1066800"/>
            <a:ext cx="32004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v"/>
              <a:defRPr sz="28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zh-CN" sz="3200" dirty="0">
                <a:latin typeface="楷体_GB2312" pitchFamily="49" charset="-122"/>
              </a:rPr>
              <a:t>(2) </a:t>
            </a:r>
            <a:r>
              <a:rPr lang="zh-CN" altLang="en-US" sz="3200" dirty="0">
                <a:solidFill>
                  <a:srgbClr val="0000FF"/>
                </a:solidFill>
                <a:latin typeface="楷体_GB2312" pitchFamily="49" charset="-122"/>
              </a:rPr>
              <a:t>指数分布</a:t>
            </a:r>
          </a:p>
        </p:txBody>
      </p:sp>
      <p:graphicFrame>
        <p:nvGraphicFramePr>
          <p:cNvPr id="5" name="Object 51">
            <a:extLst>
              <a:ext uri="{FF2B5EF4-FFF2-40B4-BE49-F238E27FC236}">
                <a16:creationId xmlns:a16="http://schemas.microsoft.com/office/drawing/2014/main" id="{CD5660D4-F567-485F-8D6A-E58B3AEE0E4F}"/>
              </a:ext>
            </a:extLst>
          </p:cNvPr>
          <p:cNvGraphicFramePr>
            <a:graphicFrameLocks noChangeAspect="1"/>
          </p:cNvGraphicFramePr>
          <p:nvPr/>
        </p:nvGraphicFramePr>
        <p:xfrm>
          <a:off x="2139950" y="4038600"/>
          <a:ext cx="4275138" cy="1079500"/>
        </p:xfrm>
        <a:graphic>
          <a:graphicData uri="http://schemas.openxmlformats.org/presentationml/2006/ole">
            <mc:AlternateContent xmlns:mc="http://schemas.openxmlformats.org/markup-compatibility/2006">
              <mc:Choice xmlns:v="urn:schemas-microsoft-com:vml" Requires="v">
                <p:oleObj spid="_x0000_s110750" name="Equation" r:id="rId3" imgW="1307880" imgH="330120" progId="Equation.DSMT4">
                  <p:embed/>
                </p:oleObj>
              </mc:Choice>
              <mc:Fallback>
                <p:oleObj name="Equation" r:id="rId3" imgW="1307880" imgH="330120" progId="Equation.DSMT4">
                  <p:embed/>
                  <p:pic>
                    <p:nvPicPr>
                      <p:cNvPr id="321587" name="Object 51">
                        <a:extLst>
                          <a:ext uri="{FF2B5EF4-FFF2-40B4-BE49-F238E27FC236}">
                            <a16:creationId xmlns:a16="http://schemas.microsoft.com/office/drawing/2014/main" id="{695CE24E-5BF5-46DF-8A86-04FC80CECD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9950" y="4038600"/>
                        <a:ext cx="4275138"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52">
            <a:extLst>
              <a:ext uri="{FF2B5EF4-FFF2-40B4-BE49-F238E27FC236}">
                <a16:creationId xmlns:a16="http://schemas.microsoft.com/office/drawing/2014/main" id="{19F12764-FFE9-431F-9A4C-FFD517B14689}"/>
              </a:ext>
            </a:extLst>
          </p:cNvPr>
          <p:cNvGrpSpPr>
            <a:grpSpLocks/>
          </p:cNvGrpSpPr>
          <p:nvPr/>
        </p:nvGrpSpPr>
        <p:grpSpPr bwMode="auto">
          <a:xfrm>
            <a:off x="3352800" y="5181600"/>
            <a:ext cx="985838" cy="1079500"/>
            <a:chOff x="2112" y="3412"/>
            <a:chExt cx="621" cy="680"/>
          </a:xfrm>
        </p:grpSpPr>
        <p:graphicFrame>
          <p:nvGraphicFramePr>
            <p:cNvPr id="7" name="Object 53">
              <a:extLst>
                <a:ext uri="{FF2B5EF4-FFF2-40B4-BE49-F238E27FC236}">
                  <a16:creationId xmlns:a16="http://schemas.microsoft.com/office/drawing/2014/main" id="{DC1870EE-DC6D-46E1-B886-9AD38552A93E}"/>
                </a:ext>
              </a:extLst>
            </p:cNvPr>
            <p:cNvGraphicFramePr>
              <a:graphicFrameLocks noChangeAspect="1"/>
            </p:cNvGraphicFramePr>
            <p:nvPr/>
          </p:nvGraphicFramePr>
          <p:xfrm>
            <a:off x="2448" y="3412"/>
            <a:ext cx="285" cy="680"/>
          </p:xfrm>
          <a:graphic>
            <a:graphicData uri="http://schemas.openxmlformats.org/presentationml/2006/ole">
              <mc:AlternateContent xmlns:mc="http://schemas.openxmlformats.org/markup-compatibility/2006">
                <mc:Choice xmlns:v="urn:schemas-microsoft-com:vml" Requires="v">
                  <p:oleObj spid="_x0000_s110751" name="Equation" r:id="rId5" imgW="164880" imgH="393480" progId="Equation.DSMT4">
                    <p:embed/>
                  </p:oleObj>
                </mc:Choice>
                <mc:Fallback>
                  <p:oleObj name="Equation" r:id="rId5" imgW="164880" imgH="393480" progId="Equation.DSMT4">
                    <p:embed/>
                    <p:pic>
                      <p:nvPicPr>
                        <p:cNvPr id="321589" name="Object 53">
                          <a:extLst>
                            <a:ext uri="{FF2B5EF4-FFF2-40B4-BE49-F238E27FC236}">
                              <a16:creationId xmlns:a16="http://schemas.microsoft.com/office/drawing/2014/main" id="{6D96009E-ABC8-4232-AC9F-836256B3D98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8" y="3412"/>
                          <a:ext cx="285" cy="680"/>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54">
              <a:extLst>
                <a:ext uri="{FF2B5EF4-FFF2-40B4-BE49-F238E27FC236}">
                  <a16:creationId xmlns:a16="http://schemas.microsoft.com/office/drawing/2014/main" id="{6D8FFC77-FD44-4299-88A8-CADF81FC3DB6}"/>
                </a:ext>
              </a:extLst>
            </p:cNvPr>
            <p:cNvSpPr txBox="1">
              <a:spLocks noChangeArrowheads="1"/>
            </p:cNvSpPr>
            <p:nvPr/>
          </p:nvSpPr>
          <p:spPr bwMode="auto">
            <a:xfrm>
              <a:off x="2112" y="3552"/>
              <a:ext cx="24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1"/>
                  </a:solidFill>
                  <a:latin typeface="Times New Roman" panose="02020603050405020304" pitchFamily="18" charset="0"/>
                  <a:ea typeface="宋体" panose="02010600030101010101" pitchFamily="2" charset="-122"/>
                </a:rPr>
                <a:t>=</a:t>
              </a:r>
            </a:p>
          </p:txBody>
        </p:sp>
      </p:grpSp>
      <p:grpSp>
        <p:nvGrpSpPr>
          <p:cNvPr id="9" name="Group 55">
            <a:extLst>
              <a:ext uri="{FF2B5EF4-FFF2-40B4-BE49-F238E27FC236}">
                <a16:creationId xmlns:a16="http://schemas.microsoft.com/office/drawing/2014/main" id="{9E35EF87-2A7F-4538-A871-D593D691A677}"/>
              </a:ext>
            </a:extLst>
          </p:cNvPr>
          <p:cNvGrpSpPr>
            <a:grpSpLocks/>
          </p:cNvGrpSpPr>
          <p:nvPr/>
        </p:nvGrpSpPr>
        <p:grpSpPr bwMode="auto">
          <a:xfrm>
            <a:off x="762000" y="1828800"/>
            <a:ext cx="7785100" cy="1212850"/>
            <a:chOff x="528" y="1488"/>
            <a:chExt cx="4904" cy="764"/>
          </a:xfrm>
        </p:grpSpPr>
        <p:graphicFrame>
          <p:nvGraphicFramePr>
            <p:cNvPr id="10" name="Object 56">
              <a:extLst>
                <a:ext uri="{FF2B5EF4-FFF2-40B4-BE49-F238E27FC236}">
                  <a16:creationId xmlns:a16="http://schemas.microsoft.com/office/drawing/2014/main" id="{95340589-A5D2-46FC-8435-3EE2555AAA03}"/>
                </a:ext>
              </a:extLst>
            </p:cNvPr>
            <p:cNvGraphicFramePr>
              <a:graphicFrameLocks noChangeAspect="1"/>
            </p:cNvGraphicFramePr>
            <p:nvPr/>
          </p:nvGraphicFramePr>
          <p:xfrm>
            <a:off x="2112" y="1488"/>
            <a:ext cx="3320" cy="764"/>
          </p:xfrm>
          <a:graphic>
            <a:graphicData uri="http://schemas.openxmlformats.org/presentationml/2006/ole">
              <mc:AlternateContent xmlns:mc="http://schemas.openxmlformats.org/markup-compatibility/2006">
                <mc:Choice xmlns:v="urn:schemas-microsoft-com:vml" Requires="v">
                  <p:oleObj spid="_x0000_s110752" name="Equation" r:id="rId7" imgW="2095200" imgH="482400" progId="Equation.DSMT4">
                    <p:embed/>
                  </p:oleObj>
                </mc:Choice>
                <mc:Fallback>
                  <p:oleObj name="Equation" r:id="rId7" imgW="2095200" imgH="482400" progId="Equation.DSMT4">
                    <p:embed/>
                    <p:pic>
                      <p:nvPicPr>
                        <p:cNvPr id="321592" name="Object 56">
                          <a:extLst>
                            <a:ext uri="{FF2B5EF4-FFF2-40B4-BE49-F238E27FC236}">
                              <a16:creationId xmlns:a16="http://schemas.microsoft.com/office/drawing/2014/main" id="{844048BE-35AD-47AA-BDED-48A4F31D6CD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12" y="1488"/>
                          <a:ext cx="3320" cy="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57">
              <a:extLst>
                <a:ext uri="{FF2B5EF4-FFF2-40B4-BE49-F238E27FC236}">
                  <a16:creationId xmlns:a16="http://schemas.microsoft.com/office/drawing/2014/main" id="{63FCE1CD-5741-4BCA-8330-8C8CA55A51C2}"/>
                </a:ext>
              </a:extLst>
            </p:cNvPr>
            <p:cNvSpPr txBox="1">
              <a:spLocks noChangeArrowheads="1"/>
            </p:cNvSpPr>
            <p:nvPr/>
          </p:nvSpPr>
          <p:spPr bwMode="auto">
            <a:xfrm>
              <a:off x="528" y="1693"/>
              <a:ext cx="17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i="1">
                  <a:solidFill>
                    <a:srgbClr val="000000"/>
                  </a:solidFill>
                  <a:latin typeface="Times New Roman" panose="02020603050405020304" pitchFamily="18" charset="0"/>
                </a:rPr>
                <a:t>X</a:t>
              </a:r>
              <a:r>
                <a:rPr kumimoji="1" lang="zh-CN" altLang="en-US" sz="2800" b="1">
                  <a:solidFill>
                    <a:srgbClr val="000000"/>
                  </a:solidFill>
                </a:rPr>
                <a:t>的概率密度为</a:t>
              </a:r>
            </a:p>
          </p:txBody>
        </p:sp>
      </p:grpSp>
      <p:sp>
        <p:nvSpPr>
          <p:cNvPr id="12" name="Text Box 58">
            <a:extLst>
              <a:ext uri="{FF2B5EF4-FFF2-40B4-BE49-F238E27FC236}">
                <a16:creationId xmlns:a16="http://schemas.microsoft.com/office/drawing/2014/main" id="{A2586DC6-DA99-4422-9967-3DE2792C1729}"/>
              </a:ext>
            </a:extLst>
          </p:cNvPr>
          <p:cNvSpPr txBox="1">
            <a:spLocks noChangeArrowheads="1"/>
          </p:cNvSpPr>
          <p:nvPr/>
        </p:nvSpPr>
        <p:spPr bwMode="auto">
          <a:xfrm>
            <a:off x="685800" y="3505200"/>
            <a:ext cx="480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000000"/>
                </a:solidFill>
              </a:rPr>
              <a:t>由定义可知 </a:t>
            </a:r>
            <a:r>
              <a:rPr kumimoji="1" lang="en-US" altLang="zh-CN" sz="2800" b="1" i="1">
                <a:solidFill>
                  <a:srgbClr val="000000"/>
                </a:solidFill>
                <a:latin typeface="Times New Roman" panose="02020603050405020304" pitchFamily="18" charset="0"/>
              </a:rPr>
              <a:t>X </a:t>
            </a:r>
            <a:r>
              <a:rPr kumimoji="1" lang="zh-CN" altLang="en-US" sz="2800" b="1">
                <a:solidFill>
                  <a:srgbClr val="000000"/>
                </a:solidFill>
              </a:rPr>
              <a:t>的数学期望为</a:t>
            </a:r>
          </a:p>
        </p:txBody>
      </p:sp>
      <p:grpSp>
        <p:nvGrpSpPr>
          <p:cNvPr id="13" name="Group 59">
            <a:extLst>
              <a:ext uri="{FF2B5EF4-FFF2-40B4-BE49-F238E27FC236}">
                <a16:creationId xmlns:a16="http://schemas.microsoft.com/office/drawing/2014/main" id="{2BBAF549-E762-45AA-B173-57D50F2F2FCE}"/>
              </a:ext>
            </a:extLst>
          </p:cNvPr>
          <p:cNvGrpSpPr>
            <a:grpSpLocks/>
          </p:cNvGrpSpPr>
          <p:nvPr/>
        </p:nvGrpSpPr>
        <p:grpSpPr bwMode="auto">
          <a:xfrm>
            <a:off x="5486400" y="4953000"/>
            <a:ext cx="2971800" cy="1219200"/>
            <a:chOff x="3456" y="3216"/>
            <a:chExt cx="1872" cy="768"/>
          </a:xfrm>
        </p:grpSpPr>
        <p:sp>
          <p:nvSpPr>
            <p:cNvPr id="14" name="AutoShape 60">
              <a:extLst>
                <a:ext uri="{FF2B5EF4-FFF2-40B4-BE49-F238E27FC236}">
                  <a16:creationId xmlns:a16="http://schemas.microsoft.com/office/drawing/2014/main" id="{66BB6978-64DA-4573-8743-BE9F02794B38}"/>
                </a:ext>
              </a:extLst>
            </p:cNvPr>
            <p:cNvSpPr>
              <a:spLocks noChangeArrowheads="1"/>
            </p:cNvSpPr>
            <p:nvPr/>
          </p:nvSpPr>
          <p:spPr bwMode="auto">
            <a:xfrm>
              <a:off x="3456" y="3216"/>
              <a:ext cx="1872" cy="768"/>
            </a:xfrm>
            <a:prstGeom prst="wedgeRoundRectCallout">
              <a:avLst>
                <a:gd name="adj1" fmla="val -58866"/>
                <a:gd name="adj2" fmla="val -42185"/>
                <a:gd name="adj3" fmla="val 16667"/>
              </a:avLst>
            </a:prstGeom>
            <a:noFill/>
            <a:ln w="19050">
              <a:solidFill>
                <a:srgbClr val="008000"/>
              </a:solidFill>
              <a:miter lim="800000"/>
              <a:headEnd/>
              <a:tailEnd/>
            </a:ln>
            <a:effectLst/>
            <a:extLst>
              <a:ext uri="{909E8E84-426E-40DD-AFC4-6F175D3DCCD1}">
                <a14:hiddenFill xmlns:a14="http://schemas.microsoft.com/office/drawing/2010/main">
                  <a:solidFill>
                    <a:srgbClr val="00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r>
                <a:rPr kumimoji="1" lang="zh-CN" altLang="en-US" sz="2800" b="1">
                  <a:solidFill>
                    <a:srgbClr val="000000"/>
                  </a:solidFill>
                </a:rPr>
                <a:t>利用定积分公式</a:t>
              </a:r>
            </a:p>
            <a:p>
              <a:pPr algn="ctr"/>
              <a:endParaRPr kumimoji="1" lang="zh-CN" altLang="en-US" sz="2800" b="1">
                <a:solidFill>
                  <a:srgbClr val="000000"/>
                </a:solidFill>
              </a:endParaRPr>
            </a:p>
            <a:p>
              <a:pPr algn="ctr"/>
              <a:endParaRPr kumimoji="1" lang="en-US" altLang="zh-CN" sz="2800" b="1">
                <a:solidFill>
                  <a:schemeClr val="tx1"/>
                </a:solidFill>
              </a:endParaRPr>
            </a:p>
          </p:txBody>
        </p:sp>
        <p:graphicFrame>
          <p:nvGraphicFramePr>
            <p:cNvPr id="15" name="Object 61">
              <a:extLst>
                <a:ext uri="{FF2B5EF4-FFF2-40B4-BE49-F238E27FC236}">
                  <a16:creationId xmlns:a16="http://schemas.microsoft.com/office/drawing/2014/main" id="{F18A0F90-85E0-47F5-8827-36FC4F301763}"/>
                </a:ext>
              </a:extLst>
            </p:cNvPr>
            <p:cNvGraphicFramePr>
              <a:graphicFrameLocks noChangeAspect="1"/>
            </p:cNvGraphicFramePr>
            <p:nvPr/>
          </p:nvGraphicFramePr>
          <p:xfrm>
            <a:off x="3600" y="3456"/>
            <a:ext cx="1536" cy="512"/>
          </p:xfrm>
          <a:graphic>
            <a:graphicData uri="http://schemas.openxmlformats.org/presentationml/2006/ole">
              <mc:AlternateContent xmlns:mc="http://schemas.openxmlformats.org/markup-compatibility/2006">
                <mc:Choice xmlns:v="urn:schemas-microsoft-com:vml" Requires="v">
                  <p:oleObj spid="_x0000_s110753" name="Equation" r:id="rId9" imgW="1180800" imgH="393480" progId="Equation.DSMT4">
                    <p:embed/>
                  </p:oleObj>
                </mc:Choice>
                <mc:Fallback>
                  <p:oleObj name="Equation" r:id="rId9" imgW="1180800" imgH="393480" progId="Equation.DSMT4">
                    <p:embed/>
                    <p:pic>
                      <p:nvPicPr>
                        <p:cNvPr id="321597" name="Object 61">
                          <a:extLst>
                            <a:ext uri="{FF2B5EF4-FFF2-40B4-BE49-F238E27FC236}">
                              <a16:creationId xmlns:a16="http://schemas.microsoft.com/office/drawing/2014/main" id="{D40632A7-A40E-4CF4-8532-DCC58226B83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0" y="3456"/>
                          <a:ext cx="1536" cy="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8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548524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trips(downRigh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1+#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12" grpId="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A16881-243D-491B-AF62-EA9B5D8E113A}"/>
              </a:ext>
            </a:extLst>
          </p:cNvPr>
          <p:cNvSpPr>
            <a:spLocks noGrp="1"/>
          </p:cNvSpPr>
          <p:nvPr>
            <p:ph type="title"/>
          </p:nvPr>
        </p:nvSpPr>
        <p:spPr/>
        <p:txBody>
          <a:bodyPr/>
          <a:lstStyle/>
          <a:p>
            <a:r>
              <a:rPr lang="en-US" altLang="zh-CN" dirty="0"/>
              <a:t>3.5-3 </a:t>
            </a:r>
            <a:r>
              <a:rPr lang="zh-CN" altLang="en-US" dirty="0"/>
              <a:t>随机变量的数字特征</a:t>
            </a:r>
          </a:p>
        </p:txBody>
      </p:sp>
      <p:sp>
        <p:nvSpPr>
          <p:cNvPr id="3" name="内容占位符 2">
            <a:extLst>
              <a:ext uri="{FF2B5EF4-FFF2-40B4-BE49-F238E27FC236}">
                <a16:creationId xmlns:a16="http://schemas.microsoft.com/office/drawing/2014/main" id="{2C7DDA75-6B96-4EF9-8C08-D541FDC9BC7B}"/>
              </a:ext>
            </a:extLst>
          </p:cNvPr>
          <p:cNvSpPr>
            <a:spLocks noGrp="1"/>
          </p:cNvSpPr>
          <p:nvPr>
            <p:ph idx="1"/>
          </p:nvPr>
        </p:nvSpPr>
        <p:spPr/>
        <p:txBody>
          <a:bodyPr/>
          <a:lstStyle/>
          <a:p>
            <a:endParaRPr lang="zh-CN" altLang="en-US"/>
          </a:p>
        </p:txBody>
      </p:sp>
      <p:sp>
        <p:nvSpPr>
          <p:cNvPr id="4" name="Rectangle 26">
            <a:extLst>
              <a:ext uri="{FF2B5EF4-FFF2-40B4-BE49-F238E27FC236}">
                <a16:creationId xmlns:a16="http://schemas.microsoft.com/office/drawing/2014/main" id="{377B6776-0E50-477E-9774-71B4B24042EB}"/>
              </a:ext>
            </a:extLst>
          </p:cNvPr>
          <p:cNvSpPr>
            <a:spLocks noChangeArrowheads="1"/>
          </p:cNvSpPr>
          <p:nvPr/>
        </p:nvSpPr>
        <p:spPr bwMode="auto">
          <a:xfrm>
            <a:off x="685800" y="609600"/>
            <a:ext cx="57150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v"/>
              <a:defRPr sz="2800" b="1">
                <a:solidFill>
                  <a:srgbClr val="000000"/>
                </a:solidFill>
                <a:latin typeface="Times New Roman" panose="02020603050405020304" pitchFamily="18" charset="0"/>
                <a:ea typeface="楷体_GB2312" pitchFamily="49" charset="-122"/>
              </a:defRPr>
            </a:lvl1pPr>
            <a:lvl2pPr marL="742950" indent="-285750">
              <a:spcBef>
                <a:spcPct val="20000"/>
              </a:spcBef>
              <a:buClr>
                <a:schemeClr val="accent2"/>
              </a:buClr>
              <a:buSzPct val="8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zh-CN" sz="3200" dirty="0">
                <a:latin typeface="楷体_GB2312" pitchFamily="49" charset="-122"/>
              </a:rPr>
              <a:t>(3) </a:t>
            </a:r>
            <a:r>
              <a:rPr lang="zh-CN" altLang="en-US" sz="3200" dirty="0">
                <a:solidFill>
                  <a:srgbClr val="0000FF"/>
                </a:solidFill>
              </a:rPr>
              <a:t>正态分布</a:t>
            </a:r>
            <a:r>
              <a:rPr lang="zh-CN" altLang="en-US" sz="3200" dirty="0">
                <a:solidFill>
                  <a:schemeClr val="tx1"/>
                </a:solidFill>
              </a:rPr>
              <a:t> </a:t>
            </a:r>
            <a:r>
              <a:rPr lang="en-US" altLang="zh-CN" sz="3200" i="1" dirty="0">
                <a:solidFill>
                  <a:schemeClr val="tx1"/>
                </a:solidFill>
              </a:rPr>
              <a:t>X</a:t>
            </a:r>
            <a:r>
              <a:rPr lang="zh-CN" altLang="en-US" sz="3200" dirty="0">
                <a:solidFill>
                  <a:schemeClr val="tx1"/>
                </a:solidFill>
              </a:rPr>
              <a:t>～</a:t>
            </a:r>
            <a:r>
              <a:rPr lang="en-US" altLang="zh-CN" sz="3200" dirty="0">
                <a:solidFill>
                  <a:schemeClr val="tx1"/>
                </a:solidFill>
              </a:rPr>
              <a:t>(</a:t>
            </a:r>
            <a:r>
              <a:rPr lang="el-GR" altLang="zh-CN" sz="3200" i="1" dirty="0">
                <a:solidFill>
                  <a:schemeClr val="tx1"/>
                </a:solidFill>
                <a:sym typeface="Symbol" panose="05050102010706020507" pitchFamily="18" charset="2"/>
              </a:rPr>
              <a:t></a:t>
            </a:r>
            <a:r>
              <a:rPr lang="en-US" altLang="zh-CN" sz="3200" i="1" dirty="0">
                <a:solidFill>
                  <a:schemeClr val="tx1"/>
                </a:solidFill>
                <a:sym typeface="Symbol" panose="05050102010706020507" pitchFamily="18" charset="2"/>
              </a:rPr>
              <a:t> ,</a:t>
            </a:r>
            <a:r>
              <a:rPr lang="el-GR" altLang="zh-CN" sz="3200" i="1" dirty="0">
                <a:solidFill>
                  <a:schemeClr val="tx1"/>
                </a:solidFill>
                <a:sym typeface="Symbol" panose="05050102010706020507" pitchFamily="18" charset="2"/>
              </a:rPr>
              <a:t></a:t>
            </a:r>
            <a:r>
              <a:rPr lang="en-US" altLang="zh-CN" sz="3200" baseline="30000" dirty="0">
                <a:solidFill>
                  <a:schemeClr val="tx1"/>
                </a:solidFill>
              </a:rPr>
              <a:t>2</a:t>
            </a:r>
            <a:r>
              <a:rPr lang="en-US" altLang="zh-CN" sz="3200" dirty="0">
                <a:solidFill>
                  <a:schemeClr val="tx1"/>
                </a:solidFill>
              </a:rPr>
              <a:t>)</a:t>
            </a:r>
          </a:p>
        </p:txBody>
      </p:sp>
      <p:graphicFrame>
        <p:nvGraphicFramePr>
          <p:cNvPr id="5" name="Object 27">
            <a:extLst>
              <a:ext uri="{FF2B5EF4-FFF2-40B4-BE49-F238E27FC236}">
                <a16:creationId xmlns:a16="http://schemas.microsoft.com/office/drawing/2014/main" id="{7ABD53B3-E1EB-4D8F-8C8B-37FDD1B7A97A}"/>
              </a:ext>
            </a:extLst>
          </p:cNvPr>
          <p:cNvGraphicFramePr>
            <a:graphicFrameLocks noChangeAspect="1"/>
          </p:cNvGraphicFramePr>
          <p:nvPr>
            <p:extLst>
              <p:ext uri="{D42A27DB-BD31-4B8C-83A1-F6EECF244321}">
                <p14:modId xmlns:p14="http://schemas.microsoft.com/office/powerpoint/2010/main" val="2950945845"/>
              </p:ext>
            </p:extLst>
          </p:nvPr>
        </p:nvGraphicFramePr>
        <p:xfrm>
          <a:off x="2590800" y="2819400"/>
          <a:ext cx="4916488" cy="1279525"/>
        </p:xfrm>
        <a:graphic>
          <a:graphicData uri="http://schemas.openxmlformats.org/presentationml/2006/ole">
            <mc:AlternateContent xmlns:mc="http://schemas.openxmlformats.org/markup-compatibility/2006">
              <mc:Choice xmlns:v="urn:schemas-microsoft-com:vml" Requires="v">
                <p:oleObj spid="_x0000_s111813" name="Equation" r:id="rId3" imgW="1854000" imgH="482400" progId="Equation.DSMT4">
                  <p:embed/>
                </p:oleObj>
              </mc:Choice>
              <mc:Fallback>
                <p:oleObj name="Equation" r:id="rId3" imgW="1854000" imgH="482400" progId="Equation.DSMT4">
                  <p:embed/>
                  <p:pic>
                    <p:nvPicPr>
                      <p:cNvPr id="322587" name="Object 27">
                        <a:extLst>
                          <a:ext uri="{FF2B5EF4-FFF2-40B4-BE49-F238E27FC236}">
                            <a16:creationId xmlns:a16="http://schemas.microsoft.com/office/drawing/2014/main" id="{D897AC28-2264-4629-BE71-DBF749EB09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2819400"/>
                        <a:ext cx="4916488" cy="1279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28">
            <a:extLst>
              <a:ext uri="{FF2B5EF4-FFF2-40B4-BE49-F238E27FC236}">
                <a16:creationId xmlns:a16="http://schemas.microsoft.com/office/drawing/2014/main" id="{A710A417-5288-4355-97F5-3FD03991D2C4}"/>
              </a:ext>
            </a:extLst>
          </p:cNvPr>
          <p:cNvGrpSpPr>
            <a:grpSpLocks/>
          </p:cNvGrpSpPr>
          <p:nvPr/>
        </p:nvGrpSpPr>
        <p:grpSpPr bwMode="auto">
          <a:xfrm>
            <a:off x="914400" y="3886200"/>
            <a:ext cx="3078163" cy="1079500"/>
            <a:chOff x="665" y="2733"/>
            <a:chExt cx="1939" cy="680"/>
          </a:xfrm>
        </p:grpSpPr>
        <p:sp>
          <p:nvSpPr>
            <p:cNvPr id="7" name="Text Box 29">
              <a:extLst>
                <a:ext uri="{FF2B5EF4-FFF2-40B4-BE49-F238E27FC236}">
                  <a16:creationId xmlns:a16="http://schemas.microsoft.com/office/drawing/2014/main" id="{DD8934F8-5E5A-48B8-B3B1-C32EC4451065}"/>
                </a:ext>
              </a:extLst>
            </p:cNvPr>
            <p:cNvSpPr txBox="1">
              <a:spLocks noChangeArrowheads="1"/>
            </p:cNvSpPr>
            <p:nvPr/>
          </p:nvSpPr>
          <p:spPr bwMode="auto">
            <a:xfrm>
              <a:off x="665" y="2913"/>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00"/>
                  </a:solidFill>
                </a:rPr>
                <a:t>令</a:t>
              </a:r>
            </a:p>
          </p:txBody>
        </p:sp>
        <p:graphicFrame>
          <p:nvGraphicFramePr>
            <p:cNvPr id="8" name="Object 30">
              <a:extLst>
                <a:ext uri="{FF2B5EF4-FFF2-40B4-BE49-F238E27FC236}">
                  <a16:creationId xmlns:a16="http://schemas.microsoft.com/office/drawing/2014/main" id="{1F34C767-2EE7-4837-8135-BF041163F63C}"/>
                </a:ext>
              </a:extLst>
            </p:cNvPr>
            <p:cNvGraphicFramePr>
              <a:graphicFrameLocks noChangeAspect="1"/>
            </p:cNvGraphicFramePr>
            <p:nvPr/>
          </p:nvGraphicFramePr>
          <p:xfrm>
            <a:off x="1044" y="2733"/>
            <a:ext cx="1008" cy="680"/>
          </p:xfrm>
          <a:graphic>
            <a:graphicData uri="http://schemas.openxmlformats.org/presentationml/2006/ole">
              <mc:AlternateContent xmlns:mc="http://schemas.openxmlformats.org/markup-compatibility/2006">
                <mc:Choice xmlns:v="urn:schemas-microsoft-com:vml" Requires="v">
                  <p:oleObj spid="_x0000_s111814" name="Equation" r:id="rId5" imgW="583920" imgH="393480" progId="Equation.DSMT4">
                    <p:embed/>
                  </p:oleObj>
                </mc:Choice>
                <mc:Fallback>
                  <p:oleObj name="Equation" r:id="rId5" imgW="583920" imgH="393480" progId="Equation.DSMT4">
                    <p:embed/>
                    <p:pic>
                      <p:nvPicPr>
                        <p:cNvPr id="322590" name="Object 30">
                          <a:extLst>
                            <a:ext uri="{FF2B5EF4-FFF2-40B4-BE49-F238E27FC236}">
                              <a16:creationId xmlns:a16="http://schemas.microsoft.com/office/drawing/2014/main" id="{EBD9471C-3604-480C-B66C-A7E8AB32E6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4" y="2733"/>
                          <a:ext cx="1008" cy="6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31">
              <a:extLst>
                <a:ext uri="{FF2B5EF4-FFF2-40B4-BE49-F238E27FC236}">
                  <a16:creationId xmlns:a16="http://schemas.microsoft.com/office/drawing/2014/main" id="{8094FF34-FF7D-4974-AC82-C4F4A7EE04A0}"/>
                </a:ext>
              </a:extLst>
            </p:cNvPr>
            <p:cNvSpPr txBox="1">
              <a:spLocks noChangeArrowheads="1"/>
            </p:cNvSpPr>
            <p:nvPr/>
          </p:nvSpPr>
          <p:spPr bwMode="auto">
            <a:xfrm>
              <a:off x="2038" y="2904"/>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00"/>
                  </a:solidFill>
                </a:rPr>
                <a:t>可得</a:t>
              </a:r>
            </a:p>
          </p:txBody>
        </p:sp>
      </p:grpSp>
      <p:graphicFrame>
        <p:nvGraphicFramePr>
          <p:cNvPr id="10" name="Object 32">
            <a:extLst>
              <a:ext uri="{FF2B5EF4-FFF2-40B4-BE49-F238E27FC236}">
                <a16:creationId xmlns:a16="http://schemas.microsoft.com/office/drawing/2014/main" id="{7E164414-F6F2-48ED-ADCA-55BD28C54684}"/>
              </a:ext>
            </a:extLst>
          </p:cNvPr>
          <p:cNvGraphicFramePr>
            <a:graphicFrameLocks noChangeAspect="1"/>
          </p:cNvGraphicFramePr>
          <p:nvPr>
            <p:extLst>
              <p:ext uri="{D42A27DB-BD31-4B8C-83A1-F6EECF244321}">
                <p14:modId xmlns:p14="http://schemas.microsoft.com/office/powerpoint/2010/main" val="3354738837"/>
              </p:ext>
            </p:extLst>
          </p:nvPr>
        </p:nvGraphicFramePr>
        <p:xfrm>
          <a:off x="990600" y="4495800"/>
          <a:ext cx="4800600" cy="1166813"/>
        </p:xfrm>
        <a:graphic>
          <a:graphicData uri="http://schemas.openxmlformats.org/presentationml/2006/ole">
            <mc:AlternateContent xmlns:mc="http://schemas.openxmlformats.org/markup-compatibility/2006">
              <mc:Choice xmlns:v="urn:schemas-microsoft-com:vml" Requires="v">
                <p:oleObj spid="_x0000_s111815" name="Equation" r:id="rId7" imgW="1930320" imgH="469800" progId="Equation.DSMT4">
                  <p:embed/>
                </p:oleObj>
              </mc:Choice>
              <mc:Fallback>
                <p:oleObj name="Equation" r:id="rId7" imgW="1930320" imgH="469800" progId="Equation.DSMT4">
                  <p:embed/>
                  <p:pic>
                    <p:nvPicPr>
                      <p:cNvPr id="322592" name="Object 32">
                        <a:extLst>
                          <a:ext uri="{FF2B5EF4-FFF2-40B4-BE49-F238E27FC236}">
                            <a16:creationId xmlns:a16="http://schemas.microsoft.com/office/drawing/2014/main" id="{2FA4ABBB-1DD7-48F3-84ED-C9BA1EB423B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4495800"/>
                        <a:ext cx="4800600" cy="1166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33">
            <a:extLst>
              <a:ext uri="{FF2B5EF4-FFF2-40B4-BE49-F238E27FC236}">
                <a16:creationId xmlns:a16="http://schemas.microsoft.com/office/drawing/2014/main" id="{3C02DFC7-26B1-4BCA-9349-DE36201CB785}"/>
              </a:ext>
            </a:extLst>
          </p:cNvPr>
          <p:cNvSpPr txBox="1">
            <a:spLocks noChangeArrowheads="1"/>
          </p:cNvSpPr>
          <p:nvPr/>
        </p:nvSpPr>
        <p:spPr bwMode="auto">
          <a:xfrm>
            <a:off x="4495800" y="5638800"/>
            <a:ext cx="6864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1"/>
                </a:solidFill>
                <a:latin typeface="Times New Roman" panose="02020603050405020304" pitchFamily="18" charset="0"/>
                <a:ea typeface="宋体" panose="02010600030101010101" pitchFamily="2" charset="-122"/>
              </a:rPr>
              <a:t>=</a:t>
            </a:r>
            <a:r>
              <a:rPr kumimoji="1" lang="en-US" altLang="zh-CN" sz="2800" b="1" i="1">
                <a:solidFill>
                  <a:schemeClr val="tx1"/>
                </a:solidFill>
                <a:latin typeface="Times New Roman" panose="02020603050405020304" pitchFamily="18" charset="0"/>
                <a:ea typeface="宋体" panose="02010600030101010101" pitchFamily="2" charset="-122"/>
                <a:sym typeface="Symbol" panose="05050102010706020507" pitchFamily="18" charset="2"/>
              </a:rPr>
              <a:t> </a:t>
            </a:r>
          </a:p>
        </p:txBody>
      </p:sp>
      <p:grpSp>
        <p:nvGrpSpPr>
          <p:cNvPr id="12" name="Group 34">
            <a:extLst>
              <a:ext uri="{FF2B5EF4-FFF2-40B4-BE49-F238E27FC236}">
                <a16:creationId xmlns:a16="http://schemas.microsoft.com/office/drawing/2014/main" id="{581729B9-420B-4A4C-A625-BE3DCDE4A0DD}"/>
              </a:ext>
            </a:extLst>
          </p:cNvPr>
          <p:cNvGrpSpPr>
            <a:grpSpLocks/>
          </p:cNvGrpSpPr>
          <p:nvPr/>
        </p:nvGrpSpPr>
        <p:grpSpPr bwMode="auto">
          <a:xfrm>
            <a:off x="762000" y="1066800"/>
            <a:ext cx="7700963" cy="1143000"/>
            <a:chOff x="480" y="1104"/>
            <a:chExt cx="4851" cy="720"/>
          </a:xfrm>
        </p:grpSpPr>
        <p:graphicFrame>
          <p:nvGraphicFramePr>
            <p:cNvPr id="13" name="Object 35">
              <a:extLst>
                <a:ext uri="{FF2B5EF4-FFF2-40B4-BE49-F238E27FC236}">
                  <a16:creationId xmlns:a16="http://schemas.microsoft.com/office/drawing/2014/main" id="{AC834554-BA15-47CF-974D-750B6978F8C5}"/>
                </a:ext>
              </a:extLst>
            </p:cNvPr>
            <p:cNvGraphicFramePr>
              <a:graphicFrameLocks noChangeAspect="1"/>
            </p:cNvGraphicFramePr>
            <p:nvPr/>
          </p:nvGraphicFramePr>
          <p:xfrm>
            <a:off x="2016" y="1104"/>
            <a:ext cx="3315" cy="720"/>
          </p:xfrm>
          <a:graphic>
            <a:graphicData uri="http://schemas.openxmlformats.org/presentationml/2006/ole">
              <mc:AlternateContent xmlns:mc="http://schemas.openxmlformats.org/markup-compatibility/2006">
                <mc:Choice xmlns:v="urn:schemas-microsoft-com:vml" Requires="v">
                  <p:oleObj spid="_x0000_s111816" name="Equation" r:id="rId9" imgW="2222280" imgH="482400" progId="Equation.DSMT4">
                    <p:embed/>
                  </p:oleObj>
                </mc:Choice>
                <mc:Fallback>
                  <p:oleObj name="Equation" r:id="rId9" imgW="2222280" imgH="482400" progId="Equation.DSMT4">
                    <p:embed/>
                    <p:pic>
                      <p:nvPicPr>
                        <p:cNvPr id="322595" name="Object 35">
                          <a:extLst>
                            <a:ext uri="{FF2B5EF4-FFF2-40B4-BE49-F238E27FC236}">
                              <a16:creationId xmlns:a16="http://schemas.microsoft.com/office/drawing/2014/main" id="{9FF658A1-5885-4B58-8CE9-72188F9A4AC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16" y="1104"/>
                          <a:ext cx="3315" cy="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36">
              <a:extLst>
                <a:ext uri="{FF2B5EF4-FFF2-40B4-BE49-F238E27FC236}">
                  <a16:creationId xmlns:a16="http://schemas.microsoft.com/office/drawing/2014/main" id="{47149395-39E4-4618-A1B8-95E9FC729E99}"/>
                </a:ext>
              </a:extLst>
            </p:cNvPr>
            <p:cNvSpPr txBox="1">
              <a:spLocks noChangeArrowheads="1"/>
            </p:cNvSpPr>
            <p:nvPr/>
          </p:nvSpPr>
          <p:spPr bwMode="auto">
            <a:xfrm>
              <a:off x="480" y="1344"/>
              <a:ext cx="16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i="1">
                  <a:solidFill>
                    <a:srgbClr val="000000"/>
                  </a:solidFill>
                  <a:latin typeface="Times New Roman" panose="02020603050405020304" pitchFamily="18" charset="0"/>
                </a:rPr>
                <a:t>X</a:t>
              </a:r>
              <a:r>
                <a:rPr kumimoji="1" lang="zh-CN" altLang="en-US" sz="2800" b="1">
                  <a:solidFill>
                    <a:srgbClr val="000000"/>
                  </a:solidFill>
                </a:rPr>
                <a:t>的概率密度为</a:t>
              </a:r>
            </a:p>
          </p:txBody>
        </p:sp>
      </p:grpSp>
      <p:sp>
        <p:nvSpPr>
          <p:cNvPr id="15" name="Text Box 37">
            <a:extLst>
              <a:ext uri="{FF2B5EF4-FFF2-40B4-BE49-F238E27FC236}">
                <a16:creationId xmlns:a16="http://schemas.microsoft.com/office/drawing/2014/main" id="{80353982-5F59-46BF-A9D1-2A81EAAB6F2B}"/>
              </a:ext>
            </a:extLst>
          </p:cNvPr>
          <p:cNvSpPr txBox="1">
            <a:spLocks noChangeArrowheads="1"/>
          </p:cNvSpPr>
          <p:nvPr/>
        </p:nvSpPr>
        <p:spPr bwMode="auto">
          <a:xfrm>
            <a:off x="762000" y="2362200"/>
            <a:ext cx="480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000000"/>
                </a:solidFill>
              </a:rPr>
              <a:t>由定义可知 </a:t>
            </a:r>
            <a:r>
              <a:rPr kumimoji="1" lang="en-US" altLang="zh-CN" sz="2800" b="1" i="1">
                <a:solidFill>
                  <a:srgbClr val="000000"/>
                </a:solidFill>
                <a:latin typeface="Times New Roman" panose="02020603050405020304" pitchFamily="18" charset="0"/>
              </a:rPr>
              <a:t>X</a:t>
            </a:r>
            <a:r>
              <a:rPr kumimoji="1" lang="en-US" altLang="zh-CN" sz="2800" b="1">
                <a:solidFill>
                  <a:srgbClr val="000000"/>
                </a:solidFill>
              </a:rPr>
              <a:t> </a:t>
            </a:r>
            <a:r>
              <a:rPr kumimoji="1" lang="zh-CN" altLang="en-US" sz="2800" b="1">
                <a:solidFill>
                  <a:srgbClr val="000000"/>
                </a:solidFill>
              </a:rPr>
              <a:t>的数学期望为</a:t>
            </a:r>
          </a:p>
        </p:txBody>
      </p:sp>
      <p:graphicFrame>
        <p:nvGraphicFramePr>
          <p:cNvPr id="16" name="Object 39">
            <a:extLst>
              <a:ext uri="{FF2B5EF4-FFF2-40B4-BE49-F238E27FC236}">
                <a16:creationId xmlns:a16="http://schemas.microsoft.com/office/drawing/2014/main" id="{F630F957-4320-4E25-A3ED-80682A65F177}"/>
              </a:ext>
            </a:extLst>
          </p:cNvPr>
          <p:cNvGraphicFramePr>
            <a:graphicFrameLocks noChangeAspect="1"/>
          </p:cNvGraphicFramePr>
          <p:nvPr>
            <p:extLst>
              <p:ext uri="{D42A27DB-BD31-4B8C-83A1-F6EECF244321}">
                <p14:modId xmlns:p14="http://schemas.microsoft.com/office/powerpoint/2010/main" val="4029001819"/>
              </p:ext>
            </p:extLst>
          </p:nvPr>
        </p:nvGraphicFramePr>
        <p:xfrm>
          <a:off x="1981200" y="5410200"/>
          <a:ext cx="2438400" cy="1073150"/>
        </p:xfrm>
        <a:graphic>
          <a:graphicData uri="http://schemas.openxmlformats.org/presentationml/2006/ole">
            <mc:AlternateContent xmlns:mc="http://schemas.openxmlformats.org/markup-compatibility/2006">
              <mc:Choice xmlns:v="urn:schemas-microsoft-com:vml" Requires="v">
                <p:oleObj spid="_x0000_s111817" name="Equation" r:id="rId11" imgW="1066680" imgH="469800" progId="Equation.DSMT4">
                  <p:embed/>
                </p:oleObj>
              </mc:Choice>
              <mc:Fallback>
                <p:oleObj name="Equation" r:id="rId11" imgW="1066680" imgH="469800" progId="Equation.DSMT4">
                  <p:embed/>
                  <p:pic>
                    <p:nvPicPr>
                      <p:cNvPr id="322599" name="Object 39">
                        <a:extLst>
                          <a:ext uri="{FF2B5EF4-FFF2-40B4-BE49-F238E27FC236}">
                            <a16:creationId xmlns:a16="http://schemas.microsoft.com/office/drawing/2014/main" id="{D1269FB8-DAFE-49C0-831F-92066243C70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81200" y="5410200"/>
                        <a:ext cx="2438400" cy="1073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AutoShape 40">
            <a:extLst>
              <a:ext uri="{FF2B5EF4-FFF2-40B4-BE49-F238E27FC236}">
                <a16:creationId xmlns:a16="http://schemas.microsoft.com/office/drawing/2014/main" id="{73EC1583-7FA0-4279-A742-841194D8756E}"/>
              </a:ext>
            </a:extLst>
          </p:cNvPr>
          <p:cNvSpPr>
            <a:spLocks noChangeArrowheads="1"/>
          </p:cNvSpPr>
          <p:nvPr/>
        </p:nvSpPr>
        <p:spPr bwMode="auto">
          <a:xfrm>
            <a:off x="6172200" y="4191000"/>
            <a:ext cx="2133600" cy="914400"/>
          </a:xfrm>
          <a:prstGeom prst="wedgeRoundRectCallout">
            <a:avLst>
              <a:gd name="adj1" fmla="val -69792"/>
              <a:gd name="adj2" fmla="val 22398"/>
              <a:gd name="adj3" fmla="val 16667"/>
            </a:avLst>
          </a:prstGeom>
          <a:noFill/>
          <a:ln w="19050">
            <a:solidFill>
              <a:srgbClr val="008000"/>
            </a:solidFill>
            <a:miter lim="800000"/>
            <a:headEnd/>
            <a:tailEnd/>
          </a:ln>
          <a:effectLst/>
          <a:extLst>
            <a:ext uri="{909E8E84-426E-40DD-AFC4-6F175D3DCCD1}">
              <a14:hiddenFill xmlns:a14="http://schemas.microsoft.com/office/drawing/2010/main">
                <a:solidFill>
                  <a:srgbClr val="00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r>
              <a:rPr kumimoji="1" lang="zh-CN" altLang="en-US" sz="2800" b="1">
                <a:solidFill>
                  <a:srgbClr val="000000"/>
                </a:solidFill>
              </a:rPr>
              <a:t>奇函数和偶函数的乘积</a:t>
            </a:r>
          </a:p>
        </p:txBody>
      </p:sp>
    </p:spTree>
    <p:extLst>
      <p:ext uri="{BB962C8B-B14F-4D97-AF65-F5344CB8AC3E}">
        <p14:creationId xmlns:p14="http://schemas.microsoft.com/office/powerpoint/2010/main" val="626109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trips(downRigh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up)">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0-#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1+#ppt_w/2"/>
                                          </p:val>
                                        </p:tav>
                                        <p:tav tm="100000">
                                          <p:val>
                                            <p:strVal val="#ppt_x"/>
                                          </p:val>
                                        </p:tav>
                                      </p:tavLst>
                                    </p:anim>
                                    <p:anim calcmode="lin" valueType="num">
                                      <p:cBhvr additive="base">
                                        <p:cTn id="39"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left)">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11" grpId="0"/>
      <p:bldP spid="15" grpId="0"/>
      <p:bldP spid="17" grpId="0" animBg="1" autoUpdateAnimBg="0"/>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B636AF-D1B0-4976-9EE1-D76BCEF70286}"/>
              </a:ext>
            </a:extLst>
          </p:cNvPr>
          <p:cNvSpPr>
            <a:spLocks noGrp="1"/>
          </p:cNvSpPr>
          <p:nvPr>
            <p:ph type="title"/>
          </p:nvPr>
        </p:nvSpPr>
        <p:spPr/>
        <p:txBody>
          <a:bodyPr/>
          <a:lstStyle/>
          <a:p>
            <a:r>
              <a:rPr lang="en-US" altLang="zh-CN" dirty="0"/>
              <a:t>3.5-3 </a:t>
            </a:r>
            <a:r>
              <a:rPr lang="zh-CN" altLang="en-US" dirty="0"/>
              <a:t>随机变量的数字特征</a:t>
            </a:r>
          </a:p>
        </p:txBody>
      </p:sp>
      <p:sp>
        <p:nvSpPr>
          <p:cNvPr id="3" name="内容占位符 2">
            <a:extLst>
              <a:ext uri="{FF2B5EF4-FFF2-40B4-BE49-F238E27FC236}">
                <a16:creationId xmlns:a16="http://schemas.microsoft.com/office/drawing/2014/main" id="{DDABC627-4A85-4893-A2CA-34CB12D3F3B4}"/>
              </a:ext>
            </a:extLst>
          </p:cNvPr>
          <p:cNvSpPr>
            <a:spLocks noGrp="1"/>
          </p:cNvSpPr>
          <p:nvPr>
            <p:ph idx="1"/>
          </p:nvPr>
        </p:nvSpPr>
        <p:spPr/>
        <p:txBody>
          <a:bodyPr/>
          <a:lstStyle/>
          <a:p>
            <a:endParaRPr lang="zh-CN" altLang="en-US" dirty="0"/>
          </a:p>
        </p:txBody>
      </p:sp>
      <p:grpSp>
        <p:nvGrpSpPr>
          <p:cNvPr id="4" name="Group 50">
            <a:extLst>
              <a:ext uri="{FF2B5EF4-FFF2-40B4-BE49-F238E27FC236}">
                <a16:creationId xmlns:a16="http://schemas.microsoft.com/office/drawing/2014/main" id="{B2DDD474-4B32-48D3-A44F-D5D6206A3436}"/>
              </a:ext>
            </a:extLst>
          </p:cNvPr>
          <p:cNvGrpSpPr>
            <a:grpSpLocks/>
          </p:cNvGrpSpPr>
          <p:nvPr/>
        </p:nvGrpSpPr>
        <p:grpSpPr bwMode="auto">
          <a:xfrm>
            <a:off x="1066800" y="1600200"/>
            <a:ext cx="7435850" cy="4743450"/>
            <a:chOff x="528" y="912"/>
            <a:chExt cx="4684" cy="2988"/>
          </a:xfrm>
        </p:grpSpPr>
        <p:sp>
          <p:nvSpPr>
            <p:cNvPr id="5" name="Line 51">
              <a:extLst>
                <a:ext uri="{FF2B5EF4-FFF2-40B4-BE49-F238E27FC236}">
                  <a16:creationId xmlns:a16="http://schemas.microsoft.com/office/drawing/2014/main" id="{5D8E6720-EFCE-47F2-AF6F-D8DAEE22D5CA}"/>
                </a:ext>
              </a:extLst>
            </p:cNvPr>
            <p:cNvSpPr>
              <a:spLocks noChangeShapeType="1"/>
            </p:cNvSpPr>
            <p:nvPr/>
          </p:nvSpPr>
          <p:spPr bwMode="auto">
            <a:xfrm>
              <a:off x="1964" y="960"/>
              <a:ext cx="0" cy="29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grpSp>
          <p:nvGrpSpPr>
            <p:cNvPr id="6" name="Group 52">
              <a:extLst>
                <a:ext uri="{FF2B5EF4-FFF2-40B4-BE49-F238E27FC236}">
                  <a16:creationId xmlns:a16="http://schemas.microsoft.com/office/drawing/2014/main" id="{2F7D246D-775A-4951-B4DB-F330467D76B7}"/>
                </a:ext>
              </a:extLst>
            </p:cNvPr>
            <p:cNvGrpSpPr>
              <a:grpSpLocks/>
            </p:cNvGrpSpPr>
            <p:nvPr/>
          </p:nvGrpSpPr>
          <p:grpSpPr bwMode="auto">
            <a:xfrm>
              <a:off x="528" y="912"/>
              <a:ext cx="4684" cy="2988"/>
              <a:chOff x="528" y="912"/>
              <a:chExt cx="4684" cy="2988"/>
            </a:xfrm>
          </p:grpSpPr>
          <p:sp>
            <p:nvSpPr>
              <p:cNvPr id="7" name="Line 53">
                <a:extLst>
                  <a:ext uri="{FF2B5EF4-FFF2-40B4-BE49-F238E27FC236}">
                    <a16:creationId xmlns:a16="http://schemas.microsoft.com/office/drawing/2014/main" id="{AFD9FB4E-89B4-4588-8E64-5C03109C8C74}"/>
                  </a:ext>
                </a:extLst>
              </p:cNvPr>
              <p:cNvSpPr>
                <a:spLocks noChangeShapeType="1"/>
              </p:cNvSpPr>
              <p:nvPr/>
            </p:nvSpPr>
            <p:spPr bwMode="auto">
              <a:xfrm>
                <a:off x="528" y="1488"/>
                <a:ext cx="468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8" name="Text Box 54">
                <a:extLst>
                  <a:ext uri="{FF2B5EF4-FFF2-40B4-BE49-F238E27FC236}">
                    <a16:creationId xmlns:a16="http://schemas.microsoft.com/office/drawing/2014/main" id="{B5F20C26-DB5B-42C3-86A2-648205D4B8CE}"/>
                  </a:ext>
                </a:extLst>
              </p:cNvPr>
              <p:cNvSpPr txBox="1">
                <a:spLocks noChangeArrowheads="1"/>
              </p:cNvSpPr>
              <p:nvPr/>
            </p:nvSpPr>
            <p:spPr bwMode="auto">
              <a:xfrm>
                <a:off x="864" y="1104"/>
                <a:ext cx="50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00"/>
                    </a:solidFill>
                    <a:latin typeface="Times New Roman" panose="02020603050405020304" pitchFamily="18" charset="0"/>
                  </a:rPr>
                  <a:t>分布</a:t>
                </a:r>
              </a:p>
            </p:txBody>
          </p:sp>
          <p:sp>
            <p:nvSpPr>
              <p:cNvPr id="9" name="Text Box 55">
                <a:extLst>
                  <a:ext uri="{FF2B5EF4-FFF2-40B4-BE49-F238E27FC236}">
                    <a16:creationId xmlns:a16="http://schemas.microsoft.com/office/drawing/2014/main" id="{060EAC88-2794-407E-8E20-5007D1664C8E}"/>
                  </a:ext>
                </a:extLst>
              </p:cNvPr>
              <p:cNvSpPr txBox="1">
                <a:spLocks noChangeArrowheads="1"/>
              </p:cNvSpPr>
              <p:nvPr/>
            </p:nvSpPr>
            <p:spPr bwMode="auto">
              <a:xfrm>
                <a:off x="4638" y="912"/>
                <a:ext cx="50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00"/>
                    </a:solidFill>
                    <a:latin typeface="Times New Roman" panose="02020603050405020304" pitchFamily="18" charset="0"/>
                  </a:rPr>
                  <a:t>数学</a:t>
                </a:r>
              </a:p>
              <a:p>
                <a:pPr algn="ctr"/>
                <a:r>
                  <a:rPr kumimoji="1" lang="zh-CN" altLang="en-US" sz="2400" b="1">
                    <a:solidFill>
                      <a:srgbClr val="000000"/>
                    </a:solidFill>
                    <a:latin typeface="Times New Roman" panose="02020603050405020304" pitchFamily="18" charset="0"/>
                  </a:rPr>
                  <a:t>期望</a:t>
                </a:r>
              </a:p>
            </p:txBody>
          </p:sp>
          <p:sp>
            <p:nvSpPr>
              <p:cNvPr id="10" name="Text Box 56">
                <a:extLst>
                  <a:ext uri="{FF2B5EF4-FFF2-40B4-BE49-F238E27FC236}">
                    <a16:creationId xmlns:a16="http://schemas.microsoft.com/office/drawing/2014/main" id="{10D16F3D-40C1-4308-8CE2-8A508F6A17D0}"/>
                  </a:ext>
                </a:extLst>
              </p:cNvPr>
              <p:cNvSpPr txBox="1">
                <a:spLocks noChangeArrowheads="1"/>
              </p:cNvSpPr>
              <p:nvPr/>
            </p:nvSpPr>
            <p:spPr bwMode="auto">
              <a:xfrm>
                <a:off x="2928" y="912"/>
                <a:ext cx="57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rgbClr val="000000"/>
                    </a:solidFill>
                    <a:latin typeface="Times New Roman" panose="02020603050405020304" pitchFamily="18" charset="0"/>
                  </a:rPr>
                  <a:t>概率</a:t>
                </a:r>
              </a:p>
              <a:p>
                <a:r>
                  <a:rPr kumimoji="1" lang="zh-CN" altLang="en-US" sz="2400" b="1">
                    <a:solidFill>
                      <a:srgbClr val="000000"/>
                    </a:solidFill>
                    <a:latin typeface="Times New Roman" panose="02020603050405020304" pitchFamily="18" charset="0"/>
                  </a:rPr>
                  <a:t>密度</a:t>
                </a:r>
              </a:p>
            </p:txBody>
          </p:sp>
          <p:sp>
            <p:nvSpPr>
              <p:cNvPr id="11" name="Line 57">
                <a:extLst>
                  <a:ext uri="{FF2B5EF4-FFF2-40B4-BE49-F238E27FC236}">
                    <a16:creationId xmlns:a16="http://schemas.microsoft.com/office/drawing/2014/main" id="{A99C87FC-673A-4AF7-8E3C-291EBD87416E}"/>
                  </a:ext>
                </a:extLst>
              </p:cNvPr>
              <p:cNvSpPr>
                <a:spLocks noChangeShapeType="1"/>
              </p:cNvSpPr>
              <p:nvPr/>
            </p:nvSpPr>
            <p:spPr bwMode="auto">
              <a:xfrm>
                <a:off x="4525" y="1001"/>
                <a:ext cx="0" cy="289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grpSp>
      </p:grpSp>
      <p:grpSp>
        <p:nvGrpSpPr>
          <p:cNvPr id="12" name="Group 58">
            <a:extLst>
              <a:ext uri="{FF2B5EF4-FFF2-40B4-BE49-F238E27FC236}">
                <a16:creationId xmlns:a16="http://schemas.microsoft.com/office/drawing/2014/main" id="{51695521-DCAA-4E41-833E-7A19567753DE}"/>
              </a:ext>
            </a:extLst>
          </p:cNvPr>
          <p:cNvGrpSpPr>
            <a:grpSpLocks/>
          </p:cNvGrpSpPr>
          <p:nvPr/>
        </p:nvGrpSpPr>
        <p:grpSpPr bwMode="auto">
          <a:xfrm>
            <a:off x="969963" y="2608263"/>
            <a:ext cx="7391400" cy="1243012"/>
            <a:chOff x="431" y="981"/>
            <a:chExt cx="5105" cy="907"/>
          </a:xfrm>
        </p:grpSpPr>
        <p:sp>
          <p:nvSpPr>
            <p:cNvPr id="13" name="Text Box 59">
              <a:extLst>
                <a:ext uri="{FF2B5EF4-FFF2-40B4-BE49-F238E27FC236}">
                  <a16:creationId xmlns:a16="http://schemas.microsoft.com/office/drawing/2014/main" id="{96681B06-9609-44AE-893A-EF2DC018F7DF}"/>
                </a:ext>
              </a:extLst>
            </p:cNvPr>
            <p:cNvSpPr txBox="1">
              <a:spLocks noChangeArrowheads="1"/>
            </p:cNvSpPr>
            <p:nvPr/>
          </p:nvSpPr>
          <p:spPr bwMode="auto">
            <a:xfrm>
              <a:off x="431" y="1128"/>
              <a:ext cx="1389" cy="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chemeClr val="tx1"/>
                  </a:solidFill>
                  <a:latin typeface="Times New Roman" panose="02020603050405020304" pitchFamily="18" charset="0"/>
                </a:rPr>
                <a:t>  </a:t>
              </a:r>
              <a:r>
                <a:rPr kumimoji="1" lang="zh-CN" altLang="en-US" sz="2400" b="1">
                  <a:latin typeface="Times New Roman" panose="02020603050405020304" pitchFamily="18" charset="0"/>
                </a:rPr>
                <a:t>区间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a</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 b</a:t>
              </a:r>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上</a:t>
              </a:r>
            </a:p>
            <a:p>
              <a:r>
                <a:rPr kumimoji="1" lang="zh-CN" altLang="en-US" sz="2400" b="1">
                  <a:latin typeface="Times New Roman" panose="02020603050405020304" pitchFamily="18" charset="0"/>
                </a:rPr>
                <a:t>    均匀分布</a:t>
              </a:r>
            </a:p>
          </p:txBody>
        </p:sp>
        <p:graphicFrame>
          <p:nvGraphicFramePr>
            <p:cNvPr id="14" name="Object 60">
              <a:extLst>
                <a:ext uri="{FF2B5EF4-FFF2-40B4-BE49-F238E27FC236}">
                  <a16:creationId xmlns:a16="http://schemas.microsoft.com/office/drawing/2014/main" id="{6672C20A-000E-4FA3-B50C-ABA0FD122736}"/>
                </a:ext>
              </a:extLst>
            </p:cNvPr>
            <p:cNvGraphicFramePr>
              <a:graphicFrameLocks noChangeAspect="1"/>
            </p:cNvGraphicFramePr>
            <p:nvPr/>
          </p:nvGraphicFramePr>
          <p:xfrm>
            <a:off x="2064" y="981"/>
            <a:ext cx="2585" cy="907"/>
          </p:xfrm>
          <a:graphic>
            <a:graphicData uri="http://schemas.openxmlformats.org/presentationml/2006/ole">
              <mc:AlternateContent xmlns:mc="http://schemas.openxmlformats.org/markup-compatibility/2006">
                <mc:Choice xmlns:v="urn:schemas-microsoft-com:vml" Requires="v">
                  <p:oleObj spid="_x0000_s112876" name="公式" r:id="rId3" imgW="1739880" imgH="609480" progId="Equation.3">
                    <p:embed/>
                  </p:oleObj>
                </mc:Choice>
                <mc:Fallback>
                  <p:oleObj name="公式" r:id="rId3" imgW="1739880" imgH="609480" progId="Equation.3">
                    <p:embed/>
                    <p:pic>
                      <p:nvPicPr>
                        <p:cNvPr id="323644" name="Object 60">
                          <a:extLst>
                            <a:ext uri="{FF2B5EF4-FFF2-40B4-BE49-F238E27FC236}">
                              <a16:creationId xmlns:a16="http://schemas.microsoft.com/office/drawing/2014/main" id="{6307C595-6767-48CF-88BC-4AE1F19B85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4" y="981"/>
                          <a:ext cx="2585" cy="9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61">
              <a:extLst>
                <a:ext uri="{FF2B5EF4-FFF2-40B4-BE49-F238E27FC236}">
                  <a16:creationId xmlns:a16="http://schemas.microsoft.com/office/drawing/2014/main" id="{0F8DC8FD-E8AC-4699-BE37-F0155728198F}"/>
                </a:ext>
              </a:extLst>
            </p:cNvPr>
            <p:cNvGraphicFramePr>
              <a:graphicFrameLocks noChangeAspect="1"/>
            </p:cNvGraphicFramePr>
            <p:nvPr/>
          </p:nvGraphicFramePr>
          <p:xfrm>
            <a:off x="5001" y="1162"/>
            <a:ext cx="535" cy="590"/>
          </p:xfrm>
          <a:graphic>
            <a:graphicData uri="http://schemas.openxmlformats.org/presentationml/2006/ole">
              <mc:AlternateContent xmlns:mc="http://schemas.openxmlformats.org/markup-compatibility/2006">
                <mc:Choice xmlns:v="urn:schemas-microsoft-com:vml" Requires="v">
                  <p:oleObj spid="_x0000_s112877" name="公式" r:id="rId5" imgW="368280" imgH="406080" progId="Equation.3">
                    <p:embed/>
                  </p:oleObj>
                </mc:Choice>
                <mc:Fallback>
                  <p:oleObj name="公式" r:id="rId5" imgW="368280" imgH="406080" progId="Equation.3">
                    <p:embed/>
                    <p:pic>
                      <p:nvPicPr>
                        <p:cNvPr id="323645" name="Object 61">
                          <a:extLst>
                            <a:ext uri="{FF2B5EF4-FFF2-40B4-BE49-F238E27FC236}">
                              <a16:creationId xmlns:a16="http://schemas.microsoft.com/office/drawing/2014/main" id="{47D8653D-A00F-496F-B804-E5BC1D0FE6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1" y="1162"/>
                          <a:ext cx="535" cy="5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6" name="Group 62">
            <a:extLst>
              <a:ext uri="{FF2B5EF4-FFF2-40B4-BE49-F238E27FC236}">
                <a16:creationId xmlns:a16="http://schemas.microsoft.com/office/drawing/2014/main" id="{DBCEF7D4-7AC5-474B-A4BF-1B1DE3B5F699}"/>
              </a:ext>
            </a:extLst>
          </p:cNvPr>
          <p:cNvGrpSpPr>
            <a:grpSpLocks/>
          </p:cNvGrpSpPr>
          <p:nvPr/>
        </p:nvGrpSpPr>
        <p:grpSpPr bwMode="auto">
          <a:xfrm>
            <a:off x="1143000" y="4037013"/>
            <a:ext cx="7029450" cy="1057275"/>
            <a:chOff x="624" y="2447"/>
            <a:chExt cx="4428" cy="666"/>
          </a:xfrm>
        </p:grpSpPr>
        <p:sp>
          <p:nvSpPr>
            <p:cNvPr id="17" name="Text Box 63">
              <a:extLst>
                <a:ext uri="{FF2B5EF4-FFF2-40B4-BE49-F238E27FC236}">
                  <a16:creationId xmlns:a16="http://schemas.microsoft.com/office/drawing/2014/main" id="{09E01733-47EA-4151-B1F8-EDAD3D273512}"/>
                </a:ext>
              </a:extLst>
            </p:cNvPr>
            <p:cNvSpPr txBox="1">
              <a:spLocks noChangeArrowheads="1"/>
            </p:cNvSpPr>
            <p:nvPr/>
          </p:nvSpPr>
          <p:spPr bwMode="auto">
            <a:xfrm>
              <a:off x="624" y="2496"/>
              <a:ext cx="89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anose="02020603050405020304" pitchFamily="18" charset="0"/>
                </a:rPr>
                <a:t>指数分布</a:t>
              </a:r>
            </a:p>
            <a:p>
              <a:r>
                <a:rPr kumimoji="1" lang="zh-CN" altLang="en-US" sz="2400" b="1" i="1">
                  <a:latin typeface="Times New Roman" panose="02020603050405020304" pitchFamily="18" charset="0"/>
                </a:rPr>
                <a:t>    </a:t>
              </a:r>
              <a:r>
                <a:rPr kumimoji="1" lang="en-US" altLang="zh-CN" sz="2400" b="1" i="1">
                  <a:latin typeface="Times New Roman" panose="02020603050405020304" pitchFamily="18" charset="0"/>
                </a:rPr>
                <a:t>E</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rPr>
                <a:t>)</a:t>
              </a:r>
              <a:endParaRPr kumimoji="1" lang="en-US" altLang="zh-CN" sz="2400" b="1" i="1">
                <a:latin typeface="Times New Roman" panose="02020603050405020304" pitchFamily="18" charset="0"/>
              </a:endParaRPr>
            </a:p>
          </p:txBody>
        </p:sp>
        <p:graphicFrame>
          <p:nvGraphicFramePr>
            <p:cNvPr id="18" name="Object 64">
              <a:extLst>
                <a:ext uri="{FF2B5EF4-FFF2-40B4-BE49-F238E27FC236}">
                  <a16:creationId xmlns:a16="http://schemas.microsoft.com/office/drawing/2014/main" id="{D22A0F44-6A62-4599-AA3C-4C12139E2A0C}"/>
                </a:ext>
              </a:extLst>
            </p:cNvPr>
            <p:cNvGraphicFramePr>
              <a:graphicFrameLocks noChangeAspect="1"/>
            </p:cNvGraphicFramePr>
            <p:nvPr/>
          </p:nvGraphicFramePr>
          <p:xfrm>
            <a:off x="2004" y="2447"/>
            <a:ext cx="2152" cy="666"/>
          </p:xfrm>
          <a:graphic>
            <a:graphicData uri="http://schemas.openxmlformats.org/presentationml/2006/ole">
              <mc:AlternateContent xmlns:mc="http://schemas.openxmlformats.org/markup-compatibility/2006">
                <mc:Choice xmlns:v="urn:schemas-microsoft-com:vml" Requires="v">
                  <p:oleObj spid="_x0000_s112878" name="公式" r:id="rId7" imgW="1473120" imgH="482400" progId="Equation.3">
                    <p:embed/>
                  </p:oleObj>
                </mc:Choice>
                <mc:Fallback>
                  <p:oleObj name="公式" r:id="rId7" imgW="1473120" imgH="482400" progId="Equation.3">
                    <p:embed/>
                    <p:pic>
                      <p:nvPicPr>
                        <p:cNvPr id="323648" name="Object 64">
                          <a:extLst>
                            <a:ext uri="{FF2B5EF4-FFF2-40B4-BE49-F238E27FC236}">
                              <a16:creationId xmlns:a16="http://schemas.microsoft.com/office/drawing/2014/main" id="{7561A045-02F5-4A94-BE6C-801B4A8EF85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04" y="2447"/>
                          <a:ext cx="2152" cy="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65">
              <a:extLst>
                <a:ext uri="{FF2B5EF4-FFF2-40B4-BE49-F238E27FC236}">
                  <a16:creationId xmlns:a16="http://schemas.microsoft.com/office/drawing/2014/main" id="{3E5D2F6F-29A2-40E1-8CF5-00BBCBAE7188}"/>
                </a:ext>
              </a:extLst>
            </p:cNvPr>
            <p:cNvGraphicFramePr>
              <a:graphicFrameLocks noChangeAspect="1"/>
            </p:cNvGraphicFramePr>
            <p:nvPr/>
          </p:nvGraphicFramePr>
          <p:xfrm>
            <a:off x="4817" y="2447"/>
            <a:ext cx="235" cy="548"/>
          </p:xfrm>
          <a:graphic>
            <a:graphicData uri="http://schemas.openxmlformats.org/presentationml/2006/ole">
              <mc:AlternateContent xmlns:mc="http://schemas.openxmlformats.org/markup-compatibility/2006">
                <mc:Choice xmlns:v="urn:schemas-microsoft-com:vml" Requires="v">
                  <p:oleObj spid="_x0000_s112879" name="公式" r:id="rId9" imgW="164880" imgH="406080" progId="Equation.3">
                    <p:embed/>
                  </p:oleObj>
                </mc:Choice>
                <mc:Fallback>
                  <p:oleObj name="公式" r:id="rId9" imgW="164880" imgH="406080" progId="Equation.3">
                    <p:embed/>
                    <p:pic>
                      <p:nvPicPr>
                        <p:cNvPr id="323649" name="Object 65">
                          <a:extLst>
                            <a:ext uri="{FF2B5EF4-FFF2-40B4-BE49-F238E27FC236}">
                              <a16:creationId xmlns:a16="http://schemas.microsoft.com/office/drawing/2014/main" id="{901A7A24-7DE5-4C33-91C2-485C6696690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17" y="2447"/>
                          <a:ext cx="235" cy="5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 name="Group 66">
            <a:extLst>
              <a:ext uri="{FF2B5EF4-FFF2-40B4-BE49-F238E27FC236}">
                <a16:creationId xmlns:a16="http://schemas.microsoft.com/office/drawing/2014/main" id="{3F32DC9E-4AE0-4C81-B9BD-28E82FBA8A9B}"/>
              </a:ext>
            </a:extLst>
          </p:cNvPr>
          <p:cNvGrpSpPr>
            <a:grpSpLocks/>
          </p:cNvGrpSpPr>
          <p:nvPr/>
        </p:nvGrpSpPr>
        <p:grpSpPr bwMode="auto">
          <a:xfrm>
            <a:off x="1143000" y="5257798"/>
            <a:ext cx="7064375" cy="1041400"/>
            <a:chOff x="624" y="3216"/>
            <a:chExt cx="4450" cy="656"/>
          </a:xfrm>
        </p:grpSpPr>
        <p:sp>
          <p:nvSpPr>
            <p:cNvPr id="21" name="Text Box 67">
              <a:extLst>
                <a:ext uri="{FF2B5EF4-FFF2-40B4-BE49-F238E27FC236}">
                  <a16:creationId xmlns:a16="http://schemas.microsoft.com/office/drawing/2014/main" id="{22EE6E5B-145A-4798-94BD-A402C2D6912C}"/>
                </a:ext>
              </a:extLst>
            </p:cNvPr>
            <p:cNvSpPr txBox="1">
              <a:spLocks noChangeArrowheads="1"/>
            </p:cNvSpPr>
            <p:nvPr/>
          </p:nvSpPr>
          <p:spPr bwMode="auto">
            <a:xfrm>
              <a:off x="624" y="3293"/>
              <a:ext cx="89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anose="02020603050405020304" pitchFamily="18" charset="0"/>
                </a:rPr>
                <a:t>正态分布</a:t>
              </a:r>
            </a:p>
            <a:p>
              <a:r>
                <a:rPr kumimoji="1" lang="zh-CN" altLang="en-US" sz="2400" b="1" i="1">
                  <a:latin typeface="Times New Roman" panose="02020603050405020304" pitchFamily="18" charset="0"/>
                </a:rPr>
                <a:t> </a:t>
              </a:r>
              <a:r>
                <a:rPr kumimoji="1" lang="en-US" altLang="zh-CN" sz="2400" b="1" i="1">
                  <a:latin typeface="Times New Roman" panose="02020603050405020304" pitchFamily="18" charset="0"/>
                </a:rPr>
                <a:t>N</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sym typeface="Symbol" panose="05050102010706020507" pitchFamily="18" charset="2"/>
                </a:rPr>
                <a:t>, </a:t>
              </a:r>
              <a:r>
                <a:rPr kumimoji="1" lang="en-US" altLang="zh-CN" sz="2400" b="1" baseline="30000">
                  <a:latin typeface="Times New Roman" panose="02020603050405020304" pitchFamily="18" charset="0"/>
                  <a:sym typeface="Symbol" panose="05050102010706020507" pitchFamily="18" charset="2"/>
                </a:rPr>
                <a:t>2</a:t>
              </a:r>
              <a:r>
                <a:rPr kumimoji="1" lang="en-US" altLang="zh-CN" sz="2400" b="1">
                  <a:latin typeface="Times New Roman" panose="02020603050405020304" pitchFamily="18" charset="0"/>
                </a:rPr>
                <a:t>)</a:t>
              </a:r>
              <a:endParaRPr kumimoji="1" lang="en-US" altLang="zh-CN" sz="2400" b="1" i="1">
                <a:latin typeface="Times New Roman" panose="02020603050405020304" pitchFamily="18" charset="0"/>
              </a:endParaRPr>
            </a:p>
          </p:txBody>
        </p:sp>
        <p:graphicFrame>
          <p:nvGraphicFramePr>
            <p:cNvPr id="22" name="Object 68">
              <a:extLst>
                <a:ext uri="{FF2B5EF4-FFF2-40B4-BE49-F238E27FC236}">
                  <a16:creationId xmlns:a16="http://schemas.microsoft.com/office/drawing/2014/main" id="{88FA230C-95F1-486D-9EF1-87C4859DBCA8}"/>
                </a:ext>
              </a:extLst>
            </p:cNvPr>
            <p:cNvGraphicFramePr>
              <a:graphicFrameLocks noChangeAspect="1"/>
            </p:cNvGraphicFramePr>
            <p:nvPr/>
          </p:nvGraphicFramePr>
          <p:xfrm>
            <a:off x="2016" y="3216"/>
            <a:ext cx="2028" cy="656"/>
          </p:xfrm>
          <a:graphic>
            <a:graphicData uri="http://schemas.openxmlformats.org/presentationml/2006/ole">
              <mc:AlternateContent xmlns:mc="http://schemas.openxmlformats.org/markup-compatibility/2006">
                <mc:Choice xmlns:v="urn:schemas-microsoft-com:vml" Requires="v">
                  <p:oleObj spid="_x0000_s112880" name="公式" r:id="rId11" imgW="1409400" imgH="482400" progId="Equation.3">
                    <p:embed/>
                  </p:oleObj>
                </mc:Choice>
                <mc:Fallback>
                  <p:oleObj name="公式" r:id="rId11" imgW="1409400" imgH="482400" progId="Equation.3">
                    <p:embed/>
                    <p:pic>
                      <p:nvPicPr>
                        <p:cNvPr id="323652" name="Object 68">
                          <a:extLst>
                            <a:ext uri="{FF2B5EF4-FFF2-40B4-BE49-F238E27FC236}">
                              <a16:creationId xmlns:a16="http://schemas.microsoft.com/office/drawing/2014/main" id="{F7702BA6-7F2F-4FFD-9142-A76B5EE69AF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16" y="3216"/>
                          <a:ext cx="2028" cy="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69">
              <a:extLst>
                <a:ext uri="{FF2B5EF4-FFF2-40B4-BE49-F238E27FC236}">
                  <a16:creationId xmlns:a16="http://schemas.microsoft.com/office/drawing/2014/main" id="{CB1ABD21-80E2-499D-AC7F-3F8DFEB91DCE}"/>
                </a:ext>
              </a:extLst>
            </p:cNvPr>
            <p:cNvGraphicFramePr>
              <a:graphicFrameLocks noChangeAspect="1"/>
            </p:cNvGraphicFramePr>
            <p:nvPr/>
          </p:nvGraphicFramePr>
          <p:xfrm>
            <a:off x="4844" y="3472"/>
            <a:ext cx="230" cy="234"/>
          </p:xfrm>
          <a:graphic>
            <a:graphicData uri="http://schemas.openxmlformats.org/presentationml/2006/ole">
              <mc:AlternateContent xmlns:mc="http://schemas.openxmlformats.org/markup-compatibility/2006">
                <mc:Choice xmlns:v="urn:schemas-microsoft-com:vml" Requires="v">
                  <p:oleObj spid="_x0000_s112881" name="公式" r:id="rId13" imgW="152280" imgH="164880" progId="Equation.3">
                    <p:embed/>
                  </p:oleObj>
                </mc:Choice>
                <mc:Fallback>
                  <p:oleObj name="公式" r:id="rId13" imgW="152280" imgH="164880" progId="Equation.3">
                    <p:embed/>
                    <p:pic>
                      <p:nvPicPr>
                        <p:cNvPr id="323653" name="Object 69">
                          <a:extLst>
                            <a:ext uri="{FF2B5EF4-FFF2-40B4-BE49-F238E27FC236}">
                              <a16:creationId xmlns:a16="http://schemas.microsoft.com/office/drawing/2014/main" id="{530DD2E0-2B8C-4BB2-8418-CA6FFB9586F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44" y="3472"/>
                          <a:ext cx="230"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4" name="Text Box 70">
            <a:extLst>
              <a:ext uri="{FF2B5EF4-FFF2-40B4-BE49-F238E27FC236}">
                <a16:creationId xmlns:a16="http://schemas.microsoft.com/office/drawing/2014/main" id="{E796F959-942D-40D6-8E59-5D9BDB1134B2}"/>
              </a:ext>
            </a:extLst>
          </p:cNvPr>
          <p:cNvSpPr txBox="1">
            <a:spLocks noChangeArrowheads="1"/>
          </p:cNvSpPr>
          <p:nvPr/>
        </p:nvSpPr>
        <p:spPr bwMode="auto">
          <a:xfrm>
            <a:off x="1371600" y="914400"/>
            <a:ext cx="6019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solidFill>
                  <a:schemeClr val="tx1"/>
                </a:solidFill>
                <a:latin typeface="Times New Roman" panose="02020603050405020304" pitchFamily="18" charset="0"/>
              </a:rPr>
              <a:t>常见连续型随机变量的数学期望</a:t>
            </a:r>
          </a:p>
        </p:txBody>
      </p:sp>
    </p:spTree>
    <p:extLst>
      <p:ext uri="{BB962C8B-B14F-4D97-AF65-F5344CB8AC3E}">
        <p14:creationId xmlns:p14="http://schemas.microsoft.com/office/powerpoint/2010/main" val="108309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utoUpdateAnimBg="0"/>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3C648D-9E4A-4B0F-8180-26FB79FB2E1B}"/>
              </a:ext>
            </a:extLst>
          </p:cNvPr>
          <p:cNvSpPr>
            <a:spLocks noGrp="1"/>
          </p:cNvSpPr>
          <p:nvPr>
            <p:ph type="title"/>
          </p:nvPr>
        </p:nvSpPr>
        <p:spPr/>
        <p:txBody>
          <a:bodyPr/>
          <a:lstStyle/>
          <a:p>
            <a:r>
              <a:rPr lang="en-US" altLang="zh-CN" dirty="0"/>
              <a:t>3.5-3 </a:t>
            </a:r>
            <a:r>
              <a:rPr lang="zh-CN" altLang="en-US" dirty="0"/>
              <a:t>随机变量的数字特征</a:t>
            </a:r>
          </a:p>
        </p:txBody>
      </p:sp>
      <p:sp>
        <p:nvSpPr>
          <p:cNvPr id="3" name="内容占位符 2">
            <a:extLst>
              <a:ext uri="{FF2B5EF4-FFF2-40B4-BE49-F238E27FC236}">
                <a16:creationId xmlns:a16="http://schemas.microsoft.com/office/drawing/2014/main" id="{505699E0-934A-4CC4-8519-F3B8F0C92B5B}"/>
              </a:ext>
            </a:extLst>
          </p:cNvPr>
          <p:cNvSpPr>
            <a:spLocks noGrp="1"/>
          </p:cNvSpPr>
          <p:nvPr>
            <p:ph idx="1"/>
          </p:nvPr>
        </p:nvSpPr>
        <p:spPr/>
        <p:txBody>
          <a:bodyPr/>
          <a:lstStyle/>
          <a:p>
            <a:r>
              <a:rPr lang="zh-CN" altLang="en-US" dirty="0">
                <a:solidFill>
                  <a:srgbClr val="00B050"/>
                </a:solidFill>
                <a:effectLst>
                  <a:outerShdw blurRad="38100" dist="38100" dir="2700000" algn="tl">
                    <a:srgbClr val="C0C0C0"/>
                  </a:outerShdw>
                </a:effectLst>
                <a:ea typeface="黑体" pitchFamily="2" charset="-122"/>
              </a:rPr>
              <a:t>（二）方差</a:t>
            </a:r>
          </a:p>
        </p:txBody>
      </p:sp>
      <p:sp>
        <p:nvSpPr>
          <p:cNvPr id="6" name="Text Box 3">
            <a:extLst>
              <a:ext uri="{FF2B5EF4-FFF2-40B4-BE49-F238E27FC236}">
                <a16:creationId xmlns:a16="http://schemas.microsoft.com/office/drawing/2014/main" id="{D28AFAC5-176B-4B13-8484-1C43EB314B09}"/>
              </a:ext>
            </a:extLst>
          </p:cNvPr>
          <p:cNvSpPr txBox="1">
            <a:spLocks noChangeArrowheads="1"/>
          </p:cNvSpPr>
          <p:nvPr/>
        </p:nvSpPr>
        <p:spPr bwMode="auto">
          <a:xfrm>
            <a:off x="457200" y="921511"/>
            <a:ext cx="7685088"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ea typeface="黑体" panose="02010609060101010101" pitchFamily="49" charset="-122"/>
              </a:rPr>
              <a:t>      </a:t>
            </a:r>
            <a:r>
              <a:rPr lang="zh-CN" altLang="en-US" sz="2800" b="1" dirty="0">
                <a:ea typeface="黑体" panose="02010609060101010101" pitchFamily="49" charset="-122"/>
              </a:rPr>
              <a:t>均值反映了随机变量取值集中在哪一个值的</a:t>
            </a:r>
          </a:p>
          <a:p>
            <a:pPr eaLnBrk="1" hangingPunct="1"/>
            <a:r>
              <a:rPr lang="zh-CN" altLang="en-US" sz="2800" b="1" dirty="0">
                <a:ea typeface="黑体" panose="02010609060101010101" pitchFamily="49" charset="-122"/>
              </a:rPr>
              <a:t>周围，是随机变量的位置特征值。但在许多实际</a:t>
            </a:r>
          </a:p>
          <a:p>
            <a:pPr eaLnBrk="1" hangingPunct="1"/>
            <a:r>
              <a:rPr lang="zh-CN" altLang="en-US" sz="2800" b="1" dirty="0">
                <a:ea typeface="黑体" panose="02010609060101010101" pitchFamily="49" charset="-122"/>
              </a:rPr>
              <a:t>问题中，单凭随机变量的均值来刻画其取值的统</a:t>
            </a:r>
          </a:p>
          <a:p>
            <a:pPr eaLnBrk="1" hangingPunct="1"/>
            <a:r>
              <a:rPr lang="zh-CN" altLang="en-US" sz="2800" b="1" dirty="0">
                <a:ea typeface="黑体" panose="02010609060101010101" pitchFamily="49" charset="-122"/>
              </a:rPr>
              <a:t>计规律性是不够的，还必须知道随机变量的取值</a:t>
            </a:r>
          </a:p>
          <a:p>
            <a:pPr eaLnBrk="1" hangingPunct="1"/>
            <a:r>
              <a:rPr lang="zh-CN" altLang="en-US" sz="2800" b="1" dirty="0">
                <a:ea typeface="黑体" panose="02010609060101010101" pitchFamily="49" charset="-122"/>
              </a:rPr>
              <a:t>在其均值周围的分散程度。</a:t>
            </a:r>
          </a:p>
        </p:txBody>
      </p:sp>
      <p:sp>
        <p:nvSpPr>
          <p:cNvPr id="7" name="Text Box 4">
            <a:extLst>
              <a:ext uri="{FF2B5EF4-FFF2-40B4-BE49-F238E27FC236}">
                <a16:creationId xmlns:a16="http://schemas.microsoft.com/office/drawing/2014/main" id="{5DEC4EA4-445E-476C-B404-CDD80A01D447}"/>
              </a:ext>
            </a:extLst>
          </p:cNvPr>
          <p:cNvSpPr txBox="1">
            <a:spLocks noChangeArrowheads="1"/>
          </p:cNvSpPr>
          <p:nvPr/>
        </p:nvSpPr>
        <p:spPr bwMode="auto">
          <a:xfrm>
            <a:off x="493712" y="3291871"/>
            <a:ext cx="7732713" cy="954088"/>
          </a:xfrm>
          <a:prstGeom prst="rect">
            <a:avLst/>
          </a:prstGeom>
          <a:noFill/>
          <a:ln w="12700" cap="sq">
            <a:noFill/>
            <a:miter lim="800000"/>
            <a:headEnd type="none" w="sm" len="sm"/>
            <a:tailEnd type="none" w="sm" len="sm"/>
          </a:ln>
          <a:effectLst/>
        </p:spPr>
        <p:txBody>
          <a:bodyPr wrap="none">
            <a:spAutoFit/>
          </a:bodyPr>
          <a:lstStyle/>
          <a:p>
            <a:pPr>
              <a:defRPr/>
            </a:pPr>
            <a:r>
              <a:rPr lang="en-US" altLang="zh-CN" sz="2800" b="1" dirty="0">
                <a:latin typeface="Arial" charset="0"/>
                <a:ea typeface="黑体" pitchFamily="2" charset="-122"/>
              </a:rPr>
              <a:t>      </a:t>
            </a:r>
            <a:r>
              <a:rPr lang="zh-CN" altLang="en-US" sz="2800" b="1" dirty="0">
                <a:latin typeface="Arial" charset="0"/>
                <a:ea typeface="黑体" pitchFamily="2" charset="-122"/>
              </a:rPr>
              <a:t>为此，我们引入随机变量的另一个重要的数</a:t>
            </a:r>
          </a:p>
          <a:p>
            <a:pPr>
              <a:defRPr/>
            </a:pPr>
            <a:r>
              <a:rPr lang="zh-CN" altLang="en-US" sz="2800" b="1" dirty="0">
                <a:latin typeface="Arial" charset="0"/>
                <a:ea typeface="黑体" pitchFamily="2" charset="-122"/>
              </a:rPr>
              <a:t>字特征</a:t>
            </a:r>
            <a:r>
              <a:rPr lang="en-US" altLang="zh-CN" sz="2800" b="1" dirty="0">
                <a:latin typeface="Arial" charset="0"/>
                <a:ea typeface="黑体" pitchFamily="2" charset="-122"/>
              </a:rPr>
              <a:t>------</a:t>
            </a:r>
            <a:r>
              <a:rPr lang="zh-CN" altLang="en-US" sz="2800" b="1" dirty="0">
                <a:solidFill>
                  <a:srgbClr val="00B050"/>
                </a:solidFill>
                <a:effectLst>
                  <a:outerShdw blurRad="38100" dist="38100" dir="2700000" algn="tl">
                    <a:srgbClr val="C0C0C0"/>
                  </a:outerShdw>
                </a:effectLst>
                <a:latin typeface="Arial" charset="0"/>
                <a:ea typeface="黑体" pitchFamily="2" charset="-122"/>
              </a:rPr>
              <a:t>方差</a:t>
            </a:r>
            <a:r>
              <a:rPr lang="zh-CN" altLang="en-US" sz="2800" b="1" dirty="0">
                <a:solidFill>
                  <a:srgbClr val="00B050"/>
                </a:solidFill>
                <a:latin typeface="Arial" charset="0"/>
                <a:ea typeface="黑体" pitchFamily="2" charset="-122"/>
              </a:rPr>
              <a:t>。</a:t>
            </a:r>
          </a:p>
        </p:txBody>
      </p:sp>
      <p:sp>
        <p:nvSpPr>
          <p:cNvPr id="8" name="Text Box 5">
            <a:extLst>
              <a:ext uri="{FF2B5EF4-FFF2-40B4-BE49-F238E27FC236}">
                <a16:creationId xmlns:a16="http://schemas.microsoft.com/office/drawing/2014/main" id="{92D3934A-555E-4055-85E9-DE5DE339A040}"/>
              </a:ext>
            </a:extLst>
          </p:cNvPr>
          <p:cNvSpPr txBox="1">
            <a:spLocks noChangeArrowheads="1"/>
          </p:cNvSpPr>
          <p:nvPr/>
        </p:nvSpPr>
        <p:spPr bwMode="auto">
          <a:xfrm>
            <a:off x="457200" y="4419600"/>
            <a:ext cx="1255713" cy="519113"/>
          </a:xfrm>
          <a:prstGeom prst="rect">
            <a:avLst/>
          </a:prstGeom>
          <a:noFill/>
          <a:ln w="12700" cap="sq">
            <a:noFill/>
            <a:miter lim="800000"/>
            <a:headEnd type="none" w="sm" len="sm"/>
            <a:tailEnd type="none" w="sm" len="sm"/>
          </a:ln>
          <a:effectLst/>
        </p:spPr>
        <p:txBody>
          <a:bodyPr wrap="none">
            <a:spAutoFit/>
          </a:bodyPr>
          <a:lstStyle/>
          <a:p>
            <a:pPr>
              <a:defRPr/>
            </a:pPr>
            <a:r>
              <a:rPr lang="zh-CN" altLang="en-US" sz="2800" b="1" dirty="0">
                <a:solidFill>
                  <a:srgbClr val="0000FF"/>
                </a:solidFill>
                <a:effectLst>
                  <a:outerShdw blurRad="38100" dist="38100" dir="2700000" algn="tl">
                    <a:srgbClr val="C0C0C0"/>
                  </a:outerShdw>
                </a:effectLst>
                <a:latin typeface="Arial" charset="0"/>
                <a:ea typeface="黑体" pitchFamily="2" charset="-122"/>
              </a:rPr>
              <a:t>定义：</a:t>
            </a:r>
          </a:p>
        </p:txBody>
      </p:sp>
      <p:sp>
        <p:nvSpPr>
          <p:cNvPr id="9" name="Text Box 6">
            <a:extLst>
              <a:ext uri="{FF2B5EF4-FFF2-40B4-BE49-F238E27FC236}">
                <a16:creationId xmlns:a16="http://schemas.microsoft.com/office/drawing/2014/main" id="{D75A784E-B91E-4207-B5E7-39FE6780B741}"/>
              </a:ext>
            </a:extLst>
          </p:cNvPr>
          <p:cNvSpPr txBox="1">
            <a:spLocks noChangeArrowheads="1"/>
          </p:cNvSpPr>
          <p:nvPr/>
        </p:nvSpPr>
        <p:spPr bwMode="auto">
          <a:xfrm>
            <a:off x="1399381" y="4449371"/>
            <a:ext cx="3635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ea typeface="黑体" panose="02010609060101010101" pitchFamily="49" charset="-122"/>
              </a:rPr>
              <a:t>设</a:t>
            </a:r>
            <a:r>
              <a:rPr lang="en-US" altLang="zh-CN" sz="2800" b="1" i="1" dirty="0">
                <a:ea typeface="黑体" panose="02010609060101010101" pitchFamily="49" charset="-122"/>
              </a:rPr>
              <a:t>X</a:t>
            </a:r>
            <a:r>
              <a:rPr lang="zh-CN" altLang="en-US" sz="2800" b="1" dirty="0">
                <a:ea typeface="黑体" panose="02010609060101010101" pitchFamily="49" charset="-122"/>
              </a:rPr>
              <a:t>是一个随机变量，</a:t>
            </a:r>
          </a:p>
        </p:txBody>
      </p:sp>
      <p:graphicFrame>
        <p:nvGraphicFramePr>
          <p:cNvPr id="10" name="Object 2">
            <a:extLst>
              <a:ext uri="{FF2B5EF4-FFF2-40B4-BE49-F238E27FC236}">
                <a16:creationId xmlns:a16="http://schemas.microsoft.com/office/drawing/2014/main" id="{86B4BBAF-2F2B-4588-98E2-58BB9E4C25CE}"/>
              </a:ext>
            </a:extLst>
          </p:cNvPr>
          <p:cNvGraphicFramePr>
            <a:graphicFrameLocks noChangeAspect="1"/>
          </p:cNvGraphicFramePr>
          <p:nvPr>
            <p:extLst>
              <p:ext uri="{D42A27DB-BD31-4B8C-83A1-F6EECF244321}">
                <p14:modId xmlns:p14="http://schemas.microsoft.com/office/powerpoint/2010/main" val="1142420641"/>
              </p:ext>
            </p:extLst>
          </p:nvPr>
        </p:nvGraphicFramePr>
        <p:xfrm>
          <a:off x="4873481" y="4438650"/>
          <a:ext cx="3886200" cy="500063"/>
        </p:xfrm>
        <a:graphic>
          <a:graphicData uri="http://schemas.openxmlformats.org/presentationml/2006/ole">
            <mc:AlternateContent xmlns:mc="http://schemas.openxmlformats.org/markup-compatibility/2006">
              <mc:Choice xmlns:v="urn:schemas-microsoft-com:vml" Requires="v">
                <p:oleObj spid="_x0000_s113822" name="Equation" r:id="rId3" imgW="4838400" imgH="622080" progId="Equation.3">
                  <p:embed/>
                </p:oleObj>
              </mc:Choice>
              <mc:Fallback>
                <p:oleObj name="Equation" r:id="rId3" imgW="4838400" imgH="622080" progId="Equation.3">
                  <p:embed/>
                  <p:pic>
                    <p:nvPicPr>
                      <p:cNvPr id="139271" name="Object 2">
                        <a:extLst>
                          <a:ext uri="{FF2B5EF4-FFF2-40B4-BE49-F238E27FC236}">
                            <a16:creationId xmlns:a16="http://schemas.microsoft.com/office/drawing/2014/main" id="{F7700347-FD90-408B-BB5F-FA333F46EE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3481" y="4438650"/>
                        <a:ext cx="3886200"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3">
            <a:extLst>
              <a:ext uri="{FF2B5EF4-FFF2-40B4-BE49-F238E27FC236}">
                <a16:creationId xmlns:a16="http://schemas.microsoft.com/office/drawing/2014/main" id="{D02754DF-BD71-4EE3-AC88-C79890529150}"/>
              </a:ext>
            </a:extLst>
          </p:cNvPr>
          <p:cNvGraphicFramePr>
            <a:graphicFrameLocks noChangeAspect="1"/>
          </p:cNvGraphicFramePr>
          <p:nvPr/>
        </p:nvGraphicFramePr>
        <p:xfrm>
          <a:off x="1524000" y="4953000"/>
          <a:ext cx="5457825" cy="500063"/>
        </p:xfrm>
        <a:graphic>
          <a:graphicData uri="http://schemas.openxmlformats.org/presentationml/2006/ole">
            <mc:AlternateContent xmlns:mc="http://schemas.openxmlformats.org/markup-compatibility/2006">
              <mc:Choice xmlns:v="urn:schemas-microsoft-com:vml" Requires="v">
                <p:oleObj spid="_x0000_s113823" name="Equation" r:id="rId5" imgW="6794280" imgH="622080" progId="Equation.3">
                  <p:embed/>
                </p:oleObj>
              </mc:Choice>
              <mc:Fallback>
                <p:oleObj name="Equation" r:id="rId5" imgW="6794280" imgH="622080" progId="Equation.3">
                  <p:embed/>
                  <p:pic>
                    <p:nvPicPr>
                      <p:cNvPr id="139272" name="Object 3">
                        <a:extLst>
                          <a:ext uri="{FF2B5EF4-FFF2-40B4-BE49-F238E27FC236}">
                            <a16:creationId xmlns:a16="http://schemas.microsoft.com/office/drawing/2014/main" id="{7FE15928-B9CD-462E-A065-76C4902AB7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4953000"/>
                        <a:ext cx="5457825"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4">
            <a:extLst>
              <a:ext uri="{FF2B5EF4-FFF2-40B4-BE49-F238E27FC236}">
                <a16:creationId xmlns:a16="http://schemas.microsoft.com/office/drawing/2014/main" id="{20C25A1F-92EF-40EC-BD29-5CABABB8DA1D}"/>
              </a:ext>
            </a:extLst>
          </p:cNvPr>
          <p:cNvGraphicFramePr>
            <a:graphicFrameLocks noChangeAspect="1"/>
          </p:cNvGraphicFramePr>
          <p:nvPr>
            <p:extLst>
              <p:ext uri="{D42A27DB-BD31-4B8C-83A1-F6EECF244321}">
                <p14:modId xmlns:p14="http://schemas.microsoft.com/office/powerpoint/2010/main" val="2377192491"/>
              </p:ext>
            </p:extLst>
          </p:nvPr>
        </p:nvGraphicFramePr>
        <p:xfrm>
          <a:off x="1497063" y="5558927"/>
          <a:ext cx="3581400" cy="419100"/>
        </p:xfrm>
        <a:graphic>
          <a:graphicData uri="http://schemas.openxmlformats.org/presentationml/2006/ole">
            <mc:AlternateContent xmlns:mc="http://schemas.openxmlformats.org/markup-compatibility/2006">
              <mc:Choice xmlns:v="urn:schemas-microsoft-com:vml" Requires="v">
                <p:oleObj spid="_x0000_s113824" name="Equation" r:id="rId7" imgW="4457520" imgH="520560" progId="Equation.DSMT4">
                  <p:embed/>
                </p:oleObj>
              </mc:Choice>
              <mc:Fallback>
                <p:oleObj name="Equation" r:id="rId7" imgW="4457520" imgH="520560" progId="Equation.DSMT4">
                  <p:embed/>
                  <p:pic>
                    <p:nvPicPr>
                      <p:cNvPr id="139273" name="Object 4">
                        <a:extLst>
                          <a:ext uri="{FF2B5EF4-FFF2-40B4-BE49-F238E27FC236}">
                            <a16:creationId xmlns:a16="http://schemas.microsoft.com/office/drawing/2014/main" id="{A15D3169-7E56-4984-9464-85F6880AE93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7063" y="5558927"/>
                        <a:ext cx="35814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5">
            <a:extLst>
              <a:ext uri="{FF2B5EF4-FFF2-40B4-BE49-F238E27FC236}">
                <a16:creationId xmlns:a16="http://schemas.microsoft.com/office/drawing/2014/main" id="{FFD61424-7E5C-44D3-A2B3-60F927A128D7}"/>
              </a:ext>
            </a:extLst>
          </p:cNvPr>
          <p:cNvGraphicFramePr>
            <a:graphicFrameLocks noChangeAspect="1"/>
          </p:cNvGraphicFramePr>
          <p:nvPr>
            <p:extLst>
              <p:ext uri="{D42A27DB-BD31-4B8C-83A1-F6EECF244321}">
                <p14:modId xmlns:p14="http://schemas.microsoft.com/office/powerpoint/2010/main" val="831208991"/>
              </p:ext>
            </p:extLst>
          </p:nvPr>
        </p:nvGraphicFramePr>
        <p:xfrm>
          <a:off x="1936476" y="6134555"/>
          <a:ext cx="2286000" cy="579438"/>
        </p:xfrm>
        <a:graphic>
          <a:graphicData uri="http://schemas.openxmlformats.org/presentationml/2006/ole">
            <mc:AlternateContent xmlns:mc="http://schemas.openxmlformats.org/markup-compatibility/2006">
              <mc:Choice xmlns:v="urn:schemas-microsoft-com:vml" Requires="v">
                <p:oleObj spid="_x0000_s113825" name="Equation" r:id="rId9" imgW="1002960" imgH="253800" progId="Equation.DSMT4">
                  <p:embed/>
                </p:oleObj>
              </mc:Choice>
              <mc:Fallback>
                <p:oleObj name="Equation" r:id="rId9" imgW="1002960" imgH="253800" progId="Equation.DSMT4">
                  <p:embed/>
                  <p:pic>
                    <p:nvPicPr>
                      <p:cNvPr id="43013" name="Object 5">
                        <a:extLst>
                          <a:ext uri="{FF2B5EF4-FFF2-40B4-BE49-F238E27FC236}">
                            <a16:creationId xmlns:a16="http://schemas.microsoft.com/office/drawing/2014/main" id="{7F622F0E-D901-4C64-BEAC-6FCF9350B67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36476" y="6134555"/>
                        <a:ext cx="2286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矩形 10">
            <a:extLst>
              <a:ext uri="{FF2B5EF4-FFF2-40B4-BE49-F238E27FC236}">
                <a16:creationId xmlns:a16="http://schemas.microsoft.com/office/drawing/2014/main" id="{9F705510-F1AE-4D06-A7AE-F1EE64874690}"/>
              </a:ext>
            </a:extLst>
          </p:cNvPr>
          <p:cNvSpPr>
            <a:spLocks noChangeArrowheads="1"/>
          </p:cNvSpPr>
          <p:nvPr/>
        </p:nvSpPr>
        <p:spPr bwMode="auto">
          <a:xfrm>
            <a:off x="1399381" y="6134555"/>
            <a:ext cx="4648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FF0000"/>
                </a:solidFill>
                <a:ea typeface="黑体" panose="02010609060101010101" pitchFamily="49" charset="-122"/>
              </a:rPr>
              <a:t> </a:t>
            </a:r>
            <a:r>
              <a:rPr lang="zh-CN" altLang="en-US" sz="2800" b="1" dirty="0">
                <a:solidFill>
                  <a:srgbClr val="FF0000"/>
                </a:solidFill>
                <a:ea typeface="黑体" panose="02010609060101010101" pitchFamily="49" charset="-122"/>
              </a:rPr>
              <a:t>称                       为标准差。</a:t>
            </a:r>
            <a:endParaRPr lang="zh-CN" altLang="en-US" sz="2800" dirty="0">
              <a:solidFill>
                <a:srgbClr val="FF0000"/>
              </a:solidFill>
            </a:endParaRPr>
          </a:p>
        </p:txBody>
      </p:sp>
    </p:spTree>
    <p:extLst>
      <p:ext uri="{BB962C8B-B14F-4D97-AF65-F5344CB8AC3E}">
        <p14:creationId xmlns:p14="http://schemas.microsoft.com/office/powerpoint/2010/main" val="3367439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6"/>
                                        </p:tgtEl>
                                        <p:attrNameLst>
                                          <p:attrName>style.visibility</p:attrName>
                                        </p:attrNameLst>
                                      </p:cBhvr>
                                      <p:to>
                                        <p:strVal val="visible"/>
                                      </p:to>
                                    </p:set>
                                    <p:animEffect transition="in" filter="wipe(left)">
                                      <p:cBhvr>
                                        <p:cTn id="7" dur="75"/>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7"/>
                                        </p:tgtEl>
                                        <p:attrNameLst>
                                          <p:attrName>style.visibility</p:attrName>
                                        </p:attrNameLst>
                                      </p:cBhvr>
                                      <p:to>
                                        <p:strVal val="visible"/>
                                      </p:to>
                                    </p:set>
                                    <p:animEffect transition="in" filter="wipe(left)">
                                      <p:cBhvr>
                                        <p:cTn id="12" dur="75"/>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8"/>
                                        </p:tgtEl>
                                        <p:attrNameLst>
                                          <p:attrName>style.visibility</p:attrName>
                                        </p:attrNameLst>
                                      </p:cBhvr>
                                      <p:to>
                                        <p:strVal val="visible"/>
                                      </p:to>
                                    </p:set>
                                    <p:animEffect transition="in" filter="wipe(left)">
                                      <p:cBhvr>
                                        <p:cTn id="17" dur="75"/>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9"/>
                                        </p:tgtEl>
                                        <p:attrNameLst>
                                          <p:attrName>style.visibility</p:attrName>
                                        </p:attrNameLst>
                                      </p:cBhvr>
                                      <p:to>
                                        <p:strVal val="visible"/>
                                      </p:to>
                                    </p:set>
                                    <p:animEffect transition="in" filter="wipe(left)">
                                      <p:cBhvr>
                                        <p:cTn id="22" dur="75"/>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8" grpId="0" autoUpdateAnimBg="0"/>
      <p:bldP spid="9"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2AB4EF-0D36-41DB-A31E-15C9BDE58E90}"/>
              </a:ext>
            </a:extLst>
          </p:cNvPr>
          <p:cNvSpPr>
            <a:spLocks noGrp="1"/>
          </p:cNvSpPr>
          <p:nvPr>
            <p:ph type="title"/>
          </p:nvPr>
        </p:nvSpPr>
        <p:spPr/>
        <p:txBody>
          <a:bodyPr/>
          <a:lstStyle/>
          <a:p>
            <a:r>
              <a:rPr lang="en-US" altLang="zh-CN" dirty="0"/>
              <a:t>3.2-2 </a:t>
            </a:r>
            <a:r>
              <a:rPr lang="zh-CN" altLang="en-US" dirty="0"/>
              <a:t>频率与概率</a:t>
            </a:r>
          </a:p>
        </p:txBody>
      </p:sp>
      <p:sp>
        <p:nvSpPr>
          <p:cNvPr id="3" name="内容占位符 2">
            <a:extLst>
              <a:ext uri="{FF2B5EF4-FFF2-40B4-BE49-F238E27FC236}">
                <a16:creationId xmlns:a16="http://schemas.microsoft.com/office/drawing/2014/main" id="{296A5992-40D9-4CE6-B65A-9BFE60011F12}"/>
              </a:ext>
            </a:extLst>
          </p:cNvPr>
          <p:cNvSpPr>
            <a:spLocks noGrp="1"/>
          </p:cNvSpPr>
          <p:nvPr>
            <p:ph idx="1"/>
          </p:nvPr>
        </p:nvSpPr>
        <p:spPr/>
        <p:txBody>
          <a:bodyPr/>
          <a:lstStyle/>
          <a:p>
            <a:r>
              <a:rPr lang="zh-CN" altLang="en-US" dirty="0"/>
              <a:t>不同的实验者结果可能略有不同</a:t>
            </a:r>
          </a:p>
        </p:txBody>
      </p:sp>
      <p:graphicFrame>
        <p:nvGraphicFramePr>
          <p:cNvPr id="4" name="Group 94">
            <a:extLst>
              <a:ext uri="{FF2B5EF4-FFF2-40B4-BE49-F238E27FC236}">
                <a16:creationId xmlns:a16="http://schemas.microsoft.com/office/drawing/2014/main" id="{CE0AE368-6A9A-4146-94F6-39364B1A7700}"/>
              </a:ext>
            </a:extLst>
          </p:cNvPr>
          <p:cNvGraphicFramePr>
            <a:graphicFrameLocks/>
          </p:cNvGraphicFramePr>
          <p:nvPr>
            <p:extLst>
              <p:ext uri="{D42A27DB-BD31-4B8C-83A1-F6EECF244321}">
                <p14:modId xmlns:p14="http://schemas.microsoft.com/office/powerpoint/2010/main" val="3746269422"/>
              </p:ext>
            </p:extLst>
          </p:nvPr>
        </p:nvGraphicFramePr>
        <p:xfrm>
          <a:off x="762100" y="1781555"/>
          <a:ext cx="7404100" cy="3548064"/>
        </p:xfrm>
        <a:graphic>
          <a:graphicData uri="http://schemas.openxmlformats.org/drawingml/2006/table">
            <a:tbl>
              <a:tblPr/>
              <a:tblGrid>
                <a:gridCol w="1851025">
                  <a:extLst>
                    <a:ext uri="{9D8B030D-6E8A-4147-A177-3AD203B41FA5}">
                      <a16:colId xmlns:a16="http://schemas.microsoft.com/office/drawing/2014/main" val="418527933"/>
                    </a:ext>
                  </a:extLst>
                </a:gridCol>
                <a:gridCol w="1851025">
                  <a:extLst>
                    <a:ext uri="{9D8B030D-6E8A-4147-A177-3AD203B41FA5}">
                      <a16:colId xmlns:a16="http://schemas.microsoft.com/office/drawing/2014/main" val="4279968660"/>
                    </a:ext>
                  </a:extLst>
                </a:gridCol>
                <a:gridCol w="1851025">
                  <a:extLst>
                    <a:ext uri="{9D8B030D-6E8A-4147-A177-3AD203B41FA5}">
                      <a16:colId xmlns:a16="http://schemas.microsoft.com/office/drawing/2014/main" val="2868425570"/>
                    </a:ext>
                  </a:extLst>
                </a:gridCol>
                <a:gridCol w="1851025">
                  <a:extLst>
                    <a:ext uri="{9D8B030D-6E8A-4147-A177-3AD203B41FA5}">
                      <a16:colId xmlns:a16="http://schemas.microsoft.com/office/drawing/2014/main" val="2006872983"/>
                    </a:ext>
                  </a:extLst>
                </a:gridCol>
              </a:tblGrid>
              <a:tr h="717550">
                <a:tc>
                  <a:txBody>
                    <a:bodyPr/>
                    <a:lstStyle>
                      <a:lvl1pPr latinLnBrk="1">
                        <a:lnSpc>
                          <a:spcPts val="2400"/>
                        </a:lnSpc>
                        <a:defRPr kumimoji="1" sz="2000">
                          <a:solidFill>
                            <a:schemeClr val="tx1"/>
                          </a:solidFill>
                          <a:latin typeface="-윤명조240" pitchFamily="18" charset="-127"/>
                          <a:ea typeface="-윤명조240" pitchFamily="18" charset="-127"/>
                        </a:defRPr>
                      </a:lvl1pPr>
                      <a:lvl2pPr latinLnBrk="1">
                        <a:lnSpc>
                          <a:spcPts val="2400"/>
                        </a:lnSpc>
                        <a:defRPr kumimoji="1">
                          <a:solidFill>
                            <a:schemeClr val="tx1"/>
                          </a:solidFill>
                          <a:latin typeface="-윤명조240" pitchFamily="18" charset="-127"/>
                          <a:ea typeface="-윤명조240" pitchFamily="18" charset="-127"/>
                        </a:defRPr>
                      </a:lvl2pPr>
                      <a:lvl3pPr latinLnBrk="1">
                        <a:lnSpc>
                          <a:spcPts val="2400"/>
                        </a:lnSpc>
                        <a:defRPr kumimoji="1" sz="1600">
                          <a:solidFill>
                            <a:schemeClr val="tx1"/>
                          </a:solidFill>
                          <a:latin typeface="-윤명조240" pitchFamily="18" charset="-127"/>
                          <a:ea typeface="-윤명조240" pitchFamily="18" charset="-127"/>
                        </a:defRPr>
                      </a:lvl3pPr>
                      <a:lvl4pPr latinLnBrk="1">
                        <a:lnSpc>
                          <a:spcPts val="2400"/>
                        </a:lnSpc>
                        <a:defRPr kumimoji="1" sz="1400">
                          <a:solidFill>
                            <a:schemeClr val="tx1"/>
                          </a:solidFill>
                          <a:latin typeface="-윤명조240" pitchFamily="18" charset="-127"/>
                          <a:ea typeface="-윤명조240" pitchFamily="18" charset="-127"/>
                        </a:defRPr>
                      </a:lvl4pPr>
                      <a:lvl5pPr latinLnBrk="1">
                        <a:lnSpc>
                          <a:spcPts val="2400"/>
                        </a:lnSpc>
                        <a:defRPr kumimoji="1" sz="1200">
                          <a:solidFill>
                            <a:schemeClr val="tx1"/>
                          </a:solidFill>
                          <a:latin typeface="-윤명조240" pitchFamily="18" charset="-127"/>
                          <a:ea typeface="-윤명조240" pitchFamily="18" charset="-127"/>
                        </a:defRPr>
                      </a:lvl5pPr>
                      <a:lvl6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6pPr>
                      <a:lvl7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7pPr>
                      <a:lvl8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8pPr>
                      <a:lvl9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9pPr>
                    </a:lstStyle>
                    <a:p>
                      <a:pPr marL="0" marR="0" lvl="0" indent="0" algn="ctr" defTabSz="914400" rtl="0" eaLnBrk="1" fontAlgn="ctr" latinLnBrk="1" hangingPunct="1">
                        <a:lnSpc>
                          <a:spcPts val="24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윤명조240" pitchFamily="18" charset="-127"/>
                          <a:ea typeface="-윤명조240" pitchFamily="18" charset="-127"/>
                        </a:rPr>
                        <a:t>实验者</a:t>
                      </a:r>
                    </a:p>
                  </a:txBody>
                  <a:tcPr marL="90000" marR="90000" marT="46800" marB="46800" horzOverflow="overflow">
                    <a:lnL cap="flat">
                      <a:noFill/>
                    </a:lnL>
                    <a:lnR w="12700" cap="flat" cmpd="sng" algn="ctr">
                      <a:solidFill>
                        <a:schemeClr val="tx1"/>
                      </a:solidFill>
                      <a:prstDash val="solid"/>
                      <a:round/>
                      <a:headEnd type="none" w="med" len="med"/>
                      <a:tailEnd type="none" w="med" len="med"/>
                    </a:lnR>
                    <a:lnT w="28575" cap="flat" cmpd="sng" algn="ctr">
                      <a:solidFill>
                        <a:srgbClr val="9966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latinLnBrk="1">
                        <a:lnSpc>
                          <a:spcPts val="2400"/>
                        </a:lnSpc>
                        <a:defRPr kumimoji="1" sz="2000">
                          <a:solidFill>
                            <a:schemeClr val="tx1"/>
                          </a:solidFill>
                          <a:latin typeface="-윤명조240" pitchFamily="18" charset="-127"/>
                          <a:ea typeface="-윤명조240" pitchFamily="18" charset="-127"/>
                        </a:defRPr>
                      </a:lvl1pPr>
                      <a:lvl2pPr latinLnBrk="1">
                        <a:lnSpc>
                          <a:spcPts val="2400"/>
                        </a:lnSpc>
                        <a:defRPr kumimoji="1">
                          <a:solidFill>
                            <a:schemeClr val="tx1"/>
                          </a:solidFill>
                          <a:latin typeface="-윤명조240" pitchFamily="18" charset="-127"/>
                          <a:ea typeface="-윤명조240" pitchFamily="18" charset="-127"/>
                        </a:defRPr>
                      </a:lvl2pPr>
                      <a:lvl3pPr latinLnBrk="1">
                        <a:lnSpc>
                          <a:spcPts val="2400"/>
                        </a:lnSpc>
                        <a:defRPr kumimoji="1" sz="1600">
                          <a:solidFill>
                            <a:schemeClr val="tx1"/>
                          </a:solidFill>
                          <a:latin typeface="-윤명조240" pitchFamily="18" charset="-127"/>
                          <a:ea typeface="-윤명조240" pitchFamily="18" charset="-127"/>
                        </a:defRPr>
                      </a:lvl3pPr>
                      <a:lvl4pPr latinLnBrk="1">
                        <a:lnSpc>
                          <a:spcPts val="2400"/>
                        </a:lnSpc>
                        <a:defRPr kumimoji="1" sz="1400">
                          <a:solidFill>
                            <a:schemeClr val="tx1"/>
                          </a:solidFill>
                          <a:latin typeface="-윤명조240" pitchFamily="18" charset="-127"/>
                          <a:ea typeface="-윤명조240" pitchFamily="18" charset="-127"/>
                        </a:defRPr>
                      </a:lvl4pPr>
                      <a:lvl5pPr latinLnBrk="1">
                        <a:lnSpc>
                          <a:spcPts val="2400"/>
                        </a:lnSpc>
                        <a:defRPr kumimoji="1" sz="1200">
                          <a:solidFill>
                            <a:schemeClr val="tx1"/>
                          </a:solidFill>
                          <a:latin typeface="-윤명조240" pitchFamily="18" charset="-127"/>
                          <a:ea typeface="-윤명조240" pitchFamily="18" charset="-127"/>
                        </a:defRPr>
                      </a:lvl5pPr>
                      <a:lvl6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6pPr>
                      <a:lvl7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7pPr>
                      <a:lvl8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8pPr>
                      <a:lvl9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9pPr>
                    </a:lstStyle>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Monotype Corsiva" panose="03010101010201010101" pitchFamily="66" charset="0"/>
                          <a:ea typeface="宋体" panose="02010600030101010101" pitchFamily="2" charset="-122"/>
                        </a:rPr>
                        <a:t>n</a:t>
                      </a:r>
                      <a:endParaRPr kumimoji="1" lang="en-US" altLang="zh-CN" sz="2000" b="0" i="0" u="none" strike="noStrike" cap="none" normalizeH="0" baseline="-25000">
                        <a:ln>
                          <a:noFill/>
                        </a:ln>
                        <a:solidFill>
                          <a:schemeClr val="tx1"/>
                        </a:solidFill>
                        <a:effectLst/>
                        <a:latin typeface="Monotype Corsiva" panose="03010101010201010101" pitchFamily="66"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9966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latinLnBrk="1">
                        <a:lnSpc>
                          <a:spcPts val="2400"/>
                        </a:lnSpc>
                        <a:defRPr kumimoji="1" sz="2000">
                          <a:solidFill>
                            <a:schemeClr val="tx1"/>
                          </a:solidFill>
                          <a:latin typeface="-윤명조240" pitchFamily="18" charset="-127"/>
                          <a:ea typeface="-윤명조240" pitchFamily="18" charset="-127"/>
                        </a:defRPr>
                      </a:lvl1pPr>
                      <a:lvl2pPr latinLnBrk="1">
                        <a:lnSpc>
                          <a:spcPts val="2400"/>
                        </a:lnSpc>
                        <a:defRPr kumimoji="1">
                          <a:solidFill>
                            <a:schemeClr val="tx1"/>
                          </a:solidFill>
                          <a:latin typeface="-윤명조240" pitchFamily="18" charset="-127"/>
                          <a:ea typeface="-윤명조240" pitchFamily="18" charset="-127"/>
                        </a:defRPr>
                      </a:lvl2pPr>
                      <a:lvl3pPr latinLnBrk="1">
                        <a:lnSpc>
                          <a:spcPts val="2400"/>
                        </a:lnSpc>
                        <a:defRPr kumimoji="1" sz="1600">
                          <a:solidFill>
                            <a:schemeClr val="tx1"/>
                          </a:solidFill>
                          <a:latin typeface="-윤명조240" pitchFamily="18" charset="-127"/>
                          <a:ea typeface="-윤명조240" pitchFamily="18" charset="-127"/>
                        </a:defRPr>
                      </a:lvl3pPr>
                      <a:lvl4pPr latinLnBrk="1">
                        <a:lnSpc>
                          <a:spcPts val="2400"/>
                        </a:lnSpc>
                        <a:defRPr kumimoji="1" sz="1400">
                          <a:solidFill>
                            <a:schemeClr val="tx1"/>
                          </a:solidFill>
                          <a:latin typeface="-윤명조240" pitchFamily="18" charset="-127"/>
                          <a:ea typeface="-윤명조240" pitchFamily="18" charset="-127"/>
                        </a:defRPr>
                      </a:lvl4pPr>
                      <a:lvl5pPr latinLnBrk="1">
                        <a:lnSpc>
                          <a:spcPts val="2400"/>
                        </a:lnSpc>
                        <a:defRPr kumimoji="1" sz="1200">
                          <a:solidFill>
                            <a:schemeClr val="tx1"/>
                          </a:solidFill>
                          <a:latin typeface="-윤명조240" pitchFamily="18" charset="-127"/>
                          <a:ea typeface="-윤명조240" pitchFamily="18" charset="-127"/>
                        </a:defRPr>
                      </a:lvl5pPr>
                      <a:lvl6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6pPr>
                      <a:lvl7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7pPr>
                      <a:lvl8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8pPr>
                      <a:lvl9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9pPr>
                    </a:lstStyle>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Monotype Corsiva" panose="03010101010201010101" pitchFamily="66" charset="0"/>
                          <a:ea typeface="宋体" panose="02010600030101010101" pitchFamily="2" charset="-122"/>
                        </a:rPr>
                        <a:t>n</a:t>
                      </a:r>
                      <a:r>
                        <a:rPr kumimoji="1" lang="en-US" altLang="zh-CN" sz="2000" b="0" i="0" u="none" strike="noStrike" cap="none" normalizeH="0" baseline="-25000">
                          <a:ln>
                            <a:noFill/>
                          </a:ln>
                          <a:solidFill>
                            <a:schemeClr val="tx1"/>
                          </a:solidFill>
                          <a:effectLst/>
                          <a:latin typeface="Monotype Corsiva" panose="03010101010201010101" pitchFamily="66" charset="0"/>
                          <a:ea typeface="宋体" panose="02010600030101010101" pitchFamily="2" charset="-122"/>
                        </a:rPr>
                        <a:t>H</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9966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latinLnBrk="1">
                        <a:lnSpc>
                          <a:spcPts val="2400"/>
                        </a:lnSpc>
                        <a:defRPr kumimoji="1" sz="2000">
                          <a:solidFill>
                            <a:schemeClr val="tx1"/>
                          </a:solidFill>
                          <a:latin typeface="-윤명조240" pitchFamily="18" charset="-127"/>
                          <a:ea typeface="-윤명조240" pitchFamily="18" charset="-127"/>
                        </a:defRPr>
                      </a:lvl1pPr>
                      <a:lvl2pPr latinLnBrk="1">
                        <a:lnSpc>
                          <a:spcPts val="2400"/>
                        </a:lnSpc>
                        <a:defRPr kumimoji="1">
                          <a:solidFill>
                            <a:schemeClr val="tx1"/>
                          </a:solidFill>
                          <a:latin typeface="-윤명조240" pitchFamily="18" charset="-127"/>
                          <a:ea typeface="-윤명조240" pitchFamily="18" charset="-127"/>
                        </a:defRPr>
                      </a:lvl2pPr>
                      <a:lvl3pPr latinLnBrk="1">
                        <a:lnSpc>
                          <a:spcPts val="2400"/>
                        </a:lnSpc>
                        <a:defRPr kumimoji="1" sz="1600">
                          <a:solidFill>
                            <a:schemeClr val="tx1"/>
                          </a:solidFill>
                          <a:latin typeface="-윤명조240" pitchFamily="18" charset="-127"/>
                          <a:ea typeface="-윤명조240" pitchFamily="18" charset="-127"/>
                        </a:defRPr>
                      </a:lvl3pPr>
                      <a:lvl4pPr latinLnBrk="1">
                        <a:lnSpc>
                          <a:spcPts val="2400"/>
                        </a:lnSpc>
                        <a:defRPr kumimoji="1" sz="1400">
                          <a:solidFill>
                            <a:schemeClr val="tx1"/>
                          </a:solidFill>
                          <a:latin typeface="-윤명조240" pitchFamily="18" charset="-127"/>
                          <a:ea typeface="-윤명조240" pitchFamily="18" charset="-127"/>
                        </a:defRPr>
                      </a:lvl4pPr>
                      <a:lvl5pPr latinLnBrk="1">
                        <a:lnSpc>
                          <a:spcPts val="2400"/>
                        </a:lnSpc>
                        <a:defRPr kumimoji="1" sz="1200">
                          <a:solidFill>
                            <a:schemeClr val="tx1"/>
                          </a:solidFill>
                          <a:latin typeface="-윤명조240" pitchFamily="18" charset="-127"/>
                          <a:ea typeface="-윤명조240" pitchFamily="18" charset="-127"/>
                        </a:defRPr>
                      </a:lvl5pPr>
                      <a:lvl6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6pPr>
                      <a:lvl7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7pPr>
                      <a:lvl8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8pPr>
                      <a:lvl9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9pPr>
                    </a:lstStyle>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Monotype Corsiva" panose="03010101010201010101" pitchFamily="66" charset="0"/>
                          <a:ea typeface="-윤명조240" pitchFamily="18" charset="-127"/>
                        </a:rPr>
                        <a:t>f</a:t>
                      </a:r>
                      <a:r>
                        <a:rPr kumimoji="1" lang="en-US" altLang="zh-CN" sz="2000" b="0" i="0" u="none" strike="noStrike" cap="none" normalizeH="0" baseline="-25000">
                          <a:ln>
                            <a:noFill/>
                          </a:ln>
                          <a:solidFill>
                            <a:schemeClr val="tx1"/>
                          </a:solidFill>
                          <a:effectLst/>
                          <a:latin typeface="Monotype Corsiva" panose="03010101010201010101" pitchFamily="66" charset="0"/>
                          <a:ea typeface="-윤명조240" pitchFamily="18" charset="-127"/>
                        </a:rPr>
                        <a:t>n</a:t>
                      </a:r>
                      <a:r>
                        <a:rPr kumimoji="1"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1" lang="en-US" altLang="zh-CN" sz="2000" b="0" i="0" u="none" strike="noStrike" cap="none" normalizeH="0" baseline="0">
                          <a:ln>
                            <a:noFill/>
                          </a:ln>
                          <a:solidFill>
                            <a:schemeClr val="tx1"/>
                          </a:solidFill>
                          <a:effectLst/>
                          <a:latin typeface="Monotype Corsiva" panose="03010101010201010101" pitchFamily="66" charset="0"/>
                          <a:ea typeface="宋体" panose="02010600030101010101" pitchFamily="2" charset="-122"/>
                        </a:rPr>
                        <a:t>H</a:t>
                      </a:r>
                      <a:r>
                        <a:rPr kumimoji="1"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L="90000" marR="90000" marT="46800" marB="46800" horzOverflow="overflow">
                    <a:lnL w="12700" cap="flat" cmpd="sng" algn="ctr">
                      <a:solidFill>
                        <a:schemeClr val="tx1"/>
                      </a:solidFill>
                      <a:prstDash val="solid"/>
                      <a:round/>
                      <a:headEnd type="none" w="med" len="med"/>
                      <a:tailEnd type="none" w="med" len="med"/>
                    </a:lnL>
                    <a:lnR cap="flat">
                      <a:noFill/>
                    </a:lnR>
                    <a:lnT w="28575" cap="flat" cmpd="sng" algn="ctr">
                      <a:solidFill>
                        <a:srgbClr val="9966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extLst>
                  <a:ext uri="{0D108BD9-81ED-4DB2-BD59-A6C34878D82A}">
                    <a16:rowId xmlns:a16="http://schemas.microsoft.com/office/drawing/2014/main" val="1468593656"/>
                  </a:ext>
                </a:extLst>
              </a:tr>
              <a:tr h="719138">
                <a:tc>
                  <a:txBody>
                    <a:bodyPr/>
                    <a:lstStyle>
                      <a:lvl1pPr latinLnBrk="1">
                        <a:lnSpc>
                          <a:spcPts val="2400"/>
                        </a:lnSpc>
                        <a:defRPr kumimoji="1" sz="2000">
                          <a:solidFill>
                            <a:schemeClr val="tx1"/>
                          </a:solidFill>
                          <a:latin typeface="-윤명조240" pitchFamily="18" charset="-127"/>
                          <a:ea typeface="-윤명조240" pitchFamily="18" charset="-127"/>
                        </a:defRPr>
                      </a:lvl1pPr>
                      <a:lvl2pPr latinLnBrk="1">
                        <a:lnSpc>
                          <a:spcPts val="2400"/>
                        </a:lnSpc>
                        <a:defRPr kumimoji="1">
                          <a:solidFill>
                            <a:schemeClr val="tx1"/>
                          </a:solidFill>
                          <a:latin typeface="-윤명조240" pitchFamily="18" charset="-127"/>
                          <a:ea typeface="-윤명조240" pitchFamily="18" charset="-127"/>
                        </a:defRPr>
                      </a:lvl2pPr>
                      <a:lvl3pPr latinLnBrk="1">
                        <a:lnSpc>
                          <a:spcPts val="2400"/>
                        </a:lnSpc>
                        <a:defRPr kumimoji="1" sz="1600">
                          <a:solidFill>
                            <a:schemeClr val="tx1"/>
                          </a:solidFill>
                          <a:latin typeface="-윤명조240" pitchFamily="18" charset="-127"/>
                          <a:ea typeface="-윤명조240" pitchFamily="18" charset="-127"/>
                        </a:defRPr>
                      </a:lvl3pPr>
                      <a:lvl4pPr latinLnBrk="1">
                        <a:lnSpc>
                          <a:spcPts val="2400"/>
                        </a:lnSpc>
                        <a:defRPr kumimoji="1" sz="1400">
                          <a:solidFill>
                            <a:schemeClr val="tx1"/>
                          </a:solidFill>
                          <a:latin typeface="-윤명조240" pitchFamily="18" charset="-127"/>
                          <a:ea typeface="-윤명조240" pitchFamily="18" charset="-127"/>
                        </a:defRPr>
                      </a:lvl4pPr>
                      <a:lvl5pPr latinLnBrk="1">
                        <a:lnSpc>
                          <a:spcPts val="2400"/>
                        </a:lnSpc>
                        <a:defRPr kumimoji="1" sz="1200">
                          <a:solidFill>
                            <a:schemeClr val="tx1"/>
                          </a:solidFill>
                          <a:latin typeface="-윤명조240" pitchFamily="18" charset="-127"/>
                          <a:ea typeface="-윤명조240" pitchFamily="18" charset="-127"/>
                        </a:defRPr>
                      </a:lvl5pPr>
                      <a:lvl6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6pPr>
                      <a:lvl7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7pPr>
                      <a:lvl8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8pPr>
                      <a:lvl9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9pPr>
                    </a:lstStyle>
                    <a:p>
                      <a:pPr marL="0" marR="0" lvl="0" indent="0" algn="ctr" defTabSz="914400" rtl="0" eaLnBrk="1" fontAlgn="base" latinLnBrk="1" hangingPunct="1">
                        <a:lnSpc>
                          <a:spcPts val="2400"/>
                        </a:lnSpc>
                        <a:spcBef>
                          <a:spcPct val="20000"/>
                        </a:spcBef>
                        <a:spcAft>
                          <a:spcPct val="0"/>
                        </a:spcAft>
                        <a:buClrTx/>
                        <a:buSzTx/>
                        <a:buFontTx/>
                        <a:buNone/>
                        <a:tabLst/>
                      </a:pPr>
                      <a:r>
                        <a:rPr kumimoji="1" lang="zh-CN" altLang="en-US" sz="2000" b="0" i="0" u="none" strike="noStrike" cap="none" normalizeH="0" baseline="0">
                          <a:ln>
                            <a:noFill/>
                          </a:ln>
                          <a:solidFill>
                            <a:srgbClr val="FB23F6"/>
                          </a:solidFill>
                          <a:effectLst/>
                          <a:latin typeface="-윤명조240" pitchFamily="18" charset="-127"/>
                          <a:ea typeface="-윤명조240" pitchFamily="18" charset="-127"/>
                        </a:rPr>
                        <a:t>德</a:t>
                      </a:r>
                      <a:r>
                        <a:rPr kumimoji="1" lang="el-GR" altLang="zh-CN" sz="2000" b="0" i="0" u="none" strike="noStrike" cap="none" normalizeH="0" baseline="0">
                          <a:ln>
                            <a:noFill/>
                          </a:ln>
                          <a:solidFill>
                            <a:srgbClr val="FB23F6"/>
                          </a:solidFill>
                          <a:effectLst/>
                          <a:latin typeface="-윤명조240" pitchFamily="18" charset="-127"/>
                          <a:ea typeface="-윤명조240" pitchFamily="18" charset="-127"/>
                        </a:rPr>
                        <a:t>·</a:t>
                      </a:r>
                      <a:r>
                        <a:rPr kumimoji="1" lang="zh-CN" altLang="en-US" sz="2000" b="0" i="0" u="none" strike="noStrike" cap="none" normalizeH="0" baseline="0">
                          <a:ln>
                            <a:noFill/>
                          </a:ln>
                          <a:solidFill>
                            <a:srgbClr val="FB23F6"/>
                          </a:solidFill>
                          <a:effectLst/>
                          <a:latin typeface="-윤명조240" pitchFamily="18" charset="-127"/>
                          <a:ea typeface="-윤명조240" pitchFamily="18" charset="-127"/>
                        </a:rPr>
                        <a:t>摩根</a:t>
                      </a:r>
                      <a:endParaRPr kumimoji="1" lang="zh-CN" altLang="el-GR" sz="2000" b="0" i="0" u="none" strike="noStrike" cap="none" normalizeH="0" baseline="0">
                        <a:ln>
                          <a:noFill/>
                        </a:ln>
                        <a:solidFill>
                          <a:srgbClr val="FB23F6"/>
                        </a:solidFill>
                        <a:effectLst/>
                        <a:latin typeface="-윤명조240" pitchFamily="18" charset="-127"/>
                        <a:ea typeface="-윤명조240" pitchFamily="18" charset="-127"/>
                      </a:endParaRPr>
                    </a:p>
                  </a:txBody>
                  <a:tcPr marL="90000" marR="900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latinLnBrk="1">
                        <a:lnSpc>
                          <a:spcPts val="2400"/>
                        </a:lnSpc>
                        <a:defRPr kumimoji="1" sz="2000">
                          <a:solidFill>
                            <a:schemeClr val="tx1"/>
                          </a:solidFill>
                          <a:latin typeface="-윤명조240" pitchFamily="18" charset="-127"/>
                          <a:ea typeface="-윤명조240" pitchFamily="18" charset="-127"/>
                        </a:defRPr>
                      </a:lvl1pPr>
                      <a:lvl2pPr latinLnBrk="1">
                        <a:lnSpc>
                          <a:spcPts val="2400"/>
                        </a:lnSpc>
                        <a:defRPr kumimoji="1">
                          <a:solidFill>
                            <a:schemeClr val="tx1"/>
                          </a:solidFill>
                          <a:latin typeface="-윤명조240" pitchFamily="18" charset="-127"/>
                          <a:ea typeface="-윤명조240" pitchFamily="18" charset="-127"/>
                        </a:defRPr>
                      </a:lvl2pPr>
                      <a:lvl3pPr latinLnBrk="1">
                        <a:lnSpc>
                          <a:spcPts val="2400"/>
                        </a:lnSpc>
                        <a:defRPr kumimoji="1" sz="1600">
                          <a:solidFill>
                            <a:schemeClr val="tx1"/>
                          </a:solidFill>
                          <a:latin typeface="-윤명조240" pitchFamily="18" charset="-127"/>
                          <a:ea typeface="-윤명조240" pitchFamily="18" charset="-127"/>
                        </a:defRPr>
                      </a:lvl3pPr>
                      <a:lvl4pPr latinLnBrk="1">
                        <a:lnSpc>
                          <a:spcPts val="2400"/>
                        </a:lnSpc>
                        <a:defRPr kumimoji="1" sz="1400">
                          <a:solidFill>
                            <a:schemeClr val="tx1"/>
                          </a:solidFill>
                          <a:latin typeface="-윤명조240" pitchFamily="18" charset="-127"/>
                          <a:ea typeface="-윤명조240" pitchFamily="18" charset="-127"/>
                        </a:defRPr>
                      </a:lvl4pPr>
                      <a:lvl5pPr latinLnBrk="1">
                        <a:lnSpc>
                          <a:spcPts val="2400"/>
                        </a:lnSpc>
                        <a:defRPr kumimoji="1" sz="1200">
                          <a:solidFill>
                            <a:schemeClr val="tx1"/>
                          </a:solidFill>
                          <a:latin typeface="-윤명조240" pitchFamily="18" charset="-127"/>
                          <a:ea typeface="-윤명조240" pitchFamily="18" charset="-127"/>
                        </a:defRPr>
                      </a:lvl5pPr>
                      <a:lvl6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6pPr>
                      <a:lvl7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7pPr>
                      <a:lvl8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8pPr>
                      <a:lvl9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9pPr>
                    </a:lstStyle>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accent2"/>
                          </a:solidFill>
                          <a:effectLst/>
                          <a:latin typeface="-윤명조240" pitchFamily="18" charset="-127"/>
                          <a:ea typeface="-윤명조240" pitchFamily="18" charset="-127"/>
                        </a:rPr>
                        <a:t>2048</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latinLnBrk="1">
                        <a:lnSpc>
                          <a:spcPts val="2400"/>
                        </a:lnSpc>
                        <a:defRPr kumimoji="1" sz="2000">
                          <a:solidFill>
                            <a:schemeClr val="tx1"/>
                          </a:solidFill>
                          <a:latin typeface="-윤명조240" pitchFamily="18" charset="-127"/>
                          <a:ea typeface="-윤명조240" pitchFamily="18" charset="-127"/>
                        </a:defRPr>
                      </a:lvl1pPr>
                      <a:lvl2pPr latinLnBrk="1">
                        <a:lnSpc>
                          <a:spcPts val="2400"/>
                        </a:lnSpc>
                        <a:defRPr kumimoji="1">
                          <a:solidFill>
                            <a:schemeClr val="tx1"/>
                          </a:solidFill>
                          <a:latin typeface="-윤명조240" pitchFamily="18" charset="-127"/>
                          <a:ea typeface="-윤명조240" pitchFamily="18" charset="-127"/>
                        </a:defRPr>
                      </a:lvl2pPr>
                      <a:lvl3pPr latinLnBrk="1">
                        <a:lnSpc>
                          <a:spcPts val="2400"/>
                        </a:lnSpc>
                        <a:defRPr kumimoji="1" sz="1600">
                          <a:solidFill>
                            <a:schemeClr val="tx1"/>
                          </a:solidFill>
                          <a:latin typeface="-윤명조240" pitchFamily="18" charset="-127"/>
                          <a:ea typeface="-윤명조240" pitchFamily="18" charset="-127"/>
                        </a:defRPr>
                      </a:lvl3pPr>
                      <a:lvl4pPr latinLnBrk="1">
                        <a:lnSpc>
                          <a:spcPts val="2400"/>
                        </a:lnSpc>
                        <a:defRPr kumimoji="1" sz="1400">
                          <a:solidFill>
                            <a:schemeClr val="tx1"/>
                          </a:solidFill>
                          <a:latin typeface="-윤명조240" pitchFamily="18" charset="-127"/>
                          <a:ea typeface="-윤명조240" pitchFamily="18" charset="-127"/>
                        </a:defRPr>
                      </a:lvl4pPr>
                      <a:lvl5pPr latinLnBrk="1">
                        <a:lnSpc>
                          <a:spcPts val="2400"/>
                        </a:lnSpc>
                        <a:defRPr kumimoji="1" sz="1200">
                          <a:solidFill>
                            <a:schemeClr val="tx1"/>
                          </a:solidFill>
                          <a:latin typeface="-윤명조240" pitchFamily="18" charset="-127"/>
                          <a:ea typeface="-윤명조240" pitchFamily="18" charset="-127"/>
                        </a:defRPr>
                      </a:lvl5pPr>
                      <a:lvl6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6pPr>
                      <a:lvl7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7pPr>
                      <a:lvl8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8pPr>
                      <a:lvl9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9pPr>
                    </a:lstStyle>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accent2"/>
                          </a:solidFill>
                          <a:effectLst/>
                          <a:latin typeface="-윤명조240" pitchFamily="18" charset="-127"/>
                          <a:ea typeface="-윤명조240" pitchFamily="18" charset="-127"/>
                        </a:rPr>
                        <a:t>1061</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latinLnBrk="1">
                        <a:lnSpc>
                          <a:spcPts val="2400"/>
                        </a:lnSpc>
                        <a:defRPr kumimoji="1" sz="2000">
                          <a:solidFill>
                            <a:schemeClr val="tx1"/>
                          </a:solidFill>
                          <a:latin typeface="-윤명조240" pitchFamily="18" charset="-127"/>
                          <a:ea typeface="-윤명조240" pitchFamily="18" charset="-127"/>
                        </a:defRPr>
                      </a:lvl1pPr>
                      <a:lvl2pPr latinLnBrk="1">
                        <a:lnSpc>
                          <a:spcPts val="2400"/>
                        </a:lnSpc>
                        <a:defRPr kumimoji="1">
                          <a:solidFill>
                            <a:schemeClr val="tx1"/>
                          </a:solidFill>
                          <a:latin typeface="-윤명조240" pitchFamily="18" charset="-127"/>
                          <a:ea typeface="-윤명조240" pitchFamily="18" charset="-127"/>
                        </a:defRPr>
                      </a:lvl2pPr>
                      <a:lvl3pPr latinLnBrk="1">
                        <a:lnSpc>
                          <a:spcPts val="2400"/>
                        </a:lnSpc>
                        <a:defRPr kumimoji="1" sz="1600">
                          <a:solidFill>
                            <a:schemeClr val="tx1"/>
                          </a:solidFill>
                          <a:latin typeface="-윤명조240" pitchFamily="18" charset="-127"/>
                          <a:ea typeface="-윤명조240" pitchFamily="18" charset="-127"/>
                        </a:defRPr>
                      </a:lvl3pPr>
                      <a:lvl4pPr latinLnBrk="1">
                        <a:lnSpc>
                          <a:spcPts val="2400"/>
                        </a:lnSpc>
                        <a:defRPr kumimoji="1" sz="1400">
                          <a:solidFill>
                            <a:schemeClr val="tx1"/>
                          </a:solidFill>
                          <a:latin typeface="-윤명조240" pitchFamily="18" charset="-127"/>
                          <a:ea typeface="-윤명조240" pitchFamily="18" charset="-127"/>
                        </a:defRPr>
                      </a:lvl4pPr>
                      <a:lvl5pPr latinLnBrk="1">
                        <a:lnSpc>
                          <a:spcPts val="2400"/>
                        </a:lnSpc>
                        <a:defRPr kumimoji="1" sz="1200">
                          <a:solidFill>
                            <a:schemeClr val="tx1"/>
                          </a:solidFill>
                          <a:latin typeface="-윤명조240" pitchFamily="18" charset="-127"/>
                          <a:ea typeface="-윤명조240" pitchFamily="18" charset="-127"/>
                        </a:defRPr>
                      </a:lvl5pPr>
                      <a:lvl6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6pPr>
                      <a:lvl7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7pPr>
                      <a:lvl8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8pPr>
                      <a:lvl9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9pPr>
                    </a:lstStyle>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Monotype Corsiva" panose="03010101010201010101" pitchFamily="66" charset="0"/>
                          <a:ea typeface="-윤명조240" pitchFamily="18" charset="-127"/>
                        </a:rPr>
                        <a:t>0.5181</a:t>
                      </a:r>
                    </a:p>
                  </a:txBody>
                  <a:tcPr marL="90000" marR="900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extLst>
                  <a:ext uri="{0D108BD9-81ED-4DB2-BD59-A6C34878D82A}">
                    <a16:rowId xmlns:a16="http://schemas.microsoft.com/office/drawing/2014/main" val="191400117"/>
                  </a:ext>
                </a:extLst>
              </a:tr>
              <a:tr h="717550">
                <a:tc>
                  <a:txBody>
                    <a:bodyPr/>
                    <a:lstStyle>
                      <a:lvl1pPr latinLnBrk="1">
                        <a:lnSpc>
                          <a:spcPts val="2400"/>
                        </a:lnSpc>
                        <a:defRPr kumimoji="1" sz="2000">
                          <a:solidFill>
                            <a:schemeClr val="tx1"/>
                          </a:solidFill>
                          <a:latin typeface="-윤명조240" pitchFamily="18" charset="-127"/>
                          <a:ea typeface="-윤명조240" pitchFamily="18" charset="-127"/>
                        </a:defRPr>
                      </a:lvl1pPr>
                      <a:lvl2pPr latinLnBrk="1">
                        <a:lnSpc>
                          <a:spcPts val="2400"/>
                        </a:lnSpc>
                        <a:defRPr kumimoji="1">
                          <a:solidFill>
                            <a:schemeClr val="tx1"/>
                          </a:solidFill>
                          <a:latin typeface="-윤명조240" pitchFamily="18" charset="-127"/>
                          <a:ea typeface="-윤명조240" pitchFamily="18" charset="-127"/>
                        </a:defRPr>
                      </a:lvl2pPr>
                      <a:lvl3pPr latinLnBrk="1">
                        <a:lnSpc>
                          <a:spcPts val="2400"/>
                        </a:lnSpc>
                        <a:defRPr kumimoji="1" sz="1600">
                          <a:solidFill>
                            <a:schemeClr val="tx1"/>
                          </a:solidFill>
                          <a:latin typeface="-윤명조240" pitchFamily="18" charset="-127"/>
                          <a:ea typeface="-윤명조240" pitchFamily="18" charset="-127"/>
                        </a:defRPr>
                      </a:lvl3pPr>
                      <a:lvl4pPr latinLnBrk="1">
                        <a:lnSpc>
                          <a:spcPts val="2400"/>
                        </a:lnSpc>
                        <a:defRPr kumimoji="1" sz="1400">
                          <a:solidFill>
                            <a:schemeClr val="tx1"/>
                          </a:solidFill>
                          <a:latin typeface="-윤명조240" pitchFamily="18" charset="-127"/>
                          <a:ea typeface="-윤명조240" pitchFamily="18" charset="-127"/>
                        </a:defRPr>
                      </a:lvl4pPr>
                      <a:lvl5pPr latinLnBrk="1">
                        <a:lnSpc>
                          <a:spcPts val="2400"/>
                        </a:lnSpc>
                        <a:defRPr kumimoji="1" sz="1200">
                          <a:solidFill>
                            <a:schemeClr val="tx1"/>
                          </a:solidFill>
                          <a:latin typeface="-윤명조240" pitchFamily="18" charset="-127"/>
                          <a:ea typeface="-윤명조240" pitchFamily="18" charset="-127"/>
                        </a:defRPr>
                      </a:lvl5pPr>
                      <a:lvl6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6pPr>
                      <a:lvl7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7pPr>
                      <a:lvl8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8pPr>
                      <a:lvl9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9pPr>
                    </a:lstStyle>
                    <a:p>
                      <a:pPr marL="0" marR="0" lvl="0" indent="0" algn="ctr" defTabSz="914400" rtl="0" eaLnBrk="1" fontAlgn="base" latinLnBrk="1" hangingPunct="1">
                        <a:lnSpc>
                          <a:spcPts val="2400"/>
                        </a:lnSpc>
                        <a:spcBef>
                          <a:spcPct val="20000"/>
                        </a:spcBef>
                        <a:spcAft>
                          <a:spcPct val="0"/>
                        </a:spcAft>
                        <a:buClrTx/>
                        <a:buSzTx/>
                        <a:buFontTx/>
                        <a:buNone/>
                        <a:tabLst/>
                      </a:pPr>
                      <a:r>
                        <a:rPr kumimoji="1" lang="zh-CN" altLang="en-US" sz="2000" b="0" i="0" u="none" strike="noStrike" cap="none" normalizeH="0" baseline="0">
                          <a:ln>
                            <a:noFill/>
                          </a:ln>
                          <a:solidFill>
                            <a:srgbClr val="FB23F6"/>
                          </a:solidFill>
                          <a:effectLst/>
                          <a:latin typeface="-윤명조240" pitchFamily="18" charset="-127"/>
                          <a:ea typeface="-윤명조240" pitchFamily="18" charset="-127"/>
                        </a:rPr>
                        <a:t>蒲 丰</a:t>
                      </a:r>
                    </a:p>
                  </a:txBody>
                  <a:tcPr marL="90000" marR="900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latinLnBrk="1">
                        <a:lnSpc>
                          <a:spcPts val="2400"/>
                        </a:lnSpc>
                        <a:defRPr kumimoji="1" sz="2000">
                          <a:solidFill>
                            <a:schemeClr val="tx1"/>
                          </a:solidFill>
                          <a:latin typeface="-윤명조240" pitchFamily="18" charset="-127"/>
                          <a:ea typeface="-윤명조240" pitchFamily="18" charset="-127"/>
                        </a:defRPr>
                      </a:lvl1pPr>
                      <a:lvl2pPr latinLnBrk="1">
                        <a:lnSpc>
                          <a:spcPts val="2400"/>
                        </a:lnSpc>
                        <a:defRPr kumimoji="1">
                          <a:solidFill>
                            <a:schemeClr val="tx1"/>
                          </a:solidFill>
                          <a:latin typeface="-윤명조240" pitchFamily="18" charset="-127"/>
                          <a:ea typeface="-윤명조240" pitchFamily="18" charset="-127"/>
                        </a:defRPr>
                      </a:lvl2pPr>
                      <a:lvl3pPr latinLnBrk="1">
                        <a:lnSpc>
                          <a:spcPts val="2400"/>
                        </a:lnSpc>
                        <a:defRPr kumimoji="1" sz="1600">
                          <a:solidFill>
                            <a:schemeClr val="tx1"/>
                          </a:solidFill>
                          <a:latin typeface="-윤명조240" pitchFamily="18" charset="-127"/>
                          <a:ea typeface="-윤명조240" pitchFamily="18" charset="-127"/>
                        </a:defRPr>
                      </a:lvl3pPr>
                      <a:lvl4pPr latinLnBrk="1">
                        <a:lnSpc>
                          <a:spcPts val="2400"/>
                        </a:lnSpc>
                        <a:defRPr kumimoji="1" sz="1400">
                          <a:solidFill>
                            <a:schemeClr val="tx1"/>
                          </a:solidFill>
                          <a:latin typeface="-윤명조240" pitchFamily="18" charset="-127"/>
                          <a:ea typeface="-윤명조240" pitchFamily="18" charset="-127"/>
                        </a:defRPr>
                      </a:lvl4pPr>
                      <a:lvl5pPr latinLnBrk="1">
                        <a:lnSpc>
                          <a:spcPts val="2400"/>
                        </a:lnSpc>
                        <a:defRPr kumimoji="1" sz="1200">
                          <a:solidFill>
                            <a:schemeClr val="tx1"/>
                          </a:solidFill>
                          <a:latin typeface="-윤명조240" pitchFamily="18" charset="-127"/>
                          <a:ea typeface="-윤명조240" pitchFamily="18" charset="-127"/>
                        </a:defRPr>
                      </a:lvl5pPr>
                      <a:lvl6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6pPr>
                      <a:lvl7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7pPr>
                      <a:lvl8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8pPr>
                      <a:lvl9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9pPr>
                    </a:lstStyle>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accent2"/>
                          </a:solidFill>
                          <a:effectLst/>
                          <a:latin typeface="-윤명조240" pitchFamily="18" charset="-127"/>
                          <a:ea typeface="-윤명조240" pitchFamily="18" charset="-127"/>
                        </a:rPr>
                        <a:t>4040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latinLnBrk="1">
                        <a:lnSpc>
                          <a:spcPts val="2400"/>
                        </a:lnSpc>
                        <a:defRPr kumimoji="1" sz="2000">
                          <a:solidFill>
                            <a:schemeClr val="tx1"/>
                          </a:solidFill>
                          <a:latin typeface="-윤명조240" pitchFamily="18" charset="-127"/>
                          <a:ea typeface="-윤명조240" pitchFamily="18" charset="-127"/>
                        </a:defRPr>
                      </a:lvl1pPr>
                      <a:lvl2pPr latinLnBrk="1">
                        <a:lnSpc>
                          <a:spcPts val="2400"/>
                        </a:lnSpc>
                        <a:defRPr kumimoji="1">
                          <a:solidFill>
                            <a:schemeClr val="tx1"/>
                          </a:solidFill>
                          <a:latin typeface="-윤명조240" pitchFamily="18" charset="-127"/>
                          <a:ea typeface="-윤명조240" pitchFamily="18" charset="-127"/>
                        </a:defRPr>
                      </a:lvl2pPr>
                      <a:lvl3pPr latinLnBrk="1">
                        <a:lnSpc>
                          <a:spcPts val="2400"/>
                        </a:lnSpc>
                        <a:defRPr kumimoji="1" sz="1600">
                          <a:solidFill>
                            <a:schemeClr val="tx1"/>
                          </a:solidFill>
                          <a:latin typeface="-윤명조240" pitchFamily="18" charset="-127"/>
                          <a:ea typeface="-윤명조240" pitchFamily="18" charset="-127"/>
                        </a:defRPr>
                      </a:lvl3pPr>
                      <a:lvl4pPr latinLnBrk="1">
                        <a:lnSpc>
                          <a:spcPts val="2400"/>
                        </a:lnSpc>
                        <a:defRPr kumimoji="1" sz="1400">
                          <a:solidFill>
                            <a:schemeClr val="tx1"/>
                          </a:solidFill>
                          <a:latin typeface="-윤명조240" pitchFamily="18" charset="-127"/>
                          <a:ea typeface="-윤명조240" pitchFamily="18" charset="-127"/>
                        </a:defRPr>
                      </a:lvl4pPr>
                      <a:lvl5pPr latinLnBrk="1">
                        <a:lnSpc>
                          <a:spcPts val="2400"/>
                        </a:lnSpc>
                        <a:defRPr kumimoji="1" sz="1200">
                          <a:solidFill>
                            <a:schemeClr val="tx1"/>
                          </a:solidFill>
                          <a:latin typeface="-윤명조240" pitchFamily="18" charset="-127"/>
                          <a:ea typeface="-윤명조240" pitchFamily="18" charset="-127"/>
                        </a:defRPr>
                      </a:lvl5pPr>
                      <a:lvl6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6pPr>
                      <a:lvl7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7pPr>
                      <a:lvl8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8pPr>
                      <a:lvl9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9pPr>
                    </a:lstStyle>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accent2"/>
                          </a:solidFill>
                          <a:effectLst/>
                          <a:latin typeface="-윤명조240" pitchFamily="18" charset="-127"/>
                          <a:ea typeface="-윤명조240" pitchFamily="18" charset="-127"/>
                        </a:rPr>
                        <a:t>2048</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latinLnBrk="1">
                        <a:lnSpc>
                          <a:spcPts val="2400"/>
                        </a:lnSpc>
                        <a:defRPr kumimoji="1" sz="2000">
                          <a:solidFill>
                            <a:schemeClr val="tx1"/>
                          </a:solidFill>
                          <a:latin typeface="-윤명조240" pitchFamily="18" charset="-127"/>
                          <a:ea typeface="-윤명조240" pitchFamily="18" charset="-127"/>
                        </a:defRPr>
                      </a:lvl1pPr>
                      <a:lvl2pPr latinLnBrk="1">
                        <a:lnSpc>
                          <a:spcPts val="2400"/>
                        </a:lnSpc>
                        <a:defRPr kumimoji="1">
                          <a:solidFill>
                            <a:schemeClr val="tx1"/>
                          </a:solidFill>
                          <a:latin typeface="-윤명조240" pitchFamily="18" charset="-127"/>
                          <a:ea typeface="-윤명조240" pitchFamily="18" charset="-127"/>
                        </a:defRPr>
                      </a:lvl2pPr>
                      <a:lvl3pPr latinLnBrk="1">
                        <a:lnSpc>
                          <a:spcPts val="2400"/>
                        </a:lnSpc>
                        <a:defRPr kumimoji="1" sz="1600">
                          <a:solidFill>
                            <a:schemeClr val="tx1"/>
                          </a:solidFill>
                          <a:latin typeface="-윤명조240" pitchFamily="18" charset="-127"/>
                          <a:ea typeface="-윤명조240" pitchFamily="18" charset="-127"/>
                        </a:defRPr>
                      </a:lvl3pPr>
                      <a:lvl4pPr latinLnBrk="1">
                        <a:lnSpc>
                          <a:spcPts val="2400"/>
                        </a:lnSpc>
                        <a:defRPr kumimoji="1" sz="1400">
                          <a:solidFill>
                            <a:schemeClr val="tx1"/>
                          </a:solidFill>
                          <a:latin typeface="-윤명조240" pitchFamily="18" charset="-127"/>
                          <a:ea typeface="-윤명조240" pitchFamily="18" charset="-127"/>
                        </a:defRPr>
                      </a:lvl4pPr>
                      <a:lvl5pPr latinLnBrk="1">
                        <a:lnSpc>
                          <a:spcPts val="2400"/>
                        </a:lnSpc>
                        <a:defRPr kumimoji="1" sz="1200">
                          <a:solidFill>
                            <a:schemeClr val="tx1"/>
                          </a:solidFill>
                          <a:latin typeface="-윤명조240" pitchFamily="18" charset="-127"/>
                          <a:ea typeface="-윤명조240" pitchFamily="18" charset="-127"/>
                        </a:defRPr>
                      </a:lvl5pPr>
                      <a:lvl6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6pPr>
                      <a:lvl7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7pPr>
                      <a:lvl8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8pPr>
                      <a:lvl9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9pPr>
                    </a:lstStyle>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Monotype Corsiva" panose="03010101010201010101" pitchFamily="66" charset="0"/>
                          <a:ea typeface="宋体" panose="02010600030101010101" pitchFamily="2" charset="-122"/>
                        </a:rPr>
                        <a:t>0.5069</a:t>
                      </a:r>
                    </a:p>
                  </a:txBody>
                  <a:tcPr marL="90000" marR="900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extLst>
                  <a:ext uri="{0D108BD9-81ED-4DB2-BD59-A6C34878D82A}">
                    <a16:rowId xmlns:a16="http://schemas.microsoft.com/office/drawing/2014/main" val="3355046769"/>
                  </a:ext>
                </a:extLst>
              </a:tr>
              <a:tr h="696913">
                <a:tc>
                  <a:txBody>
                    <a:bodyPr/>
                    <a:lstStyle>
                      <a:lvl1pPr latinLnBrk="1">
                        <a:lnSpc>
                          <a:spcPts val="2400"/>
                        </a:lnSpc>
                        <a:defRPr kumimoji="1" sz="2000">
                          <a:solidFill>
                            <a:schemeClr val="tx1"/>
                          </a:solidFill>
                          <a:latin typeface="-윤명조240" pitchFamily="18" charset="-127"/>
                          <a:ea typeface="-윤명조240" pitchFamily="18" charset="-127"/>
                        </a:defRPr>
                      </a:lvl1pPr>
                      <a:lvl2pPr latinLnBrk="1">
                        <a:lnSpc>
                          <a:spcPts val="2400"/>
                        </a:lnSpc>
                        <a:defRPr kumimoji="1">
                          <a:solidFill>
                            <a:schemeClr val="tx1"/>
                          </a:solidFill>
                          <a:latin typeface="-윤명조240" pitchFamily="18" charset="-127"/>
                          <a:ea typeface="-윤명조240" pitchFamily="18" charset="-127"/>
                        </a:defRPr>
                      </a:lvl2pPr>
                      <a:lvl3pPr latinLnBrk="1">
                        <a:lnSpc>
                          <a:spcPts val="2400"/>
                        </a:lnSpc>
                        <a:defRPr kumimoji="1" sz="1600">
                          <a:solidFill>
                            <a:schemeClr val="tx1"/>
                          </a:solidFill>
                          <a:latin typeface="-윤명조240" pitchFamily="18" charset="-127"/>
                          <a:ea typeface="-윤명조240" pitchFamily="18" charset="-127"/>
                        </a:defRPr>
                      </a:lvl3pPr>
                      <a:lvl4pPr latinLnBrk="1">
                        <a:lnSpc>
                          <a:spcPts val="2400"/>
                        </a:lnSpc>
                        <a:defRPr kumimoji="1" sz="1400">
                          <a:solidFill>
                            <a:schemeClr val="tx1"/>
                          </a:solidFill>
                          <a:latin typeface="-윤명조240" pitchFamily="18" charset="-127"/>
                          <a:ea typeface="-윤명조240" pitchFamily="18" charset="-127"/>
                        </a:defRPr>
                      </a:lvl4pPr>
                      <a:lvl5pPr latinLnBrk="1">
                        <a:lnSpc>
                          <a:spcPts val="2400"/>
                        </a:lnSpc>
                        <a:defRPr kumimoji="1" sz="1200">
                          <a:solidFill>
                            <a:schemeClr val="tx1"/>
                          </a:solidFill>
                          <a:latin typeface="-윤명조240" pitchFamily="18" charset="-127"/>
                          <a:ea typeface="-윤명조240" pitchFamily="18" charset="-127"/>
                        </a:defRPr>
                      </a:lvl5pPr>
                      <a:lvl6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6pPr>
                      <a:lvl7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7pPr>
                      <a:lvl8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8pPr>
                      <a:lvl9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9pPr>
                    </a:lstStyle>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rgbClr val="FB23F6"/>
                          </a:solidFill>
                          <a:effectLst/>
                          <a:latin typeface="宋体" panose="02010600030101010101" pitchFamily="2" charset="-122"/>
                          <a:ea typeface="宋体" panose="02010600030101010101" pitchFamily="2" charset="-122"/>
                        </a:rPr>
                        <a:t>K</a:t>
                      </a:r>
                      <a:r>
                        <a:rPr kumimoji="1" lang="el-GR" altLang="zh-CN" sz="2000" b="0" i="0" u="none" strike="noStrike" cap="none" normalizeH="0" baseline="0">
                          <a:ln>
                            <a:noFill/>
                          </a:ln>
                          <a:solidFill>
                            <a:srgbClr val="FB23F6"/>
                          </a:solidFill>
                          <a:effectLst/>
                          <a:latin typeface="宋体" panose="02010600030101010101" pitchFamily="2" charset="-122"/>
                          <a:ea typeface="宋体" panose="02010600030101010101" pitchFamily="2" charset="-122"/>
                        </a:rPr>
                        <a:t>·</a:t>
                      </a:r>
                      <a:r>
                        <a:rPr kumimoji="1" lang="zh-CN" altLang="en-US" sz="2000" b="0" i="0" u="none" strike="noStrike" cap="none" normalizeH="0" baseline="0">
                          <a:ln>
                            <a:noFill/>
                          </a:ln>
                          <a:solidFill>
                            <a:srgbClr val="FB23F6"/>
                          </a:solidFill>
                          <a:effectLst/>
                          <a:latin typeface="宋体" panose="02010600030101010101" pitchFamily="2" charset="-122"/>
                          <a:ea typeface="宋体" panose="02010600030101010101" pitchFamily="2" charset="-122"/>
                        </a:rPr>
                        <a:t>皮尔逊</a:t>
                      </a:r>
                    </a:p>
                  </a:txBody>
                  <a:tcPr marL="90000" marR="900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latinLnBrk="1">
                        <a:lnSpc>
                          <a:spcPts val="2400"/>
                        </a:lnSpc>
                        <a:defRPr kumimoji="1" sz="2000">
                          <a:solidFill>
                            <a:schemeClr val="tx1"/>
                          </a:solidFill>
                          <a:latin typeface="-윤명조240" pitchFamily="18" charset="-127"/>
                          <a:ea typeface="-윤명조240" pitchFamily="18" charset="-127"/>
                        </a:defRPr>
                      </a:lvl1pPr>
                      <a:lvl2pPr latinLnBrk="1">
                        <a:lnSpc>
                          <a:spcPts val="2400"/>
                        </a:lnSpc>
                        <a:defRPr kumimoji="1">
                          <a:solidFill>
                            <a:schemeClr val="tx1"/>
                          </a:solidFill>
                          <a:latin typeface="-윤명조240" pitchFamily="18" charset="-127"/>
                          <a:ea typeface="-윤명조240" pitchFamily="18" charset="-127"/>
                        </a:defRPr>
                      </a:lvl2pPr>
                      <a:lvl3pPr latinLnBrk="1">
                        <a:lnSpc>
                          <a:spcPts val="2400"/>
                        </a:lnSpc>
                        <a:defRPr kumimoji="1" sz="1600">
                          <a:solidFill>
                            <a:schemeClr val="tx1"/>
                          </a:solidFill>
                          <a:latin typeface="-윤명조240" pitchFamily="18" charset="-127"/>
                          <a:ea typeface="-윤명조240" pitchFamily="18" charset="-127"/>
                        </a:defRPr>
                      </a:lvl3pPr>
                      <a:lvl4pPr latinLnBrk="1">
                        <a:lnSpc>
                          <a:spcPts val="2400"/>
                        </a:lnSpc>
                        <a:defRPr kumimoji="1" sz="1400">
                          <a:solidFill>
                            <a:schemeClr val="tx1"/>
                          </a:solidFill>
                          <a:latin typeface="-윤명조240" pitchFamily="18" charset="-127"/>
                          <a:ea typeface="-윤명조240" pitchFamily="18" charset="-127"/>
                        </a:defRPr>
                      </a:lvl4pPr>
                      <a:lvl5pPr latinLnBrk="1">
                        <a:lnSpc>
                          <a:spcPts val="2400"/>
                        </a:lnSpc>
                        <a:defRPr kumimoji="1" sz="1200">
                          <a:solidFill>
                            <a:schemeClr val="tx1"/>
                          </a:solidFill>
                          <a:latin typeface="-윤명조240" pitchFamily="18" charset="-127"/>
                          <a:ea typeface="-윤명조240" pitchFamily="18" charset="-127"/>
                        </a:defRPr>
                      </a:lvl5pPr>
                      <a:lvl6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6pPr>
                      <a:lvl7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7pPr>
                      <a:lvl8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8pPr>
                      <a:lvl9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9pPr>
                    </a:lstStyle>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accent2"/>
                          </a:solidFill>
                          <a:effectLst/>
                          <a:latin typeface="-윤명조240" pitchFamily="18" charset="-127"/>
                          <a:ea typeface="-윤명조240" pitchFamily="18" charset="-127"/>
                        </a:rPr>
                        <a:t>12000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latinLnBrk="1">
                        <a:lnSpc>
                          <a:spcPts val="2400"/>
                        </a:lnSpc>
                        <a:defRPr kumimoji="1" sz="2000">
                          <a:solidFill>
                            <a:schemeClr val="tx1"/>
                          </a:solidFill>
                          <a:latin typeface="-윤명조240" pitchFamily="18" charset="-127"/>
                          <a:ea typeface="-윤명조240" pitchFamily="18" charset="-127"/>
                        </a:defRPr>
                      </a:lvl1pPr>
                      <a:lvl2pPr latinLnBrk="1">
                        <a:lnSpc>
                          <a:spcPts val="2400"/>
                        </a:lnSpc>
                        <a:defRPr kumimoji="1">
                          <a:solidFill>
                            <a:schemeClr val="tx1"/>
                          </a:solidFill>
                          <a:latin typeface="-윤명조240" pitchFamily="18" charset="-127"/>
                          <a:ea typeface="-윤명조240" pitchFamily="18" charset="-127"/>
                        </a:defRPr>
                      </a:lvl2pPr>
                      <a:lvl3pPr latinLnBrk="1">
                        <a:lnSpc>
                          <a:spcPts val="2400"/>
                        </a:lnSpc>
                        <a:defRPr kumimoji="1" sz="1600">
                          <a:solidFill>
                            <a:schemeClr val="tx1"/>
                          </a:solidFill>
                          <a:latin typeface="-윤명조240" pitchFamily="18" charset="-127"/>
                          <a:ea typeface="-윤명조240" pitchFamily="18" charset="-127"/>
                        </a:defRPr>
                      </a:lvl3pPr>
                      <a:lvl4pPr latinLnBrk="1">
                        <a:lnSpc>
                          <a:spcPts val="2400"/>
                        </a:lnSpc>
                        <a:defRPr kumimoji="1" sz="1400">
                          <a:solidFill>
                            <a:schemeClr val="tx1"/>
                          </a:solidFill>
                          <a:latin typeface="-윤명조240" pitchFamily="18" charset="-127"/>
                          <a:ea typeface="-윤명조240" pitchFamily="18" charset="-127"/>
                        </a:defRPr>
                      </a:lvl4pPr>
                      <a:lvl5pPr latinLnBrk="1">
                        <a:lnSpc>
                          <a:spcPts val="2400"/>
                        </a:lnSpc>
                        <a:defRPr kumimoji="1" sz="1200">
                          <a:solidFill>
                            <a:schemeClr val="tx1"/>
                          </a:solidFill>
                          <a:latin typeface="-윤명조240" pitchFamily="18" charset="-127"/>
                          <a:ea typeface="-윤명조240" pitchFamily="18" charset="-127"/>
                        </a:defRPr>
                      </a:lvl5pPr>
                      <a:lvl6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6pPr>
                      <a:lvl7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7pPr>
                      <a:lvl8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8pPr>
                      <a:lvl9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9pPr>
                    </a:lstStyle>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accent2"/>
                          </a:solidFill>
                          <a:effectLst/>
                          <a:latin typeface="-윤명조240" pitchFamily="18" charset="-127"/>
                          <a:ea typeface="-윤명조240" pitchFamily="18" charset="-127"/>
                        </a:rPr>
                        <a:t>6019</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latinLnBrk="1">
                        <a:lnSpc>
                          <a:spcPts val="2400"/>
                        </a:lnSpc>
                        <a:defRPr kumimoji="1" sz="2000">
                          <a:solidFill>
                            <a:schemeClr val="tx1"/>
                          </a:solidFill>
                          <a:latin typeface="-윤명조240" pitchFamily="18" charset="-127"/>
                          <a:ea typeface="-윤명조240" pitchFamily="18" charset="-127"/>
                        </a:defRPr>
                      </a:lvl1pPr>
                      <a:lvl2pPr latinLnBrk="1">
                        <a:lnSpc>
                          <a:spcPts val="2400"/>
                        </a:lnSpc>
                        <a:defRPr kumimoji="1">
                          <a:solidFill>
                            <a:schemeClr val="tx1"/>
                          </a:solidFill>
                          <a:latin typeface="-윤명조240" pitchFamily="18" charset="-127"/>
                          <a:ea typeface="-윤명조240" pitchFamily="18" charset="-127"/>
                        </a:defRPr>
                      </a:lvl2pPr>
                      <a:lvl3pPr latinLnBrk="1">
                        <a:lnSpc>
                          <a:spcPts val="2400"/>
                        </a:lnSpc>
                        <a:defRPr kumimoji="1" sz="1600">
                          <a:solidFill>
                            <a:schemeClr val="tx1"/>
                          </a:solidFill>
                          <a:latin typeface="-윤명조240" pitchFamily="18" charset="-127"/>
                          <a:ea typeface="-윤명조240" pitchFamily="18" charset="-127"/>
                        </a:defRPr>
                      </a:lvl3pPr>
                      <a:lvl4pPr latinLnBrk="1">
                        <a:lnSpc>
                          <a:spcPts val="2400"/>
                        </a:lnSpc>
                        <a:defRPr kumimoji="1" sz="1400">
                          <a:solidFill>
                            <a:schemeClr val="tx1"/>
                          </a:solidFill>
                          <a:latin typeface="-윤명조240" pitchFamily="18" charset="-127"/>
                          <a:ea typeface="-윤명조240" pitchFamily="18" charset="-127"/>
                        </a:defRPr>
                      </a:lvl4pPr>
                      <a:lvl5pPr latinLnBrk="1">
                        <a:lnSpc>
                          <a:spcPts val="2400"/>
                        </a:lnSpc>
                        <a:defRPr kumimoji="1" sz="1200">
                          <a:solidFill>
                            <a:schemeClr val="tx1"/>
                          </a:solidFill>
                          <a:latin typeface="-윤명조240" pitchFamily="18" charset="-127"/>
                          <a:ea typeface="-윤명조240" pitchFamily="18" charset="-127"/>
                        </a:defRPr>
                      </a:lvl5pPr>
                      <a:lvl6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6pPr>
                      <a:lvl7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7pPr>
                      <a:lvl8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8pPr>
                      <a:lvl9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9pPr>
                    </a:lstStyle>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Monotype Corsiva" panose="03010101010201010101" pitchFamily="66" charset="0"/>
                          <a:ea typeface="-윤명조240" pitchFamily="18" charset="-127"/>
                        </a:rPr>
                        <a:t>0.5016</a:t>
                      </a:r>
                    </a:p>
                  </a:txBody>
                  <a:tcPr marL="90000" marR="900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extLst>
                  <a:ext uri="{0D108BD9-81ED-4DB2-BD59-A6C34878D82A}">
                    <a16:rowId xmlns:a16="http://schemas.microsoft.com/office/drawing/2014/main" val="3776218708"/>
                  </a:ext>
                </a:extLst>
              </a:tr>
              <a:tr h="696913">
                <a:tc>
                  <a:txBody>
                    <a:bodyPr/>
                    <a:lstStyle>
                      <a:lvl1pPr latinLnBrk="1">
                        <a:lnSpc>
                          <a:spcPts val="2400"/>
                        </a:lnSpc>
                        <a:defRPr kumimoji="1" sz="2000">
                          <a:solidFill>
                            <a:schemeClr val="tx1"/>
                          </a:solidFill>
                          <a:latin typeface="-윤명조240" pitchFamily="18" charset="-127"/>
                          <a:ea typeface="-윤명조240" pitchFamily="18" charset="-127"/>
                        </a:defRPr>
                      </a:lvl1pPr>
                      <a:lvl2pPr latinLnBrk="1">
                        <a:lnSpc>
                          <a:spcPts val="2400"/>
                        </a:lnSpc>
                        <a:defRPr kumimoji="1">
                          <a:solidFill>
                            <a:schemeClr val="tx1"/>
                          </a:solidFill>
                          <a:latin typeface="-윤명조240" pitchFamily="18" charset="-127"/>
                          <a:ea typeface="-윤명조240" pitchFamily="18" charset="-127"/>
                        </a:defRPr>
                      </a:lvl2pPr>
                      <a:lvl3pPr latinLnBrk="1">
                        <a:lnSpc>
                          <a:spcPts val="2400"/>
                        </a:lnSpc>
                        <a:defRPr kumimoji="1" sz="1600">
                          <a:solidFill>
                            <a:schemeClr val="tx1"/>
                          </a:solidFill>
                          <a:latin typeface="-윤명조240" pitchFamily="18" charset="-127"/>
                          <a:ea typeface="-윤명조240" pitchFamily="18" charset="-127"/>
                        </a:defRPr>
                      </a:lvl3pPr>
                      <a:lvl4pPr latinLnBrk="1">
                        <a:lnSpc>
                          <a:spcPts val="2400"/>
                        </a:lnSpc>
                        <a:defRPr kumimoji="1" sz="1400">
                          <a:solidFill>
                            <a:schemeClr val="tx1"/>
                          </a:solidFill>
                          <a:latin typeface="-윤명조240" pitchFamily="18" charset="-127"/>
                          <a:ea typeface="-윤명조240" pitchFamily="18" charset="-127"/>
                        </a:defRPr>
                      </a:lvl4pPr>
                      <a:lvl5pPr latinLnBrk="1">
                        <a:lnSpc>
                          <a:spcPts val="2400"/>
                        </a:lnSpc>
                        <a:defRPr kumimoji="1" sz="1200">
                          <a:solidFill>
                            <a:schemeClr val="tx1"/>
                          </a:solidFill>
                          <a:latin typeface="-윤명조240" pitchFamily="18" charset="-127"/>
                          <a:ea typeface="-윤명조240" pitchFamily="18" charset="-127"/>
                        </a:defRPr>
                      </a:lvl5pPr>
                      <a:lvl6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6pPr>
                      <a:lvl7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7pPr>
                      <a:lvl8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8pPr>
                      <a:lvl9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9pPr>
                    </a:lstStyle>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dirty="0">
                          <a:ln>
                            <a:noFill/>
                          </a:ln>
                          <a:solidFill>
                            <a:srgbClr val="FB23F6"/>
                          </a:solidFill>
                          <a:effectLst/>
                          <a:latin typeface="宋体" panose="02010600030101010101" pitchFamily="2" charset="-122"/>
                          <a:ea typeface="宋体" panose="02010600030101010101" pitchFamily="2" charset="-122"/>
                        </a:rPr>
                        <a:t>K</a:t>
                      </a:r>
                      <a:r>
                        <a:rPr kumimoji="1" lang="el-GR" altLang="zh-CN" sz="2000" b="0" i="0" u="none" strike="noStrike" cap="none" normalizeH="0" baseline="0" dirty="0">
                          <a:ln>
                            <a:noFill/>
                          </a:ln>
                          <a:solidFill>
                            <a:srgbClr val="FB23F6"/>
                          </a:solidFill>
                          <a:effectLst/>
                          <a:latin typeface="宋体" panose="02010600030101010101" pitchFamily="2" charset="-122"/>
                          <a:ea typeface="宋体" panose="02010600030101010101" pitchFamily="2" charset="-122"/>
                        </a:rPr>
                        <a:t>·</a:t>
                      </a:r>
                      <a:r>
                        <a:rPr kumimoji="1" lang="zh-CN" altLang="en-US" sz="2000" b="0" i="0" u="none" strike="noStrike" cap="none" normalizeH="0" baseline="0" dirty="0">
                          <a:ln>
                            <a:noFill/>
                          </a:ln>
                          <a:solidFill>
                            <a:srgbClr val="FB23F6"/>
                          </a:solidFill>
                          <a:effectLst/>
                          <a:latin typeface="宋体" panose="02010600030101010101" pitchFamily="2" charset="-122"/>
                          <a:ea typeface="宋体" panose="02010600030101010101" pitchFamily="2" charset="-122"/>
                        </a:rPr>
                        <a:t>皮尔逊</a:t>
                      </a:r>
                    </a:p>
                  </a:txBody>
                  <a:tcPr marL="90000" marR="900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996600"/>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latinLnBrk="1">
                        <a:lnSpc>
                          <a:spcPts val="2400"/>
                        </a:lnSpc>
                        <a:defRPr kumimoji="1" sz="2000">
                          <a:solidFill>
                            <a:schemeClr val="tx1"/>
                          </a:solidFill>
                          <a:latin typeface="-윤명조240" pitchFamily="18" charset="-127"/>
                          <a:ea typeface="-윤명조240" pitchFamily="18" charset="-127"/>
                        </a:defRPr>
                      </a:lvl1pPr>
                      <a:lvl2pPr latinLnBrk="1">
                        <a:lnSpc>
                          <a:spcPts val="2400"/>
                        </a:lnSpc>
                        <a:defRPr kumimoji="1">
                          <a:solidFill>
                            <a:schemeClr val="tx1"/>
                          </a:solidFill>
                          <a:latin typeface="-윤명조240" pitchFamily="18" charset="-127"/>
                          <a:ea typeface="-윤명조240" pitchFamily="18" charset="-127"/>
                        </a:defRPr>
                      </a:lvl2pPr>
                      <a:lvl3pPr latinLnBrk="1">
                        <a:lnSpc>
                          <a:spcPts val="2400"/>
                        </a:lnSpc>
                        <a:defRPr kumimoji="1" sz="1600">
                          <a:solidFill>
                            <a:schemeClr val="tx1"/>
                          </a:solidFill>
                          <a:latin typeface="-윤명조240" pitchFamily="18" charset="-127"/>
                          <a:ea typeface="-윤명조240" pitchFamily="18" charset="-127"/>
                        </a:defRPr>
                      </a:lvl3pPr>
                      <a:lvl4pPr latinLnBrk="1">
                        <a:lnSpc>
                          <a:spcPts val="2400"/>
                        </a:lnSpc>
                        <a:defRPr kumimoji="1" sz="1400">
                          <a:solidFill>
                            <a:schemeClr val="tx1"/>
                          </a:solidFill>
                          <a:latin typeface="-윤명조240" pitchFamily="18" charset="-127"/>
                          <a:ea typeface="-윤명조240" pitchFamily="18" charset="-127"/>
                        </a:defRPr>
                      </a:lvl4pPr>
                      <a:lvl5pPr latinLnBrk="1">
                        <a:lnSpc>
                          <a:spcPts val="2400"/>
                        </a:lnSpc>
                        <a:defRPr kumimoji="1" sz="1200">
                          <a:solidFill>
                            <a:schemeClr val="tx1"/>
                          </a:solidFill>
                          <a:latin typeface="-윤명조240" pitchFamily="18" charset="-127"/>
                          <a:ea typeface="-윤명조240" pitchFamily="18" charset="-127"/>
                        </a:defRPr>
                      </a:lvl5pPr>
                      <a:lvl6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6pPr>
                      <a:lvl7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7pPr>
                      <a:lvl8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8pPr>
                      <a:lvl9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9pPr>
                    </a:lstStyle>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accent2"/>
                          </a:solidFill>
                          <a:effectLst/>
                          <a:latin typeface="-윤명조240" pitchFamily="18" charset="-127"/>
                          <a:ea typeface="-윤명조240" pitchFamily="18" charset="-127"/>
                        </a:rPr>
                        <a:t>24000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996600"/>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latinLnBrk="1">
                        <a:lnSpc>
                          <a:spcPts val="2400"/>
                        </a:lnSpc>
                        <a:defRPr kumimoji="1" sz="2000">
                          <a:solidFill>
                            <a:schemeClr val="tx1"/>
                          </a:solidFill>
                          <a:latin typeface="-윤명조240" pitchFamily="18" charset="-127"/>
                          <a:ea typeface="-윤명조240" pitchFamily="18" charset="-127"/>
                        </a:defRPr>
                      </a:lvl1pPr>
                      <a:lvl2pPr latinLnBrk="1">
                        <a:lnSpc>
                          <a:spcPts val="2400"/>
                        </a:lnSpc>
                        <a:defRPr kumimoji="1">
                          <a:solidFill>
                            <a:schemeClr val="tx1"/>
                          </a:solidFill>
                          <a:latin typeface="-윤명조240" pitchFamily="18" charset="-127"/>
                          <a:ea typeface="-윤명조240" pitchFamily="18" charset="-127"/>
                        </a:defRPr>
                      </a:lvl2pPr>
                      <a:lvl3pPr latinLnBrk="1">
                        <a:lnSpc>
                          <a:spcPts val="2400"/>
                        </a:lnSpc>
                        <a:defRPr kumimoji="1" sz="1600">
                          <a:solidFill>
                            <a:schemeClr val="tx1"/>
                          </a:solidFill>
                          <a:latin typeface="-윤명조240" pitchFamily="18" charset="-127"/>
                          <a:ea typeface="-윤명조240" pitchFamily="18" charset="-127"/>
                        </a:defRPr>
                      </a:lvl3pPr>
                      <a:lvl4pPr latinLnBrk="1">
                        <a:lnSpc>
                          <a:spcPts val="2400"/>
                        </a:lnSpc>
                        <a:defRPr kumimoji="1" sz="1400">
                          <a:solidFill>
                            <a:schemeClr val="tx1"/>
                          </a:solidFill>
                          <a:latin typeface="-윤명조240" pitchFamily="18" charset="-127"/>
                          <a:ea typeface="-윤명조240" pitchFamily="18" charset="-127"/>
                        </a:defRPr>
                      </a:lvl4pPr>
                      <a:lvl5pPr latinLnBrk="1">
                        <a:lnSpc>
                          <a:spcPts val="2400"/>
                        </a:lnSpc>
                        <a:defRPr kumimoji="1" sz="1200">
                          <a:solidFill>
                            <a:schemeClr val="tx1"/>
                          </a:solidFill>
                          <a:latin typeface="-윤명조240" pitchFamily="18" charset="-127"/>
                          <a:ea typeface="-윤명조240" pitchFamily="18" charset="-127"/>
                        </a:defRPr>
                      </a:lvl5pPr>
                      <a:lvl6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6pPr>
                      <a:lvl7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7pPr>
                      <a:lvl8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8pPr>
                      <a:lvl9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9pPr>
                    </a:lstStyle>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a:ln>
                            <a:noFill/>
                          </a:ln>
                          <a:solidFill>
                            <a:schemeClr val="accent2"/>
                          </a:solidFill>
                          <a:effectLst/>
                          <a:latin typeface="-윤명조240" pitchFamily="18" charset="-127"/>
                          <a:ea typeface="-윤명조240" pitchFamily="18" charset="-127"/>
                        </a:rPr>
                        <a:t>12012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996600"/>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latinLnBrk="1">
                        <a:lnSpc>
                          <a:spcPts val="2400"/>
                        </a:lnSpc>
                        <a:defRPr kumimoji="1" sz="2000">
                          <a:solidFill>
                            <a:schemeClr val="tx1"/>
                          </a:solidFill>
                          <a:latin typeface="-윤명조240" pitchFamily="18" charset="-127"/>
                          <a:ea typeface="-윤명조240" pitchFamily="18" charset="-127"/>
                        </a:defRPr>
                      </a:lvl1pPr>
                      <a:lvl2pPr latinLnBrk="1">
                        <a:lnSpc>
                          <a:spcPts val="2400"/>
                        </a:lnSpc>
                        <a:defRPr kumimoji="1">
                          <a:solidFill>
                            <a:schemeClr val="tx1"/>
                          </a:solidFill>
                          <a:latin typeface="-윤명조240" pitchFamily="18" charset="-127"/>
                          <a:ea typeface="-윤명조240" pitchFamily="18" charset="-127"/>
                        </a:defRPr>
                      </a:lvl2pPr>
                      <a:lvl3pPr latinLnBrk="1">
                        <a:lnSpc>
                          <a:spcPts val="2400"/>
                        </a:lnSpc>
                        <a:defRPr kumimoji="1" sz="1600">
                          <a:solidFill>
                            <a:schemeClr val="tx1"/>
                          </a:solidFill>
                          <a:latin typeface="-윤명조240" pitchFamily="18" charset="-127"/>
                          <a:ea typeface="-윤명조240" pitchFamily="18" charset="-127"/>
                        </a:defRPr>
                      </a:lvl3pPr>
                      <a:lvl4pPr latinLnBrk="1">
                        <a:lnSpc>
                          <a:spcPts val="2400"/>
                        </a:lnSpc>
                        <a:defRPr kumimoji="1" sz="1400">
                          <a:solidFill>
                            <a:schemeClr val="tx1"/>
                          </a:solidFill>
                          <a:latin typeface="-윤명조240" pitchFamily="18" charset="-127"/>
                          <a:ea typeface="-윤명조240" pitchFamily="18" charset="-127"/>
                        </a:defRPr>
                      </a:lvl4pPr>
                      <a:lvl5pPr latinLnBrk="1">
                        <a:lnSpc>
                          <a:spcPts val="2400"/>
                        </a:lnSpc>
                        <a:defRPr kumimoji="1" sz="1200">
                          <a:solidFill>
                            <a:schemeClr val="tx1"/>
                          </a:solidFill>
                          <a:latin typeface="-윤명조240" pitchFamily="18" charset="-127"/>
                          <a:ea typeface="-윤명조240" pitchFamily="18" charset="-127"/>
                        </a:defRPr>
                      </a:lvl5pPr>
                      <a:lvl6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6pPr>
                      <a:lvl7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7pPr>
                      <a:lvl8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8pPr>
                      <a:lvl9pPr fontAlgn="base" latinLnBrk="1">
                        <a:lnSpc>
                          <a:spcPts val="2400"/>
                        </a:lnSpc>
                        <a:spcBef>
                          <a:spcPct val="20000"/>
                        </a:spcBef>
                        <a:spcAft>
                          <a:spcPct val="0"/>
                        </a:spcAft>
                        <a:defRPr kumimoji="1" sz="1200">
                          <a:solidFill>
                            <a:schemeClr val="tx1"/>
                          </a:solidFill>
                          <a:latin typeface="-윤명조240" pitchFamily="18" charset="-127"/>
                          <a:ea typeface="-윤명조240" pitchFamily="18" charset="-127"/>
                        </a:defRPr>
                      </a:lvl9pPr>
                    </a:lstStyle>
                    <a:p>
                      <a:pPr marL="0" marR="0" lvl="0" indent="0" algn="ctr" defTabSz="914400" rtl="0" eaLnBrk="1" fontAlgn="base" latinLnBrk="1" hangingPunct="1">
                        <a:lnSpc>
                          <a:spcPts val="24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Monotype Corsiva" panose="03010101010201010101" pitchFamily="66" charset="0"/>
                          <a:ea typeface="-윤명조240" pitchFamily="18" charset="-127"/>
                        </a:rPr>
                        <a:t>0.5005</a:t>
                      </a:r>
                    </a:p>
                  </a:txBody>
                  <a:tcPr marL="90000" marR="900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rgbClr val="996600"/>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extLst>
                  <a:ext uri="{0D108BD9-81ED-4DB2-BD59-A6C34878D82A}">
                    <a16:rowId xmlns:a16="http://schemas.microsoft.com/office/drawing/2014/main" val="135280026"/>
                  </a:ext>
                </a:extLst>
              </a:tr>
            </a:tbl>
          </a:graphicData>
        </a:graphic>
      </p:graphicFrame>
    </p:spTree>
    <p:extLst>
      <p:ext uri="{BB962C8B-B14F-4D97-AF65-F5344CB8AC3E}">
        <p14:creationId xmlns:p14="http://schemas.microsoft.com/office/powerpoint/2010/main" val="339566170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354B2C-8DC4-485A-9246-82490FF9185A}"/>
              </a:ext>
            </a:extLst>
          </p:cNvPr>
          <p:cNvSpPr>
            <a:spLocks noGrp="1"/>
          </p:cNvSpPr>
          <p:nvPr>
            <p:ph type="title"/>
          </p:nvPr>
        </p:nvSpPr>
        <p:spPr/>
        <p:txBody>
          <a:bodyPr/>
          <a:lstStyle/>
          <a:p>
            <a:r>
              <a:rPr lang="en-US" altLang="zh-CN" dirty="0"/>
              <a:t>3.5-3 </a:t>
            </a:r>
            <a:r>
              <a:rPr lang="zh-CN" altLang="en-US" dirty="0"/>
              <a:t>随机变量的数字特征</a:t>
            </a:r>
          </a:p>
        </p:txBody>
      </p:sp>
      <p:sp>
        <p:nvSpPr>
          <p:cNvPr id="3" name="内容占位符 2">
            <a:extLst>
              <a:ext uri="{FF2B5EF4-FFF2-40B4-BE49-F238E27FC236}">
                <a16:creationId xmlns:a16="http://schemas.microsoft.com/office/drawing/2014/main" id="{95EC2FD2-E235-4735-AD89-E28D054B257C}"/>
              </a:ext>
            </a:extLst>
          </p:cNvPr>
          <p:cNvSpPr>
            <a:spLocks noGrp="1"/>
          </p:cNvSpPr>
          <p:nvPr>
            <p:ph idx="1"/>
          </p:nvPr>
        </p:nvSpPr>
        <p:spPr/>
        <p:txBody>
          <a:bodyPr/>
          <a:lstStyle/>
          <a:p>
            <a:endParaRPr lang="zh-CN" altLang="en-US" dirty="0"/>
          </a:p>
        </p:txBody>
      </p:sp>
      <p:sp>
        <p:nvSpPr>
          <p:cNvPr id="4" name="Text Box 3">
            <a:extLst>
              <a:ext uri="{FF2B5EF4-FFF2-40B4-BE49-F238E27FC236}">
                <a16:creationId xmlns:a16="http://schemas.microsoft.com/office/drawing/2014/main" id="{AF433C60-727F-497C-881A-9E9BDB4B16AD}"/>
              </a:ext>
            </a:extLst>
          </p:cNvPr>
          <p:cNvSpPr txBox="1">
            <a:spLocks noChangeArrowheads="1"/>
          </p:cNvSpPr>
          <p:nvPr/>
        </p:nvSpPr>
        <p:spPr bwMode="auto">
          <a:xfrm>
            <a:off x="914400" y="685800"/>
            <a:ext cx="3398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ea typeface="黑体" panose="02010609060101010101" pitchFamily="49" charset="-122"/>
              </a:rPr>
              <a:t>由方差的定义可知，</a:t>
            </a:r>
          </a:p>
        </p:txBody>
      </p:sp>
      <p:sp>
        <p:nvSpPr>
          <p:cNvPr id="5" name="Text Box 4">
            <a:extLst>
              <a:ext uri="{FF2B5EF4-FFF2-40B4-BE49-F238E27FC236}">
                <a16:creationId xmlns:a16="http://schemas.microsoft.com/office/drawing/2014/main" id="{0E77CDF3-1A02-4B62-855D-E3D7873ABA07}"/>
              </a:ext>
            </a:extLst>
          </p:cNvPr>
          <p:cNvSpPr txBox="1">
            <a:spLocks noChangeArrowheads="1"/>
          </p:cNvSpPr>
          <p:nvPr/>
        </p:nvSpPr>
        <p:spPr bwMode="auto">
          <a:xfrm>
            <a:off x="930275" y="1403350"/>
            <a:ext cx="68500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ea typeface="黑体" panose="02010609060101010101" pitchFamily="49" charset="-122"/>
              </a:rPr>
              <a:t>如</a:t>
            </a:r>
            <a:r>
              <a:rPr lang="en-US" altLang="zh-CN" sz="2800" b="1" i="1" dirty="0">
                <a:ea typeface="黑体" panose="02010609060101010101" pitchFamily="49" charset="-122"/>
              </a:rPr>
              <a:t>X</a:t>
            </a:r>
            <a:r>
              <a:rPr lang="zh-CN" altLang="en-US" sz="2800" b="1" dirty="0">
                <a:ea typeface="黑体" panose="02010609060101010101" pitchFamily="49" charset="-122"/>
              </a:rPr>
              <a:t>是</a:t>
            </a:r>
            <a:r>
              <a:rPr lang="zh-CN" altLang="en-US" sz="2800" b="1" dirty="0">
                <a:solidFill>
                  <a:srgbClr val="0000FF"/>
                </a:solidFill>
                <a:ea typeface="黑体" panose="02010609060101010101" pitchFamily="49" charset="-122"/>
              </a:rPr>
              <a:t>离散型</a:t>
            </a:r>
            <a:r>
              <a:rPr lang="zh-CN" altLang="en-US" sz="2800" b="1" dirty="0">
                <a:ea typeface="黑体" panose="02010609060101010101" pitchFamily="49" charset="-122"/>
              </a:rPr>
              <a:t>随机变量，其概率分布律为：</a:t>
            </a:r>
          </a:p>
        </p:txBody>
      </p:sp>
      <p:graphicFrame>
        <p:nvGraphicFramePr>
          <p:cNvPr id="6" name="Object 2">
            <a:extLst>
              <a:ext uri="{FF2B5EF4-FFF2-40B4-BE49-F238E27FC236}">
                <a16:creationId xmlns:a16="http://schemas.microsoft.com/office/drawing/2014/main" id="{7075937F-5987-4CAB-B630-351147FF0705}"/>
              </a:ext>
            </a:extLst>
          </p:cNvPr>
          <p:cNvGraphicFramePr>
            <a:graphicFrameLocks noChangeAspect="1"/>
          </p:cNvGraphicFramePr>
          <p:nvPr/>
        </p:nvGraphicFramePr>
        <p:xfrm>
          <a:off x="1006475" y="2317750"/>
          <a:ext cx="4419600" cy="433388"/>
        </p:xfrm>
        <a:graphic>
          <a:graphicData uri="http://schemas.openxmlformats.org/presentationml/2006/ole">
            <mc:AlternateContent xmlns:mc="http://schemas.openxmlformats.org/markup-compatibility/2006">
              <mc:Choice xmlns:v="urn:schemas-microsoft-com:vml" Requires="v">
                <p:oleObj spid="_x0000_s114807" name="Equation" r:id="rId3" imgW="5181480" imgH="507960" progId="Equation.3">
                  <p:embed/>
                </p:oleObj>
              </mc:Choice>
              <mc:Fallback>
                <p:oleObj name="Equation" r:id="rId3" imgW="5181480" imgH="507960" progId="Equation.3">
                  <p:embed/>
                  <p:pic>
                    <p:nvPicPr>
                      <p:cNvPr id="141317" name="Object 2">
                        <a:extLst>
                          <a:ext uri="{FF2B5EF4-FFF2-40B4-BE49-F238E27FC236}">
                            <a16:creationId xmlns:a16="http://schemas.microsoft.com/office/drawing/2014/main" id="{15947445-ADC8-4A60-A874-029AFEF727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6475" y="2317750"/>
                        <a:ext cx="4419600"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3">
            <a:extLst>
              <a:ext uri="{FF2B5EF4-FFF2-40B4-BE49-F238E27FC236}">
                <a16:creationId xmlns:a16="http://schemas.microsoft.com/office/drawing/2014/main" id="{DACF5B4D-43EE-478D-A48A-13026075588C}"/>
              </a:ext>
            </a:extLst>
          </p:cNvPr>
          <p:cNvGraphicFramePr>
            <a:graphicFrameLocks noChangeAspect="1"/>
          </p:cNvGraphicFramePr>
          <p:nvPr/>
        </p:nvGraphicFramePr>
        <p:xfrm>
          <a:off x="1006475" y="3155950"/>
          <a:ext cx="4419600" cy="747713"/>
        </p:xfrm>
        <a:graphic>
          <a:graphicData uri="http://schemas.openxmlformats.org/presentationml/2006/ole">
            <mc:AlternateContent xmlns:mc="http://schemas.openxmlformats.org/markup-compatibility/2006">
              <mc:Choice xmlns:v="urn:schemas-microsoft-com:vml" Requires="v">
                <p:oleObj spid="_x0000_s114808" name="Equation" r:id="rId5" imgW="5562360" imgH="939600" progId="Equation.3">
                  <p:embed/>
                </p:oleObj>
              </mc:Choice>
              <mc:Fallback>
                <p:oleObj name="Equation" r:id="rId5" imgW="5562360" imgH="939600" progId="Equation.3">
                  <p:embed/>
                  <p:pic>
                    <p:nvPicPr>
                      <p:cNvPr id="141318" name="Object 3">
                        <a:extLst>
                          <a:ext uri="{FF2B5EF4-FFF2-40B4-BE49-F238E27FC236}">
                            <a16:creationId xmlns:a16="http://schemas.microsoft.com/office/drawing/2014/main" id="{9400593C-6BEE-4F50-9D26-465BDB0667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6475" y="3155950"/>
                        <a:ext cx="4419600" cy="747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7">
            <a:extLst>
              <a:ext uri="{FF2B5EF4-FFF2-40B4-BE49-F238E27FC236}">
                <a16:creationId xmlns:a16="http://schemas.microsoft.com/office/drawing/2014/main" id="{662EF9A2-4C75-4306-9359-669E0E296E3D}"/>
              </a:ext>
            </a:extLst>
          </p:cNvPr>
          <p:cNvSpPr txBox="1">
            <a:spLocks noChangeArrowheads="1"/>
          </p:cNvSpPr>
          <p:nvPr/>
        </p:nvSpPr>
        <p:spPr bwMode="auto">
          <a:xfrm>
            <a:off x="854075" y="4298950"/>
            <a:ext cx="73148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ea typeface="黑体" panose="02010609060101010101" pitchFamily="49" charset="-122"/>
              </a:rPr>
              <a:t>如</a:t>
            </a:r>
            <a:r>
              <a:rPr lang="en-US" altLang="zh-CN" sz="2800" b="1" i="1" dirty="0">
                <a:ea typeface="黑体" panose="02010609060101010101" pitchFamily="49" charset="-122"/>
              </a:rPr>
              <a:t>X</a:t>
            </a:r>
            <a:r>
              <a:rPr lang="zh-CN" altLang="en-US" sz="2800" b="1" dirty="0">
                <a:ea typeface="黑体" panose="02010609060101010101" pitchFamily="49" charset="-122"/>
              </a:rPr>
              <a:t>是</a:t>
            </a:r>
            <a:r>
              <a:rPr lang="zh-CN" altLang="en-US" sz="2800" b="1" dirty="0">
                <a:solidFill>
                  <a:srgbClr val="0000FF"/>
                </a:solidFill>
                <a:ea typeface="黑体" panose="02010609060101010101" pitchFamily="49" charset="-122"/>
              </a:rPr>
              <a:t>连续型</a:t>
            </a:r>
            <a:r>
              <a:rPr lang="zh-CN" altLang="en-US" sz="2800" b="1" dirty="0">
                <a:ea typeface="黑体" panose="02010609060101010101" pitchFamily="49" charset="-122"/>
              </a:rPr>
              <a:t>随机变量，其密度函数为 </a:t>
            </a:r>
            <a:r>
              <a:rPr lang="en-US" altLang="zh-CN" sz="2800" b="1" i="1" dirty="0">
                <a:ea typeface="黑体" panose="02010609060101010101" pitchFamily="49" charset="-122"/>
              </a:rPr>
              <a:t>f </a:t>
            </a:r>
            <a:r>
              <a:rPr lang="en-US" altLang="zh-CN" sz="2800" b="1" dirty="0">
                <a:ea typeface="黑体" panose="02010609060101010101" pitchFamily="49" charset="-122"/>
              </a:rPr>
              <a:t>(</a:t>
            </a:r>
            <a:r>
              <a:rPr lang="en-US" altLang="zh-CN" sz="2800" b="1" i="1" dirty="0">
                <a:ea typeface="黑体" panose="02010609060101010101" pitchFamily="49" charset="-122"/>
              </a:rPr>
              <a:t>x</a:t>
            </a:r>
            <a:r>
              <a:rPr lang="en-US" altLang="zh-CN" sz="2800" b="1" dirty="0">
                <a:ea typeface="黑体" panose="02010609060101010101" pitchFamily="49" charset="-122"/>
              </a:rPr>
              <a:t>)</a:t>
            </a:r>
            <a:r>
              <a:rPr lang="zh-CN" altLang="en-US" sz="2800" b="1" dirty="0">
                <a:ea typeface="黑体" panose="02010609060101010101" pitchFamily="49" charset="-122"/>
              </a:rPr>
              <a:t>：</a:t>
            </a:r>
          </a:p>
        </p:txBody>
      </p:sp>
      <p:graphicFrame>
        <p:nvGraphicFramePr>
          <p:cNvPr id="9" name="Object 4">
            <a:extLst>
              <a:ext uri="{FF2B5EF4-FFF2-40B4-BE49-F238E27FC236}">
                <a16:creationId xmlns:a16="http://schemas.microsoft.com/office/drawing/2014/main" id="{E459A347-8920-4676-B830-F50B096CF82B}"/>
              </a:ext>
            </a:extLst>
          </p:cNvPr>
          <p:cNvGraphicFramePr>
            <a:graphicFrameLocks noChangeAspect="1"/>
          </p:cNvGraphicFramePr>
          <p:nvPr/>
        </p:nvGraphicFramePr>
        <p:xfrm>
          <a:off x="1006475" y="5137150"/>
          <a:ext cx="5156200" cy="606425"/>
        </p:xfrm>
        <a:graphic>
          <a:graphicData uri="http://schemas.openxmlformats.org/presentationml/2006/ole">
            <mc:AlternateContent xmlns:mc="http://schemas.openxmlformats.org/markup-compatibility/2006">
              <mc:Choice xmlns:v="urn:schemas-microsoft-com:vml" Requires="v">
                <p:oleObj spid="_x0000_s114809" name="Equation" r:id="rId7" imgW="6489360" imgH="761760" progId="Equation.3">
                  <p:embed/>
                </p:oleObj>
              </mc:Choice>
              <mc:Fallback>
                <p:oleObj name="Equation" r:id="rId7" imgW="6489360" imgH="761760" progId="Equation.3">
                  <p:embed/>
                  <p:pic>
                    <p:nvPicPr>
                      <p:cNvPr id="141321" name="Object 4">
                        <a:extLst>
                          <a:ext uri="{FF2B5EF4-FFF2-40B4-BE49-F238E27FC236}">
                            <a16:creationId xmlns:a16="http://schemas.microsoft.com/office/drawing/2014/main" id="{77EE0D1E-C9F6-488B-845E-F952B748DEF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6475" y="5137150"/>
                        <a:ext cx="5156200"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56067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75"/>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5"/>
                                        </p:tgtEl>
                                        <p:attrNameLst>
                                          <p:attrName>style.visibility</p:attrName>
                                        </p:attrNameLst>
                                      </p:cBhvr>
                                      <p:to>
                                        <p:strVal val="visible"/>
                                      </p:to>
                                    </p:set>
                                    <p:animEffect transition="in" filter="wipe(left)">
                                      <p:cBhvr>
                                        <p:cTn id="12" dur="75"/>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8"/>
                                        </p:tgtEl>
                                        <p:attrNameLst>
                                          <p:attrName>style.visibility</p:attrName>
                                        </p:attrNameLst>
                                      </p:cBhvr>
                                      <p:to>
                                        <p:strVal val="visible"/>
                                      </p:to>
                                    </p:set>
                                    <p:animEffect transition="in" filter="wipe(left)">
                                      <p:cBhvr>
                                        <p:cTn id="27" dur="75"/>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8" grpId="0" autoUpdateAnimBg="0"/>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30B436-18F7-4C6E-8E76-357DF395110C}"/>
              </a:ext>
            </a:extLst>
          </p:cNvPr>
          <p:cNvSpPr>
            <a:spLocks noGrp="1"/>
          </p:cNvSpPr>
          <p:nvPr>
            <p:ph type="title"/>
          </p:nvPr>
        </p:nvSpPr>
        <p:spPr/>
        <p:txBody>
          <a:bodyPr/>
          <a:lstStyle/>
          <a:p>
            <a:r>
              <a:rPr lang="en-US" altLang="zh-CN" dirty="0"/>
              <a:t>3.5-3 </a:t>
            </a:r>
            <a:r>
              <a:rPr lang="zh-CN" altLang="en-US" dirty="0"/>
              <a:t>随机变量的数字特征</a:t>
            </a:r>
          </a:p>
        </p:txBody>
      </p:sp>
      <p:sp>
        <p:nvSpPr>
          <p:cNvPr id="3" name="内容占位符 2">
            <a:extLst>
              <a:ext uri="{FF2B5EF4-FFF2-40B4-BE49-F238E27FC236}">
                <a16:creationId xmlns:a16="http://schemas.microsoft.com/office/drawing/2014/main" id="{CD8B1E41-56B6-45A2-8E91-27F7F12E7E55}"/>
              </a:ext>
            </a:extLst>
          </p:cNvPr>
          <p:cNvSpPr>
            <a:spLocks noGrp="1"/>
          </p:cNvSpPr>
          <p:nvPr>
            <p:ph idx="1"/>
          </p:nvPr>
        </p:nvSpPr>
        <p:spPr/>
        <p:txBody>
          <a:bodyPr/>
          <a:lstStyle/>
          <a:p>
            <a:endParaRPr lang="zh-CN" altLang="en-US"/>
          </a:p>
        </p:txBody>
      </p:sp>
      <p:sp>
        <p:nvSpPr>
          <p:cNvPr id="4" name="圆角矩形 4">
            <a:extLst>
              <a:ext uri="{FF2B5EF4-FFF2-40B4-BE49-F238E27FC236}">
                <a16:creationId xmlns:a16="http://schemas.microsoft.com/office/drawing/2014/main" id="{8F46DAA7-E851-4607-9325-8802BC2B634E}"/>
              </a:ext>
            </a:extLst>
          </p:cNvPr>
          <p:cNvSpPr/>
          <p:nvPr/>
        </p:nvSpPr>
        <p:spPr>
          <a:xfrm>
            <a:off x="1905000" y="4495800"/>
            <a:ext cx="6096000" cy="16002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Rectangle 2">
            <a:extLst>
              <a:ext uri="{FF2B5EF4-FFF2-40B4-BE49-F238E27FC236}">
                <a16:creationId xmlns:a16="http://schemas.microsoft.com/office/drawing/2014/main" id="{FEF2A228-F93A-4D68-8847-22EE05787572}"/>
              </a:ext>
            </a:extLst>
          </p:cNvPr>
          <p:cNvSpPr>
            <a:spLocks noChangeArrowheads="1"/>
          </p:cNvSpPr>
          <p:nvPr/>
        </p:nvSpPr>
        <p:spPr bwMode="auto">
          <a:xfrm>
            <a:off x="900113" y="1543050"/>
            <a:ext cx="7710487" cy="284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60000"/>
              </a:lnSpc>
              <a:spcBef>
                <a:spcPct val="50000"/>
              </a:spcBef>
            </a:pPr>
            <a:r>
              <a:rPr lang="zh-CN" altLang="en-US" sz="2800" b="1" dirty="0">
                <a:latin typeface="黑体" panose="02010609060101010101" pitchFamily="49" charset="-122"/>
                <a:ea typeface="黑体" panose="02010609060101010101" pitchFamily="49" charset="-122"/>
              </a:rPr>
              <a:t>方差是一个常用来体现随机变量</a:t>
            </a:r>
            <a:r>
              <a:rPr lang="en-US" altLang="zh-CN" sz="2800" b="1" i="1" dirty="0">
                <a:ea typeface="黑体" panose="02010609060101010101" pitchFamily="49" charset="-122"/>
              </a:rPr>
              <a:t>X</a:t>
            </a:r>
            <a:r>
              <a:rPr lang="zh-CN" altLang="en-US" sz="2800" b="1" dirty="0">
                <a:latin typeface="黑体" panose="02010609060101010101" pitchFamily="49" charset="-122"/>
                <a:ea typeface="黑体" panose="02010609060101010101" pitchFamily="49" charset="-122"/>
              </a:rPr>
              <a:t>取值分散程度的量</a:t>
            </a:r>
            <a:r>
              <a:rPr lang="en-US" altLang="zh-CN" sz="2800" b="1" dirty="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如果</a:t>
            </a:r>
            <a:r>
              <a:rPr lang="en-US" altLang="zh-CN" sz="2800" b="1" i="1" dirty="0">
                <a:ea typeface="黑体" panose="02010609060101010101" pitchFamily="49" charset="-122"/>
              </a:rPr>
              <a:t>D</a:t>
            </a:r>
            <a:r>
              <a:rPr lang="en-US" altLang="zh-CN" sz="2800" b="1" dirty="0">
                <a:ea typeface="黑体" panose="02010609060101010101" pitchFamily="49" charset="-122"/>
              </a:rPr>
              <a:t>(</a:t>
            </a:r>
            <a:r>
              <a:rPr lang="en-US" altLang="zh-CN" sz="2800" b="1" i="1" dirty="0">
                <a:ea typeface="黑体" panose="02010609060101010101" pitchFamily="49" charset="-122"/>
              </a:rPr>
              <a:t>X</a:t>
            </a:r>
            <a:r>
              <a:rPr lang="en-US" altLang="zh-CN" sz="2800" b="1" dirty="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值大</a:t>
            </a:r>
            <a:r>
              <a:rPr lang="en-US" altLang="zh-CN" sz="2800" b="1" dirty="0">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表示</a:t>
            </a:r>
            <a:r>
              <a:rPr lang="en-US" altLang="zh-CN" sz="2800" b="1" i="1" dirty="0">
                <a:ea typeface="黑体" panose="02010609060101010101" pitchFamily="49" charset="-122"/>
              </a:rPr>
              <a:t>X </a:t>
            </a:r>
            <a:r>
              <a:rPr lang="zh-CN" altLang="en-US" sz="2800" b="1" dirty="0">
                <a:latin typeface="黑体" panose="02010609060101010101" pitchFamily="49" charset="-122"/>
                <a:ea typeface="黑体" panose="02010609060101010101" pitchFamily="49" charset="-122"/>
              </a:rPr>
              <a:t>取值分散程度大</a:t>
            </a:r>
            <a:r>
              <a:rPr lang="en-US" altLang="zh-CN" sz="2800" b="1" dirty="0">
                <a:ea typeface="黑体" panose="02010609060101010101" pitchFamily="49" charset="-122"/>
              </a:rPr>
              <a:t>, </a:t>
            </a:r>
            <a:r>
              <a:rPr lang="en-US" altLang="zh-CN" sz="2800" b="1" i="1" dirty="0">
                <a:ea typeface="黑体" panose="02010609060101010101" pitchFamily="49" charset="-122"/>
              </a:rPr>
              <a:t>E</a:t>
            </a:r>
            <a:r>
              <a:rPr lang="en-US" altLang="zh-CN" sz="2800" b="1" dirty="0">
                <a:ea typeface="黑体" panose="02010609060101010101" pitchFamily="49" charset="-122"/>
              </a:rPr>
              <a:t>(</a:t>
            </a:r>
            <a:r>
              <a:rPr lang="en-US" altLang="zh-CN" sz="2800" b="1" i="1" dirty="0">
                <a:ea typeface="黑体" panose="02010609060101010101" pitchFamily="49" charset="-122"/>
              </a:rPr>
              <a:t>X</a:t>
            </a:r>
            <a:r>
              <a:rPr lang="en-US" altLang="zh-CN" sz="2800" b="1" dirty="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的代表性差</a:t>
            </a:r>
            <a:r>
              <a:rPr lang="en-US" altLang="zh-CN" sz="2800" b="1" dirty="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而如果</a:t>
            </a:r>
            <a:r>
              <a:rPr lang="en-US" altLang="zh-CN" sz="2800" b="1" i="1" dirty="0">
                <a:ea typeface="黑体" panose="02010609060101010101" pitchFamily="49" charset="-122"/>
              </a:rPr>
              <a:t>D</a:t>
            </a:r>
            <a:r>
              <a:rPr lang="en-US" altLang="zh-CN" sz="2800" b="1" dirty="0">
                <a:ea typeface="黑体" panose="02010609060101010101" pitchFamily="49" charset="-122"/>
              </a:rPr>
              <a:t>(</a:t>
            </a:r>
            <a:r>
              <a:rPr lang="en-US" altLang="zh-CN" sz="2800" b="1" i="1" dirty="0">
                <a:ea typeface="黑体" panose="02010609060101010101" pitchFamily="49" charset="-122"/>
              </a:rPr>
              <a:t>X</a:t>
            </a:r>
            <a:r>
              <a:rPr lang="en-US" altLang="zh-CN" sz="2800" b="1" dirty="0">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值小</a:t>
            </a:r>
            <a:r>
              <a:rPr lang="en-US" altLang="zh-CN" sz="2800" b="1" dirty="0">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则表示</a:t>
            </a:r>
            <a:r>
              <a:rPr lang="en-US" altLang="zh-CN" sz="2800" b="1" i="1" dirty="0">
                <a:ea typeface="黑体" panose="02010609060101010101" pitchFamily="49" charset="-122"/>
              </a:rPr>
              <a:t>X </a:t>
            </a:r>
            <a:r>
              <a:rPr lang="zh-CN" altLang="en-US" sz="2800" b="1" dirty="0">
                <a:latin typeface="黑体" panose="02010609060101010101" pitchFamily="49" charset="-122"/>
                <a:ea typeface="黑体" panose="02010609060101010101" pitchFamily="49" charset="-122"/>
              </a:rPr>
              <a:t>的取值比较集中</a:t>
            </a:r>
            <a:r>
              <a:rPr lang="en-US" altLang="zh-CN" sz="2800" b="1" dirty="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以</a:t>
            </a:r>
            <a:r>
              <a:rPr lang="en-US" altLang="zh-CN" sz="2800" b="1" i="1" dirty="0">
                <a:ea typeface="黑体" panose="02010609060101010101" pitchFamily="49" charset="-122"/>
              </a:rPr>
              <a:t>E</a:t>
            </a:r>
            <a:r>
              <a:rPr lang="en-US" altLang="zh-CN" sz="2800" b="1" dirty="0">
                <a:ea typeface="黑体" panose="02010609060101010101" pitchFamily="49" charset="-122"/>
              </a:rPr>
              <a:t>(</a:t>
            </a:r>
            <a:r>
              <a:rPr lang="en-US" altLang="zh-CN" sz="2800" b="1" i="1" dirty="0">
                <a:ea typeface="黑体" panose="02010609060101010101" pitchFamily="49" charset="-122"/>
              </a:rPr>
              <a:t>X</a:t>
            </a:r>
            <a:r>
              <a:rPr lang="en-US" altLang="zh-CN" sz="2800" b="1" dirty="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作为随机变量的代表性好</a:t>
            </a:r>
            <a:r>
              <a:rPr lang="en-US" altLang="zh-CN" sz="2800" b="1" dirty="0">
                <a:ea typeface="黑体" panose="02010609060101010101" pitchFamily="49" charset="-122"/>
              </a:rPr>
              <a:t>.</a:t>
            </a:r>
          </a:p>
        </p:txBody>
      </p:sp>
      <p:sp>
        <p:nvSpPr>
          <p:cNvPr id="6" name="Rectangle 3">
            <a:extLst>
              <a:ext uri="{FF2B5EF4-FFF2-40B4-BE49-F238E27FC236}">
                <a16:creationId xmlns:a16="http://schemas.microsoft.com/office/drawing/2014/main" id="{1DAD7382-61C0-47AF-BD66-5583F532F45A}"/>
              </a:ext>
            </a:extLst>
          </p:cNvPr>
          <p:cNvSpPr>
            <a:spLocks noChangeArrowheads="1"/>
          </p:cNvSpPr>
          <p:nvPr/>
        </p:nvSpPr>
        <p:spPr bwMode="auto">
          <a:xfrm>
            <a:off x="849313" y="795338"/>
            <a:ext cx="3048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solidFill>
                  <a:srgbClr val="3333FF"/>
                </a:solidFill>
                <a:latin typeface="黑体" panose="02010609060101010101" pitchFamily="49" charset="-122"/>
                <a:ea typeface="黑体" panose="02010609060101010101" pitchFamily="49" charset="-122"/>
              </a:rPr>
              <a:t>方差的意义</a:t>
            </a:r>
          </a:p>
        </p:txBody>
      </p:sp>
      <p:sp>
        <p:nvSpPr>
          <p:cNvPr id="7" name="Rectangle 3">
            <a:extLst>
              <a:ext uri="{FF2B5EF4-FFF2-40B4-BE49-F238E27FC236}">
                <a16:creationId xmlns:a16="http://schemas.microsoft.com/office/drawing/2014/main" id="{EB5994B4-8BF9-4233-9B27-07EB9AC415C2}"/>
              </a:ext>
            </a:extLst>
          </p:cNvPr>
          <p:cNvSpPr txBox="1">
            <a:spLocks noChangeArrowheads="1"/>
          </p:cNvSpPr>
          <p:nvPr/>
        </p:nvSpPr>
        <p:spPr>
          <a:xfrm>
            <a:off x="2209800" y="4267200"/>
            <a:ext cx="6167438" cy="2274888"/>
          </a:xfrm>
          <a:prstGeom prst="rect">
            <a:avLst/>
          </a:prstGeom>
          <a:noFill/>
          <a:ln/>
        </p:spPr>
        <p:txBody>
          <a:bodyPr/>
          <a:lstStyle/>
          <a:p>
            <a:pPr marL="425450" indent="-425450" eaLnBrk="0" hangingPunct="0">
              <a:buClr>
                <a:schemeClr val="accent1"/>
              </a:buClr>
              <a:buSzPct val="68000"/>
              <a:buFont typeface="Wingdings 3" pitchFamily="18" charset="2"/>
              <a:buChar char=""/>
              <a:defRPr/>
            </a:pPr>
            <a:endParaRPr lang="en-US" altLang="zh-CN" sz="2700" kern="0" dirty="0">
              <a:latin typeface="+mn-lt"/>
              <a:ea typeface="楷体_GB2312" pitchFamily="49" charset="-122"/>
            </a:endParaRPr>
          </a:p>
          <a:p>
            <a:pPr marL="425450" indent="-425450" eaLnBrk="0" hangingPunct="0">
              <a:spcAft>
                <a:spcPct val="50000"/>
              </a:spcAft>
              <a:buClr>
                <a:srgbClr val="00FF00"/>
              </a:buClr>
              <a:buFont typeface="Wingdings" pitchFamily="2" charset="2"/>
              <a:buChar char="Ø"/>
              <a:defRPr/>
            </a:pPr>
            <a:r>
              <a:rPr lang="zh-CN" altLang="en-US" sz="2700" kern="0" dirty="0">
                <a:latin typeface="+mn-lt"/>
                <a:ea typeface="楷体_GB2312" pitchFamily="49" charset="-122"/>
              </a:rPr>
              <a:t>数学期望反映了</a:t>
            </a:r>
            <a:r>
              <a:rPr lang="en-US" altLang="zh-CN" sz="2700" i="1" kern="0" dirty="0">
                <a:latin typeface="+mn-lt"/>
                <a:ea typeface="楷体_GB2312" pitchFamily="49" charset="-122"/>
              </a:rPr>
              <a:t>X </a:t>
            </a:r>
            <a:r>
              <a:rPr lang="zh-CN" altLang="en-US" sz="2700" kern="0" dirty="0">
                <a:latin typeface="+mn-lt"/>
                <a:ea typeface="楷体_GB2312" pitchFamily="49" charset="-122"/>
              </a:rPr>
              <a:t>取值的</a:t>
            </a:r>
            <a:r>
              <a:rPr lang="zh-CN" altLang="en-US" sz="2700" b="1" u="sng" kern="0" dirty="0">
                <a:solidFill>
                  <a:srgbClr val="FF0000"/>
                </a:solidFill>
                <a:latin typeface="+mn-lt"/>
                <a:ea typeface="楷体_GB2312" pitchFamily="49" charset="-122"/>
              </a:rPr>
              <a:t>中心</a:t>
            </a:r>
            <a:r>
              <a:rPr lang="en-US" altLang="zh-CN" sz="2700" b="1" kern="0" dirty="0">
                <a:solidFill>
                  <a:srgbClr val="00B050"/>
                </a:solidFill>
                <a:latin typeface="+mn-lt"/>
                <a:ea typeface="楷体_GB2312" pitchFamily="49" charset="-122"/>
              </a:rPr>
              <a:t>.</a:t>
            </a:r>
          </a:p>
          <a:p>
            <a:pPr marL="425450" indent="-425450" eaLnBrk="0" hangingPunct="0">
              <a:buClr>
                <a:srgbClr val="00FF00"/>
              </a:buClr>
              <a:buFont typeface="Wingdings" pitchFamily="2" charset="2"/>
              <a:buChar char="Ø"/>
              <a:defRPr/>
            </a:pPr>
            <a:r>
              <a:rPr lang="zh-CN" altLang="en-US" sz="2700" kern="0" dirty="0">
                <a:latin typeface="+mn-lt"/>
                <a:ea typeface="楷体_GB2312" pitchFamily="49" charset="-122"/>
              </a:rPr>
              <a:t>方差反映了</a:t>
            </a:r>
            <a:r>
              <a:rPr lang="en-US" altLang="zh-CN" sz="2700" i="1" kern="0" dirty="0">
                <a:latin typeface="+mn-lt"/>
                <a:ea typeface="楷体_GB2312" pitchFamily="49" charset="-122"/>
              </a:rPr>
              <a:t>X </a:t>
            </a:r>
            <a:r>
              <a:rPr lang="zh-CN" altLang="en-US" sz="2700" kern="0" dirty="0">
                <a:latin typeface="+mn-lt"/>
                <a:ea typeface="楷体_GB2312" pitchFamily="49" charset="-122"/>
              </a:rPr>
              <a:t>取值的</a:t>
            </a:r>
            <a:r>
              <a:rPr lang="zh-CN" altLang="en-US" sz="2700" b="1" u="sng" kern="0" dirty="0">
                <a:solidFill>
                  <a:srgbClr val="FF0000"/>
                </a:solidFill>
                <a:latin typeface="+mn-lt"/>
                <a:ea typeface="楷体_GB2312" pitchFamily="49" charset="-122"/>
              </a:rPr>
              <a:t>离散程度</a:t>
            </a:r>
            <a:r>
              <a:rPr lang="en-US" altLang="zh-CN" sz="2700" b="1" kern="0" dirty="0">
                <a:solidFill>
                  <a:srgbClr val="00B050"/>
                </a:solidFill>
                <a:latin typeface="+mn-lt"/>
                <a:ea typeface="楷体_GB2312" pitchFamily="49" charset="-122"/>
              </a:rPr>
              <a:t>.</a:t>
            </a:r>
          </a:p>
        </p:txBody>
      </p:sp>
    </p:spTree>
    <p:extLst>
      <p:ext uri="{BB962C8B-B14F-4D97-AF65-F5344CB8AC3E}">
        <p14:creationId xmlns:p14="http://schemas.microsoft.com/office/powerpoint/2010/main" val="1176397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7" grpId="0" build="p" autoUpdateAnimBg="0"/>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B33626-2C07-4915-A874-D17BDF2344D0}"/>
              </a:ext>
            </a:extLst>
          </p:cNvPr>
          <p:cNvSpPr>
            <a:spLocks noGrp="1"/>
          </p:cNvSpPr>
          <p:nvPr>
            <p:ph type="title"/>
          </p:nvPr>
        </p:nvSpPr>
        <p:spPr/>
        <p:txBody>
          <a:bodyPr/>
          <a:lstStyle/>
          <a:p>
            <a:r>
              <a:rPr lang="en-US" altLang="zh-CN" dirty="0"/>
              <a:t>3.5-3 </a:t>
            </a:r>
            <a:r>
              <a:rPr lang="zh-CN" altLang="en-US" dirty="0"/>
              <a:t>随机变量的数字特征</a:t>
            </a:r>
          </a:p>
        </p:txBody>
      </p:sp>
      <p:sp>
        <p:nvSpPr>
          <p:cNvPr id="3" name="内容占位符 2">
            <a:extLst>
              <a:ext uri="{FF2B5EF4-FFF2-40B4-BE49-F238E27FC236}">
                <a16:creationId xmlns:a16="http://schemas.microsoft.com/office/drawing/2014/main" id="{2759F9E9-0BB4-48B1-BE4B-5EE3130E76F7}"/>
              </a:ext>
            </a:extLst>
          </p:cNvPr>
          <p:cNvSpPr>
            <a:spLocks noGrp="1"/>
          </p:cNvSpPr>
          <p:nvPr>
            <p:ph idx="1"/>
          </p:nvPr>
        </p:nvSpPr>
        <p:spPr/>
        <p:txBody>
          <a:bodyPr/>
          <a:lstStyle/>
          <a:p>
            <a:r>
              <a:rPr lang="zh-CN" altLang="en-US" dirty="0">
                <a:solidFill>
                  <a:srgbClr val="FF0000"/>
                </a:solidFill>
              </a:rPr>
              <a:t>方差的性质</a:t>
            </a:r>
          </a:p>
        </p:txBody>
      </p:sp>
      <p:sp>
        <p:nvSpPr>
          <p:cNvPr id="4" name="Text Box 2">
            <a:extLst>
              <a:ext uri="{FF2B5EF4-FFF2-40B4-BE49-F238E27FC236}">
                <a16:creationId xmlns:a16="http://schemas.microsoft.com/office/drawing/2014/main" id="{8DEADBD8-161C-4814-9DDD-57EC80AD834B}"/>
              </a:ext>
            </a:extLst>
          </p:cNvPr>
          <p:cNvSpPr txBox="1">
            <a:spLocks noChangeArrowheads="1"/>
          </p:cNvSpPr>
          <p:nvPr/>
        </p:nvSpPr>
        <p:spPr bwMode="auto">
          <a:xfrm>
            <a:off x="906462" y="1372832"/>
            <a:ext cx="34242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t>(1) </a:t>
            </a:r>
            <a:r>
              <a:rPr lang="zh-CN" altLang="en-US" sz="2800" b="1" dirty="0"/>
              <a:t>设 </a:t>
            </a:r>
            <a:r>
              <a:rPr lang="en-US" altLang="zh-CN" sz="2800" b="1" i="1" dirty="0"/>
              <a:t>C </a:t>
            </a:r>
            <a:r>
              <a:rPr lang="zh-CN" altLang="en-US" sz="2800" b="1" dirty="0"/>
              <a:t>是常数</a:t>
            </a:r>
            <a:r>
              <a:rPr lang="en-US" altLang="zh-CN" sz="2800" b="1" dirty="0"/>
              <a:t>, </a:t>
            </a:r>
            <a:r>
              <a:rPr lang="zh-CN" altLang="en-US" sz="2800" b="1" dirty="0"/>
              <a:t>则有</a:t>
            </a:r>
          </a:p>
        </p:txBody>
      </p:sp>
      <p:graphicFrame>
        <p:nvGraphicFramePr>
          <p:cNvPr id="5" name="Object 2">
            <a:extLst>
              <a:ext uri="{FF2B5EF4-FFF2-40B4-BE49-F238E27FC236}">
                <a16:creationId xmlns:a16="http://schemas.microsoft.com/office/drawing/2014/main" id="{68E0057E-193B-4C76-ABA3-5DF2BC7D2C6A}"/>
              </a:ext>
            </a:extLst>
          </p:cNvPr>
          <p:cNvGraphicFramePr>
            <a:graphicFrameLocks noChangeAspect="1"/>
          </p:cNvGraphicFramePr>
          <p:nvPr>
            <p:extLst>
              <p:ext uri="{D42A27DB-BD31-4B8C-83A1-F6EECF244321}">
                <p14:modId xmlns:p14="http://schemas.microsoft.com/office/powerpoint/2010/main" val="23323441"/>
              </p:ext>
            </p:extLst>
          </p:nvPr>
        </p:nvGraphicFramePr>
        <p:xfrm>
          <a:off x="4430594" y="1497780"/>
          <a:ext cx="1460500" cy="392112"/>
        </p:xfrm>
        <a:graphic>
          <a:graphicData uri="http://schemas.openxmlformats.org/presentationml/2006/ole">
            <mc:AlternateContent xmlns:mc="http://schemas.openxmlformats.org/markup-compatibility/2006">
              <mc:Choice xmlns:v="urn:schemas-microsoft-com:vml" Requires="v">
                <p:oleObj spid="_x0000_s115834" name="Equation" r:id="rId3" imgW="1460160" imgH="393480" progId="Equation.3">
                  <p:embed/>
                </p:oleObj>
              </mc:Choice>
              <mc:Fallback>
                <p:oleObj name="Equation" r:id="rId3" imgW="1460160" imgH="393480" progId="Equation.3">
                  <p:embed/>
                  <p:pic>
                    <p:nvPicPr>
                      <p:cNvPr id="193536" name="Object 2">
                        <a:extLst>
                          <a:ext uri="{FF2B5EF4-FFF2-40B4-BE49-F238E27FC236}">
                            <a16:creationId xmlns:a16="http://schemas.microsoft.com/office/drawing/2014/main" id="{9A2844D0-9506-4693-B71E-EE1DF445DE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0594" y="1497780"/>
                        <a:ext cx="1460500"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4">
            <a:extLst>
              <a:ext uri="{FF2B5EF4-FFF2-40B4-BE49-F238E27FC236}">
                <a16:creationId xmlns:a16="http://schemas.microsoft.com/office/drawing/2014/main" id="{BA6CC14A-50D4-488B-8AFA-192FDF4F4328}"/>
              </a:ext>
            </a:extLst>
          </p:cNvPr>
          <p:cNvSpPr>
            <a:spLocks noChangeArrowheads="1"/>
          </p:cNvSpPr>
          <p:nvPr/>
        </p:nvSpPr>
        <p:spPr bwMode="auto">
          <a:xfrm>
            <a:off x="906462" y="2260984"/>
            <a:ext cx="6629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t>(2) </a:t>
            </a:r>
            <a:r>
              <a:rPr lang="zh-CN" altLang="en-US" sz="2800" b="1" dirty="0"/>
              <a:t>设 </a:t>
            </a:r>
            <a:r>
              <a:rPr lang="en-US" altLang="zh-CN" sz="2800" b="1" i="1" dirty="0"/>
              <a:t>X</a:t>
            </a:r>
            <a:r>
              <a:rPr lang="en-US" altLang="zh-CN" sz="2800" b="1" dirty="0"/>
              <a:t> </a:t>
            </a:r>
            <a:r>
              <a:rPr lang="zh-CN" altLang="en-US" sz="2800" b="1" dirty="0"/>
              <a:t>是一个随机变量</a:t>
            </a:r>
            <a:r>
              <a:rPr lang="en-US" altLang="zh-CN" sz="2800" b="1" dirty="0"/>
              <a:t>, </a:t>
            </a:r>
            <a:r>
              <a:rPr lang="en-US" altLang="zh-CN" sz="2800" b="1" i="1" dirty="0"/>
              <a:t>C </a:t>
            </a:r>
            <a:r>
              <a:rPr lang="zh-CN" altLang="en-US" sz="2800" b="1" dirty="0"/>
              <a:t>是常数</a:t>
            </a:r>
            <a:r>
              <a:rPr lang="en-US" altLang="zh-CN" sz="2800" b="1" dirty="0"/>
              <a:t>, </a:t>
            </a:r>
            <a:r>
              <a:rPr lang="zh-CN" altLang="en-US" sz="2800" b="1" dirty="0"/>
              <a:t>则有</a:t>
            </a:r>
          </a:p>
        </p:txBody>
      </p:sp>
      <p:graphicFrame>
        <p:nvGraphicFramePr>
          <p:cNvPr id="7" name="Object 3">
            <a:extLst>
              <a:ext uri="{FF2B5EF4-FFF2-40B4-BE49-F238E27FC236}">
                <a16:creationId xmlns:a16="http://schemas.microsoft.com/office/drawing/2014/main" id="{1BEBD850-036E-4985-AAC3-5D78D93AA6AE}"/>
              </a:ext>
            </a:extLst>
          </p:cNvPr>
          <p:cNvGraphicFramePr>
            <a:graphicFrameLocks noChangeAspect="1"/>
          </p:cNvGraphicFramePr>
          <p:nvPr/>
        </p:nvGraphicFramePr>
        <p:xfrm>
          <a:off x="1981200" y="3151188"/>
          <a:ext cx="2768600" cy="457200"/>
        </p:xfrm>
        <a:graphic>
          <a:graphicData uri="http://schemas.openxmlformats.org/presentationml/2006/ole">
            <mc:AlternateContent xmlns:mc="http://schemas.openxmlformats.org/markup-compatibility/2006">
              <mc:Choice xmlns:v="urn:schemas-microsoft-com:vml" Requires="v">
                <p:oleObj spid="_x0000_s115835" name="Equation" r:id="rId5" imgW="2768400" imgH="457200" progId="Equation.3">
                  <p:embed/>
                </p:oleObj>
              </mc:Choice>
              <mc:Fallback>
                <p:oleObj name="Equation" r:id="rId5" imgW="2768400" imgH="457200" progId="Equation.3">
                  <p:embed/>
                  <p:pic>
                    <p:nvPicPr>
                      <p:cNvPr id="193537" name="Object 3">
                        <a:extLst>
                          <a:ext uri="{FF2B5EF4-FFF2-40B4-BE49-F238E27FC236}">
                            <a16:creationId xmlns:a16="http://schemas.microsoft.com/office/drawing/2014/main" id="{5DB63044-39F9-49C4-99E9-064C00C180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3151188"/>
                        <a:ext cx="2768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4">
            <a:extLst>
              <a:ext uri="{FF2B5EF4-FFF2-40B4-BE49-F238E27FC236}">
                <a16:creationId xmlns:a16="http://schemas.microsoft.com/office/drawing/2014/main" id="{4D526128-1E71-4216-915C-550D2638C018}"/>
              </a:ext>
            </a:extLst>
          </p:cNvPr>
          <p:cNvGraphicFramePr>
            <a:graphicFrameLocks noChangeAspect="1"/>
          </p:cNvGraphicFramePr>
          <p:nvPr>
            <p:extLst>
              <p:ext uri="{D42A27DB-BD31-4B8C-83A1-F6EECF244321}">
                <p14:modId xmlns:p14="http://schemas.microsoft.com/office/powerpoint/2010/main" val="1943283730"/>
              </p:ext>
            </p:extLst>
          </p:nvPr>
        </p:nvGraphicFramePr>
        <p:xfrm>
          <a:off x="1905070" y="3836439"/>
          <a:ext cx="3047920" cy="516702"/>
        </p:xfrm>
        <a:graphic>
          <a:graphicData uri="http://schemas.openxmlformats.org/presentationml/2006/ole">
            <mc:AlternateContent xmlns:mc="http://schemas.openxmlformats.org/markup-compatibility/2006">
              <mc:Choice xmlns:v="urn:schemas-microsoft-com:vml" Requires="v">
                <p:oleObj spid="_x0000_s115836" r:id="rId7" imgW="1180588" imgH="203112" progId="Equation.3">
                  <p:embed/>
                </p:oleObj>
              </mc:Choice>
              <mc:Fallback>
                <p:oleObj r:id="rId7" imgW="1180588" imgH="203112" progId="Equation.3">
                  <p:embed/>
                  <p:pic>
                    <p:nvPicPr>
                      <p:cNvPr id="193538" name="Object 4">
                        <a:extLst>
                          <a:ext uri="{FF2B5EF4-FFF2-40B4-BE49-F238E27FC236}">
                            <a16:creationId xmlns:a16="http://schemas.microsoft.com/office/drawing/2014/main" id="{5BB62B73-DF65-4E27-AD7D-F0CF0E29485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70" y="3836439"/>
                        <a:ext cx="3047920" cy="516702"/>
                      </a:xfrm>
                      <a:prstGeom prst="rect">
                        <a:avLst/>
                      </a:prstGeom>
                      <a:noFill/>
                    </p:spPr>
                  </p:pic>
                </p:oleObj>
              </mc:Fallback>
            </mc:AlternateContent>
          </a:graphicData>
        </a:graphic>
      </p:graphicFrame>
    </p:spTree>
    <p:extLst>
      <p:ext uri="{BB962C8B-B14F-4D97-AF65-F5344CB8AC3E}">
        <p14:creationId xmlns:p14="http://schemas.microsoft.com/office/powerpoint/2010/main" val="328608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0-#ppt_w/2"/>
                                          </p:val>
                                        </p:tav>
                                        <p:tav tm="100000">
                                          <p:val>
                                            <p:strVal val="#ppt_x"/>
                                          </p:val>
                                        </p:tav>
                                      </p:tavLst>
                                    </p:anim>
                                    <p:anim calcmode="lin" valueType="num">
                                      <p:cBhvr additive="base">
                                        <p:cTn id="2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6" grpId="0" autoUpdateAnimBg="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6D27C1-B50A-4D97-9986-29FA30EAB5BF}"/>
              </a:ext>
            </a:extLst>
          </p:cNvPr>
          <p:cNvSpPr>
            <a:spLocks noGrp="1"/>
          </p:cNvSpPr>
          <p:nvPr>
            <p:ph type="title"/>
          </p:nvPr>
        </p:nvSpPr>
        <p:spPr/>
        <p:txBody>
          <a:bodyPr/>
          <a:lstStyle/>
          <a:p>
            <a:r>
              <a:rPr lang="en-US" altLang="zh-CN" dirty="0"/>
              <a:t>3.5-3 </a:t>
            </a:r>
            <a:r>
              <a:rPr lang="zh-CN" altLang="en-US" dirty="0"/>
              <a:t>随机变量的数字特征</a:t>
            </a:r>
          </a:p>
        </p:txBody>
      </p:sp>
      <p:sp>
        <p:nvSpPr>
          <p:cNvPr id="3" name="内容占位符 2">
            <a:extLst>
              <a:ext uri="{FF2B5EF4-FFF2-40B4-BE49-F238E27FC236}">
                <a16:creationId xmlns:a16="http://schemas.microsoft.com/office/drawing/2014/main" id="{8AB28C4E-F59E-4871-8CB1-EC3EECE2D39E}"/>
              </a:ext>
            </a:extLst>
          </p:cNvPr>
          <p:cNvSpPr>
            <a:spLocks noGrp="1"/>
          </p:cNvSpPr>
          <p:nvPr>
            <p:ph idx="1"/>
          </p:nvPr>
        </p:nvSpPr>
        <p:spPr/>
        <p:txBody>
          <a:bodyPr/>
          <a:lstStyle/>
          <a:p>
            <a:endParaRPr lang="zh-CN" altLang="en-US"/>
          </a:p>
        </p:txBody>
      </p:sp>
      <p:sp>
        <p:nvSpPr>
          <p:cNvPr id="4" name="Text Box 2">
            <a:extLst>
              <a:ext uri="{FF2B5EF4-FFF2-40B4-BE49-F238E27FC236}">
                <a16:creationId xmlns:a16="http://schemas.microsoft.com/office/drawing/2014/main" id="{91A394BD-D3A6-462A-B3F7-56A83D14D95C}"/>
              </a:ext>
            </a:extLst>
          </p:cNvPr>
          <p:cNvSpPr txBox="1">
            <a:spLocks noChangeArrowheads="1"/>
          </p:cNvSpPr>
          <p:nvPr/>
        </p:nvSpPr>
        <p:spPr bwMode="auto">
          <a:xfrm>
            <a:off x="152400" y="1295400"/>
            <a:ext cx="2447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800" b="1">
                <a:latin typeface="Times New Roman" panose="02020603050405020304" pitchFamily="18" charset="0"/>
                <a:ea typeface="楷体_GB2312" pitchFamily="49" charset="-122"/>
              </a:rPr>
              <a:t>设 </a:t>
            </a:r>
            <a:r>
              <a:rPr kumimoji="1" lang="en-US" altLang="zh-CN" sz="2800" b="1" i="1">
                <a:latin typeface="Times New Roman" panose="02020603050405020304" pitchFamily="18" charset="0"/>
                <a:ea typeface="楷体_GB2312" pitchFamily="49" charset="-122"/>
              </a:rPr>
              <a:t>X </a:t>
            </a:r>
            <a:r>
              <a:rPr kumimoji="1" lang="en-US" altLang="zh-CN" sz="2800" b="1">
                <a:latin typeface="Times New Roman" panose="02020603050405020304" pitchFamily="18" charset="0"/>
              </a:rPr>
              <a:t>~</a:t>
            </a:r>
          </a:p>
        </p:txBody>
      </p:sp>
      <p:graphicFrame>
        <p:nvGraphicFramePr>
          <p:cNvPr id="5" name="Object 2">
            <a:extLst>
              <a:ext uri="{FF2B5EF4-FFF2-40B4-BE49-F238E27FC236}">
                <a16:creationId xmlns:a16="http://schemas.microsoft.com/office/drawing/2014/main" id="{29E130F9-3D71-4935-9E86-A2FCACA2525F}"/>
              </a:ext>
            </a:extLst>
          </p:cNvPr>
          <p:cNvGraphicFramePr>
            <a:graphicFrameLocks noChangeAspect="1"/>
          </p:cNvGraphicFramePr>
          <p:nvPr/>
        </p:nvGraphicFramePr>
        <p:xfrm>
          <a:off x="1992313" y="936625"/>
          <a:ext cx="3087687" cy="1393825"/>
        </p:xfrm>
        <a:graphic>
          <a:graphicData uri="http://schemas.openxmlformats.org/presentationml/2006/ole">
            <mc:AlternateContent xmlns:mc="http://schemas.openxmlformats.org/markup-compatibility/2006">
              <mc:Choice xmlns:v="urn:schemas-microsoft-com:vml" Requires="v">
                <p:oleObj spid="_x0000_s116972" name="Equation" r:id="rId3" imgW="1688760" imgH="761760" progId="Equation.DSMT4">
                  <p:embed/>
                </p:oleObj>
              </mc:Choice>
              <mc:Fallback>
                <p:oleObj name="Equation" r:id="rId3" imgW="1688760" imgH="761760" progId="Equation.DSMT4">
                  <p:embed/>
                  <p:pic>
                    <p:nvPicPr>
                      <p:cNvPr id="503811" name="Object 2">
                        <a:extLst>
                          <a:ext uri="{FF2B5EF4-FFF2-40B4-BE49-F238E27FC236}">
                            <a16:creationId xmlns:a16="http://schemas.microsoft.com/office/drawing/2014/main" id="{58284BAC-2C6C-4694-9735-259D8D791A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2313" y="936625"/>
                        <a:ext cx="3087687" cy="1393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4">
            <a:extLst>
              <a:ext uri="{FF2B5EF4-FFF2-40B4-BE49-F238E27FC236}">
                <a16:creationId xmlns:a16="http://schemas.microsoft.com/office/drawing/2014/main" id="{D32DFBF4-237C-47AE-96BC-36300F67C227}"/>
              </a:ext>
            </a:extLst>
          </p:cNvPr>
          <p:cNvSpPr txBox="1">
            <a:spLocks noChangeArrowheads="1"/>
          </p:cNvSpPr>
          <p:nvPr/>
        </p:nvSpPr>
        <p:spPr bwMode="auto">
          <a:xfrm>
            <a:off x="5048250" y="1371600"/>
            <a:ext cx="3206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800" b="1">
                <a:latin typeface="Times New Roman" panose="02020603050405020304" pitchFamily="18" charset="0"/>
                <a:ea typeface="楷体_GB2312" pitchFamily="49" charset="-122"/>
              </a:rPr>
              <a:t>,   </a:t>
            </a:r>
            <a:r>
              <a:rPr kumimoji="1" lang="zh-CN" altLang="en-US" sz="2800" b="1">
                <a:latin typeface="Times New Roman" panose="02020603050405020304" pitchFamily="18" charset="0"/>
                <a:ea typeface="楷体_GB2312" pitchFamily="49" charset="-122"/>
              </a:rPr>
              <a:t>求  </a:t>
            </a:r>
            <a:r>
              <a:rPr kumimoji="1" lang="en-US" altLang="zh-CN" sz="2800" b="1" i="1">
                <a:latin typeface="Times New Roman" panose="02020603050405020304" pitchFamily="18" charset="0"/>
                <a:ea typeface="楷体_GB2312" pitchFamily="49" charset="-122"/>
              </a:rPr>
              <a:t>E</a:t>
            </a:r>
            <a:r>
              <a:rPr kumimoji="1" lang="en-US" altLang="zh-CN" sz="2800" b="1">
                <a:latin typeface="Times New Roman" panose="02020603050405020304" pitchFamily="18" charset="0"/>
                <a:ea typeface="楷体_GB2312" pitchFamily="49" charset="-122"/>
              </a:rPr>
              <a:t>(</a:t>
            </a:r>
            <a:r>
              <a:rPr kumimoji="1" lang="en-US" altLang="zh-CN" sz="2800" b="1" i="1">
                <a:latin typeface="Times New Roman" panose="02020603050405020304" pitchFamily="18" charset="0"/>
                <a:ea typeface="楷体_GB2312" pitchFamily="49" charset="-122"/>
              </a:rPr>
              <a:t>X</a:t>
            </a:r>
            <a:r>
              <a:rPr kumimoji="1" lang="en-US" altLang="zh-CN" sz="2800" b="1">
                <a:latin typeface="Times New Roman" panose="02020603050405020304" pitchFamily="18" charset="0"/>
                <a:ea typeface="楷体_GB2312" pitchFamily="49" charset="-122"/>
              </a:rPr>
              <a:t>),  Var(</a:t>
            </a:r>
            <a:r>
              <a:rPr kumimoji="1" lang="en-US" altLang="zh-CN" sz="2800" b="1" i="1">
                <a:latin typeface="Times New Roman" panose="02020603050405020304" pitchFamily="18" charset="0"/>
                <a:ea typeface="楷体_GB2312" pitchFamily="49" charset="-122"/>
              </a:rPr>
              <a:t>X</a:t>
            </a:r>
            <a:r>
              <a:rPr kumimoji="1" lang="en-US" altLang="zh-CN" sz="2800" b="1">
                <a:latin typeface="Times New Roman" panose="02020603050405020304" pitchFamily="18" charset="0"/>
                <a:ea typeface="楷体_GB2312" pitchFamily="49" charset="-122"/>
              </a:rPr>
              <a:t>).</a:t>
            </a:r>
          </a:p>
        </p:txBody>
      </p:sp>
      <p:sp>
        <p:nvSpPr>
          <p:cNvPr id="7" name="Text Box 5">
            <a:extLst>
              <a:ext uri="{FF2B5EF4-FFF2-40B4-BE49-F238E27FC236}">
                <a16:creationId xmlns:a16="http://schemas.microsoft.com/office/drawing/2014/main" id="{BCCFC870-126C-471B-BF1A-5414F6455F54}"/>
              </a:ext>
            </a:extLst>
          </p:cNvPr>
          <p:cNvSpPr txBox="1">
            <a:spLocks noChangeArrowheads="1"/>
          </p:cNvSpPr>
          <p:nvPr/>
        </p:nvSpPr>
        <p:spPr bwMode="auto">
          <a:xfrm>
            <a:off x="293688" y="2565400"/>
            <a:ext cx="23447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800" b="1" dirty="0">
                <a:solidFill>
                  <a:srgbClr val="0000FF"/>
                </a:solidFill>
                <a:latin typeface="Times New Roman" panose="02020603050405020304" pitchFamily="18" charset="0"/>
                <a:ea typeface="楷体_GB2312" pitchFamily="49" charset="-122"/>
              </a:rPr>
              <a:t>解</a:t>
            </a:r>
            <a:r>
              <a:rPr kumimoji="1" lang="en-US" altLang="zh-CN" sz="2800" b="1" dirty="0">
                <a:solidFill>
                  <a:srgbClr val="0000FF"/>
                </a:solidFill>
                <a:latin typeface="Times New Roman" panose="02020603050405020304" pitchFamily="18" charset="0"/>
                <a:ea typeface="楷体_GB2312" pitchFamily="49" charset="-122"/>
              </a:rPr>
              <a:t>:  </a:t>
            </a:r>
            <a:r>
              <a:rPr kumimoji="1" lang="en-US" altLang="zh-CN" sz="2800" b="1" dirty="0">
                <a:latin typeface="Times New Roman" panose="02020603050405020304" pitchFamily="18" charset="0"/>
                <a:ea typeface="楷体_GB2312" pitchFamily="49" charset="-122"/>
              </a:rPr>
              <a:t>(1)  </a:t>
            </a:r>
            <a:r>
              <a:rPr kumimoji="1" lang="en-US" altLang="zh-CN" sz="2800" b="1" i="1" dirty="0">
                <a:latin typeface="Times New Roman" panose="02020603050405020304" pitchFamily="18" charset="0"/>
                <a:ea typeface="楷体_GB2312" pitchFamily="49" charset="-122"/>
              </a:rPr>
              <a:t>E</a:t>
            </a:r>
            <a:r>
              <a:rPr kumimoji="1" lang="en-US" altLang="zh-CN" sz="2800" b="1" dirty="0">
                <a:latin typeface="Times New Roman" panose="02020603050405020304" pitchFamily="18" charset="0"/>
                <a:ea typeface="楷体_GB2312" pitchFamily="49" charset="-122"/>
              </a:rPr>
              <a:t>(</a:t>
            </a:r>
            <a:r>
              <a:rPr kumimoji="1" lang="en-US" altLang="zh-CN" sz="2800" b="1" i="1" dirty="0">
                <a:latin typeface="Times New Roman" panose="02020603050405020304" pitchFamily="18" charset="0"/>
                <a:ea typeface="楷体_GB2312" pitchFamily="49" charset="-122"/>
              </a:rPr>
              <a:t>X</a:t>
            </a:r>
            <a:r>
              <a:rPr kumimoji="1" lang="en-US" altLang="zh-CN" sz="2800" b="1" dirty="0">
                <a:latin typeface="Times New Roman" panose="02020603050405020304" pitchFamily="18" charset="0"/>
                <a:ea typeface="楷体_GB2312" pitchFamily="49" charset="-122"/>
              </a:rPr>
              <a:t>)=</a:t>
            </a:r>
          </a:p>
        </p:txBody>
      </p:sp>
      <p:sp>
        <p:nvSpPr>
          <p:cNvPr id="8" name="Text Box 6">
            <a:extLst>
              <a:ext uri="{FF2B5EF4-FFF2-40B4-BE49-F238E27FC236}">
                <a16:creationId xmlns:a16="http://schemas.microsoft.com/office/drawing/2014/main" id="{0404E03D-A643-489E-BAAD-EBE70E8F0B81}"/>
              </a:ext>
            </a:extLst>
          </p:cNvPr>
          <p:cNvSpPr txBox="1">
            <a:spLocks noChangeArrowheads="1"/>
          </p:cNvSpPr>
          <p:nvPr/>
        </p:nvSpPr>
        <p:spPr bwMode="auto">
          <a:xfrm>
            <a:off x="5051425" y="18288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endParaRPr kumimoji="1" lang="zh-CN" altLang="zh-CN" sz="2400">
              <a:latin typeface="Times New Roman" panose="02020603050405020304" pitchFamily="18" charset="0"/>
            </a:endParaRPr>
          </a:p>
        </p:txBody>
      </p:sp>
      <p:graphicFrame>
        <p:nvGraphicFramePr>
          <p:cNvPr id="9" name="Object 3">
            <a:extLst>
              <a:ext uri="{FF2B5EF4-FFF2-40B4-BE49-F238E27FC236}">
                <a16:creationId xmlns:a16="http://schemas.microsoft.com/office/drawing/2014/main" id="{B7015CA5-F3FB-4A60-B414-17802B5A8794}"/>
              </a:ext>
            </a:extLst>
          </p:cNvPr>
          <p:cNvGraphicFramePr>
            <a:graphicFrameLocks noChangeAspect="1"/>
          </p:cNvGraphicFramePr>
          <p:nvPr/>
        </p:nvGraphicFramePr>
        <p:xfrm>
          <a:off x="2268538" y="3068638"/>
          <a:ext cx="2868612" cy="933450"/>
        </p:xfrm>
        <a:graphic>
          <a:graphicData uri="http://schemas.openxmlformats.org/presentationml/2006/ole">
            <mc:AlternateContent xmlns:mc="http://schemas.openxmlformats.org/markup-compatibility/2006">
              <mc:Choice xmlns:v="urn:schemas-microsoft-com:vml" Requires="v">
                <p:oleObj spid="_x0000_s116973" name="Equation" r:id="rId5" imgW="1485720" imgH="482400" progId="Equation.DSMT4">
                  <p:embed/>
                </p:oleObj>
              </mc:Choice>
              <mc:Fallback>
                <p:oleObj name="Equation" r:id="rId5" imgW="1485720" imgH="482400" progId="Equation.DSMT4">
                  <p:embed/>
                  <p:pic>
                    <p:nvPicPr>
                      <p:cNvPr id="503815" name="Object 3">
                        <a:extLst>
                          <a:ext uri="{FF2B5EF4-FFF2-40B4-BE49-F238E27FC236}">
                            <a16:creationId xmlns:a16="http://schemas.microsoft.com/office/drawing/2014/main" id="{530C21AB-5512-46B6-815B-C4BCC98E472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3068638"/>
                        <a:ext cx="2868612"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8">
            <a:extLst>
              <a:ext uri="{FF2B5EF4-FFF2-40B4-BE49-F238E27FC236}">
                <a16:creationId xmlns:a16="http://schemas.microsoft.com/office/drawing/2014/main" id="{D690DE06-5460-46CC-B766-73BF6197D5D9}"/>
              </a:ext>
            </a:extLst>
          </p:cNvPr>
          <p:cNvSpPr txBox="1">
            <a:spLocks noChangeArrowheads="1"/>
          </p:cNvSpPr>
          <p:nvPr/>
        </p:nvSpPr>
        <p:spPr bwMode="auto">
          <a:xfrm>
            <a:off x="5219700" y="3284538"/>
            <a:ext cx="6508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800" b="1">
                <a:latin typeface="Times New Roman" panose="02020603050405020304" pitchFamily="18" charset="0"/>
              </a:rPr>
              <a:t>= 1</a:t>
            </a:r>
          </a:p>
        </p:txBody>
      </p:sp>
      <p:sp>
        <p:nvSpPr>
          <p:cNvPr id="11" name="Text Box 9">
            <a:extLst>
              <a:ext uri="{FF2B5EF4-FFF2-40B4-BE49-F238E27FC236}">
                <a16:creationId xmlns:a16="http://schemas.microsoft.com/office/drawing/2014/main" id="{E156BD92-5D8D-4FEC-B712-114C039EB5FD}"/>
              </a:ext>
            </a:extLst>
          </p:cNvPr>
          <p:cNvSpPr txBox="1">
            <a:spLocks noChangeArrowheads="1"/>
          </p:cNvSpPr>
          <p:nvPr/>
        </p:nvSpPr>
        <p:spPr bwMode="auto">
          <a:xfrm>
            <a:off x="611188" y="4221163"/>
            <a:ext cx="1927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800" b="1">
                <a:latin typeface="Times New Roman" panose="02020603050405020304" pitchFamily="18" charset="0"/>
              </a:rPr>
              <a:t>(2)  </a:t>
            </a:r>
            <a:r>
              <a:rPr kumimoji="1" lang="en-US" altLang="zh-CN" sz="2800" b="1" i="1">
                <a:latin typeface="Times New Roman" panose="02020603050405020304" pitchFamily="18" charset="0"/>
              </a:rPr>
              <a:t>E</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X</a:t>
            </a:r>
            <a:r>
              <a:rPr kumimoji="1" lang="en-US" altLang="zh-CN" sz="2800" b="1" baseline="30000">
                <a:latin typeface="Times New Roman" panose="02020603050405020304" pitchFamily="18" charset="0"/>
              </a:rPr>
              <a:t>2</a:t>
            </a:r>
            <a:r>
              <a:rPr kumimoji="1" lang="en-US" altLang="zh-CN" sz="2800" b="1">
                <a:latin typeface="Times New Roman" panose="02020603050405020304" pitchFamily="18" charset="0"/>
              </a:rPr>
              <a:t>) =</a:t>
            </a:r>
          </a:p>
        </p:txBody>
      </p:sp>
      <p:sp>
        <p:nvSpPr>
          <p:cNvPr id="12" name="Text Box 10">
            <a:extLst>
              <a:ext uri="{FF2B5EF4-FFF2-40B4-BE49-F238E27FC236}">
                <a16:creationId xmlns:a16="http://schemas.microsoft.com/office/drawing/2014/main" id="{D936C489-AC0F-44D9-910A-1DC376EF2E6D}"/>
              </a:ext>
            </a:extLst>
          </p:cNvPr>
          <p:cNvSpPr txBox="1">
            <a:spLocks noChangeArrowheads="1"/>
          </p:cNvSpPr>
          <p:nvPr/>
        </p:nvSpPr>
        <p:spPr bwMode="auto">
          <a:xfrm>
            <a:off x="2994025" y="44958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endParaRPr kumimoji="1" lang="zh-CN" altLang="zh-CN" sz="2400">
              <a:latin typeface="Times New Roman" panose="02020603050405020304" pitchFamily="18" charset="0"/>
            </a:endParaRPr>
          </a:p>
        </p:txBody>
      </p:sp>
      <p:sp>
        <p:nvSpPr>
          <p:cNvPr id="13" name="Text Box 11">
            <a:extLst>
              <a:ext uri="{FF2B5EF4-FFF2-40B4-BE49-F238E27FC236}">
                <a16:creationId xmlns:a16="http://schemas.microsoft.com/office/drawing/2014/main" id="{2B5EFD5E-7477-41EB-B7C7-291E8DD8E83A}"/>
              </a:ext>
            </a:extLst>
          </p:cNvPr>
          <p:cNvSpPr txBox="1">
            <a:spLocks noChangeArrowheads="1"/>
          </p:cNvSpPr>
          <p:nvPr/>
        </p:nvSpPr>
        <p:spPr bwMode="auto">
          <a:xfrm>
            <a:off x="2124075" y="4797425"/>
            <a:ext cx="927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800" b="1">
                <a:latin typeface="Times New Roman" panose="02020603050405020304" pitchFamily="18" charset="0"/>
              </a:rPr>
              <a:t>= 7/6</a:t>
            </a:r>
          </a:p>
        </p:txBody>
      </p:sp>
      <p:sp>
        <p:nvSpPr>
          <p:cNvPr id="14" name="Text Box 12">
            <a:extLst>
              <a:ext uri="{FF2B5EF4-FFF2-40B4-BE49-F238E27FC236}">
                <a16:creationId xmlns:a16="http://schemas.microsoft.com/office/drawing/2014/main" id="{87A39791-A5D1-45FE-98E1-B4C48EC7F437}"/>
              </a:ext>
            </a:extLst>
          </p:cNvPr>
          <p:cNvSpPr txBox="1">
            <a:spLocks noChangeArrowheads="1"/>
          </p:cNvSpPr>
          <p:nvPr/>
        </p:nvSpPr>
        <p:spPr bwMode="auto">
          <a:xfrm>
            <a:off x="611188" y="5373688"/>
            <a:ext cx="984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800" b="1">
                <a:latin typeface="Times New Roman" panose="02020603050405020304" pitchFamily="18" charset="0"/>
                <a:ea typeface="楷体_GB2312" pitchFamily="49" charset="-122"/>
              </a:rPr>
              <a:t>所以</a:t>
            </a:r>
            <a:r>
              <a:rPr kumimoji="1" lang="en-US" altLang="zh-CN" sz="2800" b="1">
                <a:latin typeface="Times New Roman" panose="02020603050405020304" pitchFamily="18" charset="0"/>
                <a:ea typeface="楷体_GB2312" pitchFamily="49" charset="-122"/>
              </a:rPr>
              <a:t>,</a:t>
            </a:r>
          </a:p>
        </p:txBody>
      </p:sp>
      <p:sp>
        <p:nvSpPr>
          <p:cNvPr id="15" name="Rectangle 13">
            <a:extLst>
              <a:ext uri="{FF2B5EF4-FFF2-40B4-BE49-F238E27FC236}">
                <a16:creationId xmlns:a16="http://schemas.microsoft.com/office/drawing/2014/main" id="{47D7F6EC-4030-4B6E-A210-B4012FF0FEAE}"/>
              </a:ext>
            </a:extLst>
          </p:cNvPr>
          <p:cNvSpPr>
            <a:spLocks noChangeArrowheads="1"/>
          </p:cNvSpPr>
          <p:nvPr/>
        </p:nvSpPr>
        <p:spPr bwMode="auto">
          <a:xfrm>
            <a:off x="1757363" y="5373688"/>
            <a:ext cx="37290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a:latin typeface="Times New Roman" panose="02020603050405020304" pitchFamily="18" charset="0"/>
              </a:rPr>
              <a:t>Var(</a:t>
            </a:r>
            <a:r>
              <a:rPr kumimoji="1" lang="en-US" altLang="zh-CN" sz="2800" b="1" i="1">
                <a:latin typeface="Times New Roman" panose="02020603050405020304" pitchFamily="18" charset="0"/>
              </a:rPr>
              <a:t>X</a:t>
            </a:r>
            <a:r>
              <a:rPr kumimoji="1" lang="en-US" altLang="zh-CN" sz="2800" b="1">
                <a:latin typeface="Times New Roman" panose="02020603050405020304" pitchFamily="18" charset="0"/>
              </a:rPr>
              <a:t>) = </a:t>
            </a:r>
            <a:r>
              <a:rPr kumimoji="1" lang="en-US" altLang="zh-CN" sz="2800" b="1" i="1">
                <a:latin typeface="Times New Roman" panose="02020603050405020304" pitchFamily="18" charset="0"/>
              </a:rPr>
              <a:t>E</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X</a:t>
            </a:r>
            <a:r>
              <a:rPr kumimoji="1" lang="en-US" altLang="zh-CN" sz="2800" b="1" baseline="30000">
                <a:latin typeface="Times New Roman" panose="02020603050405020304" pitchFamily="18" charset="0"/>
              </a:rPr>
              <a:t>2</a:t>
            </a:r>
            <a:r>
              <a:rPr kumimoji="1" lang="en-US" altLang="zh-CN" sz="2800" b="1">
                <a:latin typeface="Times New Roman" panose="02020603050405020304" pitchFamily="18" charset="0"/>
              </a:rPr>
              <a:t>)</a:t>
            </a:r>
            <a:r>
              <a:rPr kumimoji="1" lang="en-US" altLang="zh-CN" sz="2800" b="1">
                <a:latin typeface="Times New Roman" panose="02020603050405020304" pitchFamily="18" charset="0"/>
                <a:sym typeface="Symbol" panose="05050102010706020507" pitchFamily="18" charset="2"/>
              </a:rPr>
              <a:t></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E</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X</a:t>
            </a:r>
            <a:r>
              <a:rPr kumimoji="1" lang="en-US" altLang="zh-CN" sz="2800" b="1">
                <a:latin typeface="Times New Roman" panose="02020603050405020304" pitchFamily="18" charset="0"/>
              </a:rPr>
              <a:t>)</a:t>
            </a:r>
            <a:r>
              <a:rPr kumimoji="1" lang="en-US" altLang="zh-CN" sz="2800" b="1" baseline="30000">
                <a:latin typeface="Times New Roman" panose="02020603050405020304" pitchFamily="18" charset="0"/>
              </a:rPr>
              <a:t>2</a:t>
            </a:r>
            <a:r>
              <a:rPr kumimoji="1" lang="en-US" altLang="zh-CN" sz="2800" b="1">
                <a:latin typeface="Times New Roman" panose="02020603050405020304" pitchFamily="18" charset="0"/>
              </a:rPr>
              <a:t>]</a:t>
            </a:r>
          </a:p>
        </p:txBody>
      </p:sp>
      <p:sp>
        <p:nvSpPr>
          <p:cNvPr id="16" name="Text Box 14">
            <a:extLst>
              <a:ext uri="{FF2B5EF4-FFF2-40B4-BE49-F238E27FC236}">
                <a16:creationId xmlns:a16="http://schemas.microsoft.com/office/drawing/2014/main" id="{565DC10A-9E58-49EB-A589-D24B76CED63A}"/>
              </a:ext>
            </a:extLst>
          </p:cNvPr>
          <p:cNvSpPr txBox="1">
            <a:spLocks noChangeArrowheads="1"/>
          </p:cNvSpPr>
          <p:nvPr/>
        </p:nvSpPr>
        <p:spPr bwMode="auto">
          <a:xfrm>
            <a:off x="5364163" y="5373688"/>
            <a:ext cx="2514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a:latin typeface="Times New Roman" panose="02020603050405020304" pitchFamily="18" charset="0"/>
              </a:rPr>
              <a:t>= 7/6 </a:t>
            </a:r>
            <a:r>
              <a:rPr kumimoji="1" lang="en-US" altLang="zh-CN" sz="2800" b="1">
                <a:latin typeface="Times New Roman" panose="02020603050405020304" pitchFamily="18" charset="0"/>
                <a:sym typeface="Symbol" panose="05050102010706020507" pitchFamily="18" charset="2"/>
              </a:rPr>
              <a:t></a:t>
            </a:r>
            <a:r>
              <a:rPr kumimoji="1" lang="en-US" altLang="zh-CN" sz="2800" b="1">
                <a:latin typeface="Times New Roman" panose="02020603050405020304" pitchFamily="18" charset="0"/>
              </a:rPr>
              <a:t> 1 = 1/6</a:t>
            </a:r>
          </a:p>
        </p:txBody>
      </p:sp>
      <p:graphicFrame>
        <p:nvGraphicFramePr>
          <p:cNvPr id="17" name="Object 4">
            <a:extLst>
              <a:ext uri="{FF2B5EF4-FFF2-40B4-BE49-F238E27FC236}">
                <a16:creationId xmlns:a16="http://schemas.microsoft.com/office/drawing/2014/main" id="{BCFFB5DA-CE4E-4BDE-B30C-7749CB7C6FD5}"/>
              </a:ext>
            </a:extLst>
          </p:cNvPr>
          <p:cNvGraphicFramePr>
            <a:graphicFrameLocks noChangeAspect="1"/>
          </p:cNvGraphicFramePr>
          <p:nvPr/>
        </p:nvGraphicFramePr>
        <p:xfrm>
          <a:off x="2570163" y="2435225"/>
          <a:ext cx="1681162" cy="730250"/>
        </p:xfrm>
        <a:graphic>
          <a:graphicData uri="http://schemas.openxmlformats.org/presentationml/2006/ole">
            <mc:AlternateContent xmlns:mc="http://schemas.openxmlformats.org/markup-compatibility/2006">
              <mc:Choice xmlns:v="urn:schemas-microsoft-com:vml" Requires="v">
                <p:oleObj spid="_x0000_s116974" name="Equation" r:id="rId7" imgW="787320" imgH="342720" progId="Equation.DSMT4">
                  <p:embed/>
                </p:oleObj>
              </mc:Choice>
              <mc:Fallback>
                <p:oleObj name="Equation" r:id="rId7" imgW="787320" imgH="342720" progId="Equation.DSMT4">
                  <p:embed/>
                  <p:pic>
                    <p:nvPicPr>
                      <p:cNvPr id="503823" name="Object 4">
                        <a:extLst>
                          <a:ext uri="{FF2B5EF4-FFF2-40B4-BE49-F238E27FC236}">
                            <a16:creationId xmlns:a16="http://schemas.microsoft.com/office/drawing/2014/main" id="{C15C16B4-EA49-4FBB-97B9-B8A63B114A1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70163" y="2435225"/>
                        <a:ext cx="1681162"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5">
            <a:extLst>
              <a:ext uri="{FF2B5EF4-FFF2-40B4-BE49-F238E27FC236}">
                <a16:creationId xmlns:a16="http://schemas.microsoft.com/office/drawing/2014/main" id="{297ED36F-40DD-4E00-B5B7-9475644C9190}"/>
              </a:ext>
            </a:extLst>
          </p:cNvPr>
          <p:cNvGraphicFramePr>
            <a:graphicFrameLocks noChangeAspect="1"/>
          </p:cNvGraphicFramePr>
          <p:nvPr/>
        </p:nvGraphicFramePr>
        <p:xfrm>
          <a:off x="4265613" y="2420938"/>
          <a:ext cx="3560762" cy="760412"/>
        </p:xfrm>
        <a:graphic>
          <a:graphicData uri="http://schemas.openxmlformats.org/presentationml/2006/ole">
            <mc:AlternateContent xmlns:mc="http://schemas.openxmlformats.org/markup-compatibility/2006">
              <mc:Choice xmlns:v="urn:schemas-microsoft-com:vml" Requires="v">
                <p:oleObj spid="_x0000_s116975" name="Equation" r:id="rId9" imgW="1663560" imgH="355320" progId="Equation.DSMT4">
                  <p:embed/>
                </p:oleObj>
              </mc:Choice>
              <mc:Fallback>
                <p:oleObj name="Equation" r:id="rId9" imgW="1663560" imgH="355320" progId="Equation.DSMT4">
                  <p:embed/>
                  <p:pic>
                    <p:nvPicPr>
                      <p:cNvPr id="503824" name="Object 5">
                        <a:extLst>
                          <a:ext uri="{FF2B5EF4-FFF2-40B4-BE49-F238E27FC236}">
                            <a16:creationId xmlns:a16="http://schemas.microsoft.com/office/drawing/2014/main" id="{843A9010-AE04-4722-8F48-D0AAD5D0D75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65613" y="2420938"/>
                        <a:ext cx="3560762" cy="760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6">
            <a:extLst>
              <a:ext uri="{FF2B5EF4-FFF2-40B4-BE49-F238E27FC236}">
                <a16:creationId xmlns:a16="http://schemas.microsoft.com/office/drawing/2014/main" id="{EDEEA17E-2252-4049-AF31-95EA543FF687}"/>
              </a:ext>
            </a:extLst>
          </p:cNvPr>
          <p:cNvGraphicFramePr>
            <a:graphicFrameLocks noChangeAspect="1"/>
          </p:cNvGraphicFramePr>
          <p:nvPr/>
        </p:nvGraphicFramePr>
        <p:xfrm>
          <a:off x="2484438" y="4089400"/>
          <a:ext cx="1908175" cy="728663"/>
        </p:xfrm>
        <a:graphic>
          <a:graphicData uri="http://schemas.openxmlformats.org/presentationml/2006/ole">
            <mc:AlternateContent xmlns:mc="http://schemas.openxmlformats.org/markup-compatibility/2006">
              <mc:Choice xmlns:v="urn:schemas-microsoft-com:vml" Requires="v">
                <p:oleObj spid="_x0000_s116976" name="Equation" r:id="rId11" imgW="901440" imgH="342720" progId="Equation.DSMT4">
                  <p:embed/>
                </p:oleObj>
              </mc:Choice>
              <mc:Fallback>
                <p:oleObj name="Equation" r:id="rId11" imgW="901440" imgH="342720" progId="Equation.DSMT4">
                  <p:embed/>
                  <p:pic>
                    <p:nvPicPr>
                      <p:cNvPr id="503825" name="Object 6">
                        <a:extLst>
                          <a:ext uri="{FF2B5EF4-FFF2-40B4-BE49-F238E27FC236}">
                            <a16:creationId xmlns:a16="http://schemas.microsoft.com/office/drawing/2014/main" id="{757CE4E2-F1A1-42F1-AC57-76BC0E1D1C8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84438" y="4089400"/>
                        <a:ext cx="1908175" cy="728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7">
            <a:extLst>
              <a:ext uri="{FF2B5EF4-FFF2-40B4-BE49-F238E27FC236}">
                <a16:creationId xmlns:a16="http://schemas.microsoft.com/office/drawing/2014/main" id="{9746C2E2-5C40-4102-8D5A-5B51A8827A95}"/>
              </a:ext>
            </a:extLst>
          </p:cNvPr>
          <p:cNvGraphicFramePr>
            <a:graphicFrameLocks noChangeAspect="1"/>
          </p:cNvGraphicFramePr>
          <p:nvPr/>
        </p:nvGraphicFramePr>
        <p:xfrm>
          <a:off x="4397375" y="4076700"/>
          <a:ext cx="3503613" cy="766763"/>
        </p:xfrm>
        <a:graphic>
          <a:graphicData uri="http://schemas.openxmlformats.org/presentationml/2006/ole">
            <mc:AlternateContent xmlns:mc="http://schemas.openxmlformats.org/markup-compatibility/2006">
              <mc:Choice xmlns:v="urn:schemas-microsoft-com:vml" Requires="v">
                <p:oleObj spid="_x0000_s116977" name="Equation" r:id="rId13" imgW="1625400" imgH="355320" progId="Equation.DSMT4">
                  <p:embed/>
                </p:oleObj>
              </mc:Choice>
              <mc:Fallback>
                <p:oleObj name="Equation" r:id="rId13" imgW="1625400" imgH="355320" progId="Equation.DSMT4">
                  <p:embed/>
                  <p:pic>
                    <p:nvPicPr>
                      <p:cNvPr id="503826" name="Object 7">
                        <a:extLst>
                          <a:ext uri="{FF2B5EF4-FFF2-40B4-BE49-F238E27FC236}">
                            <a16:creationId xmlns:a16="http://schemas.microsoft.com/office/drawing/2014/main" id="{C58B23B4-AFB5-4D5F-8A6F-AFF8B242E6E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97375" y="4076700"/>
                        <a:ext cx="3503613" cy="766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Text Box 5">
            <a:extLst>
              <a:ext uri="{FF2B5EF4-FFF2-40B4-BE49-F238E27FC236}">
                <a16:creationId xmlns:a16="http://schemas.microsoft.com/office/drawing/2014/main" id="{389627DB-A64A-496B-9B15-12D0F3B84612}"/>
              </a:ext>
            </a:extLst>
          </p:cNvPr>
          <p:cNvSpPr txBox="1">
            <a:spLocks noChangeArrowheads="1"/>
          </p:cNvSpPr>
          <p:nvPr/>
        </p:nvSpPr>
        <p:spPr bwMode="auto">
          <a:xfrm>
            <a:off x="304800" y="457200"/>
            <a:ext cx="546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800" b="1">
                <a:solidFill>
                  <a:srgbClr val="C00000"/>
                </a:solidFill>
                <a:latin typeface="Times New Roman" panose="02020603050405020304" pitchFamily="18" charset="0"/>
                <a:ea typeface="楷体_GB2312" pitchFamily="49" charset="-122"/>
              </a:rPr>
              <a:t>例</a:t>
            </a:r>
            <a:endParaRPr kumimoji="1" lang="en-US" altLang="zh-CN" sz="2800" b="1">
              <a:solidFill>
                <a:srgbClr val="C00000"/>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2163328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left)">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1+#ppt_w/2"/>
                                          </p:val>
                                        </p:tav>
                                        <p:tav tm="100000">
                                          <p:val>
                                            <p:strVal val="#ppt_x"/>
                                          </p:val>
                                        </p:tav>
                                      </p:tavLst>
                                    </p:anim>
                                    <p:anim calcmode="lin" valueType="num">
                                      <p:cBhvr additive="base">
                                        <p:cTn id="4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left)">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 calcmode="lin" valueType="num">
                                      <p:cBhvr additive="base">
                                        <p:cTn id="62" dur="500" fill="hold"/>
                                        <p:tgtEl>
                                          <p:spTgt spid="13"/>
                                        </p:tgtEl>
                                        <p:attrNameLst>
                                          <p:attrName>ppt_x</p:attrName>
                                        </p:attrNameLst>
                                      </p:cBhvr>
                                      <p:tavLst>
                                        <p:tav tm="0">
                                          <p:val>
                                            <p:strVal val="#ppt_x"/>
                                          </p:val>
                                        </p:tav>
                                        <p:tav tm="100000">
                                          <p:val>
                                            <p:strVal val="#ppt_x"/>
                                          </p:val>
                                        </p:tav>
                                      </p:tavLst>
                                    </p:anim>
                                    <p:anim calcmode="lin" valueType="num">
                                      <p:cBhvr additive="base">
                                        <p:cTn id="6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wipe(left)">
                                      <p:cBhvr>
                                        <p:cTn id="68" dur="500"/>
                                        <p:tgtEl>
                                          <p:spTgt spid="1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left)">
                                      <p:cBhvr>
                                        <p:cTn id="73" dur="500"/>
                                        <p:tgtEl>
                                          <p:spTgt spid="15"/>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wipe(left)">
                                      <p:cBhvr>
                                        <p:cTn id="78" dur="500"/>
                                        <p:tgtEl>
                                          <p:spTgt spid="1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wipe(left)">
                                      <p:cBhvr>
                                        <p:cTn id="8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6" grpId="0" autoUpdateAnimBg="0"/>
      <p:bldP spid="7" grpId="0" autoUpdateAnimBg="0"/>
      <p:bldP spid="10" grpId="0" autoUpdateAnimBg="0"/>
      <p:bldP spid="11" grpId="0" autoUpdateAnimBg="0"/>
      <p:bldP spid="13" grpId="0" autoUpdateAnimBg="0"/>
      <p:bldP spid="14" grpId="0" autoUpdateAnimBg="0"/>
      <p:bldP spid="15" grpId="0" autoUpdateAnimBg="0"/>
      <p:bldP spid="16" grpId="0" autoUpdateAnimBg="0"/>
      <p:bldP spid="21" grpId="0" autoUpdateAnimBg="0"/>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440918-3CAA-42B9-AD2B-33D8CC2A216E}"/>
              </a:ext>
            </a:extLst>
          </p:cNvPr>
          <p:cNvSpPr>
            <a:spLocks noGrp="1"/>
          </p:cNvSpPr>
          <p:nvPr>
            <p:ph type="title"/>
          </p:nvPr>
        </p:nvSpPr>
        <p:spPr/>
        <p:txBody>
          <a:bodyPr/>
          <a:lstStyle/>
          <a:p>
            <a:r>
              <a:rPr lang="en-US" altLang="zh-CN" dirty="0"/>
              <a:t>3.5-3 </a:t>
            </a:r>
            <a:r>
              <a:rPr lang="zh-CN" altLang="en-US" dirty="0"/>
              <a:t>随机变量的数字特征</a:t>
            </a:r>
          </a:p>
        </p:txBody>
      </p:sp>
      <p:sp>
        <p:nvSpPr>
          <p:cNvPr id="3" name="内容占位符 2">
            <a:extLst>
              <a:ext uri="{FF2B5EF4-FFF2-40B4-BE49-F238E27FC236}">
                <a16:creationId xmlns:a16="http://schemas.microsoft.com/office/drawing/2014/main" id="{FE830226-055D-4290-9AD1-5552A1609FD9}"/>
              </a:ext>
            </a:extLst>
          </p:cNvPr>
          <p:cNvSpPr>
            <a:spLocks noGrp="1"/>
          </p:cNvSpPr>
          <p:nvPr>
            <p:ph idx="1"/>
          </p:nvPr>
        </p:nvSpPr>
        <p:spPr/>
        <p:txBody>
          <a:bodyPr/>
          <a:lstStyle/>
          <a:p>
            <a:endParaRPr lang="zh-CN" altLang="en-US" dirty="0"/>
          </a:p>
        </p:txBody>
      </p:sp>
      <p:sp>
        <p:nvSpPr>
          <p:cNvPr id="4" name="Text Box 2">
            <a:extLst>
              <a:ext uri="{FF2B5EF4-FFF2-40B4-BE49-F238E27FC236}">
                <a16:creationId xmlns:a16="http://schemas.microsoft.com/office/drawing/2014/main" id="{43EB56CF-B2E7-432E-874A-643810F883D5}"/>
              </a:ext>
            </a:extLst>
          </p:cNvPr>
          <p:cNvSpPr txBox="1">
            <a:spLocks noChangeArrowheads="1"/>
          </p:cNvSpPr>
          <p:nvPr/>
        </p:nvSpPr>
        <p:spPr bwMode="auto">
          <a:xfrm>
            <a:off x="1035050" y="1143062"/>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ea typeface="黑体" panose="02010609060101010101" pitchFamily="49" charset="-122"/>
              </a:rPr>
              <a:t>分　　布</a:t>
            </a:r>
          </a:p>
        </p:txBody>
      </p:sp>
      <p:sp>
        <p:nvSpPr>
          <p:cNvPr id="5" name="Text Box 3">
            <a:extLst>
              <a:ext uri="{FF2B5EF4-FFF2-40B4-BE49-F238E27FC236}">
                <a16:creationId xmlns:a16="http://schemas.microsoft.com/office/drawing/2014/main" id="{49879691-9C64-4B2B-8CF8-7BCC258726DF}"/>
              </a:ext>
            </a:extLst>
          </p:cNvPr>
          <p:cNvSpPr txBox="1">
            <a:spLocks noChangeArrowheads="1"/>
          </p:cNvSpPr>
          <p:nvPr/>
        </p:nvSpPr>
        <p:spPr bwMode="auto">
          <a:xfrm>
            <a:off x="3429000" y="1143062"/>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FF0000"/>
                </a:solidFill>
                <a:ea typeface="黑体" panose="02010609060101010101" pitchFamily="49" charset="-122"/>
              </a:rPr>
              <a:t>参数</a:t>
            </a:r>
          </a:p>
        </p:txBody>
      </p:sp>
      <p:sp>
        <p:nvSpPr>
          <p:cNvPr id="6" name="Rectangle 4">
            <a:extLst>
              <a:ext uri="{FF2B5EF4-FFF2-40B4-BE49-F238E27FC236}">
                <a16:creationId xmlns:a16="http://schemas.microsoft.com/office/drawing/2014/main" id="{2ACDE084-D426-4801-A066-E307FDA336CB}"/>
              </a:ext>
            </a:extLst>
          </p:cNvPr>
          <p:cNvSpPr>
            <a:spLocks noChangeArrowheads="1"/>
          </p:cNvSpPr>
          <p:nvPr/>
        </p:nvSpPr>
        <p:spPr bwMode="auto">
          <a:xfrm>
            <a:off x="5029200" y="1143062"/>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FF0000"/>
                </a:solidFill>
                <a:ea typeface="黑体" panose="02010609060101010101" pitchFamily="49" charset="-122"/>
              </a:rPr>
              <a:t>数学期望</a:t>
            </a:r>
          </a:p>
        </p:txBody>
      </p:sp>
      <p:sp>
        <p:nvSpPr>
          <p:cNvPr id="7" name="Rectangle 5">
            <a:extLst>
              <a:ext uri="{FF2B5EF4-FFF2-40B4-BE49-F238E27FC236}">
                <a16:creationId xmlns:a16="http://schemas.microsoft.com/office/drawing/2014/main" id="{0666A95C-7E58-4F31-8852-184AF1AAC860}"/>
              </a:ext>
            </a:extLst>
          </p:cNvPr>
          <p:cNvSpPr>
            <a:spLocks noChangeArrowheads="1"/>
          </p:cNvSpPr>
          <p:nvPr/>
        </p:nvSpPr>
        <p:spPr bwMode="auto">
          <a:xfrm>
            <a:off x="7162800" y="1143062"/>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FF0000"/>
                </a:solidFill>
                <a:ea typeface="黑体" panose="02010609060101010101" pitchFamily="49" charset="-122"/>
              </a:rPr>
              <a:t>方差</a:t>
            </a:r>
          </a:p>
        </p:txBody>
      </p:sp>
      <p:grpSp>
        <p:nvGrpSpPr>
          <p:cNvPr id="8" name="Group 6">
            <a:extLst>
              <a:ext uri="{FF2B5EF4-FFF2-40B4-BE49-F238E27FC236}">
                <a16:creationId xmlns:a16="http://schemas.microsoft.com/office/drawing/2014/main" id="{0FBFBE4D-322E-4F02-9BCB-2196FBDB5D2A}"/>
              </a:ext>
            </a:extLst>
          </p:cNvPr>
          <p:cNvGrpSpPr>
            <a:grpSpLocks/>
          </p:cNvGrpSpPr>
          <p:nvPr/>
        </p:nvGrpSpPr>
        <p:grpSpPr bwMode="auto">
          <a:xfrm>
            <a:off x="762000" y="1066862"/>
            <a:ext cx="7543800" cy="4572000"/>
            <a:chOff x="603" y="720"/>
            <a:chExt cx="4752" cy="2880"/>
          </a:xfrm>
        </p:grpSpPr>
        <p:sp>
          <p:nvSpPr>
            <p:cNvPr id="9" name="Line 7">
              <a:extLst>
                <a:ext uri="{FF2B5EF4-FFF2-40B4-BE49-F238E27FC236}">
                  <a16:creationId xmlns:a16="http://schemas.microsoft.com/office/drawing/2014/main" id="{25C4641A-2774-489D-842B-4763085AA815}"/>
                </a:ext>
              </a:extLst>
            </p:cNvPr>
            <p:cNvSpPr>
              <a:spLocks noChangeShapeType="1"/>
            </p:cNvSpPr>
            <p:nvPr/>
          </p:nvSpPr>
          <p:spPr bwMode="auto">
            <a:xfrm>
              <a:off x="603" y="1200"/>
              <a:ext cx="4752" cy="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 name="Rectangle 8">
              <a:extLst>
                <a:ext uri="{FF2B5EF4-FFF2-40B4-BE49-F238E27FC236}">
                  <a16:creationId xmlns:a16="http://schemas.microsoft.com/office/drawing/2014/main" id="{538E99EE-004B-4CC1-A205-35A3E933D613}"/>
                </a:ext>
              </a:extLst>
            </p:cNvPr>
            <p:cNvSpPr>
              <a:spLocks noChangeArrowheads="1"/>
            </p:cNvSpPr>
            <p:nvPr/>
          </p:nvSpPr>
          <p:spPr bwMode="auto">
            <a:xfrm>
              <a:off x="603" y="720"/>
              <a:ext cx="4752" cy="2880"/>
            </a:xfrm>
            <a:prstGeom prst="rect">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1" name="Line 9">
              <a:extLst>
                <a:ext uri="{FF2B5EF4-FFF2-40B4-BE49-F238E27FC236}">
                  <a16:creationId xmlns:a16="http://schemas.microsoft.com/office/drawing/2014/main" id="{C91A6259-82B9-4ACB-B988-A02503AAD4A9}"/>
                </a:ext>
              </a:extLst>
            </p:cNvPr>
            <p:cNvSpPr>
              <a:spLocks noChangeShapeType="1"/>
            </p:cNvSpPr>
            <p:nvPr/>
          </p:nvSpPr>
          <p:spPr bwMode="auto">
            <a:xfrm>
              <a:off x="1899" y="720"/>
              <a:ext cx="0" cy="288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 name="Line 10">
              <a:extLst>
                <a:ext uri="{FF2B5EF4-FFF2-40B4-BE49-F238E27FC236}">
                  <a16:creationId xmlns:a16="http://schemas.microsoft.com/office/drawing/2014/main" id="{7CFCEAA1-D1CB-4430-AB17-A462ABEB7CB1}"/>
                </a:ext>
              </a:extLst>
            </p:cNvPr>
            <p:cNvSpPr>
              <a:spLocks noChangeShapeType="1"/>
            </p:cNvSpPr>
            <p:nvPr/>
          </p:nvSpPr>
          <p:spPr bwMode="auto">
            <a:xfrm>
              <a:off x="3243" y="720"/>
              <a:ext cx="0" cy="288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 name="Line 11">
              <a:extLst>
                <a:ext uri="{FF2B5EF4-FFF2-40B4-BE49-F238E27FC236}">
                  <a16:creationId xmlns:a16="http://schemas.microsoft.com/office/drawing/2014/main" id="{C3EDA1CE-7052-40E1-A8A2-411B73DD4DED}"/>
                </a:ext>
              </a:extLst>
            </p:cNvPr>
            <p:cNvSpPr>
              <a:spLocks noChangeShapeType="1"/>
            </p:cNvSpPr>
            <p:nvPr/>
          </p:nvSpPr>
          <p:spPr bwMode="auto">
            <a:xfrm>
              <a:off x="4347" y="720"/>
              <a:ext cx="0" cy="288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 name="Line 12">
              <a:extLst>
                <a:ext uri="{FF2B5EF4-FFF2-40B4-BE49-F238E27FC236}">
                  <a16:creationId xmlns:a16="http://schemas.microsoft.com/office/drawing/2014/main" id="{116F08D1-2EB4-468D-BC5B-97A96EF7D55C}"/>
                </a:ext>
              </a:extLst>
            </p:cNvPr>
            <p:cNvSpPr>
              <a:spLocks noChangeShapeType="1"/>
            </p:cNvSpPr>
            <p:nvPr/>
          </p:nvSpPr>
          <p:spPr bwMode="auto">
            <a:xfrm>
              <a:off x="603" y="1536"/>
              <a:ext cx="4752" cy="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 name="Line 13">
              <a:extLst>
                <a:ext uri="{FF2B5EF4-FFF2-40B4-BE49-F238E27FC236}">
                  <a16:creationId xmlns:a16="http://schemas.microsoft.com/office/drawing/2014/main" id="{547FF578-8F7A-4217-A2D1-E07964E36C93}"/>
                </a:ext>
              </a:extLst>
            </p:cNvPr>
            <p:cNvSpPr>
              <a:spLocks noChangeShapeType="1"/>
            </p:cNvSpPr>
            <p:nvPr/>
          </p:nvSpPr>
          <p:spPr bwMode="auto">
            <a:xfrm>
              <a:off x="603" y="2112"/>
              <a:ext cx="4752" cy="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 name="Line 14">
              <a:extLst>
                <a:ext uri="{FF2B5EF4-FFF2-40B4-BE49-F238E27FC236}">
                  <a16:creationId xmlns:a16="http://schemas.microsoft.com/office/drawing/2014/main" id="{015E4993-24D6-4F57-AD03-8312675AE385}"/>
                </a:ext>
              </a:extLst>
            </p:cNvPr>
            <p:cNvSpPr>
              <a:spLocks noChangeShapeType="1"/>
            </p:cNvSpPr>
            <p:nvPr/>
          </p:nvSpPr>
          <p:spPr bwMode="auto">
            <a:xfrm>
              <a:off x="603" y="2448"/>
              <a:ext cx="4752" cy="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 name="Line 15">
              <a:extLst>
                <a:ext uri="{FF2B5EF4-FFF2-40B4-BE49-F238E27FC236}">
                  <a16:creationId xmlns:a16="http://schemas.microsoft.com/office/drawing/2014/main" id="{5463B930-9962-4A58-BBE3-8464545C0C88}"/>
                </a:ext>
              </a:extLst>
            </p:cNvPr>
            <p:cNvSpPr>
              <a:spLocks noChangeShapeType="1"/>
            </p:cNvSpPr>
            <p:nvPr/>
          </p:nvSpPr>
          <p:spPr bwMode="auto">
            <a:xfrm>
              <a:off x="603" y="2832"/>
              <a:ext cx="4752" cy="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 name="Line 16">
              <a:extLst>
                <a:ext uri="{FF2B5EF4-FFF2-40B4-BE49-F238E27FC236}">
                  <a16:creationId xmlns:a16="http://schemas.microsoft.com/office/drawing/2014/main" id="{26583ABB-0098-440D-82EE-6CFF24F5E34D}"/>
                </a:ext>
              </a:extLst>
            </p:cNvPr>
            <p:cNvSpPr>
              <a:spLocks noChangeShapeType="1"/>
            </p:cNvSpPr>
            <p:nvPr/>
          </p:nvSpPr>
          <p:spPr bwMode="auto">
            <a:xfrm>
              <a:off x="603" y="3216"/>
              <a:ext cx="4752" cy="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9" name="Line 17">
            <a:extLst>
              <a:ext uri="{FF2B5EF4-FFF2-40B4-BE49-F238E27FC236}">
                <a16:creationId xmlns:a16="http://schemas.microsoft.com/office/drawing/2014/main" id="{0A2AC4DD-CB81-4D6D-9188-1A7231DA2ACF}"/>
              </a:ext>
            </a:extLst>
          </p:cNvPr>
          <p:cNvSpPr>
            <a:spLocks noChangeShapeType="1"/>
          </p:cNvSpPr>
          <p:nvPr/>
        </p:nvSpPr>
        <p:spPr bwMode="auto">
          <a:xfrm>
            <a:off x="762000" y="5562662"/>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 name="Line 18">
            <a:extLst>
              <a:ext uri="{FF2B5EF4-FFF2-40B4-BE49-F238E27FC236}">
                <a16:creationId xmlns:a16="http://schemas.microsoft.com/office/drawing/2014/main" id="{7DE2DCD6-C855-44B7-809D-3EA244F0E6F6}"/>
              </a:ext>
            </a:extLst>
          </p:cNvPr>
          <p:cNvSpPr>
            <a:spLocks noChangeShapeType="1"/>
          </p:cNvSpPr>
          <p:nvPr/>
        </p:nvSpPr>
        <p:spPr bwMode="auto">
          <a:xfrm flipV="1">
            <a:off x="2819400" y="5638862"/>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 name="Line 19">
            <a:extLst>
              <a:ext uri="{FF2B5EF4-FFF2-40B4-BE49-F238E27FC236}">
                <a16:creationId xmlns:a16="http://schemas.microsoft.com/office/drawing/2014/main" id="{F7512D6C-0117-44F2-A76E-573465B28875}"/>
              </a:ext>
            </a:extLst>
          </p:cNvPr>
          <p:cNvSpPr>
            <a:spLocks noChangeShapeType="1"/>
          </p:cNvSpPr>
          <p:nvPr/>
        </p:nvSpPr>
        <p:spPr bwMode="auto">
          <a:xfrm>
            <a:off x="2819400" y="5638862"/>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 name="Line 20">
            <a:extLst>
              <a:ext uri="{FF2B5EF4-FFF2-40B4-BE49-F238E27FC236}">
                <a16:creationId xmlns:a16="http://schemas.microsoft.com/office/drawing/2014/main" id="{052247F8-8D03-47B6-9D17-6AB8EE5CB656}"/>
              </a:ext>
            </a:extLst>
          </p:cNvPr>
          <p:cNvSpPr>
            <a:spLocks noChangeShapeType="1"/>
          </p:cNvSpPr>
          <p:nvPr/>
        </p:nvSpPr>
        <p:spPr bwMode="auto">
          <a:xfrm>
            <a:off x="4953000" y="5638862"/>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 name="Line 21">
            <a:extLst>
              <a:ext uri="{FF2B5EF4-FFF2-40B4-BE49-F238E27FC236}">
                <a16:creationId xmlns:a16="http://schemas.microsoft.com/office/drawing/2014/main" id="{65A5B1E2-1BD2-4C7E-9DB9-BD8539C1AAE1}"/>
              </a:ext>
            </a:extLst>
          </p:cNvPr>
          <p:cNvSpPr>
            <a:spLocks noChangeShapeType="1"/>
          </p:cNvSpPr>
          <p:nvPr/>
        </p:nvSpPr>
        <p:spPr bwMode="auto">
          <a:xfrm>
            <a:off x="6705600" y="5638862"/>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4" name="Line 22">
            <a:extLst>
              <a:ext uri="{FF2B5EF4-FFF2-40B4-BE49-F238E27FC236}">
                <a16:creationId xmlns:a16="http://schemas.microsoft.com/office/drawing/2014/main" id="{587768E8-F7C0-4642-8E67-8C0FC7F846BE}"/>
              </a:ext>
            </a:extLst>
          </p:cNvPr>
          <p:cNvSpPr>
            <a:spLocks noChangeShapeType="1"/>
          </p:cNvSpPr>
          <p:nvPr/>
        </p:nvSpPr>
        <p:spPr bwMode="auto">
          <a:xfrm>
            <a:off x="8305800" y="5562662"/>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 name="Line 23">
            <a:extLst>
              <a:ext uri="{FF2B5EF4-FFF2-40B4-BE49-F238E27FC236}">
                <a16:creationId xmlns:a16="http://schemas.microsoft.com/office/drawing/2014/main" id="{772BDD7D-8E1B-4545-9BC5-1D5A8EDF0161}"/>
              </a:ext>
            </a:extLst>
          </p:cNvPr>
          <p:cNvSpPr>
            <a:spLocks noChangeShapeType="1"/>
          </p:cNvSpPr>
          <p:nvPr/>
        </p:nvSpPr>
        <p:spPr bwMode="auto">
          <a:xfrm flipH="1">
            <a:off x="609600" y="6172262"/>
            <a:ext cx="7696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26" name="Group 24">
            <a:extLst>
              <a:ext uri="{FF2B5EF4-FFF2-40B4-BE49-F238E27FC236}">
                <a16:creationId xmlns:a16="http://schemas.microsoft.com/office/drawing/2014/main" id="{DABDB558-7168-4DBF-9E49-591EC8F62EB3}"/>
              </a:ext>
            </a:extLst>
          </p:cNvPr>
          <p:cNvGrpSpPr>
            <a:grpSpLocks/>
          </p:cNvGrpSpPr>
          <p:nvPr/>
        </p:nvGrpSpPr>
        <p:grpSpPr bwMode="auto">
          <a:xfrm>
            <a:off x="990600" y="1828862"/>
            <a:ext cx="1676400" cy="4329113"/>
            <a:chOff x="624" y="960"/>
            <a:chExt cx="1056" cy="2727"/>
          </a:xfrm>
        </p:grpSpPr>
        <p:sp>
          <p:nvSpPr>
            <p:cNvPr id="27" name="Rectangle 25">
              <a:extLst>
                <a:ext uri="{FF2B5EF4-FFF2-40B4-BE49-F238E27FC236}">
                  <a16:creationId xmlns:a16="http://schemas.microsoft.com/office/drawing/2014/main" id="{BF765B45-DFB0-4DFC-A7A1-B603AA3410BF}"/>
                </a:ext>
              </a:extLst>
            </p:cNvPr>
            <p:cNvSpPr>
              <a:spLocks noChangeArrowheads="1"/>
            </p:cNvSpPr>
            <p:nvPr/>
          </p:nvSpPr>
          <p:spPr bwMode="auto">
            <a:xfrm>
              <a:off x="624" y="960"/>
              <a:ext cx="96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0000FF"/>
                  </a:solidFill>
                  <a:ea typeface="黑体" panose="02010609060101010101" pitchFamily="49" charset="-122"/>
                </a:rPr>
                <a:t> 0-1</a:t>
              </a:r>
              <a:r>
                <a:rPr lang="zh-CN" altLang="en-US" sz="2800" b="1">
                  <a:solidFill>
                    <a:srgbClr val="0000FF"/>
                  </a:solidFill>
                  <a:ea typeface="黑体" panose="02010609060101010101" pitchFamily="49" charset="-122"/>
                </a:rPr>
                <a:t>分布</a:t>
              </a:r>
            </a:p>
          </p:txBody>
        </p:sp>
        <p:sp>
          <p:nvSpPr>
            <p:cNvPr id="28" name="Rectangle 26">
              <a:extLst>
                <a:ext uri="{FF2B5EF4-FFF2-40B4-BE49-F238E27FC236}">
                  <a16:creationId xmlns:a16="http://schemas.microsoft.com/office/drawing/2014/main" id="{36728A57-2524-4901-A49A-7B4BE1C2ADBB}"/>
                </a:ext>
              </a:extLst>
            </p:cNvPr>
            <p:cNvSpPr>
              <a:spLocks noChangeArrowheads="1"/>
            </p:cNvSpPr>
            <p:nvPr/>
          </p:nvSpPr>
          <p:spPr bwMode="auto">
            <a:xfrm>
              <a:off x="624" y="1392"/>
              <a:ext cx="1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0000FF"/>
                  </a:solidFill>
                  <a:ea typeface="黑体" panose="02010609060101010101" pitchFamily="49" charset="-122"/>
                </a:rPr>
                <a:t>二项分布</a:t>
              </a:r>
            </a:p>
          </p:txBody>
        </p:sp>
        <p:sp>
          <p:nvSpPr>
            <p:cNvPr id="29" name="Rectangle 27">
              <a:extLst>
                <a:ext uri="{FF2B5EF4-FFF2-40B4-BE49-F238E27FC236}">
                  <a16:creationId xmlns:a16="http://schemas.microsoft.com/office/drawing/2014/main" id="{C369120A-FF96-481F-9B0A-AE1EC44F4D7C}"/>
                </a:ext>
              </a:extLst>
            </p:cNvPr>
            <p:cNvSpPr>
              <a:spLocks noChangeArrowheads="1"/>
            </p:cNvSpPr>
            <p:nvPr/>
          </p:nvSpPr>
          <p:spPr bwMode="auto">
            <a:xfrm>
              <a:off x="624" y="1872"/>
              <a:ext cx="1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0000FF"/>
                  </a:solidFill>
                  <a:ea typeface="黑体" panose="02010609060101010101" pitchFamily="49" charset="-122"/>
                </a:rPr>
                <a:t>泊松分布</a:t>
              </a:r>
            </a:p>
          </p:txBody>
        </p:sp>
        <p:sp>
          <p:nvSpPr>
            <p:cNvPr id="30" name="Rectangle 28">
              <a:extLst>
                <a:ext uri="{FF2B5EF4-FFF2-40B4-BE49-F238E27FC236}">
                  <a16:creationId xmlns:a16="http://schemas.microsoft.com/office/drawing/2014/main" id="{0475DFE0-AF0D-4E25-919D-10E340B95638}"/>
                </a:ext>
              </a:extLst>
            </p:cNvPr>
            <p:cNvSpPr>
              <a:spLocks noChangeArrowheads="1"/>
            </p:cNvSpPr>
            <p:nvPr/>
          </p:nvSpPr>
          <p:spPr bwMode="auto">
            <a:xfrm>
              <a:off x="624" y="2592"/>
              <a:ext cx="1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0000FF"/>
                  </a:solidFill>
                  <a:ea typeface="黑体" panose="02010609060101010101" pitchFamily="49" charset="-122"/>
                </a:rPr>
                <a:t>均匀分布</a:t>
              </a:r>
            </a:p>
          </p:txBody>
        </p:sp>
        <p:sp>
          <p:nvSpPr>
            <p:cNvPr id="31" name="Rectangle 29">
              <a:extLst>
                <a:ext uri="{FF2B5EF4-FFF2-40B4-BE49-F238E27FC236}">
                  <a16:creationId xmlns:a16="http://schemas.microsoft.com/office/drawing/2014/main" id="{900C5739-1073-4902-907E-76C3DE3B98A4}"/>
                </a:ext>
              </a:extLst>
            </p:cNvPr>
            <p:cNvSpPr>
              <a:spLocks noChangeArrowheads="1"/>
            </p:cNvSpPr>
            <p:nvPr/>
          </p:nvSpPr>
          <p:spPr bwMode="auto">
            <a:xfrm>
              <a:off x="624" y="2976"/>
              <a:ext cx="1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0000FF"/>
                  </a:solidFill>
                  <a:ea typeface="黑体" panose="02010609060101010101" pitchFamily="49" charset="-122"/>
                </a:rPr>
                <a:t>指数分布</a:t>
              </a:r>
            </a:p>
          </p:txBody>
        </p:sp>
        <p:sp>
          <p:nvSpPr>
            <p:cNvPr id="32" name="Rectangle 30">
              <a:extLst>
                <a:ext uri="{FF2B5EF4-FFF2-40B4-BE49-F238E27FC236}">
                  <a16:creationId xmlns:a16="http://schemas.microsoft.com/office/drawing/2014/main" id="{F94E46C6-0943-489C-A6B7-CA99BAE3FB21}"/>
                </a:ext>
              </a:extLst>
            </p:cNvPr>
            <p:cNvSpPr>
              <a:spLocks noChangeArrowheads="1"/>
            </p:cNvSpPr>
            <p:nvPr/>
          </p:nvSpPr>
          <p:spPr bwMode="auto">
            <a:xfrm>
              <a:off x="624" y="3360"/>
              <a:ext cx="1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0000FF"/>
                  </a:solidFill>
                  <a:ea typeface="黑体" panose="02010609060101010101" pitchFamily="49" charset="-122"/>
                </a:rPr>
                <a:t>正态分布</a:t>
              </a:r>
            </a:p>
          </p:txBody>
        </p:sp>
        <p:sp>
          <p:nvSpPr>
            <p:cNvPr id="33" name="Rectangle 31">
              <a:extLst>
                <a:ext uri="{FF2B5EF4-FFF2-40B4-BE49-F238E27FC236}">
                  <a16:creationId xmlns:a16="http://schemas.microsoft.com/office/drawing/2014/main" id="{83C0D465-6D51-4FFB-A3D1-4178252E1006}"/>
                </a:ext>
              </a:extLst>
            </p:cNvPr>
            <p:cNvSpPr>
              <a:spLocks noChangeArrowheads="1"/>
            </p:cNvSpPr>
            <p:nvPr/>
          </p:nvSpPr>
          <p:spPr bwMode="auto">
            <a:xfrm>
              <a:off x="624" y="2208"/>
              <a:ext cx="10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0000FF"/>
                  </a:solidFill>
                  <a:ea typeface="黑体" panose="02010609060101010101" pitchFamily="49" charset="-122"/>
                </a:rPr>
                <a:t>几何分布</a:t>
              </a:r>
            </a:p>
          </p:txBody>
        </p:sp>
      </p:grpSp>
      <p:grpSp>
        <p:nvGrpSpPr>
          <p:cNvPr id="34" name="Group 32">
            <a:extLst>
              <a:ext uri="{FF2B5EF4-FFF2-40B4-BE49-F238E27FC236}">
                <a16:creationId xmlns:a16="http://schemas.microsoft.com/office/drawing/2014/main" id="{B6C4BB9F-9A96-4F5E-8922-78E197077B1E}"/>
              </a:ext>
            </a:extLst>
          </p:cNvPr>
          <p:cNvGrpSpPr>
            <a:grpSpLocks/>
          </p:cNvGrpSpPr>
          <p:nvPr/>
        </p:nvGrpSpPr>
        <p:grpSpPr bwMode="auto">
          <a:xfrm>
            <a:off x="3200400" y="1828862"/>
            <a:ext cx="5029200" cy="4203700"/>
            <a:chOff x="2016" y="1008"/>
            <a:chExt cx="3168" cy="2648"/>
          </a:xfrm>
        </p:grpSpPr>
        <p:graphicFrame>
          <p:nvGraphicFramePr>
            <p:cNvPr id="35" name="Object 2">
              <a:extLst>
                <a:ext uri="{FF2B5EF4-FFF2-40B4-BE49-F238E27FC236}">
                  <a16:creationId xmlns:a16="http://schemas.microsoft.com/office/drawing/2014/main" id="{C4841601-2D68-4E71-AFF7-0884860EEC98}"/>
                </a:ext>
              </a:extLst>
            </p:cNvPr>
            <p:cNvGraphicFramePr>
              <a:graphicFrameLocks noChangeAspect="1"/>
            </p:cNvGraphicFramePr>
            <p:nvPr/>
          </p:nvGraphicFramePr>
          <p:xfrm>
            <a:off x="2160" y="1056"/>
            <a:ext cx="824" cy="248"/>
          </p:xfrm>
          <a:graphic>
            <a:graphicData uri="http://schemas.openxmlformats.org/presentationml/2006/ole">
              <mc:AlternateContent xmlns:mc="http://schemas.openxmlformats.org/markup-compatibility/2006">
                <mc:Choice xmlns:v="urn:schemas-microsoft-com:vml" Requires="v">
                  <p:oleObj spid="_x0000_s118581" name="Equation" r:id="rId3" imgW="1311262" imgH="394873" progId="Equation.3">
                    <p:embed/>
                  </p:oleObj>
                </mc:Choice>
                <mc:Fallback>
                  <p:oleObj name="Equation" r:id="rId3" imgW="1311262" imgH="394873" progId="Equation.3">
                    <p:embed/>
                    <p:pic>
                      <p:nvPicPr>
                        <p:cNvPr id="47106" name="Object 2">
                          <a:extLst>
                            <a:ext uri="{FF2B5EF4-FFF2-40B4-BE49-F238E27FC236}">
                              <a16:creationId xmlns:a16="http://schemas.microsoft.com/office/drawing/2014/main" id="{016A7BA4-927C-4625-B6FC-5D6C2600B5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 y="1056"/>
                          <a:ext cx="824"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6" name="Group 34">
              <a:extLst>
                <a:ext uri="{FF2B5EF4-FFF2-40B4-BE49-F238E27FC236}">
                  <a16:creationId xmlns:a16="http://schemas.microsoft.com/office/drawing/2014/main" id="{5682CF9D-C17D-4977-A2EA-9BBD9FFAA42D}"/>
                </a:ext>
              </a:extLst>
            </p:cNvPr>
            <p:cNvGrpSpPr>
              <a:grpSpLocks/>
            </p:cNvGrpSpPr>
            <p:nvPr/>
          </p:nvGrpSpPr>
          <p:grpSpPr bwMode="auto">
            <a:xfrm>
              <a:off x="3552" y="1008"/>
              <a:ext cx="1544" cy="248"/>
              <a:chOff x="3675" y="1248"/>
              <a:chExt cx="1544" cy="248"/>
            </a:xfrm>
          </p:grpSpPr>
          <p:graphicFrame>
            <p:nvGraphicFramePr>
              <p:cNvPr id="60" name="Object 21">
                <a:extLst>
                  <a:ext uri="{FF2B5EF4-FFF2-40B4-BE49-F238E27FC236}">
                    <a16:creationId xmlns:a16="http://schemas.microsoft.com/office/drawing/2014/main" id="{5D23968A-59FE-4372-B571-90D20166879A}"/>
                  </a:ext>
                </a:extLst>
              </p:cNvPr>
              <p:cNvGraphicFramePr>
                <a:graphicFrameLocks noChangeAspect="1"/>
              </p:cNvGraphicFramePr>
              <p:nvPr/>
            </p:nvGraphicFramePr>
            <p:xfrm>
              <a:off x="3675" y="1296"/>
              <a:ext cx="168" cy="200"/>
            </p:xfrm>
            <a:graphic>
              <a:graphicData uri="http://schemas.openxmlformats.org/presentationml/2006/ole">
                <mc:AlternateContent xmlns:mc="http://schemas.openxmlformats.org/markup-compatibility/2006">
                  <mc:Choice xmlns:v="urn:schemas-microsoft-com:vml" Requires="v">
                    <p:oleObj spid="_x0000_s118582" name="Equation" r:id="rId5" imgW="268063" imgH="319062" progId="Equation.3">
                      <p:embed/>
                    </p:oleObj>
                  </mc:Choice>
                  <mc:Fallback>
                    <p:oleObj name="Equation" r:id="rId5" imgW="268063" imgH="319062" progId="Equation.3">
                      <p:embed/>
                      <p:pic>
                        <p:nvPicPr>
                          <p:cNvPr id="47125" name="Object 21">
                            <a:extLst>
                              <a:ext uri="{FF2B5EF4-FFF2-40B4-BE49-F238E27FC236}">
                                <a16:creationId xmlns:a16="http://schemas.microsoft.com/office/drawing/2014/main" id="{9D7EC3F0-7D96-4CC2-A6B4-60CF6902C7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75" y="1296"/>
                            <a:ext cx="168"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 name="Object 22">
                <a:extLst>
                  <a:ext uri="{FF2B5EF4-FFF2-40B4-BE49-F238E27FC236}">
                    <a16:creationId xmlns:a16="http://schemas.microsoft.com/office/drawing/2014/main" id="{450EADF6-38D3-4202-B27A-E3B5E5885F58}"/>
                  </a:ext>
                </a:extLst>
              </p:cNvPr>
              <p:cNvGraphicFramePr>
                <a:graphicFrameLocks noChangeAspect="1"/>
              </p:cNvGraphicFramePr>
              <p:nvPr/>
            </p:nvGraphicFramePr>
            <p:xfrm>
              <a:off x="4443" y="1248"/>
              <a:ext cx="776" cy="248"/>
            </p:xfrm>
            <a:graphic>
              <a:graphicData uri="http://schemas.openxmlformats.org/presentationml/2006/ole">
                <mc:AlternateContent xmlns:mc="http://schemas.openxmlformats.org/markup-compatibility/2006">
                  <mc:Choice xmlns:v="urn:schemas-microsoft-com:vml" Requires="v">
                    <p:oleObj spid="_x0000_s118583" name="Equation" r:id="rId7" imgW="1234896" imgH="394873" progId="Equation.3">
                      <p:embed/>
                    </p:oleObj>
                  </mc:Choice>
                  <mc:Fallback>
                    <p:oleObj name="Equation" r:id="rId7" imgW="1234896" imgH="394873" progId="Equation.3">
                      <p:embed/>
                      <p:pic>
                        <p:nvPicPr>
                          <p:cNvPr id="47126" name="Object 22">
                            <a:extLst>
                              <a:ext uri="{FF2B5EF4-FFF2-40B4-BE49-F238E27FC236}">
                                <a16:creationId xmlns:a16="http://schemas.microsoft.com/office/drawing/2014/main" id="{DD8F2176-30D0-4A92-BDC6-20A0011FFA6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43" y="1248"/>
                            <a:ext cx="776"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7" name="Object 3">
              <a:extLst>
                <a:ext uri="{FF2B5EF4-FFF2-40B4-BE49-F238E27FC236}">
                  <a16:creationId xmlns:a16="http://schemas.microsoft.com/office/drawing/2014/main" id="{51AA5F0A-4EA4-4E60-B33D-A391EE9EC674}"/>
                </a:ext>
              </a:extLst>
            </p:cNvPr>
            <p:cNvGraphicFramePr>
              <a:graphicFrameLocks noChangeAspect="1"/>
            </p:cNvGraphicFramePr>
            <p:nvPr/>
          </p:nvGraphicFramePr>
          <p:xfrm>
            <a:off x="2208" y="1344"/>
            <a:ext cx="824" cy="584"/>
          </p:xfrm>
          <a:graphic>
            <a:graphicData uri="http://schemas.openxmlformats.org/presentationml/2006/ole">
              <mc:AlternateContent xmlns:mc="http://schemas.openxmlformats.org/markup-compatibility/2006">
                <mc:Choice xmlns:v="urn:schemas-microsoft-com:vml" Requires="v">
                  <p:oleObj spid="_x0000_s118584" name="Equation" r:id="rId9" imgW="1311832" imgH="929838" progId="Equation.3">
                    <p:embed/>
                  </p:oleObj>
                </mc:Choice>
                <mc:Fallback>
                  <p:oleObj name="Equation" r:id="rId9" imgW="1311832" imgH="929838" progId="Equation.3">
                    <p:embed/>
                    <p:pic>
                      <p:nvPicPr>
                        <p:cNvPr id="47107" name="Object 3">
                          <a:extLst>
                            <a:ext uri="{FF2B5EF4-FFF2-40B4-BE49-F238E27FC236}">
                              <a16:creationId xmlns:a16="http://schemas.microsoft.com/office/drawing/2014/main" id="{1C6ADE1B-2C0A-4517-AE22-C3121B4CF47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8" y="1344"/>
                          <a:ext cx="824" cy="5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8" name="Group 38">
              <a:extLst>
                <a:ext uri="{FF2B5EF4-FFF2-40B4-BE49-F238E27FC236}">
                  <a16:creationId xmlns:a16="http://schemas.microsoft.com/office/drawing/2014/main" id="{AF78A590-8AB3-4DB6-B309-9F168BB06467}"/>
                </a:ext>
              </a:extLst>
            </p:cNvPr>
            <p:cNvGrpSpPr>
              <a:grpSpLocks/>
            </p:cNvGrpSpPr>
            <p:nvPr/>
          </p:nvGrpSpPr>
          <p:grpSpPr bwMode="auto">
            <a:xfrm>
              <a:off x="3456" y="1488"/>
              <a:ext cx="1688" cy="248"/>
              <a:chOff x="3627" y="1728"/>
              <a:chExt cx="1688" cy="248"/>
            </a:xfrm>
          </p:grpSpPr>
          <p:graphicFrame>
            <p:nvGraphicFramePr>
              <p:cNvPr id="58" name="Object 19">
                <a:extLst>
                  <a:ext uri="{FF2B5EF4-FFF2-40B4-BE49-F238E27FC236}">
                    <a16:creationId xmlns:a16="http://schemas.microsoft.com/office/drawing/2014/main" id="{160A0368-CAD1-46CC-8F00-447717B32FC4}"/>
                  </a:ext>
                </a:extLst>
              </p:cNvPr>
              <p:cNvGraphicFramePr>
                <a:graphicFrameLocks noChangeAspect="1"/>
              </p:cNvGraphicFramePr>
              <p:nvPr/>
            </p:nvGraphicFramePr>
            <p:xfrm>
              <a:off x="3627" y="1776"/>
              <a:ext cx="264" cy="200"/>
            </p:xfrm>
            <a:graphic>
              <a:graphicData uri="http://schemas.openxmlformats.org/presentationml/2006/ole">
                <mc:AlternateContent xmlns:mc="http://schemas.openxmlformats.org/markup-compatibility/2006">
                  <mc:Choice xmlns:v="urn:schemas-microsoft-com:vml" Requires="v">
                    <p:oleObj spid="_x0000_s118585" name="Equation" r:id="rId11" imgW="421244" imgH="319201" progId="Equation.3">
                      <p:embed/>
                    </p:oleObj>
                  </mc:Choice>
                  <mc:Fallback>
                    <p:oleObj name="Equation" r:id="rId11" imgW="421244" imgH="319201" progId="Equation.3">
                      <p:embed/>
                      <p:pic>
                        <p:nvPicPr>
                          <p:cNvPr id="47123" name="Object 19">
                            <a:extLst>
                              <a:ext uri="{FF2B5EF4-FFF2-40B4-BE49-F238E27FC236}">
                                <a16:creationId xmlns:a16="http://schemas.microsoft.com/office/drawing/2014/main" id="{BAF0B246-6224-4D2A-AEDA-06085BD4D2D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27" y="1776"/>
                            <a:ext cx="264"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 name="Object 20">
                <a:extLst>
                  <a:ext uri="{FF2B5EF4-FFF2-40B4-BE49-F238E27FC236}">
                    <a16:creationId xmlns:a16="http://schemas.microsoft.com/office/drawing/2014/main" id="{938F0EC0-BE4A-4153-A73E-A2F8170AE809}"/>
                  </a:ext>
                </a:extLst>
              </p:cNvPr>
              <p:cNvGraphicFramePr>
                <a:graphicFrameLocks noChangeAspect="1"/>
              </p:cNvGraphicFramePr>
              <p:nvPr/>
            </p:nvGraphicFramePr>
            <p:xfrm>
              <a:off x="4443" y="1728"/>
              <a:ext cx="872" cy="248"/>
            </p:xfrm>
            <a:graphic>
              <a:graphicData uri="http://schemas.openxmlformats.org/presentationml/2006/ole">
                <mc:AlternateContent xmlns:mc="http://schemas.openxmlformats.org/markup-compatibility/2006">
                  <mc:Choice xmlns:v="urn:schemas-microsoft-com:vml" Requires="v">
                    <p:oleObj spid="_x0000_s118586" name="Equation" r:id="rId13" imgW="1387628" imgH="394873" progId="Equation.3">
                      <p:embed/>
                    </p:oleObj>
                  </mc:Choice>
                  <mc:Fallback>
                    <p:oleObj name="Equation" r:id="rId13" imgW="1387628" imgH="394873" progId="Equation.3">
                      <p:embed/>
                      <p:pic>
                        <p:nvPicPr>
                          <p:cNvPr id="47124" name="Object 20">
                            <a:extLst>
                              <a:ext uri="{FF2B5EF4-FFF2-40B4-BE49-F238E27FC236}">
                                <a16:creationId xmlns:a16="http://schemas.microsoft.com/office/drawing/2014/main" id="{343F4134-5396-4656-A255-140C03C78A6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43" y="1728"/>
                            <a:ext cx="872"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9" name="Object 4">
              <a:extLst>
                <a:ext uri="{FF2B5EF4-FFF2-40B4-BE49-F238E27FC236}">
                  <a16:creationId xmlns:a16="http://schemas.microsoft.com/office/drawing/2014/main" id="{C6642D50-9C57-4530-BDD6-41CE4FE73552}"/>
                </a:ext>
              </a:extLst>
            </p:cNvPr>
            <p:cNvGraphicFramePr>
              <a:graphicFrameLocks noChangeAspect="1"/>
            </p:cNvGraphicFramePr>
            <p:nvPr/>
          </p:nvGraphicFramePr>
          <p:xfrm>
            <a:off x="2352" y="2016"/>
            <a:ext cx="504" cy="200"/>
          </p:xfrm>
          <a:graphic>
            <a:graphicData uri="http://schemas.openxmlformats.org/presentationml/2006/ole">
              <mc:AlternateContent xmlns:mc="http://schemas.openxmlformats.org/markup-compatibility/2006">
                <mc:Choice xmlns:v="urn:schemas-microsoft-com:vml" Requires="v">
                  <p:oleObj spid="_x0000_s118587" name="Equation" r:id="rId15" imgW="801808" imgH="318369" progId="Equation.3">
                    <p:embed/>
                  </p:oleObj>
                </mc:Choice>
                <mc:Fallback>
                  <p:oleObj name="Equation" r:id="rId15" imgW="801808" imgH="318369" progId="Equation.3">
                    <p:embed/>
                    <p:pic>
                      <p:nvPicPr>
                        <p:cNvPr id="47108" name="Object 4">
                          <a:extLst>
                            <a:ext uri="{FF2B5EF4-FFF2-40B4-BE49-F238E27FC236}">
                              <a16:creationId xmlns:a16="http://schemas.microsoft.com/office/drawing/2014/main" id="{F6448AE4-EB5F-4F5F-AF54-F1019270C7C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52" y="2016"/>
                          <a:ext cx="504"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0" name="Group 42">
              <a:extLst>
                <a:ext uri="{FF2B5EF4-FFF2-40B4-BE49-F238E27FC236}">
                  <a16:creationId xmlns:a16="http://schemas.microsoft.com/office/drawing/2014/main" id="{A42D7FB2-9110-4B77-91F0-0E4A769BAE2A}"/>
                </a:ext>
              </a:extLst>
            </p:cNvPr>
            <p:cNvGrpSpPr>
              <a:grpSpLocks/>
            </p:cNvGrpSpPr>
            <p:nvPr/>
          </p:nvGrpSpPr>
          <p:grpSpPr bwMode="auto">
            <a:xfrm>
              <a:off x="3696" y="1968"/>
              <a:ext cx="1272" cy="200"/>
              <a:chOff x="3715" y="2208"/>
              <a:chExt cx="1272" cy="200"/>
            </a:xfrm>
          </p:grpSpPr>
          <p:graphicFrame>
            <p:nvGraphicFramePr>
              <p:cNvPr id="56" name="Object 17">
                <a:extLst>
                  <a:ext uri="{FF2B5EF4-FFF2-40B4-BE49-F238E27FC236}">
                    <a16:creationId xmlns:a16="http://schemas.microsoft.com/office/drawing/2014/main" id="{D0EBB589-06DC-4AAE-AD2B-6166D58FBED0}"/>
                  </a:ext>
                </a:extLst>
              </p:cNvPr>
              <p:cNvGraphicFramePr>
                <a:graphicFrameLocks noChangeAspect="1"/>
              </p:cNvGraphicFramePr>
              <p:nvPr/>
            </p:nvGraphicFramePr>
            <p:xfrm>
              <a:off x="3715" y="2208"/>
              <a:ext cx="168" cy="200"/>
            </p:xfrm>
            <a:graphic>
              <a:graphicData uri="http://schemas.openxmlformats.org/presentationml/2006/ole">
                <mc:AlternateContent xmlns:mc="http://schemas.openxmlformats.org/markup-compatibility/2006">
                  <mc:Choice xmlns:v="urn:schemas-microsoft-com:vml" Requires="v">
                    <p:oleObj spid="_x0000_s118588" name="Equation" r:id="rId17" imgW="268063" imgH="319062" progId="Equation.3">
                      <p:embed/>
                    </p:oleObj>
                  </mc:Choice>
                  <mc:Fallback>
                    <p:oleObj name="Equation" r:id="rId17" imgW="268063" imgH="319062" progId="Equation.3">
                      <p:embed/>
                      <p:pic>
                        <p:nvPicPr>
                          <p:cNvPr id="47121" name="Object 17">
                            <a:extLst>
                              <a:ext uri="{FF2B5EF4-FFF2-40B4-BE49-F238E27FC236}">
                                <a16:creationId xmlns:a16="http://schemas.microsoft.com/office/drawing/2014/main" id="{A9246B60-15B8-4443-967E-862C95A64FE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15" y="2208"/>
                            <a:ext cx="168"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 name="Object 18">
                <a:extLst>
                  <a:ext uri="{FF2B5EF4-FFF2-40B4-BE49-F238E27FC236}">
                    <a16:creationId xmlns:a16="http://schemas.microsoft.com/office/drawing/2014/main" id="{7DC4A915-E4AA-4277-AC4A-BAD8AC579599}"/>
                  </a:ext>
                </a:extLst>
              </p:cNvPr>
              <p:cNvGraphicFramePr>
                <a:graphicFrameLocks noChangeAspect="1"/>
              </p:cNvGraphicFramePr>
              <p:nvPr/>
            </p:nvGraphicFramePr>
            <p:xfrm>
              <a:off x="4819" y="2208"/>
              <a:ext cx="168" cy="200"/>
            </p:xfrm>
            <a:graphic>
              <a:graphicData uri="http://schemas.openxmlformats.org/presentationml/2006/ole">
                <mc:AlternateContent xmlns:mc="http://schemas.openxmlformats.org/markup-compatibility/2006">
                  <mc:Choice xmlns:v="urn:schemas-microsoft-com:vml" Requires="v">
                    <p:oleObj spid="_x0000_s118589" name="Equation" r:id="rId19" imgW="268063" imgH="319062" progId="Equation.3">
                      <p:embed/>
                    </p:oleObj>
                  </mc:Choice>
                  <mc:Fallback>
                    <p:oleObj name="Equation" r:id="rId19" imgW="268063" imgH="319062" progId="Equation.3">
                      <p:embed/>
                      <p:pic>
                        <p:nvPicPr>
                          <p:cNvPr id="47122" name="Object 18">
                            <a:extLst>
                              <a:ext uri="{FF2B5EF4-FFF2-40B4-BE49-F238E27FC236}">
                                <a16:creationId xmlns:a16="http://schemas.microsoft.com/office/drawing/2014/main" id="{1A87FBC3-A2DE-44D3-8DBE-15B5E8FE7B8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19" y="2208"/>
                            <a:ext cx="168"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1" name="Object 5">
              <a:extLst>
                <a:ext uri="{FF2B5EF4-FFF2-40B4-BE49-F238E27FC236}">
                  <a16:creationId xmlns:a16="http://schemas.microsoft.com/office/drawing/2014/main" id="{D92B2A13-916F-4DBD-88DC-C6D747384287}"/>
                </a:ext>
              </a:extLst>
            </p:cNvPr>
            <p:cNvGraphicFramePr>
              <a:graphicFrameLocks noChangeAspect="1"/>
            </p:cNvGraphicFramePr>
            <p:nvPr/>
          </p:nvGraphicFramePr>
          <p:xfrm>
            <a:off x="2352" y="2688"/>
            <a:ext cx="480" cy="200"/>
          </p:xfrm>
          <a:graphic>
            <a:graphicData uri="http://schemas.openxmlformats.org/presentationml/2006/ole">
              <mc:AlternateContent xmlns:mc="http://schemas.openxmlformats.org/markup-compatibility/2006">
                <mc:Choice xmlns:v="urn:schemas-microsoft-com:vml" Requires="v">
                  <p:oleObj spid="_x0000_s118590" name="Equation" r:id="rId21" imgW="763642" imgH="318369" progId="Equation.3">
                    <p:embed/>
                  </p:oleObj>
                </mc:Choice>
                <mc:Fallback>
                  <p:oleObj name="Equation" r:id="rId21" imgW="763642" imgH="318369" progId="Equation.3">
                    <p:embed/>
                    <p:pic>
                      <p:nvPicPr>
                        <p:cNvPr id="47109" name="Object 5">
                          <a:extLst>
                            <a:ext uri="{FF2B5EF4-FFF2-40B4-BE49-F238E27FC236}">
                              <a16:creationId xmlns:a16="http://schemas.microsoft.com/office/drawing/2014/main" id="{A63ABE47-3449-436C-953C-B0DFA85A156F}"/>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352" y="2688"/>
                          <a:ext cx="480"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2" name="Group 46">
              <a:extLst>
                <a:ext uri="{FF2B5EF4-FFF2-40B4-BE49-F238E27FC236}">
                  <a16:creationId xmlns:a16="http://schemas.microsoft.com/office/drawing/2014/main" id="{F57E47CF-7AFC-4F0D-8170-2DA22DC1664D}"/>
                </a:ext>
              </a:extLst>
            </p:cNvPr>
            <p:cNvGrpSpPr>
              <a:grpSpLocks/>
            </p:cNvGrpSpPr>
            <p:nvPr/>
          </p:nvGrpSpPr>
          <p:grpSpPr bwMode="auto">
            <a:xfrm>
              <a:off x="3264" y="2640"/>
              <a:ext cx="1892" cy="278"/>
              <a:chOff x="3435" y="2512"/>
              <a:chExt cx="1892" cy="278"/>
            </a:xfrm>
          </p:grpSpPr>
          <p:graphicFrame>
            <p:nvGraphicFramePr>
              <p:cNvPr id="54" name="Object 15">
                <a:extLst>
                  <a:ext uri="{FF2B5EF4-FFF2-40B4-BE49-F238E27FC236}">
                    <a16:creationId xmlns:a16="http://schemas.microsoft.com/office/drawing/2014/main" id="{E6141AB9-C630-4911-9C8A-2D57FE07B8F3}"/>
                  </a:ext>
                </a:extLst>
              </p:cNvPr>
              <p:cNvGraphicFramePr>
                <a:graphicFrameLocks noChangeAspect="1"/>
              </p:cNvGraphicFramePr>
              <p:nvPr/>
            </p:nvGraphicFramePr>
            <p:xfrm>
              <a:off x="3435" y="2526"/>
              <a:ext cx="656" cy="264"/>
            </p:xfrm>
            <a:graphic>
              <a:graphicData uri="http://schemas.openxmlformats.org/presentationml/2006/ole">
                <mc:AlternateContent xmlns:mc="http://schemas.openxmlformats.org/markup-compatibility/2006">
                  <mc:Choice xmlns:v="urn:schemas-microsoft-com:vml" Requires="v">
                    <p:oleObj spid="_x0000_s118591" name="Equation" r:id="rId23" imgW="1041120" imgH="419040" progId="Equation.3">
                      <p:embed/>
                    </p:oleObj>
                  </mc:Choice>
                  <mc:Fallback>
                    <p:oleObj name="Equation" r:id="rId23" imgW="1041120" imgH="419040" progId="Equation.3">
                      <p:embed/>
                      <p:pic>
                        <p:nvPicPr>
                          <p:cNvPr id="47119" name="Object 15">
                            <a:extLst>
                              <a:ext uri="{FF2B5EF4-FFF2-40B4-BE49-F238E27FC236}">
                                <a16:creationId xmlns:a16="http://schemas.microsoft.com/office/drawing/2014/main" id="{B095223D-5439-45D5-B308-A1565C518C59}"/>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435" y="2526"/>
                            <a:ext cx="656"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 name="Object 16">
                <a:extLst>
                  <a:ext uri="{FF2B5EF4-FFF2-40B4-BE49-F238E27FC236}">
                    <a16:creationId xmlns:a16="http://schemas.microsoft.com/office/drawing/2014/main" id="{8B404346-4B06-4965-8750-67A0156A0328}"/>
                  </a:ext>
                </a:extLst>
              </p:cNvPr>
              <p:cNvGraphicFramePr>
                <a:graphicFrameLocks noChangeAspect="1"/>
              </p:cNvGraphicFramePr>
              <p:nvPr/>
            </p:nvGraphicFramePr>
            <p:xfrm>
              <a:off x="4375" y="2512"/>
              <a:ext cx="952" cy="272"/>
            </p:xfrm>
            <a:graphic>
              <a:graphicData uri="http://schemas.openxmlformats.org/presentationml/2006/ole">
                <mc:AlternateContent xmlns:mc="http://schemas.openxmlformats.org/markup-compatibility/2006">
                  <mc:Choice xmlns:v="urn:schemas-microsoft-com:vml" Requires="v">
                    <p:oleObj spid="_x0000_s118592" name="Equation" r:id="rId25" imgW="1510961" imgH="431930" progId="Equation.3">
                      <p:embed/>
                    </p:oleObj>
                  </mc:Choice>
                  <mc:Fallback>
                    <p:oleObj name="Equation" r:id="rId25" imgW="1510961" imgH="431930" progId="Equation.3">
                      <p:embed/>
                      <p:pic>
                        <p:nvPicPr>
                          <p:cNvPr id="47120" name="Object 16">
                            <a:extLst>
                              <a:ext uri="{FF2B5EF4-FFF2-40B4-BE49-F238E27FC236}">
                                <a16:creationId xmlns:a16="http://schemas.microsoft.com/office/drawing/2014/main" id="{E9A574C8-7F2C-4AC2-9086-94E10A16A157}"/>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375" y="2512"/>
                            <a:ext cx="952"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3" name="Object 6">
              <a:extLst>
                <a:ext uri="{FF2B5EF4-FFF2-40B4-BE49-F238E27FC236}">
                  <a16:creationId xmlns:a16="http://schemas.microsoft.com/office/drawing/2014/main" id="{7EDDE6C8-5D9D-4157-9B51-7CC8A948ACA5}"/>
                </a:ext>
              </a:extLst>
            </p:cNvPr>
            <p:cNvGraphicFramePr>
              <a:graphicFrameLocks noChangeAspect="1"/>
            </p:cNvGraphicFramePr>
            <p:nvPr/>
          </p:nvGraphicFramePr>
          <p:xfrm>
            <a:off x="2112" y="3024"/>
            <a:ext cx="504" cy="243"/>
          </p:xfrm>
          <a:graphic>
            <a:graphicData uri="http://schemas.openxmlformats.org/presentationml/2006/ole">
              <mc:AlternateContent xmlns:mc="http://schemas.openxmlformats.org/markup-compatibility/2006">
                <mc:Choice xmlns:v="urn:schemas-microsoft-com:vml" Requires="v">
                  <p:oleObj spid="_x0000_s118593" name="Equation" r:id="rId27" imgW="368280" imgH="177480" progId="Equation.3">
                    <p:embed/>
                  </p:oleObj>
                </mc:Choice>
                <mc:Fallback>
                  <p:oleObj name="Equation" r:id="rId27" imgW="368280" imgH="177480" progId="Equation.3">
                    <p:embed/>
                    <p:pic>
                      <p:nvPicPr>
                        <p:cNvPr id="47110" name="Object 6">
                          <a:extLst>
                            <a:ext uri="{FF2B5EF4-FFF2-40B4-BE49-F238E27FC236}">
                              <a16:creationId xmlns:a16="http://schemas.microsoft.com/office/drawing/2014/main" id="{EA6A0D2E-5539-4805-93E6-8E44613B4362}"/>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112" y="3024"/>
                          <a:ext cx="504"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4" name="Group 50">
              <a:extLst>
                <a:ext uri="{FF2B5EF4-FFF2-40B4-BE49-F238E27FC236}">
                  <a16:creationId xmlns:a16="http://schemas.microsoft.com/office/drawing/2014/main" id="{734BF2E1-D9F8-4667-AF4D-661D478B3137}"/>
                </a:ext>
              </a:extLst>
            </p:cNvPr>
            <p:cNvGrpSpPr>
              <a:grpSpLocks/>
            </p:cNvGrpSpPr>
            <p:nvPr/>
          </p:nvGrpSpPr>
          <p:grpSpPr bwMode="auto">
            <a:xfrm>
              <a:off x="3408" y="3024"/>
              <a:ext cx="1568" cy="336"/>
              <a:chOff x="3408" y="3024"/>
              <a:chExt cx="1568" cy="336"/>
            </a:xfrm>
          </p:grpSpPr>
          <p:graphicFrame>
            <p:nvGraphicFramePr>
              <p:cNvPr id="52" name="Object 13">
                <a:extLst>
                  <a:ext uri="{FF2B5EF4-FFF2-40B4-BE49-F238E27FC236}">
                    <a16:creationId xmlns:a16="http://schemas.microsoft.com/office/drawing/2014/main" id="{1F91900B-B11A-4CE9-984C-620D948D3F02}"/>
                  </a:ext>
                </a:extLst>
              </p:cNvPr>
              <p:cNvGraphicFramePr>
                <a:graphicFrameLocks noChangeAspect="1"/>
              </p:cNvGraphicFramePr>
              <p:nvPr/>
            </p:nvGraphicFramePr>
            <p:xfrm>
              <a:off x="3408" y="3024"/>
              <a:ext cx="500" cy="304"/>
            </p:xfrm>
            <a:graphic>
              <a:graphicData uri="http://schemas.openxmlformats.org/presentationml/2006/ole">
                <mc:AlternateContent xmlns:mc="http://schemas.openxmlformats.org/markup-compatibility/2006">
                  <mc:Choice xmlns:v="urn:schemas-microsoft-com:vml" Requires="v">
                    <p:oleObj spid="_x0000_s118594" name="Equation" r:id="rId29" imgW="291960" imgH="177480" progId="Equation.3">
                      <p:embed/>
                    </p:oleObj>
                  </mc:Choice>
                  <mc:Fallback>
                    <p:oleObj name="Equation" r:id="rId29" imgW="291960" imgH="177480" progId="Equation.3">
                      <p:embed/>
                      <p:pic>
                        <p:nvPicPr>
                          <p:cNvPr id="47117" name="Object 13">
                            <a:extLst>
                              <a:ext uri="{FF2B5EF4-FFF2-40B4-BE49-F238E27FC236}">
                                <a16:creationId xmlns:a16="http://schemas.microsoft.com/office/drawing/2014/main" id="{F1ECE603-B3F2-4B81-8C11-E296BE9C8098}"/>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408" y="3024"/>
                            <a:ext cx="500"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 name="Object 14">
                <a:extLst>
                  <a:ext uri="{FF2B5EF4-FFF2-40B4-BE49-F238E27FC236}">
                    <a16:creationId xmlns:a16="http://schemas.microsoft.com/office/drawing/2014/main" id="{95F96DE0-8513-4C78-B01E-4EFAE3C7677F}"/>
                  </a:ext>
                </a:extLst>
              </p:cNvPr>
              <p:cNvGraphicFramePr>
                <a:graphicFrameLocks noChangeAspect="1"/>
              </p:cNvGraphicFramePr>
              <p:nvPr/>
            </p:nvGraphicFramePr>
            <p:xfrm>
              <a:off x="4512" y="3057"/>
              <a:ext cx="464" cy="303"/>
            </p:xfrm>
            <a:graphic>
              <a:graphicData uri="http://schemas.openxmlformats.org/presentationml/2006/ole">
                <mc:AlternateContent xmlns:mc="http://schemas.openxmlformats.org/markup-compatibility/2006">
                  <mc:Choice xmlns:v="urn:schemas-microsoft-com:vml" Requires="v">
                    <p:oleObj spid="_x0000_s118595" name="Equation" r:id="rId31" imgW="330120" imgH="215640" progId="Equation.3">
                      <p:embed/>
                    </p:oleObj>
                  </mc:Choice>
                  <mc:Fallback>
                    <p:oleObj name="Equation" r:id="rId31" imgW="330120" imgH="215640" progId="Equation.3">
                      <p:embed/>
                      <p:pic>
                        <p:nvPicPr>
                          <p:cNvPr id="47118" name="Object 14">
                            <a:extLst>
                              <a:ext uri="{FF2B5EF4-FFF2-40B4-BE49-F238E27FC236}">
                                <a16:creationId xmlns:a16="http://schemas.microsoft.com/office/drawing/2014/main" id="{FBF23C3C-10C6-44C5-AC9C-83B246CD8B31}"/>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512" y="3057"/>
                            <a:ext cx="464"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5" name="Object 7">
              <a:extLst>
                <a:ext uri="{FF2B5EF4-FFF2-40B4-BE49-F238E27FC236}">
                  <a16:creationId xmlns:a16="http://schemas.microsoft.com/office/drawing/2014/main" id="{C37AB083-1F74-4175-AF7B-7F73DF2246F2}"/>
                </a:ext>
              </a:extLst>
            </p:cNvPr>
            <p:cNvGraphicFramePr>
              <a:graphicFrameLocks noChangeAspect="1"/>
            </p:cNvGraphicFramePr>
            <p:nvPr/>
          </p:nvGraphicFramePr>
          <p:xfrm>
            <a:off x="2208" y="3408"/>
            <a:ext cx="720" cy="248"/>
          </p:xfrm>
          <a:graphic>
            <a:graphicData uri="http://schemas.openxmlformats.org/presentationml/2006/ole">
              <mc:AlternateContent xmlns:mc="http://schemas.openxmlformats.org/markup-compatibility/2006">
                <mc:Choice xmlns:v="urn:schemas-microsoft-com:vml" Requires="v">
                  <p:oleObj spid="_x0000_s118596" name="Equation" r:id="rId33" imgW="1145803" imgH="394873" progId="Equation.3">
                    <p:embed/>
                  </p:oleObj>
                </mc:Choice>
                <mc:Fallback>
                  <p:oleObj name="Equation" r:id="rId33" imgW="1145803" imgH="394873" progId="Equation.3">
                    <p:embed/>
                    <p:pic>
                      <p:nvPicPr>
                        <p:cNvPr id="47111" name="Object 7">
                          <a:extLst>
                            <a:ext uri="{FF2B5EF4-FFF2-40B4-BE49-F238E27FC236}">
                              <a16:creationId xmlns:a16="http://schemas.microsoft.com/office/drawing/2014/main" id="{D7D2F384-D0F0-4999-A272-4C2FEFBCB57D}"/>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208" y="3408"/>
                          <a:ext cx="720"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6" name="Group 54">
              <a:extLst>
                <a:ext uri="{FF2B5EF4-FFF2-40B4-BE49-F238E27FC236}">
                  <a16:creationId xmlns:a16="http://schemas.microsoft.com/office/drawing/2014/main" id="{3CDAA0F3-4B57-4913-A006-AF38D16F17E6}"/>
                </a:ext>
              </a:extLst>
            </p:cNvPr>
            <p:cNvGrpSpPr>
              <a:grpSpLocks/>
            </p:cNvGrpSpPr>
            <p:nvPr/>
          </p:nvGrpSpPr>
          <p:grpSpPr bwMode="auto">
            <a:xfrm>
              <a:off x="3696" y="3408"/>
              <a:ext cx="1260" cy="248"/>
              <a:chOff x="3715" y="3308"/>
              <a:chExt cx="1260" cy="248"/>
            </a:xfrm>
          </p:grpSpPr>
          <p:graphicFrame>
            <p:nvGraphicFramePr>
              <p:cNvPr id="50" name="Object 11">
                <a:extLst>
                  <a:ext uri="{FF2B5EF4-FFF2-40B4-BE49-F238E27FC236}">
                    <a16:creationId xmlns:a16="http://schemas.microsoft.com/office/drawing/2014/main" id="{437D0C7B-3557-4B73-82DB-A9F6447CF515}"/>
                  </a:ext>
                </a:extLst>
              </p:cNvPr>
              <p:cNvGraphicFramePr>
                <a:graphicFrameLocks noChangeAspect="1"/>
              </p:cNvGraphicFramePr>
              <p:nvPr/>
            </p:nvGraphicFramePr>
            <p:xfrm>
              <a:off x="3715" y="3356"/>
              <a:ext cx="168" cy="192"/>
            </p:xfrm>
            <a:graphic>
              <a:graphicData uri="http://schemas.openxmlformats.org/presentationml/2006/ole">
                <mc:AlternateContent xmlns:mc="http://schemas.openxmlformats.org/markup-compatibility/2006">
                  <mc:Choice xmlns:v="urn:schemas-microsoft-com:vml" Requires="v">
                    <p:oleObj spid="_x0000_s118597" name="Equation" r:id="rId35" imgW="268063" imgH="306312" progId="Equation.3">
                      <p:embed/>
                    </p:oleObj>
                  </mc:Choice>
                  <mc:Fallback>
                    <p:oleObj name="Equation" r:id="rId35" imgW="268063" imgH="306312" progId="Equation.3">
                      <p:embed/>
                      <p:pic>
                        <p:nvPicPr>
                          <p:cNvPr id="47115" name="Object 11">
                            <a:extLst>
                              <a:ext uri="{FF2B5EF4-FFF2-40B4-BE49-F238E27FC236}">
                                <a16:creationId xmlns:a16="http://schemas.microsoft.com/office/drawing/2014/main" id="{D47DC709-7A11-49DC-9C3D-EED17A3F5847}"/>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715" y="3356"/>
                            <a:ext cx="16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 name="Object 12">
                <a:extLst>
                  <a:ext uri="{FF2B5EF4-FFF2-40B4-BE49-F238E27FC236}">
                    <a16:creationId xmlns:a16="http://schemas.microsoft.com/office/drawing/2014/main" id="{24AE189E-2ECD-46DF-8098-88ECAD00BD66}"/>
                  </a:ext>
                </a:extLst>
              </p:cNvPr>
              <p:cNvGraphicFramePr>
                <a:graphicFrameLocks noChangeAspect="1"/>
              </p:cNvGraphicFramePr>
              <p:nvPr/>
            </p:nvGraphicFramePr>
            <p:xfrm>
              <a:off x="4743" y="3308"/>
              <a:ext cx="232" cy="248"/>
            </p:xfrm>
            <a:graphic>
              <a:graphicData uri="http://schemas.openxmlformats.org/presentationml/2006/ole">
                <mc:AlternateContent xmlns:mc="http://schemas.openxmlformats.org/markup-compatibility/2006">
                  <mc:Choice xmlns:v="urn:schemas-microsoft-com:vml" Requires="v">
                    <p:oleObj spid="_x0000_s118598" name="Equation" r:id="rId37" imgW="370384" imgH="395906" progId="Equation.3">
                      <p:embed/>
                    </p:oleObj>
                  </mc:Choice>
                  <mc:Fallback>
                    <p:oleObj name="Equation" r:id="rId37" imgW="370384" imgH="395906" progId="Equation.3">
                      <p:embed/>
                      <p:pic>
                        <p:nvPicPr>
                          <p:cNvPr id="47116" name="Object 12">
                            <a:extLst>
                              <a:ext uri="{FF2B5EF4-FFF2-40B4-BE49-F238E27FC236}">
                                <a16:creationId xmlns:a16="http://schemas.microsoft.com/office/drawing/2014/main" id="{D3B993B9-352C-4B2C-8BA2-155032C00EF6}"/>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743" y="3308"/>
                            <a:ext cx="232"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7" name="Object 8">
              <a:extLst>
                <a:ext uri="{FF2B5EF4-FFF2-40B4-BE49-F238E27FC236}">
                  <a16:creationId xmlns:a16="http://schemas.microsoft.com/office/drawing/2014/main" id="{430691DF-A9BB-4205-B1B1-717B25289F4D}"/>
                </a:ext>
              </a:extLst>
            </p:cNvPr>
            <p:cNvGraphicFramePr>
              <a:graphicFrameLocks noChangeAspect="1"/>
            </p:cNvGraphicFramePr>
            <p:nvPr/>
          </p:nvGraphicFramePr>
          <p:xfrm>
            <a:off x="2016" y="2256"/>
            <a:ext cx="824" cy="248"/>
          </p:xfrm>
          <a:graphic>
            <a:graphicData uri="http://schemas.openxmlformats.org/presentationml/2006/ole">
              <mc:AlternateContent xmlns:mc="http://schemas.openxmlformats.org/markup-compatibility/2006">
                <mc:Choice xmlns:v="urn:schemas-microsoft-com:vml" Requires="v">
                  <p:oleObj spid="_x0000_s118599" name="Equation" r:id="rId39" imgW="1311262" imgH="394873" progId="Equation.3">
                    <p:embed/>
                  </p:oleObj>
                </mc:Choice>
                <mc:Fallback>
                  <p:oleObj name="Equation" r:id="rId39" imgW="1311262" imgH="394873" progId="Equation.3">
                    <p:embed/>
                    <p:pic>
                      <p:nvPicPr>
                        <p:cNvPr id="47112" name="Object 8">
                          <a:extLst>
                            <a:ext uri="{FF2B5EF4-FFF2-40B4-BE49-F238E27FC236}">
                              <a16:creationId xmlns:a16="http://schemas.microsoft.com/office/drawing/2014/main" id="{3509F158-3886-4320-B0B6-FCCA0C0593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 y="2256"/>
                          <a:ext cx="824"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 name="Object 9">
              <a:extLst>
                <a:ext uri="{FF2B5EF4-FFF2-40B4-BE49-F238E27FC236}">
                  <a16:creationId xmlns:a16="http://schemas.microsoft.com/office/drawing/2014/main" id="{04D5450D-6432-4D93-9942-E9335F5D602C}"/>
                </a:ext>
              </a:extLst>
            </p:cNvPr>
            <p:cNvGraphicFramePr>
              <a:graphicFrameLocks noChangeAspect="1"/>
            </p:cNvGraphicFramePr>
            <p:nvPr/>
          </p:nvGraphicFramePr>
          <p:xfrm>
            <a:off x="3504" y="2247"/>
            <a:ext cx="432" cy="315"/>
          </p:xfrm>
          <a:graphic>
            <a:graphicData uri="http://schemas.openxmlformats.org/presentationml/2006/ole">
              <mc:AlternateContent xmlns:mc="http://schemas.openxmlformats.org/markup-compatibility/2006">
                <mc:Choice xmlns:v="urn:schemas-microsoft-com:vml" Requires="v">
                  <p:oleObj spid="_x0000_s118600" name="Equation" r:id="rId40" imgW="279360" imgH="203040" progId="Equation.3">
                    <p:embed/>
                  </p:oleObj>
                </mc:Choice>
                <mc:Fallback>
                  <p:oleObj name="Equation" r:id="rId40" imgW="279360" imgH="203040" progId="Equation.3">
                    <p:embed/>
                    <p:pic>
                      <p:nvPicPr>
                        <p:cNvPr id="47113" name="Object 9">
                          <a:extLst>
                            <a:ext uri="{FF2B5EF4-FFF2-40B4-BE49-F238E27FC236}">
                              <a16:creationId xmlns:a16="http://schemas.microsoft.com/office/drawing/2014/main" id="{79A6FB9C-76A6-46DC-94BD-2DA164939F0B}"/>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3504" y="2247"/>
                          <a:ext cx="432"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 name="Object 10">
              <a:extLst>
                <a:ext uri="{FF2B5EF4-FFF2-40B4-BE49-F238E27FC236}">
                  <a16:creationId xmlns:a16="http://schemas.microsoft.com/office/drawing/2014/main" id="{054CD2BF-4EB8-4EB4-A8BE-BBF1D562017D}"/>
                </a:ext>
              </a:extLst>
            </p:cNvPr>
            <p:cNvGraphicFramePr>
              <a:graphicFrameLocks noChangeAspect="1"/>
            </p:cNvGraphicFramePr>
            <p:nvPr/>
          </p:nvGraphicFramePr>
          <p:xfrm>
            <a:off x="4224" y="2222"/>
            <a:ext cx="960" cy="326"/>
          </p:xfrm>
          <a:graphic>
            <a:graphicData uri="http://schemas.openxmlformats.org/presentationml/2006/ole">
              <mc:AlternateContent xmlns:mc="http://schemas.openxmlformats.org/markup-compatibility/2006">
                <mc:Choice xmlns:v="urn:schemas-microsoft-com:vml" Requires="v">
                  <p:oleObj spid="_x0000_s118601" name="Equation" r:id="rId42" imgW="672840" imgH="228600" progId="Equation.3">
                    <p:embed/>
                  </p:oleObj>
                </mc:Choice>
                <mc:Fallback>
                  <p:oleObj name="Equation" r:id="rId42" imgW="672840" imgH="228600" progId="Equation.3">
                    <p:embed/>
                    <p:pic>
                      <p:nvPicPr>
                        <p:cNvPr id="47114" name="Object 10">
                          <a:extLst>
                            <a:ext uri="{FF2B5EF4-FFF2-40B4-BE49-F238E27FC236}">
                              <a16:creationId xmlns:a16="http://schemas.microsoft.com/office/drawing/2014/main" id="{6EAA91DC-B44B-4E32-9C94-DB2E94A1F99E}"/>
                            </a:ext>
                          </a:extLst>
                        </p:cNvPr>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4224" y="2222"/>
                          <a:ext cx="960"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2" name="Rectangle 60">
            <a:extLst>
              <a:ext uri="{FF2B5EF4-FFF2-40B4-BE49-F238E27FC236}">
                <a16:creationId xmlns:a16="http://schemas.microsoft.com/office/drawing/2014/main" id="{A4558DEC-B74D-4E5A-96CD-769F12AEF83C}"/>
              </a:ext>
            </a:extLst>
          </p:cNvPr>
          <p:cNvSpPr txBox="1">
            <a:spLocks noChangeArrowheads="1"/>
          </p:cNvSpPr>
          <p:nvPr/>
        </p:nvSpPr>
        <p:spPr bwMode="auto">
          <a:xfrm>
            <a:off x="583275" y="445735"/>
            <a:ext cx="6172099"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3200">
                <a:solidFill>
                  <a:schemeClr val="bg1"/>
                </a:solidFill>
                <a:latin typeface="Arial" pitchFamily="34" charset="0"/>
                <a:ea typeface="黑体" pitchFamily="49" charset="-122"/>
              </a:defRPr>
            </a:lvl2pPr>
            <a:lvl3pPr algn="l" rtl="0" eaLnBrk="0" fontAlgn="base" hangingPunct="0">
              <a:spcBef>
                <a:spcPct val="0"/>
              </a:spcBef>
              <a:spcAft>
                <a:spcPct val="0"/>
              </a:spcAft>
              <a:defRPr sz="3200">
                <a:solidFill>
                  <a:schemeClr val="bg1"/>
                </a:solidFill>
                <a:latin typeface="Arial" pitchFamily="34" charset="0"/>
                <a:ea typeface="黑体" pitchFamily="49" charset="-122"/>
              </a:defRPr>
            </a:lvl3pPr>
            <a:lvl4pPr algn="l" rtl="0" eaLnBrk="0" fontAlgn="base" hangingPunct="0">
              <a:spcBef>
                <a:spcPct val="0"/>
              </a:spcBef>
              <a:spcAft>
                <a:spcPct val="0"/>
              </a:spcAft>
              <a:defRPr sz="3200">
                <a:solidFill>
                  <a:schemeClr val="bg1"/>
                </a:solidFill>
                <a:latin typeface="Arial" pitchFamily="34" charset="0"/>
                <a:ea typeface="黑体" pitchFamily="49" charset="-122"/>
              </a:defRPr>
            </a:lvl4pPr>
            <a:lvl5pPr algn="l" rtl="0" eaLnBrk="0" fontAlgn="base" hangingPunct="0">
              <a:spcBef>
                <a:spcPct val="0"/>
              </a:spcBef>
              <a:spcAft>
                <a:spcPct val="0"/>
              </a:spcAft>
              <a:defRPr sz="3200">
                <a:solidFill>
                  <a:schemeClr val="bg1"/>
                </a:solidFill>
                <a:latin typeface="Arial" pitchFamily="34" charset="0"/>
                <a:ea typeface="黑体" pitchFamily="49" charset="-122"/>
              </a:defRPr>
            </a:lvl5pPr>
            <a:lvl6pPr marL="457200" algn="l" rtl="0" eaLnBrk="0" fontAlgn="base" hangingPunct="0">
              <a:spcBef>
                <a:spcPct val="0"/>
              </a:spcBef>
              <a:spcAft>
                <a:spcPct val="0"/>
              </a:spcAft>
              <a:defRPr sz="3200">
                <a:solidFill>
                  <a:schemeClr val="bg1"/>
                </a:solidFill>
                <a:latin typeface="Arial" pitchFamily="34" charset="0"/>
                <a:ea typeface="黑体" pitchFamily="49" charset="-122"/>
              </a:defRPr>
            </a:lvl6pPr>
            <a:lvl7pPr marL="914400" algn="l" rtl="0" eaLnBrk="0" fontAlgn="base" hangingPunct="0">
              <a:spcBef>
                <a:spcPct val="0"/>
              </a:spcBef>
              <a:spcAft>
                <a:spcPct val="0"/>
              </a:spcAft>
              <a:defRPr sz="3200">
                <a:solidFill>
                  <a:schemeClr val="bg1"/>
                </a:solidFill>
                <a:latin typeface="Arial" pitchFamily="34" charset="0"/>
                <a:ea typeface="黑体" pitchFamily="49" charset="-122"/>
              </a:defRPr>
            </a:lvl7pPr>
            <a:lvl8pPr marL="1371600" algn="l" rtl="0" eaLnBrk="0" fontAlgn="base" hangingPunct="0">
              <a:spcBef>
                <a:spcPct val="0"/>
              </a:spcBef>
              <a:spcAft>
                <a:spcPct val="0"/>
              </a:spcAft>
              <a:defRPr sz="3200">
                <a:solidFill>
                  <a:schemeClr val="bg1"/>
                </a:solidFill>
                <a:latin typeface="Arial" pitchFamily="34" charset="0"/>
                <a:ea typeface="黑体" pitchFamily="49" charset="-122"/>
              </a:defRPr>
            </a:lvl8pPr>
            <a:lvl9pPr marL="1828800" algn="l" rtl="0" eaLnBrk="0" fontAlgn="base" hangingPunct="0">
              <a:spcBef>
                <a:spcPct val="0"/>
              </a:spcBef>
              <a:spcAft>
                <a:spcPct val="0"/>
              </a:spcAft>
              <a:defRPr sz="3200">
                <a:solidFill>
                  <a:schemeClr val="bg1"/>
                </a:solidFill>
                <a:latin typeface="Arial" pitchFamily="34" charset="0"/>
                <a:ea typeface="黑体" pitchFamily="49" charset="-122"/>
              </a:defRPr>
            </a:lvl9pPr>
          </a:lstStyle>
          <a:p>
            <a:pPr>
              <a:defRPr/>
            </a:pPr>
            <a:r>
              <a:rPr lang="zh-CN" altLang="en-US" sz="3600" kern="0" dirty="0">
                <a:solidFill>
                  <a:srgbClr val="006600"/>
                </a:solidFill>
                <a:latin typeface="黑体" pitchFamily="2" charset="-122"/>
              </a:rPr>
              <a:t>几种常见分布的期望和方差</a:t>
            </a:r>
            <a:endParaRPr lang="zh-CN" altLang="en-US" kern="0" dirty="0"/>
          </a:p>
        </p:txBody>
      </p:sp>
    </p:spTree>
    <p:extLst>
      <p:ext uri="{BB962C8B-B14F-4D97-AF65-F5344CB8AC3E}">
        <p14:creationId xmlns:p14="http://schemas.microsoft.com/office/powerpoint/2010/main" val="15093401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57B5A9-401B-4221-AEF4-15DF4EDDDCF8}"/>
              </a:ext>
            </a:extLst>
          </p:cNvPr>
          <p:cNvSpPr>
            <a:spLocks noGrp="1"/>
          </p:cNvSpPr>
          <p:nvPr>
            <p:ph type="title"/>
          </p:nvPr>
        </p:nvSpPr>
        <p:spPr/>
        <p:txBody>
          <a:bodyPr/>
          <a:lstStyle/>
          <a:p>
            <a:r>
              <a:rPr lang="en-US" altLang="zh-CN" dirty="0"/>
              <a:t>3.5-3 </a:t>
            </a:r>
            <a:r>
              <a:rPr lang="zh-CN" altLang="en-US" dirty="0"/>
              <a:t>随机变量的数字特征</a:t>
            </a:r>
          </a:p>
        </p:txBody>
      </p:sp>
      <p:sp>
        <p:nvSpPr>
          <p:cNvPr id="4" name="Text Box 12">
            <a:extLst>
              <a:ext uri="{FF2B5EF4-FFF2-40B4-BE49-F238E27FC236}">
                <a16:creationId xmlns:a16="http://schemas.microsoft.com/office/drawing/2014/main" id="{EECB0E04-2A3D-476F-B40F-2C5BCF76DDF3}"/>
              </a:ext>
            </a:extLst>
          </p:cNvPr>
          <p:cNvSpPr txBox="1">
            <a:spLocks noChangeArrowheads="1"/>
          </p:cNvSpPr>
          <p:nvPr/>
        </p:nvSpPr>
        <p:spPr bwMode="auto">
          <a:xfrm>
            <a:off x="609600" y="1600200"/>
            <a:ext cx="82677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lang="zh-CN" altLang="en-US" sz="2800" dirty="0">
                <a:solidFill>
                  <a:srgbClr val="FF0000"/>
                </a:solidFill>
                <a:ea typeface="黑体" panose="02010609060101010101" pitchFamily="49" charset="-122"/>
              </a:rPr>
              <a:t>定义</a:t>
            </a:r>
            <a:r>
              <a:rPr lang="en-US" altLang="zh-CN" sz="2800" dirty="0"/>
              <a:t>  </a:t>
            </a:r>
            <a:r>
              <a:rPr lang="zh-CN" altLang="en-US" sz="2800" dirty="0"/>
              <a:t>设 </a:t>
            </a:r>
            <a:r>
              <a:rPr lang="en-US" altLang="zh-CN" sz="2800" i="1" dirty="0"/>
              <a:t>X</a:t>
            </a:r>
            <a:r>
              <a:rPr lang="en-US" altLang="zh-CN" sz="2800" dirty="0"/>
              <a:t> </a:t>
            </a:r>
            <a:r>
              <a:rPr lang="zh-CN" altLang="en-US" sz="2800" dirty="0"/>
              <a:t>与 </a:t>
            </a:r>
            <a:r>
              <a:rPr lang="en-US" altLang="zh-CN" sz="2800" i="1" dirty="0"/>
              <a:t>Y</a:t>
            </a:r>
            <a:r>
              <a:rPr lang="en-US" altLang="zh-CN" sz="2800" dirty="0"/>
              <a:t> </a:t>
            </a:r>
            <a:r>
              <a:rPr lang="zh-CN" altLang="en-US" sz="2800" dirty="0"/>
              <a:t>是两个随机变量，称 </a:t>
            </a:r>
            <a:r>
              <a:rPr lang="en-US" altLang="zh-CN" sz="2800" i="1" dirty="0"/>
              <a:t>E</a:t>
            </a:r>
            <a:r>
              <a:rPr lang="en-US" altLang="zh-CN" sz="2800" b="1" dirty="0"/>
              <a:t>( </a:t>
            </a:r>
            <a:r>
              <a:rPr lang="en-US" altLang="zh-CN" sz="2800" i="1" dirty="0"/>
              <a:t>X</a:t>
            </a:r>
            <a:r>
              <a:rPr lang="en-US" altLang="zh-CN" sz="2800" dirty="0"/>
              <a:t> </a:t>
            </a:r>
            <a:r>
              <a:rPr lang="en-US" altLang="zh-CN" sz="2800" i="1" baseline="30000" dirty="0"/>
              <a:t>k </a:t>
            </a:r>
            <a:r>
              <a:rPr lang="en-US" altLang="zh-CN" sz="2800" b="1" dirty="0"/>
              <a:t>)</a:t>
            </a:r>
            <a:r>
              <a:rPr lang="zh-CN" altLang="en-US" sz="2800" dirty="0"/>
              <a:t>为 </a:t>
            </a:r>
            <a:r>
              <a:rPr lang="en-US" altLang="zh-CN" sz="2800" i="1" dirty="0"/>
              <a:t>X </a:t>
            </a:r>
            <a:r>
              <a:rPr lang="zh-CN" altLang="en-US" sz="2800" dirty="0"/>
              <a:t>的 </a:t>
            </a:r>
            <a:r>
              <a:rPr lang="en-US" altLang="zh-CN" sz="2800" i="1" dirty="0"/>
              <a:t>k</a:t>
            </a:r>
            <a:r>
              <a:rPr lang="en-US" altLang="zh-CN" sz="2800" dirty="0"/>
              <a:t> </a:t>
            </a:r>
            <a:r>
              <a:rPr lang="zh-CN" altLang="en-US" sz="2800" dirty="0"/>
              <a:t>阶</a:t>
            </a:r>
            <a:r>
              <a:rPr lang="zh-CN" altLang="en-US" sz="2800" dirty="0">
                <a:ea typeface="黑体" panose="02010609060101010101" pitchFamily="49" charset="-122"/>
              </a:rPr>
              <a:t>原点矩</a:t>
            </a:r>
            <a:r>
              <a:rPr lang="zh-CN" altLang="en-US" sz="2800" dirty="0"/>
              <a:t>；称</a:t>
            </a:r>
            <a:r>
              <a:rPr lang="en-US" altLang="zh-CN" sz="2800" i="1" dirty="0"/>
              <a:t>E</a:t>
            </a:r>
            <a:r>
              <a:rPr lang="en-US" altLang="zh-CN" sz="2800" dirty="0"/>
              <a:t>{[</a:t>
            </a:r>
            <a:r>
              <a:rPr lang="en-US" altLang="zh-CN" sz="2800" i="1" dirty="0"/>
              <a:t>X</a:t>
            </a:r>
            <a:r>
              <a:rPr lang="zh-CN" altLang="en-US" sz="2800" dirty="0"/>
              <a:t>－ </a:t>
            </a:r>
            <a:r>
              <a:rPr lang="en-US" altLang="zh-CN" sz="2800" i="1" dirty="0"/>
              <a:t>E</a:t>
            </a:r>
            <a:r>
              <a:rPr lang="en-US" altLang="zh-CN" sz="2800" b="1" dirty="0"/>
              <a:t>( </a:t>
            </a:r>
            <a:r>
              <a:rPr lang="en-US" altLang="zh-CN" sz="2800" i="1" dirty="0"/>
              <a:t>X </a:t>
            </a:r>
            <a:r>
              <a:rPr lang="en-US" altLang="zh-CN" sz="2800" b="1" dirty="0"/>
              <a:t>)</a:t>
            </a:r>
            <a:r>
              <a:rPr lang="en-US" altLang="zh-CN" sz="2800" dirty="0"/>
              <a:t>] </a:t>
            </a:r>
            <a:r>
              <a:rPr lang="en-US" altLang="zh-CN" sz="2800" i="1" baseline="30000" dirty="0"/>
              <a:t>k </a:t>
            </a:r>
            <a:r>
              <a:rPr lang="en-US" altLang="zh-CN" sz="2800" dirty="0"/>
              <a:t>}</a:t>
            </a:r>
            <a:r>
              <a:rPr lang="zh-CN" altLang="en-US" sz="2800" dirty="0"/>
              <a:t>为</a:t>
            </a:r>
            <a:r>
              <a:rPr lang="en-US" altLang="zh-CN" sz="2800" i="1" dirty="0"/>
              <a:t>X </a:t>
            </a:r>
            <a:r>
              <a:rPr lang="zh-CN" altLang="en-US" sz="2800" dirty="0"/>
              <a:t>的 </a:t>
            </a:r>
            <a:r>
              <a:rPr lang="en-US" altLang="zh-CN" sz="2800" i="1" dirty="0"/>
              <a:t>k</a:t>
            </a:r>
            <a:r>
              <a:rPr lang="en-US" altLang="zh-CN" sz="2800" dirty="0"/>
              <a:t> </a:t>
            </a:r>
            <a:r>
              <a:rPr lang="zh-CN" altLang="en-US" sz="2800" dirty="0"/>
              <a:t>阶</a:t>
            </a:r>
            <a:r>
              <a:rPr lang="zh-CN" altLang="en-US" sz="2800" dirty="0">
                <a:ea typeface="黑体" panose="02010609060101010101" pitchFamily="49" charset="-122"/>
              </a:rPr>
              <a:t>中心矩</a:t>
            </a:r>
            <a:r>
              <a:rPr lang="zh-CN" altLang="en-US" sz="2800" dirty="0"/>
              <a:t>；称</a:t>
            </a:r>
            <a:r>
              <a:rPr lang="en-US" altLang="zh-CN" sz="2800" i="1" dirty="0"/>
              <a:t>E</a:t>
            </a:r>
            <a:r>
              <a:rPr lang="en-US" altLang="zh-CN" sz="2800" b="1" dirty="0"/>
              <a:t>( </a:t>
            </a:r>
            <a:r>
              <a:rPr lang="en-US" altLang="zh-CN" sz="2800" i="1" dirty="0"/>
              <a:t>X</a:t>
            </a:r>
            <a:r>
              <a:rPr lang="en-US" altLang="zh-CN" sz="2800" dirty="0"/>
              <a:t> </a:t>
            </a:r>
            <a:r>
              <a:rPr lang="en-US" altLang="zh-CN" sz="2800" i="1" baseline="30000" dirty="0"/>
              <a:t>k </a:t>
            </a:r>
            <a:r>
              <a:rPr lang="en-US" altLang="zh-CN" sz="2800" i="1" dirty="0"/>
              <a:t>Y </a:t>
            </a:r>
            <a:r>
              <a:rPr lang="en-US" altLang="zh-CN" sz="2800" i="1" baseline="30000" dirty="0"/>
              <a:t>l </a:t>
            </a:r>
            <a:r>
              <a:rPr lang="en-US" altLang="zh-CN" sz="2800" b="1" dirty="0"/>
              <a:t>) </a:t>
            </a:r>
            <a:r>
              <a:rPr lang="zh-CN" altLang="en-US" sz="2800" dirty="0"/>
              <a:t>为 </a:t>
            </a:r>
            <a:r>
              <a:rPr lang="en-US" altLang="zh-CN" sz="2800" i="1" dirty="0"/>
              <a:t>X </a:t>
            </a:r>
            <a:r>
              <a:rPr lang="zh-CN" altLang="en-US" sz="2800" dirty="0"/>
              <a:t>与 </a:t>
            </a:r>
            <a:r>
              <a:rPr lang="en-US" altLang="zh-CN" sz="2800" i="1" dirty="0"/>
              <a:t>Y  </a:t>
            </a:r>
            <a:r>
              <a:rPr lang="zh-CN" altLang="en-US" sz="2800" dirty="0"/>
              <a:t>的 </a:t>
            </a:r>
            <a:r>
              <a:rPr lang="en-US" altLang="zh-CN" sz="2800" i="1" dirty="0"/>
              <a:t>k </a:t>
            </a:r>
            <a:r>
              <a:rPr lang="en-US" altLang="zh-CN" sz="2800" dirty="0"/>
              <a:t>+ </a:t>
            </a:r>
            <a:r>
              <a:rPr lang="en-US" altLang="zh-CN" sz="2800" i="1" dirty="0"/>
              <a:t>l </a:t>
            </a:r>
            <a:r>
              <a:rPr lang="zh-CN" altLang="en-US" sz="2800" dirty="0"/>
              <a:t>阶</a:t>
            </a:r>
            <a:r>
              <a:rPr lang="zh-CN" altLang="en-US" sz="2800" dirty="0">
                <a:ea typeface="黑体" panose="02010609060101010101" pitchFamily="49" charset="-122"/>
              </a:rPr>
              <a:t>混合原点矩</a:t>
            </a:r>
            <a:r>
              <a:rPr lang="zh-CN" altLang="en-US" sz="2800" dirty="0"/>
              <a:t>；称 </a:t>
            </a:r>
            <a:r>
              <a:rPr lang="en-US" altLang="zh-CN" sz="2800" i="1" dirty="0"/>
              <a:t>E</a:t>
            </a:r>
            <a:r>
              <a:rPr lang="en-US" altLang="zh-CN" sz="2800" dirty="0"/>
              <a:t>{[</a:t>
            </a:r>
            <a:r>
              <a:rPr lang="en-US" altLang="zh-CN" sz="2800" i="1" dirty="0"/>
              <a:t>X</a:t>
            </a:r>
            <a:r>
              <a:rPr lang="en-US" altLang="zh-CN" sz="2800" dirty="0"/>
              <a:t> </a:t>
            </a:r>
            <a:r>
              <a:rPr lang="zh-CN" altLang="en-US" sz="2800" dirty="0"/>
              <a:t>－ </a:t>
            </a:r>
            <a:r>
              <a:rPr lang="en-US" altLang="zh-CN" sz="2800" i="1" dirty="0"/>
              <a:t>E</a:t>
            </a:r>
            <a:r>
              <a:rPr lang="en-US" altLang="zh-CN" sz="2800" b="1" dirty="0"/>
              <a:t>( </a:t>
            </a:r>
            <a:r>
              <a:rPr lang="en-US" altLang="zh-CN" sz="2800" i="1" dirty="0"/>
              <a:t>X </a:t>
            </a:r>
            <a:r>
              <a:rPr lang="en-US" altLang="zh-CN" sz="2800" b="1" dirty="0"/>
              <a:t>)</a:t>
            </a:r>
            <a:r>
              <a:rPr lang="en-US" altLang="zh-CN" sz="2800" dirty="0"/>
              <a:t>] </a:t>
            </a:r>
            <a:r>
              <a:rPr lang="en-US" altLang="zh-CN" sz="2800" i="1" baseline="30000" dirty="0"/>
              <a:t>k </a:t>
            </a:r>
            <a:r>
              <a:rPr lang="en-US" altLang="zh-CN" sz="2800" dirty="0"/>
              <a:t>[</a:t>
            </a:r>
            <a:r>
              <a:rPr lang="en-US" altLang="zh-CN" sz="2800" i="1" dirty="0"/>
              <a:t>Y</a:t>
            </a:r>
            <a:r>
              <a:rPr lang="en-US" altLang="zh-CN" sz="2800" dirty="0"/>
              <a:t> </a:t>
            </a:r>
            <a:r>
              <a:rPr lang="zh-CN" altLang="en-US" sz="2800" dirty="0"/>
              <a:t>－ </a:t>
            </a:r>
            <a:r>
              <a:rPr lang="en-US" altLang="zh-CN" sz="2800" i="1" dirty="0"/>
              <a:t>E</a:t>
            </a:r>
            <a:r>
              <a:rPr lang="en-US" altLang="zh-CN" sz="2800" b="1" dirty="0"/>
              <a:t>( </a:t>
            </a:r>
            <a:r>
              <a:rPr lang="en-US" altLang="zh-CN" sz="2800" i="1" dirty="0"/>
              <a:t>Y </a:t>
            </a:r>
            <a:r>
              <a:rPr lang="en-US" altLang="zh-CN" sz="2800" b="1" dirty="0"/>
              <a:t>)</a:t>
            </a:r>
            <a:r>
              <a:rPr lang="en-US" altLang="zh-CN" sz="2800" dirty="0"/>
              <a:t>] </a:t>
            </a:r>
            <a:r>
              <a:rPr lang="en-US" altLang="zh-CN" sz="2800" i="1" baseline="30000" dirty="0"/>
              <a:t>l</a:t>
            </a:r>
            <a:r>
              <a:rPr lang="en-US" altLang="zh-CN" sz="2800" dirty="0"/>
              <a:t>}</a:t>
            </a:r>
            <a:r>
              <a:rPr lang="zh-CN" altLang="en-US" sz="2800" dirty="0"/>
              <a:t>为 </a:t>
            </a:r>
            <a:r>
              <a:rPr lang="en-US" altLang="zh-CN" sz="2800" i="1" dirty="0"/>
              <a:t>X </a:t>
            </a:r>
            <a:r>
              <a:rPr lang="zh-CN" altLang="en-US" sz="2800" dirty="0"/>
              <a:t>与 </a:t>
            </a:r>
            <a:r>
              <a:rPr lang="en-US" altLang="zh-CN" sz="2800" i="1" dirty="0"/>
              <a:t>Y </a:t>
            </a:r>
            <a:r>
              <a:rPr lang="en-US" altLang="zh-CN" sz="2800" dirty="0"/>
              <a:t> </a:t>
            </a:r>
            <a:r>
              <a:rPr lang="zh-CN" altLang="en-US" sz="2800" dirty="0"/>
              <a:t>的 </a:t>
            </a:r>
            <a:r>
              <a:rPr lang="en-US" altLang="zh-CN" sz="2800" i="1" dirty="0"/>
              <a:t>k </a:t>
            </a:r>
            <a:r>
              <a:rPr lang="en-US" altLang="zh-CN" sz="2800" dirty="0"/>
              <a:t>+ </a:t>
            </a:r>
            <a:r>
              <a:rPr lang="en-US" altLang="zh-CN" sz="2800" i="1" dirty="0"/>
              <a:t>l</a:t>
            </a:r>
            <a:r>
              <a:rPr lang="en-US" altLang="zh-CN" sz="2800" dirty="0"/>
              <a:t> </a:t>
            </a:r>
            <a:r>
              <a:rPr lang="zh-CN" altLang="en-US" sz="2800" dirty="0"/>
              <a:t>阶</a:t>
            </a:r>
            <a:r>
              <a:rPr lang="zh-CN" altLang="en-US" sz="2800" dirty="0">
                <a:ea typeface="黑体" panose="02010609060101010101" pitchFamily="49" charset="-122"/>
              </a:rPr>
              <a:t>混合中心矩</a:t>
            </a:r>
            <a:r>
              <a:rPr lang="zh-CN" altLang="en-US" sz="2800" dirty="0"/>
              <a:t>．</a:t>
            </a:r>
          </a:p>
        </p:txBody>
      </p:sp>
      <p:sp>
        <p:nvSpPr>
          <p:cNvPr id="5" name="Rectangle 2">
            <a:extLst>
              <a:ext uri="{FF2B5EF4-FFF2-40B4-BE49-F238E27FC236}">
                <a16:creationId xmlns:a16="http://schemas.microsoft.com/office/drawing/2014/main" id="{37DE8D1B-9B23-4708-A6A4-1DDF87BCC0E1}"/>
              </a:ext>
            </a:extLst>
          </p:cNvPr>
          <p:cNvSpPr txBox="1">
            <a:spLocks noChangeArrowheads="1"/>
          </p:cNvSpPr>
          <p:nvPr/>
        </p:nvSpPr>
        <p:spPr>
          <a:xfrm>
            <a:off x="304912" y="680336"/>
            <a:ext cx="2286000" cy="609600"/>
          </a:xfrm>
          <a:prstGeom prst="rect">
            <a:avLst/>
          </a:prstGeom>
        </p:spPr>
        <p:txBody>
          <a:bodyPr/>
          <a:lstStyle/>
          <a:p>
            <a:pPr eaLnBrk="0" hangingPunct="0">
              <a:defRPr/>
            </a:pPr>
            <a:r>
              <a:rPr lang="zh-CN" altLang="en-US" sz="3200" b="1" kern="0" dirty="0">
                <a:solidFill>
                  <a:srgbClr val="00B050"/>
                </a:solidFill>
                <a:effectLst>
                  <a:outerShdw blurRad="38100" dist="38100" dir="2700000" algn="tl">
                    <a:srgbClr val="C0C0C0"/>
                  </a:outerShdw>
                </a:effectLst>
                <a:latin typeface="+mj-lt"/>
                <a:ea typeface="黑体" pitchFamily="2" charset="-122"/>
                <a:cs typeface="+mj-cs"/>
              </a:rPr>
              <a:t>（</a:t>
            </a:r>
            <a:r>
              <a:rPr lang="en-US" altLang="zh-CN" sz="3200" b="1" kern="0" dirty="0">
                <a:solidFill>
                  <a:srgbClr val="00B050"/>
                </a:solidFill>
                <a:effectLst>
                  <a:outerShdw blurRad="38100" dist="38100" dir="2700000" algn="tl">
                    <a:srgbClr val="C0C0C0"/>
                  </a:outerShdw>
                </a:effectLst>
                <a:latin typeface="+mj-lt"/>
                <a:ea typeface="黑体" pitchFamily="2" charset="-122"/>
                <a:cs typeface="+mj-cs"/>
              </a:rPr>
              <a:t>3</a:t>
            </a:r>
            <a:r>
              <a:rPr lang="zh-CN" altLang="en-US" sz="3200" b="1" kern="0" dirty="0">
                <a:solidFill>
                  <a:srgbClr val="00B050"/>
                </a:solidFill>
                <a:effectLst>
                  <a:outerShdw blurRad="38100" dist="38100" dir="2700000" algn="tl">
                    <a:srgbClr val="C0C0C0"/>
                  </a:outerShdw>
                </a:effectLst>
                <a:latin typeface="+mj-lt"/>
                <a:ea typeface="黑体" pitchFamily="2" charset="-122"/>
                <a:cs typeface="+mj-cs"/>
              </a:rPr>
              <a:t>）矩</a:t>
            </a:r>
          </a:p>
        </p:txBody>
      </p:sp>
    </p:spTree>
    <p:extLst>
      <p:ext uri="{BB962C8B-B14F-4D97-AF65-F5344CB8AC3E}">
        <p14:creationId xmlns:p14="http://schemas.microsoft.com/office/powerpoint/2010/main" val="1957009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5E5AF7-8742-4702-A04E-5E8B48094FBF}"/>
              </a:ext>
            </a:extLst>
          </p:cNvPr>
          <p:cNvSpPr>
            <a:spLocks noGrp="1"/>
          </p:cNvSpPr>
          <p:nvPr>
            <p:ph type="title"/>
          </p:nvPr>
        </p:nvSpPr>
        <p:spPr/>
        <p:txBody>
          <a:bodyPr/>
          <a:lstStyle/>
          <a:p>
            <a:r>
              <a:rPr lang="en-US" altLang="zh-CN" dirty="0"/>
              <a:t>3.5-3 </a:t>
            </a:r>
            <a:r>
              <a:rPr lang="zh-CN" altLang="en-US" dirty="0"/>
              <a:t>随机变量的数字特征</a:t>
            </a:r>
          </a:p>
        </p:txBody>
      </p:sp>
      <p:sp>
        <p:nvSpPr>
          <p:cNvPr id="3" name="内容占位符 2">
            <a:extLst>
              <a:ext uri="{FF2B5EF4-FFF2-40B4-BE49-F238E27FC236}">
                <a16:creationId xmlns:a16="http://schemas.microsoft.com/office/drawing/2014/main" id="{98D9B3A0-2F7A-4220-BCEA-BD191AC7B782}"/>
              </a:ext>
            </a:extLst>
          </p:cNvPr>
          <p:cNvSpPr>
            <a:spLocks noGrp="1"/>
          </p:cNvSpPr>
          <p:nvPr>
            <p:ph idx="1"/>
          </p:nvPr>
        </p:nvSpPr>
        <p:spPr/>
        <p:txBody>
          <a:bodyPr/>
          <a:lstStyle/>
          <a:p>
            <a:endParaRPr lang="zh-CN" altLang="en-US"/>
          </a:p>
        </p:txBody>
      </p:sp>
      <p:sp>
        <p:nvSpPr>
          <p:cNvPr id="4" name="Rectangle 2">
            <a:extLst>
              <a:ext uri="{FF2B5EF4-FFF2-40B4-BE49-F238E27FC236}">
                <a16:creationId xmlns:a16="http://schemas.microsoft.com/office/drawing/2014/main" id="{3126ADF8-418C-4CCF-A5A4-2C6482EB8C7E}"/>
              </a:ext>
            </a:extLst>
          </p:cNvPr>
          <p:cNvSpPr txBox="1">
            <a:spLocks noChangeArrowheads="1"/>
          </p:cNvSpPr>
          <p:nvPr/>
        </p:nvSpPr>
        <p:spPr bwMode="auto">
          <a:xfrm>
            <a:off x="609600" y="533400"/>
            <a:ext cx="7543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baseline="0">
                <a:solidFill>
                  <a:srgbClr val="2C14BC"/>
                </a:solidFill>
                <a:latin typeface="+mj-lt"/>
                <a:ea typeface="+mj-ea"/>
                <a:cs typeface="+mj-cs"/>
              </a:defRPr>
            </a:lvl1pPr>
            <a:lvl2pPr algn="l" rtl="0" eaLnBrk="0" fontAlgn="base" hangingPunct="0">
              <a:spcBef>
                <a:spcPct val="0"/>
              </a:spcBef>
              <a:spcAft>
                <a:spcPct val="0"/>
              </a:spcAft>
              <a:defRPr sz="3200">
                <a:solidFill>
                  <a:schemeClr val="bg1"/>
                </a:solidFill>
                <a:latin typeface="Arial" pitchFamily="34" charset="0"/>
                <a:ea typeface="黑体" pitchFamily="49" charset="-122"/>
              </a:defRPr>
            </a:lvl2pPr>
            <a:lvl3pPr algn="l" rtl="0" eaLnBrk="0" fontAlgn="base" hangingPunct="0">
              <a:spcBef>
                <a:spcPct val="0"/>
              </a:spcBef>
              <a:spcAft>
                <a:spcPct val="0"/>
              </a:spcAft>
              <a:defRPr sz="3200">
                <a:solidFill>
                  <a:schemeClr val="bg1"/>
                </a:solidFill>
                <a:latin typeface="Arial" pitchFamily="34" charset="0"/>
                <a:ea typeface="黑体" pitchFamily="49" charset="-122"/>
              </a:defRPr>
            </a:lvl3pPr>
            <a:lvl4pPr algn="l" rtl="0" eaLnBrk="0" fontAlgn="base" hangingPunct="0">
              <a:spcBef>
                <a:spcPct val="0"/>
              </a:spcBef>
              <a:spcAft>
                <a:spcPct val="0"/>
              </a:spcAft>
              <a:defRPr sz="3200">
                <a:solidFill>
                  <a:schemeClr val="bg1"/>
                </a:solidFill>
                <a:latin typeface="Arial" pitchFamily="34" charset="0"/>
                <a:ea typeface="黑体" pitchFamily="49" charset="-122"/>
              </a:defRPr>
            </a:lvl4pPr>
            <a:lvl5pPr algn="l" rtl="0" eaLnBrk="0" fontAlgn="base" hangingPunct="0">
              <a:spcBef>
                <a:spcPct val="0"/>
              </a:spcBef>
              <a:spcAft>
                <a:spcPct val="0"/>
              </a:spcAft>
              <a:defRPr sz="3200">
                <a:solidFill>
                  <a:schemeClr val="bg1"/>
                </a:solidFill>
                <a:latin typeface="Arial" pitchFamily="34" charset="0"/>
                <a:ea typeface="黑体" pitchFamily="49" charset="-122"/>
              </a:defRPr>
            </a:lvl5pPr>
            <a:lvl6pPr marL="457200" algn="l" rtl="0" eaLnBrk="0" fontAlgn="base" hangingPunct="0">
              <a:spcBef>
                <a:spcPct val="0"/>
              </a:spcBef>
              <a:spcAft>
                <a:spcPct val="0"/>
              </a:spcAft>
              <a:defRPr sz="3200">
                <a:solidFill>
                  <a:schemeClr val="bg1"/>
                </a:solidFill>
                <a:latin typeface="Arial" pitchFamily="34" charset="0"/>
                <a:ea typeface="黑体" pitchFamily="49" charset="-122"/>
              </a:defRPr>
            </a:lvl6pPr>
            <a:lvl7pPr marL="914400" algn="l" rtl="0" eaLnBrk="0" fontAlgn="base" hangingPunct="0">
              <a:spcBef>
                <a:spcPct val="0"/>
              </a:spcBef>
              <a:spcAft>
                <a:spcPct val="0"/>
              </a:spcAft>
              <a:defRPr sz="3200">
                <a:solidFill>
                  <a:schemeClr val="bg1"/>
                </a:solidFill>
                <a:latin typeface="Arial" pitchFamily="34" charset="0"/>
                <a:ea typeface="黑体" pitchFamily="49" charset="-122"/>
              </a:defRPr>
            </a:lvl7pPr>
            <a:lvl8pPr marL="1371600" algn="l" rtl="0" eaLnBrk="0" fontAlgn="base" hangingPunct="0">
              <a:spcBef>
                <a:spcPct val="0"/>
              </a:spcBef>
              <a:spcAft>
                <a:spcPct val="0"/>
              </a:spcAft>
              <a:defRPr sz="3200">
                <a:solidFill>
                  <a:schemeClr val="bg1"/>
                </a:solidFill>
                <a:latin typeface="Arial" pitchFamily="34" charset="0"/>
                <a:ea typeface="黑体" pitchFamily="49" charset="-122"/>
              </a:defRPr>
            </a:lvl8pPr>
            <a:lvl9pPr marL="1828800" algn="l" rtl="0" eaLnBrk="0" fontAlgn="base" hangingPunct="0">
              <a:spcBef>
                <a:spcPct val="0"/>
              </a:spcBef>
              <a:spcAft>
                <a:spcPct val="0"/>
              </a:spcAft>
              <a:defRPr sz="3200">
                <a:solidFill>
                  <a:schemeClr val="bg1"/>
                </a:solidFill>
                <a:latin typeface="Arial" pitchFamily="34" charset="0"/>
                <a:ea typeface="黑体" pitchFamily="49" charset="-122"/>
              </a:defRPr>
            </a:lvl9pPr>
          </a:lstStyle>
          <a:p>
            <a:pPr>
              <a:defRPr/>
            </a:pPr>
            <a:r>
              <a:rPr lang="zh-CN" altLang="en-US" sz="3200" kern="0">
                <a:solidFill>
                  <a:srgbClr val="00B050"/>
                </a:solidFill>
                <a:effectLst>
                  <a:outerShdw blurRad="38100" dist="38100" dir="2700000" algn="tl">
                    <a:srgbClr val="C0C0C0"/>
                  </a:outerShdw>
                </a:effectLst>
                <a:ea typeface="黑体" pitchFamily="2" charset="-122"/>
              </a:rPr>
              <a:t>（</a:t>
            </a:r>
            <a:r>
              <a:rPr lang="en-US" altLang="zh-CN" sz="3200" kern="0">
                <a:solidFill>
                  <a:srgbClr val="00B050"/>
                </a:solidFill>
                <a:effectLst>
                  <a:outerShdw blurRad="38100" dist="38100" dir="2700000" algn="tl">
                    <a:srgbClr val="C0C0C0"/>
                  </a:outerShdw>
                </a:effectLst>
                <a:ea typeface="黑体" pitchFamily="2" charset="-122"/>
              </a:rPr>
              <a:t>4</a:t>
            </a:r>
            <a:r>
              <a:rPr lang="zh-CN" altLang="en-US" sz="3200" kern="0">
                <a:solidFill>
                  <a:srgbClr val="00B050"/>
                </a:solidFill>
                <a:effectLst>
                  <a:outerShdw blurRad="38100" dist="38100" dir="2700000" algn="tl">
                    <a:srgbClr val="C0C0C0"/>
                  </a:outerShdw>
                </a:effectLst>
                <a:ea typeface="黑体" pitchFamily="2" charset="-122"/>
              </a:rPr>
              <a:t>）协方差及相关系数</a:t>
            </a:r>
            <a:endParaRPr lang="zh-CN" altLang="en-US" sz="3200" kern="0" dirty="0">
              <a:solidFill>
                <a:srgbClr val="00B050"/>
              </a:solidFill>
              <a:effectLst>
                <a:outerShdw blurRad="38100" dist="38100" dir="2700000" algn="tl">
                  <a:srgbClr val="C0C0C0"/>
                </a:outerShdw>
              </a:effectLst>
              <a:ea typeface="黑体" pitchFamily="2" charset="-122"/>
            </a:endParaRPr>
          </a:p>
        </p:txBody>
      </p:sp>
      <p:sp>
        <p:nvSpPr>
          <p:cNvPr id="5" name="Text Box 3">
            <a:extLst>
              <a:ext uri="{FF2B5EF4-FFF2-40B4-BE49-F238E27FC236}">
                <a16:creationId xmlns:a16="http://schemas.microsoft.com/office/drawing/2014/main" id="{6EE6B011-19DB-4315-9D4A-BEC687582538}"/>
              </a:ext>
            </a:extLst>
          </p:cNvPr>
          <p:cNvSpPr txBox="1">
            <a:spLocks noChangeArrowheads="1"/>
          </p:cNvSpPr>
          <p:nvPr/>
        </p:nvSpPr>
        <p:spPr bwMode="auto">
          <a:xfrm>
            <a:off x="609600" y="1676400"/>
            <a:ext cx="801687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ea typeface="黑体" panose="02010609060101010101" pitchFamily="49" charset="-122"/>
              </a:rPr>
              <a:t>        </a:t>
            </a:r>
            <a:r>
              <a:rPr lang="zh-CN" altLang="en-US" sz="2800" b="1" dirty="0">
                <a:ea typeface="黑体" panose="02010609060101010101" pitchFamily="49" charset="-122"/>
              </a:rPr>
              <a:t>两个随机变量除了相互独立之外，还存在不</a:t>
            </a:r>
          </a:p>
          <a:p>
            <a:pPr eaLnBrk="1" hangingPunct="1"/>
            <a:r>
              <a:rPr lang="zh-CN" altLang="en-US" sz="2800" b="1" dirty="0">
                <a:ea typeface="黑体" panose="02010609060101010101" pitchFamily="49" charset="-122"/>
              </a:rPr>
              <a:t>相互独立的情况，即它们之间存在一定的相关关</a:t>
            </a:r>
          </a:p>
          <a:p>
            <a:pPr eaLnBrk="1" hangingPunct="1"/>
            <a:r>
              <a:rPr lang="zh-CN" altLang="en-US" sz="2800" b="1" dirty="0">
                <a:ea typeface="黑体" panose="02010609060101010101" pitchFamily="49" charset="-122"/>
              </a:rPr>
              <a:t>系。但怎样刻划它们之间相关程度呢？</a:t>
            </a:r>
          </a:p>
        </p:txBody>
      </p:sp>
      <p:sp>
        <p:nvSpPr>
          <p:cNvPr id="6" name="Text Box 4">
            <a:extLst>
              <a:ext uri="{FF2B5EF4-FFF2-40B4-BE49-F238E27FC236}">
                <a16:creationId xmlns:a16="http://schemas.microsoft.com/office/drawing/2014/main" id="{11A10A9B-3B09-478B-AFF5-A2B1FF7C6E9F}"/>
              </a:ext>
            </a:extLst>
          </p:cNvPr>
          <p:cNvSpPr txBox="1">
            <a:spLocks noChangeArrowheads="1"/>
          </p:cNvSpPr>
          <p:nvPr/>
        </p:nvSpPr>
        <p:spPr bwMode="auto">
          <a:xfrm>
            <a:off x="685800" y="3200400"/>
            <a:ext cx="7467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ea typeface="黑体" panose="02010609060101010101" pitchFamily="49" charset="-122"/>
              </a:rPr>
              <a:t>        </a:t>
            </a:r>
            <a:r>
              <a:rPr lang="zh-CN" altLang="en-US" sz="2800" b="1">
                <a:ea typeface="黑体" panose="02010609060101010101" pitchFamily="49" charset="-122"/>
              </a:rPr>
              <a:t>从前面的讨论可见，若</a:t>
            </a:r>
            <a:r>
              <a:rPr lang="en-US" altLang="zh-CN" sz="2800" b="1" i="1">
                <a:ea typeface="黑体" panose="02010609060101010101" pitchFamily="49" charset="-122"/>
              </a:rPr>
              <a:t>X</a:t>
            </a:r>
            <a:r>
              <a:rPr lang="zh-CN" altLang="en-US" sz="2800" b="1">
                <a:ea typeface="黑体" panose="02010609060101010101" pitchFamily="49" charset="-122"/>
              </a:rPr>
              <a:t>与</a:t>
            </a:r>
            <a:r>
              <a:rPr lang="en-US" altLang="zh-CN" sz="2800" b="1" i="1">
                <a:ea typeface="黑体" panose="02010609060101010101" pitchFamily="49" charset="-122"/>
              </a:rPr>
              <a:t>Y </a:t>
            </a:r>
            <a:r>
              <a:rPr lang="zh-CN" altLang="en-US" sz="2800" b="1">
                <a:ea typeface="黑体" panose="02010609060101010101" pitchFamily="49" charset="-122"/>
              </a:rPr>
              <a:t>独立，则</a:t>
            </a:r>
          </a:p>
        </p:txBody>
      </p:sp>
      <p:graphicFrame>
        <p:nvGraphicFramePr>
          <p:cNvPr id="7" name="Object 2">
            <a:extLst>
              <a:ext uri="{FF2B5EF4-FFF2-40B4-BE49-F238E27FC236}">
                <a16:creationId xmlns:a16="http://schemas.microsoft.com/office/drawing/2014/main" id="{91CB69E5-25CB-42CA-A429-8270AF5558B6}"/>
              </a:ext>
            </a:extLst>
          </p:cNvPr>
          <p:cNvGraphicFramePr>
            <a:graphicFrameLocks noChangeAspect="1"/>
          </p:cNvGraphicFramePr>
          <p:nvPr/>
        </p:nvGraphicFramePr>
        <p:xfrm>
          <a:off x="838200" y="3810000"/>
          <a:ext cx="4648200" cy="384175"/>
        </p:xfrm>
        <a:graphic>
          <a:graphicData uri="http://schemas.openxmlformats.org/presentationml/2006/ole">
            <mc:AlternateContent xmlns:mc="http://schemas.openxmlformats.org/markup-compatibility/2006">
              <mc:Choice xmlns:v="urn:schemas-microsoft-com:vml" Requires="v">
                <p:oleObj spid="_x0000_s118862" name="Equation" r:id="rId3" imgW="6286320" imgH="520560" progId="Equation.3">
                  <p:embed/>
                </p:oleObj>
              </mc:Choice>
              <mc:Fallback>
                <p:oleObj name="Equation" r:id="rId3" imgW="6286320" imgH="520560" progId="Equation.3">
                  <p:embed/>
                  <p:pic>
                    <p:nvPicPr>
                      <p:cNvPr id="148485" name="Object 2">
                        <a:extLst>
                          <a:ext uri="{FF2B5EF4-FFF2-40B4-BE49-F238E27FC236}">
                            <a16:creationId xmlns:a16="http://schemas.microsoft.com/office/drawing/2014/main" id="{9C7770E6-DB2C-4852-A03F-051664A28E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810000"/>
                        <a:ext cx="46482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6">
            <a:extLst>
              <a:ext uri="{FF2B5EF4-FFF2-40B4-BE49-F238E27FC236}">
                <a16:creationId xmlns:a16="http://schemas.microsoft.com/office/drawing/2014/main" id="{0FE4557F-F09A-4596-BA04-E05FE20792C3}"/>
              </a:ext>
            </a:extLst>
          </p:cNvPr>
          <p:cNvSpPr txBox="1">
            <a:spLocks noChangeArrowheads="1"/>
          </p:cNvSpPr>
          <p:nvPr/>
        </p:nvSpPr>
        <p:spPr bwMode="auto">
          <a:xfrm>
            <a:off x="746125" y="4235450"/>
            <a:ext cx="2682875" cy="519113"/>
          </a:xfrm>
          <a:prstGeom prst="rect">
            <a:avLst/>
          </a:prstGeom>
          <a:noFill/>
          <a:ln w="12700" cap="sq">
            <a:noFill/>
            <a:miter lim="800000"/>
            <a:headEnd type="none" w="sm" len="sm"/>
            <a:tailEnd type="none" w="sm" len="sm"/>
          </a:ln>
          <a:effectLst/>
        </p:spPr>
        <p:txBody>
          <a:bodyPr>
            <a:spAutoFit/>
          </a:bodyPr>
          <a:lstStyle/>
          <a:p>
            <a:pPr>
              <a:defRPr/>
            </a:pPr>
            <a:r>
              <a:rPr lang="zh-CN" altLang="en-US" sz="2800" b="1">
                <a:latin typeface="Arial" charset="0"/>
                <a:ea typeface="黑体" pitchFamily="2" charset="-122"/>
              </a:rPr>
              <a:t>这意味着，</a:t>
            </a:r>
            <a:r>
              <a:rPr lang="zh-CN" altLang="en-US" sz="2800" b="1">
                <a:solidFill>
                  <a:srgbClr val="0000FF"/>
                </a:solidFill>
                <a:effectLst>
                  <a:outerShdw blurRad="38100" dist="38100" dir="2700000" algn="tl">
                    <a:srgbClr val="C0C0C0"/>
                  </a:outerShdw>
                </a:effectLst>
                <a:latin typeface="Arial" charset="0"/>
                <a:ea typeface="黑体" pitchFamily="2" charset="-122"/>
              </a:rPr>
              <a:t>如</a:t>
            </a:r>
          </a:p>
        </p:txBody>
      </p:sp>
      <p:graphicFrame>
        <p:nvGraphicFramePr>
          <p:cNvPr id="9" name="Object 3">
            <a:extLst>
              <a:ext uri="{FF2B5EF4-FFF2-40B4-BE49-F238E27FC236}">
                <a16:creationId xmlns:a16="http://schemas.microsoft.com/office/drawing/2014/main" id="{FC927D8A-F60A-4ADA-9D1D-82D1BFD33512}"/>
              </a:ext>
            </a:extLst>
          </p:cNvPr>
          <p:cNvGraphicFramePr>
            <a:graphicFrameLocks noChangeAspect="1"/>
          </p:cNvGraphicFramePr>
          <p:nvPr/>
        </p:nvGraphicFramePr>
        <p:xfrm>
          <a:off x="3124200" y="4343400"/>
          <a:ext cx="4724400" cy="382588"/>
        </p:xfrm>
        <a:graphic>
          <a:graphicData uri="http://schemas.openxmlformats.org/presentationml/2006/ole">
            <mc:AlternateContent xmlns:mc="http://schemas.openxmlformats.org/markup-compatibility/2006">
              <mc:Choice xmlns:v="urn:schemas-microsoft-com:vml" Requires="v">
                <p:oleObj spid="_x0000_s118863" name="Equation" r:id="rId5" imgW="6426000" imgH="520560" progId="Equation.3">
                  <p:embed/>
                </p:oleObj>
              </mc:Choice>
              <mc:Fallback>
                <p:oleObj name="Equation" r:id="rId5" imgW="6426000" imgH="520560" progId="Equation.3">
                  <p:embed/>
                  <p:pic>
                    <p:nvPicPr>
                      <p:cNvPr id="148487" name="Object 3">
                        <a:extLst>
                          <a:ext uri="{FF2B5EF4-FFF2-40B4-BE49-F238E27FC236}">
                            <a16:creationId xmlns:a16="http://schemas.microsoft.com/office/drawing/2014/main" id="{BB2E2CFF-5C0A-42E8-8A0E-4133437EBF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4343400"/>
                        <a:ext cx="4724400" cy="382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8">
            <a:extLst>
              <a:ext uri="{FF2B5EF4-FFF2-40B4-BE49-F238E27FC236}">
                <a16:creationId xmlns:a16="http://schemas.microsoft.com/office/drawing/2014/main" id="{11717798-9712-4A95-A2DE-8E4AF399AAD9}"/>
              </a:ext>
            </a:extLst>
          </p:cNvPr>
          <p:cNvSpPr txBox="1">
            <a:spLocks noChangeArrowheads="1"/>
          </p:cNvSpPr>
          <p:nvPr/>
        </p:nvSpPr>
        <p:spPr bwMode="auto">
          <a:xfrm>
            <a:off x="762000" y="4724400"/>
            <a:ext cx="8001000" cy="519113"/>
          </a:xfrm>
          <a:prstGeom prst="rect">
            <a:avLst/>
          </a:prstGeom>
          <a:noFill/>
          <a:ln w="12700" cap="sq">
            <a:noFill/>
            <a:miter lim="800000"/>
            <a:headEnd type="none" w="sm" len="sm"/>
            <a:tailEnd type="none" w="sm" len="sm"/>
          </a:ln>
          <a:effectLst/>
        </p:spPr>
        <p:txBody>
          <a:bodyPr>
            <a:spAutoFit/>
          </a:bodyPr>
          <a:lstStyle/>
          <a:p>
            <a:pPr>
              <a:defRPr/>
            </a:pPr>
            <a:r>
              <a:rPr lang="zh-CN" altLang="en-US" sz="2800" b="1">
                <a:solidFill>
                  <a:srgbClr val="0000FF"/>
                </a:solidFill>
                <a:effectLst>
                  <a:outerShdw blurRad="38100" dist="38100" dir="2700000" algn="tl">
                    <a:srgbClr val="C0C0C0"/>
                  </a:outerShdw>
                </a:effectLst>
                <a:latin typeface="Arial" charset="0"/>
                <a:ea typeface="黑体" pitchFamily="2" charset="-122"/>
              </a:rPr>
              <a:t>则</a:t>
            </a:r>
            <a:r>
              <a:rPr lang="en-US" altLang="zh-CN" sz="2800" b="1" i="1">
                <a:solidFill>
                  <a:srgbClr val="0000FF"/>
                </a:solidFill>
                <a:effectLst>
                  <a:outerShdw blurRad="38100" dist="38100" dir="2700000" algn="tl">
                    <a:srgbClr val="C0C0C0"/>
                  </a:outerShdw>
                </a:effectLst>
                <a:latin typeface="Arial" charset="0"/>
                <a:ea typeface="黑体" pitchFamily="2" charset="-122"/>
              </a:rPr>
              <a:t>X</a:t>
            </a:r>
            <a:r>
              <a:rPr lang="zh-CN" altLang="en-US" sz="2800" b="1">
                <a:solidFill>
                  <a:srgbClr val="0000FF"/>
                </a:solidFill>
                <a:effectLst>
                  <a:outerShdw blurRad="38100" dist="38100" dir="2700000" algn="tl">
                    <a:srgbClr val="C0C0C0"/>
                  </a:outerShdw>
                </a:effectLst>
                <a:latin typeface="Arial" charset="0"/>
                <a:ea typeface="黑体" pitchFamily="2" charset="-122"/>
              </a:rPr>
              <a:t>与</a:t>
            </a:r>
            <a:r>
              <a:rPr lang="en-US" altLang="zh-CN" sz="2800" b="1" i="1">
                <a:solidFill>
                  <a:srgbClr val="0000FF"/>
                </a:solidFill>
                <a:effectLst>
                  <a:outerShdw blurRad="38100" dist="38100" dir="2700000" algn="tl">
                    <a:srgbClr val="C0C0C0"/>
                  </a:outerShdw>
                </a:effectLst>
                <a:latin typeface="Arial" charset="0"/>
                <a:ea typeface="黑体" pitchFamily="2" charset="-122"/>
              </a:rPr>
              <a:t>Y </a:t>
            </a:r>
            <a:r>
              <a:rPr lang="zh-CN" altLang="en-US" sz="2800" b="1">
                <a:solidFill>
                  <a:srgbClr val="0000FF"/>
                </a:solidFill>
                <a:effectLst>
                  <a:outerShdw blurRad="38100" dist="38100" dir="2700000" algn="tl">
                    <a:srgbClr val="C0C0C0"/>
                  </a:outerShdw>
                </a:effectLst>
                <a:latin typeface="Arial" charset="0"/>
                <a:ea typeface="黑体" pitchFamily="2" charset="-122"/>
              </a:rPr>
              <a:t>不相互独立，而存在一定的相关关系。</a:t>
            </a:r>
          </a:p>
        </p:txBody>
      </p:sp>
      <p:sp>
        <p:nvSpPr>
          <p:cNvPr id="11" name="Text Box 9">
            <a:extLst>
              <a:ext uri="{FF2B5EF4-FFF2-40B4-BE49-F238E27FC236}">
                <a16:creationId xmlns:a16="http://schemas.microsoft.com/office/drawing/2014/main" id="{D8726B6E-0699-472D-9B17-868EA28B7839}"/>
              </a:ext>
            </a:extLst>
          </p:cNvPr>
          <p:cNvSpPr txBox="1">
            <a:spLocks noChangeArrowheads="1"/>
          </p:cNvSpPr>
          <p:nvPr/>
        </p:nvSpPr>
        <p:spPr bwMode="auto">
          <a:xfrm>
            <a:off x="1447800" y="5181600"/>
            <a:ext cx="2684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ea typeface="黑体" panose="02010609060101010101" pitchFamily="49" charset="-122"/>
              </a:rPr>
              <a:t>为此，我们有：</a:t>
            </a:r>
          </a:p>
        </p:txBody>
      </p:sp>
    </p:spTree>
    <p:extLst>
      <p:ext uri="{BB962C8B-B14F-4D97-AF65-F5344CB8AC3E}">
        <p14:creationId xmlns:p14="http://schemas.microsoft.com/office/powerpoint/2010/main" val="125196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5"/>
                                        </p:tgtEl>
                                        <p:attrNameLst>
                                          <p:attrName>style.visibility</p:attrName>
                                        </p:attrNameLst>
                                      </p:cBhvr>
                                      <p:to>
                                        <p:strVal val="visible"/>
                                      </p:to>
                                    </p:set>
                                    <p:animEffect transition="in" filter="wipe(left)">
                                      <p:cBhvr>
                                        <p:cTn id="7" dur="75"/>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6"/>
                                        </p:tgtEl>
                                        <p:attrNameLst>
                                          <p:attrName>style.visibility</p:attrName>
                                        </p:attrNameLst>
                                      </p:cBhvr>
                                      <p:to>
                                        <p:strVal val="visible"/>
                                      </p:to>
                                    </p:set>
                                    <p:animEffect transition="in" filter="wipe(left)">
                                      <p:cBhvr>
                                        <p:cTn id="12" dur="75"/>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8"/>
                                        </p:tgtEl>
                                        <p:attrNameLst>
                                          <p:attrName>style.visibility</p:attrName>
                                        </p:attrNameLst>
                                      </p:cBhvr>
                                      <p:to>
                                        <p:strVal val="visible"/>
                                      </p:to>
                                    </p:set>
                                    <p:animEffect transition="in" filter="wipe(left)">
                                      <p:cBhvr>
                                        <p:cTn id="22" dur="75"/>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10"/>
                                        </p:tgtEl>
                                        <p:attrNameLst>
                                          <p:attrName>style.visibility</p:attrName>
                                        </p:attrNameLst>
                                      </p:cBhvr>
                                      <p:to>
                                        <p:strVal val="visible"/>
                                      </p:to>
                                    </p:set>
                                    <p:animEffect transition="in" filter="wipe(left)">
                                      <p:cBhvr>
                                        <p:cTn id="32" dur="75"/>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11"/>
                                        </p:tgtEl>
                                        <p:attrNameLst>
                                          <p:attrName>style.visibility</p:attrName>
                                        </p:attrNameLst>
                                      </p:cBhvr>
                                      <p:to>
                                        <p:strVal val="visible"/>
                                      </p:to>
                                    </p:set>
                                    <p:animEffect transition="in" filter="wipe(left)">
                                      <p:cBhvr>
                                        <p:cTn id="37" dur="75"/>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8" grpId="0" autoUpdateAnimBg="0"/>
      <p:bldP spid="10" grpId="0" autoUpdateAnimBg="0"/>
      <p:bldP spid="11" grpId="0" autoUpdateAnimBg="0"/>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80668-F05C-4BDD-8700-C561CBB48377}"/>
              </a:ext>
            </a:extLst>
          </p:cNvPr>
          <p:cNvSpPr>
            <a:spLocks noGrp="1"/>
          </p:cNvSpPr>
          <p:nvPr>
            <p:ph type="title"/>
          </p:nvPr>
        </p:nvSpPr>
        <p:spPr/>
        <p:txBody>
          <a:bodyPr/>
          <a:lstStyle/>
          <a:p>
            <a:r>
              <a:rPr lang="en-US" altLang="zh-CN" dirty="0"/>
              <a:t>3.5-3 </a:t>
            </a:r>
            <a:r>
              <a:rPr lang="zh-CN" altLang="en-US" dirty="0"/>
              <a:t>随机变量的数字特征</a:t>
            </a:r>
          </a:p>
        </p:txBody>
      </p:sp>
      <p:sp>
        <p:nvSpPr>
          <p:cNvPr id="3" name="内容占位符 2">
            <a:extLst>
              <a:ext uri="{FF2B5EF4-FFF2-40B4-BE49-F238E27FC236}">
                <a16:creationId xmlns:a16="http://schemas.microsoft.com/office/drawing/2014/main" id="{F409889A-BE85-41D1-9010-D0ED1355D6A6}"/>
              </a:ext>
            </a:extLst>
          </p:cNvPr>
          <p:cNvSpPr>
            <a:spLocks noGrp="1"/>
          </p:cNvSpPr>
          <p:nvPr>
            <p:ph idx="1"/>
          </p:nvPr>
        </p:nvSpPr>
        <p:spPr/>
        <p:txBody>
          <a:bodyPr/>
          <a:lstStyle/>
          <a:p>
            <a:endParaRPr lang="zh-CN" altLang="en-US"/>
          </a:p>
        </p:txBody>
      </p:sp>
      <p:sp>
        <p:nvSpPr>
          <p:cNvPr id="4" name="Rectangle 2">
            <a:extLst>
              <a:ext uri="{FF2B5EF4-FFF2-40B4-BE49-F238E27FC236}">
                <a16:creationId xmlns:a16="http://schemas.microsoft.com/office/drawing/2014/main" id="{119389AE-B491-4CCA-8CBC-62F3F819305F}"/>
              </a:ext>
            </a:extLst>
          </p:cNvPr>
          <p:cNvSpPr txBox="1">
            <a:spLocks noChangeArrowheads="1"/>
          </p:cNvSpPr>
          <p:nvPr/>
        </p:nvSpPr>
        <p:spPr bwMode="auto">
          <a:xfrm>
            <a:off x="457200" y="457200"/>
            <a:ext cx="7543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baseline="0">
                <a:solidFill>
                  <a:srgbClr val="2C14BC"/>
                </a:solidFill>
                <a:latin typeface="+mj-lt"/>
                <a:ea typeface="+mj-ea"/>
                <a:cs typeface="+mj-cs"/>
              </a:defRPr>
            </a:lvl1pPr>
            <a:lvl2pPr algn="l" rtl="0" eaLnBrk="0" fontAlgn="base" hangingPunct="0">
              <a:spcBef>
                <a:spcPct val="0"/>
              </a:spcBef>
              <a:spcAft>
                <a:spcPct val="0"/>
              </a:spcAft>
              <a:defRPr sz="3200">
                <a:solidFill>
                  <a:schemeClr val="bg1"/>
                </a:solidFill>
                <a:latin typeface="Arial" pitchFamily="34" charset="0"/>
                <a:ea typeface="黑体" pitchFamily="49" charset="-122"/>
              </a:defRPr>
            </a:lvl2pPr>
            <a:lvl3pPr algn="l" rtl="0" eaLnBrk="0" fontAlgn="base" hangingPunct="0">
              <a:spcBef>
                <a:spcPct val="0"/>
              </a:spcBef>
              <a:spcAft>
                <a:spcPct val="0"/>
              </a:spcAft>
              <a:defRPr sz="3200">
                <a:solidFill>
                  <a:schemeClr val="bg1"/>
                </a:solidFill>
                <a:latin typeface="Arial" pitchFamily="34" charset="0"/>
                <a:ea typeface="黑体" pitchFamily="49" charset="-122"/>
              </a:defRPr>
            </a:lvl3pPr>
            <a:lvl4pPr algn="l" rtl="0" eaLnBrk="0" fontAlgn="base" hangingPunct="0">
              <a:spcBef>
                <a:spcPct val="0"/>
              </a:spcBef>
              <a:spcAft>
                <a:spcPct val="0"/>
              </a:spcAft>
              <a:defRPr sz="3200">
                <a:solidFill>
                  <a:schemeClr val="bg1"/>
                </a:solidFill>
                <a:latin typeface="Arial" pitchFamily="34" charset="0"/>
                <a:ea typeface="黑体" pitchFamily="49" charset="-122"/>
              </a:defRPr>
            </a:lvl4pPr>
            <a:lvl5pPr algn="l" rtl="0" eaLnBrk="0" fontAlgn="base" hangingPunct="0">
              <a:spcBef>
                <a:spcPct val="0"/>
              </a:spcBef>
              <a:spcAft>
                <a:spcPct val="0"/>
              </a:spcAft>
              <a:defRPr sz="3200">
                <a:solidFill>
                  <a:schemeClr val="bg1"/>
                </a:solidFill>
                <a:latin typeface="Arial" pitchFamily="34" charset="0"/>
                <a:ea typeface="黑体" pitchFamily="49" charset="-122"/>
              </a:defRPr>
            </a:lvl5pPr>
            <a:lvl6pPr marL="457200" algn="l" rtl="0" eaLnBrk="0" fontAlgn="base" hangingPunct="0">
              <a:spcBef>
                <a:spcPct val="0"/>
              </a:spcBef>
              <a:spcAft>
                <a:spcPct val="0"/>
              </a:spcAft>
              <a:defRPr sz="3200">
                <a:solidFill>
                  <a:schemeClr val="bg1"/>
                </a:solidFill>
                <a:latin typeface="Arial" pitchFamily="34" charset="0"/>
                <a:ea typeface="黑体" pitchFamily="49" charset="-122"/>
              </a:defRPr>
            </a:lvl6pPr>
            <a:lvl7pPr marL="914400" algn="l" rtl="0" eaLnBrk="0" fontAlgn="base" hangingPunct="0">
              <a:spcBef>
                <a:spcPct val="0"/>
              </a:spcBef>
              <a:spcAft>
                <a:spcPct val="0"/>
              </a:spcAft>
              <a:defRPr sz="3200">
                <a:solidFill>
                  <a:schemeClr val="bg1"/>
                </a:solidFill>
                <a:latin typeface="Arial" pitchFamily="34" charset="0"/>
                <a:ea typeface="黑体" pitchFamily="49" charset="-122"/>
              </a:defRPr>
            </a:lvl7pPr>
            <a:lvl8pPr marL="1371600" algn="l" rtl="0" eaLnBrk="0" fontAlgn="base" hangingPunct="0">
              <a:spcBef>
                <a:spcPct val="0"/>
              </a:spcBef>
              <a:spcAft>
                <a:spcPct val="0"/>
              </a:spcAft>
              <a:defRPr sz="3200">
                <a:solidFill>
                  <a:schemeClr val="bg1"/>
                </a:solidFill>
                <a:latin typeface="Arial" pitchFamily="34" charset="0"/>
                <a:ea typeface="黑体" pitchFamily="49" charset="-122"/>
              </a:defRPr>
            </a:lvl8pPr>
            <a:lvl9pPr marL="1828800" algn="l" rtl="0" eaLnBrk="0" fontAlgn="base" hangingPunct="0">
              <a:spcBef>
                <a:spcPct val="0"/>
              </a:spcBef>
              <a:spcAft>
                <a:spcPct val="0"/>
              </a:spcAft>
              <a:defRPr sz="3200">
                <a:solidFill>
                  <a:schemeClr val="bg1"/>
                </a:solidFill>
                <a:latin typeface="Arial" pitchFamily="34" charset="0"/>
                <a:ea typeface="黑体" pitchFamily="49" charset="-122"/>
              </a:defRPr>
            </a:lvl9pPr>
          </a:lstStyle>
          <a:p>
            <a:pPr>
              <a:defRPr/>
            </a:pPr>
            <a:r>
              <a:rPr lang="zh-CN" altLang="en-US" sz="3200" kern="0">
                <a:solidFill>
                  <a:srgbClr val="0000FF"/>
                </a:solidFill>
                <a:effectLst>
                  <a:outerShdw blurRad="38100" dist="38100" dir="2700000" algn="tl">
                    <a:srgbClr val="C0C0C0"/>
                  </a:outerShdw>
                </a:effectLst>
                <a:ea typeface="黑体" pitchFamily="2" charset="-122"/>
              </a:rPr>
              <a:t>定义：</a:t>
            </a:r>
            <a:endParaRPr lang="zh-CN" altLang="en-US" sz="3200" kern="0" dirty="0">
              <a:solidFill>
                <a:srgbClr val="0000FF"/>
              </a:solidFill>
              <a:effectLst>
                <a:outerShdw blurRad="38100" dist="38100" dir="2700000" algn="tl">
                  <a:srgbClr val="C0C0C0"/>
                </a:outerShdw>
              </a:effectLst>
              <a:ea typeface="黑体" pitchFamily="2" charset="-122"/>
            </a:endParaRPr>
          </a:p>
        </p:txBody>
      </p:sp>
      <p:graphicFrame>
        <p:nvGraphicFramePr>
          <p:cNvPr id="5" name="Object 2">
            <a:extLst>
              <a:ext uri="{FF2B5EF4-FFF2-40B4-BE49-F238E27FC236}">
                <a16:creationId xmlns:a16="http://schemas.microsoft.com/office/drawing/2014/main" id="{2CEFCA89-E580-4F1B-A23E-9C5CB79A4168}"/>
              </a:ext>
            </a:extLst>
          </p:cNvPr>
          <p:cNvGraphicFramePr>
            <a:graphicFrameLocks noChangeAspect="1"/>
          </p:cNvGraphicFramePr>
          <p:nvPr/>
        </p:nvGraphicFramePr>
        <p:xfrm>
          <a:off x="1676400" y="762000"/>
          <a:ext cx="4459288" cy="550863"/>
        </p:xfrm>
        <a:graphic>
          <a:graphicData uri="http://schemas.openxmlformats.org/presentationml/2006/ole">
            <mc:AlternateContent xmlns:mc="http://schemas.openxmlformats.org/markup-compatibility/2006">
              <mc:Choice xmlns:v="urn:schemas-microsoft-com:vml" Requires="v">
                <p:oleObj spid="_x0000_s120076" name="Equation" r:id="rId3" imgW="1638000" imgH="203040" progId="Equation.DSMT4">
                  <p:embed/>
                </p:oleObj>
              </mc:Choice>
              <mc:Fallback>
                <p:oleObj name="Equation" r:id="rId3" imgW="1638000" imgH="203040" progId="Equation.DSMT4">
                  <p:embed/>
                  <p:pic>
                    <p:nvPicPr>
                      <p:cNvPr id="151555" name="Object 2">
                        <a:extLst>
                          <a:ext uri="{FF2B5EF4-FFF2-40B4-BE49-F238E27FC236}">
                            <a16:creationId xmlns:a16="http://schemas.microsoft.com/office/drawing/2014/main" id="{78B2EADB-C829-43FB-8CEE-F9F171231C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762000"/>
                        <a:ext cx="4459288"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4">
            <a:extLst>
              <a:ext uri="{FF2B5EF4-FFF2-40B4-BE49-F238E27FC236}">
                <a16:creationId xmlns:a16="http://schemas.microsoft.com/office/drawing/2014/main" id="{3D3C4811-5239-4AFE-89A2-29FD344135F4}"/>
              </a:ext>
            </a:extLst>
          </p:cNvPr>
          <p:cNvSpPr txBox="1">
            <a:spLocks noChangeArrowheads="1"/>
          </p:cNvSpPr>
          <p:nvPr/>
        </p:nvSpPr>
        <p:spPr bwMode="auto">
          <a:xfrm>
            <a:off x="6172200" y="838200"/>
            <a:ext cx="2327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ea typeface="黑体" panose="02010609060101010101" pitchFamily="49" charset="-122"/>
              </a:rPr>
              <a:t>称为随机变量</a:t>
            </a:r>
          </a:p>
        </p:txBody>
      </p:sp>
      <p:sp>
        <p:nvSpPr>
          <p:cNvPr id="7" name="Text Box 5">
            <a:extLst>
              <a:ext uri="{FF2B5EF4-FFF2-40B4-BE49-F238E27FC236}">
                <a16:creationId xmlns:a16="http://schemas.microsoft.com/office/drawing/2014/main" id="{B827C788-9187-4502-8CAF-80E6AB8628FC}"/>
              </a:ext>
            </a:extLst>
          </p:cNvPr>
          <p:cNvSpPr txBox="1">
            <a:spLocks noChangeArrowheads="1"/>
          </p:cNvSpPr>
          <p:nvPr/>
        </p:nvSpPr>
        <p:spPr bwMode="auto">
          <a:xfrm>
            <a:off x="533400" y="1371600"/>
            <a:ext cx="2870200" cy="519113"/>
          </a:xfrm>
          <a:prstGeom prst="rect">
            <a:avLst/>
          </a:prstGeom>
          <a:noFill/>
          <a:ln w="12700" cap="sq">
            <a:noFill/>
            <a:miter lim="800000"/>
            <a:headEnd type="none" w="sm" len="sm"/>
            <a:tailEnd type="none" w="sm" len="sm"/>
          </a:ln>
          <a:effectLst/>
        </p:spPr>
        <p:txBody>
          <a:bodyPr wrap="none">
            <a:spAutoFit/>
          </a:bodyPr>
          <a:lstStyle/>
          <a:p>
            <a:pPr>
              <a:defRPr/>
            </a:pPr>
            <a:r>
              <a:rPr lang="en-US" altLang="zh-CN" sz="2800" b="1" i="1">
                <a:solidFill>
                  <a:srgbClr val="FF0000"/>
                </a:solidFill>
                <a:effectLst>
                  <a:outerShdw blurRad="38100" dist="38100" dir="2700000" algn="tl">
                    <a:srgbClr val="C0C0C0"/>
                  </a:outerShdw>
                </a:effectLst>
                <a:latin typeface="Arial" charset="0"/>
                <a:ea typeface="黑体" pitchFamily="2" charset="-122"/>
              </a:rPr>
              <a:t>X</a:t>
            </a:r>
            <a:r>
              <a:rPr lang="zh-CN" altLang="en-US" sz="2800" b="1">
                <a:solidFill>
                  <a:srgbClr val="FF0000"/>
                </a:solidFill>
                <a:effectLst>
                  <a:outerShdw blurRad="38100" dist="38100" dir="2700000" algn="tl">
                    <a:srgbClr val="C0C0C0"/>
                  </a:outerShdw>
                </a:effectLst>
                <a:latin typeface="Arial" charset="0"/>
                <a:ea typeface="黑体" pitchFamily="2" charset="-122"/>
              </a:rPr>
              <a:t>与</a:t>
            </a:r>
            <a:r>
              <a:rPr lang="en-US" altLang="zh-CN" sz="2800" b="1" i="1">
                <a:solidFill>
                  <a:srgbClr val="FF0000"/>
                </a:solidFill>
                <a:effectLst>
                  <a:outerShdw blurRad="38100" dist="38100" dir="2700000" algn="tl">
                    <a:srgbClr val="C0C0C0"/>
                  </a:outerShdw>
                </a:effectLst>
                <a:latin typeface="Arial" charset="0"/>
                <a:ea typeface="黑体" pitchFamily="2" charset="-122"/>
              </a:rPr>
              <a:t>Y </a:t>
            </a:r>
            <a:r>
              <a:rPr lang="zh-CN" altLang="en-US" sz="2800" b="1">
                <a:solidFill>
                  <a:srgbClr val="FF0000"/>
                </a:solidFill>
                <a:effectLst>
                  <a:outerShdw blurRad="38100" dist="38100" dir="2700000" algn="tl">
                    <a:srgbClr val="C0C0C0"/>
                  </a:outerShdw>
                </a:effectLst>
                <a:latin typeface="Arial" charset="0"/>
                <a:ea typeface="黑体" pitchFamily="2" charset="-122"/>
              </a:rPr>
              <a:t>的协方差</a:t>
            </a:r>
            <a:r>
              <a:rPr lang="zh-CN" altLang="en-US" sz="2800" b="1">
                <a:latin typeface="Arial" charset="0"/>
                <a:ea typeface="黑体" pitchFamily="2" charset="-122"/>
              </a:rPr>
              <a:t>。</a:t>
            </a:r>
          </a:p>
        </p:txBody>
      </p:sp>
      <p:sp>
        <p:nvSpPr>
          <p:cNvPr id="8" name="Text Box 6">
            <a:extLst>
              <a:ext uri="{FF2B5EF4-FFF2-40B4-BE49-F238E27FC236}">
                <a16:creationId xmlns:a16="http://schemas.microsoft.com/office/drawing/2014/main" id="{89446914-B946-4828-8B3D-31F4A769FBE0}"/>
              </a:ext>
            </a:extLst>
          </p:cNvPr>
          <p:cNvSpPr txBox="1">
            <a:spLocks noChangeArrowheads="1"/>
          </p:cNvSpPr>
          <p:nvPr/>
        </p:nvSpPr>
        <p:spPr bwMode="auto">
          <a:xfrm>
            <a:off x="3124200" y="1393825"/>
            <a:ext cx="2428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ea typeface="黑体" panose="02010609060101010101" pitchFamily="49" charset="-122"/>
              </a:rPr>
              <a:t>记为 </a:t>
            </a:r>
            <a:r>
              <a:rPr lang="en-US" altLang="zh-CN" sz="2800" b="1" i="1">
                <a:ea typeface="黑体" panose="02010609060101010101" pitchFamily="49" charset="-122"/>
              </a:rPr>
              <a:t>Cov </a:t>
            </a:r>
            <a:r>
              <a:rPr lang="en-US" altLang="zh-CN" sz="2800" b="1">
                <a:ea typeface="黑体" panose="02010609060101010101" pitchFamily="49" charset="-122"/>
              </a:rPr>
              <a:t>(</a:t>
            </a:r>
            <a:r>
              <a:rPr lang="en-US" altLang="zh-CN" sz="2800" b="1" i="1">
                <a:ea typeface="黑体" panose="02010609060101010101" pitchFamily="49" charset="-122"/>
              </a:rPr>
              <a:t>X</a:t>
            </a:r>
            <a:r>
              <a:rPr lang="en-US" altLang="zh-CN" sz="2800" b="1">
                <a:ea typeface="黑体" panose="02010609060101010101" pitchFamily="49" charset="-122"/>
              </a:rPr>
              <a:t>,</a:t>
            </a:r>
            <a:r>
              <a:rPr lang="en-US" altLang="zh-CN" sz="2800" b="1" i="1">
                <a:ea typeface="黑体" panose="02010609060101010101" pitchFamily="49" charset="-122"/>
              </a:rPr>
              <a:t>Y</a:t>
            </a:r>
            <a:r>
              <a:rPr lang="en-US" altLang="zh-CN" sz="2800" b="1">
                <a:ea typeface="黑体" panose="02010609060101010101" pitchFamily="49" charset="-122"/>
              </a:rPr>
              <a:t>)</a:t>
            </a:r>
          </a:p>
        </p:txBody>
      </p:sp>
      <p:graphicFrame>
        <p:nvGraphicFramePr>
          <p:cNvPr id="9" name="Object 3">
            <a:extLst>
              <a:ext uri="{FF2B5EF4-FFF2-40B4-BE49-F238E27FC236}">
                <a16:creationId xmlns:a16="http://schemas.microsoft.com/office/drawing/2014/main" id="{CD26BCDD-86D9-47C2-8095-F03A1E6A296E}"/>
              </a:ext>
            </a:extLst>
          </p:cNvPr>
          <p:cNvGraphicFramePr>
            <a:graphicFrameLocks noChangeAspect="1"/>
          </p:cNvGraphicFramePr>
          <p:nvPr/>
        </p:nvGraphicFramePr>
        <p:xfrm>
          <a:off x="1066800" y="2057400"/>
          <a:ext cx="6059488" cy="382588"/>
        </p:xfrm>
        <a:graphic>
          <a:graphicData uri="http://schemas.openxmlformats.org/presentationml/2006/ole">
            <mc:AlternateContent xmlns:mc="http://schemas.openxmlformats.org/markup-compatibility/2006">
              <mc:Choice xmlns:v="urn:schemas-microsoft-com:vml" Requires="v">
                <p:oleObj spid="_x0000_s120077" name="Equation" r:id="rId5" imgW="8216640" imgH="520560" progId="Equation.3">
                  <p:embed/>
                </p:oleObj>
              </mc:Choice>
              <mc:Fallback>
                <p:oleObj name="Equation" r:id="rId5" imgW="8216640" imgH="520560" progId="Equation.3">
                  <p:embed/>
                  <p:pic>
                    <p:nvPicPr>
                      <p:cNvPr id="151559" name="Object 3">
                        <a:extLst>
                          <a:ext uri="{FF2B5EF4-FFF2-40B4-BE49-F238E27FC236}">
                            <a16:creationId xmlns:a16="http://schemas.microsoft.com/office/drawing/2014/main" id="{939D58F5-54CE-4E3D-A0B4-20058D593C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2057400"/>
                        <a:ext cx="6059488" cy="382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4">
            <a:extLst>
              <a:ext uri="{FF2B5EF4-FFF2-40B4-BE49-F238E27FC236}">
                <a16:creationId xmlns:a16="http://schemas.microsoft.com/office/drawing/2014/main" id="{3DFCD67C-E21A-4FE8-9617-7DA50485E132}"/>
              </a:ext>
            </a:extLst>
          </p:cNvPr>
          <p:cNvGraphicFramePr>
            <a:graphicFrameLocks noChangeAspect="1"/>
          </p:cNvGraphicFramePr>
          <p:nvPr/>
        </p:nvGraphicFramePr>
        <p:xfrm>
          <a:off x="609600" y="2895600"/>
          <a:ext cx="4267200" cy="412750"/>
        </p:xfrm>
        <a:graphic>
          <a:graphicData uri="http://schemas.openxmlformats.org/presentationml/2006/ole">
            <mc:AlternateContent xmlns:mc="http://schemas.openxmlformats.org/markup-compatibility/2006">
              <mc:Choice xmlns:v="urn:schemas-microsoft-com:vml" Requires="v">
                <p:oleObj spid="_x0000_s120078" name="Equation" r:id="rId7" imgW="6032160" imgH="583920" progId="Equation.3">
                  <p:embed/>
                </p:oleObj>
              </mc:Choice>
              <mc:Fallback>
                <p:oleObj name="Equation" r:id="rId7" imgW="6032160" imgH="583920" progId="Equation.3">
                  <p:embed/>
                  <p:pic>
                    <p:nvPicPr>
                      <p:cNvPr id="151560" name="Object 4">
                        <a:extLst>
                          <a:ext uri="{FF2B5EF4-FFF2-40B4-BE49-F238E27FC236}">
                            <a16:creationId xmlns:a16="http://schemas.microsoft.com/office/drawing/2014/main" id="{9C6A9032-150F-45C9-BD7F-9D3E61A078F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2895600"/>
                        <a:ext cx="426720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5">
            <a:extLst>
              <a:ext uri="{FF2B5EF4-FFF2-40B4-BE49-F238E27FC236}">
                <a16:creationId xmlns:a16="http://schemas.microsoft.com/office/drawing/2014/main" id="{1A7804FB-9BDD-4A32-ABFD-A0CBB34302C8}"/>
              </a:ext>
            </a:extLst>
          </p:cNvPr>
          <p:cNvGraphicFramePr>
            <a:graphicFrameLocks noChangeAspect="1"/>
          </p:cNvGraphicFramePr>
          <p:nvPr/>
        </p:nvGraphicFramePr>
        <p:xfrm>
          <a:off x="4953000" y="2590800"/>
          <a:ext cx="3244850" cy="923925"/>
        </p:xfrm>
        <a:graphic>
          <a:graphicData uri="http://schemas.openxmlformats.org/presentationml/2006/ole">
            <mc:AlternateContent xmlns:mc="http://schemas.openxmlformats.org/markup-compatibility/2006">
              <mc:Choice xmlns:v="urn:schemas-microsoft-com:vml" Requires="v">
                <p:oleObj spid="_x0000_s120079" name="Equation" r:id="rId9" imgW="4508280" imgH="1282680" progId="Equation.3">
                  <p:embed/>
                </p:oleObj>
              </mc:Choice>
              <mc:Fallback>
                <p:oleObj name="Equation" r:id="rId9" imgW="4508280" imgH="1282680" progId="Equation.3">
                  <p:embed/>
                  <p:pic>
                    <p:nvPicPr>
                      <p:cNvPr id="151561" name="Object 5">
                        <a:extLst>
                          <a:ext uri="{FF2B5EF4-FFF2-40B4-BE49-F238E27FC236}">
                            <a16:creationId xmlns:a16="http://schemas.microsoft.com/office/drawing/2014/main" id="{0A0F6929-CBC6-4B2B-9A30-94100526EC8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3000" y="2590800"/>
                        <a:ext cx="3244850"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11">
            <a:extLst>
              <a:ext uri="{FF2B5EF4-FFF2-40B4-BE49-F238E27FC236}">
                <a16:creationId xmlns:a16="http://schemas.microsoft.com/office/drawing/2014/main" id="{3227DF3E-42E0-45D8-9E59-443EFB910DA0}"/>
              </a:ext>
            </a:extLst>
          </p:cNvPr>
          <p:cNvSpPr txBox="1">
            <a:spLocks noChangeArrowheads="1"/>
          </p:cNvSpPr>
          <p:nvPr/>
        </p:nvSpPr>
        <p:spPr bwMode="auto">
          <a:xfrm>
            <a:off x="533400" y="3581400"/>
            <a:ext cx="8001000" cy="519113"/>
          </a:xfrm>
          <a:prstGeom prst="rect">
            <a:avLst/>
          </a:prstGeom>
          <a:noFill/>
          <a:ln w="12700" cap="sq">
            <a:noFill/>
            <a:miter lim="800000"/>
            <a:headEnd type="none" w="sm" len="sm"/>
            <a:tailEnd type="none" w="sm" len="sm"/>
          </a:ln>
          <a:effectLst/>
        </p:spPr>
        <p:txBody>
          <a:bodyPr>
            <a:spAutoFit/>
          </a:bodyPr>
          <a:lstStyle/>
          <a:p>
            <a:pPr>
              <a:defRPr/>
            </a:pPr>
            <a:r>
              <a:rPr lang="zh-CN" altLang="en-US" sz="2800" b="1">
                <a:latin typeface="Arial" charset="0"/>
                <a:ea typeface="黑体" pitchFamily="2" charset="-122"/>
              </a:rPr>
              <a:t>为随机变量</a:t>
            </a:r>
            <a:r>
              <a:rPr lang="en-US" altLang="zh-CN" sz="2800" b="1" i="1">
                <a:solidFill>
                  <a:srgbClr val="FF0000"/>
                </a:solidFill>
                <a:effectLst>
                  <a:outerShdw blurRad="38100" dist="38100" dir="2700000" algn="tl">
                    <a:srgbClr val="C0C0C0"/>
                  </a:outerShdw>
                </a:effectLst>
                <a:latin typeface="Arial" charset="0"/>
                <a:ea typeface="黑体" pitchFamily="2" charset="-122"/>
              </a:rPr>
              <a:t>X</a:t>
            </a:r>
            <a:r>
              <a:rPr lang="zh-CN" altLang="en-US" sz="2800" b="1">
                <a:solidFill>
                  <a:srgbClr val="FF0000"/>
                </a:solidFill>
                <a:effectLst>
                  <a:outerShdw blurRad="38100" dist="38100" dir="2700000" algn="tl">
                    <a:srgbClr val="C0C0C0"/>
                  </a:outerShdw>
                </a:effectLst>
                <a:latin typeface="Arial" charset="0"/>
                <a:ea typeface="黑体" pitchFamily="2" charset="-122"/>
              </a:rPr>
              <a:t>与</a:t>
            </a:r>
            <a:r>
              <a:rPr lang="en-US" altLang="zh-CN" sz="2800" b="1" i="1">
                <a:solidFill>
                  <a:srgbClr val="FF0000"/>
                </a:solidFill>
                <a:effectLst>
                  <a:outerShdw blurRad="38100" dist="38100" dir="2700000" algn="tl">
                    <a:srgbClr val="C0C0C0"/>
                  </a:outerShdw>
                </a:effectLst>
                <a:latin typeface="Arial" charset="0"/>
                <a:ea typeface="黑体" pitchFamily="2" charset="-122"/>
              </a:rPr>
              <a:t>Y </a:t>
            </a:r>
            <a:r>
              <a:rPr lang="zh-CN" altLang="en-US" sz="2800" b="1">
                <a:solidFill>
                  <a:srgbClr val="FF0000"/>
                </a:solidFill>
                <a:effectLst>
                  <a:outerShdw blurRad="38100" dist="38100" dir="2700000" algn="tl">
                    <a:srgbClr val="C0C0C0"/>
                  </a:outerShdw>
                </a:effectLst>
                <a:latin typeface="Arial" charset="0"/>
                <a:ea typeface="黑体" pitchFamily="2" charset="-122"/>
              </a:rPr>
              <a:t>的相关系数</a:t>
            </a:r>
            <a:r>
              <a:rPr lang="zh-CN" altLang="en-US" sz="2800" b="1">
                <a:latin typeface="Arial" charset="0"/>
                <a:ea typeface="黑体" pitchFamily="2" charset="-122"/>
              </a:rPr>
              <a:t>。</a:t>
            </a:r>
          </a:p>
        </p:txBody>
      </p:sp>
      <p:sp>
        <p:nvSpPr>
          <p:cNvPr id="13" name="Text Box 10">
            <a:extLst>
              <a:ext uri="{FF2B5EF4-FFF2-40B4-BE49-F238E27FC236}">
                <a16:creationId xmlns:a16="http://schemas.microsoft.com/office/drawing/2014/main" id="{40E5A93B-C2FC-411E-B0FF-D48FA03BBD05}"/>
              </a:ext>
            </a:extLst>
          </p:cNvPr>
          <p:cNvSpPr txBox="1">
            <a:spLocks noChangeArrowheads="1"/>
          </p:cNvSpPr>
          <p:nvPr/>
        </p:nvSpPr>
        <p:spPr bwMode="auto">
          <a:xfrm>
            <a:off x="1106488" y="4419600"/>
            <a:ext cx="1408112" cy="579438"/>
          </a:xfrm>
          <a:prstGeom prst="rect">
            <a:avLst/>
          </a:prstGeom>
          <a:noFill/>
          <a:ln w="12700" cap="sq">
            <a:noFill/>
            <a:miter lim="800000"/>
            <a:headEnd type="none" w="sm" len="sm"/>
            <a:tailEnd type="none" w="sm" len="sm"/>
          </a:ln>
          <a:effectLst/>
        </p:spPr>
        <p:txBody>
          <a:bodyPr wrap="none">
            <a:spAutoFit/>
          </a:bodyPr>
          <a:lstStyle/>
          <a:p>
            <a:pPr>
              <a:defRPr/>
            </a:pPr>
            <a:r>
              <a:rPr lang="zh-CN" altLang="en-US" sz="3200" b="1" dirty="0">
                <a:solidFill>
                  <a:srgbClr val="0000FF"/>
                </a:solidFill>
                <a:effectLst>
                  <a:outerShdw blurRad="38100" dist="38100" dir="2700000" algn="tl">
                    <a:srgbClr val="C0C0C0"/>
                  </a:outerShdw>
                </a:effectLst>
                <a:latin typeface="Arial" charset="0"/>
                <a:ea typeface="黑体" pitchFamily="2" charset="-122"/>
              </a:rPr>
              <a:t>定理：</a:t>
            </a:r>
          </a:p>
        </p:txBody>
      </p:sp>
      <p:graphicFrame>
        <p:nvGraphicFramePr>
          <p:cNvPr id="14" name="Object 8">
            <a:extLst>
              <a:ext uri="{FF2B5EF4-FFF2-40B4-BE49-F238E27FC236}">
                <a16:creationId xmlns:a16="http://schemas.microsoft.com/office/drawing/2014/main" id="{8DD44C4E-7D25-40D7-A33B-EB521C825517}"/>
              </a:ext>
            </a:extLst>
          </p:cNvPr>
          <p:cNvGraphicFramePr>
            <a:graphicFrameLocks noChangeAspect="1"/>
          </p:cNvGraphicFramePr>
          <p:nvPr/>
        </p:nvGraphicFramePr>
        <p:xfrm>
          <a:off x="2286000" y="4572000"/>
          <a:ext cx="2170113" cy="449263"/>
        </p:xfrm>
        <a:graphic>
          <a:graphicData uri="http://schemas.openxmlformats.org/presentationml/2006/ole">
            <mc:AlternateContent xmlns:mc="http://schemas.openxmlformats.org/markup-compatibility/2006">
              <mc:Choice xmlns:v="urn:schemas-microsoft-com:vml" Requires="v">
                <p:oleObj spid="_x0000_s120080" name="Equation" r:id="rId11" imgW="2819160" imgH="583920" progId="Equation.3">
                  <p:embed/>
                </p:oleObj>
              </mc:Choice>
              <mc:Fallback>
                <p:oleObj name="Equation" r:id="rId11" imgW="2819160" imgH="583920" progId="Equation.3">
                  <p:embed/>
                  <p:pic>
                    <p:nvPicPr>
                      <p:cNvPr id="15" name="Object 8">
                        <a:extLst>
                          <a:ext uri="{FF2B5EF4-FFF2-40B4-BE49-F238E27FC236}">
                            <a16:creationId xmlns:a16="http://schemas.microsoft.com/office/drawing/2014/main" id="{BE4B5A7C-5F13-4C3D-B333-6581012C9DC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86000" y="4572000"/>
                        <a:ext cx="2170113"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9">
            <a:extLst>
              <a:ext uri="{FF2B5EF4-FFF2-40B4-BE49-F238E27FC236}">
                <a16:creationId xmlns:a16="http://schemas.microsoft.com/office/drawing/2014/main" id="{513F8E76-B499-4B37-81FC-9A41B96A9B7F}"/>
              </a:ext>
            </a:extLst>
          </p:cNvPr>
          <p:cNvGraphicFramePr>
            <a:graphicFrameLocks noChangeAspect="1"/>
          </p:cNvGraphicFramePr>
          <p:nvPr/>
        </p:nvGraphicFramePr>
        <p:xfrm>
          <a:off x="2286000" y="5181600"/>
          <a:ext cx="5715000" cy="454025"/>
        </p:xfrm>
        <a:graphic>
          <a:graphicData uri="http://schemas.openxmlformats.org/presentationml/2006/ole">
            <mc:AlternateContent xmlns:mc="http://schemas.openxmlformats.org/markup-compatibility/2006">
              <mc:Choice xmlns:v="urn:schemas-microsoft-com:vml" Requires="v">
                <p:oleObj spid="_x0000_s120081" name="Equation" r:id="rId13" imgW="7670520" imgH="609480" progId="Equation.3">
                  <p:embed/>
                </p:oleObj>
              </mc:Choice>
              <mc:Fallback>
                <p:oleObj name="Equation" r:id="rId13" imgW="7670520" imgH="609480" progId="Equation.3">
                  <p:embed/>
                  <p:pic>
                    <p:nvPicPr>
                      <p:cNvPr id="16" name="Object 9">
                        <a:extLst>
                          <a:ext uri="{FF2B5EF4-FFF2-40B4-BE49-F238E27FC236}">
                            <a16:creationId xmlns:a16="http://schemas.microsoft.com/office/drawing/2014/main" id="{BDB05097-0A15-4D01-BD8C-EB4CB01CB1D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86000" y="5181600"/>
                        <a:ext cx="5715000"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10">
            <a:extLst>
              <a:ext uri="{FF2B5EF4-FFF2-40B4-BE49-F238E27FC236}">
                <a16:creationId xmlns:a16="http://schemas.microsoft.com/office/drawing/2014/main" id="{77BC1A59-EBB2-4195-AFBC-3F28985263B7}"/>
              </a:ext>
            </a:extLst>
          </p:cNvPr>
          <p:cNvGraphicFramePr>
            <a:graphicFrameLocks noChangeAspect="1"/>
          </p:cNvGraphicFramePr>
          <p:nvPr/>
        </p:nvGraphicFramePr>
        <p:xfrm>
          <a:off x="2286000" y="5791200"/>
          <a:ext cx="6324600" cy="454025"/>
        </p:xfrm>
        <a:graphic>
          <a:graphicData uri="http://schemas.openxmlformats.org/presentationml/2006/ole">
            <mc:AlternateContent xmlns:mc="http://schemas.openxmlformats.org/markup-compatibility/2006">
              <mc:Choice xmlns:v="urn:schemas-microsoft-com:vml" Requires="v">
                <p:oleObj spid="_x0000_s120082" name="Equation" r:id="rId15" imgW="8115120" imgH="583920" progId="Equation.3">
                  <p:embed/>
                </p:oleObj>
              </mc:Choice>
              <mc:Fallback>
                <p:oleObj name="Equation" r:id="rId15" imgW="8115120" imgH="583920" progId="Equation.3">
                  <p:embed/>
                  <p:pic>
                    <p:nvPicPr>
                      <p:cNvPr id="17" name="Object 10">
                        <a:extLst>
                          <a:ext uri="{FF2B5EF4-FFF2-40B4-BE49-F238E27FC236}">
                            <a16:creationId xmlns:a16="http://schemas.microsoft.com/office/drawing/2014/main" id="{7D27ACA3-5809-42A4-9B12-87C0B27C021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86000" y="5791200"/>
                        <a:ext cx="6324600"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7022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up)">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up)">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up)">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up)">
                                      <p:cBhvr>
                                        <p:cTn id="6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8" grpId="0" autoUpdateAnimBg="0"/>
      <p:bldP spid="12" grpId="0" autoUpdateAnimBg="0"/>
      <p:bldP spid="13" grpId="0" autoUpdateAnimBg="0"/>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ED7545-4393-4626-81B5-AB3127C5BF40}"/>
              </a:ext>
            </a:extLst>
          </p:cNvPr>
          <p:cNvSpPr>
            <a:spLocks noGrp="1"/>
          </p:cNvSpPr>
          <p:nvPr>
            <p:ph type="title"/>
          </p:nvPr>
        </p:nvSpPr>
        <p:spPr/>
        <p:txBody>
          <a:bodyPr/>
          <a:lstStyle/>
          <a:p>
            <a:r>
              <a:rPr lang="en-US" altLang="zh-CN" dirty="0"/>
              <a:t>3.5-3 </a:t>
            </a:r>
            <a:r>
              <a:rPr lang="zh-CN" altLang="en-US" dirty="0"/>
              <a:t>随机变量的数字特征</a:t>
            </a:r>
          </a:p>
        </p:txBody>
      </p:sp>
      <p:sp>
        <p:nvSpPr>
          <p:cNvPr id="3" name="内容占位符 2">
            <a:extLst>
              <a:ext uri="{FF2B5EF4-FFF2-40B4-BE49-F238E27FC236}">
                <a16:creationId xmlns:a16="http://schemas.microsoft.com/office/drawing/2014/main" id="{733FA548-2A66-4326-8522-30EB518EF6AE}"/>
              </a:ext>
            </a:extLst>
          </p:cNvPr>
          <p:cNvSpPr>
            <a:spLocks noGrp="1"/>
          </p:cNvSpPr>
          <p:nvPr>
            <p:ph idx="1"/>
          </p:nvPr>
        </p:nvSpPr>
        <p:spPr/>
        <p:txBody>
          <a:bodyPr/>
          <a:lstStyle/>
          <a:p>
            <a:endParaRPr lang="zh-CN" altLang="en-US"/>
          </a:p>
        </p:txBody>
      </p:sp>
      <p:grpSp>
        <p:nvGrpSpPr>
          <p:cNvPr id="4" name="Group 17">
            <a:extLst>
              <a:ext uri="{FF2B5EF4-FFF2-40B4-BE49-F238E27FC236}">
                <a16:creationId xmlns:a16="http://schemas.microsoft.com/office/drawing/2014/main" id="{BC289110-BA71-4066-BCC4-4E2D95766B27}"/>
              </a:ext>
            </a:extLst>
          </p:cNvPr>
          <p:cNvGrpSpPr>
            <a:grpSpLocks/>
          </p:cNvGrpSpPr>
          <p:nvPr/>
        </p:nvGrpSpPr>
        <p:grpSpPr bwMode="auto">
          <a:xfrm>
            <a:off x="457200" y="838200"/>
            <a:ext cx="8153400" cy="946150"/>
            <a:chOff x="336" y="1008"/>
            <a:chExt cx="5136" cy="596"/>
          </a:xfrm>
        </p:grpSpPr>
        <p:sp>
          <p:nvSpPr>
            <p:cNvPr id="5" name="Text Box 6">
              <a:extLst>
                <a:ext uri="{FF2B5EF4-FFF2-40B4-BE49-F238E27FC236}">
                  <a16:creationId xmlns:a16="http://schemas.microsoft.com/office/drawing/2014/main" id="{90BB92C1-5AD6-41A1-9E92-F0915CFD699A}"/>
                </a:ext>
              </a:extLst>
            </p:cNvPr>
            <p:cNvSpPr txBox="1">
              <a:spLocks noChangeArrowheads="1"/>
            </p:cNvSpPr>
            <p:nvPr/>
          </p:nvSpPr>
          <p:spPr bwMode="auto">
            <a:xfrm>
              <a:off x="336" y="1008"/>
              <a:ext cx="5136"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ea typeface="黑体" panose="02010609060101010101" pitchFamily="49" charset="-122"/>
                </a:rPr>
                <a:t>        </a:t>
              </a:r>
              <a:r>
                <a:rPr lang="zh-CN" altLang="en-US" sz="2800" b="1">
                  <a:ea typeface="黑体" panose="02010609060101010101" pitchFamily="49" charset="-122"/>
                </a:rPr>
                <a:t>当           较大时，表明 </a:t>
              </a:r>
              <a:r>
                <a:rPr lang="en-US" altLang="zh-CN" sz="2800" b="1" i="1">
                  <a:ea typeface="黑体" panose="02010609060101010101" pitchFamily="49" charset="-122"/>
                </a:rPr>
                <a:t>X</a:t>
              </a:r>
              <a:r>
                <a:rPr lang="en-US" altLang="zh-CN" sz="2800" b="1">
                  <a:ea typeface="黑体" panose="02010609060101010101" pitchFamily="49" charset="-122"/>
                </a:rPr>
                <a:t>, </a:t>
              </a:r>
              <a:r>
                <a:rPr lang="en-US" altLang="zh-CN" sz="2800" b="1" i="1">
                  <a:ea typeface="黑体" panose="02010609060101010101" pitchFamily="49" charset="-122"/>
                </a:rPr>
                <a:t>Y </a:t>
              </a:r>
              <a:r>
                <a:rPr lang="en-US" altLang="zh-CN" sz="2800" b="1">
                  <a:ea typeface="黑体" panose="02010609060101010101" pitchFamily="49" charset="-122"/>
                </a:rPr>
                <a:t>(</a:t>
              </a:r>
              <a:r>
                <a:rPr lang="zh-CN" altLang="en-US" sz="2800" b="1">
                  <a:ea typeface="黑体" panose="02010609060101010101" pitchFamily="49" charset="-122"/>
                </a:rPr>
                <a:t>就线性关系而言</a:t>
              </a:r>
              <a:r>
                <a:rPr lang="en-US" altLang="zh-CN" sz="2800" b="1">
                  <a:ea typeface="黑体" panose="02010609060101010101" pitchFamily="49" charset="-122"/>
                </a:rPr>
                <a:t>)</a:t>
              </a:r>
              <a:r>
                <a:rPr lang="zh-CN" altLang="en-US" sz="2800" b="1">
                  <a:ea typeface="黑体" panose="02010609060101010101" pitchFamily="49" charset="-122"/>
                </a:rPr>
                <a:t>联系较紧密。</a:t>
              </a:r>
            </a:p>
          </p:txBody>
        </p:sp>
        <p:graphicFrame>
          <p:nvGraphicFramePr>
            <p:cNvPr id="6" name="Object 6">
              <a:extLst>
                <a:ext uri="{FF2B5EF4-FFF2-40B4-BE49-F238E27FC236}">
                  <a16:creationId xmlns:a16="http://schemas.microsoft.com/office/drawing/2014/main" id="{00C32809-DCEA-4456-9979-64C1612F7072}"/>
                </a:ext>
              </a:extLst>
            </p:cNvPr>
            <p:cNvGraphicFramePr>
              <a:graphicFrameLocks noChangeAspect="1"/>
            </p:cNvGraphicFramePr>
            <p:nvPr/>
          </p:nvGraphicFramePr>
          <p:xfrm>
            <a:off x="1104" y="1008"/>
            <a:ext cx="554" cy="258"/>
          </p:xfrm>
          <a:graphic>
            <a:graphicData uri="http://schemas.openxmlformats.org/presentationml/2006/ole">
              <mc:AlternateContent xmlns:mc="http://schemas.openxmlformats.org/markup-compatibility/2006">
                <mc:Choice xmlns:v="urn:schemas-microsoft-com:vml" Requires="v">
                  <p:oleObj spid="_x0000_s121024" name="Equation" r:id="rId3" imgW="1143000" imgH="533160" progId="Equation.3">
                    <p:embed/>
                  </p:oleObj>
                </mc:Choice>
                <mc:Fallback>
                  <p:oleObj name="Equation" r:id="rId3" imgW="1143000" imgH="533160" progId="Equation.3">
                    <p:embed/>
                    <p:pic>
                      <p:nvPicPr>
                        <p:cNvPr id="50182" name="Object 6">
                          <a:extLst>
                            <a:ext uri="{FF2B5EF4-FFF2-40B4-BE49-F238E27FC236}">
                              <a16:creationId xmlns:a16="http://schemas.microsoft.com/office/drawing/2014/main" id="{F75AC22F-2F74-44DD-84D3-939C5B4FCD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 y="1008"/>
                          <a:ext cx="554"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18">
            <a:extLst>
              <a:ext uri="{FF2B5EF4-FFF2-40B4-BE49-F238E27FC236}">
                <a16:creationId xmlns:a16="http://schemas.microsoft.com/office/drawing/2014/main" id="{B0F89AA5-1EBC-4E85-BEC3-4B89BFAA7C8E}"/>
              </a:ext>
            </a:extLst>
          </p:cNvPr>
          <p:cNvGrpSpPr>
            <a:grpSpLocks/>
          </p:cNvGrpSpPr>
          <p:nvPr/>
        </p:nvGrpSpPr>
        <p:grpSpPr bwMode="auto">
          <a:xfrm>
            <a:off x="533400" y="1752600"/>
            <a:ext cx="7948613" cy="1373188"/>
            <a:chOff x="384" y="1584"/>
            <a:chExt cx="5007" cy="865"/>
          </a:xfrm>
        </p:grpSpPr>
        <p:sp>
          <p:nvSpPr>
            <p:cNvPr id="8" name="Text Box 9">
              <a:extLst>
                <a:ext uri="{FF2B5EF4-FFF2-40B4-BE49-F238E27FC236}">
                  <a16:creationId xmlns:a16="http://schemas.microsoft.com/office/drawing/2014/main" id="{DA4365AE-3C1B-4070-9377-F1DB662B9D69}"/>
                </a:ext>
              </a:extLst>
            </p:cNvPr>
            <p:cNvSpPr txBox="1">
              <a:spLocks noChangeArrowheads="1"/>
            </p:cNvSpPr>
            <p:nvPr/>
          </p:nvSpPr>
          <p:spPr bwMode="auto">
            <a:xfrm>
              <a:off x="384" y="1584"/>
              <a:ext cx="5007"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ea typeface="黑体" panose="02010609060101010101" pitchFamily="49" charset="-122"/>
                </a:rPr>
                <a:t>        </a:t>
              </a:r>
              <a:r>
                <a:rPr lang="zh-CN" altLang="en-US" sz="2800" b="1">
                  <a:ea typeface="黑体" panose="02010609060101010101" pitchFamily="49" charset="-122"/>
                </a:rPr>
                <a:t>特别当                 时，由定理知</a:t>
              </a:r>
              <a:r>
                <a:rPr lang="en-US" altLang="zh-CN" sz="2800" b="1" i="1">
                  <a:ea typeface="黑体" panose="02010609060101010101" pitchFamily="49" charset="-122"/>
                </a:rPr>
                <a:t>X</a:t>
              </a:r>
              <a:r>
                <a:rPr lang="en-US" altLang="zh-CN" sz="2800" b="1">
                  <a:ea typeface="黑体" panose="02010609060101010101" pitchFamily="49" charset="-122"/>
                </a:rPr>
                <a:t>, </a:t>
              </a:r>
              <a:r>
                <a:rPr lang="en-US" altLang="zh-CN" sz="2800" b="1" i="1">
                  <a:ea typeface="黑体" panose="02010609060101010101" pitchFamily="49" charset="-122"/>
                </a:rPr>
                <a:t>Y </a:t>
              </a:r>
              <a:r>
                <a:rPr lang="zh-CN" altLang="en-US" sz="2800" b="1">
                  <a:ea typeface="黑体" panose="02010609060101010101" pitchFamily="49" charset="-122"/>
                </a:rPr>
                <a:t>间以概率</a:t>
              </a:r>
              <a:r>
                <a:rPr lang="en-US" altLang="zh-CN" sz="2800" b="1">
                  <a:ea typeface="黑体" panose="02010609060101010101" pitchFamily="49" charset="-122"/>
                </a:rPr>
                <a:t>1</a:t>
              </a:r>
            </a:p>
            <a:p>
              <a:pPr eaLnBrk="1" hangingPunct="1"/>
              <a:r>
                <a:rPr lang="zh-CN" altLang="en-US" sz="2800" b="1">
                  <a:ea typeface="黑体" panose="02010609060101010101" pitchFamily="49" charset="-122"/>
                </a:rPr>
                <a:t>存在着线性关系，于是        是一个可用来表示</a:t>
              </a:r>
              <a:r>
                <a:rPr lang="en-US" altLang="zh-CN" sz="2800" b="1" i="1">
                  <a:ea typeface="黑体" panose="02010609060101010101" pitchFamily="49" charset="-122"/>
                </a:rPr>
                <a:t>X</a:t>
              </a:r>
              <a:r>
                <a:rPr lang="zh-CN" altLang="en-US" sz="2800" b="1">
                  <a:ea typeface="黑体" panose="02010609060101010101" pitchFamily="49" charset="-122"/>
                </a:rPr>
                <a:t>，</a:t>
              </a:r>
            </a:p>
            <a:p>
              <a:pPr eaLnBrk="1" hangingPunct="1"/>
              <a:r>
                <a:rPr lang="en-US" altLang="zh-CN" sz="2800" b="1" i="1">
                  <a:ea typeface="黑体" panose="02010609060101010101" pitchFamily="49" charset="-122"/>
                </a:rPr>
                <a:t>Y</a:t>
              </a:r>
              <a:r>
                <a:rPr lang="zh-CN" altLang="en-US" sz="2800" b="1">
                  <a:ea typeface="黑体" panose="02010609060101010101" pitchFamily="49" charset="-122"/>
                </a:rPr>
                <a:t>之间线性关系紧密程度的量。</a:t>
              </a:r>
            </a:p>
          </p:txBody>
        </p:sp>
        <p:graphicFrame>
          <p:nvGraphicFramePr>
            <p:cNvPr id="9" name="Object 4">
              <a:extLst>
                <a:ext uri="{FF2B5EF4-FFF2-40B4-BE49-F238E27FC236}">
                  <a16:creationId xmlns:a16="http://schemas.microsoft.com/office/drawing/2014/main" id="{4BBC6912-894D-4A9A-808C-CA0B46A527D6}"/>
                </a:ext>
              </a:extLst>
            </p:cNvPr>
            <p:cNvGraphicFramePr>
              <a:graphicFrameLocks noChangeAspect="1"/>
            </p:cNvGraphicFramePr>
            <p:nvPr/>
          </p:nvGraphicFramePr>
          <p:xfrm>
            <a:off x="1632" y="1632"/>
            <a:ext cx="818" cy="258"/>
          </p:xfrm>
          <a:graphic>
            <a:graphicData uri="http://schemas.openxmlformats.org/presentationml/2006/ole">
              <mc:AlternateContent xmlns:mc="http://schemas.openxmlformats.org/markup-compatibility/2006">
                <mc:Choice xmlns:v="urn:schemas-microsoft-com:vml" Requires="v">
                  <p:oleObj spid="_x0000_s121025" name="Equation" r:id="rId5" imgW="1688760" imgH="533160" progId="Equation.3">
                    <p:embed/>
                  </p:oleObj>
                </mc:Choice>
                <mc:Fallback>
                  <p:oleObj name="Equation" r:id="rId5" imgW="1688760" imgH="533160" progId="Equation.3">
                    <p:embed/>
                    <p:pic>
                      <p:nvPicPr>
                        <p:cNvPr id="50180" name="Object 4">
                          <a:extLst>
                            <a:ext uri="{FF2B5EF4-FFF2-40B4-BE49-F238E27FC236}">
                              <a16:creationId xmlns:a16="http://schemas.microsoft.com/office/drawing/2014/main" id="{EFD6CACE-B0C8-4308-91E4-58A2AE76069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2" y="1632"/>
                          <a:ext cx="818"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5">
              <a:extLst>
                <a:ext uri="{FF2B5EF4-FFF2-40B4-BE49-F238E27FC236}">
                  <a16:creationId xmlns:a16="http://schemas.microsoft.com/office/drawing/2014/main" id="{408D91C0-666A-47C3-935A-6C9E3C239436}"/>
                </a:ext>
              </a:extLst>
            </p:cNvPr>
            <p:cNvGraphicFramePr>
              <a:graphicFrameLocks noChangeAspect="1"/>
            </p:cNvGraphicFramePr>
            <p:nvPr/>
          </p:nvGraphicFramePr>
          <p:xfrm>
            <a:off x="2736" y="1872"/>
            <a:ext cx="388" cy="258"/>
          </p:xfrm>
          <a:graphic>
            <a:graphicData uri="http://schemas.openxmlformats.org/presentationml/2006/ole">
              <mc:AlternateContent xmlns:mc="http://schemas.openxmlformats.org/markup-compatibility/2006">
                <mc:Choice xmlns:v="urn:schemas-microsoft-com:vml" Requires="v">
                  <p:oleObj spid="_x0000_s121026" name="Equation" r:id="rId7" imgW="799920" imgH="533160" progId="Equation.3">
                    <p:embed/>
                  </p:oleObj>
                </mc:Choice>
                <mc:Fallback>
                  <p:oleObj name="Equation" r:id="rId7" imgW="799920" imgH="533160" progId="Equation.3">
                    <p:embed/>
                    <p:pic>
                      <p:nvPicPr>
                        <p:cNvPr id="50181" name="Object 5">
                          <a:extLst>
                            <a:ext uri="{FF2B5EF4-FFF2-40B4-BE49-F238E27FC236}">
                              <a16:creationId xmlns:a16="http://schemas.microsoft.com/office/drawing/2014/main" id="{6BEF4CF0-BE73-48D3-8D3B-5452D523A85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36" y="1872"/>
                          <a:ext cx="388"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 name="Group 19">
            <a:extLst>
              <a:ext uri="{FF2B5EF4-FFF2-40B4-BE49-F238E27FC236}">
                <a16:creationId xmlns:a16="http://schemas.microsoft.com/office/drawing/2014/main" id="{A038A407-4040-4FCE-8BF1-4EB1F18634BC}"/>
              </a:ext>
            </a:extLst>
          </p:cNvPr>
          <p:cNvGrpSpPr>
            <a:grpSpLocks/>
          </p:cNvGrpSpPr>
          <p:nvPr/>
        </p:nvGrpSpPr>
        <p:grpSpPr bwMode="auto">
          <a:xfrm>
            <a:off x="457200" y="3048000"/>
            <a:ext cx="8153400" cy="946150"/>
            <a:chOff x="336" y="2400"/>
            <a:chExt cx="5136" cy="596"/>
          </a:xfrm>
        </p:grpSpPr>
        <p:sp>
          <p:nvSpPr>
            <p:cNvPr id="12" name="Text Box 12">
              <a:extLst>
                <a:ext uri="{FF2B5EF4-FFF2-40B4-BE49-F238E27FC236}">
                  <a16:creationId xmlns:a16="http://schemas.microsoft.com/office/drawing/2014/main" id="{4CE4D430-2498-4B06-BC71-AEB6E2459BF0}"/>
                </a:ext>
              </a:extLst>
            </p:cNvPr>
            <p:cNvSpPr txBox="1">
              <a:spLocks noChangeArrowheads="1"/>
            </p:cNvSpPr>
            <p:nvPr/>
          </p:nvSpPr>
          <p:spPr bwMode="auto">
            <a:xfrm>
              <a:off x="336" y="2400"/>
              <a:ext cx="5136"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ea typeface="黑体" panose="02010609060101010101" pitchFamily="49" charset="-122"/>
                </a:rPr>
                <a:t>        </a:t>
              </a:r>
              <a:r>
                <a:rPr lang="zh-CN" altLang="en-US" sz="2800" b="1">
                  <a:ea typeface="黑体" panose="02010609060101010101" pitchFamily="49" charset="-122"/>
                </a:rPr>
                <a:t>当           较大时，我们通常说 </a:t>
              </a:r>
              <a:r>
                <a:rPr lang="en-US" altLang="zh-CN" sz="2800" b="1" i="1">
                  <a:ea typeface="黑体" panose="02010609060101010101" pitchFamily="49" charset="-122"/>
                </a:rPr>
                <a:t>X</a:t>
              </a:r>
              <a:r>
                <a:rPr lang="en-US" altLang="zh-CN" sz="2800" b="1">
                  <a:ea typeface="黑体" panose="02010609060101010101" pitchFamily="49" charset="-122"/>
                </a:rPr>
                <a:t>, </a:t>
              </a:r>
              <a:r>
                <a:rPr lang="en-US" altLang="zh-CN" sz="2800" b="1" i="1">
                  <a:ea typeface="黑体" panose="02010609060101010101" pitchFamily="49" charset="-122"/>
                </a:rPr>
                <a:t>Y </a:t>
              </a:r>
              <a:r>
                <a:rPr lang="zh-CN" altLang="en-US" sz="2800" b="1">
                  <a:ea typeface="黑体" panose="02010609060101010101" pitchFamily="49" charset="-122"/>
                </a:rPr>
                <a:t>线性相关的程度较好，反之，则较差。</a:t>
              </a:r>
            </a:p>
          </p:txBody>
        </p:sp>
        <p:graphicFrame>
          <p:nvGraphicFramePr>
            <p:cNvPr id="13" name="Object 3">
              <a:extLst>
                <a:ext uri="{FF2B5EF4-FFF2-40B4-BE49-F238E27FC236}">
                  <a16:creationId xmlns:a16="http://schemas.microsoft.com/office/drawing/2014/main" id="{F8839D12-8147-45A5-AF0F-F91EC8257D16}"/>
                </a:ext>
              </a:extLst>
            </p:cNvPr>
            <p:cNvGraphicFramePr>
              <a:graphicFrameLocks noChangeAspect="1"/>
            </p:cNvGraphicFramePr>
            <p:nvPr/>
          </p:nvGraphicFramePr>
          <p:xfrm>
            <a:off x="1104" y="2400"/>
            <a:ext cx="554" cy="258"/>
          </p:xfrm>
          <a:graphic>
            <a:graphicData uri="http://schemas.openxmlformats.org/presentationml/2006/ole">
              <mc:AlternateContent xmlns:mc="http://schemas.openxmlformats.org/markup-compatibility/2006">
                <mc:Choice xmlns:v="urn:schemas-microsoft-com:vml" Requires="v">
                  <p:oleObj spid="_x0000_s121027" name="Equation" r:id="rId9" imgW="1143000" imgH="533160" progId="Equation.3">
                    <p:embed/>
                  </p:oleObj>
                </mc:Choice>
                <mc:Fallback>
                  <p:oleObj name="Equation" r:id="rId9" imgW="1143000" imgH="533160" progId="Equation.3">
                    <p:embed/>
                    <p:pic>
                      <p:nvPicPr>
                        <p:cNvPr id="50179" name="Object 3">
                          <a:extLst>
                            <a:ext uri="{FF2B5EF4-FFF2-40B4-BE49-F238E27FC236}">
                              <a16:creationId xmlns:a16="http://schemas.microsoft.com/office/drawing/2014/main" id="{E02DEDED-9ECA-4142-877B-FAF7AB7395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 y="2400"/>
                          <a:ext cx="554"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4" name="Group 20">
            <a:extLst>
              <a:ext uri="{FF2B5EF4-FFF2-40B4-BE49-F238E27FC236}">
                <a16:creationId xmlns:a16="http://schemas.microsoft.com/office/drawing/2014/main" id="{14111A87-7E0C-42E4-AE34-1E7929C95439}"/>
              </a:ext>
            </a:extLst>
          </p:cNvPr>
          <p:cNvGrpSpPr>
            <a:grpSpLocks/>
          </p:cNvGrpSpPr>
          <p:nvPr/>
        </p:nvGrpSpPr>
        <p:grpSpPr bwMode="auto">
          <a:xfrm>
            <a:off x="533400" y="3962400"/>
            <a:ext cx="8070850" cy="946150"/>
            <a:chOff x="384" y="2976"/>
            <a:chExt cx="5084" cy="596"/>
          </a:xfrm>
        </p:grpSpPr>
        <p:sp>
          <p:nvSpPr>
            <p:cNvPr id="15" name="Text Box 14">
              <a:extLst>
                <a:ext uri="{FF2B5EF4-FFF2-40B4-BE49-F238E27FC236}">
                  <a16:creationId xmlns:a16="http://schemas.microsoft.com/office/drawing/2014/main" id="{FF2E3EE0-75DD-4732-A6E4-0A5911A54254}"/>
                </a:ext>
              </a:extLst>
            </p:cNvPr>
            <p:cNvSpPr txBox="1">
              <a:spLocks noChangeArrowheads="1"/>
            </p:cNvSpPr>
            <p:nvPr/>
          </p:nvSpPr>
          <p:spPr bwMode="auto">
            <a:xfrm>
              <a:off x="384" y="2976"/>
              <a:ext cx="5084"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ea typeface="黑体" panose="02010609060101010101" pitchFamily="49" charset="-122"/>
                </a:rPr>
                <a:t>       </a:t>
              </a:r>
              <a:r>
                <a:rPr lang="zh-CN" altLang="en-US" sz="2800" b="1">
                  <a:ea typeface="黑体" panose="02010609060101010101" pitchFamily="49" charset="-122"/>
                </a:rPr>
                <a:t>特别当               时，称</a:t>
              </a:r>
              <a:r>
                <a:rPr lang="en-US" altLang="zh-CN" sz="2800" b="1" i="1">
                  <a:ea typeface="黑体" panose="02010609060101010101" pitchFamily="49" charset="-122"/>
                </a:rPr>
                <a:t>X</a:t>
              </a:r>
              <a:r>
                <a:rPr lang="zh-CN" altLang="en-US" sz="2800" b="1">
                  <a:ea typeface="黑体" panose="02010609060101010101" pitchFamily="49" charset="-122"/>
                </a:rPr>
                <a:t>和</a:t>
              </a:r>
              <a:r>
                <a:rPr lang="en-US" altLang="zh-CN" sz="2800" b="1" i="1">
                  <a:ea typeface="黑体" panose="02010609060101010101" pitchFamily="49" charset="-122"/>
                </a:rPr>
                <a:t>Y</a:t>
              </a:r>
              <a:r>
                <a:rPr lang="zh-CN" altLang="en-US" sz="2800" b="1">
                  <a:ea typeface="黑体" panose="02010609060101010101" pitchFamily="49" charset="-122"/>
                </a:rPr>
                <a:t>不相关</a:t>
              </a:r>
              <a:r>
                <a:rPr lang="en-US" altLang="zh-CN" sz="2800" b="1">
                  <a:ea typeface="黑体" panose="02010609060101010101" pitchFamily="49" charset="-122"/>
                </a:rPr>
                <a:t>(</a:t>
              </a:r>
              <a:r>
                <a:rPr lang="zh-CN" altLang="en-US" sz="2800" b="1">
                  <a:ea typeface="黑体" panose="02010609060101010101" pitchFamily="49" charset="-122"/>
                </a:rPr>
                <a:t>不存在线性</a:t>
              </a:r>
            </a:p>
            <a:p>
              <a:pPr eaLnBrk="1" hangingPunct="1"/>
              <a:r>
                <a:rPr lang="zh-CN" altLang="en-US" sz="2800" b="1">
                  <a:ea typeface="黑体" panose="02010609060101010101" pitchFamily="49" charset="-122"/>
                </a:rPr>
                <a:t>关系</a:t>
              </a:r>
              <a:r>
                <a:rPr lang="en-US" altLang="zh-CN" sz="2800" b="1">
                  <a:ea typeface="黑体" panose="02010609060101010101" pitchFamily="49" charset="-122"/>
                </a:rPr>
                <a:t>)</a:t>
              </a:r>
              <a:r>
                <a:rPr lang="zh-CN" altLang="en-US" sz="2800" b="1">
                  <a:ea typeface="黑体" panose="02010609060101010101" pitchFamily="49" charset="-122"/>
                </a:rPr>
                <a:t>。</a:t>
              </a:r>
            </a:p>
          </p:txBody>
        </p:sp>
        <p:graphicFrame>
          <p:nvGraphicFramePr>
            <p:cNvPr id="16" name="Object 2">
              <a:extLst>
                <a:ext uri="{FF2B5EF4-FFF2-40B4-BE49-F238E27FC236}">
                  <a16:creationId xmlns:a16="http://schemas.microsoft.com/office/drawing/2014/main" id="{89E1AE52-18D8-4703-9C50-ADE80E2CF6B3}"/>
                </a:ext>
              </a:extLst>
            </p:cNvPr>
            <p:cNvGraphicFramePr>
              <a:graphicFrameLocks noChangeAspect="1"/>
            </p:cNvGraphicFramePr>
            <p:nvPr/>
          </p:nvGraphicFramePr>
          <p:xfrm>
            <a:off x="1584" y="3024"/>
            <a:ext cx="732" cy="258"/>
          </p:xfrm>
          <a:graphic>
            <a:graphicData uri="http://schemas.openxmlformats.org/presentationml/2006/ole">
              <mc:AlternateContent xmlns:mc="http://schemas.openxmlformats.org/markup-compatibility/2006">
                <mc:Choice xmlns:v="urn:schemas-microsoft-com:vml" Requires="v">
                  <p:oleObj spid="_x0000_s121028" name="Equation" r:id="rId10" imgW="1511280" imgH="533160" progId="Equation.DSMT4">
                    <p:embed/>
                  </p:oleObj>
                </mc:Choice>
                <mc:Fallback>
                  <p:oleObj name="Equation" r:id="rId10" imgW="1511280" imgH="533160" progId="Equation.DSMT4">
                    <p:embed/>
                    <p:pic>
                      <p:nvPicPr>
                        <p:cNvPr id="50178" name="Object 2">
                          <a:extLst>
                            <a:ext uri="{FF2B5EF4-FFF2-40B4-BE49-F238E27FC236}">
                              <a16:creationId xmlns:a16="http://schemas.microsoft.com/office/drawing/2014/main" id="{DAD5851B-66F4-43D1-B38C-142DB7BDDC4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84" y="3024"/>
                          <a:ext cx="732"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7" name="Text Box 21">
            <a:extLst>
              <a:ext uri="{FF2B5EF4-FFF2-40B4-BE49-F238E27FC236}">
                <a16:creationId xmlns:a16="http://schemas.microsoft.com/office/drawing/2014/main" id="{71C53E0C-FA7B-43BE-9B9A-26FC3BEBF4EE}"/>
              </a:ext>
            </a:extLst>
          </p:cNvPr>
          <p:cNvSpPr txBox="1">
            <a:spLocks noChangeArrowheads="1"/>
          </p:cNvSpPr>
          <p:nvPr/>
        </p:nvSpPr>
        <p:spPr bwMode="auto">
          <a:xfrm>
            <a:off x="1101725" y="5181600"/>
            <a:ext cx="7432675" cy="954088"/>
          </a:xfrm>
          <a:prstGeom prst="rect">
            <a:avLst/>
          </a:prstGeom>
          <a:noFill/>
          <a:ln w="12700" cap="sq">
            <a:noFill/>
            <a:miter lim="800000"/>
            <a:headEnd type="none" w="sm" len="sm"/>
            <a:tailEnd type="none" w="sm" len="sm"/>
          </a:ln>
          <a:effectLst/>
        </p:spPr>
        <p:txBody>
          <a:bodyPr>
            <a:spAutoFit/>
          </a:bodyPr>
          <a:lstStyle/>
          <a:p>
            <a:pPr>
              <a:defRPr/>
            </a:pPr>
            <a:r>
              <a:rPr lang="zh-CN" altLang="en-US" sz="2800" b="1" dirty="0">
                <a:solidFill>
                  <a:srgbClr val="0000FF"/>
                </a:solidFill>
                <a:effectLst>
                  <a:outerShdw blurRad="38100" dist="38100" dir="2700000" algn="tl">
                    <a:srgbClr val="C0C0C0"/>
                  </a:outerShdw>
                </a:effectLst>
                <a:latin typeface="Arial" charset="0"/>
                <a:ea typeface="黑体" pitchFamily="2" charset="-122"/>
              </a:rPr>
              <a:t>不相关仅指不存在线性关系，并不意味着独立，它们之间还可能存在非线性关系。</a:t>
            </a:r>
          </a:p>
        </p:txBody>
      </p:sp>
    </p:spTree>
    <p:extLst>
      <p:ext uri="{BB962C8B-B14F-4D97-AF65-F5344CB8AC3E}">
        <p14:creationId xmlns:p14="http://schemas.microsoft.com/office/powerpoint/2010/main" val="2066226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17"/>
                                        </p:tgtEl>
                                        <p:attrNameLst>
                                          <p:attrName>style.visibility</p:attrName>
                                        </p:attrNameLst>
                                      </p:cBhvr>
                                      <p:to>
                                        <p:strVal val="visible"/>
                                      </p:to>
                                    </p:set>
                                    <p:animEffect transition="in" filter="wipe(up)">
                                      <p:cBhvr>
                                        <p:cTn id="27" dur="75"/>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7690E2-8FFC-41E0-B723-710139137296}"/>
              </a:ext>
            </a:extLst>
          </p:cNvPr>
          <p:cNvSpPr>
            <a:spLocks noGrp="1"/>
          </p:cNvSpPr>
          <p:nvPr>
            <p:ph type="title"/>
          </p:nvPr>
        </p:nvSpPr>
        <p:spPr/>
        <p:txBody>
          <a:bodyPr/>
          <a:lstStyle/>
          <a:p>
            <a:r>
              <a:rPr lang="en-US" altLang="zh-CN" dirty="0"/>
              <a:t>3.5-3 </a:t>
            </a:r>
            <a:r>
              <a:rPr lang="zh-CN" altLang="en-US" dirty="0"/>
              <a:t>随机变量的数字特征</a:t>
            </a:r>
          </a:p>
        </p:txBody>
      </p:sp>
      <p:sp>
        <p:nvSpPr>
          <p:cNvPr id="3" name="内容占位符 2">
            <a:extLst>
              <a:ext uri="{FF2B5EF4-FFF2-40B4-BE49-F238E27FC236}">
                <a16:creationId xmlns:a16="http://schemas.microsoft.com/office/drawing/2014/main" id="{76F5FCDC-D8A5-496C-88CA-7C883BCA320C}"/>
              </a:ext>
            </a:extLst>
          </p:cNvPr>
          <p:cNvSpPr>
            <a:spLocks noGrp="1"/>
          </p:cNvSpPr>
          <p:nvPr>
            <p:ph idx="1"/>
          </p:nvPr>
        </p:nvSpPr>
        <p:spPr/>
        <p:txBody>
          <a:bodyPr/>
          <a:lstStyle/>
          <a:p>
            <a:endParaRPr lang="zh-CN" altLang="en-US" dirty="0"/>
          </a:p>
        </p:txBody>
      </p:sp>
      <p:sp>
        <p:nvSpPr>
          <p:cNvPr id="4" name="Rectangle 2">
            <a:extLst>
              <a:ext uri="{FF2B5EF4-FFF2-40B4-BE49-F238E27FC236}">
                <a16:creationId xmlns:a16="http://schemas.microsoft.com/office/drawing/2014/main" id="{8B6AF654-7BBD-4360-8735-87987FC875D3}"/>
              </a:ext>
            </a:extLst>
          </p:cNvPr>
          <p:cNvSpPr txBox="1">
            <a:spLocks noChangeArrowheads="1"/>
          </p:cNvSpPr>
          <p:nvPr/>
        </p:nvSpPr>
        <p:spPr bwMode="auto">
          <a:xfrm>
            <a:off x="609600" y="533400"/>
            <a:ext cx="7543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baseline="0">
                <a:solidFill>
                  <a:srgbClr val="2C14BC"/>
                </a:solidFill>
                <a:latin typeface="+mj-lt"/>
                <a:ea typeface="+mj-ea"/>
                <a:cs typeface="+mj-cs"/>
              </a:defRPr>
            </a:lvl1pPr>
            <a:lvl2pPr algn="l" rtl="0" eaLnBrk="0" fontAlgn="base" hangingPunct="0">
              <a:spcBef>
                <a:spcPct val="0"/>
              </a:spcBef>
              <a:spcAft>
                <a:spcPct val="0"/>
              </a:spcAft>
              <a:defRPr sz="3200">
                <a:solidFill>
                  <a:schemeClr val="bg1"/>
                </a:solidFill>
                <a:latin typeface="Arial" pitchFamily="34" charset="0"/>
                <a:ea typeface="黑体" pitchFamily="49" charset="-122"/>
              </a:defRPr>
            </a:lvl2pPr>
            <a:lvl3pPr algn="l" rtl="0" eaLnBrk="0" fontAlgn="base" hangingPunct="0">
              <a:spcBef>
                <a:spcPct val="0"/>
              </a:spcBef>
              <a:spcAft>
                <a:spcPct val="0"/>
              </a:spcAft>
              <a:defRPr sz="3200">
                <a:solidFill>
                  <a:schemeClr val="bg1"/>
                </a:solidFill>
                <a:latin typeface="Arial" pitchFamily="34" charset="0"/>
                <a:ea typeface="黑体" pitchFamily="49" charset="-122"/>
              </a:defRPr>
            </a:lvl3pPr>
            <a:lvl4pPr algn="l" rtl="0" eaLnBrk="0" fontAlgn="base" hangingPunct="0">
              <a:spcBef>
                <a:spcPct val="0"/>
              </a:spcBef>
              <a:spcAft>
                <a:spcPct val="0"/>
              </a:spcAft>
              <a:defRPr sz="3200">
                <a:solidFill>
                  <a:schemeClr val="bg1"/>
                </a:solidFill>
                <a:latin typeface="Arial" pitchFamily="34" charset="0"/>
                <a:ea typeface="黑体" pitchFamily="49" charset="-122"/>
              </a:defRPr>
            </a:lvl4pPr>
            <a:lvl5pPr algn="l" rtl="0" eaLnBrk="0" fontAlgn="base" hangingPunct="0">
              <a:spcBef>
                <a:spcPct val="0"/>
              </a:spcBef>
              <a:spcAft>
                <a:spcPct val="0"/>
              </a:spcAft>
              <a:defRPr sz="3200">
                <a:solidFill>
                  <a:schemeClr val="bg1"/>
                </a:solidFill>
                <a:latin typeface="Arial" pitchFamily="34" charset="0"/>
                <a:ea typeface="黑体" pitchFamily="49" charset="-122"/>
              </a:defRPr>
            </a:lvl5pPr>
            <a:lvl6pPr marL="457200" algn="l" rtl="0" eaLnBrk="0" fontAlgn="base" hangingPunct="0">
              <a:spcBef>
                <a:spcPct val="0"/>
              </a:spcBef>
              <a:spcAft>
                <a:spcPct val="0"/>
              </a:spcAft>
              <a:defRPr sz="3200">
                <a:solidFill>
                  <a:schemeClr val="bg1"/>
                </a:solidFill>
                <a:latin typeface="Arial" pitchFamily="34" charset="0"/>
                <a:ea typeface="黑体" pitchFamily="49" charset="-122"/>
              </a:defRPr>
            </a:lvl6pPr>
            <a:lvl7pPr marL="914400" algn="l" rtl="0" eaLnBrk="0" fontAlgn="base" hangingPunct="0">
              <a:spcBef>
                <a:spcPct val="0"/>
              </a:spcBef>
              <a:spcAft>
                <a:spcPct val="0"/>
              </a:spcAft>
              <a:defRPr sz="3200">
                <a:solidFill>
                  <a:schemeClr val="bg1"/>
                </a:solidFill>
                <a:latin typeface="Arial" pitchFamily="34" charset="0"/>
                <a:ea typeface="黑体" pitchFamily="49" charset="-122"/>
              </a:defRPr>
            </a:lvl7pPr>
            <a:lvl8pPr marL="1371600" algn="l" rtl="0" eaLnBrk="0" fontAlgn="base" hangingPunct="0">
              <a:spcBef>
                <a:spcPct val="0"/>
              </a:spcBef>
              <a:spcAft>
                <a:spcPct val="0"/>
              </a:spcAft>
              <a:defRPr sz="3200">
                <a:solidFill>
                  <a:schemeClr val="bg1"/>
                </a:solidFill>
                <a:latin typeface="Arial" pitchFamily="34" charset="0"/>
                <a:ea typeface="黑体" pitchFamily="49" charset="-122"/>
              </a:defRPr>
            </a:lvl8pPr>
            <a:lvl9pPr marL="1828800" algn="l" rtl="0" eaLnBrk="0" fontAlgn="base" hangingPunct="0">
              <a:spcBef>
                <a:spcPct val="0"/>
              </a:spcBef>
              <a:spcAft>
                <a:spcPct val="0"/>
              </a:spcAft>
              <a:defRPr sz="3200">
                <a:solidFill>
                  <a:schemeClr val="bg1"/>
                </a:solidFill>
                <a:latin typeface="Arial" pitchFamily="34" charset="0"/>
                <a:ea typeface="黑体" pitchFamily="49" charset="-122"/>
              </a:defRPr>
            </a:lvl9pPr>
          </a:lstStyle>
          <a:p>
            <a:pPr>
              <a:defRPr/>
            </a:pPr>
            <a:r>
              <a:rPr lang="zh-CN" altLang="en-US" sz="3200" kern="0">
                <a:solidFill>
                  <a:srgbClr val="00B050"/>
                </a:solidFill>
                <a:effectLst>
                  <a:outerShdw blurRad="38100" dist="38100" dir="2700000" algn="tl">
                    <a:srgbClr val="C0C0C0"/>
                  </a:outerShdw>
                </a:effectLst>
                <a:ea typeface="黑体" pitchFamily="2" charset="-122"/>
              </a:rPr>
              <a:t>（</a:t>
            </a:r>
            <a:r>
              <a:rPr lang="en-US" altLang="zh-CN" sz="3200" kern="0">
                <a:solidFill>
                  <a:srgbClr val="00B050"/>
                </a:solidFill>
                <a:effectLst>
                  <a:outerShdw blurRad="38100" dist="38100" dir="2700000" algn="tl">
                    <a:srgbClr val="C0C0C0"/>
                  </a:outerShdw>
                </a:effectLst>
                <a:ea typeface="黑体" pitchFamily="2" charset="-122"/>
              </a:rPr>
              <a:t>5</a:t>
            </a:r>
            <a:r>
              <a:rPr lang="zh-CN" altLang="en-US" sz="3200" kern="0">
                <a:solidFill>
                  <a:srgbClr val="00B050"/>
                </a:solidFill>
                <a:effectLst>
                  <a:outerShdw blurRad="38100" dist="38100" dir="2700000" algn="tl">
                    <a:srgbClr val="C0C0C0"/>
                  </a:outerShdw>
                </a:effectLst>
                <a:ea typeface="黑体" pitchFamily="2" charset="-122"/>
              </a:rPr>
              <a:t>）相关矩阵</a:t>
            </a:r>
            <a:endParaRPr lang="zh-CN" altLang="en-US" sz="3200" kern="0" dirty="0">
              <a:solidFill>
                <a:srgbClr val="00B050"/>
              </a:solidFill>
              <a:effectLst>
                <a:outerShdw blurRad="38100" dist="38100" dir="2700000" algn="tl">
                  <a:srgbClr val="C0C0C0"/>
                </a:outerShdw>
              </a:effectLst>
              <a:ea typeface="黑体" pitchFamily="2" charset="-122"/>
            </a:endParaRPr>
          </a:p>
        </p:txBody>
      </p:sp>
      <p:sp>
        <p:nvSpPr>
          <p:cNvPr id="5" name="Text Box 3">
            <a:extLst>
              <a:ext uri="{FF2B5EF4-FFF2-40B4-BE49-F238E27FC236}">
                <a16:creationId xmlns:a16="http://schemas.microsoft.com/office/drawing/2014/main" id="{5951BA35-5774-416E-987D-481E0B7565AB}"/>
              </a:ext>
            </a:extLst>
          </p:cNvPr>
          <p:cNvSpPr txBox="1">
            <a:spLocks noChangeArrowheads="1"/>
          </p:cNvSpPr>
          <p:nvPr/>
        </p:nvSpPr>
        <p:spPr bwMode="auto">
          <a:xfrm>
            <a:off x="609600" y="1676400"/>
            <a:ext cx="801687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ea typeface="黑体" panose="02010609060101010101" pitchFamily="49" charset="-122"/>
              </a:rPr>
              <a:t>    把两个变量的相关扩大为若干对变量间相关，并把它们的相关系数按矩阵方式列出，</a:t>
            </a:r>
            <a:r>
              <a:rPr lang="zh-CN" altLang="en-US" sz="2800" b="1" i="1" dirty="0">
                <a:solidFill>
                  <a:srgbClr val="C00000"/>
                </a:solidFill>
                <a:ea typeface="黑体" panose="02010609060101010101" pitchFamily="49" charset="-122"/>
              </a:rPr>
              <a:t>称之为相关矩阵。</a:t>
            </a:r>
          </a:p>
        </p:txBody>
      </p:sp>
      <p:pic>
        <p:nvPicPr>
          <p:cNvPr id="6" name="Picture 4" descr="C:\Documents and Settings\Administrator\Application Data\Tencent\Users\36165046\QQ\WinTemp\RichOle\GL4F9N6VIW9M4HSXDBX9{[V.jpg">
            <a:extLst>
              <a:ext uri="{FF2B5EF4-FFF2-40B4-BE49-F238E27FC236}">
                <a16:creationId xmlns:a16="http://schemas.microsoft.com/office/drawing/2014/main" id="{EE1409A8-EF39-4C37-BB7D-CC28F4084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971800"/>
            <a:ext cx="4343400" cy="350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MCj03466450000[1]">
            <a:extLst>
              <a:ext uri="{FF2B5EF4-FFF2-40B4-BE49-F238E27FC236}">
                <a16:creationId xmlns:a16="http://schemas.microsoft.com/office/drawing/2014/main" id="{5307DC7C-F97A-4F05-9D79-0495471792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572000"/>
            <a:ext cx="1547813"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4656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5"/>
                                        </p:tgtEl>
                                        <p:attrNameLst>
                                          <p:attrName>style.visibility</p:attrName>
                                        </p:attrNameLst>
                                      </p:cBhvr>
                                      <p:to>
                                        <p:strVal val="visible"/>
                                      </p:to>
                                    </p:set>
                                    <p:animEffect transition="in" filter="wipe(left)">
                                      <p:cBhvr>
                                        <p:cTn id="7" dur="75"/>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4B017C-8649-4ACA-947A-48FF117DF56F}"/>
              </a:ext>
            </a:extLst>
          </p:cNvPr>
          <p:cNvSpPr>
            <a:spLocks noGrp="1"/>
          </p:cNvSpPr>
          <p:nvPr>
            <p:ph type="title"/>
          </p:nvPr>
        </p:nvSpPr>
        <p:spPr/>
        <p:txBody>
          <a:bodyPr/>
          <a:lstStyle/>
          <a:p>
            <a:r>
              <a:rPr lang="en-US" altLang="zh-CN" dirty="0"/>
              <a:t>3.2-2 </a:t>
            </a:r>
            <a:r>
              <a:rPr lang="zh-CN" altLang="en-US" dirty="0"/>
              <a:t>频率与概率</a:t>
            </a:r>
          </a:p>
        </p:txBody>
      </p:sp>
      <p:sp>
        <p:nvSpPr>
          <p:cNvPr id="3" name="内容占位符 2">
            <a:extLst>
              <a:ext uri="{FF2B5EF4-FFF2-40B4-BE49-F238E27FC236}">
                <a16:creationId xmlns:a16="http://schemas.microsoft.com/office/drawing/2014/main" id="{54BE70EE-53EA-4648-8E29-5E043427A84F}"/>
              </a:ext>
            </a:extLst>
          </p:cNvPr>
          <p:cNvSpPr>
            <a:spLocks noGrp="1"/>
          </p:cNvSpPr>
          <p:nvPr>
            <p:ph idx="1"/>
          </p:nvPr>
        </p:nvSpPr>
        <p:spPr/>
        <p:txBody>
          <a:bodyPr/>
          <a:lstStyle/>
          <a:p>
            <a:r>
              <a:rPr lang="zh-CN" altLang="en-US" dirty="0"/>
              <a:t>频率的性质</a:t>
            </a:r>
          </a:p>
        </p:txBody>
      </p:sp>
      <p:graphicFrame>
        <p:nvGraphicFramePr>
          <p:cNvPr id="4" name="Object 7">
            <a:extLst>
              <a:ext uri="{FF2B5EF4-FFF2-40B4-BE49-F238E27FC236}">
                <a16:creationId xmlns:a16="http://schemas.microsoft.com/office/drawing/2014/main" id="{BC2E6DD7-E08A-45D1-A5CF-5F637DB47269}"/>
              </a:ext>
            </a:extLst>
          </p:cNvPr>
          <p:cNvGraphicFramePr>
            <a:graphicFrameLocks noChangeAspect="1"/>
          </p:cNvGraphicFramePr>
          <p:nvPr>
            <p:extLst>
              <p:ext uri="{D42A27DB-BD31-4B8C-83A1-F6EECF244321}">
                <p14:modId xmlns:p14="http://schemas.microsoft.com/office/powerpoint/2010/main" val="3655896926"/>
              </p:ext>
            </p:extLst>
          </p:nvPr>
        </p:nvGraphicFramePr>
        <p:xfrm>
          <a:off x="304912" y="914466"/>
          <a:ext cx="7845425" cy="1987550"/>
        </p:xfrm>
        <a:graphic>
          <a:graphicData uri="http://schemas.openxmlformats.org/presentationml/2006/ole">
            <mc:AlternateContent xmlns:mc="http://schemas.openxmlformats.org/markup-compatibility/2006">
              <mc:Choice xmlns:v="urn:schemas-microsoft-com:vml" Requires="v">
                <p:oleObj spid="_x0000_s6434" name="Equation" r:id="rId3" imgW="3708360" imgH="939600" progId="Equation.DSMT4">
                  <p:embed/>
                </p:oleObj>
              </mc:Choice>
              <mc:Fallback>
                <p:oleObj name="Equation" r:id="rId3" imgW="3708360" imgH="939600" progId="Equation.DSMT4">
                  <p:embed/>
                  <p:pic>
                    <p:nvPicPr>
                      <p:cNvPr id="63495" name="Object 7">
                        <a:extLst>
                          <a:ext uri="{FF2B5EF4-FFF2-40B4-BE49-F238E27FC236}">
                            <a16:creationId xmlns:a16="http://schemas.microsoft.com/office/drawing/2014/main" id="{0609EB72-E857-4270-920B-D3D9DD7BB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912" y="914466"/>
                        <a:ext cx="7845425" cy="198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矩形 5">
            <a:extLst>
              <a:ext uri="{FF2B5EF4-FFF2-40B4-BE49-F238E27FC236}">
                <a16:creationId xmlns:a16="http://schemas.microsoft.com/office/drawing/2014/main" id="{6D0D7807-BB83-4855-82DF-2CF5A7349734}"/>
              </a:ext>
            </a:extLst>
          </p:cNvPr>
          <p:cNvSpPr/>
          <p:nvPr/>
        </p:nvSpPr>
        <p:spPr>
          <a:xfrm>
            <a:off x="309690" y="3163854"/>
            <a:ext cx="8148408" cy="523220"/>
          </a:xfrm>
          <a:prstGeom prst="rect">
            <a:avLst/>
          </a:prstGeom>
        </p:spPr>
        <p:txBody>
          <a:bodyPr wrap="square">
            <a:spAutoFit/>
          </a:bodyPr>
          <a:lstStyle/>
          <a:p>
            <a:r>
              <a:rPr lang="zh-CN" altLang="en-US" sz="2800" dirty="0">
                <a:latin typeface="宋体" panose="02010600030101010101" pitchFamily="2" charset="-122"/>
              </a:rPr>
              <a:t>且     随</a:t>
            </a:r>
            <a:r>
              <a:rPr lang="en-US" altLang="zh-CN" sz="2800" i="1" dirty="0">
                <a:latin typeface="宋体" panose="02010600030101010101" pitchFamily="2" charset="-122"/>
              </a:rPr>
              <a:t>n</a:t>
            </a:r>
            <a:r>
              <a:rPr lang="zh-CN" altLang="en-US" sz="2800" dirty="0">
                <a:latin typeface="宋体" panose="02010600030101010101" pitchFamily="2" charset="-122"/>
              </a:rPr>
              <a:t>的增大渐趋稳定，记稳定值为</a:t>
            </a:r>
            <a:r>
              <a:rPr lang="en-US" altLang="zh-CN" sz="2800" i="1" dirty="0">
                <a:latin typeface="宋体" panose="02010600030101010101" pitchFamily="2" charset="-122"/>
              </a:rPr>
              <a:t>p</a:t>
            </a:r>
            <a:r>
              <a:rPr lang="zh-CN" altLang="en-US" sz="2800" dirty="0">
                <a:latin typeface="宋体" panose="02010600030101010101" pitchFamily="2" charset="-122"/>
              </a:rPr>
              <a:t>．</a:t>
            </a:r>
            <a:endParaRPr lang="zh-CN" altLang="en-US" sz="2800" dirty="0"/>
          </a:p>
        </p:txBody>
      </p:sp>
      <p:graphicFrame>
        <p:nvGraphicFramePr>
          <p:cNvPr id="7" name="Object 11">
            <a:extLst>
              <a:ext uri="{FF2B5EF4-FFF2-40B4-BE49-F238E27FC236}">
                <a16:creationId xmlns:a16="http://schemas.microsoft.com/office/drawing/2014/main" id="{F52B7A4F-0CBC-428D-A8B7-FD16FEDE354B}"/>
              </a:ext>
            </a:extLst>
          </p:cNvPr>
          <p:cNvGraphicFramePr>
            <a:graphicFrameLocks noChangeAspect="1"/>
          </p:cNvGraphicFramePr>
          <p:nvPr>
            <p:extLst>
              <p:ext uri="{D42A27DB-BD31-4B8C-83A1-F6EECF244321}">
                <p14:modId xmlns:p14="http://schemas.microsoft.com/office/powerpoint/2010/main" val="2923432031"/>
              </p:ext>
            </p:extLst>
          </p:nvPr>
        </p:nvGraphicFramePr>
        <p:xfrm>
          <a:off x="762100" y="3195276"/>
          <a:ext cx="792162" cy="460375"/>
        </p:xfrm>
        <a:graphic>
          <a:graphicData uri="http://schemas.openxmlformats.org/presentationml/2006/ole">
            <mc:AlternateContent xmlns:mc="http://schemas.openxmlformats.org/markup-compatibility/2006">
              <mc:Choice xmlns:v="urn:schemas-microsoft-com:vml" Requires="v">
                <p:oleObj spid="_x0000_s6435" name="Equation" r:id="rId5" imgW="393480" imgH="228600" progId="Equation.DSMT4">
                  <p:embed/>
                </p:oleObj>
              </mc:Choice>
              <mc:Fallback>
                <p:oleObj name="Equation" r:id="rId5" imgW="393480" imgH="228600" progId="Equation.DSMT4">
                  <p:embed/>
                  <p:pic>
                    <p:nvPicPr>
                      <p:cNvPr id="63499" name="Object 11">
                        <a:extLst>
                          <a:ext uri="{FF2B5EF4-FFF2-40B4-BE49-F238E27FC236}">
                            <a16:creationId xmlns:a16="http://schemas.microsoft.com/office/drawing/2014/main" id="{540D7532-3D64-4C29-B30A-A7E426AE91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100" y="3195276"/>
                        <a:ext cx="792162"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71388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0519DE-1B22-4ECB-995A-4690DB85145F}"/>
              </a:ext>
            </a:extLst>
          </p:cNvPr>
          <p:cNvSpPr>
            <a:spLocks noGrp="1"/>
          </p:cNvSpPr>
          <p:nvPr>
            <p:ph type="title"/>
          </p:nvPr>
        </p:nvSpPr>
        <p:spPr/>
        <p:txBody>
          <a:bodyPr/>
          <a:lstStyle/>
          <a:p>
            <a:r>
              <a:rPr lang="en-US" altLang="zh-CN" dirty="0"/>
              <a:t>3.2-2 </a:t>
            </a:r>
            <a:r>
              <a:rPr lang="zh-CN" altLang="en-US" dirty="0"/>
              <a:t>频率与概率</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14218DE-B434-4543-91F2-5BFB7792FD94}"/>
                  </a:ext>
                </a:extLst>
              </p:cNvPr>
              <p:cNvSpPr>
                <a:spLocks noGrp="1"/>
              </p:cNvSpPr>
              <p:nvPr>
                <p:ph idx="1"/>
              </p:nvPr>
            </p:nvSpPr>
            <p:spPr/>
            <p:txBody>
              <a:bodyPr/>
              <a:lstStyle/>
              <a:p>
                <a:r>
                  <a:rPr lang="zh-CN" altLang="en-US" dirty="0">
                    <a:solidFill>
                      <a:srgbClr val="FF0000"/>
                    </a:solidFill>
                  </a:rPr>
                  <a:t>概率</a:t>
                </a:r>
                <a:endParaRPr lang="en-US" altLang="zh-CN" dirty="0">
                  <a:solidFill>
                    <a:srgbClr val="FF0000"/>
                  </a:solidFill>
                </a:endParaRPr>
              </a:p>
              <a:p>
                <a:pPr lvl="1"/>
                <a:r>
                  <a:rPr lang="zh-CN" altLang="en-US" sz="2400" dirty="0"/>
                  <a:t>定义： 	      的稳定值或理论值</a:t>
                </a:r>
                <a:r>
                  <a:rPr lang="en-US" altLang="zh-CN" sz="2400" dirty="0">
                    <a:latin typeface="宋体" panose="02010600030101010101" pitchFamily="2" charset="-122"/>
                  </a:rPr>
                  <a:t>p</a:t>
                </a:r>
                <a:r>
                  <a:rPr lang="zh-CN" altLang="en-US" sz="2400" dirty="0"/>
                  <a:t>定义为事件</a:t>
                </a:r>
                <a:r>
                  <a:rPr lang="en-US" altLang="zh-CN" sz="2400" dirty="0">
                    <a:latin typeface="宋体" panose="02010600030101010101" pitchFamily="2" charset="-122"/>
                  </a:rPr>
                  <a:t>A</a:t>
                </a:r>
                <a:r>
                  <a:rPr lang="zh-CN" altLang="en-US" sz="2400" dirty="0"/>
                  <a:t>的概率，记为</a:t>
                </a:r>
                <a:r>
                  <a:rPr lang="en-US" altLang="zh-CN" sz="2400" dirty="0">
                    <a:latin typeface="Times New Roman" panose="02020603050405020304" pitchFamily="18" charset="0"/>
                    <a:cs typeface="Times New Roman" panose="02020603050405020304" pitchFamily="18" charset="0"/>
                  </a:rPr>
                  <a:t>P(A)=p</a:t>
                </a:r>
              </a:p>
              <a:p>
                <a:pPr lvl="1"/>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b="0" i="1" smtClean="0">
                            <a:latin typeface="Cambria Math" panose="02040503050406030204" pitchFamily="18" charset="0"/>
                          </a:rPr>
                          <m:t>2</m:t>
                        </m:r>
                      </m:sub>
                    </m:sSub>
                    <m:r>
                      <a:rPr lang="en-US" altLang="zh-CN" sz="2400" b="0" i="0" smtClean="0">
                        <a:latin typeface="Cambria Math" panose="02040503050406030204" pitchFamily="18" charset="0"/>
                      </a:rPr>
                      <m:t>,…,</m:t>
                    </m:r>
                  </m:oMath>
                </a14:m>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b="0" i="1" smtClean="0">
                            <a:latin typeface="Cambria Math" panose="02040503050406030204" pitchFamily="18" charset="0"/>
                          </a:rPr>
                          <m:t>𝑘</m:t>
                        </m:r>
                      </m:sub>
                    </m:sSub>
                  </m:oMath>
                </a14:m>
                <a:r>
                  <a:rPr lang="zh-CN" altLang="en-US" sz="2400" dirty="0">
                    <a:latin typeface="宋体" panose="02010600030101010101" pitchFamily="2" charset="-122"/>
                  </a:rPr>
                  <a:t>为事件</a:t>
                </a:r>
                <a14:m>
                  <m:oMath xmlns:m="http://schemas.openxmlformats.org/officeDocument/2006/math">
                    <m:r>
                      <a:rPr lang="en-US" altLang="zh-CN" sz="2400" i="1">
                        <a:latin typeface="Cambria Math" panose="02040503050406030204" pitchFamily="18" charset="0"/>
                      </a:rPr>
                      <m:t>𝐴</m:t>
                    </m:r>
                  </m:oMath>
                </a14:m>
                <a:r>
                  <a:rPr lang="zh-CN" altLang="en-US" sz="2400" b="1" dirty="0">
                    <a:latin typeface="宋体" panose="02010600030101010101" pitchFamily="2" charset="-122"/>
                  </a:rPr>
                  <a:t>的所有可能发生的情形，若</a:t>
                </a:r>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2</m:t>
                        </m:r>
                      </m:sub>
                    </m:sSub>
                    <m:r>
                      <a:rPr lang="en-US" altLang="zh-CN" sz="2400">
                        <a:latin typeface="Cambria Math" panose="02040503050406030204" pitchFamily="18" charset="0"/>
                      </a:rPr>
                      <m:t>,…,</m:t>
                    </m:r>
                  </m:oMath>
                </a14:m>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𝑘</m:t>
                        </m:r>
                      </m:sub>
                    </m:sSub>
                  </m:oMath>
                </a14:m>
                <a:r>
                  <a:rPr lang="zh-CN" altLang="en-US" sz="2400" b="1" dirty="0">
                    <a:latin typeface="宋体" panose="02010600030101010101" pitchFamily="2" charset="-122"/>
                  </a:rPr>
                  <a:t>两两互不相容，则</a:t>
                </a:r>
                <a:endParaRPr lang="en-US" altLang="zh-CN" sz="2400" b="1" i="1" dirty="0">
                  <a:latin typeface="Cambria Math" panose="02040503050406030204" pitchFamily="18" charset="0"/>
                </a:endParaRPr>
              </a:p>
              <a:p>
                <a:pPr marL="457200" lvl="1" indent="0">
                  <a:buNone/>
                </a:pPr>
                <a:endParaRPr lang="en-US" altLang="zh-CN" sz="2400" b="1"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𝑷</m:t>
                      </m:r>
                      <m:d>
                        <m:dPr>
                          <m:ctrlPr>
                            <a:rPr lang="en-US" altLang="zh-CN" sz="2400" b="1" i="1">
                              <a:latin typeface="Cambria Math" panose="02040503050406030204" pitchFamily="18" charset="0"/>
                            </a:rPr>
                          </m:ctrlPr>
                        </m:dPr>
                        <m:e>
                          <m:nary>
                            <m:naryPr>
                              <m:chr m:val="⋃"/>
                              <m:ctrlPr>
                                <a:rPr lang="en-US" altLang="zh-CN" sz="2400" b="1" i="1">
                                  <a:latin typeface="Cambria Math" panose="02040503050406030204" pitchFamily="18" charset="0"/>
                                </a:rPr>
                              </m:ctrlPr>
                            </m:naryPr>
                            <m:sub>
                              <m:r>
                                <m:rPr>
                                  <m:brk m:alnAt="23"/>
                                </m:rPr>
                                <a:rPr lang="en-US" altLang="zh-CN" sz="2400" b="1" i="1">
                                  <a:latin typeface="Cambria Math" panose="02040503050406030204" pitchFamily="18" charset="0"/>
                                </a:rPr>
                                <m:t>𝒊</m:t>
                              </m:r>
                              <m:r>
                                <a:rPr lang="en-US" altLang="zh-CN" sz="2400" b="1" i="1">
                                  <a:latin typeface="Cambria Math" panose="02040503050406030204" pitchFamily="18" charset="0"/>
                                </a:rPr>
                                <m:t>=</m:t>
                              </m:r>
                              <m:r>
                                <a:rPr lang="en-US" altLang="zh-CN" sz="2400" b="1" i="1">
                                  <a:latin typeface="Cambria Math" panose="02040503050406030204" pitchFamily="18" charset="0"/>
                                </a:rPr>
                                <m:t>𝟏</m:t>
                              </m:r>
                            </m:sub>
                            <m:sup>
                              <m:r>
                                <a:rPr lang="en-US" altLang="zh-CN" sz="2400" b="1" i="1">
                                  <a:latin typeface="Cambria Math" panose="02040503050406030204" pitchFamily="18" charset="0"/>
                                </a:rPr>
                                <m:t>𝒌</m:t>
                              </m:r>
                            </m:sup>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𝑖</m:t>
                                  </m:r>
                                </m:sub>
                              </m:sSub>
                            </m:e>
                          </m:nary>
                        </m:e>
                      </m:d>
                      <m:r>
                        <a:rPr lang="en-US" altLang="zh-CN" sz="2400" b="1" i="1">
                          <a:latin typeface="Cambria Math" panose="02040503050406030204" pitchFamily="18" charset="0"/>
                        </a:rPr>
                        <m:t>=</m:t>
                      </m:r>
                      <m:nary>
                        <m:naryPr>
                          <m:chr m:val="∑"/>
                          <m:ctrlPr>
                            <a:rPr lang="en-US" altLang="zh-CN" sz="2400" b="1" i="1">
                              <a:latin typeface="Cambria Math" panose="02040503050406030204" pitchFamily="18" charset="0"/>
                            </a:rPr>
                          </m:ctrlPr>
                        </m:naryPr>
                        <m:sub>
                          <m:r>
                            <m:rPr>
                              <m:brk m:alnAt="23"/>
                            </m:rPr>
                            <a:rPr lang="en-US" altLang="zh-CN" sz="2400" b="1" i="1">
                              <a:latin typeface="Cambria Math" panose="02040503050406030204" pitchFamily="18" charset="0"/>
                            </a:rPr>
                            <m:t>𝒊</m:t>
                          </m:r>
                          <m:r>
                            <a:rPr lang="en-US" altLang="zh-CN" sz="2400" b="1" i="1">
                              <a:latin typeface="Cambria Math" panose="02040503050406030204" pitchFamily="18" charset="0"/>
                            </a:rPr>
                            <m:t>=</m:t>
                          </m:r>
                          <m:r>
                            <a:rPr lang="en-US" altLang="zh-CN" sz="2400" b="1" i="1">
                              <a:latin typeface="Cambria Math" panose="02040503050406030204" pitchFamily="18" charset="0"/>
                            </a:rPr>
                            <m:t>𝟏</m:t>
                          </m:r>
                        </m:sub>
                        <m:sup>
                          <m:r>
                            <a:rPr lang="en-US" altLang="zh-CN" sz="2400" b="1" i="1" smtClean="0">
                              <a:latin typeface="Cambria Math" panose="02040503050406030204" pitchFamily="18" charset="0"/>
                            </a:rPr>
                            <m:t>𝒌</m:t>
                          </m:r>
                        </m:sup>
                        <m:e>
                          <m:r>
                            <a:rPr lang="en-US" altLang="zh-CN" sz="2400" b="1" i="1" smtClean="0">
                              <a:latin typeface="Cambria Math" panose="02040503050406030204" pitchFamily="18" charset="0"/>
                            </a:rPr>
                            <m:t>𝑷</m:t>
                          </m:r>
                        </m:e>
                      </m:nary>
                      <m:d>
                        <m:dPr>
                          <m:ctrlPr>
                            <a:rPr lang="en-US" altLang="zh-CN" sz="2400" b="1" i="1" smtClean="0">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𝑖</m:t>
                              </m:r>
                            </m:sub>
                          </m:sSub>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oMath>
                  </m:oMathPara>
                </a14:m>
                <a:endParaRPr lang="en-US" altLang="zh-CN" sz="2400" b="1" dirty="0">
                  <a:latin typeface="宋体" panose="02010600030101010101" pitchFamily="2" charset="-122"/>
                </a:endParaRPr>
              </a:p>
              <a:p>
                <a:r>
                  <a:rPr lang="zh-CN" altLang="en-US" sz="2600" b="1" dirty="0">
                    <a:solidFill>
                      <a:srgbClr val="FF0000"/>
                    </a:solidFill>
                    <a:latin typeface="Cambria Math" panose="02040503050406030204" pitchFamily="18" charset="0"/>
                  </a:rPr>
                  <a:t>概率的性质</a:t>
                </a:r>
                <a:endParaRPr lang="en-US" altLang="zh-CN" sz="2600" b="1" dirty="0">
                  <a:solidFill>
                    <a:srgbClr val="FF0000"/>
                  </a:solidFill>
                  <a:latin typeface="Cambria Math" panose="02040503050406030204" pitchFamily="18" charset="0"/>
                </a:endParaRPr>
              </a:p>
              <a:p>
                <a:pPr lvl="1"/>
                <a:endParaRPr lang="en-US" altLang="zh-CN" sz="2400" b="1" dirty="0">
                  <a:latin typeface="Cambria Math" panose="02040503050406030204" pitchFamily="18" charset="0"/>
                </a:endParaRPr>
              </a:p>
              <a:p>
                <a:pPr lvl="1"/>
                <a:endParaRPr lang="en-US" altLang="zh-CN" sz="2400" dirty="0">
                  <a:latin typeface="宋体" panose="02010600030101010101" pitchFamily="2" charset="-122"/>
                </a:endParaRPr>
              </a:p>
              <a:p>
                <a:pPr lvl="1"/>
                <a:endParaRPr lang="en-US" altLang="zh-CN" sz="2400" dirty="0">
                  <a:latin typeface="宋体" panose="02010600030101010101" pitchFamily="2" charset="-122"/>
                </a:endParaRPr>
              </a:p>
              <a:p>
                <a:pPr lvl="1"/>
                <a:endParaRPr lang="zh-CN" altLang="en-US" dirty="0"/>
              </a:p>
            </p:txBody>
          </p:sp>
        </mc:Choice>
        <mc:Fallback xmlns="">
          <p:sp>
            <p:nvSpPr>
              <p:cNvPr id="3" name="内容占位符 2">
                <a:extLst>
                  <a:ext uri="{FF2B5EF4-FFF2-40B4-BE49-F238E27FC236}">
                    <a16:creationId xmlns:a16="http://schemas.microsoft.com/office/drawing/2014/main" id="{E14218DE-B434-4543-91F2-5BFB7792FD94}"/>
                  </a:ext>
                </a:extLst>
              </p:cNvPr>
              <p:cNvSpPr>
                <a:spLocks noGrp="1" noRot="1" noChangeAspect="1" noMove="1" noResize="1" noEditPoints="1" noAdjustHandles="1" noChangeArrowheads="1" noChangeShapeType="1" noTextEdit="1"/>
              </p:cNvSpPr>
              <p:nvPr>
                <p:ph idx="1"/>
              </p:nvPr>
            </p:nvSpPr>
            <p:spPr>
              <a:blipFill>
                <a:blip r:embed="rId4"/>
                <a:stretch>
                  <a:fillRect l="-475" t="-473"/>
                </a:stretch>
              </a:blipFill>
            </p:spPr>
            <p:txBody>
              <a:bodyPr/>
              <a:lstStyle/>
              <a:p>
                <a:r>
                  <a:rPr lang="zh-CN" altLang="en-US">
                    <a:noFill/>
                  </a:rPr>
                  <a:t> </a:t>
                </a:r>
              </a:p>
            </p:txBody>
          </p:sp>
        </mc:Fallback>
      </mc:AlternateContent>
      <p:graphicFrame>
        <p:nvGraphicFramePr>
          <p:cNvPr id="4" name="Object 4">
            <a:extLst>
              <a:ext uri="{FF2B5EF4-FFF2-40B4-BE49-F238E27FC236}">
                <a16:creationId xmlns:a16="http://schemas.microsoft.com/office/drawing/2014/main" id="{202443D7-51AF-45C2-9192-0AF5BEF9D333}"/>
              </a:ext>
            </a:extLst>
          </p:cNvPr>
          <p:cNvGraphicFramePr>
            <a:graphicFrameLocks noChangeAspect="1"/>
          </p:cNvGraphicFramePr>
          <p:nvPr>
            <p:extLst>
              <p:ext uri="{D42A27DB-BD31-4B8C-83A1-F6EECF244321}">
                <p14:modId xmlns:p14="http://schemas.microsoft.com/office/powerpoint/2010/main" val="397453858"/>
              </p:ext>
            </p:extLst>
          </p:nvPr>
        </p:nvGraphicFramePr>
        <p:xfrm>
          <a:off x="1600278" y="914466"/>
          <a:ext cx="817562" cy="474663"/>
        </p:xfrm>
        <a:graphic>
          <a:graphicData uri="http://schemas.openxmlformats.org/presentationml/2006/ole">
            <mc:AlternateContent xmlns:mc="http://schemas.openxmlformats.org/markup-compatibility/2006">
              <mc:Choice xmlns:v="urn:schemas-microsoft-com:vml" Requires="v">
                <p:oleObj spid="_x0000_s7734" name="Equation" r:id="rId5" imgW="393480" imgH="228600" progId="Equation.DSMT4">
                  <p:embed/>
                </p:oleObj>
              </mc:Choice>
              <mc:Fallback>
                <p:oleObj name="Equation" r:id="rId5" imgW="393480" imgH="228600" progId="Equation.DSMT4">
                  <p:embed/>
                  <p:pic>
                    <p:nvPicPr>
                      <p:cNvPr id="66564" name="Object 4">
                        <a:extLst>
                          <a:ext uri="{FF2B5EF4-FFF2-40B4-BE49-F238E27FC236}">
                            <a16:creationId xmlns:a16="http://schemas.microsoft.com/office/drawing/2014/main" id="{447AEB68-2EEF-43EB-BCED-3D419DDDC2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78" y="914466"/>
                        <a:ext cx="817562"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29">
            <a:extLst>
              <a:ext uri="{FF2B5EF4-FFF2-40B4-BE49-F238E27FC236}">
                <a16:creationId xmlns:a16="http://schemas.microsoft.com/office/drawing/2014/main" id="{BF419869-DEF1-4580-992F-FE718822F6ED}"/>
              </a:ext>
            </a:extLst>
          </p:cNvPr>
          <p:cNvGraphicFramePr>
            <a:graphicFrameLocks noChangeAspect="1"/>
          </p:cNvGraphicFramePr>
          <p:nvPr>
            <p:extLst>
              <p:ext uri="{D42A27DB-BD31-4B8C-83A1-F6EECF244321}">
                <p14:modId xmlns:p14="http://schemas.microsoft.com/office/powerpoint/2010/main" val="4199727414"/>
              </p:ext>
            </p:extLst>
          </p:nvPr>
        </p:nvGraphicFramePr>
        <p:xfrm>
          <a:off x="685902" y="4190980"/>
          <a:ext cx="2840038" cy="474662"/>
        </p:xfrm>
        <a:graphic>
          <a:graphicData uri="http://schemas.openxmlformats.org/presentationml/2006/ole">
            <mc:AlternateContent xmlns:mc="http://schemas.openxmlformats.org/markup-compatibility/2006">
              <mc:Choice xmlns:v="urn:schemas-microsoft-com:vml" Requires="v">
                <p:oleObj spid="_x0000_s7735" name="Equation" r:id="rId7" imgW="1143000" imgH="228600" progId="Equation.DSMT4">
                  <p:embed/>
                </p:oleObj>
              </mc:Choice>
              <mc:Fallback>
                <p:oleObj name="Equation" r:id="rId7" imgW="1143000" imgH="228600" progId="Equation.DSMT4">
                  <p:embed/>
                  <p:pic>
                    <p:nvPicPr>
                      <p:cNvPr id="69661" name="Object 29">
                        <a:extLst>
                          <a:ext uri="{FF2B5EF4-FFF2-40B4-BE49-F238E27FC236}">
                            <a16:creationId xmlns:a16="http://schemas.microsoft.com/office/drawing/2014/main" id="{43AED9CA-F46F-4A6F-94DB-3237F3B3588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902" y="4190980"/>
                        <a:ext cx="2840038" cy="47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43">
            <a:extLst>
              <a:ext uri="{FF2B5EF4-FFF2-40B4-BE49-F238E27FC236}">
                <a16:creationId xmlns:a16="http://schemas.microsoft.com/office/drawing/2014/main" id="{87260DAF-7EE7-4682-8CEE-971BDB908436}"/>
              </a:ext>
            </a:extLst>
          </p:cNvPr>
          <p:cNvGraphicFramePr>
            <a:graphicFrameLocks noChangeAspect="1"/>
          </p:cNvGraphicFramePr>
          <p:nvPr>
            <p:extLst>
              <p:ext uri="{D42A27DB-BD31-4B8C-83A1-F6EECF244321}">
                <p14:modId xmlns:p14="http://schemas.microsoft.com/office/powerpoint/2010/main" val="2976448636"/>
              </p:ext>
            </p:extLst>
          </p:nvPr>
        </p:nvGraphicFramePr>
        <p:xfrm>
          <a:off x="685902" y="4779003"/>
          <a:ext cx="7934325" cy="485775"/>
        </p:xfrm>
        <a:graphic>
          <a:graphicData uri="http://schemas.openxmlformats.org/presentationml/2006/ole">
            <mc:AlternateContent xmlns:mc="http://schemas.openxmlformats.org/markup-compatibility/2006">
              <mc:Choice xmlns:v="urn:schemas-microsoft-com:vml" Requires="v">
                <p:oleObj spid="_x0000_s7736" name="Equation" r:id="rId9" imgW="3733560" imgH="228600" progId="Equation.DSMT4">
                  <p:embed/>
                </p:oleObj>
              </mc:Choice>
              <mc:Fallback>
                <p:oleObj name="Equation" r:id="rId9" imgW="3733560" imgH="228600" progId="Equation.DSMT4">
                  <p:embed/>
                  <p:pic>
                    <p:nvPicPr>
                      <p:cNvPr id="69675" name="Object 43">
                        <a:extLst>
                          <a:ext uri="{FF2B5EF4-FFF2-40B4-BE49-F238E27FC236}">
                            <a16:creationId xmlns:a16="http://schemas.microsoft.com/office/drawing/2014/main" id="{B6A2D43D-7E56-4BF8-AD29-F4CEE84D497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902" y="4779003"/>
                        <a:ext cx="79343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14">
            <a:extLst>
              <a:ext uri="{FF2B5EF4-FFF2-40B4-BE49-F238E27FC236}">
                <a16:creationId xmlns:a16="http://schemas.microsoft.com/office/drawing/2014/main" id="{83C145C4-90C0-4EAA-BCC2-0BD2F8D8A0DA}"/>
              </a:ext>
            </a:extLst>
          </p:cNvPr>
          <p:cNvGraphicFramePr>
            <a:graphicFrameLocks noChangeAspect="1"/>
          </p:cNvGraphicFramePr>
          <p:nvPr>
            <p:extLst>
              <p:ext uri="{D42A27DB-BD31-4B8C-83A1-F6EECF244321}">
                <p14:modId xmlns:p14="http://schemas.microsoft.com/office/powerpoint/2010/main" val="1331206739"/>
              </p:ext>
            </p:extLst>
          </p:nvPr>
        </p:nvGraphicFramePr>
        <p:xfrm>
          <a:off x="685902" y="5535883"/>
          <a:ext cx="7297738" cy="487362"/>
        </p:xfrm>
        <a:graphic>
          <a:graphicData uri="http://schemas.openxmlformats.org/presentationml/2006/ole">
            <mc:AlternateContent xmlns:mc="http://schemas.openxmlformats.org/markup-compatibility/2006">
              <mc:Choice xmlns:v="urn:schemas-microsoft-com:vml" Requires="v">
                <p:oleObj spid="_x0000_s7737" name="Equation" r:id="rId11" imgW="3441600" imgH="228600" progId="Equation.DSMT4">
                  <p:embed/>
                </p:oleObj>
              </mc:Choice>
              <mc:Fallback>
                <p:oleObj name="Equation" r:id="rId11" imgW="3441600" imgH="228600" progId="Equation.DSMT4">
                  <p:embed/>
                  <p:pic>
                    <p:nvPicPr>
                      <p:cNvPr id="69646" name="Object 14">
                        <a:extLst>
                          <a:ext uri="{FF2B5EF4-FFF2-40B4-BE49-F238E27FC236}">
                            <a16:creationId xmlns:a16="http://schemas.microsoft.com/office/drawing/2014/main" id="{08D12213-313C-4D44-867B-16E18CDA911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5902" y="5535883"/>
                        <a:ext cx="7297738"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5058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dirty="0"/>
              <a:t>提纲</a:t>
            </a:r>
          </a:p>
        </p:txBody>
      </p:sp>
      <p:sp>
        <p:nvSpPr>
          <p:cNvPr id="7171" name="内容占位符 2"/>
          <p:cNvSpPr>
            <a:spLocks noGrp="1"/>
          </p:cNvSpPr>
          <p:nvPr>
            <p:ph idx="1"/>
          </p:nvPr>
        </p:nvSpPr>
        <p:spPr/>
        <p:txBody>
          <a:bodyPr/>
          <a:lstStyle/>
          <a:p>
            <a:r>
              <a:rPr lang="en-US" altLang="zh-CN" dirty="0">
                <a:solidFill>
                  <a:srgbClr val="FF0000"/>
                </a:solidFill>
              </a:rPr>
              <a:t>3.1 </a:t>
            </a:r>
            <a:r>
              <a:rPr lang="zh-CN" altLang="en-US" dirty="0">
                <a:solidFill>
                  <a:srgbClr val="FF0000"/>
                </a:solidFill>
              </a:rPr>
              <a:t>概率论学科概述</a:t>
            </a:r>
            <a:endParaRPr lang="en-US" altLang="zh-CN" dirty="0">
              <a:solidFill>
                <a:srgbClr val="FF0000"/>
              </a:solidFill>
            </a:endParaRPr>
          </a:p>
          <a:p>
            <a:r>
              <a:rPr lang="en-US" altLang="zh-CN" dirty="0">
                <a:solidFill>
                  <a:schemeClr val="tx1">
                    <a:lumMod val="95000"/>
                    <a:lumOff val="5000"/>
                  </a:schemeClr>
                </a:solidFill>
              </a:rPr>
              <a:t>3.2 </a:t>
            </a:r>
            <a:r>
              <a:rPr lang="zh-CN" altLang="en-US" dirty="0">
                <a:solidFill>
                  <a:schemeClr val="tx1">
                    <a:lumMod val="95000"/>
                    <a:lumOff val="5000"/>
                  </a:schemeClr>
                </a:solidFill>
              </a:rPr>
              <a:t>随机事件与概率</a:t>
            </a:r>
            <a:endParaRPr lang="en-US" altLang="zh-CN" dirty="0">
              <a:solidFill>
                <a:schemeClr val="tx1">
                  <a:lumMod val="95000"/>
                  <a:lumOff val="5000"/>
                </a:schemeClr>
              </a:solidFill>
            </a:endParaRPr>
          </a:p>
          <a:p>
            <a:r>
              <a:rPr lang="en-US" altLang="zh-CN" dirty="0"/>
              <a:t>3.3 </a:t>
            </a:r>
            <a:r>
              <a:rPr lang="zh-CN" altLang="en-US" dirty="0"/>
              <a:t>条件概率与独立性</a:t>
            </a:r>
            <a:endParaRPr lang="en-US" altLang="zh-CN" dirty="0"/>
          </a:p>
          <a:p>
            <a:r>
              <a:rPr lang="en-US" altLang="zh-CN" dirty="0"/>
              <a:t>3.4 </a:t>
            </a:r>
            <a:r>
              <a:rPr lang="zh-CN" altLang="en-US" dirty="0"/>
              <a:t>随机变量</a:t>
            </a:r>
            <a:endParaRPr lang="en-US" altLang="zh-CN" dirty="0"/>
          </a:p>
          <a:p>
            <a:r>
              <a:rPr lang="en-US" altLang="zh-CN" dirty="0"/>
              <a:t>3.5 </a:t>
            </a:r>
            <a:r>
              <a:rPr lang="zh-CN" altLang="en-US" dirty="0"/>
              <a:t>多维随机变量</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F0095-372B-4933-983C-67667EFA4A2E}"/>
              </a:ext>
            </a:extLst>
          </p:cNvPr>
          <p:cNvSpPr>
            <a:spLocks noGrp="1"/>
          </p:cNvSpPr>
          <p:nvPr>
            <p:ph type="title"/>
          </p:nvPr>
        </p:nvSpPr>
        <p:spPr/>
        <p:txBody>
          <a:bodyPr/>
          <a:lstStyle/>
          <a:p>
            <a:r>
              <a:rPr lang="en-US" altLang="zh-CN" dirty="0"/>
              <a:t>3.2-2 </a:t>
            </a:r>
            <a:r>
              <a:rPr lang="zh-CN" altLang="en-US" dirty="0">
                <a:latin typeface="宋体" panose="02010600030101010101" pitchFamily="2" charset="-122"/>
              </a:rPr>
              <a:t>等可能概型（古典概型）</a:t>
            </a:r>
            <a:endParaRPr lang="zh-CN" altLang="en-US" dirty="0"/>
          </a:p>
        </p:txBody>
      </p:sp>
      <p:sp>
        <p:nvSpPr>
          <p:cNvPr id="3" name="内容占位符 2">
            <a:extLst>
              <a:ext uri="{FF2B5EF4-FFF2-40B4-BE49-F238E27FC236}">
                <a16:creationId xmlns:a16="http://schemas.microsoft.com/office/drawing/2014/main" id="{3F10D9E3-96E3-405E-9081-5FA658A54B76}"/>
              </a:ext>
            </a:extLst>
          </p:cNvPr>
          <p:cNvSpPr>
            <a:spLocks noGrp="1"/>
          </p:cNvSpPr>
          <p:nvPr>
            <p:ph idx="1"/>
          </p:nvPr>
        </p:nvSpPr>
        <p:spPr>
          <a:xfrm>
            <a:off x="76318" y="329462"/>
            <a:ext cx="6248282" cy="6452250"/>
          </a:xfrm>
        </p:spPr>
        <p:txBody>
          <a:bodyPr/>
          <a:lstStyle/>
          <a:p>
            <a:r>
              <a:rPr lang="zh-CN" altLang="en-US" dirty="0"/>
              <a:t>随机试验</a:t>
            </a:r>
            <a:endParaRPr lang="en-US" altLang="zh-CN" dirty="0"/>
          </a:p>
          <a:p>
            <a:pPr lvl="1"/>
            <a:r>
              <a:rPr lang="zh-CN" altLang="en-US" dirty="0"/>
              <a:t>例如，</a:t>
            </a:r>
            <a:r>
              <a:rPr lang="zh-CN" altLang="en-US" sz="2400" b="1" dirty="0"/>
              <a:t>一个袋子中装有</a:t>
            </a:r>
            <a:r>
              <a:rPr lang="en-US" altLang="zh-CN" sz="2400" b="1" dirty="0"/>
              <a:t>10</a:t>
            </a:r>
            <a:r>
              <a:rPr lang="zh-CN" altLang="en-US" sz="2400" b="1" dirty="0"/>
              <a:t>个大小、形状完全相同的球</a:t>
            </a:r>
            <a:r>
              <a:rPr lang="en-US" altLang="zh-CN" sz="2400" b="1" dirty="0"/>
              <a:t>.  </a:t>
            </a:r>
            <a:r>
              <a:rPr lang="zh-CN" altLang="en-US" sz="2400" b="1" dirty="0"/>
              <a:t>将球编号为</a:t>
            </a:r>
            <a:r>
              <a:rPr lang="en-US" altLang="zh-CN" sz="2400" b="1" dirty="0"/>
              <a:t>1-10 . </a:t>
            </a:r>
            <a:r>
              <a:rPr lang="zh-CN" altLang="en-US" sz="2400" b="1" dirty="0"/>
              <a:t>把球搅匀，蒙上眼睛，从中任取一球</a:t>
            </a:r>
            <a:r>
              <a:rPr lang="en-US" altLang="zh-CN" sz="2400" b="1" dirty="0"/>
              <a:t>.</a:t>
            </a:r>
          </a:p>
          <a:p>
            <a:pPr lvl="1"/>
            <a:endParaRPr lang="en-US" altLang="zh-CN" sz="2400" b="1" dirty="0"/>
          </a:p>
          <a:p>
            <a:pPr lvl="1"/>
            <a:r>
              <a:rPr lang="zh-CN" altLang="en-US" sz="2400" b="1" dirty="0"/>
              <a:t>因为抽取时这些球是完全平等的，我们没有理由认为</a:t>
            </a:r>
            <a:r>
              <a:rPr lang="en-US" altLang="zh-CN" sz="2400" b="1" dirty="0"/>
              <a:t>10</a:t>
            </a:r>
            <a:r>
              <a:rPr lang="zh-CN" altLang="en-US" sz="2400" b="1" dirty="0"/>
              <a:t>个球中的某一个会比另一个更容易取得 </a:t>
            </a:r>
            <a:r>
              <a:rPr lang="en-US" altLang="zh-CN" sz="2400" b="1" dirty="0"/>
              <a:t>.  </a:t>
            </a:r>
            <a:r>
              <a:rPr lang="zh-CN" altLang="en-US" sz="2400" b="1" dirty="0"/>
              <a:t>也就是说，</a:t>
            </a:r>
            <a:r>
              <a:rPr lang="en-US" altLang="zh-CN" sz="2400" b="1" dirty="0"/>
              <a:t>10</a:t>
            </a:r>
            <a:r>
              <a:rPr lang="zh-CN" altLang="en-US" sz="2400" b="1" dirty="0"/>
              <a:t>个球中的任一个被取出的机会是相等的，均为</a:t>
            </a:r>
            <a:r>
              <a:rPr lang="en-US" altLang="zh-CN" sz="2400" b="1" dirty="0"/>
              <a:t>1/10.</a:t>
            </a:r>
            <a:endParaRPr lang="zh-CN" altLang="en-US" dirty="0"/>
          </a:p>
        </p:txBody>
      </p:sp>
      <p:sp>
        <p:nvSpPr>
          <p:cNvPr id="5" name="Rectangle 3">
            <a:extLst>
              <a:ext uri="{FF2B5EF4-FFF2-40B4-BE49-F238E27FC236}">
                <a16:creationId xmlns:a16="http://schemas.microsoft.com/office/drawing/2014/main" id="{1DDA8050-150E-45A4-A677-FE8913A4076F}"/>
              </a:ext>
            </a:extLst>
          </p:cNvPr>
          <p:cNvSpPr>
            <a:spLocks noChangeArrowheads="1"/>
          </p:cNvSpPr>
          <p:nvPr/>
        </p:nvSpPr>
        <p:spPr bwMode="auto">
          <a:xfrm>
            <a:off x="6400800" y="3200400"/>
            <a:ext cx="1905000" cy="2362200"/>
          </a:xfrm>
          <a:prstGeom prst="rect">
            <a:avLst/>
          </a:prstGeom>
          <a:gradFill rotWithShape="0">
            <a:gsLst>
              <a:gs pos="0">
                <a:schemeClr val="accent1"/>
              </a:gs>
              <a:gs pos="100000">
                <a:schemeClr val="accent1">
                  <a:gamma/>
                  <a:shade val="46275"/>
                  <a:invGamma/>
                </a:schemeClr>
              </a:gs>
            </a:gsLst>
            <a:path path="rect">
              <a:fillToRect r="100000" b="10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Oval 23">
            <a:extLst>
              <a:ext uri="{FF2B5EF4-FFF2-40B4-BE49-F238E27FC236}">
                <a16:creationId xmlns:a16="http://schemas.microsoft.com/office/drawing/2014/main" id="{0BBA6D52-96BF-4B59-8E89-4854E7A5220A}"/>
              </a:ext>
            </a:extLst>
          </p:cNvPr>
          <p:cNvSpPr>
            <a:spLocks noChangeArrowheads="1"/>
          </p:cNvSpPr>
          <p:nvPr/>
        </p:nvSpPr>
        <p:spPr bwMode="auto">
          <a:xfrm>
            <a:off x="6400800" y="5410200"/>
            <a:ext cx="1905000" cy="381000"/>
          </a:xfrm>
          <a:prstGeom prst="ellipse">
            <a:avLst/>
          </a:prstGeom>
          <a:solidFill>
            <a:srgbClr val="33CC33"/>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Oval 4">
            <a:extLst>
              <a:ext uri="{FF2B5EF4-FFF2-40B4-BE49-F238E27FC236}">
                <a16:creationId xmlns:a16="http://schemas.microsoft.com/office/drawing/2014/main" id="{CEE1E50B-CEB3-4DEC-9D09-2660A7B67A6F}"/>
              </a:ext>
            </a:extLst>
          </p:cNvPr>
          <p:cNvSpPr>
            <a:spLocks noChangeArrowheads="1"/>
          </p:cNvSpPr>
          <p:nvPr/>
        </p:nvSpPr>
        <p:spPr bwMode="auto">
          <a:xfrm>
            <a:off x="6400800" y="3124200"/>
            <a:ext cx="19050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Oval 6">
            <a:extLst>
              <a:ext uri="{FF2B5EF4-FFF2-40B4-BE49-F238E27FC236}">
                <a16:creationId xmlns:a16="http://schemas.microsoft.com/office/drawing/2014/main" id="{40F9B514-21B9-4441-BB70-AFBB553369F2}"/>
              </a:ext>
            </a:extLst>
          </p:cNvPr>
          <p:cNvSpPr>
            <a:spLocks noChangeArrowheads="1"/>
          </p:cNvSpPr>
          <p:nvPr/>
        </p:nvSpPr>
        <p:spPr bwMode="auto">
          <a:xfrm>
            <a:off x="7010400" y="5257800"/>
            <a:ext cx="304800" cy="304800"/>
          </a:xfrm>
          <a:prstGeom prst="ellipse">
            <a:avLst/>
          </a:prstGeom>
          <a:gradFill rotWithShape="0">
            <a:gsLst>
              <a:gs pos="0">
                <a:srgbClr val="FF3300"/>
              </a:gs>
              <a:gs pos="100000">
                <a:srgbClr val="FF3300">
                  <a:gamma/>
                  <a:shade val="46275"/>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2</a:t>
            </a:r>
            <a:endParaRPr lang="en-US" altLang="zh-CN"/>
          </a:p>
        </p:txBody>
      </p:sp>
      <p:sp>
        <p:nvSpPr>
          <p:cNvPr id="9" name="Oval 7">
            <a:extLst>
              <a:ext uri="{FF2B5EF4-FFF2-40B4-BE49-F238E27FC236}">
                <a16:creationId xmlns:a16="http://schemas.microsoft.com/office/drawing/2014/main" id="{241F7B17-CC1B-4ACF-94D6-471FB0F69982}"/>
              </a:ext>
            </a:extLst>
          </p:cNvPr>
          <p:cNvSpPr>
            <a:spLocks noChangeArrowheads="1"/>
          </p:cNvSpPr>
          <p:nvPr/>
        </p:nvSpPr>
        <p:spPr bwMode="auto">
          <a:xfrm>
            <a:off x="7315200" y="5257800"/>
            <a:ext cx="304800" cy="304800"/>
          </a:xfrm>
          <a:prstGeom prst="ellipse">
            <a:avLst/>
          </a:prstGeom>
          <a:gradFill rotWithShape="0">
            <a:gsLst>
              <a:gs pos="0">
                <a:srgbClr val="FF3300"/>
              </a:gs>
              <a:gs pos="100000">
                <a:srgbClr val="FF3300">
                  <a:gamma/>
                  <a:shade val="46275"/>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3</a:t>
            </a:r>
            <a:endParaRPr lang="en-US" altLang="zh-CN"/>
          </a:p>
        </p:txBody>
      </p:sp>
      <p:sp>
        <p:nvSpPr>
          <p:cNvPr id="10" name="Oval 8">
            <a:extLst>
              <a:ext uri="{FF2B5EF4-FFF2-40B4-BE49-F238E27FC236}">
                <a16:creationId xmlns:a16="http://schemas.microsoft.com/office/drawing/2014/main" id="{30A56D4F-9230-45F3-9D31-ECA58B1BE4F8}"/>
              </a:ext>
            </a:extLst>
          </p:cNvPr>
          <p:cNvSpPr>
            <a:spLocks noChangeArrowheads="1"/>
          </p:cNvSpPr>
          <p:nvPr/>
        </p:nvSpPr>
        <p:spPr bwMode="auto">
          <a:xfrm>
            <a:off x="7467600" y="5029200"/>
            <a:ext cx="304800" cy="304800"/>
          </a:xfrm>
          <a:prstGeom prst="ellipse">
            <a:avLst/>
          </a:prstGeom>
          <a:gradFill rotWithShape="0">
            <a:gsLst>
              <a:gs pos="0">
                <a:srgbClr val="FF3300"/>
              </a:gs>
              <a:gs pos="100000">
                <a:srgbClr val="FF3300">
                  <a:gamma/>
                  <a:shade val="46275"/>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4</a:t>
            </a:r>
            <a:endParaRPr lang="en-US" altLang="zh-CN"/>
          </a:p>
        </p:txBody>
      </p:sp>
      <p:sp>
        <p:nvSpPr>
          <p:cNvPr id="11" name="Oval 9">
            <a:extLst>
              <a:ext uri="{FF2B5EF4-FFF2-40B4-BE49-F238E27FC236}">
                <a16:creationId xmlns:a16="http://schemas.microsoft.com/office/drawing/2014/main" id="{9206AD20-F93E-416F-AAE8-8F4983A30C0F}"/>
              </a:ext>
            </a:extLst>
          </p:cNvPr>
          <p:cNvSpPr>
            <a:spLocks noChangeArrowheads="1"/>
          </p:cNvSpPr>
          <p:nvPr/>
        </p:nvSpPr>
        <p:spPr bwMode="auto">
          <a:xfrm>
            <a:off x="6781800" y="5334000"/>
            <a:ext cx="304800" cy="304800"/>
          </a:xfrm>
          <a:prstGeom prst="ellipse">
            <a:avLst/>
          </a:prstGeom>
          <a:gradFill rotWithShape="0">
            <a:gsLst>
              <a:gs pos="0">
                <a:srgbClr val="FFFFFF"/>
              </a:gs>
              <a:gs pos="100000">
                <a:srgbClr val="FFFFFF">
                  <a:gamma/>
                  <a:shade val="46275"/>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bg1"/>
                </a:solidFill>
              </a:rPr>
              <a:t>7</a:t>
            </a:r>
            <a:endParaRPr lang="en-US" altLang="zh-CN"/>
          </a:p>
        </p:txBody>
      </p:sp>
      <p:sp>
        <p:nvSpPr>
          <p:cNvPr id="12" name="Oval 10">
            <a:extLst>
              <a:ext uri="{FF2B5EF4-FFF2-40B4-BE49-F238E27FC236}">
                <a16:creationId xmlns:a16="http://schemas.microsoft.com/office/drawing/2014/main" id="{B67BD24D-60A7-43D9-99BD-2A3258E4651B}"/>
              </a:ext>
            </a:extLst>
          </p:cNvPr>
          <p:cNvSpPr>
            <a:spLocks noChangeArrowheads="1"/>
          </p:cNvSpPr>
          <p:nvPr/>
        </p:nvSpPr>
        <p:spPr bwMode="auto">
          <a:xfrm>
            <a:off x="7162800" y="4953000"/>
            <a:ext cx="304800" cy="304800"/>
          </a:xfrm>
          <a:prstGeom prst="ellipse">
            <a:avLst/>
          </a:prstGeom>
          <a:gradFill rotWithShape="0">
            <a:gsLst>
              <a:gs pos="0">
                <a:srgbClr val="FFFFFF"/>
              </a:gs>
              <a:gs pos="100000">
                <a:srgbClr val="FFFFFF">
                  <a:gamma/>
                  <a:shade val="46275"/>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bg1"/>
                </a:solidFill>
              </a:rPr>
              <a:t>9</a:t>
            </a:r>
            <a:endParaRPr lang="en-US" altLang="zh-CN"/>
          </a:p>
        </p:txBody>
      </p:sp>
      <p:sp>
        <p:nvSpPr>
          <p:cNvPr id="13" name="Oval 11">
            <a:extLst>
              <a:ext uri="{FF2B5EF4-FFF2-40B4-BE49-F238E27FC236}">
                <a16:creationId xmlns:a16="http://schemas.microsoft.com/office/drawing/2014/main" id="{64DDB182-7DE9-4617-BB87-D5C86F16C0CB}"/>
              </a:ext>
            </a:extLst>
          </p:cNvPr>
          <p:cNvSpPr>
            <a:spLocks noChangeArrowheads="1"/>
          </p:cNvSpPr>
          <p:nvPr/>
        </p:nvSpPr>
        <p:spPr bwMode="auto">
          <a:xfrm>
            <a:off x="7620000" y="5257800"/>
            <a:ext cx="304800" cy="304800"/>
          </a:xfrm>
          <a:prstGeom prst="ellipse">
            <a:avLst/>
          </a:prstGeom>
          <a:gradFill rotWithShape="0">
            <a:gsLst>
              <a:gs pos="0">
                <a:srgbClr val="FFFFFF"/>
              </a:gs>
              <a:gs pos="100000">
                <a:srgbClr val="FFFFFF">
                  <a:gamma/>
                  <a:shade val="46275"/>
                  <a:invGamma/>
                </a:srgbClr>
              </a:gs>
            </a:gsLst>
            <a:path path="shape">
              <a:fillToRect l="50000" t="50000" r="50000" b="50000"/>
            </a:path>
          </a:gradFill>
          <a:ln w="9525">
            <a:solidFill>
              <a:srgbClr val="FFFF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bg1"/>
                </a:solidFill>
              </a:rPr>
              <a:t>10</a:t>
            </a:r>
            <a:endParaRPr lang="en-US" altLang="zh-CN"/>
          </a:p>
        </p:txBody>
      </p:sp>
      <p:sp>
        <p:nvSpPr>
          <p:cNvPr id="14" name="Oval 12">
            <a:extLst>
              <a:ext uri="{FF2B5EF4-FFF2-40B4-BE49-F238E27FC236}">
                <a16:creationId xmlns:a16="http://schemas.microsoft.com/office/drawing/2014/main" id="{9FDE0A2F-71E1-4AFC-8BAD-5AE9EAE6656B}"/>
              </a:ext>
            </a:extLst>
          </p:cNvPr>
          <p:cNvSpPr>
            <a:spLocks noChangeArrowheads="1"/>
          </p:cNvSpPr>
          <p:nvPr/>
        </p:nvSpPr>
        <p:spPr bwMode="auto">
          <a:xfrm>
            <a:off x="7162800" y="4648200"/>
            <a:ext cx="304800" cy="304800"/>
          </a:xfrm>
          <a:prstGeom prst="ellipse">
            <a:avLst/>
          </a:prstGeom>
          <a:gradFill rotWithShape="0">
            <a:gsLst>
              <a:gs pos="0">
                <a:srgbClr val="FFFFFF"/>
              </a:gs>
              <a:gs pos="100000">
                <a:srgbClr val="FFFFFF">
                  <a:gamma/>
                  <a:shade val="46275"/>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66"/>
                </a:solidFill>
              </a:rPr>
              <a:t>8</a:t>
            </a:r>
            <a:endParaRPr lang="en-US" altLang="zh-CN"/>
          </a:p>
        </p:txBody>
      </p:sp>
      <p:sp>
        <p:nvSpPr>
          <p:cNvPr id="15" name="Oval 13">
            <a:extLst>
              <a:ext uri="{FF2B5EF4-FFF2-40B4-BE49-F238E27FC236}">
                <a16:creationId xmlns:a16="http://schemas.microsoft.com/office/drawing/2014/main" id="{90112A3E-53B0-4559-BCC1-10C1D5646B3B}"/>
              </a:ext>
            </a:extLst>
          </p:cNvPr>
          <p:cNvSpPr>
            <a:spLocks noChangeArrowheads="1"/>
          </p:cNvSpPr>
          <p:nvPr/>
        </p:nvSpPr>
        <p:spPr bwMode="auto">
          <a:xfrm>
            <a:off x="7772400" y="4953000"/>
            <a:ext cx="304800" cy="304800"/>
          </a:xfrm>
          <a:prstGeom prst="ellipse">
            <a:avLst/>
          </a:prstGeom>
          <a:gradFill rotWithShape="0">
            <a:gsLst>
              <a:gs pos="0">
                <a:srgbClr val="FF3300"/>
              </a:gs>
              <a:gs pos="100000">
                <a:srgbClr val="FF3300">
                  <a:gamma/>
                  <a:shade val="46275"/>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6</a:t>
            </a:r>
            <a:endParaRPr lang="en-US" altLang="zh-CN"/>
          </a:p>
        </p:txBody>
      </p:sp>
      <p:sp>
        <p:nvSpPr>
          <p:cNvPr id="16" name="Oval 14">
            <a:extLst>
              <a:ext uri="{FF2B5EF4-FFF2-40B4-BE49-F238E27FC236}">
                <a16:creationId xmlns:a16="http://schemas.microsoft.com/office/drawing/2014/main" id="{7A27B403-3CF3-4071-AC26-C823A2DD0578}"/>
              </a:ext>
            </a:extLst>
          </p:cNvPr>
          <p:cNvSpPr>
            <a:spLocks noChangeArrowheads="1"/>
          </p:cNvSpPr>
          <p:nvPr/>
        </p:nvSpPr>
        <p:spPr bwMode="auto">
          <a:xfrm>
            <a:off x="6858000" y="5029200"/>
            <a:ext cx="304800" cy="304800"/>
          </a:xfrm>
          <a:prstGeom prst="ellipse">
            <a:avLst/>
          </a:prstGeom>
          <a:gradFill rotWithShape="0">
            <a:gsLst>
              <a:gs pos="0">
                <a:srgbClr val="FF3300"/>
              </a:gs>
              <a:gs pos="100000">
                <a:srgbClr val="FF3300">
                  <a:gamma/>
                  <a:shade val="46275"/>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a:t>
            </a:r>
            <a:endParaRPr lang="en-US" altLang="zh-CN"/>
          </a:p>
        </p:txBody>
      </p:sp>
      <p:sp>
        <p:nvSpPr>
          <p:cNvPr id="17" name="Oval 15">
            <a:extLst>
              <a:ext uri="{FF2B5EF4-FFF2-40B4-BE49-F238E27FC236}">
                <a16:creationId xmlns:a16="http://schemas.microsoft.com/office/drawing/2014/main" id="{BB2C3D96-87B9-41F6-B52C-334A1D77EEFB}"/>
              </a:ext>
            </a:extLst>
          </p:cNvPr>
          <p:cNvSpPr>
            <a:spLocks noChangeArrowheads="1"/>
          </p:cNvSpPr>
          <p:nvPr/>
        </p:nvSpPr>
        <p:spPr bwMode="auto">
          <a:xfrm>
            <a:off x="7467600" y="4724400"/>
            <a:ext cx="304800" cy="304800"/>
          </a:xfrm>
          <a:prstGeom prst="ellipse">
            <a:avLst/>
          </a:prstGeom>
          <a:gradFill rotWithShape="0">
            <a:gsLst>
              <a:gs pos="0">
                <a:srgbClr val="FF3300"/>
              </a:gs>
              <a:gs pos="100000">
                <a:srgbClr val="FF3300">
                  <a:gamma/>
                  <a:shade val="46275"/>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5</a:t>
            </a:r>
          </a:p>
        </p:txBody>
      </p:sp>
    </p:spTree>
    <p:extLst>
      <p:ext uri="{BB962C8B-B14F-4D97-AF65-F5344CB8AC3E}">
        <p14:creationId xmlns:p14="http://schemas.microsoft.com/office/powerpoint/2010/main" val="3792978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7"/>
                                        </p:tgtEl>
                                        <p:attrNameLst>
                                          <p:attrName>style.visibility</p:attrName>
                                        </p:attrNameLst>
                                      </p:cBhvr>
                                      <p:to>
                                        <p:strVal val="visible"/>
                                      </p:to>
                                    </p:set>
                                  </p:childTnLst>
                                </p:cTn>
                              </p:par>
                            </p:childTnLst>
                          </p:cTn>
                        </p:par>
                        <p:par>
                          <p:cTn id="10" fill="hold">
                            <p:stCondLst>
                              <p:cond delay="1000"/>
                            </p:stCondLst>
                            <p:childTnLst>
                              <p:par>
                                <p:cTn id="11" presetID="2" presetClass="entr" presetSubtype="1"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0-#ppt_h/2"/>
                                          </p:val>
                                        </p:tav>
                                        <p:tav tm="100000">
                                          <p:val>
                                            <p:strVal val="#ppt_y"/>
                                          </p:val>
                                        </p:tav>
                                      </p:tavLst>
                                    </p:anim>
                                  </p:childTnLst>
                                </p:cTn>
                              </p:par>
                            </p:childTnLst>
                          </p:cTn>
                        </p:par>
                        <p:par>
                          <p:cTn id="15" fill="hold">
                            <p:stCondLst>
                              <p:cond delay="1500"/>
                            </p:stCondLst>
                            <p:childTnLst>
                              <p:par>
                                <p:cTn id="16" presetID="2" presetClass="entr" presetSubtype="1"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0-#ppt_h/2"/>
                                          </p:val>
                                        </p:tav>
                                        <p:tav tm="100000">
                                          <p:val>
                                            <p:strVal val="#ppt_y"/>
                                          </p:val>
                                        </p:tav>
                                      </p:tavLst>
                                    </p:anim>
                                  </p:childTnLst>
                                </p:cTn>
                              </p:par>
                            </p:childTnLst>
                          </p:cTn>
                        </p:par>
                        <p:par>
                          <p:cTn id="20" fill="hold">
                            <p:stCondLst>
                              <p:cond delay="2000"/>
                            </p:stCondLst>
                            <p:childTnLst>
                              <p:par>
                                <p:cTn id="21" presetID="2" presetClass="entr" presetSubtype="1"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0-#ppt_h/2"/>
                                          </p:val>
                                        </p:tav>
                                        <p:tav tm="100000">
                                          <p:val>
                                            <p:strVal val="#ppt_y"/>
                                          </p:val>
                                        </p:tav>
                                      </p:tavLst>
                                    </p:anim>
                                  </p:childTnLst>
                                </p:cTn>
                              </p:par>
                            </p:childTnLst>
                          </p:cTn>
                        </p:par>
                        <p:par>
                          <p:cTn id="25" fill="hold">
                            <p:stCondLst>
                              <p:cond delay="2500"/>
                            </p:stCondLst>
                            <p:childTnLst>
                              <p:par>
                                <p:cTn id="26" presetID="2" presetClass="entr" presetSubtype="1"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ppt_x"/>
                                          </p:val>
                                        </p:tav>
                                        <p:tav tm="100000">
                                          <p:val>
                                            <p:strVal val="#ppt_x"/>
                                          </p:val>
                                        </p:tav>
                                      </p:tavLst>
                                    </p:anim>
                                    <p:anim calcmode="lin" valueType="num">
                                      <p:cBhvr additive="base">
                                        <p:cTn id="29" dur="500" fill="hold"/>
                                        <p:tgtEl>
                                          <p:spTgt spid="13"/>
                                        </p:tgtEl>
                                        <p:attrNameLst>
                                          <p:attrName>ppt_y</p:attrName>
                                        </p:attrNameLst>
                                      </p:cBhvr>
                                      <p:tavLst>
                                        <p:tav tm="0">
                                          <p:val>
                                            <p:strVal val="0-#ppt_h/2"/>
                                          </p:val>
                                        </p:tav>
                                        <p:tav tm="100000">
                                          <p:val>
                                            <p:strVal val="#ppt_y"/>
                                          </p:val>
                                        </p:tav>
                                      </p:tavLst>
                                    </p:anim>
                                  </p:childTnLst>
                                </p:cTn>
                              </p:par>
                            </p:childTnLst>
                          </p:cTn>
                        </p:par>
                        <p:par>
                          <p:cTn id="30" fill="hold">
                            <p:stCondLst>
                              <p:cond delay="3000"/>
                            </p:stCondLst>
                            <p:childTnLst>
                              <p:par>
                                <p:cTn id="31" presetID="2" presetClass="entr" presetSubtype="1"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0-#ppt_h/2"/>
                                          </p:val>
                                        </p:tav>
                                        <p:tav tm="100000">
                                          <p:val>
                                            <p:strVal val="#ppt_y"/>
                                          </p:val>
                                        </p:tav>
                                      </p:tavLst>
                                    </p:anim>
                                  </p:childTnLst>
                                </p:cTn>
                              </p:par>
                            </p:childTnLst>
                          </p:cTn>
                        </p:par>
                        <p:par>
                          <p:cTn id="35" fill="hold">
                            <p:stCondLst>
                              <p:cond delay="3500"/>
                            </p:stCondLst>
                            <p:childTnLst>
                              <p:par>
                                <p:cTn id="36" presetID="2" presetClass="entr" presetSubtype="1"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ppt_x"/>
                                          </p:val>
                                        </p:tav>
                                        <p:tav tm="100000">
                                          <p:val>
                                            <p:strVal val="#ppt_x"/>
                                          </p:val>
                                        </p:tav>
                                      </p:tavLst>
                                    </p:anim>
                                    <p:anim calcmode="lin" valueType="num">
                                      <p:cBhvr additive="base">
                                        <p:cTn id="39" dur="500" fill="hold"/>
                                        <p:tgtEl>
                                          <p:spTgt spid="12"/>
                                        </p:tgtEl>
                                        <p:attrNameLst>
                                          <p:attrName>ppt_y</p:attrName>
                                        </p:attrNameLst>
                                      </p:cBhvr>
                                      <p:tavLst>
                                        <p:tav tm="0">
                                          <p:val>
                                            <p:strVal val="0-#ppt_h/2"/>
                                          </p:val>
                                        </p:tav>
                                        <p:tav tm="100000">
                                          <p:val>
                                            <p:strVal val="#ppt_y"/>
                                          </p:val>
                                        </p:tav>
                                      </p:tavLst>
                                    </p:anim>
                                  </p:childTnLst>
                                </p:cTn>
                              </p:par>
                            </p:childTnLst>
                          </p:cTn>
                        </p:par>
                        <p:par>
                          <p:cTn id="40" fill="hold">
                            <p:stCondLst>
                              <p:cond delay="4000"/>
                            </p:stCondLst>
                            <p:childTnLst>
                              <p:par>
                                <p:cTn id="41" presetID="2" presetClass="entr" presetSubtype="1"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0-#ppt_h/2"/>
                                          </p:val>
                                        </p:tav>
                                        <p:tav tm="100000">
                                          <p:val>
                                            <p:strVal val="#ppt_y"/>
                                          </p:val>
                                        </p:tav>
                                      </p:tavLst>
                                    </p:anim>
                                  </p:childTnLst>
                                </p:cTn>
                              </p:par>
                            </p:childTnLst>
                          </p:cTn>
                        </p:par>
                        <p:par>
                          <p:cTn id="45" fill="hold">
                            <p:stCondLst>
                              <p:cond delay="4500"/>
                            </p:stCondLst>
                            <p:childTnLst>
                              <p:par>
                                <p:cTn id="46" presetID="2" presetClass="entr" presetSubtype="1"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ppt_x"/>
                                          </p:val>
                                        </p:tav>
                                        <p:tav tm="100000">
                                          <p:val>
                                            <p:strVal val="#ppt_x"/>
                                          </p:val>
                                        </p:tav>
                                      </p:tavLst>
                                    </p:anim>
                                    <p:anim calcmode="lin" valueType="num">
                                      <p:cBhvr additive="base">
                                        <p:cTn id="49" dur="500" fill="hold"/>
                                        <p:tgtEl>
                                          <p:spTgt spid="16"/>
                                        </p:tgtEl>
                                        <p:attrNameLst>
                                          <p:attrName>ppt_y</p:attrName>
                                        </p:attrNameLst>
                                      </p:cBhvr>
                                      <p:tavLst>
                                        <p:tav tm="0">
                                          <p:val>
                                            <p:strVal val="0-#ppt_h/2"/>
                                          </p:val>
                                        </p:tav>
                                        <p:tav tm="100000">
                                          <p:val>
                                            <p:strVal val="#ppt_y"/>
                                          </p:val>
                                        </p:tav>
                                      </p:tavLst>
                                    </p:anim>
                                  </p:childTnLst>
                                </p:cTn>
                              </p:par>
                            </p:childTnLst>
                          </p:cTn>
                        </p:par>
                        <p:par>
                          <p:cTn id="50" fill="hold">
                            <p:stCondLst>
                              <p:cond delay="5000"/>
                            </p:stCondLst>
                            <p:childTnLst>
                              <p:par>
                                <p:cTn id="51" presetID="2" presetClass="entr" presetSubtype="1" fill="hold" grpId="0" nodeType="after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additive="base">
                                        <p:cTn id="53" dur="500" fill="hold"/>
                                        <p:tgtEl>
                                          <p:spTgt spid="14"/>
                                        </p:tgtEl>
                                        <p:attrNameLst>
                                          <p:attrName>ppt_x</p:attrName>
                                        </p:attrNameLst>
                                      </p:cBhvr>
                                      <p:tavLst>
                                        <p:tav tm="0">
                                          <p:val>
                                            <p:strVal val="#ppt_x"/>
                                          </p:val>
                                        </p:tav>
                                        <p:tav tm="100000">
                                          <p:val>
                                            <p:strVal val="#ppt_x"/>
                                          </p:val>
                                        </p:tav>
                                      </p:tavLst>
                                    </p:anim>
                                    <p:anim calcmode="lin" valueType="num">
                                      <p:cBhvr additive="base">
                                        <p:cTn id="54" dur="500" fill="hold"/>
                                        <p:tgtEl>
                                          <p:spTgt spid="14"/>
                                        </p:tgtEl>
                                        <p:attrNameLst>
                                          <p:attrName>ppt_y</p:attrName>
                                        </p:attrNameLst>
                                      </p:cBhvr>
                                      <p:tavLst>
                                        <p:tav tm="0">
                                          <p:val>
                                            <p:strVal val="0-#ppt_h/2"/>
                                          </p:val>
                                        </p:tav>
                                        <p:tav tm="100000">
                                          <p:val>
                                            <p:strVal val="#ppt_y"/>
                                          </p:val>
                                        </p:tav>
                                      </p:tavLst>
                                    </p:anim>
                                  </p:childTnLst>
                                </p:cTn>
                              </p:par>
                            </p:childTnLst>
                          </p:cTn>
                        </p:par>
                        <p:par>
                          <p:cTn id="55" fill="hold">
                            <p:stCondLst>
                              <p:cond delay="5500"/>
                            </p:stCondLst>
                            <p:childTnLst>
                              <p:par>
                                <p:cTn id="56" presetID="2" presetClass="entr" presetSubtype="1"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 calcmode="lin" valueType="num">
                                      <p:cBhvr additive="base">
                                        <p:cTn id="58" dur="500" fill="hold"/>
                                        <p:tgtEl>
                                          <p:spTgt spid="17"/>
                                        </p:tgtEl>
                                        <p:attrNameLst>
                                          <p:attrName>ppt_x</p:attrName>
                                        </p:attrNameLst>
                                      </p:cBhvr>
                                      <p:tavLst>
                                        <p:tav tm="0">
                                          <p:val>
                                            <p:strVal val="#ppt_x"/>
                                          </p:val>
                                        </p:tav>
                                        <p:tav tm="100000">
                                          <p:val>
                                            <p:strVal val="#ppt_x"/>
                                          </p:val>
                                        </p:tav>
                                      </p:tavLst>
                                    </p:anim>
                                    <p:anim calcmode="lin" valueType="num">
                                      <p:cBhvr additive="base">
                                        <p:cTn id="59"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animBg="1" autoUpdateAnimBg="0"/>
      <p:bldP spid="10" grpId="0" animBg="1" autoUpdateAnimBg="0"/>
      <p:bldP spid="11" grpId="0" animBg="1" autoUpdateAnimBg="0"/>
      <p:bldP spid="12" grpId="0" animBg="1" autoUpdateAnimBg="0"/>
      <p:bldP spid="13" grpId="0" animBg="1" autoUpdateAnimBg="0"/>
      <p:bldP spid="14" grpId="0" animBg="1" autoUpdateAnimBg="0"/>
      <p:bldP spid="15" grpId="0" animBg="1" autoUpdateAnimBg="0"/>
      <p:bldP spid="16" grpId="0" animBg="1" autoUpdateAnimBg="0"/>
      <p:bldP spid="17"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BB0600-06AC-4930-B3FC-80DC7371AA1F}"/>
              </a:ext>
            </a:extLst>
          </p:cNvPr>
          <p:cNvSpPr>
            <a:spLocks noGrp="1"/>
          </p:cNvSpPr>
          <p:nvPr>
            <p:ph type="title"/>
          </p:nvPr>
        </p:nvSpPr>
        <p:spPr/>
        <p:txBody>
          <a:bodyPr/>
          <a:lstStyle/>
          <a:p>
            <a:r>
              <a:rPr lang="en-US" altLang="zh-CN" dirty="0"/>
              <a:t>3.2-2 </a:t>
            </a:r>
            <a:r>
              <a:rPr lang="zh-CN" altLang="en-US" dirty="0">
                <a:latin typeface="宋体" panose="02010600030101010101" pitchFamily="2" charset="-122"/>
              </a:rPr>
              <a:t>等可能概型（古典概型）</a:t>
            </a:r>
            <a:endParaRPr lang="zh-CN" altLang="en-US" dirty="0"/>
          </a:p>
        </p:txBody>
      </p:sp>
      <p:sp>
        <p:nvSpPr>
          <p:cNvPr id="3" name="内容占位符 2">
            <a:extLst>
              <a:ext uri="{FF2B5EF4-FFF2-40B4-BE49-F238E27FC236}">
                <a16:creationId xmlns:a16="http://schemas.microsoft.com/office/drawing/2014/main" id="{DE2659A2-1D4E-4594-82ED-775C1928C841}"/>
              </a:ext>
            </a:extLst>
          </p:cNvPr>
          <p:cNvSpPr>
            <a:spLocks noGrp="1"/>
          </p:cNvSpPr>
          <p:nvPr>
            <p:ph idx="1"/>
          </p:nvPr>
        </p:nvSpPr>
        <p:spPr/>
        <p:txBody>
          <a:bodyPr/>
          <a:lstStyle/>
          <a:p>
            <a:r>
              <a:rPr lang="zh-CN" altLang="en-US" dirty="0"/>
              <a:t>随机实验</a:t>
            </a:r>
            <a:endParaRPr lang="en-US" altLang="zh-CN" dirty="0"/>
          </a:p>
          <a:p>
            <a:pPr lvl="1"/>
            <a:r>
              <a:rPr lang="zh-CN" altLang="en-US" sz="2400" b="1" dirty="0"/>
              <a:t>我们用 </a:t>
            </a:r>
            <a:r>
              <a:rPr lang="en-US" altLang="zh-CN" sz="2400" b="1" i="1" dirty="0" err="1"/>
              <a:t>i</a:t>
            </a:r>
            <a:r>
              <a:rPr lang="en-US" altLang="zh-CN" sz="2400" b="1" i="1" dirty="0"/>
              <a:t> </a:t>
            </a:r>
            <a:r>
              <a:rPr lang="zh-CN" altLang="en-US" sz="2400" b="1" dirty="0"/>
              <a:t>表示取到   </a:t>
            </a:r>
            <a:r>
              <a:rPr lang="en-US" altLang="zh-CN" sz="2400" b="1" i="1" dirty="0" err="1"/>
              <a:t>i</a:t>
            </a:r>
            <a:r>
              <a:rPr lang="zh-CN" altLang="en-US" sz="2400" b="1" dirty="0"/>
              <a:t>号球， </a:t>
            </a:r>
            <a:r>
              <a:rPr lang="en-US" altLang="zh-CN" sz="2400" b="1" i="1" dirty="0" err="1"/>
              <a:t>i</a:t>
            </a:r>
            <a:r>
              <a:rPr lang="en-US" altLang="zh-CN" sz="2400" b="1" dirty="0"/>
              <a:t> =1,2,…,10 .</a:t>
            </a:r>
            <a:r>
              <a:rPr lang="zh-CN" altLang="en-US" sz="2400" b="1" dirty="0"/>
              <a:t>则该试验的所有可能结果</a:t>
            </a:r>
            <a:endParaRPr lang="en-US" altLang="zh-CN" sz="2400" b="1" dirty="0"/>
          </a:p>
          <a:p>
            <a:pPr lvl="1"/>
            <a:endParaRPr lang="en-US" altLang="zh-CN" sz="2400" b="1" dirty="0"/>
          </a:p>
          <a:p>
            <a:pPr lvl="1"/>
            <a:r>
              <a:rPr lang="zh-CN" altLang="en-US" sz="2400" b="1" dirty="0"/>
              <a:t>并且，每个基本事件</a:t>
            </a:r>
            <a:r>
              <a:rPr lang="en-US" altLang="zh-CN" sz="2400" b="1" dirty="0"/>
              <a:t>(</a:t>
            </a:r>
            <a:r>
              <a:rPr lang="zh-CN" altLang="en-US" sz="2400" b="1" dirty="0"/>
              <a:t>或者说所有可能结果</a:t>
            </a:r>
            <a:r>
              <a:rPr lang="en-US" altLang="zh-CN" sz="2400" b="1" dirty="0"/>
              <a:t>)</a:t>
            </a:r>
            <a:r>
              <a:rPr lang="zh-CN" altLang="en-US" sz="2400" b="1" dirty="0"/>
              <a:t>出现的可能性相同 </a:t>
            </a:r>
            <a:r>
              <a:rPr lang="en-US" altLang="zh-CN" sz="2400" b="1" dirty="0"/>
              <a:t>. </a:t>
            </a:r>
            <a:r>
              <a:rPr lang="zh-CN" altLang="en-US" sz="2400" b="1" dirty="0"/>
              <a:t>称这样一类随机试验为</a:t>
            </a:r>
            <a:r>
              <a:rPr lang="zh-CN" altLang="en-US" sz="2400" b="1" dirty="0">
                <a:solidFill>
                  <a:srgbClr val="FF0000"/>
                </a:solidFill>
              </a:rPr>
              <a:t>古典概型。</a:t>
            </a:r>
            <a:endParaRPr lang="en-US" altLang="zh-CN" sz="2400" b="1" dirty="0">
              <a:solidFill>
                <a:srgbClr val="FF0000"/>
              </a:solidFill>
            </a:endParaRPr>
          </a:p>
          <a:p>
            <a:r>
              <a:rPr lang="zh-CN" altLang="en-US" sz="2600" b="1" dirty="0">
                <a:solidFill>
                  <a:srgbClr val="FF0000"/>
                </a:solidFill>
              </a:rPr>
              <a:t>定义</a:t>
            </a:r>
            <a:endParaRPr lang="en-US" altLang="zh-CN" sz="2600" b="1" dirty="0">
              <a:solidFill>
                <a:srgbClr val="FF0000"/>
              </a:solidFill>
            </a:endParaRPr>
          </a:p>
          <a:p>
            <a:pPr lvl="1"/>
            <a:r>
              <a:rPr lang="zh-CN" altLang="en-US" sz="2400" b="1" dirty="0"/>
              <a:t>若随机试验满足下述两个条件：</a:t>
            </a:r>
            <a:br>
              <a:rPr lang="zh-CN" altLang="en-US" sz="2400" b="1" dirty="0"/>
            </a:br>
            <a:r>
              <a:rPr lang="zh-CN" altLang="en-US" sz="2400" b="1" dirty="0"/>
              <a:t>  </a:t>
            </a:r>
            <a:r>
              <a:rPr lang="en-US" altLang="zh-CN" sz="2400" b="1" dirty="0"/>
              <a:t>(1) </a:t>
            </a:r>
            <a:r>
              <a:rPr lang="zh-CN" altLang="en-US" sz="2400" b="1" dirty="0"/>
              <a:t>它的所有可能结果只有有限多个基本事件；</a:t>
            </a:r>
            <a:br>
              <a:rPr lang="zh-CN" altLang="en-US" sz="2400" b="1" dirty="0"/>
            </a:br>
            <a:r>
              <a:rPr lang="zh-CN" altLang="en-US" sz="2400" b="1" dirty="0"/>
              <a:t>  </a:t>
            </a:r>
            <a:r>
              <a:rPr lang="en-US" altLang="zh-CN" sz="2400" b="1" dirty="0"/>
              <a:t>(2) </a:t>
            </a:r>
            <a:r>
              <a:rPr lang="zh-CN" altLang="en-US" sz="2400" b="1" dirty="0"/>
              <a:t>每个基本事件出现的可能性相同</a:t>
            </a:r>
            <a:r>
              <a:rPr lang="en-US" altLang="zh-CN" sz="2400" b="1" dirty="0"/>
              <a:t>.</a:t>
            </a:r>
          </a:p>
          <a:p>
            <a:pPr marL="457200" lvl="1" indent="0">
              <a:buNone/>
            </a:pPr>
            <a:r>
              <a:rPr lang="zh-CN" altLang="en-US" sz="2400" b="1" dirty="0"/>
              <a:t>称这种试验为</a:t>
            </a:r>
            <a:r>
              <a:rPr lang="zh-CN" altLang="en-US" sz="2400" b="1" dirty="0">
                <a:solidFill>
                  <a:srgbClr val="3366FF"/>
                </a:solidFill>
              </a:rPr>
              <a:t>有限等可能随机试验 </a:t>
            </a:r>
            <a:r>
              <a:rPr lang="zh-CN" altLang="en-US" sz="2400" b="1" dirty="0">
                <a:solidFill>
                  <a:srgbClr val="000000"/>
                </a:solidFill>
              </a:rPr>
              <a:t>或</a:t>
            </a:r>
            <a:r>
              <a:rPr lang="zh-CN" altLang="en-US" sz="2400" b="1" dirty="0">
                <a:solidFill>
                  <a:srgbClr val="3366FF"/>
                </a:solidFill>
              </a:rPr>
              <a:t>古典概型</a:t>
            </a:r>
            <a:r>
              <a:rPr lang="en-US" altLang="zh-CN" sz="2400" b="1" dirty="0">
                <a:solidFill>
                  <a:srgbClr val="3366FF"/>
                </a:solidFill>
              </a:rPr>
              <a:t>.</a:t>
            </a:r>
            <a:endParaRPr lang="en-US" altLang="zh-CN" sz="2400" b="1" dirty="0">
              <a:solidFill>
                <a:srgbClr val="FF0000"/>
              </a:solidFill>
            </a:endParaRPr>
          </a:p>
          <a:p>
            <a:pPr lvl="1"/>
            <a:endParaRPr lang="zh-CN" altLang="en-US" sz="2400" b="1" dirty="0"/>
          </a:p>
          <a:p>
            <a:pPr lvl="1"/>
            <a:endParaRPr lang="zh-CN" altLang="en-US" dirty="0"/>
          </a:p>
        </p:txBody>
      </p:sp>
      <p:sp>
        <p:nvSpPr>
          <p:cNvPr id="4" name="Rectangle 57">
            <a:extLst>
              <a:ext uri="{FF2B5EF4-FFF2-40B4-BE49-F238E27FC236}">
                <a16:creationId xmlns:a16="http://schemas.microsoft.com/office/drawing/2014/main" id="{DD560DB1-1996-4D45-B782-66E045789ADA}"/>
              </a:ext>
            </a:extLst>
          </p:cNvPr>
          <p:cNvSpPr>
            <a:spLocks noChangeArrowheads="1"/>
          </p:cNvSpPr>
          <p:nvPr/>
        </p:nvSpPr>
        <p:spPr bwMode="auto">
          <a:xfrm>
            <a:off x="1981268" y="1371654"/>
            <a:ext cx="3124118" cy="566309"/>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10000"/>
              </a:lnSpc>
              <a:spcBef>
                <a:spcPct val="50000"/>
              </a:spcBef>
            </a:pPr>
            <a:r>
              <a:rPr lang="en-US" altLang="zh-CN" sz="2800" b="1" i="1" dirty="0"/>
              <a:t>S</a:t>
            </a:r>
            <a:r>
              <a:rPr lang="en-US" altLang="zh-CN" sz="2800" b="1" dirty="0"/>
              <a:t>={1,2,…,10} </a:t>
            </a:r>
          </a:p>
        </p:txBody>
      </p:sp>
    </p:spTree>
    <p:extLst>
      <p:ext uri="{BB962C8B-B14F-4D97-AF65-F5344CB8AC3E}">
        <p14:creationId xmlns:p14="http://schemas.microsoft.com/office/powerpoint/2010/main" val="3956181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AFA455-435C-4104-92A5-DA5F7BBBC947}"/>
              </a:ext>
            </a:extLst>
          </p:cNvPr>
          <p:cNvSpPr>
            <a:spLocks noGrp="1"/>
          </p:cNvSpPr>
          <p:nvPr>
            <p:ph type="title"/>
          </p:nvPr>
        </p:nvSpPr>
        <p:spPr/>
        <p:txBody>
          <a:bodyPr/>
          <a:lstStyle/>
          <a:p>
            <a:r>
              <a:rPr lang="en-US" altLang="zh-CN" dirty="0"/>
              <a:t>3.2-2 </a:t>
            </a:r>
            <a:r>
              <a:rPr lang="zh-CN" altLang="en-US" dirty="0">
                <a:latin typeface="宋体" panose="02010600030101010101" pitchFamily="2" charset="-122"/>
              </a:rPr>
              <a:t>等可能概型（古典概型）</a:t>
            </a:r>
            <a:endParaRPr lang="zh-CN" altLang="en-US" dirty="0"/>
          </a:p>
        </p:txBody>
      </p:sp>
      <p:sp>
        <p:nvSpPr>
          <p:cNvPr id="3" name="内容占位符 2">
            <a:extLst>
              <a:ext uri="{FF2B5EF4-FFF2-40B4-BE49-F238E27FC236}">
                <a16:creationId xmlns:a16="http://schemas.microsoft.com/office/drawing/2014/main" id="{D5354735-1916-4CE2-8022-69AECEA167A9}"/>
              </a:ext>
            </a:extLst>
          </p:cNvPr>
          <p:cNvSpPr>
            <a:spLocks noGrp="1"/>
          </p:cNvSpPr>
          <p:nvPr>
            <p:ph idx="1"/>
          </p:nvPr>
        </p:nvSpPr>
        <p:spPr/>
        <p:txBody>
          <a:bodyPr/>
          <a:lstStyle/>
          <a:p>
            <a:r>
              <a:rPr lang="zh-CN" altLang="en-US" dirty="0">
                <a:solidFill>
                  <a:srgbClr val="FF0066"/>
                </a:solidFill>
              </a:rPr>
              <a:t>定义（</a:t>
            </a:r>
            <a:r>
              <a:rPr lang="zh-CN" altLang="en-US" dirty="0">
                <a:solidFill>
                  <a:srgbClr val="0000FF"/>
                </a:solidFill>
              </a:rPr>
              <a:t>古典概型概率的计算方法</a:t>
            </a:r>
            <a:r>
              <a:rPr lang="zh-CN" altLang="en-US" dirty="0">
                <a:solidFill>
                  <a:srgbClr val="FF0066"/>
                </a:solidFill>
              </a:rPr>
              <a:t>）</a:t>
            </a:r>
            <a:endParaRPr lang="zh-CN" altLang="en-US" dirty="0"/>
          </a:p>
        </p:txBody>
      </p:sp>
      <p:sp>
        <p:nvSpPr>
          <p:cNvPr id="4" name="Rectangle 4">
            <a:extLst>
              <a:ext uri="{FF2B5EF4-FFF2-40B4-BE49-F238E27FC236}">
                <a16:creationId xmlns:a16="http://schemas.microsoft.com/office/drawing/2014/main" id="{7B8248FA-6491-4D33-B106-376125BDF524}"/>
              </a:ext>
            </a:extLst>
          </p:cNvPr>
          <p:cNvSpPr>
            <a:spLocks noChangeArrowheads="1"/>
          </p:cNvSpPr>
          <p:nvPr/>
        </p:nvSpPr>
        <p:spPr bwMode="auto">
          <a:xfrm>
            <a:off x="684326" y="4629150"/>
            <a:ext cx="723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t>这样就把求概率问题转化为</a:t>
            </a:r>
            <a:r>
              <a:rPr lang="zh-CN" altLang="en-US" sz="2400" b="1" dirty="0">
                <a:solidFill>
                  <a:srgbClr val="0000FF"/>
                </a:solidFill>
              </a:rPr>
              <a:t>计数问题</a:t>
            </a:r>
            <a:r>
              <a:rPr lang="zh-CN" altLang="en-US" sz="2400" b="1" dirty="0">
                <a:solidFill>
                  <a:srgbClr val="FF9900"/>
                </a:solidFill>
              </a:rPr>
              <a:t> </a:t>
            </a:r>
            <a:r>
              <a:rPr lang="en-US" altLang="zh-CN" sz="2400" b="1" dirty="0">
                <a:solidFill>
                  <a:srgbClr val="FF9900"/>
                </a:solidFill>
              </a:rPr>
              <a:t>.</a:t>
            </a:r>
          </a:p>
        </p:txBody>
      </p:sp>
      <p:sp>
        <p:nvSpPr>
          <p:cNvPr id="5" name="Rectangle 5">
            <a:extLst>
              <a:ext uri="{FF2B5EF4-FFF2-40B4-BE49-F238E27FC236}">
                <a16:creationId xmlns:a16="http://schemas.microsoft.com/office/drawing/2014/main" id="{A304D912-5634-4885-875C-7A8422D76F76}"/>
              </a:ext>
            </a:extLst>
          </p:cNvPr>
          <p:cNvSpPr>
            <a:spLocks noChangeArrowheads="1"/>
          </p:cNvSpPr>
          <p:nvPr/>
        </p:nvSpPr>
        <p:spPr bwMode="auto">
          <a:xfrm>
            <a:off x="381110" y="925920"/>
            <a:ext cx="816112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t>设试验</a:t>
            </a:r>
            <a:r>
              <a:rPr lang="en-US" altLang="zh-CN" sz="2400" b="1" i="1" dirty="0"/>
              <a:t>E</a:t>
            </a:r>
            <a:r>
              <a:rPr lang="zh-CN" altLang="en-US" sz="2400" b="1" dirty="0"/>
              <a:t>是</a:t>
            </a:r>
            <a:r>
              <a:rPr lang="zh-CN" altLang="en-US" sz="2400" b="1" dirty="0">
                <a:solidFill>
                  <a:srgbClr val="FF0000"/>
                </a:solidFill>
              </a:rPr>
              <a:t>古典概型</a:t>
            </a:r>
            <a:r>
              <a:rPr lang="en-US" altLang="zh-CN" sz="2400" b="1" dirty="0"/>
              <a:t>, </a:t>
            </a:r>
            <a:r>
              <a:rPr lang="zh-CN" altLang="en-US" sz="2400" b="1" dirty="0"/>
              <a:t>其所有可能结果</a:t>
            </a:r>
            <a:r>
              <a:rPr lang="en-US" altLang="zh-CN" sz="2400" b="1" i="1" dirty="0"/>
              <a:t>S</a:t>
            </a:r>
            <a:r>
              <a:rPr lang="zh-CN" altLang="en-US" sz="2400" b="1" dirty="0"/>
              <a:t>由</a:t>
            </a:r>
            <a:r>
              <a:rPr lang="en-US" altLang="zh-CN" sz="2400" b="1" i="1" dirty="0"/>
              <a:t>n</a:t>
            </a:r>
            <a:r>
              <a:rPr lang="zh-CN" altLang="en-US" sz="2400" b="1" dirty="0"/>
              <a:t>个基本事件组成 </a:t>
            </a:r>
            <a:r>
              <a:rPr lang="en-US" altLang="zh-CN" sz="2400" b="1" dirty="0"/>
              <a:t>, </a:t>
            </a:r>
            <a:r>
              <a:rPr lang="zh-CN" altLang="en-US" sz="2400" b="1" dirty="0"/>
              <a:t>事件</a:t>
            </a:r>
            <a:r>
              <a:rPr lang="en-US" altLang="zh-CN" sz="2400" b="1" i="1" dirty="0"/>
              <a:t>A</a:t>
            </a:r>
            <a:r>
              <a:rPr lang="zh-CN" altLang="en-US" sz="2400" b="1" dirty="0"/>
              <a:t>由</a:t>
            </a:r>
            <a:r>
              <a:rPr lang="en-US" altLang="zh-CN" sz="2400" b="1" i="1" dirty="0"/>
              <a:t>k</a:t>
            </a:r>
            <a:r>
              <a:rPr lang="zh-CN" altLang="en-US" sz="2400" b="1" dirty="0"/>
              <a:t>个基本事件组成 </a:t>
            </a:r>
            <a:r>
              <a:rPr lang="en-US" altLang="zh-CN" sz="2400" b="1" dirty="0"/>
              <a:t>. </a:t>
            </a:r>
            <a:r>
              <a:rPr lang="zh-CN" altLang="en-US" sz="2400" b="1" dirty="0"/>
              <a:t>则定义事件</a:t>
            </a:r>
            <a:r>
              <a:rPr lang="en-US" altLang="zh-CN" sz="2400" b="1" i="1" dirty="0"/>
              <a:t>A</a:t>
            </a:r>
            <a:r>
              <a:rPr lang="zh-CN" altLang="en-US" sz="2400" b="1" dirty="0"/>
              <a:t>的概率为：</a:t>
            </a:r>
          </a:p>
        </p:txBody>
      </p:sp>
      <p:sp>
        <p:nvSpPr>
          <p:cNvPr id="6" name="Rectangle 6">
            <a:extLst>
              <a:ext uri="{FF2B5EF4-FFF2-40B4-BE49-F238E27FC236}">
                <a16:creationId xmlns:a16="http://schemas.microsoft.com/office/drawing/2014/main" id="{56D663F3-C250-46B8-888B-0A6F9107241E}"/>
              </a:ext>
            </a:extLst>
          </p:cNvPr>
          <p:cNvSpPr>
            <a:spLocks noChangeArrowheads="1"/>
          </p:cNvSpPr>
          <p:nvPr/>
        </p:nvSpPr>
        <p:spPr bwMode="auto">
          <a:xfrm>
            <a:off x="452551" y="3524548"/>
            <a:ext cx="77025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t>称此概率为</a:t>
            </a:r>
            <a:r>
              <a:rPr lang="zh-CN" altLang="en-US" sz="2400" b="1" dirty="0">
                <a:solidFill>
                  <a:srgbClr val="FF0000"/>
                </a:solidFill>
              </a:rPr>
              <a:t>古典概率</a:t>
            </a:r>
            <a:r>
              <a:rPr lang="en-US" altLang="zh-CN" sz="2400" b="1" dirty="0"/>
              <a:t>. </a:t>
            </a:r>
            <a:r>
              <a:rPr lang="zh-CN" altLang="en-US" sz="2400" b="1" dirty="0"/>
              <a:t>这种确定概率的方法</a:t>
            </a:r>
            <a:endParaRPr lang="zh-CN" altLang="en-US" sz="2400" b="1" dirty="0">
              <a:solidFill>
                <a:srgbClr val="FFFF66"/>
              </a:solidFill>
            </a:endParaRPr>
          </a:p>
          <a:p>
            <a:r>
              <a:rPr lang="zh-CN" altLang="en-US" sz="2400" b="1" dirty="0"/>
              <a:t>称为</a:t>
            </a:r>
            <a:r>
              <a:rPr lang="zh-CN" altLang="en-US" sz="2400" b="1" dirty="0">
                <a:solidFill>
                  <a:srgbClr val="FF0000"/>
                </a:solidFill>
              </a:rPr>
              <a:t>古典方法 </a:t>
            </a:r>
            <a:r>
              <a:rPr lang="en-US" altLang="zh-CN" sz="2400" b="1" dirty="0">
                <a:solidFill>
                  <a:srgbClr val="FFFF66"/>
                </a:solidFill>
              </a:rPr>
              <a:t>.</a:t>
            </a:r>
          </a:p>
        </p:txBody>
      </p:sp>
      <p:grpSp>
        <p:nvGrpSpPr>
          <p:cNvPr id="7" name="Group 7">
            <a:extLst>
              <a:ext uri="{FF2B5EF4-FFF2-40B4-BE49-F238E27FC236}">
                <a16:creationId xmlns:a16="http://schemas.microsoft.com/office/drawing/2014/main" id="{C9DAED2A-48B5-4317-BB59-422038549586}"/>
              </a:ext>
            </a:extLst>
          </p:cNvPr>
          <p:cNvGrpSpPr>
            <a:grpSpLocks/>
          </p:cNvGrpSpPr>
          <p:nvPr/>
        </p:nvGrpSpPr>
        <p:grpSpPr bwMode="auto">
          <a:xfrm>
            <a:off x="609704" y="2133749"/>
            <a:ext cx="7561262" cy="1199704"/>
            <a:chOff x="480" y="1498"/>
            <a:chExt cx="4704" cy="748"/>
          </a:xfrm>
        </p:grpSpPr>
        <p:sp>
          <p:nvSpPr>
            <p:cNvPr id="8" name="Rectangle 8">
              <a:extLst>
                <a:ext uri="{FF2B5EF4-FFF2-40B4-BE49-F238E27FC236}">
                  <a16:creationId xmlns:a16="http://schemas.microsoft.com/office/drawing/2014/main" id="{A82A5337-0664-4E5A-987D-160AB8F51724}"/>
                </a:ext>
              </a:extLst>
            </p:cNvPr>
            <p:cNvSpPr>
              <a:spLocks noChangeArrowheads="1"/>
            </p:cNvSpPr>
            <p:nvPr/>
          </p:nvSpPr>
          <p:spPr bwMode="auto">
            <a:xfrm>
              <a:off x="480" y="1498"/>
              <a:ext cx="4704" cy="748"/>
            </a:xfrm>
            <a:prstGeom prst="rect">
              <a:avLst/>
            </a:prstGeom>
            <a:solidFill>
              <a:srgbClr val="FFFFFF"/>
            </a:solidFill>
            <a:ln>
              <a:noFill/>
            </a:ln>
            <a:effectLst/>
            <a:extLs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solidFill>
                    <a:srgbClr val="FFFF66"/>
                  </a:solidFill>
                </a:rPr>
                <a:t>                              </a:t>
              </a:r>
              <a:r>
                <a:rPr lang="en-US" altLang="zh-CN" sz="2400" b="1" i="1" dirty="0"/>
                <a:t>A</a:t>
              </a:r>
              <a:r>
                <a:rPr lang="zh-CN" altLang="en-US" sz="2400" b="1" dirty="0"/>
                <a:t>包含的基本事件数</a:t>
              </a:r>
            </a:p>
            <a:p>
              <a:r>
                <a:rPr lang="zh-CN" altLang="en-US" sz="2400" b="1" dirty="0"/>
                <a:t>    </a:t>
              </a:r>
              <a:r>
                <a:rPr lang="en-US" altLang="zh-CN" sz="2400" b="1" i="1" dirty="0"/>
                <a:t>P(A)</a:t>
              </a:r>
              <a:r>
                <a:rPr lang="zh-CN" altLang="en-US" sz="2400" b="1" i="1" dirty="0"/>
                <a:t>＝</a:t>
              </a:r>
              <a:r>
                <a:rPr lang="en-US" altLang="zh-CN" sz="2400" b="1" i="1" dirty="0"/>
                <a:t>k/n</a:t>
              </a:r>
              <a:r>
                <a:rPr lang="zh-CN" altLang="en-US" sz="2400" b="1" dirty="0"/>
                <a:t>＝</a:t>
              </a:r>
            </a:p>
            <a:p>
              <a:r>
                <a:rPr lang="zh-CN" altLang="en-US" sz="2400" b="1" dirty="0"/>
                <a:t>                              </a:t>
              </a:r>
              <a:r>
                <a:rPr lang="en-US" altLang="zh-CN" sz="2400" b="1" i="1" dirty="0"/>
                <a:t>S</a:t>
              </a:r>
              <a:r>
                <a:rPr lang="zh-CN" altLang="en-US" sz="2400" b="1" dirty="0"/>
                <a:t>中的基本事件总数</a:t>
              </a:r>
            </a:p>
          </p:txBody>
        </p:sp>
        <p:sp>
          <p:nvSpPr>
            <p:cNvPr id="9" name="Line 9">
              <a:extLst>
                <a:ext uri="{FF2B5EF4-FFF2-40B4-BE49-F238E27FC236}">
                  <a16:creationId xmlns:a16="http://schemas.microsoft.com/office/drawing/2014/main" id="{A83C951E-B81E-4443-87A3-3CDC9C211DED}"/>
                </a:ext>
              </a:extLst>
            </p:cNvPr>
            <p:cNvSpPr>
              <a:spLocks noChangeShapeType="1"/>
            </p:cNvSpPr>
            <p:nvPr/>
          </p:nvSpPr>
          <p:spPr bwMode="auto">
            <a:xfrm>
              <a:off x="1855" y="1878"/>
              <a:ext cx="2256" cy="0"/>
            </a:xfrm>
            <a:prstGeom prst="line">
              <a:avLst/>
            </a:prstGeom>
            <a:noFill/>
            <a:ln w="9525">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grpSp>
      <p:sp>
        <p:nvSpPr>
          <p:cNvPr id="10" name="Rectangle 10">
            <a:extLst>
              <a:ext uri="{FF2B5EF4-FFF2-40B4-BE49-F238E27FC236}">
                <a16:creationId xmlns:a16="http://schemas.microsoft.com/office/drawing/2014/main" id="{C659F9EB-DEDC-47D9-A448-13465ED56834}"/>
              </a:ext>
            </a:extLst>
          </p:cNvPr>
          <p:cNvSpPr>
            <a:spLocks noChangeArrowheads="1"/>
          </p:cNvSpPr>
          <p:nvPr/>
        </p:nvSpPr>
        <p:spPr bwMode="auto">
          <a:xfrm>
            <a:off x="563575" y="5661511"/>
            <a:ext cx="6892925" cy="46166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400" b="1" dirty="0">
                <a:solidFill>
                  <a:srgbClr val="0000FF"/>
                </a:solidFill>
              </a:rPr>
              <a:t>排列组合是计算古典概率的重要工具 </a:t>
            </a:r>
            <a:r>
              <a:rPr lang="en-US" altLang="zh-CN" sz="2400" b="1" dirty="0">
                <a:solidFill>
                  <a:srgbClr val="0000FF"/>
                </a:solidFill>
              </a:rPr>
              <a:t>.</a:t>
            </a:r>
          </a:p>
        </p:txBody>
      </p:sp>
    </p:spTree>
    <p:extLst>
      <p:ext uri="{BB962C8B-B14F-4D97-AF65-F5344CB8AC3E}">
        <p14:creationId xmlns:p14="http://schemas.microsoft.com/office/powerpoint/2010/main" val="251207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2"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slide(fromRight)">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P spid="10"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63F633-468B-4605-A919-FD6ECA942A30}"/>
              </a:ext>
            </a:extLst>
          </p:cNvPr>
          <p:cNvSpPr>
            <a:spLocks noGrp="1"/>
          </p:cNvSpPr>
          <p:nvPr>
            <p:ph type="title"/>
          </p:nvPr>
        </p:nvSpPr>
        <p:spPr/>
        <p:txBody>
          <a:bodyPr/>
          <a:lstStyle/>
          <a:p>
            <a:r>
              <a:rPr lang="en-US" altLang="zh-CN" dirty="0"/>
              <a:t>3.2-2 </a:t>
            </a:r>
            <a:r>
              <a:rPr lang="zh-CN" altLang="en-US" dirty="0">
                <a:latin typeface="宋体" panose="02010600030101010101" pitchFamily="2" charset="-122"/>
              </a:rPr>
              <a:t>等可能概型（古典概型）</a:t>
            </a:r>
            <a:endParaRPr lang="zh-CN" altLang="en-US" dirty="0"/>
          </a:p>
        </p:txBody>
      </p:sp>
      <p:sp>
        <p:nvSpPr>
          <p:cNvPr id="3" name="内容占位符 2">
            <a:extLst>
              <a:ext uri="{FF2B5EF4-FFF2-40B4-BE49-F238E27FC236}">
                <a16:creationId xmlns:a16="http://schemas.microsoft.com/office/drawing/2014/main" id="{FA53B5BF-37F4-4763-8233-C5CA23C47385}"/>
              </a:ext>
            </a:extLst>
          </p:cNvPr>
          <p:cNvSpPr>
            <a:spLocks noGrp="1"/>
          </p:cNvSpPr>
          <p:nvPr>
            <p:ph idx="1"/>
          </p:nvPr>
        </p:nvSpPr>
        <p:spPr/>
        <p:txBody>
          <a:bodyPr/>
          <a:lstStyle/>
          <a:p>
            <a:r>
              <a:rPr lang="zh-CN" altLang="en-US" dirty="0"/>
              <a:t>例</a:t>
            </a:r>
          </a:p>
        </p:txBody>
      </p:sp>
      <p:sp>
        <p:nvSpPr>
          <p:cNvPr id="4" name="Rectangle 3">
            <a:extLst>
              <a:ext uri="{FF2B5EF4-FFF2-40B4-BE49-F238E27FC236}">
                <a16:creationId xmlns:a16="http://schemas.microsoft.com/office/drawing/2014/main" id="{00FCE04E-C062-40A2-BFDF-7E976845C848}"/>
              </a:ext>
            </a:extLst>
          </p:cNvPr>
          <p:cNvSpPr>
            <a:spLocks noChangeArrowheads="1"/>
          </p:cNvSpPr>
          <p:nvPr/>
        </p:nvSpPr>
        <p:spPr bwMode="auto">
          <a:xfrm>
            <a:off x="914400" y="152400"/>
            <a:ext cx="7467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b="1">
              <a:solidFill>
                <a:srgbClr val="FFFF99"/>
              </a:solidFill>
            </a:endParaRPr>
          </a:p>
        </p:txBody>
      </p:sp>
      <p:sp>
        <p:nvSpPr>
          <p:cNvPr id="5" name="Text Box 4">
            <a:extLst>
              <a:ext uri="{FF2B5EF4-FFF2-40B4-BE49-F238E27FC236}">
                <a16:creationId xmlns:a16="http://schemas.microsoft.com/office/drawing/2014/main" id="{8E0FBAD9-1F6F-4150-9192-F9C6BD773901}"/>
              </a:ext>
            </a:extLst>
          </p:cNvPr>
          <p:cNvSpPr txBox="1">
            <a:spLocks noChangeArrowheads="1"/>
          </p:cNvSpPr>
          <p:nvPr/>
        </p:nvSpPr>
        <p:spPr bwMode="auto">
          <a:xfrm>
            <a:off x="762000" y="2819400"/>
            <a:ext cx="1219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FF00FF"/>
                </a:solidFill>
              </a:rPr>
              <a:t>解：</a:t>
            </a:r>
            <a:endParaRPr lang="zh-CN" altLang="en-US">
              <a:solidFill>
                <a:srgbClr val="FF00FF"/>
              </a:solidFill>
            </a:endParaRPr>
          </a:p>
        </p:txBody>
      </p:sp>
      <p:sp>
        <p:nvSpPr>
          <p:cNvPr id="6" name="Text Box 6">
            <a:extLst>
              <a:ext uri="{FF2B5EF4-FFF2-40B4-BE49-F238E27FC236}">
                <a16:creationId xmlns:a16="http://schemas.microsoft.com/office/drawing/2014/main" id="{31C42935-0E27-44AD-89DC-739C71E9AEFD}"/>
              </a:ext>
            </a:extLst>
          </p:cNvPr>
          <p:cNvSpPr txBox="1">
            <a:spLocks noChangeArrowheads="1"/>
          </p:cNvSpPr>
          <p:nvPr/>
        </p:nvSpPr>
        <p:spPr bwMode="auto">
          <a:xfrm>
            <a:off x="3675063" y="2636838"/>
            <a:ext cx="190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chemeClr val="tx2"/>
                </a:solidFill>
              </a:rPr>
              <a:t>=0.3024</a:t>
            </a:r>
            <a:endParaRPr lang="en-US" altLang="zh-CN">
              <a:solidFill>
                <a:schemeClr val="tx2"/>
              </a:solidFill>
            </a:endParaRPr>
          </a:p>
        </p:txBody>
      </p:sp>
      <p:sp>
        <p:nvSpPr>
          <p:cNvPr id="7" name="AutoShape 7">
            <a:extLst>
              <a:ext uri="{FF2B5EF4-FFF2-40B4-BE49-F238E27FC236}">
                <a16:creationId xmlns:a16="http://schemas.microsoft.com/office/drawing/2014/main" id="{A9DA3213-93FB-48BD-A1FA-711EAF2FEB65}"/>
              </a:ext>
            </a:extLst>
          </p:cNvPr>
          <p:cNvSpPr>
            <a:spLocks noChangeArrowheads="1"/>
          </p:cNvSpPr>
          <p:nvPr/>
        </p:nvSpPr>
        <p:spPr bwMode="auto">
          <a:xfrm>
            <a:off x="3810000" y="3505199"/>
            <a:ext cx="3047940" cy="1073149"/>
          </a:xfrm>
          <a:prstGeom prst="wedgeRectCallout">
            <a:avLst>
              <a:gd name="adj1" fmla="val -68694"/>
              <a:gd name="adj2" fmla="val -48435"/>
            </a:avLst>
          </a:prstGeom>
          <a:solidFill>
            <a:schemeClr val="accent2">
              <a:lumMod val="20000"/>
              <a:lumOff val="80000"/>
            </a:schemeClr>
          </a:solidFill>
          <a:ln w="12700" cap="sq">
            <a:solidFill>
              <a:srgbClr val="FFFF99"/>
            </a:solidFill>
            <a:miter lim="800000"/>
            <a:headEnd type="none" w="sm" len="sm"/>
            <a:tailEnd type="none" w="sm" len="sm"/>
          </a:ln>
          <a:effectLst/>
        </p:spPr>
        <p:txBody>
          <a:bodyPr wrap="none" anchor="ctr"/>
          <a:lstStyle/>
          <a:p>
            <a:pPr algn="ctr"/>
            <a:r>
              <a:rPr lang="zh-CN" altLang="en-US" sz="2400" b="1" dirty="0">
                <a:solidFill>
                  <a:schemeClr val="tx2"/>
                </a:solidFill>
              </a:rPr>
              <a:t>允许重复的排列</a:t>
            </a:r>
          </a:p>
        </p:txBody>
      </p:sp>
      <p:sp>
        <p:nvSpPr>
          <p:cNvPr id="8" name="Text Box 9">
            <a:extLst>
              <a:ext uri="{FF2B5EF4-FFF2-40B4-BE49-F238E27FC236}">
                <a16:creationId xmlns:a16="http://schemas.microsoft.com/office/drawing/2014/main" id="{A6E2F041-2495-484C-8D7A-7DCB0EF8A93C}"/>
              </a:ext>
            </a:extLst>
          </p:cNvPr>
          <p:cNvSpPr txBox="1">
            <a:spLocks noChangeArrowheads="1"/>
          </p:cNvSpPr>
          <p:nvPr/>
        </p:nvSpPr>
        <p:spPr bwMode="auto">
          <a:xfrm>
            <a:off x="838200" y="4578350"/>
            <a:ext cx="1219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chemeClr val="tx2"/>
                </a:solidFill>
              </a:rPr>
              <a:t>问：</a:t>
            </a:r>
            <a:endParaRPr lang="zh-CN" altLang="en-US">
              <a:solidFill>
                <a:schemeClr val="tx2"/>
              </a:solidFill>
            </a:endParaRPr>
          </a:p>
        </p:txBody>
      </p:sp>
      <p:sp>
        <p:nvSpPr>
          <p:cNvPr id="9" name="Text Box 11">
            <a:extLst>
              <a:ext uri="{FF2B5EF4-FFF2-40B4-BE49-F238E27FC236}">
                <a16:creationId xmlns:a16="http://schemas.microsoft.com/office/drawing/2014/main" id="{C97A6694-C0AF-4B97-BD1A-854824F10B11}"/>
              </a:ext>
            </a:extLst>
          </p:cNvPr>
          <p:cNvSpPr txBox="1">
            <a:spLocks noChangeArrowheads="1"/>
          </p:cNvSpPr>
          <p:nvPr/>
        </p:nvSpPr>
        <p:spPr bwMode="auto">
          <a:xfrm>
            <a:off x="752475" y="5297488"/>
            <a:ext cx="28829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dirty="0">
                <a:solidFill>
                  <a:srgbClr val="FF0000"/>
                </a:solidFill>
              </a:rPr>
              <a:t>错在何处？</a:t>
            </a:r>
            <a:endParaRPr lang="zh-CN" altLang="en-US" dirty="0">
              <a:solidFill>
                <a:srgbClr val="FF0000"/>
              </a:solidFill>
            </a:endParaRPr>
          </a:p>
        </p:txBody>
      </p:sp>
      <p:sp>
        <p:nvSpPr>
          <p:cNvPr id="10" name="Rectangle 12">
            <a:extLst>
              <a:ext uri="{FF2B5EF4-FFF2-40B4-BE49-F238E27FC236}">
                <a16:creationId xmlns:a16="http://schemas.microsoft.com/office/drawing/2014/main" id="{0D728292-9826-40ED-909D-99E7C048DE1C}"/>
              </a:ext>
            </a:extLst>
          </p:cNvPr>
          <p:cNvSpPr>
            <a:spLocks noChangeArrowheads="1"/>
          </p:cNvSpPr>
          <p:nvPr/>
        </p:nvSpPr>
        <p:spPr bwMode="auto">
          <a:xfrm>
            <a:off x="586582" y="836700"/>
            <a:ext cx="7631112" cy="150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zh-CN" altLang="en-US" sz="2800" b="1" dirty="0">
                <a:solidFill>
                  <a:srgbClr val="050507"/>
                </a:solidFill>
                <a:latin typeface="宋体" panose="02010600030101010101" pitchFamily="2" charset="-122"/>
              </a:rPr>
              <a:t>某城市的电话号码由</a:t>
            </a:r>
            <a:r>
              <a:rPr lang="en-US" altLang="zh-CN" sz="2800" b="1" dirty="0">
                <a:solidFill>
                  <a:srgbClr val="050507"/>
                </a:solidFill>
              </a:rPr>
              <a:t>5</a:t>
            </a:r>
            <a:r>
              <a:rPr lang="zh-CN" altLang="en-US" sz="2800" b="1" dirty="0">
                <a:solidFill>
                  <a:srgbClr val="050507"/>
                </a:solidFill>
                <a:latin typeface="宋体" panose="02010600030101010101" pitchFamily="2" charset="-122"/>
              </a:rPr>
              <a:t>个数字组成，每个数字可能是从</a:t>
            </a:r>
            <a:r>
              <a:rPr lang="en-US" altLang="zh-CN" sz="2800" b="1" dirty="0">
                <a:solidFill>
                  <a:srgbClr val="050507"/>
                </a:solidFill>
              </a:rPr>
              <a:t>0</a:t>
            </a:r>
            <a:r>
              <a:rPr lang="en-US" altLang="zh-CN" sz="2800" b="1" dirty="0">
                <a:solidFill>
                  <a:srgbClr val="050507"/>
                </a:solidFill>
                <a:latin typeface="宋体" panose="02010600030101010101" pitchFamily="2" charset="-122"/>
              </a:rPr>
              <a:t>-</a:t>
            </a:r>
            <a:r>
              <a:rPr lang="en-US" altLang="zh-CN" sz="2800" b="1" dirty="0">
                <a:solidFill>
                  <a:srgbClr val="050507"/>
                </a:solidFill>
              </a:rPr>
              <a:t>9</a:t>
            </a:r>
            <a:r>
              <a:rPr lang="zh-CN" altLang="en-US" sz="2800" b="1" dirty="0">
                <a:solidFill>
                  <a:srgbClr val="050507"/>
                </a:solidFill>
                <a:latin typeface="宋体" panose="02010600030101010101" pitchFamily="2" charset="-122"/>
              </a:rPr>
              <a:t>这十个数字中的任一个，求电话号码由五个不同数字组成的概率</a:t>
            </a:r>
            <a:r>
              <a:rPr lang="en-US" altLang="zh-CN" sz="2800" b="1" dirty="0">
                <a:solidFill>
                  <a:srgbClr val="050507"/>
                </a:solidFill>
                <a:latin typeface="宋体" panose="02010600030101010101" pitchFamily="2" charset="-122"/>
              </a:rPr>
              <a:t>.</a:t>
            </a:r>
            <a:endParaRPr lang="en-US" altLang="zh-CN" sz="2800" b="1" dirty="0">
              <a:solidFill>
                <a:srgbClr val="050507"/>
              </a:solidFill>
            </a:endParaRPr>
          </a:p>
        </p:txBody>
      </p:sp>
      <p:sp>
        <p:nvSpPr>
          <p:cNvPr id="11" name="Rectangle 13">
            <a:extLst>
              <a:ext uri="{FF2B5EF4-FFF2-40B4-BE49-F238E27FC236}">
                <a16:creationId xmlns:a16="http://schemas.microsoft.com/office/drawing/2014/main" id="{8BA22488-C011-4811-ABD5-8391692299A2}"/>
              </a:ext>
            </a:extLst>
          </p:cNvPr>
          <p:cNvSpPr>
            <a:spLocks noChangeArrowheads="1"/>
          </p:cNvSpPr>
          <p:nvPr/>
        </p:nvSpPr>
        <p:spPr bwMode="auto">
          <a:xfrm>
            <a:off x="3000726" y="5338028"/>
            <a:ext cx="6105115" cy="830997"/>
          </a:xfrm>
          <a:prstGeom prst="rect">
            <a:avLst/>
          </a:prstGeom>
          <a:solidFill>
            <a:schemeClr val="accent2">
              <a:lumMod val="20000"/>
              <a:lumOff val="80000"/>
            </a:schemeClr>
          </a:solidFill>
          <a:ln>
            <a:noFill/>
          </a:ln>
          <a:effectLst/>
        </p:spPr>
        <p:txBody>
          <a:bodyPr wrap="square">
            <a:spAutoFit/>
          </a:bodyPr>
          <a:lstStyle/>
          <a:p>
            <a:r>
              <a:rPr lang="zh-CN" altLang="en-US" sz="2400" b="1" dirty="0">
                <a:solidFill>
                  <a:schemeClr val="tx2"/>
                </a:solidFill>
              </a:rPr>
              <a:t>计算所有可能结果基本事件总数和所求事件</a:t>
            </a:r>
          </a:p>
          <a:p>
            <a:r>
              <a:rPr lang="zh-CN" altLang="en-US" sz="2400" b="1" dirty="0">
                <a:solidFill>
                  <a:schemeClr val="tx2"/>
                </a:solidFill>
              </a:rPr>
              <a:t>所含基本事件数计数方法不同</a:t>
            </a:r>
            <a:r>
              <a:rPr lang="en-US" altLang="zh-CN" sz="2400" b="1" dirty="0">
                <a:solidFill>
                  <a:schemeClr val="tx2"/>
                </a:solidFill>
              </a:rPr>
              <a:t>.</a:t>
            </a:r>
          </a:p>
        </p:txBody>
      </p:sp>
      <p:sp>
        <p:nvSpPr>
          <p:cNvPr id="12" name="AutoShape 15">
            <a:extLst>
              <a:ext uri="{FF2B5EF4-FFF2-40B4-BE49-F238E27FC236}">
                <a16:creationId xmlns:a16="http://schemas.microsoft.com/office/drawing/2014/main" id="{175FFD4E-929E-4C3E-B348-565CC5D54E8A}"/>
              </a:ext>
            </a:extLst>
          </p:cNvPr>
          <p:cNvSpPr>
            <a:spLocks noChangeArrowheads="1"/>
          </p:cNvSpPr>
          <p:nvPr/>
        </p:nvSpPr>
        <p:spPr bwMode="auto">
          <a:xfrm>
            <a:off x="5943600" y="1916112"/>
            <a:ext cx="2959776" cy="1273247"/>
          </a:xfrm>
          <a:prstGeom prst="wedgeRoundRectCallout">
            <a:avLst>
              <a:gd name="adj1" fmla="val -82514"/>
              <a:gd name="adj2" fmla="val 10898"/>
              <a:gd name="adj3" fmla="val 16667"/>
            </a:avLst>
          </a:prstGeom>
          <a:solidFill>
            <a:schemeClr val="accent2">
              <a:lumMod val="20000"/>
              <a:lumOff val="80000"/>
            </a:schemeClr>
          </a:solidFill>
          <a:ln w="9525">
            <a:solidFill>
              <a:schemeClr val="tx1"/>
            </a:solidFill>
            <a:miter lim="800000"/>
            <a:headEnd/>
            <a:tailEnd/>
          </a:ln>
          <a:effectLst/>
        </p:spPr>
        <p:txBody>
          <a:bodyPr wrap="none" anchor="ctr"/>
          <a:lstStyle/>
          <a:p>
            <a:pPr algn="ctr"/>
            <a:endParaRPr lang="en-US" altLang="zh-CN" sz="2400" b="1" dirty="0">
              <a:solidFill>
                <a:srgbClr val="FFFF99"/>
              </a:solidFill>
            </a:endParaRPr>
          </a:p>
          <a:p>
            <a:pPr algn="ctr"/>
            <a:r>
              <a:rPr lang="zh-CN" altLang="en-US" sz="2400" b="1" dirty="0">
                <a:solidFill>
                  <a:schemeClr val="tx2"/>
                </a:solidFill>
              </a:rPr>
              <a:t>从</a:t>
            </a:r>
            <a:r>
              <a:rPr lang="en-US" altLang="zh-CN" sz="2400" b="1" dirty="0">
                <a:solidFill>
                  <a:schemeClr val="tx2"/>
                </a:solidFill>
              </a:rPr>
              <a:t>10</a:t>
            </a:r>
            <a:r>
              <a:rPr lang="zh-CN" altLang="en-US" sz="2400" b="1" dirty="0">
                <a:solidFill>
                  <a:schemeClr val="tx2"/>
                </a:solidFill>
              </a:rPr>
              <a:t>个不同数字中</a:t>
            </a:r>
          </a:p>
          <a:p>
            <a:pPr algn="ctr"/>
            <a:r>
              <a:rPr lang="zh-CN" altLang="en-US" sz="2400" b="1" dirty="0">
                <a:solidFill>
                  <a:schemeClr val="tx2"/>
                </a:solidFill>
              </a:rPr>
              <a:t>取</a:t>
            </a:r>
            <a:r>
              <a:rPr lang="en-US" altLang="zh-CN" sz="2400" b="1" dirty="0">
                <a:solidFill>
                  <a:schemeClr val="tx2"/>
                </a:solidFill>
              </a:rPr>
              <a:t>5</a:t>
            </a:r>
            <a:r>
              <a:rPr lang="zh-CN" altLang="en-US" sz="2400" b="1" dirty="0">
                <a:solidFill>
                  <a:schemeClr val="tx2"/>
                </a:solidFill>
              </a:rPr>
              <a:t>个的排列</a:t>
            </a:r>
          </a:p>
          <a:p>
            <a:pPr algn="ctr"/>
            <a:endParaRPr lang="en-US" altLang="zh-CN" sz="2400" dirty="0">
              <a:solidFill>
                <a:schemeClr val="tx2"/>
              </a:solidFill>
            </a:endParaRPr>
          </a:p>
        </p:txBody>
      </p:sp>
      <p:sp>
        <p:nvSpPr>
          <p:cNvPr id="13" name="AutoShape 16">
            <a:extLst>
              <a:ext uri="{FF2B5EF4-FFF2-40B4-BE49-F238E27FC236}">
                <a16:creationId xmlns:a16="http://schemas.microsoft.com/office/drawing/2014/main" id="{E94B9CA2-618C-40DD-9B2B-930A1FF5FA5D}"/>
              </a:ext>
            </a:extLst>
          </p:cNvPr>
          <p:cNvSpPr>
            <a:spLocks noChangeArrowheads="1"/>
          </p:cNvSpPr>
          <p:nvPr/>
        </p:nvSpPr>
        <p:spPr bwMode="auto">
          <a:xfrm>
            <a:off x="3429000" y="2492375"/>
            <a:ext cx="1752600" cy="152400"/>
          </a:xfrm>
          <a:prstGeom prst="leftArrow">
            <a:avLst>
              <a:gd name="adj1" fmla="val 50000"/>
              <a:gd name="adj2" fmla="val 287500"/>
            </a:avLst>
          </a:prstGeom>
          <a:solidFill>
            <a:srgbClr val="6600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19">
            <a:extLst>
              <a:ext uri="{FF2B5EF4-FFF2-40B4-BE49-F238E27FC236}">
                <a16:creationId xmlns:a16="http://schemas.microsoft.com/office/drawing/2014/main" id="{543FA50B-6911-4EF7-8D75-DF0562AF5D91}"/>
              </a:ext>
            </a:extLst>
          </p:cNvPr>
          <p:cNvSpPr>
            <a:spLocks noChangeArrowheads="1"/>
          </p:cNvSpPr>
          <p:nvPr/>
        </p:nvSpPr>
        <p:spPr bwMode="auto">
          <a:xfrm>
            <a:off x="0" y="323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 name="Object 18">
            <a:extLst>
              <a:ext uri="{FF2B5EF4-FFF2-40B4-BE49-F238E27FC236}">
                <a16:creationId xmlns:a16="http://schemas.microsoft.com/office/drawing/2014/main" id="{1BA65928-3539-4885-AAE6-5A0A78C637F0}"/>
              </a:ext>
            </a:extLst>
          </p:cNvPr>
          <p:cNvGraphicFramePr>
            <a:graphicFrameLocks noChangeAspect="1"/>
          </p:cNvGraphicFramePr>
          <p:nvPr/>
        </p:nvGraphicFramePr>
        <p:xfrm>
          <a:off x="1906588" y="2205038"/>
          <a:ext cx="1657350" cy="1379537"/>
        </p:xfrm>
        <a:graphic>
          <a:graphicData uri="http://schemas.openxmlformats.org/presentationml/2006/ole">
            <mc:AlternateContent xmlns:mc="http://schemas.openxmlformats.org/markup-compatibility/2006">
              <mc:Choice xmlns:v="urn:schemas-microsoft-com:vml" Requires="v">
                <p:oleObj spid="_x0000_s8466" name="Equation" r:id="rId3" imgW="457200" imgH="380880" progId="Equation.DSMT4">
                  <p:embed/>
                </p:oleObj>
              </mc:Choice>
              <mc:Fallback>
                <p:oleObj name="Equation" r:id="rId3" imgW="457200" imgH="380880" progId="Equation.DSMT4">
                  <p:embed/>
                  <p:pic>
                    <p:nvPicPr>
                      <p:cNvPr id="89106" name="Object 18">
                        <a:extLst>
                          <a:ext uri="{FF2B5EF4-FFF2-40B4-BE49-F238E27FC236}">
                            <a16:creationId xmlns:a16="http://schemas.microsoft.com/office/drawing/2014/main" id="{471CC3C5-3058-4BA8-AC30-81354C360B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6588" y="2205038"/>
                        <a:ext cx="1657350" cy="1379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21">
            <a:extLst>
              <a:ext uri="{FF2B5EF4-FFF2-40B4-BE49-F238E27FC236}">
                <a16:creationId xmlns:a16="http://schemas.microsoft.com/office/drawing/2014/main" id="{9C485F22-C59D-4495-B8F4-897503489B2A}"/>
              </a:ext>
            </a:extLst>
          </p:cNvPr>
          <p:cNvSpPr>
            <a:spLocks noChangeArrowheads="1"/>
          </p:cNvSpPr>
          <p:nvPr/>
        </p:nvSpPr>
        <p:spPr bwMode="auto">
          <a:xfrm>
            <a:off x="0" y="323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7" name="Object 20">
            <a:extLst>
              <a:ext uri="{FF2B5EF4-FFF2-40B4-BE49-F238E27FC236}">
                <a16:creationId xmlns:a16="http://schemas.microsoft.com/office/drawing/2014/main" id="{1F699636-5FA0-407D-B554-265E70FAD599}"/>
              </a:ext>
            </a:extLst>
          </p:cNvPr>
          <p:cNvGraphicFramePr>
            <a:graphicFrameLocks noChangeAspect="1"/>
          </p:cNvGraphicFramePr>
          <p:nvPr/>
        </p:nvGraphicFramePr>
        <p:xfrm>
          <a:off x="1657350" y="4124325"/>
          <a:ext cx="1584325" cy="1319213"/>
        </p:xfrm>
        <a:graphic>
          <a:graphicData uri="http://schemas.openxmlformats.org/presentationml/2006/ole">
            <mc:AlternateContent xmlns:mc="http://schemas.openxmlformats.org/markup-compatibility/2006">
              <mc:Choice xmlns:v="urn:schemas-microsoft-com:vml" Requires="v">
                <p:oleObj spid="_x0000_s8467" name="Equation" r:id="rId5" imgW="457200" imgH="381000" progId="Equation.DSMT4">
                  <p:embed/>
                </p:oleObj>
              </mc:Choice>
              <mc:Fallback>
                <p:oleObj name="Equation" r:id="rId5" imgW="457200" imgH="381000" progId="Equation.DSMT4">
                  <p:embed/>
                  <p:pic>
                    <p:nvPicPr>
                      <p:cNvPr id="89108" name="Object 20">
                        <a:extLst>
                          <a:ext uri="{FF2B5EF4-FFF2-40B4-BE49-F238E27FC236}">
                            <a16:creationId xmlns:a16="http://schemas.microsoft.com/office/drawing/2014/main" id="{8CC08DAA-AB37-4A92-BB69-25E4F621DA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7350" y="4124325"/>
                        <a:ext cx="1584325" cy="1319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6563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2" presetClass="entr" presetSubtype="4"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right)">
                                      <p:cBhvr>
                                        <p:cTn id="26" dur="500"/>
                                        <p:tgtEl>
                                          <p:spTgt spid="12"/>
                                        </p:tgtEl>
                                      </p:cBhvr>
                                    </p:animEffect>
                                  </p:childTnLst>
                                </p:cTn>
                              </p:par>
                            </p:childTnLst>
                          </p:cTn>
                        </p:par>
                        <p:par>
                          <p:cTn id="27" fill="hold">
                            <p:stCondLst>
                              <p:cond delay="500"/>
                            </p:stCondLst>
                            <p:childTnLst>
                              <p:par>
                                <p:cTn id="28" presetID="22" presetClass="entr" presetSubtype="2" fill="hold"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right)">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1+#ppt_w/2"/>
                                          </p:val>
                                        </p:tav>
                                        <p:tav tm="100000">
                                          <p:val>
                                            <p:strVal val="#ppt_x"/>
                                          </p:val>
                                        </p:tav>
                                      </p:tavLst>
                                    </p:anim>
                                    <p:anim calcmode="lin" valueType="num">
                                      <p:cBhvr additive="base">
                                        <p:cTn id="3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1+#ppt_h/2"/>
                                          </p:val>
                                        </p:tav>
                                        <p:tav tm="100000">
                                          <p:val>
                                            <p:strVal val="#ppt_y"/>
                                          </p:val>
                                        </p:tav>
                                      </p:tavLst>
                                    </p:anim>
                                  </p:childTnLst>
                                </p:cTn>
                              </p:par>
                            </p:childTnLst>
                          </p:cTn>
                        </p:par>
                        <p:par>
                          <p:cTn id="43" fill="hold">
                            <p:stCondLst>
                              <p:cond delay="500"/>
                            </p:stCondLst>
                            <p:childTnLst>
                              <p:par>
                                <p:cTn id="44" presetID="22" presetClass="entr" presetSubtype="4" fill="hold"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down)">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fill="hold"/>
                                        <p:tgtEl>
                                          <p:spTgt spid="9"/>
                                        </p:tgtEl>
                                        <p:attrNameLst>
                                          <p:attrName>ppt_x</p:attrName>
                                        </p:attrNameLst>
                                      </p:cBhvr>
                                      <p:tavLst>
                                        <p:tav tm="0">
                                          <p:val>
                                            <p:strVal val="0-#ppt_w/2"/>
                                          </p:val>
                                        </p:tav>
                                        <p:tav tm="100000">
                                          <p:val>
                                            <p:strVal val="#ppt_x"/>
                                          </p:val>
                                        </p:tav>
                                      </p:tavLst>
                                    </p:anim>
                                    <p:anim calcmode="lin" valueType="num">
                                      <p:cBhvr additive="base">
                                        <p:cTn id="5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right)">
                                      <p:cBhvr>
                                        <p:cTn id="5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animBg="1" autoUpdateAnimBg="0"/>
      <p:bldP spid="8" grpId="0" autoUpdateAnimBg="0"/>
      <p:bldP spid="9" grpId="0" autoUpdateAnimBg="0"/>
      <p:bldP spid="10" grpId="0" autoUpdateAnimBg="0"/>
      <p:bldP spid="11" grpId="0" animBg="1" autoUpdateAnimBg="0"/>
      <p:bldP spid="12"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E91BA3-868D-4F2D-9D73-7F1F48D208F0}"/>
              </a:ext>
            </a:extLst>
          </p:cNvPr>
          <p:cNvSpPr>
            <a:spLocks noGrp="1"/>
          </p:cNvSpPr>
          <p:nvPr>
            <p:ph type="title"/>
          </p:nvPr>
        </p:nvSpPr>
        <p:spPr/>
        <p:txBody>
          <a:bodyPr/>
          <a:lstStyle/>
          <a:p>
            <a:r>
              <a:rPr lang="en-US" altLang="zh-CN" dirty="0"/>
              <a:t>3.2-2 </a:t>
            </a:r>
            <a:r>
              <a:rPr lang="zh-CN" altLang="en-US" dirty="0">
                <a:latin typeface="宋体" panose="02010600030101010101" pitchFamily="2" charset="-122"/>
              </a:rPr>
              <a:t>等可能概型（古典概型）</a:t>
            </a:r>
            <a:endParaRPr lang="zh-CN" altLang="en-US" dirty="0"/>
          </a:p>
        </p:txBody>
      </p:sp>
      <p:sp>
        <p:nvSpPr>
          <p:cNvPr id="3" name="内容占位符 2">
            <a:extLst>
              <a:ext uri="{FF2B5EF4-FFF2-40B4-BE49-F238E27FC236}">
                <a16:creationId xmlns:a16="http://schemas.microsoft.com/office/drawing/2014/main" id="{8BDA1E41-BF0E-43D5-B147-9C3D62550873}"/>
              </a:ext>
            </a:extLst>
          </p:cNvPr>
          <p:cNvSpPr>
            <a:spLocks noGrp="1"/>
          </p:cNvSpPr>
          <p:nvPr>
            <p:ph idx="1"/>
          </p:nvPr>
        </p:nvSpPr>
        <p:spPr/>
        <p:txBody>
          <a:bodyPr/>
          <a:lstStyle/>
          <a:p>
            <a:r>
              <a:rPr lang="zh-CN" altLang="en-US" dirty="0">
                <a:solidFill>
                  <a:schemeClr val="tx2"/>
                </a:solidFill>
              </a:rPr>
              <a:t>例</a:t>
            </a:r>
            <a:endParaRPr lang="zh-CN" altLang="en-US" dirty="0"/>
          </a:p>
        </p:txBody>
      </p:sp>
      <p:sp>
        <p:nvSpPr>
          <p:cNvPr id="4" name="Text Box 3">
            <a:extLst>
              <a:ext uri="{FF2B5EF4-FFF2-40B4-BE49-F238E27FC236}">
                <a16:creationId xmlns:a16="http://schemas.microsoft.com/office/drawing/2014/main" id="{34984C4D-A39E-4693-8F70-F9789C53E0C8}"/>
              </a:ext>
            </a:extLst>
          </p:cNvPr>
          <p:cNvSpPr txBox="1">
            <a:spLocks noChangeArrowheads="1"/>
          </p:cNvSpPr>
          <p:nvPr/>
        </p:nvSpPr>
        <p:spPr bwMode="auto">
          <a:xfrm>
            <a:off x="685800" y="732707"/>
            <a:ext cx="7467506"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10000"/>
              </a:lnSpc>
              <a:spcBef>
                <a:spcPct val="50000"/>
              </a:spcBef>
            </a:pPr>
            <a:r>
              <a:rPr lang="zh-CN" altLang="en-US" sz="3200" b="1" dirty="0"/>
              <a:t>设有</a:t>
            </a:r>
            <a:r>
              <a:rPr lang="en-US" altLang="zh-CN" sz="3200" b="1" i="1" dirty="0"/>
              <a:t>N</a:t>
            </a:r>
            <a:r>
              <a:rPr lang="zh-CN" altLang="en-US" sz="3200" b="1" dirty="0"/>
              <a:t>件产品</a:t>
            </a:r>
            <a:r>
              <a:rPr lang="en-US" altLang="zh-CN" sz="3200" b="1" dirty="0"/>
              <a:t>,</a:t>
            </a:r>
            <a:r>
              <a:rPr lang="zh-CN" altLang="en-US" sz="3200" b="1" dirty="0"/>
              <a:t>其中有</a:t>
            </a:r>
            <a:r>
              <a:rPr lang="en-US" altLang="zh-CN" sz="3200" b="1" i="1" dirty="0"/>
              <a:t>M</a:t>
            </a:r>
            <a:r>
              <a:rPr lang="zh-CN" altLang="en-US" sz="3200" b="1" dirty="0"/>
              <a:t>件次品</a:t>
            </a:r>
            <a:r>
              <a:rPr lang="en-US" altLang="zh-CN" sz="3200" b="1" dirty="0"/>
              <a:t>,</a:t>
            </a:r>
            <a:r>
              <a:rPr lang="zh-CN" altLang="en-US" sz="3200" b="1" dirty="0"/>
              <a:t>现从这</a:t>
            </a:r>
            <a:r>
              <a:rPr lang="en-US" altLang="zh-CN" sz="3200" b="1" i="1" dirty="0"/>
              <a:t>N</a:t>
            </a:r>
            <a:r>
              <a:rPr lang="zh-CN" altLang="en-US" sz="3200" b="1" dirty="0"/>
              <a:t>件中任取</a:t>
            </a:r>
            <a:r>
              <a:rPr lang="en-US" altLang="zh-CN" sz="3200" b="1" i="1" dirty="0"/>
              <a:t>n</a:t>
            </a:r>
            <a:r>
              <a:rPr lang="zh-CN" altLang="en-US" sz="3200" b="1" dirty="0"/>
              <a:t>件</a:t>
            </a:r>
            <a:r>
              <a:rPr lang="en-US" altLang="zh-CN" sz="3200" b="1" dirty="0"/>
              <a:t>,</a:t>
            </a:r>
            <a:r>
              <a:rPr lang="zh-CN" altLang="en-US" sz="3200" b="1" dirty="0"/>
              <a:t>求其中恰有</a:t>
            </a:r>
            <a:r>
              <a:rPr lang="en-US" altLang="zh-CN" sz="3200" b="1" i="1" dirty="0"/>
              <a:t>k</a:t>
            </a:r>
            <a:r>
              <a:rPr lang="zh-CN" altLang="en-US" sz="3200" b="1" dirty="0"/>
              <a:t>件次品的概率</a:t>
            </a:r>
            <a:r>
              <a:rPr lang="en-US" altLang="zh-CN" sz="3200" b="1" dirty="0"/>
              <a:t>.</a:t>
            </a:r>
          </a:p>
        </p:txBody>
      </p:sp>
      <p:sp>
        <p:nvSpPr>
          <p:cNvPr id="5" name="Text Box 5">
            <a:extLst>
              <a:ext uri="{FF2B5EF4-FFF2-40B4-BE49-F238E27FC236}">
                <a16:creationId xmlns:a16="http://schemas.microsoft.com/office/drawing/2014/main" id="{7D101002-8813-4866-A26E-37C3A81E33C4}"/>
              </a:ext>
            </a:extLst>
          </p:cNvPr>
          <p:cNvSpPr txBox="1">
            <a:spLocks noChangeArrowheads="1"/>
          </p:cNvSpPr>
          <p:nvPr/>
        </p:nvSpPr>
        <p:spPr bwMode="auto">
          <a:xfrm>
            <a:off x="762000" y="5257800"/>
            <a:ext cx="7772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000000"/>
                </a:solidFill>
              </a:rPr>
              <a:t>这是一种无放回抽样</a:t>
            </a:r>
            <a:r>
              <a:rPr lang="en-US" altLang="zh-CN" sz="3200" b="1">
                <a:solidFill>
                  <a:srgbClr val="000000"/>
                </a:solidFill>
              </a:rPr>
              <a:t>.</a:t>
            </a:r>
            <a:endParaRPr lang="en-US" altLang="zh-CN" sz="3600" b="1">
              <a:solidFill>
                <a:srgbClr val="000000"/>
              </a:solidFill>
            </a:endParaRPr>
          </a:p>
        </p:txBody>
      </p:sp>
      <p:sp>
        <p:nvSpPr>
          <p:cNvPr id="6" name="Text Box 8">
            <a:extLst>
              <a:ext uri="{FF2B5EF4-FFF2-40B4-BE49-F238E27FC236}">
                <a16:creationId xmlns:a16="http://schemas.microsoft.com/office/drawing/2014/main" id="{28774FE5-9EAF-4C4B-9F4E-6DDC79BAAA21}"/>
              </a:ext>
            </a:extLst>
          </p:cNvPr>
          <p:cNvSpPr txBox="1">
            <a:spLocks noChangeArrowheads="1"/>
          </p:cNvSpPr>
          <p:nvPr/>
        </p:nvSpPr>
        <p:spPr bwMode="auto">
          <a:xfrm>
            <a:off x="845461" y="1897932"/>
            <a:ext cx="52578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dirty="0"/>
              <a:t>解：令</a:t>
            </a:r>
            <a:r>
              <a:rPr lang="en-US" altLang="zh-CN" sz="3200" b="1" i="1" dirty="0"/>
              <a:t>B</a:t>
            </a:r>
            <a:r>
              <a:rPr lang="en-US" altLang="zh-CN" sz="3200" b="1" dirty="0"/>
              <a:t>={</a:t>
            </a:r>
            <a:r>
              <a:rPr lang="zh-CN" altLang="en-US" sz="3200" b="1" dirty="0"/>
              <a:t>恰有</a:t>
            </a:r>
            <a:r>
              <a:rPr lang="en-US" altLang="zh-CN" sz="3200" b="1" i="1" dirty="0"/>
              <a:t>k</a:t>
            </a:r>
            <a:r>
              <a:rPr lang="zh-CN" altLang="en-US" sz="3200" b="1" dirty="0"/>
              <a:t>件次品</a:t>
            </a:r>
            <a:r>
              <a:rPr lang="en-US" altLang="zh-CN" sz="3200" b="1" dirty="0"/>
              <a:t>}</a:t>
            </a:r>
          </a:p>
          <a:p>
            <a:pPr>
              <a:spcBef>
                <a:spcPct val="50000"/>
              </a:spcBef>
            </a:pPr>
            <a:r>
              <a:rPr lang="en-US" altLang="zh-CN" sz="3200" b="1" i="1" dirty="0"/>
              <a:t>P</a:t>
            </a:r>
            <a:r>
              <a:rPr lang="en-US" altLang="zh-CN" sz="3200" b="1" dirty="0"/>
              <a:t>(</a:t>
            </a:r>
            <a:r>
              <a:rPr lang="en-US" altLang="zh-CN" sz="3200" b="1" i="1" dirty="0"/>
              <a:t>B</a:t>
            </a:r>
            <a:r>
              <a:rPr lang="en-US" altLang="zh-CN" sz="3200" b="1" dirty="0"/>
              <a:t>)=</a:t>
            </a:r>
            <a:r>
              <a:rPr lang="zh-CN" altLang="en-US" sz="3200" b="1" dirty="0"/>
              <a:t>？</a:t>
            </a:r>
          </a:p>
        </p:txBody>
      </p:sp>
      <p:graphicFrame>
        <p:nvGraphicFramePr>
          <p:cNvPr id="7" name="Object 9">
            <a:extLst>
              <a:ext uri="{FF2B5EF4-FFF2-40B4-BE49-F238E27FC236}">
                <a16:creationId xmlns:a16="http://schemas.microsoft.com/office/drawing/2014/main" id="{13F7A72D-6941-418F-A02F-4FC79902547F}"/>
              </a:ext>
            </a:extLst>
          </p:cNvPr>
          <p:cNvGraphicFramePr>
            <a:graphicFrameLocks noChangeAspect="1"/>
          </p:cNvGraphicFramePr>
          <p:nvPr>
            <p:extLst>
              <p:ext uri="{D42A27DB-BD31-4B8C-83A1-F6EECF244321}">
                <p14:modId xmlns:p14="http://schemas.microsoft.com/office/powerpoint/2010/main" val="2526457466"/>
              </p:ext>
            </p:extLst>
          </p:nvPr>
        </p:nvGraphicFramePr>
        <p:xfrm>
          <a:off x="954205" y="3187700"/>
          <a:ext cx="3246438" cy="2032000"/>
        </p:xfrm>
        <a:graphic>
          <a:graphicData uri="http://schemas.openxmlformats.org/presentationml/2006/ole">
            <mc:AlternateContent xmlns:mc="http://schemas.openxmlformats.org/markup-compatibility/2006">
              <mc:Choice xmlns:v="urn:schemas-microsoft-com:vml" Requires="v">
                <p:oleObj spid="_x0000_s9352" name="公式" r:id="rId3" imgW="1460160" imgH="914400" progId="Equation.3">
                  <p:embed/>
                </p:oleObj>
              </mc:Choice>
              <mc:Fallback>
                <p:oleObj name="公式" r:id="rId3" imgW="1460160" imgH="914400" progId="Equation.3">
                  <p:embed/>
                  <p:pic>
                    <p:nvPicPr>
                      <p:cNvPr id="32777" name="Object 9">
                        <a:extLst>
                          <a:ext uri="{FF2B5EF4-FFF2-40B4-BE49-F238E27FC236}">
                            <a16:creationId xmlns:a16="http://schemas.microsoft.com/office/drawing/2014/main" id="{121A8B87-1B6E-4F81-8EA9-E08D8B75ED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4205" y="3187700"/>
                        <a:ext cx="3246438" cy="2032000"/>
                      </a:xfrm>
                      <a:prstGeom prst="rect">
                        <a:avLst/>
                      </a:prstGeom>
                      <a:solidFill>
                        <a:schemeClr val="accent1">
                          <a:lumMod val="50000"/>
                        </a:schemeClr>
                      </a:solidFill>
                      <a:ln>
                        <a:noFill/>
                      </a:ln>
                      <a:effectLst/>
                    </p:spPr>
                  </p:pic>
                </p:oleObj>
              </mc:Fallback>
            </mc:AlternateContent>
          </a:graphicData>
        </a:graphic>
      </p:graphicFrame>
      <p:sp>
        <p:nvSpPr>
          <p:cNvPr id="8" name="Oval 10">
            <a:extLst>
              <a:ext uri="{FF2B5EF4-FFF2-40B4-BE49-F238E27FC236}">
                <a16:creationId xmlns:a16="http://schemas.microsoft.com/office/drawing/2014/main" id="{8D7E6FA9-B89D-4F7A-9FF3-3CBC90EB1358}"/>
              </a:ext>
            </a:extLst>
          </p:cNvPr>
          <p:cNvSpPr>
            <a:spLocks noChangeArrowheads="1"/>
          </p:cNvSpPr>
          <p:nvPr/>
        </p:nvSpPr>
        <p:spPr bwMode="auto">
          <a:xfrm>
            <a:off x="6629400" y="4648200"/>
            <a:ext cx="304800" cy="304800"/>
          </a:xfrm>
          <a:prstGeom prst="ellipse">
            <a:avLst/>
          </a:prstGeom>
          <a:gradFill rotWithShape="0">
            <a:gsLst>
              <a:gs pos="0">
                <a:srgbClr val="FF3300"/>
              </a:gs>
              <a:gs pos="100000">
                <a:srgbClr val="FF3300">
                  <a:gamma/>
                  <a:shade val="46275"/>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Oval 11">
            <a:extLst>
              <a:ext uri="{FF2B5EF4-FFF2-40B4-BE49-F238E27FC236}">
                <a16:creationId xmlns:a16="http://schemas.microsoft.com/office/drawing/2014/main" id="{9717246B-5B4E-430D-870A-7CDF6957D6CA}"/>
              </a:ext>
            </a:extLst>
          </p:cNvPr>
          <p:cNvSpPr>
            <a:spLocks noChangeArrowheads="1"/>
          </p:cNvSpPr>
          <p:nvPr/>
        </p:nvSpPr>
        <p:spPr bwMode="auto">
          <a:xfrm>
            <a:off x="6934200" y="4800600"/>
            <a:ext cx="304800" cy="304800"/>
          </a:xfrm>
          <a:prstGeom prst="ellipse">
            <a:avLst/>
          </a:prstGeom>
          <a:gradFill rotWithShape="0">
            <a:gsLst>
              <a:gs pos="0">
                <a:srgbClr val="FF3300"/>
              </a:gs>
              <a:gs pos="100000">
                <a:srgbClr val="FF3300">
                  <a:gamma/>
                  <a:shade val="46275"/>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Oval 12">
            <a:extLst>
              <a:ext uri="{FF2B5EF4-FFF2-40B4-BE49-F238E27FC236}">
                <a16:creationId xmlns:a16="http://schemas.microsoft.com/office/drawing/2014/main" id="{7F28FEF5-3945-4F0B-9E59-D36118D5D7C1}"/>
              </a:ext>
            </a:extLst>
          </p:cNvPr>
          <p:cNvSpPr>
            <a:spLocks noChangeArrowheads="1"/>
          </p:cNvSpPr>
          <p:nvPr/>
        </p:nvSpPr>
        <p:spPr bwMode="auto">
          <a:xfrm>
            <a:off x="6934200" y="4572000"/>
            <a:ext cx="304800" cy="304800"/>
          </a:xfrm>
          <a:prstGeom prst="ellipse">
            <a:avLst/>
          </a:prstGeom>
          <a:gradFill rotWithShape="0">
            <a:gsLst>
              <a:gs pos="0">
                <a:srgbClr val="FF3300"/>
              </a:gs>
              <a:gs pos="100000">
                <a:srgbClr val="FF3300">
                  <a:gamma/>
                  <a:shade val="46275"/>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13">
            <a:extLst>
              <a:ext uri="{FF2B5EF4-FFF2-40B4-BE49-F238E27FC236}">
                <a16:creationId xmlns:a16="http://schemas.microsoft.com/office/drawing/2014/main" id="{2AA277FD-B794-4384-A812-A1AE5A9A9A45}"/>
              </a:ext>
            </a:extLst>
          </p:cNvPr>
          <p:cNvSpPr>
            <a:spLocks noChangeArrowheads="1"/>
          </p:cNvSpPr>
          <p:nvPr/>
        </p:nvSpPr>
        <p:spPr bwMode="auto">
          <a:xfrm>
            <a:off x="6400800" y="4800600"/>
            <a:ext cx="304800" cy="304800"/>
          </a:xfrm>
          <a:prstGeom prst="ellipse">
            <a:avLst/>
          </a:prstGeom>
          <a:gradFill rotWithShape="0">
            <a:gsLst>
              <a:gs pos="0">
                <a:srgbClr val="FFFFFF"/>
              </a:gs>
              <a:gs pos="100000">
                <a:srgbClr val="FFFFFF">
                  <a:gamma/>
                  <a:shade val="46275"/>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Oval 14">
            <a:extLst>
              <a:ext uri="{FF2B5EF4-FFF2-40B4-BE49-F238E27FC236}">
                <a16:creationId xmlns:a16="http://schemas.microsoft.com/office/drawing/2014/main" id="{6FFA1538-013A-469F-BD50-FDBE154A20B9}"/>
              </a:ext>
            </a:extLst>
          </p:cNvPr>
          <p:cNvSpPr>
            <a:spLocks noChangeArrowheads="1"/>
          </p:cNvSpPr>
          <p:nvPr/>
        </p:nvSpPr>
        <p:spPr bwMode="auto">
          <a:xfrm>
            <a:off x="7467600" y="4343400"/>
            <a:ext cx="304800" cy="304800"/>
          </a:xfrm>
          <a:prstGeom prst="ellipse">
            <a:avLst/>
          </a:prstGeom>
          <a:gradFill rotWithShape="0">
            <a:gsLst>
              <a:gs pos="0">
                <a:srgbClr val="FFFFFF"/>
              </a:gs>
              <a:gs pos="100000">
                <a:srgbClr val="FFFFFF">
                  <a:gamma/>
                  <a:shade val="46275"/>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Oval 15">
            <a:extLst>
              <a:ext uri="{FF2B5EF4-FFF2-40B4-BE49-F238E27FC236}">
                <a16:creationId xmlns:a16="http://schemas.microsoft.com/office/drawing/2014/main" id="{18541FD0-8D49-4C6B-BD25-522D7777110A}"/>
              </a:ext>
            </a:extLst>
          </p:cNvPr>
          <p:cNvSpPr>
            <a:spLocks noChangeArrowheads="1"/>
          </p:cNvSpPr>
          <p:nvPr/>
        </p:nvSpPr>
        <p:spPr bwMode="auto">
          <a:xfrm>
            <a:off x="7239000" y="4114800"/>
            <a:ext cx="304800" cy="304800"/>
          </a:xfrm>
          <a:prstGeom prst="ellipse">
            <a:avLst/>
          </a:prstGeom>
          <a:gradFill rotWithShape="0">
            <a:gsLst>
              <a:gs pos="0">
                <a:srgbClr val="FFFFFF"/>
              </a:gs>
              <a:gs pos="100000">
                <a:srgbClr val="FFFFFF">
                  <a:gamma/>
                  <a:shade val="46275"/>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Oval 16">
            <a:extLst>
              <a:ext uri="{FF2B5EF4-FFF2-40B4-BE49-F238E27FC236}">
                <a16:creationId xmlns:a16="http://schemas.microsoft.com/office/drawing/2014/main" id="{2F549861-B687-4A4C-AE54-2994B1854E51}"/>
              </a:ext>
            </a:extLst>
          </p:cNvPr>
          <p:cNvSpPr>
            <a:spLocks noChangeArrowheads="1"/>
          </p:cNvSpPr>
          <p:nvPr/>
        </p:nvSpPr>
        <p:spPr bwMode="auto">
          <a:xfrm>
            <a:off x="5943600" y="4343400"/>
            <a:ext cx="304800" cy="304800"/>
          </a:xfrm>
          <a:prstGeom prst="ellipse">
            <a:avLst/>
          </a:prstGeom>
          <a:gradFill rotWithShape="0">
            <a:gsLst>
              <a:gs pos="0">
                <a:srgbClr val="FFFFFF"/>
              </a:gs>
              <a:gs pos="100000">
                <a:srgbClr val="FFFFFF">
                  <a:gamma/>
                  <a:shade val="46275"/>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Oval 17">
            <a:extLst>
              <a:ext uri="{FF2B5EF4-FFF2-40B4-BE49-F238E27FC236}">
                <a16:creationId xmlns:a16="http://schemas.microsoft.com/office/drawing/2014/main" id="{814BB3E3-1228-4781-B749-B757CABD8C87}"/>
              </a:ext>
            </a:extLst>
          </p:cNvPr>
          <p:cNvSpPr>
            <a:spLocks noChangeArrowheads="1"/>
          </p:cNvSpPr>
          <p:nvPr/>
        </p:nvSpPr>
        <p:spPr bwMode="auto">
          <a:xfrm>
            <a:off x="6477000" y="4191000"/>
            <a:ext cx="304800" cy="304800"/>
          </a:xfrm>
          <a:prstGeom prst="ellipse">
            <a:avLst/>
          </a:prstGeom>
          <a:gradFill rotWithShape="0">
            <a:gsLst>
              <a:gs pos="0">
                <a:srgbClr val="FF3300"/>
              </a:gs>
              <a:gs pos="100000">
                <a:srgbClr val="FF3300">
                  <a:gamma/>
                  <a:shade val="46275"/>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Oval 18">
            <a:extLst>
              <a:ext uri="{FF2B5EF4-FFF2-40B4-BE49-F238E27FC236}">
                <a16:creationId xmlns:a16="http://schemas.microsoft.com/office/drawing/2014/main" id="{6F112ED7-D745-4416-A1D3-7A22B11A0397}"/>
              </a:ext>
            </a:extLst>
          </p:cNvPr>
          <p:cNvSpPr>
            <a:spLocks noChangeArrowheads="1"/>
          </p:cNvSpPr>
          <p:nvPr/>
        </p:nvSpPr>
        <p:spPr bwMode="auto">
          <a:xfrm>
            <a:off x="6705600" y="4343400"/>
            <a:ext cx="304800" cy="304800"/>
          </a:xfrm>
          <a:prstGeom prst="ellipse">
            <a:avLst/>
          </a:prstGeom>
          <a:gradFill rotWithShape="0">
            <a:gsLst>
              <a:gs pos="0">
                <a:srgbClr val="FF3300"/>
              </a:gs>
              <a:gs pos="100000">
                <a:srgbClr val="FF3300">
                  <a:gamma/>
                  <a:shade val="46275"/>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Oval 19">
            <a:extLst>
              <a:ext uri="{FF2B5EF4-FFF2-40B4-BE49-F238E27FC236}">
                <a16:creationId xmlns:a16="http://schemas.microsoft.com/office/drawing/2014/main" id="{72B8DF25-CCE7-4C55-B82D-FD73116B30DF}"/>
              </a:ext>
            </a:extLst>
          </p:cNvPr>
          <p:cNvSpPr>
            <a:spLocks noChangeArrowheads="1"/>
          </p:cNvSpPr>
          <p:nvPr/>
        </p:nvSpPr>
        <p:spPr bwMode="auto">
          <a:xfrm>
            <a:off x="7086600" y="4343400"/>
            <a:ext cx="304800" cy="304800"/>
          </a:xfrm>
          <a:prstGeom prst="ellipse">
            <a:avLst/>
          </a:prstGeom>
          <a:gradFill rotWithShape="0">
            <a:gsLst>
              <a:gs pos="0">
                <a:srgbClr val="FF3300"/>
              </a:gs>
              <a:gs pos="100000">
                <a:srgbClr val="FF3300">
                  <a:gamma/>
                  <a:shade val="46275"/>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Oval 20">
            <a:extLst>
              <a:ext uri="{FF2B5EF4-FFF2-40B4-BE49-F238E27FC236}">
                <a16:creationId xmlns:a16="http://schemas.microsoft.com/office/drawing/2014/main" id="{85F60264-1D80-4622-81CD-6B9DE5379153}"/>
              </a:ext>
            </a:extLst>
          </p:cNvPr>
          <p:cNvSpPr>
            <a:spLocks noChangeArrowheads="1"/>
          </p:cNvSpPr>
          <p:nvPr/>
        </p:nvSpPr>
        <p:spPr bwMode="auto">
          <a:xfrm>
            <a:off x="6705600" y="3810000"/>
            <a:ext cx="304800" cy="304800"/>
          </a:xfrm>
          <a:prstGeom prst="ellipse">
            <a:avLst/>
          </a:prstGeom>
          <a:gradFill rotWithShape="0">
            <a:gsLst>
              <a:gs pos="0">
                <a:srgbClr val="FF3300"/>
              </a:gs>
              <a:gs pos="100000">
                <a:srgbClr val="FF3300">
                  <a:gamma/>
                  <a:shade val="46275"/>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Oval 21">
            <a:extLst>
              <a:ext uri="{FF2B5EF4-FFF2-40B4-BE49-F238E27FC236}">
                <a16:creationId xmlns:a16="http://schemas.microsoft.com/office/drawing/2014/main" id="{99DB971C-0A7E-4B2E-A96E-506977A2CF0A}"/>
              </a:ext>
            </a:extLst>
          </p:cNvPr>
          <p:cNvSpPr>
            <a:spLocks noChangeArrowheads="1"/>
          </p:cNvSpPr>
          <p:nvPr/>
        </p:nvSpPr>
        <p:spPr bwMode="auto">
          <a:xfrm>
            <a:off x="6705600" y="4038600"/>
            <a:ext cx="304800" cy="304800"/>
          </a:xfrm>
          <a:prstGeom prst="ellipse">
            <a:avLst/>
          </a:prstGeom>
          <a:gradFill rotWithShape="0">
            <a:gsLst>
              <a:gs pos="0">
                <a:srgbClr val="FF3300"/>
              </a:gs>
              <a:gs pos="100000">
                <a:srgbClr val="FF3300">
                  <a:gamma/>
                  <a:shade val="46275"/>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Oval 22">
            <a:extLst>
              <a:ext uri="{FF2B5EF4-FFF2-40B4-BE49-F238E27FC236}">
                <a16:creationId xmlns:a16="http://schemas.microsoft.com/office/drawing/2014/main" id="{8A3F1C9F-0969-4804-8799-1EECC985DFCC}"/>
              </a:ext>
            </a:extLst>
          </p:cNvPr>
          <p:cNvSpPr>
            <a:spLocks noChangeArrowheads="1"/>
          </p:cNvSpPr>
          <p:nvPr/>
        </p:nvSpPr>
        <p:spPr bwMode="auto">
          <a:xfrm>
            <a:off x="7010400" y="3886200"/>
            <a:ext cx="304800" cy="304800"/>
          </a:xfrm>
          <a:prstGeom prst="ellipse">
            <a:avLst/>
          </a:prstGeom>
          <a:gradFill rotWithShape="0">
            <a:gsLst>
              <a:gs pos="0">
                <a:srgbClr val="FF3300"/>
              </a:gs>
              <a:gs pos="100000">
                <a:srgbClr val="FF3300">
                  <a:gamma/>
                  <a:shade val="46275"/>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Oval 23">
            <a:extLst>
              <a:ext uri="{FF2B5EF4-FFF2-40B4-BE49-F238E27FC236}">
                <a16:creationId xmlns:a16="http://schemas.microsoft.com/office/drawing/2014/main" id="{E453EA70-B2FE-4129-8742-5F4354A4FB31}"/>
              </a:ext>
            </a:extLst>
          </p:cNvPr>
          <p:cNvSpPr>
            <a:spLocks noChangeArrowheads="1"/>
          </p:cNvSpPr>
          <p:nvPr/>
        </p:nvSpPr>
        <p:spPr bwMode="auto">
          <a:xfrm>
            <a:off x="6400800" y="3886200"/>
            <a:ext cx="304800" cy="304800"/>
          </a:xfrm>
          <a:prstGeom prst="ellipse">
            <a:avLst/>
          </a:prstGeom>
          <a:gradFill rotWithShape="0">
            <a:gsLst>
              <a:gs pos="0">
                <a:srgbClr val="FFFFFF"/>
              </a:gs>
              <a:gs pos="100000">
                <a:srgbClr val="FFFFFF">
                  <a:gamma/>
                  <a:shade val="46275"/>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Oval 24">
            <a:extLst>
              <a:ext uri="{FF2B5EF4-FFF2-40B4-BE49-F238E27FC236}">
                <a16:creationId xmlns:a16="http://schemas.microsoft.com/office/drawing/2014/main" id="{D5454418-F310-4B1C-8B7E-6AF50A0D76A8}"/>
              </a:ext>
            </a:extLst>
          </p:cNvPr>
          <p:cNvSpPr>
            <a:spLocks noChangeArrowheads="1"/>
          </p:cNvSpPr>
          <p:nvPr/>
        </p:nvSpPr>
        <p:spPr bwMode="auto">
          <a:xfrm>
            <a:off x="6705600" y="3505200"/>
            <a:ext cx="304800" cy="304800"/>
          </a:xfrm>
          <a:prstGeom prst="ellipse">
            <a:avLst/>
          </a:prstGeom>
          <a:gradFill rotWithShape="0">
            <a:gsLst>
              <a:gs pos="0">
                <a:srgbClr val="FFFFFF"/>
              </a:gs>
              <a:gs pos="100000">
                <a:srgbClr val="FFFFFF">
                  <a:gamma/>
                  <a:shade val="46275"/>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Oval 25">
            <a:extLst>
              <a:ext uri="{FF2B5EF4-FFF2-40B4-BE49-F238E27FC236}">
                <a16:creationId xmlns:a16="http://schemas.microsoft.com/office/drawing/2014/main" id="{1BAED0B0-E61D-4EB3-B555-933CD4E088BA}"/>
              </a:ext>
            </a:extLst>
          </p:cNvPr>
          <p:cNvSpPr>
            <a:spLocks noChangeArrowheads="1"/>
          </p:cNvSpPr>
          <p:nvPr/>
        </p:nvSpPr>
        <p:spPr bwMode="auto">
          <a:xfrm>
            <a:off x="7239000" y="3810000"/>
            <a:ext cx="304800" cy="304800"/>
          </a:xfrm>
          <a:prstGeom prst="ellipse">
            <a:avLst/>
          </a:prstGeom>
          <a:gradFill rotWithShape="0">
            <a:gsLst>
              <a:gs pos="0">
                <a:srgbClr val="FFFFFF"/>
              </a:gs>
              <a:gs pos="100000">
                <a:srgbClr val="FFFFFF">
                  <a:gamma/>
                  <a:shade val="46275"/>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Oval 26">
            <a:extLst>
              <a:ext uri="{FF2B5EF4-FFF2-40B4-BE49-F238E27FC236}">
                <a16:creationId xmlns:a16="http://schemas.microsoft.com/office/drawing/2014/main" id="{FDC7B943-DA42-4CD6-B851-EAF61BF7680E}"/>
              </a:ext>
            </a:extLst>
          </p:cNvPr>
          <p:cNvSpPr>
            <a:spLocks noChangeArrowheads="1"/>
          </p:cNvSpPr>
          <p:nvPr/>
        </p:nvSpPr>
        <p:spPr bwMode="auto">
          <a:xfrm>
            <a:off x="6019800" y="4038600"/>
            <a:ext cx="304800" cy="304800"/>
          </a:xfrm>
          <a:prstGeom prst="ellipse">
            <a:avLst/>
          </a:prstGeom>
          <a:gradFill rotWithShape="0">
            <a:gsLst>
              <a:gs pos="0">
                <a:srgbClr val="FFFFFF"/>
              </a:gs>
              <a:gs pos="100000">
                <a:srgbClr val="FFFFFF">
                  <a:gamma/>
                  <a:shade val="46275"/>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Oval 27">
            <a:extLst>
              <a:ext uri="{FF2B5EF4-FFF2-40B4-BE49-F238E27FC236}">
                <a16:creationId xmlns:a16="http://schemas.microsoft.com/office/drawing/2014/main" id="{97EB4B5E-E051-4DD9-8F81-AA9F0871599C}"/>
              </a:ext>
            </a:extLst>
          </p:cNvPr>
          <p:cNvSpPr>
            <a:spLocks noChangeArrowheads="1"/>
          </p:cNvSpPr>
          <p:nvPr/>
        </p:nvSpPr>
        <p:spPr bwMode="auto">
          <a:xfrm>
            <a:off x="6172200" y="3733800"/>
            <a:ext cx="304800" cy="304800"/>
          </a:xfrm>
          <a:prstGeom prst="ellipse">
            <a:avLst/>
          </a:prstGeom>
          <a:gradFill rotWithShape="0">
            <a:gsLst>
              <a:gs pos="0">
                <a:srgbClr val="FF3300"/>
              </a:gs>
              <a:gs pos="100000">
                <a:srgbClr val="FF3300">
                  <a:gamma/>
                  <a:shade val="46275"/>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Oval 28">
            <a:extLst>
              <a:ext uri="{FF2B5EF4-FFF2-40B4-BE49-F238E27FC236}">
                <a16:creationId xmlns:a16="http://schemas.microsoft.com/office/drawing/2014/main" id="{E2CB363F-08AA-492B-9BE6-E304A3CEE43D}"/>
              </a:ext>
            </a:extLst>
          </p:cNvPr>
          <p:cNvSpPr>
            <a:spLocks noChangeArrowheads="1"/>
          </p:cNvSpPr>
          <p:nvPr/>
        </p:nvSpPr>
        <p:spPr bwMode="auto">
          <a:xfrm>
            <a:off x="6400800" y="3581400"/>
            <a:ext cx="304800" cy="304800"/>
          </a:xfrm>
          <a:prstGeom prst="ellipse">
            <a:avLst/>
          </a:prstGeom>
          <a:gradFill rotWithShape="0">
            <a:gsLst>
              <a:gs pos="0">
                <a:srgbClr val="FF3300"/>
              </a:gs>
              <a:gs pos="100000">
                <a:srgbClr val="FF3300">
                  <a:gamma/>
                  <a:shade val="46275"/>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Oval 29">
            <a:extLst>
              <a:ext uri="{FF2B5EF4-FFF2-40B4-BE49-F238E27FC236}">
                <a16:creationId xmlns:a16="http://schemas.microsoft.com/office/drawing/2014/main" id="{042A5084-851A-44D3-8061-8F8D638D8910}"/>
              </a:ext>
            </a:extLst>
          </p:cNvPr>
          <p:cNvSpPr>
            <a:spLocks noChangeArrowheads="1"/>
          </p:cNvSpPr>
          <p:nvPr/>
        </p:nvSpPr>
        <p:spPr bwMode="auto">
          <a:xfrm>
            <a:off x="6934200" y="3657600"/>
            <a:ext cx="304800" cy="304800"/>
          </a:xfrm>
          <a:prstGeom prst="ellipse">
            <a:avLst/>
          </a:prstGeom>
          <a:gradFill rotWithShape="0">
            <a:gsLst>
              <a:gs pos="0">
                <a:srgbClr val="FF3300"/>
              </a:gs>
              <a:gs pos="100000">
                <a:srgbClr val="FF3300">
                  <a:gamma/>
                  <a:shade val="46275"/>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Oval 30">
            <a:extLst>
              <a:ext uri="{FF2B5EF4-FFF2-40B4-BE49-F238E27FC236}">
                <a16:creationId xmlns:a16="http://schemas.microsoft.com/office/drawing/2014/main" id="{4891AD0C-73BD-49B0-8C5A-429F214E04A4}"/>
              </a:ext>
            </a:extLst>
          </p:cNvPr>
          <p:cNvSpPr>
            <a:spLocks noChangeArrowheads="1"/>
          </p:cNvSpPr>
          <p:nvPr/>
        </p:nvSpPr>
        <p:spPr bwMode="auto">
          <a:xfrm>
            <a:off x="7239000" y="4495800"/>
            <a:ext cx="304800" cy="304800"/>
          </a:xfrm>
          <a:prstGeom prst="ellipse">
            <a:avLst/>
          </a:prstGeom>
          <a:gradFill rotWithShape="0">
            <a:gsLst>
              <a:gs pos="0">
                <a:srgbClr val="FF3300"/>
              </a:gs>
              <a:gs pos="100000">
                <a:srgbClr val="FF3300">
                  <a:gamma/>
                  <a:shade val="46275"/>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Oval 31">
            <a:extLst>
              <a:ext uri="{FF2B5EF4-FFF2-40B4-BE49-F238E27FC236}">
                <a16:creationId xmlns:a16="http://schemas.microsoft.com/office/drawing/2014/main" id="{AE2142DD-AEEE-4CFC-9E10-C561B474F4C8}"/>
              </a:ext>
            </a:extLst>
          </p:cNvPr>
          <p:cNvSpPr>
            <a:spLocks noChangeArrowheads="1"/>
          </p:cNvSpPr>
          <p:nvPr/>
        </p:nvSpPr>
        <p:spPr bwMode="auto">
          <a:xfrm>
            <a:off x="7391400" y="4648200"/>
            <a:ext cx="304800" cy="304800"/>
          </a:xfrm>
          <a:prstGeom prst="ellipse">
            <a:avLst/>
          </a:prstGeom>
          <a:gradFill rotWithShape="0">
            <a:gsLst>
              <a:gs pos="0">
                <a:srgbClr val="FF3300"/>
              </a:gs>
              <a:gs pos="100000">
                <a:srgbClr val="FF3300">
                  <a:gamma/>
                  <a:shade val="46275"/>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Oval 32">
            <a:extLst>
              <a:ext uri="{FF2B5EF4-FFF2-40B4-BE49-F238E27FC236}">
                <a16:creationId xmlns:a16="http://schemas.microsoft.com/office/drawing/2014/main" id="{A503D930-33E2-4A6F-90BC-27F7603D7495}"/>
              </a:ext>
            </a:extLst>
          </p:cNvPr>
          <p:cNvSpPr>
            <a:spLocks noChangeArrowheads="1"/>
          </p:cNvSpPr>
          <p:nvPr/>
        </p:nvSpPr>
        <p:spPr bwMode="auto">
          <a:xfrm>
            <a:off x="6934200" y="4191000"/>
            <a:ext cx="304800" cy="304800"/>
          </a:xfrm>
          <a:prstGeom prst="ellipse">
            <a:avLst/>
          </a:prstGeom>
          <a:gradFill rotWithShape="0">
            <a:gsLst>
              <a:gs pos="0">
                <a:srgbClr val="FF3300"/>
              </a:gs>
              <a:gs pos="100000">
                <a:srgbClr val="FF3300">
                  <a:gamma/>
                  <a:shade val="46275"/>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Oval 33">
            <a:extLst>
              <a:ext uri="{FF2B5EF4-FFF2-40B4-BE49-F238E27FC236}">
                <a16:creationId xmlns:a16="http://schemas.microsoft.com/office/drawing/2014/main" id="{8EDE6FED-23AD-4011-8388-9DF77E3DC43C}"/>
              </a:ext>
            </a:extLst>
          </p:cNvPr>
          <p:cNvSpPr>
            <a:spLocks noChangeArrowheads="1"/>
          </p:cNvSpPr>
          <p:nvPr/>
        </p:nvSpPr>
        <p:spPr bwMode="auto">
          <a:xfrm>
            <a:off x="7239000" y="4800600"/>
            <a:ext cx="304800" cy="304800"/>
          </a:xfrm>
          <a:prstGeom prst="ellipse">
            <a:avLst/>
          </a:prstGeom>
          <a:gradFill rotWithShape="0">
            <a:gsLst>
              <a:gs pos="0">
                <a:srgbClr val="FF3300"/>
              </a:gs>
              <a:gs pos="100000">
                <a:srgbClr val="FF3300">
                  <a:gamma/>
                  <a:shade val="46275"/>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Oval 34">
            <a:extLst>
              <a:ext uri="{FF2B5EF4-FFF2-40B4-BE49-F238E27FC236}">
                <a16:creationId xmlns:a16="http://schemas.microsoft.com/office/drawing/2014/main" id="{9AFD5C26-98A0-4E38-ADEF-960C0CCC1517}"/>
              </a:ext>
            </a:extLst>
          </p:cNvPr>
          <p:cNvSpPr>
            <a:spLocks noChangeArrowheads="1"/>
          </p:cNvSpPr>
          <p:nvPr/>
        </p:nvSpPr>
        <p:spPr bwMode="auto">
          <a:xfrm>
            <a:off x="7543800" y="4876800"/>
            <a:ext cx="304800" cy="304800"/>
          </a:xfrm>
          <a:prstGeom prst="ellipse">
            <a:avLst/>
          </a:prstGeom>
          <a:gradFill rotWithShape="0">
            <a:gsLst>
              <a:gs pos="0">
                <a:srgbClr val="FF3300"/>
              </a:gs>
              <a:gs pos="100000">
                <a:srgbClr val="FF3300">
                  <a:gamma/>
                  <a:shade val="46275"/>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Oval 35">
            <a:extLst>
              <a:ext uri="{FF2B5EF4-FFF2-40B4-BE49-F238E27FC236}">
                <a16:creationId xmlns:a16="http://schemas.microsoft.com/office/drawing/2014/main" id="{1DB3721D-6F81-4BCA-9EBA-A3D547B40EE6}"/>
              </a:ext>
            </a:extLst>
          </p:cNvPr>
          <p:cNvSpPr>
            <a:spLocks noChangeArrowheads="1"/>
          </p:cNvSpPr>
          <p:nvPr/>
        </p:nvSpPr>
        <p:spPr bwMode="auto">
          <a:xfrm>
            <a:off x="7696200" y="4648200"/>
            <a:ext cx="304800" cy="304800"/>
          </a:xfrm>
          <a:prstGeom prst="ellipse">
            <a:avLst/>
          </a:prstGeom>
          <a:gradFill rotWithShape="0">
            <a:gsLst>
              <a:gs pos="0">
                <a:srgbClr val="FF3300"/>
              </a:gs>
              <a:gs pos="100000">
                <a:srgbClr val="FF3300">
                  <a:gamma/>
                  <a:shade val="46275"/>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Oval 36">
            <a:extLst>
              <a:ext uri="{FF2B5EF4-FFF2-40B4-BE49-F238E27FC236}">
                <a16:creationId xmlns:a16="http://schemas.microsoft.com/office/drawing/2014/main" id="{A20A2F4A-61EE-45C3-8E94-88D8FB8DBE66}"/>
              </a:ext>
            </a:extLst>
          </p:cNvPr>
          <p:cNvSpPr>
            <a:spLocks noChangeArrowheads="1"/>
          </p:cNvSpPr>
          <p:nvPr/>
        </p:nvSpPr>
        <p:spPr bwMode="auto">
          <a:xfrm>
            <a:off x="6172200" y="4572000"/>
            <a:ext cx="304800" cy="304800"/>
          </a:xfrm>
          <a:prstGeom prst="ellipse">
            <a:avLst/>
          </a:prstGeom>
          <a:gradFill rotWithShape="0">
            <a:gsLst>
              <a:gs pos="0">
                <a:srgbClr val="FFFFFF"/>
              </a:gs>
              <a:gs pos="100000">
                <a:srgbClr val="FFFFFF">
                  <a:gamma/>
                  <a:shade val="46275"/>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Oval 37">
            <a:extLst>
              <a:ext uri="{FF2B5EF4-FFF2-40B4-BE49-F238E27FC236}">
                <a16:creationId xmlns:a16="http://schemas.microsoft.com/office/drawing/2014/main" id="{5CB87C92-BB15-47A1-8600-5E5E09D33A30}"/>
              </a:ext>
            </a:extLst>
          </p:cNvPr>
          <p:cNvSpPr>
            <a:spLocks noChangeArrowheads="1"/>
          </p:cNvSpPr>
          <p:nvPr/>
        </p:nvSpPr>
        <p:spPr bwMode="auto">
          <a:xfrm>
            <a:off x="6248400" y="4038600"/>
            <a:ext cx="304800" cy="304800"/>
          </a:xfrm>
          <a:prstGeom prst="ellipse">
            <a:avLst/>
          </a:prstGeom>
          <a:gradFill rotWithShape="0">
            <a:gsLst>
              <a:gs pos="0">
                <a:srgbClr val="FFFFFF"/>
              </a:gs>
              <a:gs pos="100000">
                <a:srgbClr val="FFFFFF">
                  <a:gamma/>
                  <a:shade val="46275"/>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Oval 38">
            <a:extLst>
              <a:ext uri="{FF2B5EF4-FFF2-40B4-BE49-F238E27FC236}">
                <a16:creationId xmlns:a16="http://schemas.microsoft.com/office/drawing/2014/main" id="{434DEFB0-10BE-4A68-846F-DC4F1F815319}"/>
              </a:ext>
            </a:extLst>
          </p:cNvPr>
          <p:cNvSpPr>
            <a:spLocks noChangeArrowheads="1"/>
          </p:cNvSpPr>
          <p:nvPr/>
        </p:nvSpPr>
        <p:spPr bwMode="auto">
          <a:xfrm>
            <a:off x="6248400" y="4343400"/>
            <a:ext cx="304800" cy="304800"/>
          </a:xfrm>
          <a:prstGeom prst="ellipse">
            <a:avLst/>
          </a:prstGeom>
          <a:gradFill rotWithShape="0">
            <a:gsLst>
              <a:gs pos="0">
                <a:srgbClr val="FFFFFF"/>
              </a:gs>
              <a:gs pos="100000">
                <a:srgbClr val="FFFFFF">
                  <a:gamma/>
                  <a:shade val="46275"/>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Oval 39">
            <a:extLst>
              <a:ext uri="{FF2B5EF4-FFF2-40B4-BE49-F238E27FC236}">
                <a16:creationId xmlns:a16="http://schemas.microsoft.com/office/drawing/2014/main" id="{0FA04C34-94C3-40E2-A179-CF2CEF62E2CF}"/>
              </a:ext>
            </a:extLst>
          </p:cNvPr>
          <p:cNvSpPr>
            <a:spLocks noChangeArrowheads="1"/>
          </p:cNvSpPr>
          <p:nvPr/>
        </p:nvSpPr>
        <p:spPr bwMode="auto">
          <a:xfrm>
            <a:off x="6477000" y="4495800"/>
            <a:ext cx="304800" cy="304800"/>
          </a:xfrm>
          <a:prstGeom prst="ellipse">
            <a:avLst/>
          </a:prstGeom>
          <a:gradFill rotWithShape="0">
            <a:gsLst>
              <a:gs pos="0">
                <a:srgbClr val="FFFFFF"/>
              </a:gs>
              <a:gs pos="100000">
                <a:srgbClr val="FFFFFF">
                  <a:gamma/>
                  <a:shade val="46275"/>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Oval 40">
            <a:extLst>
              <a:ext uri="{FF2B5EF4-FFF2-40B4-BE49-F238E27FC236}">
                <a16:creationId xmlns:a16="http://schemas.microsoft.com/office/drawing/2014/main" id="{A06D97D0-FB47-4C85-B6D8-79B3F9C8CD45}"/>
              </a:ext>
            </a:extLst>
          </p:cNvPr>
          <p:cNvSpPr>
            <a:spLocks noChangeArrowheads="1"/>
          </p:cNvSpPr>
          <p:nvPr/>
        </p:nvSpPr>
        <p:spPr bwMode="auto">
          <a:xfrm>
            <a:off x="6553200" y="1981200"/>
            <a:ext cx="304800" cy="304800"/>
          </a:xfrm>
          <a:prstGeom prst="ellipse">
            <a:avLst/>
          </a:prstGeom>
          <a:gradFill rotWithShape="0">
            <a:gsLst>
              <a:gs pos="0">
                <a:srgbClr val="FFFFFF"/>
              </a:gs>
              <a:gs pos="100000">
                <a:srgbClr val="FFFFFF">
                  <a:gamma/>
                  <a:shade val="46275"/>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Oval 41">
            <a:extLst>
              <a:ext uri="{FF2B5EF4-FFF2-40B4-BE49-F238E27FC236}">
                <a16:creationId xmlns:a16="http://schemas.microsoft.com/office/drawing/2014/main" id="{85D06D41-2DB1-4C12-9648-6DEA3ACFD4EF}"/>
              </a:ext>
            </a:extLst>
          </p:cNvPr>
          <p:cNvSpPr>
            <a:spLocks noChangeArrowheads="1"/>
          </p:cNvSpPr>
          <p:nvPr/>
        </p:nvSpPr>
        <p:spPr bwMode="auto">
          <a:xfrm>
            <a:off x="6553200" y="2514600"/>
            <a:ext cx="304800" cy="304800"/>
          </a:xfrm>
          <a:prstGeom prst="ellipse">
            <a:avLst/>
          </a:prstGeom>
          <a:gradFill rotWithShape="0">
            <a:gsLst>
              <a:gs pos="0">
                <a:srgbClr val="FF3300"/>
              </a:gs>
              <a:gs pos="100000">
                <a:srgbClr val="FF3300">
                  <a:gamma/>
                  <a:shade val="46275"/>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Text Box 42">
            <a:extLst>
              <a:ext uri="{FF2B5EF4-FFF2-40B4-BE49-F238E27FC236}">
                <a16:creationId xmlns:a16="http://schemas.microsoft.com/office/drawing/2014/main" id="{341E740A-F9FA-4795-A751-A7E2E31C2AC9}"/>
              </a:ext>
            </a:extLst>
          </p:cNvPr>
          <p:cNvSpPr txBox="1">
            <a:spLocks noChangeArrowheads="1"/>
          </p:cNvSpPr>
          <p:nvPr/>
        </p:nvSpPr>
        <p:spPr bwMode="auto">
          <a:xfrm>
            <a:off x="7048382" y="1897932"/>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dirty="0">
                <a:solidFill>
                  <a:schemeClr val="tx2"/>
                </a:solidFill>
              </a:rPr>
              <a:t>次品</a:t>
            </a:r>
          </a:p>
        </p:txBody>
      </p:sp>
      <p:sp>
        <p:nvSpPr>
          <p:cNvPr id="41" name="Text Box 43">
            <a:extLst>
              <a:ext uri="{FF2B5EF4-FFF2-40B4-BE49-F238E27FC236}">
                <a16:creationId xmlns:a16="http://schemas.microsoft.com/office/drawing/2014/main" id="{83D3FB93-D76D-4350-9B95-4F138AFDFF8D}"/>
              </a:ext>
            </a:extLst>
          </p:cNvPr>
          <p:cNvSpPr txBox="1">
            <a:spLocks noChangeArrowheads="1"/>
          </p:cNvSpPr>
          <p:nvPr/>
        </p:nvSpPr>
        <p:spPr bwMode="auto">
          <a:xfrm>
            <a:off x="7062669" y="2507532"/>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dirty="0">
                <a:solidFill>
                  <a:srgbClr val="000000"/>
                </a:solidFill>
              </a:rPr>
              <a:t>正品</a:t>
            </a:r>
          </a:p>
        </p:txBody>
      </p:sp>
      <p:sp>
        <p:nvSpPr>
          <p:cNvPr id="42" name="Text Box 44">
            <a:extLst>
              <a:ext uri="{FF2B5EF4-FFF2-40B4-BE49-F238E27FC236}">
                <a16:creationId xmlns:a16="http://schemas.microsoft.com/office/drawing/2014/main" id="{739E8F51-2AC6-4140-A6A8-CFDED2755B2A}"/>
              </a:ext>
            </a:extLst>
          </p:cNvPr>
          <p:cNvSpPr txBox="1">
            <a:spLocks noChangeArrowheads="1"/>
          </p:cNvSpPr>
          <p:nvPr/>
        </p:nvSpPr>
        <p:spPr bwMode="auto">
          <a:xfrm>
            <a:off x="6553200" y="5257800"/>
            <a:ext cx="1371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3200" b="1">
                <a:solidFill>
                  <a:srgbClr val="FF3300"/>
                </a:solidFill>
              </a:rPr>
              <a:t>……</a:t>
            </a:r>
          </a:p>
        </p:txBody>
      </p:sp>
      <p:sp>
        <p:nvSpPr>
          <p:cNvPr id="43" name="Text Box 45">
            <a:extLst>
              <a:ext uri="{FF2B5EF4-FFF2-40B4-BE49-F238E27FC236}">
                <a16:creationId xmlns:a16="http://schemas.microsoft.com/office/drawing/2014/main" id="{FD565081-C1F4-4361-96FF-EA0DC02C6188}"/>
              </a:ext>
            </a:extLst>
          </p:cNvPr>
          <p:cNvSpPr txBox="1">
            <a:spLocks noChangeArrowheads="1"/>
          </p:cNvSpPr>
          <p:nvPr/>
        </p:nvSpPr>
        <p:spPr bwMode="auto">
          <a:xfrm>
            <a:off x="4876800" y="3352800"/>
            <a:ext cx="1295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3200" b="1">
                <a:solidFill>
                  <a:srgbClr val="000000"/>
                </a:solidFill>
              </a:rPr>
              <a:t>M</a:t>
            </a:r>
            <a:r>
              <a:rPr lang="zh-CN" altLang="en-US" sz="3200" b="1">
                <a:solidFill>
                  <a:srgbClr val="000000"/>
                </a:solidFill>
              </a:rPr>
              <a:t>件次品</a:t>
            </a:r>
          </a:p>
        </p:txBody>
      </p:sp>
      <p:sp>
        <p:nvSpPr>
          <p:cNvPr id="44" name="Text Box 46">
            <a:extLst>
              <a:ext uri="{FF2B5EF4-FFF2-40B4-BE49-F238E27FC236}">
                <a16:creationId xmlns:a16="http://schemas.microsoft.com/office/drawing/2014/main" id="{83599023-8D22-4602-97AA-4D82D0A51059}"/>
              </a:ext>
            </a:extLst>
          </p:cNvPr>
          <p:cNvSpPr txBox="1">
            <a:spLocks noChangeArrowheads="1"/>
          </p:cNvSpPr>
          <p:nvPr/>
        </p:nvSpPr>
        <p:spPr bwMode="auto">
          <a:xfrm>
            <a:off x="6934200" y="3048000"/>
            <a:ext cx="1981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3200" b="1">
                <a:solidFill>
                  <a:srgbClr val="FF3300"/>
                </a:solidFill>
              </a:rPr>
              <a:t>N-M</a:t>
            </a:r>
            <a:r>
              <a:rPr lang="zh-CN" altLang="en-US" sz="3200" b="1">
                <a:solidFill>
                  <a:srgbClr val="FF3300"/>
                </a:solidFill>
              </a:rPr>
              <a:t>件</a:t>
            </a:r>
          </a:p>
          <a:p>
            <a:pPr algn="ctr">
              <a:spcBef>
                <a:spcPct val="50000"/>
              </a:spcBef>
            </a:pPr>
            <a:r>
              <a:rPr lang="zh-CN" altLang="en-US" sz="3200" b="1">
                <a:solidFill>
                  <a:srgbClr val="FF3300"/>
                </a:solidFill>
              </a:rPr>
              <a:t>正品</a:t>
            </a:r>
          </a:p>
        </p:txBody>
      </p:sp>
    </p:spTree>
    <p:extLst>
      <p:ext uri="{BB962C8B-B14F-4D97-AF65-F5344CB8AC3E}">
        <p14:creationId xmlns:p14="http://schemas.microsoft.com/office/powerpoint/2010/main" val="1454265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1+#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DF8456-D2B9-4AB6-9BE5-41DAD5FD4D75}"/>
              </a:ext>
            </a:extLst>
          </p:cNvPr>
          <p:cNvSpPr>
            <a:spLocks noGrp="1"/>
          </p:cNvSpPr>
          <p:nvPr>
            <p:ph type="title"/>
          </p:nvPr>
        </p:nvSpPr>
        <p:spPr/>
        <p:txBody>
          <a:bodyPr/>
          <a:lstStyle/>
          <a:p>
            <a:r>
              <a:rPr lang="zh-CN" altLang="en-US" dirty="0"/>
              <a:t>提纲</a:t>
            </a:r>
          </a:p>
        </p:txBody>
      </p:sp>
      <p:sp>
        <p:nvSpPr>
          <p:cNvPr id="3" name="内容占位符 2">
            <a:extLst>
              <a:ext uri="{FF2B5EF4-FFF2-40B4-BE49-F238E27FC236}">
                <a16:creationId xmlns:a16="http://schemas.microsoft.com/office/drawing/2014/main" id="{222C66DE-9E53-4671-8127-9DC7A8F5840F}"/>
              </a:ext>
            </a:extLst>
          </p:cNvPr>
          <p:cNvSpPr>
            <a:spLocks noGrp="1"/>
          </p:cNvSpPr>
          <p:nvPr>
            <p:ph idx="1"/>
          </p:nvPr>
        </p:nvSpPr>
        <p:spPr/>
        <p:txBody>
          <a:bodyPr/>
          <a:lstStyle/>
          <a:p>
            <a:r>
              <a:rPr lang="en-US" altLang="zh-CN" dirty="0"/>
              <a:t>3.1 </a:t>
            </a:r>
            <a:r>
              <a:rPr lang="zh-CN" altLang="en-US" dirty="0"/>
              <a:t>概率论学科概述</a:t>
            </a:r>
            <a:endParaRPr lang="en-US" altLang="zh-CN" dirty="0"/>
          </a:p>
          <a:p>
            <a:r>
              <a:rPr lang="en-US" altLang="zh-CN" dirty="0">
                <a:solidFill>
                  <a:schemeClr val="tx1">
                    <a:lumMod val="95000"/>
                    <a:lumOff val="5000"/>
                  </a:schemeClr>
                </a:solidFill>
              </a:rPr>
              <a:t>3.2 </a:t>
            </a:r>
            <a:r>
              <a:rPr lang="zh-CN" altLang="en-US" dirty="0">
                <a:solidFill>
                  <a:schemeClr val="tx1">
                    <a:lumMod val="95000"/>
                    <a:lumOff val="5000"/>
                  </a:schemeClr>
                </a:solidFill>
              </a:rPr>
              <a:t>随机事件与概率</a:t>
            </a:r>
            <a:endParaRPr lang="en-US" altLang="zh-CN" dirty="0">
              <a:solidFill>
                <a:schemeClr val="tx1">
                  <a:lumMod val="95000"/>
                  <a:lumOff val="5000"/>
                </a:schemeClr>
              </a:solidFill>
            </a:endParaRPr>
          </a:p>
          <a:p>
            <a:r>
              <a:rPr lang="en-US" altLang="zh-CN" dirty="0">
                <a:solidFill>
                  <a:srgbClr val="FF0000"/>
                </a:solidFill>
              </a:rPr>
              <a:t>3.3 </a:t>
            </a:r>
            <a:r>
              <a:rPr lang="zh-CN" altLang="en-US" dirty="0">
                <a:solidFill>
                  <a:srgbClr val="FF0000"/>
                </a:solidFill>
              </a:rPr>
              <a:t>条件概率与独立性</a:t>
            </a:r>
            <a:endParaRPr lang="en-US" altLang="zh-CN" dirty="0">
              <a:solidFill>
                <a:srgbClr val="FF0000"/>
              </a:solidFill>
            </a:endParaRPr>
          </a:p>
          <a:p>
            <a:r>
              <a:rPr lang="en-US" altLang="zh-CN" dirty="0"/>
              <a:t>3.4 </a:t>
            </a:r>
            <a:r>
              <a:rPr lang="zh-CN" altLang="en-US" dirty="0"/>
              <a:t>随机变量</a:t>
            </a:r>
            <a:endParaRPr lang="en-US" altLang="zh-CN" dirty="0"/>
          </a:p>
          <a:p>
            <a:r>
              <a:rPr lang="en-US" altLang="zh-CN" dirty="0"/>
              <a:t>3.5 </a:t>
            </a:r>
            <a:r>
              <a:rPr lang="zh-CN" altLang="en-US" dirty="0"/>
              <a:t>多维随机变量</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610282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5AC219-2866-4AC5-A56A-FAE2927A7013}"/>
              </a:ext>
            </a:extLst>
          </p:cNvPr>
          <p:cNvSpPr>
            <a:spLocks noGrp="1"/>
          </p:cNvSpPr>
          <p:nvPr>
            <p:ph type="title"/>
          </p:nvPr>
        </p:nvSpPr>
        <p:spPr/>
        <p:txBody>
          <a:bodyPr/>
          <a:lstStyle/>
          <a:p>
            <a:r>
              <a:rPr lang="en-US" altLang="zh-CN" dirty="0"/>
              <a:t>3.3 </a:t>
            </a:r>
            <a:r>
              <a:rPr lang="zh-CN" altLang="en-US" dirty="0"/>
              <a:t>条件概率与独立性</a:t>
            </a:r>
          </a:p>
        </p:txBody>
      </p:sp>
      <p:sp>
        <p:nvSpPr>
          <p:cNvPr id="3" name="内容占位符 2">
            <a:extLst>
              <a:ext uri="{FF2B5EF4-FFF2-40B4-BE49-F238E27FC236}">
                <a16:creationId xmlns:a16="http://schemas.microsoft.com/office/drawing/2014/main" id="{57E55D9C-FD86-45A7-A85A-128E3C3539E4}"/>
              </a:ext>
            </a:extLst>
          </p:cNvPr>
          <p:cNvSpPr>
            <a:spLocks noGrp="1"/>
          </p:cNvSpPr>
          <p:nvPr>
            <p:ph idx="1"/>
          </p:nvPr>
        </p:nvSpPr>
        <p:spPr/>
        <p:txBody>
          <a:bodyPr/>
          <a:lstStyle/>
          <a:p>
            <a:r>
              <a:rPr lang="zh-CN" altLang="en-US" dirty="0"/>
              <a:t>先看一个例子</a:t>
            </a:r>
            <a:endParaRPr lang="en-US" altLang="zh-CN" dirty="0"/>
          </a:p>
          <a:p>
            <a:pPr lvl="1"/>
            <a:r>
              <a:rPr kumimoji="1" lang="zh-CN" altLang="zh-CN" sz="2400" b="1" dirty="0">
                <a:solidFill>
                  <a:srgbClr val="000000"/>
                </a:solidFill>
                <a:latin typeface="楷体_GB2312" pitchFamily="49" charset="-122"/>
                <a:ea typeface="楷体_GB2312" pitchFamily="49" charset="-122"/>
              </a:rPr>
              <a:t>掷一颗均匀骰子</a:t>
            </a:r>
            <a:r>
              <a:rPr kumimoji="1" lang="zh-CN" altLang="en-US" sz="2400" b="1" dirty="0">
                <a:solidFill>
                  <a:srgbClr val="000000"/>
                </a:solidFill>
                <a:latin typeface="楷体_GB2312" pitchFamily="49" charset="-122"/>
                <a:ea typeface="楷体_GB2312" pitchFamily="49" charset="-122"/>
              </a:rPr>
              <a:t>，试求事件</a:t>
            </a:r>
            <a:r>
              <a:rPr kumimoji="1" lang="en-US" altLang="zh-CN" sz="2400" b="1" dirty="0">
                <a:solidFill>
                  <a:srgbClr val="000000"/>
                </a:solidFill>
                <a:latin typeface="楷体_GB2312" pitchFamily="49" charset="-122"/>
                <a:ea typeface="楷体_GB2312" pitchFamily="49" charset="-122"/>
              </a:rPr>
              <a:t>B</a:t>
            </a:r>
            <a:r>
              <a:rPr kumimoji="1" lang="zh-CN" altLang="en-US" sz="2400" b="1" dirty="0">
                <a:solidFill>
                  <a:srgbClr val="000000"/>
                </a:solidFill>
                <a:latin typeface="楷体_GB2312" pitchFamily="49" charset="-122"/>
                <a:ea typeface="楷体_GB2312" pitchFamily="49" charset="-122"/>
              </a:rPr>
              <a:t>发生的条件下事件</a:t>
            </a:r>
            <a:r>
              <a:rPr kumimoji="1" lang="en-US" altLang="zh-CN" sz="2400" b="1" dirty="0">
                <a:solidFill>
                  <a:srgbClr val="000000"/>
                </a:solidFill>
                <a:latin typeface="楷体_GB2312" pitchFamily="49" charset="-122"/>
                <a:ea typeface="楷体_GB2312" pitchFamily="49" charset="-122"/>
              </a:rPr>
              <a:t>A</a:t>
            </a:r>
            <a:r>
              <a:rPr kumimoji="1" lang="zh-CN" altLang="en-US" sz="2400" b="1" dirty="0">
                <a:solidFill>
                  <a:srgbClr val="000000"/>
                </a:solidFill>
                <a:latin typeface="楷体_GB2312" pitchFamily="49" charset="-122"/>
                <a:ea typeface="楷体_GB2312" pitchFamily="49" charset="-122"/>
              </a:rPr>
              <a:t>的概率？</a:t>
            </a:r>
          </a:p>
          <a:p>
            <a:pPr lvl="1"/>
            <a:endParaRPr kumimoji="1" lang="zh-CN" altLang="en-US" sz="2400" b="1" dirty="0">
              <a:solidFill>
                <a:srgbClr val="000000"/>
              </a:solidFill>
              <a:latin typeface="楷体_GB2312" pitchFamily="49" charset="-122"/>
              <a:ea typeface="楷体_GB2312" pitchFamily="49" charset="-122"/>
            </a:endParaRPr>
          </a:p>
          <a:p>
            <a:pPr lvl="1"/>
            <a:endParaRPr lang="zh-CN" altLang="en-US" dirty="0"/>
          </a:p>
        </p:txBody>
      </p:sp>
      <p:sp>
        <p:nvSpPr>
          <p:cNvPr id="5" name="Rectangle 7">
            <a:extLst>
              <a:ext uri="{FF2B5EF4-FFF2-40B4-BE49-F238E27FC236}">
                <a16:creationId xmlns:a16="http://schemas.microsoft.com/office/drawing/2014/main" id="{FD442A55-2673-4DF2-A816-D1D4B78B2E20}"/>
              </a:ext>
            </a:extLst>
          </p:cNvPr>
          <p:cNvSpPr>
            <a:spLocks noChangeArrowheads="1"/>
          </p:cNvSpPr>
          <p:nvPr/>
        </p:nvSpPr>
        <p:spPr bwMode="auto">
          <a:xfrm>
            <a:off x="3639409" y="1502092"/>
            <a:ext cx="3700463" cy="519113"/>
          </a:xfrm>
          <a:prstGeom prst="rect">
            <a:avLst/>
          </a:prstGeom>
          <a:noFill/>
          <a:ln>
            <a:noFill/>
          </a:ln>
          <a:effectLst/>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kumimoji="1" lang="en-US" altLang="zh-CN" sz="2800" b="1" i="1" dirty="0">
                <a:solidFill>
                  <a:srgbClr val="FF0000"/>
                </a:solidFill>
                <a:latin typeface="Times New Roman" panose="02020603050405020304" pitchFamily="18" charset="0"/>
                <a:ea typeface="楷体_GB2312" pitchFamily="49" charset="-122"/>
              </a:rPr>
              <a:t>B</a:t>
            </a:r>
            <a:r>
              <a:rPr kumimoji="1" lang="en-US" altLang="zh-CN" sz="2800" b="1" dirty="0">
                <a:solidFill>
                  <a:srgbClr val="FF0000"/>
                </a:solidFill>
                <a:latin typeface="楷体_GB2312" pitchFamily="49" charset="-122"/>
                <a:ea typeface="楷体_GB2312" pitchFamily="49" charset="-122"/>
              </a:rPr>
              <a:t>={</a:t>
            </a:r>
            <a:r>
              <a:rPr kumimoji="1" lang="zh-CN" altLang="zh-CN" sz="2800" b="1" dirty="0">
                <a:solidFill>
                  <a:srgbClr val="FF0000"/>
                </a:solidFill>
                <a:latin typeface="楷体_GB2312" pitchFamily="49" charset="-122"/>
                <a:ea typeface="楷体_GB2312" pitchFamily="49" charset="-122"/>
              </a:rPr>
              <a:t>掷出偶数点}</a:t>
            </a:r>
            <a:r>
              <a:rPr kumimoji="1" lang="en-US" altLang="zh-CN" sz="2800" b="1" dirty="0">
                <a:solidFill>
                  <a:srgbClr val="FF0000"/>
                </a:solidFill>
                <a:latin typeface="楷体_GB2312" pitchFamily="49" charset="-122"/>
                <a:ea typeface="楷体_GB2312" pitchFamily="49" charset="-122"/>
              </a:rPr>
              <a:t>.</a:t>
            </a:r>
          </a:p>
        </p:txBody>
      </p:sp>
      <p:sp>
        <p:nvSpPr>
          <p:cNvPr id="7" name="Rectangle 9">
            <a:extLst>
              <a:ext uri="{FF2B5EF4-FFF2-40B4-BE49-F238E27FC236}">
                <a16:creationId xmlns:a16="http://schemas.microsoft.com/office/drawing/2014/main" id="{7F1F4FE5-7139-4C41-A468-4599C42C242E}"/>
              </a:ext>
            </a:extLst>
          </p:cNvPr>
          <p:cNvSpPr>
            <a:spLocks noChangeArrowheads="1"/>
          </p:cNvSpPr>
          <p:nvPr/>
        </p:nvSpPr>
        <p:spPr bwMode="auto">
          <a:xfrm>
            <a:off x="753860" y="3503026"/>
            <a:ext cx="5688013" cy="3150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0000"/>
              </a:lnSpc>
            </a:pPr>
            <a:r>
              <a:rPr kumimoji="1" lang="en-US" altLang="zh-CN" sz="2800" b="1" dirty="0">
                <a:latin typeface="楷体_GB2312" pitchFamily="49" charset="-122"/>
                <a:ea typeface="楷体_GB2312" pitchFamily="49" charset="-122"/>
              </a:rPr>
              <a:t>    </a:t>
            </a:r>
            <a:r>
              <a:rPr kumimoji="1" lang="zh-CN" altLang="en-US" sz="2800" b="1" dirty="0">
                <a:solidFill>
                  <a:srgbClr val="000000"/>
                </a:solidFill>
                <a:latin typeface="楷体_GB2312" pitchFamily="49" charset="-122"/>
                <a:ea typeface="楷体_GB2312" pitchFamily="49" charset="-122"/>
              </a:rPr>
              <a:t>由于已知事件</a:t>
            </a:r>
            <a:r>
              <a:rPr kumimoji="1" lang="en-US" altLang="zh-CN" sz="2800" b="1" i="1" dirty="0">
                <a:solidFill>
                  <a:srgbClr val="000000"/>
                </a:solidFill>
                <a:latin typeface="Times New Roman" panose="02020603050405020304" pitchFamily="18" charset="0"/>
                <a:ea typeface="楷体_GB2312" pitchFamily="49" charset="-122"/>
              </a:rPr>
              <a:t>B</a:t>
            </a:r>
            <a:r>
              <a:rPr kumimoji="1" lang="zh-CN" altLang="en-US" sz="2800" b="1" dirty="0">
                <a:solidFill>
                  <a:srgbClr val="000000"/>
                </a:solidFill>
                <a:latin typeface="楷体_GB2312" pitchFamily="49" charset="-122"/>
                <a:ea typeface="楷体_GB2312" pitchFamily="49" charset="-122"/>
              </a:rPr>
              <a:t>已经发生，所以此时试验所有可能结果只有</a:t>
            </a:r>
            <a:r>
              <a:rPr kumimoji="1" lang="en-US" altLang="zh-CN" sz="2800" b="1" dirty="0">
                <a:solidFill>
                  <a:srgbClr val="000000"/>
                </a:solidFill>
                <a:latin typeface="Times New Roman" panose="02020603050405020304" pitchFamily="18" charset="0"/>
                <a:ea typeface="楷体_GB2312" pitchFamily="49" charset="-122"/>
              </a:rPr>
              <a:t>3</a:t>
            </a:r>
            <a:r>
              <a:rPr kumimoji="1" lang="zh-CN" altLang="en-US" sz="2800" b="1" dirty="0">
                <a:solidFill>
                  <a:srgbClr val="000000"/>
                </a:solidFill>
                <a:latin typeface="楷体_GB2312" pitchFamily="49" charset="-122"/>
                <a:ea typeface="楷体_GB2312" pitchFamily="49" charset="-122"/>
              </a:rPr>
              <a:t>种，而事件</a:t>
            </a:r>
            <a:r>
              <a:rPr kumimoji="1" lang="en-US" altLang="zh-CN" sz="2800" b="1" i="1" dirty="0">
                <a:solidFill>
                  <a:srgbClr val="000000"/>
                </a:solidFill>
                <a:latin typeface="Times New Roman" panose="02020603050405020304" pitchFamily="18" charset="0"/>
                <a:ea typeface="楷体_GB2312" pitchFamily="49" charset="-122"/>
              </a:rPr>
              <a:t>A</a:t>
            </a:r>
            <a:r>
              <a:rPr kumimoji="1" lang="zh-CN" altLang="en-US" sz="2800" b="1" dirty="0">
                <a:solidFill>
                  <a:srgbClr val="000000"/>
                </a:solidFill>
                <a:latin typeface="楷体_GB2312" pitchFamily="49" charset="-122"/>
                <a:ea typeface="楷体_GB2312" pitchFamily="49" charset="-122"/>
              </a:rPr>
              <a:t>包含的基本事件只占其中一种。</a:t>
            </a:r>
            <a:endParaRPr kumimoji="1" lang="en-US" altLang="zh-CN" sz="2800" b="1" dirty="0">
              <a:solidFill>
                <a:srgbClr val="000000"/>
              </a:solidFill>
              <a:latin typeface="楷体_GB2312" pitchFamily="49" charset="-122"/>
              <a:ea typeface="楷体_GB2312" pitchFamily="49" charset="-122"/>
            </a:endParaRPr>
          </a:p>
          <a:p>
            <a:pPr>
              <a:lnSpc>
                <a:spcPct val="120000"/>
              </a:lnSpc>
            </a:pPr>
            <a:r>
              <a:rPr kumimoji="1" lang="zh-CN" altLang="en-US" sz="2800" b="1" i="1" dirty="0">
                <a:solidFill>
                  <a:srgbClr val="000000"/>
                </a:solidFill>
                <a:latin typeface="Times New Roman" panose="02020603050405020304" pitchFamily="18" charset="0"/>
                <a:ea typeface="楷体_GB2312" pitchFamily="49" charset="-122"/>
              </a:rPr>
              <a:t>   </a:t>
            </a:r>
            <a:r>
              <a:rPr kumimoji="1" lang="zh-CN" altLang="en-US" sz="2800" b="1" dirty="0">
                <a:solidFill>
                  <a:srgbClr val="000000"/>
                </a:solidFill>
                <a:latin typeface="Times New Roman" panose="02020603050405020304" pitchFamily="18" charset="0"/>
                <a:ea typeface="楷体_GB2312" pitchFamily="49" charset="-122"/>
              </a:rPr>
              <a:t>记</a:t>
            </a:r>
            <a:r>
              <a:rPr kumimoji="1" lang="zh-CN" altLang="en-US" sz="2800" b="1" dirty="0">
                <a:solidFill>
                  <a:srgbClr val="000000"/>
                </a:solidFill>
                <a:latin typeface="楷体_GB2312" pitchFamily="49" charset="-122"/>
                <a:ea typeface="楷体_GB2312" pitchFamily="49" charset="-122"/>
              </a:rPr>
              <a:t>事件</a:t>
            </a:r>
            <a:r>
              <a:rPr kumimoji="1" lang="en-US" altLang="zh-CN" sz="2800" b="1" dirty="0">
                <a:solidFill>
                  <a:srgbClr val="000000"/>
                </a:solidFill>
                <a:latin typeface="楷体_GB2312" pitchFamily="49" charset="-122"/>
                <a:ea typeface="楷体_GB2312" pitchFamily="49" charset="-122"/>
              </a:rPr>
              <a:t>B</a:t>
            </a:r>
            <a:r>
              <a:rPr kumimoji="1" lang="zh-CN" altLang="en-US" sz="2800" b="1" dirty="0">
                <a:solidFill>
                  <a:srgbClr val="000000"/>
                </a:solidFill>
                <a:latin typeface="楷体_GB2312" pitchFamily="49" charset="-122"/>
                <a:ea typeface="楷体_GB2312" pitchFamily="49" charset="-122"/>
              </a:rPr>
              <a:t>发生的条件下事件</a:t>
            </a:r>
            <a:r>
              <a:rPr kumimoji="1" lang="en-US" altLang="zh-CN" sz="2800" b="1" dirty="0">
                <a:solidFill>
                  <a:srgbClr val="000000"/>
                </a:solidFill>
                <a:latin typeface="楷体_GB2312" pitchFamily="49" charset="-122"/>
                <a:ea typeface="楷体_GB2312" pitchFamily="49" charset="-122"/>
              </a:rPr>
              <a:t>A</a:t>
            </a:r>
            <a:r>
              <a:rPr kumimoji="1" lang="zh-CN" altLang="en-US" sz="2800" b="1" dirty="0">
                <a:solidFill>
                  <a:srgbClr val="000000"/>
                </a:solidFill>
                <a:latin typeface="楷体_GB2312" pitchFamily="49" charset="-122"/>
                <a:ea typeface="楷体_GB2312" pitchFamily="49" charset="-122"/>
              </a:rPr>
              <a:t>的概率为</a:t>
            </a:r>
            <a:r>
              <a:rPr kumimoji="1" lang="en-US" altLang="zh-CN" sz="2800" b="1" i="1" dirty="0">
                <a:solidFill>
                  <a:srgbClr val="000000"/>
                </a:solidFill>
                <a:latin typeface="Times New Roman" panose="02020603050405020304" pitchFamily="18" charset="0"/>
                <a:ea typeface="楷体_GB2312" pitchFamily="49" charset="-122"/>
              </a:rPr>
              <a:t>P</a:t>
            </a:r>
            <a:r>
              <a:rPr kumimoji="1" lang="en-US" altLang="zh-CN" sz="2800" b="1" dirty="0">
                <a:solidFill>
                  <a:srgbClr val="000000"/>
                </a:solidFill>
                <a:latin typeface="Times New Roman" panose="02020603050405020304" pitchFamily="18" charset="0"/>
                <a:ea typeface="楷体_GB2312" pitchFamily="49" charset="-122"/>
              </a:rPr>
              <a:t>(</a:t>
            </a:r>
            <a:r>
              <a:rPr kumimoji="1" lang="en-US" altLang="zh-CN" sz="2800" b="1" i="1" dirty="0">
                <a:solidFill>
                  <a:srgbClr val="000000"/>
                </a:solidFill>
                <a:latin typeface="Times New Roman" panose="02020603050405020304" pitchFamily="18" charset="0"/>
                <a:ea typeface="楷体_GB2312" pitchFamily="49" charset="-122"/>
              </a:rPr>
              <a:t>A</a:t>
            </a:r>
            <a:r>
              <a:rPr kumimoji="1" lang="en-US" altLang="zh-CN" sz="2800" b="1" dirty="0">
                <a:solidFill>
                  <a:srgbClr val="000000"/>
                </a:solidFill>
                <a:latin typeface="Times New Roman" panose="02020603050405020304" pitchFamily="18" charset="0"/>
                <a:ea typeface="楷体_GB2312" pitchFamily="49" charset="-122"/>
              </a:rPr>
              <a:t>|</a:t>
            </a:r>
            <a:r>
              <a:rPr kumimoji="1" lang="en-US" altLang="zh-CN" sz="2800" b="1" i="1" dirty="0">
                <a:solidFill>
                  <a:srgbClr val="000000"/>
                </a:solidFill>
                <a:latin typeface="Times New Roman" panose="02020603050405020304" pitchFamily="18" charset="0"/>
                <a:ea typeface="楷体_GB2312" pitchFamily="49" charset="-122"/>
              </a:rPr>
              <a:t>B</a:t>
            </a:r>
            <a:r>
              <a:rPr kumimoji="1" lang="en-US" altLang="zh-CN" sz="2800" b="1" dirty="0">
                <a:solidFill>
                  <a:srgbClr val="000000"/>
                </a:solidFill>
                <a:latin typeface="Times New Roman" panose="02020603050405020304" pitchFamily="18" charset="0"/>
                <a:ea typeface="楷体_GB2312" pitchFamily="49" charset="-122"/>
              </a:rPr>
              <a:t>)</a:t>
            </a:r>
            <a:r>
              <a:rPr kumimoji="1" lang="zh-CN" altLang="en-US" sz="2800" b="1" dirty="0">
                <a:solidFill>
                  <a:srgbClr val="000000"/>
                </a:solidFill>
                <a:latin typeface="Times New Roman" panose="02020603050405020304" pitchFamily="18" charset="0"/>
                <a:ea typeface="楷体_GB2312" pitchFamily="49" charset="-122"/>
              </a:rPr>
              <a:t>，</a:t>
            </a:r>
            <a:r>
              <a:rPr kumimoji="1" lang="zh-CN" altLang="en-US" sz="2800" b="1" dirty="0">
                <a:solidFill>
                  <a:srgbClr val="000000"/>
                </a:solidFill>
                <a:latin typeface="楷体_GB2312" pitchFamily="49" charset="-122"/>
                <a:ea typeface="楷体_GB2312" pitchFamily="49" charset="-122"/>
              </a:rPr>
              <a:t>故有</a:t>
            </a:r>
            <a:r>
              <a:rPr kumimoji="1" lang="en-US" altLang="zh-CN" sz="2800" b="1" i="1" dirty="0">
                <a:solidFill>
                  <a:srgbClr val="FF0000"/>
                </a:solidFill>
                <a:latin typeface="Times New Roman" panose="02020603050405020304" pitchFamily="18" charset="0"/>
              </a:rPr>
              <a:t>P</a:t>
            </a:r>
            <a:r>
              <a:rPr kumimoji="1" lang="en-US" altLang="zh-CN" sz="2800" b="1" dirty="0">
                <a:solidFill>
                  <a:srgbClr val="FF0000"/>
                </a:solidFill>
                <a:latin typeface="Times New Roman" panose="02020603050405020304" pitchFamily="18" charset="0"/>
              </a:rPr>
              <a:t>(</a:t>
            </a:r>
            <a:r>
              <a:rPr kumimoji="1" lang="en-US" altLang="zh-CN" sz="2800" b="1" i="1" dirty="0">
                <a:solidFill>
                  <a:srgbClr val="FF0000"/>
                </a:solidFill>
                <a:latin typeface="Times New Roman" panose="02020603050405020304" pitchFamily="18" charset="0"/>
              </a:rPr>
              <a:t>A</a:t>
            </a:r>
            <a:r>
              <a:rPr kumimoji="1" lang="en-US" altLang="zh-CN" sz="2800" b="1" dirty="0">
                <a:solidFill>
                  <a:srgbClr val="FF0000"/>
                </a:solidFill>
                <a:latin typeface="Times New Roman" panose="02020603050405020304" pitchFamily="18" charset="0"/>
              </a:rPr>
              <a:t>|</a:t>
            </a:r>
            <a:r>
              <a:rPr kumimoji="1" lang="en-US" altLang="zh-CN" sz="2800" b="1" i="1" dirty="0">
                <a:solidFill>
                  <a:srgbClr val="FF0000"/>
                </a:solidFill>
                <a:latin typeface="Times New Roman" panose="02020603050405020304" pitchFamily="18" charset="0"/>
              </a:rPr>
              <a:t>B</a:t>
            </a:r>
            <a:r>
              <a:rPr kumimoji="1" lang="en-US" altLang="zh-CN" sz="2800" b="1" dirty="0">
                <a:solidFill>
                  <a:srgbClr val="FF0000"/>
                </a:solidFill>
                <a:latin typeface="Times New Roman" panose="02020603050405020304" pitchFamily="18" charset="0"/>
              </a:rPr>
              <a:t>)=1/3.</a:t>
            </a:r>
          </a:p>
        </p:txBody>
      </p:sp>
      <p:sp>
        <p:nvSpPr>
          <p:cNvPr id="8" name="Rectangle 10">
            <a:extLst>
              <a:ext uri="{FF2B5EF4-FFF2-40B4-BE49-F238E27FC236}">
                <a16:creationId xmlns:a16="http://schemas.microsoft.com/office/drawing/2014/main" id="{4B00A0F0-996D-4536-8AC0-1751C4540211}"/>
              </a:ext>
            </a:extLst>
          </p:cNvPr>
          <p:cNvSpPr>
            <a:spLocks noChangeArrowheads="1"/>
          </p:cNvSpPr>
          <p:nvPr/>
        </p:nvSpPr>
        <p:spPr bwMode="auto">
          <a:xfrm>
            <a:off x="1078848" y="1507999"/>
            <a:ext cx="2879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i="1" dirty="0">
                <a:solidFill>
                  <a:srgbClr val="FF0000"/>
                </a:solidFill>
                <a:latin typeface="Times New Roman" panose="02020603050405020304" pitchFamily="18" charset="0"/>
                <a:ea typeface="楷体_GB2312" pitchFamily="49" charset="-122"/>
              </a:rPr>
              <a:t>A</a:t>
            </a:r>
            <a:r>
              <a:rPr kumimoji="1" lang="en-US" altLang="zh-CN" sz="2800" b="1" dirty="0">
                <a:solidFill>
                  <a:srgbClr val="FF0000"/>
                </a:solidFill>
                <a:latin typeface="楷体_GB2312" pitchFamily="49" charset="-122"/>
                <a:ea typeface="楷体_GB2312" pitchFamily="49" charset="-122"/>
              </a:rPr>
              <a:t>={</a:t>
            </a:r>
            <a:r>
              <a:rPr kumimoji="1" lang="zh-CN" altLang="zh-CN" sz="2800" b="1" dirty="0">
                <a:solidFill>
                  <a:srgbClr val="FF0000"/>
                </a:solidFill>
                <a:latin typeface="楷体_GB2312" pitchFamily="49" charset="-122"/>
                <a:ea typeface="楷体_GB2312" pitchFamily="49" charset="-122"/>
              </a:rPr>
              <a:t>掷出</a:t>
            </a:r>
            <a:r>
              <a:rPr kumimoji="1" lang="zh-CN" altLang="zh-CN" sz="2800" b="1" dirty="0">
                <a:solidFill>
                  <a:srgbClr val="FF0000"/>
                </a:solidFill>
                <a:latin typeface="Times New Roman" panose="02020603050405020304" pitchFamily="18" charset="0"/>
                <a:ea typeface="楷体_GB2312" pitchFamily="49" charset="-122"/>
              </a:rPr>
              <a:t>2</a:t>
            </a:r>
            <a:r>
              <a:rPr kumimoji="1" lang="zh-CN" altLang="zh-CN" sz="2800" b="1" dirty="0">
                <a:solidFill>
                  <a:srgbClr val="FF0000"/>
                </a:solidFill>
                <a:latin typeface="楷体_GB2312" pitchFamily="49" charset="-122"/>
                <a:ea typeface="楷体_GB2312" pitchFamily="49" charset="-122"/>
              </a:rPr>
              <a:t>点}</a:t>
            </a:r>
            <a:r>
              <a:rPr kumimoji="1" lang="zh-CN" altLang="en-US" sz="2800" b="1" dirty="0">
                <a:solidFill>
                  <a:srgbClr val="FF0000"/>
                </a:solidFill>
                <a:latin typeface="楷体_GB2312" pitchFamily="49" charset="-122"/>
                <a:ea typeface="楷体_GB2312" pitchFamily="49" charset="-122"/>
              </a:rPr>
              <a:t>，</a:t>
            </a:r>
          </a:p>
        </p:txBody>
      </p:sp>
      <p:sp>
        <p:nvSpPr>
          <p:cNvPr id="9" name="Text Box 11">
            <a:extLst>
              <a:ext uri="{FF2B5EF4-FFF2-40B4-BE49-F238E27FC236}">
                <a16:creationId xmlns:a16="http://schemas.microsoft.com/office/drawing/2014/main" id="{15514D0D-D783-43F0-9E3F-B8C07C8A0027}"/>
              </a:ext>
            </a:extLst>
          </p:cNvPr>
          <p:cNvSpPr txBox="1">
            <a:spLocks noChangeArrowheads="1"/>
          </p:cNvSpPr>
          <p:nvPr/>
        </p:nvSpPr>
        <p:spPr bwMode="auto">
          <a:xfrm>
            <a:off x="685800" y="2133664"/>
            <a:ext cx="5943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000000"/>
                </a:solidFill>
                <a:latin typeface="楷体_GB2312" pitchFamily="49" charset="-122"/>
                <a:ea typeface="楷体_GB2312" pitchFamily="49" charset="-122"/>
              </a:rPr>
              <a:t>解：</a:t>
            </a:r>
            <a:r>
              <a:rPr kumimoji="1" lang="zh-CN" altLang="zh-CN" sz="2800" b="1" dirty="0">
                <a:solidFill>
                  <a:srgbClr val="000000"/>
                </a:solidFill>
                <a:latin typeface="楷体_GB2312" pitchFamily="49" charset="-122"/>
                <a:ea typeface="楷体_GB2312" pitchFamily="49" charset="-122"/>
              </a:rPr>
              <a:t>掷一颗均匀骰子</a:t>
            </a:r>
            <a:r>
              <a:rPr kumimoji="1" lang="zh-CN" altLang="en-US" sz="2800" b="1" dirty="0">
                <a:solidFill>
                  <a:srgbClr val="000000"/>
                </a:solidFill>
                <a:latin typeface="楷体_GB2312" pitchFamily="49" charset="-122"/>
                <a:ea typeface="楷体_GB2312" pitchFamily="49" charset="-122"/>
              </a:rPr>
              <a:t>可能的结果有</a:t>
            </a:r>
            <a:r>
              <a:rPr kumimoji="1" lang="en-US" altLang="zh-CN" sz="2800" b="1" dirty="0">
                <a:solidFill>
                  <a:srgbClr val="000000"/>
                </a:solidFill>
                <a:latin typeface="楷体_GB2312" pitchFamily="49" charset="-122"/>
                <a:ea typeface="楷体_GB2312" pitchFamily="49" charset="-122"/>
              </a:rPr>
              <a:t>6</a:t>
            </a:r>
            <a:r>
              <a:rPr kumimoji="1" lang="zh-CN" altLang="en-US" sz="2800" b="1" dirty="0">
                <a:solidFill>
                  <a:srgbClr val="000000"/>
                </a:solidFill>
                <a:latin typeface="楷体_GB2312" pitchFamily="49" charset="-122"/>
                <a:ea typeface="楷体_GB2312" pitchFamily="49" charset="-122"/>
              </a:rPr>
              <a:t>种，且它们的出现是等可能的。</a:t>
            </a:r>
          </a:p>
        </p:txBody>
      </p:sp>
      <p:sp>
        <p:nvSpPr>
          <p:cNvPr id="10" name="Text Box 12">
            <a:extLst>
              <a:ext uri="{FF2B5EF4-FFF2-40B4-BE49-F238E27FC236}">
                <a16:creationId xmlns:a16="http://schemas.microsoft.com/office/drawing/2014/main" id="{BAA4B3CB-F9FC-4ADB-BBA6-E4DBEF712A4C}"/>
              </a:ext>
            </a:extLst>
          </p:cNvPr>
          <p:cNvSpPr txBox="1">
            <a:spLocks noChangeArrowheads="1"/>
          </p:cNvSpPr>
          <p:nvPr/>
        </p:nvSpPr>
        <p:spPr bwMode="auto">
          <a:xfrm>
            <a:off x="2286000" y="3048064"/>
            <a:ext cx="2438400" cy="5254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spcBef>
                <a:spcPct val="50000"/>
              </a:spcBef>
            </a:pPr>
            <a:r>
              <a:rPr kumimoji="1" lang="en-US" altLang="zh-CN" sz="2800" b="1" i="1" dirty="0">
                <a:solidFill>
                  <a:srgbClr val="FF0000"/>
                </a:solidFill>
                <a:latin typeface="Times New Roman" panose="02020603050405020304" pitchFamily="18" charset="0"/>
                <a:ea typeface="楷体_GB2312" pitchFamily="49" charset="-122"/>
              </a:rPr>
              <a:t>P</a:t>
            </a:r>
            <a:r>
              <a:rPr kumimoji="1" lang="en-US" altLang="zh-CN" sz="2800" b="1" dirty="0">
                <a:solidFill>
                  <a:srgbClr val="FF0000"/>
                </a:solidFill>
                <a:latin typeface="Times New Roman" panose="02020603050405020304" pitchFamily="18" charset="0"/>
                <a:ea typeface="楷体_GB2312" pitchFamily="49" charset="-122"/>
              </a:rPr>
              <a:t>(</a:t>
            </a:r>
            <a:r>
              <a:rPr kumimoji="1" lang="en-US" altLang="zh-CN" sz="2800" b="1" i="1" dirty="0">
                <a:solidFill>
                  <a:srgbClr val="FF0000"/>
                </a:solidFill>
                <a:latin typeface="Times New Roman" panose="02020603050405020304" pitchFamily="18" charset="0"/>
                <a:ea typeface="楷体_GB2312" pitchFamily="49" charset="-122"/>
              </a:rPr>
              <a:t>A</a:t>
            </a:r>
            <a:r>
              <a:rPr kumimoji="1" lang="en-US" altLang="zh-CN" sz="2800" b="1" dirty="0">
                <a:solidFill>
                  <a:srgbClr val="FF0000"/>
                </a:solidFill>
                <a:latin typeface="Times New Roman" panose="02020603050405020304" pitchFamily="18" charset="0"/>
                <a:ea typeface="楷体_GB2312" pitchFamily="49" charset="-122"/>
              </a:rPr>
              <a:t>)=1/6</a:t>
            </a:r>
          </a:p>
        </p:txBody>
      </p:sp>
      <p:grpSp>
        <p:nvGrpSpPr>
          <p:cNvPr id="11" name="Group 13">
            <a:extLst>
              <a:ext uri="{FF2B5EF4-FFF2-40B4-BE49-F238E27FC236}">
                <a16:creationId xmlns:a16="http://schemas.microsoft.com/office/drawing/2014/main" id="{029687B7-DA27-4D17-B26F-F9BB5600A408}"/>
              </a:ext>
            </a:extLst>
          </p:cNvPr>
          <p:cNvGrpSpPr>
            <a:grpSpLocks/>
          </p:cNvGrpSpPr>
          <p:nvPr/>
        </p:nvGrpSpPr>
        <p:grpSpPr bwMode="auto">
          <a:xfrm>
            <a:off x="6553200" y="2133664"/>
            <a:ext cx="2127250" cy="3733800"/>
            <a:chOff x="4132" y="1872"/>
            <a:chExt cx="1340" cy="2352"/>
          </a:xfrm>
        </p:grpSpPr>
        <p:pic>
          <p:nvPicPr>
            <p:cNvPr id="12" name="Picture 14" descr="6个点 副本">
              <a:extLst>
                <a:ext uri="{FF2B5EF4-FFF2-40B4-BE49-F238E27FC236}">
                  <a16:creationId xmlns:a16="http://schemas.microsoft.com/office/drawing/2014/main" id="{19A281B8-9179-49BD-852A-D182F0B0E3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2" y="2560"/>
              <a:ext cx="1244" cy="1664"/>
            </a:xfrm>
            <a:prstGeom prst="rect">
              <a:avLst/>
            </a:prstGeom>
            <a:noFill/>
            <a:extLst>
              <a:ext uri="{909E8E84-426E-40DD-AFC4-6F175D3DCCD1}">
                <a14:hiddenFill xmlns:a14="http://schemas.microsoft.com/office/drawing/2010/main">
                  <a:solidFill>
                    <a:srgbClr val="FFFFFF"/>
                  </a:solidFill>
                </a14:hiddenFill>
              </a:ext>
            </a:extLst>
          </p:spPr>
        </p:pic>
        <p:sp>
          <p:nvSpPr>
            <p:cNvPr id="13" name="Line 15">
              <a:extLst>
                <a:ext uri="{FF2B5EF4-FFF2-40B4-BE49-F238E27FC236}">
                  <a16:creationId xmlns:a16="http://schemas.microsoft.com/office/drawing/2014/main" id="{247F9FFF-107B-4FFC-B18A-28F0B04F44E4}"/>
                </a:ext>
              </a:extLst>
            </p:cNvPr>
            <p:cNvSpPr>
              <a:spLocks noChangeShapeType="1"/>
            </p:cNvSpPr>
            <p:nvPr/>
          </p:nvSpPr>
          <p:spPr bwMode="auto">
            <a:xfrm>
              <a:off x="4848" y="268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 name="AutoShape 16">
              <a:extLst>
                <a:ext uri="{FF2B5EF4-FFF2-40B4-BE49-F238E27FC236}">
                  <a16:creationId xmlns:a16="http://schemas.microsoft.com/office/drawing/2014/main" id="{B0760FFF-AA1C-46CA-9648-CBA95BBC5850}"/>
                </a:ext>
              </a:extLst>
            </p:cNvPr>
            <p:cNvSpPr>
              <a:spLocks noChangeArrowheads="1"/>
            </p:cNvSpPr>
            <p:nvPr/>
          </p:nvSpPr>
          <p:spPr bwMode="auto">
            <a:xfrm rot="-3847604">
              <a:off x="4944" y="2208"/>
              <a:ext cx="864" cy="192"/>
            </a:xfrm>
            <a:prstGeom prst="leftArrow">
              <a:avLst>
                <a:gd name="adj1" fmla="val 50000"/>
                <a:gd name="adj2" fmla="val 1125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 name="Line 17">
              <a:extLst>
                <a:ext uri="{FF2B5EF4-FFF2-40B4-BE49-F238E27FC236}">
                  <a16:creationId xmlns:a16="http://schemas.microsoft.com/office/drawing/2014/main" id="{7A7733BE-6E52-4F8F-9F9D-8C3A2BDC120C}"/>
                </a:ext>
              </a:extLst>
            </p:cNvPr>
            <p:cNvSpPr>
              <a:spLocks noChangeShapeType="1"/>
            </p:cNvSpPr>
            <p:nvPr/>
          </p:nvSpPr>
          <p:spPr bwMode="auto">
            <a:xfrm>
              <a:off x="5328" y="268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 name="Line 18">
              <a:extLst>
                <a:ext uri="{FF2B5EF4-FFF2-40B4-BE49-F238E27FC236}">
                  <a16:creationId xmlns:a16="http://schemas.microsoft.com/office/drawing/2014/main" id="{214114A5-2486-482E-A42B-8D951C40902D}"/>
                </a:ext>
              </a:extLst>
            </p:cNvPr>
            <p:cNvSpPr>
              <a:spLocks noChangeShapeType="1"/>
            </p:cNvSpPr>
            <p:nvPr/>
          </p:nvSpPr>
          <p:spPr bwMode="auto">
            <a:xfrm>
              <a:off x="4848" y="3024"/>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 name="Line 19">
              <a:extLst>
                <a:ext uri="{FF2B5EF4-FFF2-40B4-BE49-F238E27FC236}">
                  <a16:creationId xmlns:a16="http://schemas.microsoft.com/office/drawing/2014/main" id="{E0FEFD79-F59F-44D8-A42F-391180376A1C}"/>
                </a:ext>
              </a:extLst>
            </p:cNvPr>
            <p:cNvSpPr>
              <a:spLocks noChangeShapeType="1"/>
            </p:cNvSpPr>
            <p:nvPr/>
          </p:nvSpPr>
          <p:spPr bwMode="auto">
            <a:xfrm>
              <a:off x="4848" y="268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8" name="Line 20">
              <a:extLst>
                <a:ext uri="{FF2B5EF4-FFF2-40B4-BE49-F238E27FC236}">
                  <a16:creationId xmlns:a16="http://schemas.microsoft.com/office/drawing/2014/main" id="{47C175FD-C0F8-456F-B0DF-AAA7564150D5}"/>
                </a:ext>
              </a:extLst>
            </p:cNvPr>
            <p:cNvSpPr>
              <a:spLocks noChangeShapeType="1"/>
            </p:cNvSpPr>
            <p:nvPr/>
          </p:nvSpPr>
          <p:spPr bwMode="auto">
            <a:xfrm>
              <a:off x="5376" y="2592"/>
              <a:ext cx="0" cy="1632"/>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 name="Line 21">
              <a:extLst>
                <a:ext uri="{FF2B5EF4-FFF2-40B4-BE49-F238E27FC236}">
                  <a16:creationId xmlns:a16="http://schemas.microsoft.com/office/drawing/2014/main" id="{3B1F0172-7586-42D4-9E84-3D75DEA89682}"/>
                </a:ext>
              </a:extLst>
            </p:cNvPr>
            <p:cNvSpPr>
              <a:spLocks noChangeShapeType="1"/>
            </p:cNvSpPr>
            <p:nvPr/>
          </p:nvSpPr>
          <p:spPr bwMode="auto">
            <a:xfrm>
              <a:off x="4848" y="4128"/>
              <a:ext cx="528" cy="0"/>
            </a:xfrm>
            <a:prstGeom prst="line">
              <a:avLst/>
            </a:prstGeom>
            <a:noFill/>
            <a:ln w="9525">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 name="Line 22">
              <a:extLst>
                <a:ext uri="{FF2B5EF4-FFF2-40B4-BE49-F238E27FC236}">
                  <a16:creationId xmlns:a16="http://schemas.microsoft.com/office/drawing/2014/main" id="{0074B430-4F40-4E9D-A1ED-52E07AEEDB15}"/>
                </a:ext>
              </a:extLst>
            </p:cNvPr>
            <p:cNvSpPr>
              <a:spLocks noChangeShapeType="1"/>
            </p:cNvSpPr>
            <p:nvPr/>
          </p:nvSpPr>
          <p:spPr bwMode="auto">
            <a:xfrm>
              <a:off x="4848" y="2688"/>
              <a:ext cx="528" cy="0"/>
            </a:xfrm>
            <a:prstGeom prst="line">
              <a:avLst/>
            </a:prstGeom>
            <a:noFill/>
            <a:ln w="9525">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 name="Line 23">
              <a:extLst>
                <a:ext uri="{FF2B5EF4-FFF2-40B4-BE49-F238E27FC236}">
                  <a16:creationId xmlns:a16="http://schemas.microsoft.com/office/drawing/2014/main" id="{88AA89A4-3B15-49A2-8352-E34ABF7BA90A}"/>
                </a:ext>
              </a:extLst>
            </p:cNvPr>
            <p:cNvSpPr>
              <a:spLocks noChangeShapeType="1"/>
            </p:cNvSpPr>
            <p:nvPr/>
          </p:nvSpPr>
          <p:spPr bwMode="auto">
            <a:xfrm>
              <a:off x="4848" y="2688"/>
              <a:ext cx="0" cy="1440"/>
            </a:xfrm>
            <a:prstGeom prst="line">
              <a:avLst/>
            </a:prstGeom>
            <a:noFill/>
            <a:ln w="9525">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2" name="Line 24">
              <a:extLst>
                <a:ext uri="{FF2B5EF4-FFF2-40B4-BE49-F238E27FC236}">
                  <a16:creationId xmlns:a16="http://schemas.microsoft.com/office/drawing/2014/main" id="{91B85C34-DAB7-451F-8B07-25FE14A4B1B4}"/>
                </a:ext>
              </a:extLst>
            </p:cNvPr>
            <p:cNvSpPr>
              <a:spLocks noChangeShapeType="1"/>
            </p:cNvSpPr>
            <p:nvPr/>
          </p:nvSpPr>
          <p:spPr bwMode="auto">
            <a:xfrm>
              <a:off x="5376" y="2688"/>
              <a:ext cx="0" cy="1440"/>
            </a:xfrm>
            <a:prstGeom prst="line">
              <a:avLst/>
            </a:prstGeom>
            <a:noFill/>
            <a:ln w="9525">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 name="Rectangle 25">
              <a:extLst>
                <a:ext uri="{FF2B5EF4-FFF2-40B4-BE49-F238E27FC236}">
                  <a16:creationId xmlns:a16="http://schemas.microsoft.com/office/drawing/2014/main" id="{1DDEABE7-CE5D-4F4A-9B59-B9CD2985607B}"/>
                </a:ext>
              </a:extLst>
            </p:cNvPr>
            <p:cNvSpPr>
              <a:spLocks noChangeArrowheads="1"/>
            </p:cNvSpPr>
            <p:nvPr/>
          </p:nvSpPr>
          <p:spPr bwMode="auto">
            <a:xfrm>
              <a:off x="4256" y="2102"/>
              <a:ext cx="791" cy="327"/>
            </a:xfrm>
            <a:prstGeom prst="rect">
              <a:avLst/>
            </a:prstGeom>
            <a:noFill/>
            <a:ln>
              <a:noFill/>
            </a:ln>
            <a:effectLst/>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zh-CN" altLang="en-US" sz="2800" b="1">
                  <a:latin typeface="楷体_GB2312" pitchFamily="49" charset="-122"/>
                  <a:ea typeface="楷体_GB2312" pitchFamily="49" charset="-122"/>
                </a:rPr>
                <a:t>掷骰子</a:t>
              </a:r>
            </a:p>
          </p:txBody>
        </p:sp>
      </p:grpSp>
    </p:spTree>
    <p:extLst>
      <p:ext uri="{BB962C8B-B14F-4D97-AF65-F5344CB8AC3E}">
        <p14:creationId xmlns:p14="http://schemas.microsoft.com/office/powerpoint/2010/main" val="377147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slide(fromBottom)">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52127A-74B1-430C-AF8C-1113FA025D73}"/>
              </a:ext>
            </a:extLst>
          </p:cNvPr>
          <p:cNvSpPr>
            <a:spLocks noGrp="1"/>
          </p:cNvSpPr>
          <p:nvPr>
            <p:ph type="title"/>
          </p:nvPr>
        </p:nvSpPr>
        <p:spPr/>
        <p:txBody>
          <a:bodyPr/>
          <a:lstStyle/>
          <a:p>
            <a:r>
              <a:rPr lang="en-US" altLang="zh-CN" dirty="0"/>
              <a:t>3.3-1 </a:t>
            </a:r>
            <a:r>
              <a:rPr lang="zh-CN" altLang="en-US" dirty="0"/>
              <a:t>条件概率</a:t>
            </a:r>
          </a:p>
        </p:txBody>
      </p:sp>
      <p:sp>
        <p:nvSpPr>
          <p:cNvPr id="3" name="内容占位符 2">
            <a:extLst>
              <a:ext uri="{FF2B5EF4-FFF2-40B4-BE49-F238E27FC236}">
                <a16:creationId xmlns:a16="http://schemas.microsoft.com/office/drawing/2014/main" id="{90DE51F0-6F57-4D9B-ADBA-3276FE7B4E87}"/>
              </a:ext>
            </a:extLst>
          </p:cNvPr>
          <p:cNvSpPr>
            <a:spLocks noGrp="1"/>
          </p:cNvSpPr>
          <p:nvPr>
            <p:ph idx="1"/>
          </p:nvPr>
        </p:nvSpPr>
        <p:spPr/>
        <p:txBody>
          <a:bodyPr/>
          <a:lstStyle/>
          <a:p>
            <a:r>
              <a:rPr lang="zh-CN" altLang="en-US" dirty="0"/>
              <a:t>例子（继续）</a:t>
            </a:r>
          </a:p>
        </p:txBody>
      </p:sp>
      <p:sp>
        <p:nvSpPr>
          <p:cNvPr id="4" name="Text Box 4">
            <a:extLst>
              <a:ext uri="{FF2B5EF4-FFF2-40B4-BE49-F238E27FC236}">
                <a16:creationId xmlns:a16="http://schemas.microsoft.com/office/drawing/2014/main" id="{236FA5DF-A6D4-400D-9E5A-82AD6CA6BE99}"/>
              </a:ext>
            </a:extLst>
          </p:cNvPr>
          <p:cNvSpPr txBox="1">
            <a:spLocks noChangeArrowheads="1"/>
          </p:cNvSpPr>
          <p:nvPr/>
        </p:nvSpPr>
        <p:spPr bwMode="auto">
          <a:xfrm>
            <a:off x="762000" y="1143000"/>
            <a:ext cx="7620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000000"/>
                </a:solidFill>
                <a:latin typeface="楷体_GB2312" pitchFamily="49" charset="-122"/>
                <a:ea typeface="楷体_GB2312" pitchFamily="49" charset="-122"/>
              </a:rPr>
              <a:t>例：设</a:t>
            </a:r>
            <a:r>
              <a:rPr kumimoji="1" lang="en-US" altLang="zh-CN" sz="2800" b="1" dirty="0">
                <a:solidFill>
                  <a:srgbClr val="000000"/>
                </a:solidFill>
                <a:latin typeface="Times New Roman" panose="02020603050405020304" pitchFamily="18" charset="0"/>
                <a:ea typeface="楷体_GB2312" pitchFamily="49" charset="-122"/>
              </a:rPr>
              <a:t>10</a:t>
            </a:r>
            <a:r>
              <a:rPr kumimoji="1" lang="zh-CN" altLang="en-US" sz="2800" b="1" dirty="0">
                <a:solidFill>
                  <a:srgbClr val="000000"/>
                </a:solidFill>
                <a:latin typeface="楷体_GB2312" pitchFamily="49" charset="-122"/>
                <a:ea typeface="楷体_GB2312" pitchFamily="49" charset="-122"/>
              </a:rPr>
              <a:t>张彩票中只有一张中奖票</a:t>
            </a:r>
            <a:r>
              <a:rPr kumimoji="1" lang="en-US" altLang="zh-CN" sz="2800" b="1" dirty="0">
                <a:solidFill>
                  <a:srgbClr val="000000"/>
                </a:solidFill>
                <a:latin typeface="楷体_GB2312" pitchFamily="49" charset="-122"/>
                <a:ea typeface="楷体_GB2312" pitchFamily="49" charset="-122"/>
              </a:rPr>
              <a:t>,</a:t>
            </a:r>
            <a:r>
              <a:rPr kumimoji="1" lang="en-US" altLang="zh-CN" sz="2800" b="1" dirty="0">
                <a:solidFill>
                  <a:srgbClr val="000000"/>
                </a:solidFill>
                <a:latin typeface="Times New Roman" panose="02020603050405020304" pitchFamily="18" charset="0"/>
                <a:ea typeface="楷体_GB2312" pitchFamily="49" charset="-122"/>
              </a:rPr>
              <a:t>10</a:t>
            </a:r>
            <a:r>
              <a:rPr kumimoji="1" lang="zh-CN" altLang="en-US" sz="2800" b="1" dirty="0">
                <a:solidFill>
                  <a:srgbClr val="000000"/>
                </a:solidFill>
                <a:latin typeface="楷体_GB2312" pitchFamily="49" charset="-122"/>
                <a:ea typeface="楷体_GB2312" pitchFamily="49" charset="-122"/>
              </a:rPr>
              <a:t>人同时摸这</a:t>
            </a:r>
            <a:r>
              <a:rPr kumimoji="1" lang="en-US" altLang="zh-CN" sz="2800" b="1" dirty="0">
                <a:solidFill>
                  <a:srgbClr val="000000"/>
                </a:solidFill>
                <a:latin typeface="Times New Roman" panose="02020603050405020304" pitchFamily="18" charset="0"/>
                <a:ea typeface="楷体_GB2312" pitchFamily="49" charset="-122"/>
              </a:rPr>
              <a:t>10</a:t>
            </a:r>
            <a:r>
              <a:rPr kumimoji="1" lang="zh-CN" altLang="en-US" sz="2800" b="1" dirty="0">
                <a:solidFill>
                  <a:srgbClr val="000000"/>
                </a:solidFill>
                <a:latin typeface="楷体_GB2312" pitchFamily="49" charset="-122"/>
                <a:ea typeface="楷体_GB2312" pitchFamily="49" charset="-122"/>
              </a:rPr>
              <a:t>张</a:t>
            </a:r>
            <a:r>
              <a:rPr kumimoji="1" lang="en-US" altLang="zh-CN" sz="2800" b="1" dirty="0">
                <a:solidFill>
                  <a:srgbClr val="000000"/>
                </a:solidFill>
                <a:latin typeface="楷体_GB2312" pitchFamily="49" charset="-122"/>
                <a:ea typeface="楷体_GB2312" pitchFamily="49" charset="-122"/>
              </a:rPr>
              <a:t>,</a:t>
            </a:r>
            <a:r>
              <a:rPr kumimoji="1" lang="zh-CN" altLang="en-US" sz="2800" b="1" dirty="0">
                <a:solidFill>
                  <a:srgbClr val="000000"/>
                </a:solidFill>
                <a:latin typeface="楷体_GB2312" pitchFamily="49" charset="-122"/>
                <a:ea typeface="楷体_GB2312" pitchFamily="49" charset="-122"/>
              </a:rPr>
              <a:t>张三和李四各得一张。</a:t>
            </a:r>
          </a:p>
        </p:txBody>
      </p:sp>
      <p:sp>
        <p:nvSpPr>
          <p:cNvPr id="5" name="Text Box 5">
            <a:extLst>
              <a:ext uri="{FF2B5EF4-FFF2-40B4-BE49-F238E27FC236}">
                <a16:creationId xmlns:a16="http://schemas.microsoft.com/office/drawing/2014/main" id="{375F7E0C-89F2-42AC-B7BF-8D8627943435}"/>
              </a:ext>
            </a:extLst>
          </p:cNvPr>
          <p:cNvSpPr txBox="1">
            <a:spLocks noChangeArrowheads="1"/>
          </p:cNvSpPr>
          <p:nvPr/>
        </p:nvSpPr>
        <p:spPr bwMode="auto">
          <a:xfrm>
            <a:off x="838200" y="2460625"/>
            <a:ext cx="551625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00"/>
                </a:solidFill>
                <a:latin typeface="楷体_GB2312" pitchFamily="49" charset="-122"/>
                <a:ea typeface="楷体_GB2312" pitchFamily="49" charset="-122"/>
              </a:rPr>
              <a:t>记</a:t>
            </a:r>
            <a:r>
              <a:rPr kumimoji="1" lang="zh-CN" altLang="en-US" sz="2800" b="1" dirty="0">
                <a:latin typeface="楷体_GB2312" pitchFamily="49" charset="-122"/>
                <a:ea typeface="楷体_GB2312" pitchFamily="49" charset="-122"/>
              </a:rPr>
              <a:t>  </a:t>
            </a:r>
            <a:r>
              <a:rPr kumimoji="1" lang="en-US" altLang="zh-CN" sz="2800" b="1" i="1" dirty="0">
                <a:solidFill>
                  <a:srgbClr val="FF0000"/>
                </a:solidFill>
                <a:latin typeface="Times New Roman" panose="02020603050405020304" pitchFamily="18" charset="0"/>
                <a:ea typeface="楷体_GB2312" pitchFamily="49" charset="-122"/>
              </a:rPr>
              <a:t>A</a:t>
            </a:r>
            <a:r>
              <a:rPr kumimoji="1" lang="en-US" altLang="zh-CN" sz="2800" b="1" dirty="0">
                <a:solidFill>
                  <a:srgbClr val="FF0000"/>
                </a:solidFill>
                <a:latin typeface="楷体_GB2312" pitchFamily="49" charset="-122"/>
                <a:ea typeface="楷体_GB2312" pitchFamily="49" charset="-122"/>
              </a:rPr>
              <a:t>:{</a:t>
            </a:r>
            <a:r>
              <a:rPr kumimoji="1" lang="zh-CN" altLang="en-US" sz="2800" b="1" dirty="0">
                <a:solidFill>
                  <a:srgbClr val="FF0000"/>
                </a:solidFill>
                <a:latin typeface="楷体_GB2312" pitchFamily="49" charset="-122"/>
                <a:ea typeface="楷体_GB2312" pitchFamily="49" charset="-122"/>
              </a:rPr>
              <a:t>张三中奖</a:t>
            </a:r>
            <a:r>
              <a:rPr kumimoji="1" lang="en-US" altLang="zh-CN" sz="2800" b="1" dirty="0">
                <a:solidFill>
                  <a:srgbClr val="FF0000"/>
                </a:solidFill>
                <a:latin typeface="楷体_GB2312" pitchFamily="49" charset="-122"/>
                <a:ea typeface="楷体_GB2312" pitchFamily="49" charset="-122"/>
              </a:rPr>
              <a:t>}     </a:t>
            </a:r>
            <a:r>
              <a:rPr kumimoji="1" lang="en-US" altLang="zh-CN" sz="2800" b="1" i="1" dirty="0">
                <a:solidFill>
                  <a:srgbClr val="FF0000"/>
                </a:solidFill>
                <a:latin typeface="Times New Roman" panose="02020603050405020304" pitchFamily="18" charset="0"/>
                <a:ea typeface="楷体_GB2312" pitchFamily="49" charset="-122"/>
              </a:rPr>
              <a:t>B</a:t>
            </a:r>
            <a:r>
              <a:rPr kumimoji="1" lang="en-US" altLang="zh-CN" sz="2800" b="1" dirty="0">
                <a:solidFill>
                  <a:srgbClr val="FF0000"/>
                </a:solidFill>
                <a:latin typeface="楷体_GB2312" pitchFamily="49" charset="-122"/>
                <a:ea typeface="楷体_GB2312" pitchFamily="49" charset="-122"/>
              </a:rPr>
              <a:t>:{</a:t>
            </a:r>
            <a:r>
              <a:rPr kumimoji="1" lang="zh-CN" altLang="en-US" sz="2800" b="1" dirty="0">
                <a:solidFill>
                  <a:srgbClr val="FF0000"/>
                </a:solidFill>
                <a:latin typeface="楷体_GB2312" pitchFamily="49" charset="-122"/>
                <a:ea typeface="楷体_GB2312" pitchFamily="49" charset="-122"/>
              </a:rPr>
              <a:t>李四中奖</a:t>
            </a:r>
            <a:r>
              <a:rPr kumimoji="1" lang="en-US" altLang="zh-CN" sz="2800" b="1" dirty="0">
                <a:solidFill>
                  <a:srgbClr val="FF0000"/>
                </a:solidFill>
                <a:latin typeface="楷体_GB2312" pitchFamily="49" charset="-122"/>
                <a:ea typeface="楷体_GB2312" pitchFamily="49" charset="-122"/>
              </a:rPr>
              <a:t>} </a:t>
            </a:r>
          </a:p>
        </p:txBody>
      </p:sp>
      <p:sp>
        <p:nvSpPr>
          <p:cNvPr id="6" name="Text Box 6">
            <a:extLst>
              <a:ext uri="{FF2B5EF4-FFF2-40B4-BE49-F238E27FC236}">
                <a16:creationId xmlns:a16="http://schemas.microsoft.com/office/drawing/2014/main" id="{41A04DC7-E402-41A9-9A14-A852C9F4DCCE}"/>
              </a:ext>
            </a:extLst>
          </p:cNvPr>
          <p:cNvSpPr txBox="1">
            <a:spLocks noChangeArrowheads="1"/>
          </p:cNvSpPr>
          <p:nvPr/>
        </p:nvSpPr>
        <p:spPr bwMode="auto">
          <a:xfrm>
            <a:off x="1020762" y="3279895"/>
            <a:ext cx="33988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00"/>
                </a:solidFill>
                <a:latin typeface="楷体_GB2312" pitchFamily="49" charset="-122"/>
                <a:ea typeface="楷体_GB2312" pitchFamily="49" charset="-122"/>
              </a:rPr>
              <a:t>由古典概率模型知</a:t>
            </a:r>
            <a:r>
              <a:rPr kumimoji="1" lang="en-US" altLang="zh-CN" sz="2800" b="1" dirty="0">
                <a:solidFill>
                  <a:srgbClr val="000000"/>
                </a:solidFill>
                <a:latin typeface="楷体_GB2312" pitchFamily="49" charset="-122"/>
                <a:ea typeface="楷体_GB2312" pitchFamily="49" charset="-122"/>
              </a:rPr>
              <a:t>:</a:t>
            </a:r>
            <a:r>
              <a:rPr kumimoji="1" lang="en-US" altLang="zh-CN" sz="2800" dirty="0">
                <a:latin typeface="楷体_GB2312" pitchFamily="49" charset="-122"/>
                <a:ea typeface="楷体_GB2312" pitchFamily="49" charset="-122"/>
              </a:rPr>
              <a:t> </a:t>
            </a:r>
          </a:p>
        </p:txBody>
      </p:sp>
      <p:graphicFrame>
        <p:nvGraphicFramePr>
          <p:cNvPr id="7" name="Object 9">
            <a:extLst>
              <a:ext uri="{FF2B5EF4-FFF2-40B4-BE49-F238E27FC236}">
                <a16:creationId xmlns:a16="http://schemas.microsoft.com/office/drawing/2014/main" id="{EA446501-A961-4151-869E-BA2627FB9EF1}"/>
              </a:ext>
            </a:extLst>
          </p:cNvPr>
          <p:cNvGraphicFramePr>
            <a:graphicFrameLocks noChangeAspect="1"/>
          </p:cNvGraphicFramePr>
          <p:nvPr/>
        </p:nvGraphicFramePr>
        <p:xfrm>
          <a:off x="4419600" y="3189288"/>
          <a:ext cx="2819400" cy="808037"/>
        </p:xfrm>
        <a:graphic>
          <a:graphicData uri="http://schemas.openxmlformats.org/presentationml/2006/ole">
            <mc:AlternateContent xmlns:mc="http://schemas.openxmlformats.org/markup-compatibility/2006">
              <mc:Choice xmlns:v="urn:schemas-microsoft-com:vml" Requires="v">
                <p:oleObj spid="_x0000_s10355" name="公式" r:id="rId3" imgW="1193760" imgH="342720" progId="Equation.3">
                  <p:embed/>
                </p:oleObj>
              </mc:Choice>
              <mc:Fallback>
                <p:oleObj name="公式" r:id="rId3" imgW="1193760" imgH="342720" progId="Equation.3">
                  <p:embed/>
                  <p:pic>
                    <p:nvPicPr>
                      <p:cNvPr id="33801" name="Object 9">
                        <a:extLst>
                          <a:ext uri="{FF2B5EF4-FFF2-40B4-BE49-F238E27FC236}">
                            <a16:creationId xmlns:a16="http://schemas.microsoft.com/office/drawing/2014/main" id="{C1DA04BA-80BC-474A-83B0-9CD41D031D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3189288"/>
                        <a:ext cx="2819400" cy="808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11">
            <a:extLst>
              <a:ext uri="{FF2B5EF4-FFF2-40B4-BE49-F238E27FC236}">
                <a16:creationId xmlns:a16="http://schemas.microsoft.com/office/drawing/2014/main" id="{CC74FC2F-E712-4535-BFDC-23F21931260E}"/>
              </a:ext>
            </a:extLst>
          </p:cNvPr>
          <p:cNvSpPr txBox="1">
            <a:spLocks noChangeArrowheads="1"/>
          </p:cNvSpPr>
          <p:nvPr/>
        </p:nvSpPr>
        <p:spPr bwMode="auto">
          <a:xfrm>
            <a:off x="762000" y="4191000"/>
            <a:ext cx="7467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dirty="0">
                <a:latin typeface="楷体_GB2312" pitchFamily="49" charset="-122"/>
                <a:ea typeface="楷体_GB2312" pitchFamily="49" charset="-122"/>
              </a:rPr>
              <a:t>   </a:t>
            </a:r>
            <a:r>
              <a:rPr kumimoji="1" lang="zh-CN" altLang="en-US" sz="2800" b="1" dirty="0">
                <a:solidFill>
                  <a:srgbClr val="000000"/>
                </a:solidFill>
                <a:latin typeface="楷体_GB2312" pitchFamily="49" charset="-122"/>
                <a:ea typeface="楷体_GB2312" pitchFamily="49" charset="-122"/>
              </a:rPr>
              <a:t>现在假设李四先刮开彩票</a:t>
            </a:r>
            <a:r>
              <a:rPr kumimoji="1" lang="en-US" altLang="zh-CN" sz="2800" b="1" dirty="0">
                <a:solidFill>
                  <a:srgbClr val="000000"/>
                </a:solidFill>
                <a:latin typeface="楷体_GB2312" pitchFamily="49" charset="-122"/>
                <a:ea typeface="楷体_GB2312" pitchFamily="49" charset="-122"/>
              </a:rPr>
              <a:t>,</a:t>
            </a:r>
            <a:r>
              <a:rPr kumimoji="1" lang="zh-CN" altLang="en-US" sz="2800" b="1" dirty="0">
                <a:solidFill>
                  <a:srgbClr val="000000"/>
                </a:solidFill>
                <a:latin typeface="楷体_GB2312" pitchFamily="49" charset="-122"/>
                <a:ea typeface="楷体_GB2312" pitchFamily="49" charset="-122"/>
              </a:rPr>
              <a:t>那么李四是否中奖的信息对计算张三中奖的的可能性大小有没有影响呢</a:t>
            </a:r>
            <a:r>
              <a:rPr kumimoji="1" lang="en-US" altLang="zh-CN" sz="2800" b="1" dirty="0">
                <a:solidFill>
                  <a:srgbClr val="000000"/>
                </a:solidFill>
                <a:latin typeface="楷体_GB2312" pitchFamily="49" charset="-122"/>
                <a:ea typeface="楷体_GB2312" pitchFamily="49" charset="-122"/>
              </a:rPr>
              <a:t>?</a:t>
            </a:r>
          </a:p>
        </p:txBody>
      </p:sp>
    </p:spTree>
    <p:extLst>
      <p:ext uri="{BB962C8B-B14F-4D97-AF65-F5344CB8AC3E}">
        <p14:creationId xmlns:p14="http://schemas.microsoft.com/office/powerpoint/2010/main" val="315434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8"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DE0F93-D2A4-4096-AEBD-A1CF1FE42879}"/>
              </a:ext>
            </a:extLst>
          </p:cNvPr>
          <p:cNvSpPr>
            <a:spLocks noGrp="1"/>
          </p:cNvSpPr>
          <p:nvPr>
            <p:ph type="title"/>
          </p:nvPr>
        </p:nvSpPr>
        <p:spPr/>
        <p:txBody>
          <a:bodyPr/>
          <a:lstStyle/>
          <a:p>
            <a:r>
              <a:rPr lang="en-US" altLang="zh-CN" dirty="0"/>
              <a:t>3.3-1 </a:t>
            </a:r>
            <a:r>
              <a:rPr lang="zh-CN" altLang="en-US" dirty="0"/>
              <a:t>条件概率</a:t>
            </a:r>
          </a:p>
        </p:txBody>
      </p:sp>
      <p:sp>
        <p:nvSpPr>
          <p:cNvPr id="3" name="内容占位符 2">
            <a:extLst>
              <a:ext uri="{FF2B5EF4-FFF2-40B4-BE49-F238E27FC236}">
                <a16:creationId xmlns:a16="http://schemas.microsoft.com/office/drawing/2014/main" id="{4775AC1E-927F-4DB0-ABF8-5036C5AAE733}"/>
              </a:ext>
            </a:extLst>
          </p:cNvPr>
          <p:cNvSpPr>
            <a:spLocks noGrp="1"/>
          </p:cNvSpPr>
          <p:nvPr>
            <p:ph idx="1"/>
          </p:nvPr>
        </p:nvSpPr>
        <p:spPr/>
        <p:txBody>
          <a:bodyPr/>
          <a:lstStyle/>
          <a:p>
            <a:endParaRPr lang="zh-CN" altLang="en-US" dirty="0"/>
          </a:p>
        </p:txBody>
      </p:sp>
      <p:sp>
        <p:nvSpPr>
          <p:cNvPr id="4" name="Text Box 4">
            <a:extLst>
              <a:ext uri="{FF2B5EF4-FFF2-40B4-BE49-F238E27FC236}">
                <a16:creationId xmlns:a16="http://schemas.microsoft.com/office/drawing/2014/main" id="{418D2367-6556-4DD2-AB2A-7EBE4256B476}"/>
              </a:ext>
            </a:extLst>
          </p:cNvPr>
          <p:cNvSpPr txBox="1">
            <a:spLocks noChangeArrowheads="1"/>
          </p:cNvSpPr>
          <p:nvPr/>
        </p:nvSpPr>
        <p:spPr bwMode="auto">
          <a:xfrm>
            <a:off x="685800" y="990600"/>
            <a:ext cx="7816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000000"/>
                </a:solidFill>
                <a:latin typeface="楷体_GB2312" pitchFamily="49" charset="-122"/>
                <a:ea typeface="楷体_GB2312" pitchFamily="49" charset="-122"/>
              </a:rPr>
              <a:t>显然</a:t>
            </a:r>
            <a:r>
              <a:rPr kumimoji="1" lang="en-US" altLang="zh-CN" sz="2800" b="1" dirty="0">
                <a:solidFill>
                  <a:srgbClr val="000000"/>
                </a:solidFill>
                <a:latin typeface="楷体_GB2312" pitchFamily="49" charset="-122"/>
                <a:ea typeface="楷体_GB2312" pitchFamily="49" charset="-122"/>
              </a:rPr>
              <a:t>, </a:t>
            </a:r>
            <a:r>
              <a:rPr kumimoji="1" lang="zh-CN" altLang="en-US" sz="2800" b="1" dirty="0">
                <a:solidFill>
                  <a:srgbClr val="000000"/>
                </a:solidFill>
                <a:latin typeface="楷体_GB2312" pitchFamily="49" charset="-122"/>
                <a:ea typeface="楷体_GB2312" pitchFamily="49" charset="-122"/>
              </a:rPr>
              <a:t>如果李四中奖</a:t>
            </a:r>
            <a:r>
              <a:rPr kumimoji="1" lang="en-US" altLang="zh-CN" sz="2800" b="1" dirty="0">
                <a:solidFill>
                  <a:srgbClr val="000000"/>
                </a:solidFill>
                <a:latin typeface="楷体_GB2312" pitchFamily="49" charset="-122"/>
                <a:ea typeface="楷体_GB2312" pitchFamily="49" charset="-122"/>
              </a:rPr>
              <a:t>,</a:t>
            </a:r>
            <a:r>
              <a:rPr kumimoji="1" lang="zh-CN" altLang="en-US" sz="2800" b="1" dirty="0">
                <a:solidFill>
                  <a:srgbClr val="000000"/>
                </a:solidFill>
                <a:latin typeface="楷体_GB2312" pitchFamily="49" charset="-122"/>
                <a:ea typeface="楷体_GB2312" pitchFamily="49" charset="-122"/>
              </a:rPr>
              <a:t>那么张三就没有机会中奖</a:t>
            </a:r>
            <a:r>
              <a:rPr kumimoji="1" lang="zh-CN" altLang="en-US" sz="2800" b="1" dirty="0">
                <a:latin typeface="楷体_GB2312" pitchFamily="49" charset="-122"/>
                <a:ea typeface="楷体_GB2312" pitchFamily="49" charset="-122"/>
              </a:rPr>
              <a:t> </a:t>
            </a:r>
          </a:p>
        </p:txBody>
      </p:sp>
      <p:sp>
        <p:nvSpPr>
          <p:cNvPr id="5" name="Text Box 5">
            <a:extLst>
              <a:ext uri="{FF2B5EF4-FFF2-40B4-BE49-F238E27FC236}">
                <a16:creationId xmlns:a16="http://schemas.microsoft.com/office/drawing/2014/main" id="{0000E66E-B572-4638-8B1C-E06A3703661E}"/>
              </a:ext>
            </a:extLst>
          </p:cNvPr>
          <p:cNvSpPr txBox="1">
            <a:spLocks noChangeArrowheads="1"/>
          </p:cNvSpPr>
          <p:nvPr/>
        </p:nvSpPr>
        <p:spPr bwMode="auto">
          <a:xfrm>
            <a:off x="687388" y="1874838"/>
            <a:ext cx="76946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dirty="0">
                <a:latin typeface="楷体_GB2312" pitchFamily="49" charset="-122"/>
                <a:ea typeface="楷体_GB2312" pitchFamily="49" charset="-122"/>
              </a:rPr>
              <a:t>    </a:t>
            </a:r>
            <a:r>
              <a:rPr kumimoji="1" lang="zh-CN" altLang="en-US" sz="2800" b="1" dirty="0">
                <a:solidFill>
                  <a:srgbClr val="000000"/>
                </a:solidFill>
                <a:latin typeface="楷体_GB2312" pitchFamily="49" charset="-122"/>
                <a:ea typeface="楷体_GB2312" pitchFamily="49" charset="-122"/>
              </a:rPr>
              <a:t>也就是说</a:t>
            </a:r>
            <a:r>
              <a:rPr kumimoji="1" lang="en-US" altLang="zh-CN" sz="2800" b="1" dirty="0">
                <a:solidFill>
                  <a:srgbClr val="000000"/>
                </a:solidFill>
                <a:latin typeface="楷体_GB2312" pitchFamily="49" charset="-122"/>
                <a:ea typeface="楷体_GB2312" pitchFamily="49" charset="-122"/>
              </a:rPr>
              <a:t>: </a:t>
            </a:r>
            <a:r>
              <a:rPr kumimoji="1" lang="zh-CN" altLang="en-US" sz="2800" b="1" dirty="0">
                <a:solidFill>
                  <a:srgbClr val="000000"/>
                </a:solidFill>
                <a:latin typeface="楷体_GB2312" pitchFamily="49" charset="-122"/>
                <a:ea typeface="楷体_GB2312" pitchFamily="49" charset="-122"/>
              </a:rPr>
              <a:t>在事件</a:t>
            </a:r>
            <a:r>
              <a:rPr kumimoji="1" lang="en-US" altLang="zh-CN" sz="2800" b="1" i="1" dirty="0">
                <a:solidFill>
                  <a:srgbClr val="000000"/>
                </a:solidFill>
                <a:latin typeface="Times New Roman" panose="02020603050405020304" pitchFamily="18" charset="0"/>
                <a:ea typeface="楷体_GB2312" pitchFamily="49" charset="-122"/>
              </a:rPr>
              <a:t>B </a:t>
            </a:r>
            <a:r>
              <a:rPr kumimoji="1" lang="zh-CN" altLang="en-US" sz="2800" b="1" dirty="0">
                <a:solidFill>
                  <a:srgbClr val="000000"/>
                </a:solidFill>
                <a:latin typeface="楷体_GB2312" pitchFamily="49" charset="-122"/>
                <a:ea typeface="楷体_GB2312" pitchFamily="49" charset="-122"/>
              </a:rPr>
              <a:t>发生的条件下</a:t>
            </a:r>
            <a:r>
              <a:rPr kumimoji="1" lang="en-US" altLang="zh-CN" sz="2800" b="1" dirty="0">
                <a:solidFill>
                  <a:srgbClr val="000000"/>
                </a:solidFill>
                <a:latin typeface="楷体_GB2312" pitchFamily="49" charset="-122"/>
                <a:ea typeface="楷体_GB2312" pitchFamily="49" charset="-122"/>
              </a:rPr>
              <a:t>,</a:t>
            </a:r>
            <a:r>
              <a:rPr kumimoji="1" lang="zh-CN" altLang="en-US" sz="2800" b="1" dirty="0">
                <a:solidFill>
                  <a:srgbClr val="000000"/>
                </a:solidFill>
                <a:latin typeface="楷体_GB2312" pitchFamily="49" charset="-122"/>
                <a:ea typeface="楷体_GB2312" pitchFamily="49" charset="-122"/>
              </a:rPr>
              <a:t>事件</a:t>
            </a:r>
            <a:r>
              <a:rPr kumimoji="1" lang="en-US" altLang="zh-CN" sz="2800" b="1" i="1" dirty="0">
                <a:solidFill>
                  <a:srgbClr val="000000"/>
                </a:solidFill>
                <a:latin typeface="Times New Roman" panose="02020603050405020304" pitchFamily="18" charset="0"/>
                <a:ea typeface="楷体_GB2312" pitchFamily="49" charset="-122"/>
              </a:rPr>
              <a:t>A</a:t>
            </a:r>
            <a:r>
              <a:rPr kumimoji="1" lang="zh-CN" altLang="en-US" sz="2800" b="1" dirty="0">
                <a:solidFill>
                  <a:srgbClr val="000000"/>
                </a:solidFill>
                <a:latin typeface="楷体_GB2312" pitchFamily="49" charset="-122"/>
                <a:ea typeface="楷体_GB2312" pitchFamily="49" charset="-122"/>
              </a:rPr>
              <a:t>发生的概率为</a:t>
            </a:r>
            <a:r>
              <a:rPr kumimoji="1" lang="en-US" altLang="zh-CN" sz="2800" b="1" dirty="0">
                <a:solidFill>
                  <a:srgbClr val="000000"/>
                </a:solidFill>
                <a:latin typeface="Times New Roman" panose="02020603050405020304" pitchFamily="18" charset="0"/>
                <a:ea typeface="楷体_GB2312" pitchFamily="49" charset="-122"/>
              </a:rPr>
              <a:t>0</a:t>
            </a:r>
            <a:r>
              <a:rPr kumimoji="1" lang="en-US" altLang="zh-CN" sz="2800" b="1" dirty="0">
                <a:solidFill>
                  <a:srgbClr val="000000"/>
                </a:solidFill>
                <a:latin typeface="楷体_GB2312" pitchFamily="49" charset="-122"/>
                <a:ea typeface="楷体_GB2312" pitchFamily="49" charset="-122"/>
              </a:rPr>
              <a:t>,</a:t>
            </a:r>
            <a:r>
              <a:rPr kumimoji="1" lang="zh-CN" altLang="en-US" sz="2800" b="1" dirty="0">
                <a:solidFill>
                  <a:srgbClr val="000000"/>
                </a:solidFill>
                <a:latin typeface="楷体_GB2312" pitchFamily="49" charset="-122"/>
                <a:ea typeface="楷体_GB2312" pitchFamily="49" charset="-122"/>
              </a:rPr>
              <a:t>记 </a:t>
            </a:r>
            <a:r>
              <a:rPr kumimoji="1" lang="en-US" altLang="zh-CN" sz="2800" b="1" i="1" dirty="0">
                <a:solidFill>
                  <a:srgbClr val="FF0000"/>
                </a:solidFill>
                <a:latin typeface="Times New Roman" panose="02020603050405020304" pitchFamily="18" charset="0"/>
                <a:ea typeface="楷体_GB2312" pitchFamily="49" charset="-122"/>
              </a:rPr>
              <a:t>P</a:t>
            </a:r>
            <a:r>
              <a:rPr kumimoji="1" lang="en-US" altLang="zh-CN" sz="2800" b="1" dirty="0">
                <a:solidFill>
                  <a:srgbClr val="FF0000"/>
                </a:solidFill>
                <a:latin typeface="Times New Roman" panose="02020603050405020304" pitchFamily="18" charset="0"/>
                <a:ea typeface="楷体_GB2312" pitchFamily="49" charset="-122"/>
              </a:rPr>
              <a:t>(</a:t>
            </a:r>
            <a:r>
              <a:rPr kumimoji="1" lang="en-US" altLang="zh-CN" sz="2800" b="1" i="1" dirty="0">
                <a:solidFill>
                  <a:srgbClr val="FF0000"/>
                </a:solidFill>
                <a:latin typeface="Times New Roman" panose="02020603050405020304" pitchFamily="18" charset="0"/>
                <a:ea typeface="楷体_GB2312" pitchFamily="49" charset="-122"/>
              </a:rPr>
              <a:t>A</a:t>
            </a:r>
            <a:r>
              <a:rPr kumimoji="1" lang="en-US" altLang="zh-CN" sz="2800" b="1" dirty="0">
                <a:solidFill>
                  <a:srgbClr val="FF0000"/>
                </a:solidFill>
                <a:latin typeface="Times New Roman" panose="02020603050405020304" pitchFamily="18" charset="0"/>
                <a:ea typeface="楷体_GB2312" pitchFamily="49" charset="-122"/>
              </a:rPr>
              <a:t>|</a:t>
            </a:r>
            <a:r>
              <a:rPr kumimoji="1" lang="en-US" altLang="zh-CN" sz="2800" b="1" i="1" dirty="0">
                <a:solidFill>
                  <a:srgbClr val="FF0000"/>
                </a:solidFill>
                <a:latin typeface="Times New Roman" panose="02020603050405020304" pitchFamily="18" charset="0"/>
                <a:ea typeface="楷体_GB2312" pitchFamily="49" charset="-122"/>
              </a:rPr>
              <a:t>B</a:t>
            </a:r>
            <a:r>
              <a:rPr kumimoji="1" lang="en-US" altLang="zh-CN" sz="2800" b="1" dirty="0">
                <a:solidFill>
                  <a:srgbClr val="FF0000"/>
                </a:solidFill>
                <a:latin typeface="Times New Roman" panose="02020603050405020304" pitchFamily="18" charset="0"/>
                <a:ea typeface="楷体_GB2312" pitchFamily="49" charset="-122"/>
              </a:rPr>
              <a:t>)=0</a:t>
            </a:r>
          </a:p>
        </p:txBody>
      </p:sp>
      <p:sp>
        <p:nvSpPr>
          <p:cNvPr id="6" name="Text Box 6">
            <a:extLst>
              <a:ext uri="{FF2B5EF4-FFF2-40B4-BE49-F238E27FC236}">
                <a16:creationId xmlns:a16="http://schemas.microsoft.com/office/drawing/2014/main" id="{0B673EDA-6BE2-4326-B19C-F91AE3FE6D2C}"/>
              </a:ext>
            </a:extLst>
          </p:cNvPr>
          <p:cNvSpPr txBox="1">
            <a:spLocks noChangeArrowheads="1"/>
          </p:cNvSpPr>
          <p:nvPr/>
        </p:nvSpPr>
        <p:spPr bwMode="auto">
          <a:xfrm>
            <a:off x="654050" y="3170238"/>
            <a:ext cx="80946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dirty="0">
                <a:latin typeface="楷体_GB2312" pitchFamily="49" charset="-122"/>
                <a:ea typeface="楷体_GB2312" pitchFamily="49" charset="-122"/>
              </a:rPr>
              <a:t>    </a:t>
            </a:r>
            <a:r>
              <a:rPr kumimoji="1" lang="zh-CN" altLang="en-US" sz="2800" b="1" dirty="0">
                <a:solidFill>
                  <a:srgbClr val="000000"/>
                </a:solidFill>
                <a:latin typeface="楷体_GB2312" pitchFamily="49" charset="-122"/>
                <a:ea typeface="楷体_GB2312" pitchFamily="49" charset="-122"/>
              </a:rPr>
              <a:t>反之，如果已知李四没中奖</a:t>
            </a:r>
            <a:r>
              <a:rPr kumimoji="1" lang="en-US" altLang="zh-CN" sz="2800" b="1" dirty="0">
                <a:solidFill>
                  <a:srgbClr val="000000"/>
                </a:solidFill>
                <a:latin typeface="楷体_GB2312" pitchFamily="49" charset="-122"/>
                <a:ea typeface="楷体_GB2312" pitchFamily="49" charset="-122"/>
              </a:rPr>
              <a:t>,</a:t>
            </a:r>
            <a:r>
              <a:rPr kumimoji="1" lang="zh-CN" altLang="en-US" sz="2800" b="1" dirty="0">
                <a:solidFill>
                  <a:srgbClr val="000000"/>
                </a:solidFill>
                <a:latin typeface="楷体_GB2312" pitchFamily="49" charset="-122"/>
                <a:ea typeface="楷体_GB2312" pitchFamily="49" charset="-122"/>
              </a:rPr>
              <a:t>张三中奖的机会有多大</a:t>
            </a:r>
            <a:r>
              <a:rPr kumimoji="1" lang="en-US" altLang="zh-CN" sz="2800" b="1" dirty="0">
                <a:solidFill>
                  <a:srgbClr val="000000"/>
                </a:solidFill>
                <a:latin typeface="楷体_GB2312" pitchFamily="49" charset="-122"/>
                <a:ea typeface="楷体_GB2312" pitchFamily="49" charset="-122"/>
              </a:rPr>
              <a:t>?</a:t>
            </a:r>
          </a:p>
        </p:txBody>
      </p:sp>
      <p:sp>
        <p:nvSpPr>
          <p:cNvPr id="7" name="Text Box 7">
            <a:extLst>
              <a:ext uri="{FF2B5EF4-FFF2-40B4-BE49-F238E27FC236}">
                <a16:creationId xmlns:a16="http://schemas.microsoft.com/office/drawing/2014/main" id="{1A999A30-5C68-4518-A719-C2DA74FFC29C}"/>
              </a:ext>
            </a:extLst>
          </p:cNvPr>
          <p:cNvSpPr txBox="1">
            <a:spLocks noChangeArrowheads="1"/>
          </p:cNvSpPr>
          <p:nvPr/>
        </p:nvSpPr>
        <p:spPr bwMode="auto">
          <a:xfrm>
            <a:off x="609600" y="4267200"/>
            <a:ext cx="81375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也就是说</a:t>
            </a:r>
            <a:r>
              <a:rPr kumimoji="1" lang="en-US" altLang="zh-CN" sz="2800" b="1">
                <a:solidFill>
                  <a:srgbClr val="000000"/>
                </a:solidFill>
                <a:latin typeface="楷体_GB2312" pitchFamily="49" charset="-122"/>
                <a:ea typeface="楷体_GB2312" pitchFamily="49" charset="-122"/>
              </a:rPr>
              <a:t>:</a:t>
            </a:r>
            <a:r>
              <a:rPr kumimoji="1" lang="zh-CN" altLang="en-US" sz="2800" b="1">
                <a:solidFill>
                  <a:srgbClr val="000000"/>
                </a:solidFill>
                <a:latin typeface="楷体_GB2312" pitchFamily="49" charset="-122"/>
                <a:ea typeface="楷体_GB2312" pitchFamily="49" charset="-122"/>
              </a:rPr>
              <a:t>在事件</a:t>
            </a:r>
            <a:r>
              <a:rPr kumimoji="1" lang="en-US" altLang="zh-CN" sz="2800" b="1" i="1">
                <a:solidFill>
                  <a:srgbClr val="000000"/>
                </a:solidFill>
                <a:latin typeface="Times New Roman" panose="02020603050405020304" pitchFamily="18" charset="0"/>
                <a:ea typeface="楷体_GB2312" pitchFamily="49" charset="-122"/>
              </a:rPr>
              <a:t>B </a:t>
            </a:r>
            <a:r>
              <a:rPr kumimoji="1" lang="zh-CN" altLang="en-US" sz="2800" b="1">
                <a:solidFill>
                  <a:srgbClr val="000000"/>
                </a:solidFill>
                <a:latin typeface="楷体_GB2312" pitchFamily="49" charset="-122"/>
                <a:ea typeface="楷体_GB2312" pitchFamily="49" charset="-122"/>
              </a:rPr>
              <a:t>没发生的条件下</a:t>
            </a:r>
            <a:r>
              <a:rPr kumimoji="1" lang="en-US" altLang="zh-CN" sz="2800" b="1">
                <a:solidFill>
                  <a:srgbClr val="000000"/>
                </a:solidFill>
                <a:latin typeface="楷体_GB2312" pitchFamily="49" charset="-122"/>
                <a:ea typeface="楷体_GB2312" pitchFamily="49" charset="-122"/>
              </a:rPr>
              <a:t>,</a:t>
            </a:r>
            <a:r>
              <a:rPr kumimoji="1" lang="zh-CN" altLang="en-US" sz="2800" b="1">
                <a:solidFill>
                  <a:srgbClr val="000000"/>
                </a:solidFill>
                <a:latin typeface="楷体_GB2312" pitchFamily="49" charset="-122"/>
                <a:ea typeface="楷体_GB2312" pitchFamily="49" charset="-122"/>
              </a:rPr>
              <a:t>事件</a:t>
            </a:r>
            <a:r>
              <a:rPr kumimoji="1" lang="en-US" altLang="zh-CN" sz="2800" b="1" i="1">
                <a:solidFill>
                  <a:srgbClr val="000000"/>
                </a:solidFill>
                <a:latin typeface="Times New Roman" panose="02020603050405020304" pitchFamily="18" charset="0"/>
                <a:ea typeface="楷体_GB2312" pitchFamily="49" charset="-122"/>
              </a:rPr>
              <a:t>A</a:t>
            </a:r>
            <a:r>
              <a:rPr kumimoji="1" lang="zh-CN" altLang="en-US" sz="2800" b="1">
                <a:solidFill>
                  <a:srgbClr val="000000"/>
                </a:solidFill>
                <a:latin typeface="楷体_GB2312" pitchFamily="49" charset="-122"/>
                <a:ea typeface="楷体_GB2312" pitchFamily="49" charset="-122"/>
              </a:rPr>
              <a:t>发生的概率为多少</a:t>
            </a:r>
            <a:r>
              <a:rPr kumimoji="1" lang="en-US" altLang="zh-CN" sz="2800" b="1">
                <a:solidFill>
                  <a:srgbClr val="000000"/>
                </a:solidFill>
                <a:latin typeface="楷体_GB2312" pitchFamily="49" charset="-122"/>
                <a:ea typeface="楷体_GB2312" pitchFamily="49" charset="-122"/>
              </a:rPr>
              <a:t>?</a:t>
            </a:r>
          </a:p>
        </p:txBody>
      </p:sp>
      <p:graphicFrame>
        <p:nvGraphicFramePr>
          <p:cNvPr id="8" name="Object 8">
            <a:extLst>
              <a:ext uri="{FF2B5EF4-FFF2-40B4-BE49-F238E27FC236}">
                <a16:creationId xmlns:a16="http://schemas.microsoft.com/office/drawing/2014/main" id="{DC1F5F25-F864-490D-A218-260897FAECD6}"/>
              </a:ext>
            </a:extLst>
          </p:cNvPr>
          <p:cNvGraphicFramePr>
            <a:graphicFrameLocks noChangeAspect="1"/>
          </p:cNvGraphicFramePr>
          <p:nvPr/>
        </p:nvGraphicFramePr>
        <p:xfrm>
          <a:off x="3200400" y="5334000"/>
          <a:ext cx="2057400" cy="831850"/>
        </p:xfrm>
        <a:graphic>
          <a:graphicData uri="http://schemas.openxmlformats.org/presentationml/2006/ole">
            <mc:AlternateContent xmlns:mc="http://schemas.openxmlformats.org/markup-compatibility/2006">
              <mc:Choice xmlns:v="urn:schemas-microsoft-com:vml" Requires="v">
                <p:oleObj spid="_x0000_s11380" name="公式" r:id="rId3" imgW="838080" imgH="342720" progId="Equation.3">
                  <p:embed/>
                </p:oleObj>
              </mc:Choice>
              <mc:Fallback>
                <p:oleObj name="公式" r:id="rId3" imgW="838080" imgH="342720" progId="Equation.3">
                  <p:embed/>
                  <p:pic>
                    <p:nvPicPr>
                      <p:cNvPr id="36872" name="Object 8">
                        <a:extLst>
                          <a:ext uri="{FF2B5EF4-FFF2-40B4-BE49-F238E27FC236}">
                            <a16:creationId xmlns:a16="http://schemas.microsoft.com/office/drawing/2014/main" id="{BD2BF2F5-EE99-40D8-B2BD-32B34FE88D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5334000"/>
                        <a:ext cx="2057400" cy="83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1534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ADC4AF-38B6-4D6C-9E3D-5256CDB4C7D4}"/>
              </a:ext>
            </a:extLst>
          </p:cNvPr>
          <p:cNvSpPr>
            <a:spLocks noGrp="1"/>
          </p:cNvSpPr>
          <p:nvPr>
            <p:ph type="title"/>
          </p:nvPr>
        </p:nvSpPr>
        <p:spPr/>
        <p:txBody>
          <a:bodyPr/>
          <a:lstStyle/>
          <a:p>
            <a:r>
              <a:rPr lang="en-US" altLang="zh-CN" dirty="0"/>
              <a:t>3.3-1 </a:t>
            </a:r>
            <a:r>
              <a:rPr lang="zh-CN" altLang="en-US" dirty="0"/>
              <a:t>条件概率</a:t>
            </a:r>
          </a:p>
        </p:txBody>
      </p:sp>
      <p:sp>
        <p:nvSpPr>
          <p:cNvPr id="3" name="内容占位符 2">
            <a:extLst>
              <a:ext uri="{FF2B5EF4-FFF2-40B4-BE49-F238E27FC236}">
                <a16:creationId xmlns:a16="http://schemas.microsoft.com/office/drawing/2014/main" id="{0ECEF580-A70F-402F-BBD7-A5B90C9CE021}"/>
              </a:ext>
            </a:extLst>
          </p:cNvPr>
          <p:cNvSpPr>
            <a:spLocks noGrp="1"/>
          </p:cNvSpPr>
          <p:nvPr>
            <p:ph idx="1"/>
          </p:nvPr>
        </p:nvSpPr>
        <p:spPr/>
        <p:txBody>
          <a:bodyPr/>
          <a:lstStyle/>
          <a:p>
            <a:r>
              <a:rPr lang="zh-CN" altLang="en-US" dirty="0"/>
              <a:t>条件概率公式</a:t>
            </a:r>
          </a:p>
        </p:txBody>
      </p:sp>
      <p:sp>
        <p:nvSpPr>
          <p:cNvPr id="4" name="Text Box 4">
            <a:extLst>
              <a:ext uri="{FF2B5EF4-FFF2-40B4-BE49-F238E27FC236}">
                <a16:creationId xmlns:a16="http://schemas.microsoft.com/office/drawing/2014/main" id="{42EBF4E1-CEE6-439C-ABCA-F8A051A13342}"/>
              </a:ext>
            </a:extLst>
          </p:cNvPr>
          <p:cNvSpPr txBox="1">
            <a:spLocks noChangeArrowheads="1"/>
          </p:cNvSpPr>
          <p:nvPr/>
        </p:nvSpPr>
        <p:spPr bwMode="auto">
          <a:xfrm>
            <a:off x="838298" y="887769"/>
            <a:ext cx="412114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3200" b="1" dirty="0">
                <a:latin typeface="楷体_GB2312" pitchFamily="49" charset="-122"/>
                <a:ea typeface="楷体_GB2312" pitchFamily="49" charset="-122"/>
              </a:rPr>
              <a:t>基于古典概型的分析</a:t>
            </a:r>
            <a:r>
              <a:rPr kumimoji="1" lang="en-US" altLang="zh-CN" sz="3200" b="1" dirty="0">
                <a:latin typeface="楷体_GB2312" pitchFamily="49" charset="-122"/>
                <a:ea typeface="楷体_GB2312" pitchFamily="49" charset="-122"/>
              </a:rPr>
              <a:t>:</a:t>
            </a:r>
          </a:p>
        </p:txBody>
      </p:sp>
      <p:sp>
        <p:nvSpPr>
          <p:cNvPr id="5" name="Text Box 5">
            <a:extLst>
              <a:ext uri="{FF2B5EF4-FFF2-40B4-BE49-F238E27FC236}">
                <a16:creationId xmlns:a16="http://schemas.microsoft.com/office/drawing/2014/main" id="{68989EAB-17D3-42DD-A44E-E9338D141DCE}"/>
              </a:ext>
            </a:extLst>
          </p:cNvPr>
          <p:cNvSpPr txBox="1">
            <a:spLocks noChangeArrowheads="1"/>
          </p:cNvSpPr>
          <p:nvPr/>
        </p:nvSpPr>
        <p:spPr bwMode="auto">
          <a:xfrm>
            <a:off x="2070100" y="1591441"/>
            <a:ext cx="33845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l-GR" altLang="zh-CN" sz="2800" b="1" dirty="0">
                <a:solidFill>
                  <a:srgbClr val="000000"/>
                </a:solidFill>
                <a:latin typeface="Times New Roman" panose="02020603050405020304" pitchFamily="18" charset="0"/>
                <a:ea typeface="楷体_GB2312" pitchFamily="49" charset="-122"/>
                <a:sym typeface="Symbol" panose="05050102010706020507" pitchFamily="18" charset="2"/>
              </a:rPr>
              <a:t></a:t>
            </a:r>
            <a:r>
              <a:rPr kumimoji="1" lang="en-US" altLang="zh-CN" sz="2800" b="1" dirty="0">
                <a:solidFill>
                  <a:srgbClr val="000000"/>
                </a:solidFill>
                <a:latin typeface="Times New Roman" panose="02020603050405020304" pitchFamily="18" charset="0"/>
                <a:ea typeface="楷体_GB2312" pitchFamily="49" charset="-122"/>
              </a:rPr>
              <a:t>:     </a:t>
            </a:r>
            <a:r>
              <a:rPr kumimoji="1" lang="en-US" altLang="zh-CN" sz="2800" b="1" i="1" dirty="0">
                <a:solidFill>
                  <a:srgbClr val="000000"/>
                </a:solidFill>
                <a:latin typeface="Times New Roman" panose="02020603050405020304" pitchFamily="18" charset="0"/>
                <a:ea typeface="楷体_GB2312" pitchFamily="49" charset="-122"/>
              </a:rPr>
              <a:t>n</a:t>
            </a:r>
            <a:r>
              <a:rPr kumimoji="1" lang="zh-CN" altLang="en-US" sz="2800" b="1" dirty="0">
                <a:solidFill>
                  <a:srgbClr val="000000"/>
                </a:solidFill>
                <a:latin typeface="楷体_GB2312" pitchFamily="49" charset="-122"/>
                <a:ea typeface="楷体_GB2312" pitchFamily="49" charset="-122"/>
              </a:rPr>
              <a:t>个样本点</a:t>
            </a:r>
          </a:p>
          <a:p>
            <a:r>
              <a:rPr kumimoji="1" lang="en-US" altLang="zh-CN" sz="2800" b="1" i="1" dirty="0">
                <a:solidFill>
                  <a:srgbClr val="000000"/>
                </a:solidFill>
                <a:latin typeface="Times New Roman" panose="02020603050405020304" pitchFamily="18" charset="0"/>
                <a:ea typeface="楷体_GB2312" pitchFamily="49" charset="-122"/>
              </a:rPr>
              <a:t>B</a:t>
            </a:r>
            <a:r>
              <a:rPr kumimoji="1" lang="en-US" altLang="zh-CN" sz="2800" b="1" dirty="0">
                <a:solidFill>
                  <a:srgbClr val="000000"/>
                </a:solidFill>
                <a:latin typeface="Times New Roman" panose="02020603050405020304" pitchFamily="18" charset="0"/>
                <a:ea typeface="楷体_GB2312" pitchFamily="49" charset="-122"/>
              </a:rPr>
              <a:t>:     </a:t>
            </a:r>
            <a:r>
              <a:rPr kumimoji="1" lang="en-US" altLang="zh-CN" sz="2800" b="1" i="1" dirty="0">
                <a:solidFill>
                  <a:srgbClr val="000000"/>
                </a:solidFill>
                <a:latin typeface="Times New Roman" panose="02020603050405020304" pitchFamily="18" charset="0"/>
                <a:ea typeface="楷体_GB2312" pitchFamily="49" charset="-122"/>
              </a:rPr>
              <a:t>m</a:t>
            </a:r>
            <a:r>
              <a:rPr kumimoji="1" lang="zh-CN" altLang="en-US" sz="2800" b="1" dirty="0">
                <a:solidFill>
                  <a:srgbClr val="000000"/>
                </a:solidFill>
                <a:latin typeface="楷体_GB2312" pitchFamily="49" charset="-122"/>
                <a:ea typeface="楷体_GB2312" pitchFamily="49" charset="-122"/>
              </a:rPr>
              <a:t>个样本点</a:t>
            </a:r>
          </a:p>
          <a:p>
            <a:r>
              <a:rPr kumimoji="1" lang="en-US" altLang="zh-CN" sz="2800" b="1" i="1" dirty="0">
                <a:solidFill>
                  <a:srgbClr val="000000"/>
                </a:solidFill>
                <a:latin typeface="Times New Roman" panose="02020603050405020304" pitchFamily="18" charset="0"/>
                <a:ea typeface="楷体_GB2312" pitchFamily="49" charset="-122"/>
              </a:rPr>
              <a:t>AB</a:t>
            </a:r>
            <a:r>
              <a:rPr kumimoji="1" lang="en-US" altLang="zh-CN" sz="2800" b="1" dirty="0">
                <a:solidFill>
                  <a:srgbClr val="000000"/>
                </a:solidFill>
                <a:latin typeface="Times New Roman" panose="02020603050405020304" pitchFamily="18" charset="0"/>
                <a:ea typeface="楷体_GB2312" pitchFamily="49" charset="-122"/>
              </a:rPr>
              <a:t>:  </a:t>
            </a:r>
            <a:r>
              <a:rPr kumimoji="1" lang="en-US" altLang="zh-CN" sz="2800" b="1" i="1" dirty="0">
                <a:solidFill>
                  <a:srgbClr val="000000"/>
                </a:solidFill>
                <a:latin typeface="Times New Roman" panose="02020603050405020304" pitchFamily="18" charset="0"/>
                <a:ea typeface="楷体_GB2312" pitchFamily="49" charset="-122"/>
              </a:rPr>
              <a:t>k</a:t>
            </a:r>
            <a:r>
              <a:rPr kumimoji="1" lang="zh-CN" altLang="en-US" sz="2800" b="1" dirty="0">
                <a:solidFill>
                  <a:srgbClr val="000000"/>
                </a:solidFill>
                <a:latin typeface="楷体_GB2312" pitchFamily="49" charset="-122"/>
                <a:ea typeface="楷体_GB2312" pitchFamily="49" charset="-122"/>
              </a:rPr>
              <a:t>个样本点</a:t>
            </a:r>
          </a:p>
        </p:txBody>
      </p:sp>
      <p:sp>
        <p:nvSpPr>
          <p:cNvPr id="6" name="Rectangle 6">
            <a:extLst>
              <a:ext uri="{FF2B5EF4-FFF2-40B4-BE49-F238E27FC236}">
                <a16:creationId xmlns:a16="http://schemas.microsoft.com/office/drawing/2014/main" id="{FCD6FC9F-D954-4339-84EA-3E0B2C8D218D}"/>
              </a:ext>
            </a:extLst>
          </p:cNvPr>
          <p:cNvSpPr>
            <a:spLocks noChangeArrowheads="1"/>
          </p:cNvSpPr>
          <p:nvPr/>
        </p:nvSpPr>
        <p:spPr bwMode="auto">
          <a:xfrm>
            <a:off x="914400" y="3124200"/>
            <a:ext cx="73152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80000"/>
              <a:buFont typeface="Wingdings" panose="05000000000000000000" pitchFamily="2" charset="2"/>
              <a:buNone/>
            </a:pPr>
            <a:r>
              <a:rPr kumimoji="1" lang="zh-CN" altLang="en-US" sz="2800" b="1" dirty="0">
                <a:solidFill>
                  <a:srgbClr val="000000"/>
                </a:solidFill>
                <a:latin typeface="楷体_GB2312" pitchFamily="49" charset="-122"/>
                <a:ea typeface="楷体_GB2312" pitchFamily="49" charset="-122"/>
              </a:rPr>
              <a:t>在</a:t>
            </a:r>
            <a:r>
              <a:rPr kumimoji="1" lang="en-US" altLang="zh-CN" sz="2800" b="1" i="1" dirty="0">
                <a:solidFill>
                  <a:srgbClr val="000000"/>
                </a:solidFill>
                <a:latin typeface="Times New Roman" panose="02020603050405020304" pitchFamily="18" charset="0"/>
                <a:ea typeface="楷体_GB2312" pitchFamily="49" charset="-122"/>
              </a:rPr>
              <a:t>B</a:t>
            </a:r>
            <a:r>
              <a:rPr kumimoji="1" lang="zh-CN" altLang="en-US" sz="2800" b="1" dirty="0">
                <a:solidFill>
                  <a:srgbClr val="000000"/>
                </a:solidFill>
                <a:latin typeface="楷体_GB2312" pitchFamily="49" charset="-122"/>
                <a:ea typeface="楷体_GB2312" pitchFamily="49" charset="-122"/>
              </a:rPr>
              <a:t>已发生的条件下</a:t>
            </a:r>
            <a:r>
              <a:rPr kumimoji="1" lang="en-US" altLang="zh-CN" sz="2800" b="1" dirty="0">
                <a:solidFill>
                  <a:srgbClr val="000000"/>
                </a:solidFill>
                <a:latin typeface="楷体_GB2312" pitchFamily="49" charset="-122"/>
                <a:ea typeface="楷体_GB2312" pitchFamily="49" charset="-122"/>
              </a:rPr>
              <a:t>,</a:t>
            </a:r>
            <a:r>
              <a:rPr kumimoji="1" lang="zh-CN" altLang="en-US" sz="2800" b="1" dirty="0">
                <a:solidFill>
                  <a:srgbClr val="000000"/>
                </a:solidFill>
                <a:latin typeface="楷体_GB2312" pitchFamily="49" charset="-122"/>
                <a:ea typeface="楷体_GB2312" pitchFamily="49" charset="-122"/>
              </a:rPr>
              <a:t>试验结果为</a:t>
            </a:r>
            <a:r>
              <a:rPr kumimoji="1" lang="en-US" altLang="zh-CN" sz="2800" b="1" i="1" dirty="0">
                <a:solidFill>
                  <a:srgbClr val="000000"/>
                </a:solidFill>
                <a:latin typeface="Times New Roman" panose="02020603050405020304" pitchFamily="18" charset="0"/>
                <a:ea typeface="楷体_GB2312" pitchFamily="49" charset="-122"/>
              </a:rPr>
              <a:t>m</a:t>
            </a:r>
            <a:r>
              <a:rPr kumimoji="1" lang="zh-CN" altLang="en-US" sz="2800" b="1" dirty="0">
                <a:solidFill>
                  <a:srgbClr val="000000"/>
                </a:solidFill>
                <a:latin typeface="楷体_GB2312" pitchFamily="49" charset="-122"/>
                <a:ea typeface="楷体_GB2312" pitchFamily="49" charset="-122"/>
              </a:rPr>
              <a:t>中的一个</a:t>
            </a:r>
            <a:r>
              <a:rPr kumimoji="1" lang="en-US" altLang="zh-CN" sz="2800" b="1" dirty="0">
                <a:solidFill>
                  <a:srgbClr val="000000"/>
                </a:solidFill>
                <a:latin typeface="楷体_GB2312" pitchFamily="49" charset="-122"/>
                <a:ea typeface="楷体_GB2312" pitchFamily="49" charset="-122"/>
              </a:rPr>
              <a:t>,  </a:t>
            </a:r>
            <a:r>
              <a:rPr kumimoji="1" lang="zh-CN" altLang="en-US" sz="2800" b="1" dirty="0">
                <a:solidFill>
                  <a:srgbClr val="000000"/>
                </a:solidFill>
                <a:latin typeface="楷体_GB2312" pitchFamily="49" charset="-122"/>
                <a:ea typeface="楷体_GB2312" pitchFamily="49" charset="-122"/>
              </a:rPr>
              <a:t>这时</a:t>
            </a:r>
            <a:r>
              <a:rPr kumimoji="1" lang="en-US" altLang="zh-CN" sz="2800" b="1" i="1" dirty="0">
                <a:solidFill>
                  <a:srgbClr val="000000"/>
                </a:solidFill>
                <a:latin typeface="Times New Roman" panose="02020603050405020304" pitchFamily="18" charset="0"/>
                <a:ea typeface="楷体_GB2312" pitchFamily="49" charset="-122"/>
              </a:rPr>
              <a:t>A</a:t>
            </a:r>
            <a:r>
              <a:rPr kumimoji="1" lang="zh-CN" altLang="en-US" sz="2800" b="1" dirty="0">
                <a:solidFill>
                  <a:srgbClr val="000000"/>
                </a:solidFill>
                <a:latin typeface="楷体_GB2312" pitchFamily="49" charset="-122"/>
                <a:ea typeface="楷体_GB2312" pitchFamily="49" charset="-122"/>
              </a:rPr>
              <a:t>发生当且仅当</a:t>
            </a:r>
            <a:r>
              <a:rPr kumimoji="1" lang="en-US" altLang="zh-CN" sz="2800" b="1" i="1" dirty="0">
                <a:solidFill>
                  <a:srgbClr val="000000"/>
                </a:solidFill>
                <a:latin typeface="Times New Roman" panose="02020603050405020304" pitchFamily="18" charset="0"/>
                <a:ea typeface="楷体_GB2312" pitchFamily="49" charset="-122"/>
              </a:rPr>
              <a:t>AB</a:t>
            </a:r>
            <a:r>
              <a:rPr kumimoji="1" lang="zh-CN" altLang="en-US" sz="2800" b="1" dirty="0">
                <a:solidFill>
                  <a:srgbClr val="000000"/>
                </a:solidFill>
                <a:latin typeface="楷体_GB2312" pitchFamily="49" charset="-122"/>
                <a:ea typeface="楷体_GB2312" pitchFamily="49" charset="-122"/>
              </a:rPr>
              <a:t>中的某一样本点发生</a:t>
            </a:r>
            <a:r>
              <a:rPr kumimoji="1" lang="en-US" altLang="zh-CN" sz="2800" b="1" dirty="0">
                <a:solidFill>
                  <a:srgbClr val="000000"/>
                </a:solidFill>
                <a:latin typeface="楷体_GB2312" pitchFamily="49" charset="-122"/>
                <a:ea typeface="楷体_GB2312" pitchFamily="49" charset="-122"/>
              </a:rPr>
              <a:t>,</a:t>
            </a:r>
            <a:r>
              <a:rPr kumimoji="1" lang="zh-CN" altLang="en-US" sz="2800" b="1" dirty="0">
                <a:solidFill>
                  <a:srgbClr val="000000"/>
                </a:solidFill>
                <a:latin typeface="楷体_GB2312" pitchFamily="49" charset="-122"/>
                <a:ea typeface="楷体_GB2312" pitchFamily="49" charset="-122"/>
              </a:rPr>
              <a:t>故</a:t>
            </a:r>
          </a:p>
        </p:txBody>
      </p:sp>
      <p:graphicFrame>
        <p:nvGraphicFramePr>
          <p:cNvPr id="7" name="Object 7">
            <a:extLst>
              <a:ext uri="{FF2B5EF4-FFF2-40B4-BE49-F238E27FC236}">
                <a16:creationId xmlns:a16="http://schemas.microsoft.com/office/drawing/2014/main" id="{FD0F3385-619B-45DB-91F6-F288CB225BFE}"/>
              </a:ext>
            </a:extLst>
          </p:cNvPr>
          <p:cNvGraphicFramePr>
            <a:graphicFrameLocks noChangeAspect="1"/>
          </p:cNvGraphicFramePr>
          <p:nvPr/>
        </p:nvGraphicFramePr>
        <p:xfrm>
          <a:off x="2070100" y="4357688"/>
          <a:ext cx="5307013" cy="1149350"/>
        </p:xfrm>
        <a:graphic>
          <a:graphicData uri="http://schemas.openxmlformats.org/presentationml/2006/ole">
            <mc:AlternateContent xmlns:mc="http://schemas.openxmlformats.org/markup-compatibility/2006">
              <mc:Choice xmlns:v="urn:schemas-microsoft-com:vml" Requires="v">
                <p:oleObj spid="_x0000_s12402" name="公式" r:id="rId3" imgW="1993680" imgH="431640" progId="Equation.3">
                  <p:embed/>
                </p:oleObj>
              </mc:Choice>
              <mc:Fallback>
                <p:oleObj name="公式" r:id="rId3" imgW="1993680" imgH="431640" progId="Equation.3">
                  <p:embed/>
                  <p:pic>
                    <p:nvPicPr>
                      <p:cNvPr id="43015" name="Object 7">
                        <a:extLst>
                          <a:ext uri="{FF2B5EF4-FFF2-40B4-BE49-F238E27FC236}">
                            <a16:creationId xmlns:a16="http://schemas.microsoft.com/office/drawing/2014/main" id="{024CC374-92A8-4949-A901-C8D1018105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0100" y="4357688"/>
                        <a:ext cx="5307013" cy="1149350"/>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9">
            <a:extLst>
              <a:ext uri="{FF2B5EF4-FFF2-40B4-BE49-F238E27FC236}">
                <a16:creationId xmlns:a16="http://schemas.microsoft.com/office/drawing/2014/main" id="{CBA97DF8-80E8-4269-B7F3-70F2D280608C}"/>
              </a:ext>
            </a:extLst>
          </p:cNvPr>
          <p:cNvSpPr txBox="1">
            <a:spLocks noChangeArrowheads="1"/>
          </p:cNvSpPr>
          <p:nvPr/>
        </p:nvSpPr>
        <p:spPr bwMode="auto">
          <a:xfrm>
            <a:off x="755650" y="5461000"/>
            <a:ext cx="5508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000000"/>
                </a:solidFill>
                <a:latin typeface="Times New Roman" panose="02020603050405020304" pitchFamily="18" charset="0"/>
                <a:ea typeface="楷体_GB2312" pitchFamily="49" charset="-122"/>
              </a:rPr>
              <a:t>相当于</a:t>
            </a:r>
            <a:r>
              <a:rPr kumimoji="1" lang="zh-CN" altLang="en-US" sz="2800" b="1" dirty="0">
                <a:solidFill>
                  <a:schemeClr val="hlink"/>
                </a:solidFill>
                <a:latin typeface="Times New Roman" panose="02020603050405020304" pitchFamily="18" charset="0"/>
                <a:ea typeface="楷体_GB2312" pitchFamily="49" charset="-122"/>
              </a:rPr>
              <a:t>“</a:t>
            </a:r>
            <a:r>
              <a:rPr kumimoji="1" lang="zh-CN" altLang="en-US" sz="2800" b="1" dirty="0">
                <a:solidFill>
                  <a:srgbClr val="FF0000"/>
                </a:solidFill>
                <a:latin typeface="Times New Roman" panose="02020603050405020304" pitchFamily="18" charset="0"/>
                <a:ea typeface="楷体_GB2312" pitchFamily="49" charset="-122"/>
              </a:rPr>
              <a:t>缩小了样本空间</a:t>
            </a:r>
            <a:r>
              <a:rPr kumimoji="1" lang="zh-CN" altLang="en-US" sz="2800" b="1" dirty="0">
                <a:solidFill>
                  <a:schemeClr val="hlink"/>
                </a:solidFill>
                <a:latin typeface="Times New Roman" panose="02020603050405020304" pitchFamily="18" charset="0"/>
                <a:ea typeface="楷体_GB2312" pitchFamily="49" charset="-122"/>
              </a:rPr>
              <a:t>”</a:t>
            </a:r>
            <a:r>
              <a:rPr kumimoji="1" lang="zh-CN" altLang="en-US" sz="2800" b="1" dirty="0">
                <a:solidFill>
                  <a:srgbClr val="000000"/>
                </a:solidFill>
                <a:latin typeface="Times New Roman" panose="02020603050405020304" pitchFamily="18" charset="0"/>
                <a:ea typeface="楷体_GB2312" pitchFamily="49" charset="-122"/>
              </a:rPr>
              <a:t>。</a:t>
            </a:r>
          </a:p>
        </p:txBody>
      </p:sp>
    </p:spTree>
    <p:extLst>
      <p:ext uri="{BB962C8B-B14F-4D97-AF65-F5344CB8AC3E}">
        <p14:creationId xmlns:p14="http://schemas.microsoft.com/office/powerpoint/2010/main" val="3956886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C7A9CE-E2D9-4A9A-926A-ADDD7B037D4B}"/>
              </a:ext>
            </a:extLst>
          </p:cNvPr>
          <p:cNvSpPr>
            <a:spLocks noGrp="1"/>
          </p:cNvSpPr>
          <p:nvPr>
            <p:ph type="title"/>
          </p:nvPr>
        </p:nvSpPr>
        <p:spPr/>
        <p:txBody>
          <a:bodyPr/>
          <a:lstStyle/>
          <a:p>
            <a:r>
              <a:rPr lang="en-US" altLang="zh-CN" dirty="0"/>
              <a:t>3.1 </a:t>
            </a:r>
            <a:r>
              <a:rPr lang="zh-CN" altLang="en-US" dirty="0"/>
              <a:t>概率论学科概述</a:t>
            </a:r>
          </a:p>
        </p:txBody>
      </p:sp>
      <p:sp>
        <p:nvSpPr>
          <p:cNvPr id="3" name="内容占位符 2">
            <a:extLst>
              <a:ext uri="{FF2B5EF4-FFF2-40B4-BE49-F238E27FC236}">
                <a16:creationId xmlns:a16="http://schemas.microsoft.com/office/drawing/2014/main" id="{DEE64C3A-C294-4593-B10B-D44733A4F6DA}"/>
              </a:ext>
            </a:extLst>
          </p:cNvPr>
          <p:cNvSpPr>
            <a:spLocks noGrp="1"/>
          </p:cNvSpPr>
          <p:nvPr>
            <p:ph idx="1"/>
          </p:nvPr>
        </p:nvSpPr>
        <p:spPr/>
        <p:txBody>
          <a:bodyPr/>
          <a:lstStyle/>
          <a:p>
            <a:r>
              <a:rPr lang="zh-CN" altLang="en-US" sz="2200" dirty="0"/>
              <a:t>概率论与数理统计是研究</a:t>
            </a:r>
            <a:r>
              <a:rPr lang="zh-CN" altLang="en-US" sz="2200" dirty="0">
                <a:solidFill>
                  <a:srgbClr val="FF0000"/>
                </a:solidFill>
              </a:rPr>
              <a:t>随机现象规律</a:t>
            </a:r>
            <a:r>
              <a:rPr lang="zh-CN" altLang="en-US" sz="2200" dirty="0"/>
              <a:t>的一门学科。</a:t>
            </a:r>
            <a:endParaRPr lang="en-US" altLang="zh-CN" sz="2200" dirty="0"/>
          </a:p>
          <a:p>
            <a:r>
              <a:rPr lang="zh-CN" altLang="en-US" sz="2200" dirty="0">
                <a:solidFill>
                  <a:srgbClr val="FF0000"/>
                </a:solidFill>
              </a:rPr>
              <a:t>概率</a:t>
            </a:r>
            <a:r>
              <a:rPr lang="zh-CN" altLang="en-US" sz="2200" dirty="0"/>
              <a:t>，指一种不确定情况出现可能性的大小，起源于中世纪以来欧洲流行的骰子赌博</a:t>
            </a:r>
            <a:r>
              <a:rPr lang="en-US" altLang="zh-CN" sz="2200" dirty="0"/>
              <a:t>. </a:t>
            </a:r>
          </a:p>
          <a:p>
            <a:r>
              <a:rPr lang="zh-CN" altLang="en-US" sz="2200" dirty="0">
                <a:solidFill>
                  <a:srgbClr val="FF0000"/>
                </a:solidFill>
              </a:rPr>
              <a:t>分赌本问题 </a:t>
            </a:r>
            <a:r>
              <a:rPr lang="en-US" altLang="zh-CN" sz="2200" dirty="0">
                <a:solidFill>
                  <a:srgbClr val="FF0000"/>
                </a:solidFill>
              </a:rPr>
              <a:t>:</a:t>
            </a:r>
            <a:r>
              <a:rPr lang="zh-CN" altLang="en-US" sz="2200" dirty="0"/>
              <a:t>甲、乙二人赌博，各出赌注</a:t>
            </a:r>
            <a:r>
              <a:rPr lang="en-US" altLang="zh-CN" sz="2200" dirty="0"/>
              <a:t>30</a:t>
            </a:r>
            <a:r>
              <a:rPr lang="zh-CN" altLang="en-US" sz="2200" dirty="0"/>
              <a:t>元，共</a:t>
            </a:r>
            <a:r>
              <a:rPr lang="en-US" altLang="zh-CN" sz="2200" dirty="0"/>
              <a:t>60</a:t>
            </a:r>
            <a:r>
              <a:rPr lang="zh-CN" altLang="en-US" sz="2200" dirty="0"/>
              <a:t>元，每局甲、乙胜的</a:t>
            </a:r>
            <a:r>
              <a:rPr lang="zh-CN" altLang="en-US" sz="2200" dirty="0">
                <a:solidFill>
                  <a:srgbClr val="0000FF"/>
                </a:solidFill>
              </a:rPr>
              <a:t>机会均等，都是</a:t>
            </a:r>
            <a:r>
              <a:rPr lang="en-US" altLang="zh-CN" sz="2200" dirty="0">
                <a:solidFill>
                  <a:srgbClr val="0000FF"/>
                </a:solidFill>
              </a:rPr>
              <a:t>1/2</a:t>
            </a:r>
            <a:r>
              <a:rPr lang="zh-CN" altLang="en-US" sz="2200" dirty="0"/>
              <a:t>。约定：谁先胜满</a:t>
            </a:r>
            <a:r>
              <a:rPr lang="en-US" altLang="zh-CN" sz="2200" dirty="0"/>
              <a:t>3</a:t>
            </a:r>
            <a:r>
              <a:rPr lang="zh-CN" altLang="en-US" sz="2200" dirty="0"/>
              <a:t>局则他赢得全部赌注</a:t>
            </a:r>
            <a:r>
              <a:rPr lang="en-US" altLang="zh-CN" sz="2200" dirty="0"/>
              <a:t>60</a:t>
            </a:r>
            <a:r>
              <a:rPr lang="zh-CN" altLang="en-US" sz="2200" dirty="0"/>
              <a:t>元，现已赌完</a:t>
            </a:r>
            <a:r>
              <a:rPr lang="en-US" altLang="zh-CN" sz="2200" dirty="0"/>
              <a:t>3</a:t>
            </a:r>
            <a:r>
              <a:rPr lang="zh-CN" altLang="en-US" sz="2200" dirty="0"/>
              <a:t>局，甲</a:t>
            </a:r>
            <a:r>
              <a:rPr lang="en-US" altLang="zh-CN" sz="2200" dirty="0"/>
              <a:t>2</a:t>
            </a:r>
            <a:r>
              <a:rPr lang="zh-CN" altLang="en-US" sz="2200" dirty="0"/>
              <a:t>胜</a:t>
            </a:r>
            <a:r>
              <a:rPr lang="en-US" altLang="zh-CN" sz="2200" dirty="0"/>
              <a:t>1</a:t>
            </a:r>
            <a:r>
              <a:rPr lang="zh-CN" altLang="en-US" sz="2200" dirty="0"/>
              <a:t>负，而</a:t>
            </a:r>
            <a:r>
              <a:rPr lang="zh-CN" altLang="en-US" sz="2200" dirty="0">
                <a:solidFill>
                  <a:srgbClr val="0000FF"/>
                </a:solidFill>
              </a:rPr>
              <a:t>因故中断赌情</a:t>
            </a:r>
            <a:r>
              <a:rPr lang="zh-CN" altLang="en-US" sz="2200" dirty="0"/>
              <a:t>，问这</a:t>
            </a:r>
            <a:r>
              <a:rPr lang="en-US" altLang="zh-CN" sz="2200" dirty="0"/>
              <a:t>60</a:t>
            </a:r>
            <a:r>
              <a:rPr lang="zh-CN" altLang="en-US" sz="2200" dirty="0"/>
              <a:t>元赌注该如何分给</a:t>
            </a:r>
            <a:r>
              <a:rPr lang="en-US" altLang="zh-CN" sz="2200" dirty="0"/>
              <a:t>2</a:t>
            </a:r>
            <a:r>
              <a:rPr lang="zh-CN" altLang="en-US" sz="2200" dirty="0"/>
              <a:t>人，才算公平 </a:t>
            </a:r>
            <a:r>
              <a:rPr lang="en-US" altLang="zh-CN" sz="2200" dirty="0"/>
              <a:t>?</a:t>
            </a:r>
          </a:p>
          <a:p>
            <a:r>
              <a:rPr lang="zh-CN" altLang="en-US" sz="2200" dirty="0"/>
              <a:t>帕斯卡和费尔马建立了概率论的一个基本概念</a:t>
            </a:r>
            <a:r>
              <a:rPr lang="en-US" altLang="zh-CN" sz="2200" dirty="0">
                <a:latin typeface="Arial" panose="020B0604020202020204" pitchFamily="34" charset="0"/>
              </a:rPr>
              <a:t>——</a:t>
            </a:r>
            <a:r>
              <a:rPr lang="zh-CN" altLang="en-US" sz="2200" dirty="0">
                <a:solidFill>
                  <a:srgbClr val="FF0000"/>
                </a:solidFill>
              </a:rPr>
              <a:t>数学期望</a:t>
            </a:r>
            <a:r>
              <a:rPr lang="zh-CN" altLang="en-US" sz="2200" dirty="0"/>
              <a:t>，惠更斯</a:t>
            </a:r>
            <a:r>
              <a:rPr lang="en-US" altLang="zh-CN" sz="2200" dirty="0"/>
              <a:t>1657</a:t>
            </a:r>
            <a:r>
              <a:rPr lang="zh-CN" altLang="en-US" sz="2200" dirty="0"/>
              <a:t>年将自己的研究成果写成专著</a:t>
            </a:r>
            <a:r>
              <a:rPr lang="en-US" altLang="zh-CN" sz="2200" dirty="0"/>
              <a:t>《</a:t>
            </a:r>
            <a:r>
              <a:rPr lang="zh-CN" altLang="en-US" sz="2200" dirty="0"/>
              <a:t>论掷骰子游戏中的计算</a:t>
            </a:r>
            <a:r>
              <a:rPr lang="en-US" altLang="zh-CN" sz="2200" dirty="0"/>
              <a:t>》 .</a:t>
            </a:r>
          </a:p>
          <a:p>
            <a:r>
              <a:rPr lang="zh-CN" altLang="en-US" sz="2200" dirty="0"/>
              <a:t>在他们之后，对概率论这一学科做出贡献的是瑞士数学家族</a:t>
            </a:r>
            <a:r>
              <a:rPr lang="en-US" altLang="zh-CN" sz="2200" dirty="0">
                <a:latin typeface="Arial" panose="020B0604020202020204" pitchFamily="34" charset="0"/>
              </a:rPr>
              <a:t>——</a:t>
            </a:r>
            <a:r>
              <a:rPr lang="zh-CN" altLang="en-US" sz="2200" dirty="0">
                <a:solidFill>
                  <a:srgbClr val="0000FF"/>
                </a:solidFill>
              </a:rPr>
              <a:t>贝努利家族</a:t>
            </a:r>
            <a:r>
              <a:rPr lang="zh-CN" altLang="en-US" sz="2200" dirty="0"/>
              <a:t>的几位成员</a:t>
            </a:r>
            <a:r>
              <a:rPr lang="en-US" altLang="zh-CN" sz="2200" dirty="0"/>
              <a:t>. </a:t>
            </a:r>
            <a:r>
              <a:rPr lang="zh-CN" altLang="en-US" sz="2200" dirty="0"/>
              <a:t>雅可布</a:t>
            </a:r>
            <a:r>
              <a:rPr lang="en-US" altLang="zh-CN" sz="2200" dirty="0">
                <a:latin typeface="Arial" panose="020B0604020202020204" pitchFamily="34" charset="0"/>
              </a:rPr>
              <a:t>·</a:t>
            </a:r>
            <a:r>
              <a:rPr lang="zh-CN" altLang="en-US" sz="2200" dirty="0"/>
              <a:t>贝努利在前人研究的基础上，证明了被称为</a:t>
            </a:r>
            <a:r>
              <a:rPr lang="zh-CN" altLang="en-US" sz="2200" dirty="0">
                <a:latin typeface="Arial" panose="020B0604020202020204" pitchFamily="34" charset="0"/>
              </a:rPr>
              <a:t>“</a:t>
            </a:r>
            <a:r>
              <a:rPr lang="zh-CN" altLang="en-US" sz="2200" dirty="0">
                <a:solidFill>
                  <a:srgbClr val="FF0000"/>
                </a:solidFill>
              </a:rPr>
              <a:t>大数定律</a:t>
            </a:r>
            <a:r>
              <a:rPr lang="zh-CN" altLang="en-US" sz="2200" dirty="0">
                <a:latin typeface="Arial" panose="020B0604020202020204" pitchFamily="34" charset="0"/>
              </a:rPr>
              <a:t>”</a:t>
            </a:r>
            <a:r>
              <a:rPr lang="zh-CN" altLang="en-US" sz="2200" dirty="0"/>
              <a:t>的一个定理，这是研究等可能性事件的古典概率论中的极其重要的结果。 </a:t>
            </a:r>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57656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1FC9F8-934B-4969-A303-87E310247711}"/>
              </a:ext>
            </a:extLst>
          </p:cNvPr>
          <p:cNvSpPr>
            <a:spLocks noGrp="1"/>
          </p:cNvSpPr>
          <p:nvPr>
            <p:ph type="title"/>
          </p:nvPr>
        </p:nvSpPr>
        <p:spPr/>
        <p:txBody>
          <a:bodyPr/>
          <a:lstStyle/>
          <a:p>
            <a:r>
              <a:rPr lang="en-US" altLang="zh-CN" dirty="0"/>
              <a:t>3.3-1 </a:t>
            </a:r>
            <a:r>
              <a:rPr lang="zh-CN" altLang="en-US" dirty="0"/>
              <a:t>条件概率</a:t>
            </a:r>
          </a:p>
        </p:txBody>
      </p:sp>
      <p:sp>
        <p:nvSpPr>
          <p:cNvPr id="3" name="内容占位符 2">
            <a:extLst>
              <a:ext uri="{FF2B5EF4-FFF2-40B4-BE49-F238E27FC236}">
                <a16:creationId xmlns:a16="http://schemas.microsoft.com/office/drawing/2014/main" id="{34FA1FEF-B37E-461D-AA23-7F0C4EA8B9A7}"/>
              </a:ext>
            </a:extLst>
          </p:cNvPr>
          <p:cNvSpPr>
            <a:spLocks noGrp="1"/>
          </p:cNvSpPr>
          <p:nvPr>
            <p:ph idx="1"/>
          </p:nvPr>
        </p:nvSpPr>
        <p:spPr/>
        <p:txBody>
          <a:bodyPr/>
          <a:lstStyle/>
          <a:p>
            <a:r>
              <a:rPr lang="zh-CN" altLang="en-US" dirty="0"/>
              <a:t>条件概率定义</a:t>
            </a:r>
          </a:p>
        </p:txBody>
      </p:sp>
      <p:sp>
        <p:nvSpPr>
          <p:cNvPr id="4" name="Text Box 4">
            <a:extLst>
              <a:ext uri="{FF2B5EF4-FFF2-40B4-BE49-F238E27FC236}">
                <a16:creationId xmlns:a16="http://schemas.microsoft.com/office/drawing/2014/main" id="{676D0ADD-D18A-45CF-B7CF-33AEF9A382EE}"/>
              </a:ext>
            </a:extLst>
          </p:cNvPr>
          <p:cNvSpPr txBox="1">
            <a:spLocks noChangeArrowheads="1"/>
          </p:cNvSpPr>
          <p:nvPr/>
        </p:nvSpPr>
        <p:spPr bwMode="auto">
          <a:xfrm>
            <a:off x="1341794" y="1295456"/>
            <a:ext cx="1005403"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FF0000"/>
                </a:solidFill>
                <a:latin typeface="楷体_GB2312" pitchFamily="49" charset="-122"/>
                <a:ea typeface="楷体_GB2312" pitchFamily="49" charset="-122"/>
              </a:rPr>
              <a:t>定义</a:t>
            </a:r>
            <a:r>
              <a:rPr kumimoji="1" lang="en-US" altLang="zh-CN" sz="2800" b="1" dirty="0">
                <a:solidFill>
                  <a:srgbClr val="FF0000"/>
                </a:solidFill>
                <a:latin typeface="楷体_GB2312" pitchFamily="49" charset="-122"/>
                <a:ea typeface="楷体_GB2312" pitchFamily="49" charset="-122"/>
              </a:rPr>
              <a:t>:</a:t>
            </a:r>
          </a:p>
        </p:txBody>
      </p:sp>
      <p:sp>
        <p:nvSpPr>
          <p:cNvPr id="5" name="Text Box 5">
            <a:extLst>
              <a:ext uri="{FF2B5EF4-FFF2-40B4-BE49-F238E27FC236}">
                <a16:creationId xmlns:a16="http://schemas.microsoft.com/office/drawing/2014/main" id="{6C1886E7-58B8-4EE9-BFAD-F78A62BC8938}"/>
              </a:ext>
            </a:extLst>
          </p:cNvPr>
          <p:cNvSpPr txBox="1">
            <a:spLocks noChangeArrowheads="1"/>
          </p:cNvSpPr>
          <p:nvPr/>
        </p:nvSpPr>
        <p:spPr bwMode="auto">
          <a:xfrm>
            <a:off x="2438400" y="1351813"/>
            <a:ext cx="548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00"/>
                </a:solidFill>
                <a:latin typeface="楷体_GB2312" pitchFamily="49" charset="-122"/>
                <a:ea typeface="楷体_GB2312" pitchFamily="49" charset="-122"/>
              </a:rPr>
              <a:t>设 </a:t>
            </a:r>
            <a:r>
              <a:rPr kumimoji="1" lang="en-US" altLang="zh-CN" sz="2800" b="1" i="1" dirty="0">
                <a:solidFill>
                  <a:srgbClr val="000000"/>
                </a:solidFill>
                <a:latin typeface="Times New Roman" panose="02020603050405020304" pitchFamily="18" charset="0"/>
                <a:ea typeface="楷体_GB2312" pitchFamily="49" charset="-122"/>
              </a:rPr>
              <a:t>A</a:t>
            </a:r>
            <a:r>
              <a:rPr kumimoji="1" lang="zh-CN" altLang="en-US" sz="2800" b="1" dirty="0">
                <a:solidFill>
                  <a:srgbClr val="000000"/>
                </a:solidFill>
                <a:latin typeface="Times New Roman" panose="02020603050405020304" pitchFamily="18" charset="0"/>
                <a:ea typeface="楷体_GB2312" pitchFamily="49" charset="-122"/>
              </a:rPr>
              <a:t>、</a:t>
            </a:r>
            <a:r>
              <a:rPr kumimoji="1" lang="en-US" altLang="zh-CN" sz="2800" b="1" i="1" dirty="0">
                <a:solidFill>
                  <a:srgbClr val="000000"/>
                </a:solidFill>
                <a:latin typeface="Times New Roman" panose="02020603050405020304" pitchFamily="18" charset="0"/>
                <a:ea typeface="楷体_GB2312" pitchFamily="49" charset="-122"/>
              </a:rPr>
              <a:t>B</a:t>
            </a:r>
            <a:r>
              <a:rPr kumimoji="1" lang="zh-CN" altLang="en-US" sz="2800" b="1" dirty="0">
                <a:solidFill>
                  <a:srgbClr val="000000"/>
                </a:solidFill>
                <a:latin typeface="楷体_GB2312" pitchFamily="49" charset="-122"/>
                <a:ea typeface="楷体_GB2312" pitchFamily="49" charset="-122"/>
              </a:rPr>
              <a:t>为两事件</a:t>
            </a:r>
            <a:r>
              <a:rPr kumimoji="1" lang="en-US" altLang="zh-CN" sz="2800" b="1" dirty="0">
                <a:solidFill>
                  <a:srgbClr val="000000"/>
                </a:solidFill>
                <a:latin typeface="楷体_GB2312" pitchFamily="49" charset="-122"/>
                <a:ea typeface="楷体_GB2312" pitchFamily="49" charset="-122"/>
              </a:rPr>
              <a:t>, </a:t>
            </a:r>
            <a:r>
              <a:rPr kumimoji="1" lang="zh-CN" altLang="en-US" sz="2800" b="1" dirty="0">
                <a:solidFill>
                  <a:srgbClr val="000000"/>
                </a:solidFill>
                <a:latin typeface="楷体_GB2312" pitchFamily="49" charset="-122"/>
                <a:ea typeface="楷体_GB2312" pitchFamily="49" charset="-122"/>
              </a:rPr>
              <a:t>其中</a:t>
            </a:r>
            <a:r>
              <a:rPr kumimoji="1" lang="en-US" altLang="zh-CN" sz="2800" b="1" i="1" dirty="0">
                <a:solidFill>
                  <a:srgbClr val="000000"/>
                </a:solidFill>
                <a:latin typeface="Times New Roman" panose="02020603050405020304" pitchFamily="18" charset="0"/>
                <a:ea typeface="楷体_GB2312" pitchFamily="49" charset="-122"/>
              </a:rPr>
              <a:t>P</a:t>
            </a:r>
            <a:r>
              <a:rPr kumimoji="1" lang="en-US" altLang="zh-CN" sz="2800" b="1" dirty="0">
                <a:solidFill>
                  <a:srgbClr val="000000"/>
                </a:solidFill>
                <a:latin typeface="Times New Roman" panose="02020603050405020304" pitchFamily="18" charset="0"/>
                <a:ea typeface="楷体_GB2312" pitchFamily="49" charset="-122"/>
              </a:rPr>
              <a:t>(</a:t>
            </a:r>
            <a:r>
              <a:rPr kumimoji="1" lang="en-US" altLang="zh-CN" sz="2800" b="1" i="1" dirty="0">
                <a:solidFill>
                  <a:srgbClr val="000000"/>
                </a:solidFill>
                <a:latin typeface="Times New Roman" panose="02020603050405020304" pitchFamily="18" charset="0"/>
                <a:ea typeface="楷体_GB2312" pitchFamily="49" charset="-122"/>
              </a:rPr>
              <a:t>B</a:t>
            </a:r>
            <a:r>
              <a:rPr kumimoji="1" lang="en-US" altLang="zh-CN" sz="2800" b="1" dirty="0">
                <a:solidFill>
                  <a:srgbClr val="000000"/>
                </a:solidFill>
                <a:latin typeface="Times New Roman" panose="02020603050405020304" pitchFamily="18" charset="0"/>
                <a:ea typeface="楷体_GB2312" pitchFamily="49" charset="-122"/>
              </a:rPr>
              <a:t>)&gt;</a:t>
            </a:r>
            <a:r>
              <a:rPr kumimoji="1" lang="en-US" altLang="zh-CN" sz="2800" b="1" dirty="0">
                <a:solidFill>
                  <a:srgbClr val="000000"/>
                </a:solidFill>
                <a:latin typeface="楷体_GB2312" pitchFamily="49" charset="-122"/>
                <a:ea typeface="楷体_GB2312" pitchFamily="49" charset="-122"/>
              </a:rPr>
              <a:t>0,</a:t>
            </a:r>
            <a:r>
              <a:rPr kumimoji="1" lang="en-US" altLang="zh-CN" sz="2800" b="1" dirty="0">
                <a:latin typeface="楷体_GB2312" pitchFamily="49" charset="-122"/>
                <a:ea typeface="楷体_GB2312" pitchFamily="49" charset="-122"/>
              </a:rPr>
              <a:t> </a:t>
            </a:r>
          </a:p>
        </p:txBody>
      </p:sp>
      <p:sp>
        <p:nvSpPr>
          <p:cNvPr id="6" name="Text Box 6">
            <a:extLst>
              <a:ext uri="{FF2B5EF4-FFF2-40B4-BE49-F238E27FC236}">
                <a16:creationId xmlns:a16="http://schemas.microsoft.com/office/drawing/2014/main" id="{35601264-E8FD-4DA8-A0A1-5821A0876448}"/>
              </a:ext>
            </a:extLst>
          </p:cNvPr>
          <p:cNvSpPr txBox="1">
            <a:spLocks noChangeArrowheads="1"/>
          </p:cNvSpPr>
          <p:nvPr/>
        </p:nvSpPr>
        <p:spPr bwMode="auto">
          <a:xfrm>
            <a:off x="1219200" y="1885213"/>
            <a:ext cx="70866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2800" b="1" dirty="0">
                <a:solidFill>
                  <a:srgbClr val="000000"/>
                </a:solidFill>
                <a:latin typeface="楷体_GB2312" pitchFamily="49" charset="-122"/>
                <a:ea typeface="楷体_GB2312" pitchFamily="49" charset="-122"/>
              </a:rPr>
              <a:t>则称 </a:t>
            </a:r>
            <a:r>
              <a:rPr kumimoji="1" lang="en-US" altLang="zh-CN" sz="2800" b="1" i="1" dirty="0">
                <a:solidFill>
                  <a:srgbClr val="000000"/>
                </a:solidFill>
                <a:latin typeface="Times New Roman" panose="02020603050405020304" pitchFamily="18" charset="0"/>
                <a:ea typeface="楷体_GB2312" pitchFamily="49" charset="-122"/>
              </a:rPr>
              <a:t>P</a:t>
            </a:r>
            <a:r>
              <a:rPr kumimoji="1" lang="en-US" altLang="zh-CN" sz="2800" b="1" dirty="0">
                <a:solidFill>
                  <a:srgbClr val="000000"/>
                </a:solidFill>
                <a:latin typeface="Times New Roman" panose="02020603050405020304" pitchFamily="18" charset="0"/>
                <a:ea typeface="楷体_GB2312" pitchFamily="49" charset="-122"/>
              </a:rPr>
              <a:t>(</a:t>
            </a:r>
            <a:r>
              <a:rPr kumimoji="1" lang="en-US" altLang="zh-CN" sz="2800" b="1" i="1" dirty="0">
                <a:solidFill>
                  <a:srgbClr val="000000"/>
                </a:solidFill>
                <a:latin typeface="Times New Roman" panose="02020603050405020304" pitchFamily="18" charset="0"/>
                <a:ea typeface="楷体_GB2312" pitchFamily="49" charset="-122"/>
              </a:rPr>
              <a:t>AB</a:t>
            </a:r>
            <a:r>
              <a:rPr kumimoji="1" lang="en-US" altLang="zh-CN" sz="2800" b="1" dirty="0">
                <a:solidFill>
                  <a:srgbClr val="000000"/>
                </a:solidFill>
                <a:latin typeface="Times New Roman" panose="02020603050405020304" pitchFamily="18" charset="0"/>
                <a:ea typeface="楷体_GB2312" pitchFamily="49" charset="-122"/>
              </a:rPr>
              <a:t>)/</a:t>
            </a:r>
            <a:r>
              <a:rPr kumimoji="1" lang="en-US" altLang="zh-CN" sz="2800" b="1" i="1" dirty="0">
                <a:solidFill>
                  <a:srgbClr val="000000"/>
                </a:solidFill>
                <a:latin typeface="Times New Roman" panose="02020603050405020304" pitchFamily="18" charset="0"/>
                <a:ea typeface="楷体_GB2312" pitchFamily="49" charset="-122"/>
              </a:rPr>
              <a:t>P</a:t>
            </a:r>
            <a:r>
              <a:rPr kumimoji="1" lang="en-US" altLang="zh-CN" sz="2800" b="1" dirty="0">
                <a:solidFill>
                  <a:srgbClr val="000000"/>
                </a:solidFill>
                <a:latin typeface="Times New Roman" panose="02020603050405020304" pitchFamily="18" charset="0"/>
                <a:ea typeface="楷体_GB2312" pitchFamily="49" charset="-122"/>
              </a:rPr>
              <a:t>(</a:t>
            </a:r>
            <a:r>
              <a:rPr kumimoji="1" lang="en-US" altLang="zh-CN" sz="2800" b="1" i="1" dirty="0">
                <a:solidFill>
                  <a:srgbClr val="000000"/>
                </a:solidFill>
                <a:latin typeface="Times New Roman" panose="02020603050405020304" pitchFamily="18" charset="0"/>
                <a:ea typeface="楷体_GB2312" pitchFamily="49" charset="-122"/>
              </a:rPr>
              <a:t>B</a:t>
            </a:r>
            <a:r>
              <a:rPr kumimoji="1" lang="en-US" altLang="zh-CN" sz="2800" b="1" dirty="0">
                <a:solidFill>
                  <a:srgbClr val="000000"/>
                </a:solidFill>
                <a:latin typeface="Times New Roman" panose="02020603050405020304" pitchFamily="18" charset="0"/>
                <a:ea typeface="楷体_GB2312" pitchFamily="49" charset="-122"/>
              </a:rPr>
              <a:t>)</a:t>
            </a:r>
            <a:r>
              <a:rPr kumimoji="1" lang="zh-CN" altLang="en-US" sz="2800" b="1" dirty="0">
                <a:solidFill>
                  <a:srgbClr val="000000"/>
                </a:solidFill>
                <a:latin typeface="楷体_GB2312" pitchFamily="49" charset="-122"/>
                <a:ea typeface="楷体_GB2312" pitchFamily="49" charset="-122"/>
              </a:rPr>
              <a:t>为事件</a:t>
            </a:r>
            <a:r>
              <a:rPr kumimoji="1" lang="en-US" altLang="zh-CN" sz="2800" b="1" i="1" dirty="0">
                <a:solidFill>
                  <a:srgbClr val="000000"/>
                </a:solidFill>
                <a:latin typeface="Times New Roman" panose="02020603050405020304" pitchFamily="18" charset="0"/>
                <a:ea typeface="楷体_GB2312" pitchFamily="49" charset="-122"/>
              </a:rPr>
              <a:t>B</a:t>
            </a:r>
            <a:r>
              <a:rPr kumimoji="1" lang="zh-CN" altLang="en-US" sz="2800" b="1" dirty="0">
                <a:solidFill>
                  <a:srgbClr val="000000"/>
                </a:solidFill>
                <a:latin typeface="楷体_GB2312" pitchFamily="49" charset="-122"/>
                <a:ea typeface="楷体_GB2312" pitchFamily="49" charset="-122"/>
              </a:rPr>
              <a:t>发生的条件下事件</a:t>
            </a:r>
            <a:r>
              <a:rPr kumimoji="1" lang="en-US" altLang="zh-CN" sz="2800" b="1" i="1" dirty="0">
                <a:solidFill>
                  <a:srgbClr val="000000"/>
                </a:solidFill>
                <a:latin typeface="Times New Roman" panose="02020603050405020304" pitchFamily="18" charset="0"/>
                <a:ea typeface="楷体_GB2312" pitchFamily="49" charset="-122"/>
              </a:rPr>
              <a:t>A</a:t>
            </a:r>
            <a:r>
              <a:rPr kumimoji="1" lang="zh-CN" altLang="en-US" sz="2800" b="1" dirty="0">
                <a:solidFill>
                  <a:srgbClr val="000000"/>
                </a:solidFill>
                <a:latin typeface="楷体_GB2312" pitchFamily="49" charset="-122"/>
                <a:ea typeface="楷体_GB2312" pitchFamily="49" charset="-122"/>
              </a:rPr>
              <a:t>发生的条件概率，记为</a:t>
            </a:r>
          </a:p>
        </p:txBody>
      </p:sp>
      <p:graphicFrame>
        <p:nvGraphicFramePr>
          <p:cNvPr id="7" name="Object 7">
            <a:extLst>
              <a:ext uri="{FF2B5EF4-FFF2-40B4-BE49-F238E27FC236}">
                <a16:creationId xmlns:a16="http://schemas.microsoft.com/office/drawing/2014/main" id="{B8563B34-75A3-4B51-A31E-8F86884BDA62}"/>
              </a:ext>
            </a:extLst>
          </p:cNvPr>
          <p:cNvGraphicFramePr>
            <a:graphicFrameLocks noChangeAspect="1"/>
          </p:cNvGraphicFramePr>
          <p:nvPr>
            <p:extLst>
              <p:ext uri="{D42A27DB-BD31-4B8C-83A1-F6EECF244321}">
                <p14:modId xmlns:p14="http://schemas.microsoft.com/office/powerpoint/2010/main" val="3911654766"/>
              </p:ext>
            </p:extLst>
          </p:nvPr>
        </p:nvGraphicFramePr>
        <p:xfrm>
          <a:off x="2743200" y="3333013"/>
          <a:ext cx="3886200" cy="1179513"/>
        </p:xfrm>
        <a:graphic>
          <a:graphicData uri="http://schemas.openxmlformats.org/presentationml/2006/ole">
            <mc:AlternateContent xmlns:mc="http://schemas.openxmlformats.org/markup-compatibility/2006">
              <mc:Choice xmlns:v="urn:schemas-microsoft-com:vml" Requires="v">
                <p:oleObj spid="_x0000_s13427" name="公式" r:id="rId3" imgW="1422360" imgH="431640" progId="Equation.3">
                  <p:embed/>
                </p:oleObj>
              </mc:Choice>
              <mc:Fallback>
                <p:oleObj name="公式" r:id="rId3" imgW="1422360" imgH="431640" progId="Equation.3">
                  <p:embed/>
                  <p:pic>
                    <p:nvPicPr>
                      <p:cNvPr id="40967" name="Object 7">
                        <a:extLst>
                          <a:ext uri="{FF2B5EF4-FFF2-40B4-BE49-F238E27FC236}">
                            <a16:creationId xmlns:a16="http://schemas.microsoft.com/office/drawing/2014/main" id="{A7D49B89-1B56-4CBB-A0D5-37A2E8D1F2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3333013"/>
                        <a:ext cx="3886200" cy="1179513"/>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58622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1000" fill="hold"/>
                                        <p:tgtEl>
                                          <p:spTgt spid="5"/>
                                        </p:tgtEl>
                                        <p:attrNameLst>
                                          <p:attrName>ppt_x</p:attrName>
                                        </p:attrNameLst>
                                      </p:cBhvr>
                                      <p:tavLst>
                                        <p:tav tm="0">
                                          <p:val>
                                            <p:strVal val="#ppt_x"/>
                                          </p:val>
                                        </p:tav>
                                        <p:tav tm="100000">
                                          <p:val>
                                            <p:strVal val="#ppt_x"/>
                                          </p:val>
                                        </p:tav>
                                      </p:tavLst>
                                    </p:anim>
                                    <p:anim calcmode="lin" valueType="num">
                                      <p:cBhvr additive="base">
                                        <p:cTn id="14"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iterate type="wd">
                                    <p:tmPct val="100000"/>
                                  </p:iterate>
                                  <p:childTnLst>
                                    <p:set>
                                      <p:cBhvr>
                                        <p:cTn id="18" dur="1" fill="hold">
                                          <p:stCondLst>
                                            <p:cond delay="0"/>
                                          </p:stCondLst>
                                        </p:cTn>
                                        <p:tgtEl>
                                          <p:spTgt spid="6"/>
                                        </p:tgtEl>
                                        <p:attrNameLst>
                                          <p:attrName>style.visibility</p:attrName>
                                        </p:attrNameLst>
                                      </p:cBhvr>
                                      <p:to>
                                        <p:strVal val="visible"/>
                                      </p:to>
                                    </p:set>
                                    <p:animEffect transition="in" filter="slide(fromBottom)">
                                      <p:cBhvr>
                                        <p:cTn id="19" dur="3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D6899F-CB10-4688-A3F8-2F8A904F516C}"/>
              </a:ext>
            </a:extLst>
          </p:cNvPr>
          <p:cNvSpPr>
            <a:spLocks noGrp="1"/>
          </p:cNvSpPr>
          <p:nvPr>
            <p:ph type="title"/>
          </p:nvPr>
        </p:nvSpPr>
        <p:spPr/>
        <p:txBody>
          <a:bodyPr/>
          <a:lstStyle/>
          <a:p>
            <a:r>
              <a:rPr lang="en-US" altLang="zh-CN" dirty="0"/>
              <a:t>3.3-1 </a:t>
            </a:r>
            <a:r>
              <a:rPr lang="zh-CN" altLang="en-US" dirty="0"/>
              <a:t>条件概率</a:t>
            </a:r>
          </a:p>
        </p:txBody>
      </p:sp>
      <p:sp>
        <p:nvSpPr>
          <p:cNvPr id="3" name="内容占位符 2">
            <a:extLst>
              <a:ext uri="{FF2B5EF4-FFF2-40B4-BE49-F238E27FC236}">
                <a16:creationId xmlns:a16="http://schemas.microsoft.com/office/drawing/2014/main" id="{9224C489-9F14-4097-9E9A-E9EFF0B1D632}"/>
              </a:ext>
            </a:extLst>
          </p:cNvPr>
          <p:cNvSpPr>
            <a:spLocks noGrp="1"/>
          </p:cNvSpPr>
          <p:nvPr>
            <p:ph idx="1"/>
          </p:nvPr>
        </p:nvSpPr>
        <p:spPr/>
        <p:txBody>
          <a:bodyPr/>
          <a:lstStyle/>
          <a:p>
            <a:r>
              <a:rPr lang="zh-CN" altLang="en-US" dirty="0"/>
              <a:t>几何意义</a:t>
            </a:r>
          </a:p>
        </p:txBody>
      </p:sp>
      <p:grpSp>
        <p:nvGrpSpPr>
          <p:cNvPr id="4" name="Group 4">
            <a:extLst>
              <a:ext uri="{FF2B5EF4-FFF2-40B4-BE49-F238E27FC236}">
                <a16:creationId xmlns:a16="http://schemas.microsoft.com/office/drawing/2014/main" id="{BDCB0CBC-5AFF-4499-975B-403EB2685AAC}"/>
              </a:ext>
            </a:extLst>
          </p:cNvPr>
          <p:cNvGrpSpPr>
            <a:grpSpLocks/>
          </p:cNvGrpSpPr>
          <p:nvPr/>
        </p:nvGrpSpPr>
        <p:grpSpPr bwMode="auto">
          <a:xfrm>
            <a:off x="2438400" y="3276600"/>
            <a:ext cx="2743200" cy="2209800"/>
            <a:chOff x="1584" y="2256"/>
            <a:chExt cx="1728" cy="1392"/>
          </a:xfrm>
        </p:grpSpPr>
        <p:sp>
          <p:nvSpPr>
            <p:cNvPr id="5" name="Rectangle 5">
              <a:extLst>
                <a:ext uri="{FF2B5EF4-FFF2-40B4-BE49-F238E27FC236}">
                  <a16:creationId xmlns:a16="http://schemas.microsoft.com/office/drawing/2014/main" id="{956F3471-3DB0-45A5-BAAF-C848EB31FFD4}"/>
                </a:ext>
              </a:extLst>
            </p:cNvPr>
            <p:cNvSpPr>
              <a:spLocks noChangeArrowheads="1"/>
            </p:cNvSpPr>
            <p:nvPr/>
          </p:nvSpPr>
          <p:spPr bwMode="auto">
            <a:xfrm>
              <a:off x="1584" y="2256"/>
              <a:ext cx="1728" cy="13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Oval 6">
              <a:extLst>
                <a:ext uri="{FF2B5EF4-FFF2-40B4-BE49-F238E27FC236}">
                  <a16:creationId xmlns:a16="http://schemas.microsoft.com/office/drawing/2014/main" id="{6AD15C28-BC34-42C6-A222-0028D09AAF88}"/>
                </a:ext>
              </a:extLst>
            </p:cNvPr>
            <p:cNvSpPr>
              <a:spLocks noChangeArrowheads="1"/>
            </p:cNvSpPr>
            <p:nvPr/>
          </p:nvSpPr>
          <p:spPr bwMode="auto">
            <a:xfrm>
              <a:off x="1872" y="2592"/>
              <a:ext cx="624" cy="624"/>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7">
              <a:extLst>
                <a:ext uri="{FF2B5EF4-FFF2-40B4-BE49-F238E27FC236}">
                  <a16:creationId xmlns:a16="http://schemas.microsoft.com/office/drawing/2014/main" id="{65704B3B-BB83-4603-82D4-8E717C43E237}"/>
                </a:ext>
              </a:extLst>
            </p:cNvPr>
            <p:cNvSpPr>
              <a:spLocks noChangeArrowheads="1"/>
            </p:cNvSpPr>
            <p:nvPr/>
          </p:nvSpPr>
          <p:spPr bwMode="auto">
            <a:xfrm>
              <a:off x="2016" y="2736"/>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i="1">
                  <a:solidFill>
                    <a:srgbClr val="FFFFFF"/>
                  </a:solidFill>
                  <a:latin typeface="楷体_GB2312" pitchFamily="49" charset="-122"/>
                  <a:ea typeface="楷体_GB2312" pitchFamily="49" charset="-122"/>
                </a:rPr>
                <a:t>Ａ</a:t>
              </a:r>
              <a:endParaRPr kumimoji="1" lang="zh-CN" altLang="en-US" sz="2800" b="1">
                <a:latin typeface="楷体_GB2312" pitchFamily="49" charset="-122"/>
                <a:ea typeface="楷体_GB2312" pitchFamily="49" charset="-122"/>
              </a:endParaRPr>
            </a:p>
          </p:txBody>
        </p:sp>
        <p:graphicFrame>
          <p:nvGraphicFramePr>
            <p:cNvPr id="8" name="Object 8">
              <a:extLst>
                <a:ext uri="{FF2B5EF4-FFF2-40B4-BE49-F238E27FC236}">
                  <a16:creationId xmlns:a16="http://schemas.microsoft.com/office/drawing/2014/main" id="{B3B6CF3C-054D-4ABA-BF55-05D948A0A111}"/>
                </a:ext>
              </a:extLst>
            </p:cNvPr>
            <p:cNvGraphicFramePr>
              <a:graphicFrameLocks noChangeAspect="1"/>
            </p:cNvGraphicFramePr>
            <p:nvPr/>
          </p:nvGraphicFramePr>
          <p:xfrm>
            <a:off x="2712" y="3119"/>
            <a:ext cx="288" cy="337"/>
          </p:xfrm>
          <a:graphic>
            <a:graphicData uri="http://schemas.openxmlformats.org/presentationml/2006/ole">
              <mc:AlternateContent xmlns:mc="http://schemas.openxmlformats.org/markup-compatibility/2006">
                <mc:Choice xmlns:v="urn:schemas-microsoft-com:vml" Requires="v">
                  <p:oleObj spid="_x0000_s14450" name="公式" r:id="rId3" imgW="152280" imgH="177480" progId="Equation.3">
                    <p:embed/>
                  </p:oleObj>
                </mc:Choice>
                <mc:Fallback>
                  <p:oleObj name="公式" r:id="rId3" imgW="152280" imgH="177480" progId="Equation.3">
                    <p:embed/>
                    <p:pic>
                      <p:nvPicPr>
                        <p:cNvPr id="39944" name="Object 8">
                          <a:extLst>
                            <a:ext uri="{FF2B5EF4-FFF2-40B4-BE49-F238E27FC236}">
                              <a16:creationId xmlns:a16="http://schemas.microsoft.com/office/drawing/2014/main" id="{CD511C6C-6350-4B11-8482-63970F650E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2" y="3119"/>
                          <a:ext cx="288"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 name="AutoShape 9">
            <a:extLst>
              <a:ext uri="{FF2B5EF4-FFF2-40B4-BE49-F238E27FC236}">
                <a16:creationId xmlns:a16="http://schemas.microsoft.com/office/drawing/2014/main" id="{2135EFAD-A75C-4DB0-A4BE-5764087DFA3F}"/>
              </a:ext>
            </a:extLst>
          </p:cNvPr>
          <p:cNvSpPr>
            <a:spLocks noChangeArrowheads="1"/>
          </p:cNvSpPr>
          <p:nvPr/>
        </p:nvSpPr>
        <p:spPr bwMode="auto">
          <a:xfrm flipH="1">
            <a:off x="457200" y="914400"/>
            <a:ext cx="3429000" cy="2016125"/>
          </a:xfrm>
          <a:prstGeom prst="wedgeEllipseCallout">
            <a:avLst>
              <a:gd name="adj1" fmla="val -33426"/>
              <a:gd name="adj2" fmla="val 115037"/>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2800" b="1">
                <a:solidFill>
                  <a:schemeClr val="bg1"/>
                </a:solidFill>
                <a:latin typeface="楷体_GB2312" pitchFamily="49" charset="-122"/>
                <a:ea typeface="楷体_GB2312" pitchFamily="49" charset="-122"/>
              </a:rPr>
              <a:t>其中封闭曲线围</a:t>
            </a:r>
          </a:p>
          <a:p>
            <a:r>
              <a:rPr kumimoji="1" lang="zh-CN" altLang="en-US" sz="2800" b="1">
                <a:solidFill>
                  <a:schemeClr val="bg1"/>
                </a:solidFill>
                <a:latin typeface="楷体_GB2312" pitchFamily="49" charset="-122"/>
                <a:ea typeface="楷体_GB2312" pitchFamily="49" charset="-122"/>
              </a:rPr>
              <a:t>成的一切点的集</a:t>
            </a:r>
          </a:p>
          <a:p>
            <a:r>
              <a:rPr kumimoji="1" lang="zh-CN" altLang="en-US" sz="2800" b="1">
                <a:solidFill>
                  <a:schemeClr val="bg1"/>
                </a:solidFill>
                <a:latin typeface="楷体_GB2312" pitchFamily="49" charset="-122"/>
                <a:ea typeface="楷体_GB2312" pitchFamily="49" charset="-122"/>
              </a:rPr>
              <a:t>合表示事件</a:t>
            </a:r>
            <a:r>
              <a:rPr kumimoji="1" lang="en-US" altLang="zh-CN" sz="2800" b="1" i="1">
                <a:solidFill>
                  <a:schemeClr val="bg1"/>
                </a:solidFill>
                <a:latin typeface="楷体_GB2312" pitchFamily="49" charset="-122"/>
                <a:ea typeface="楷体_GB2312" pitchFamily="49" charset="-122"/>
              </a:rPr>
              <a:t>A</a:t>
            </a:r>
            <a:endParaRPr kumimoji="1" lang="en-US" altLang="zh-CN" sz="2800" b="1">
              <a:solidFill>
                <a:schemeClr val="bg1"/>
              </a:solidFill>
              <a:latin typeface="楷体_GB2312" pitchFamily="49" charset="-122"/>
              <a:ea typeface="楷体_GB2312" pitchFamily="49" charset="-122"/>
            </a:endParaRPr>
          </a:p>
        </p:txBody>
      </p:sp>
      <p:sp>
        <p:nvSpPr>
          <p:cNvPr id="10" name="AutoShape 10">
            <a:extLst>
              <a:ext uri="{FF2B5EF4-FFF2-40B4-BE49-F238E27FC236}">
                <a16:creationId xmlns:a16="http://schemas.microsoft.com/office/drawing/2014/main" id="{B6A35F3A-2CA1-4FE0-BE46-A58E52D3AD21}"/>
              </a:ext>
            </a:extLst>
          </p:cNvPr>
          <p:cNvSpPr>
            <a:spLocks noChangeArrowheads="1"/>
          </p:cNvSpPr>
          <p:nvPr/>
        </p:nvSpPr>
        <p:spPr bwMode="auto">
          <a:xfrm>
            <a:off x="4648200" y="1143000"/>
            <a:ext cx="3276600" cy="1595438"/>
          </a:xfrm>
          <a:prstGeom prst="wedgeRoundRectCallout">
            <a:avLst>
              <a:gd name="adj1" fmla="val -55764"/>
              <a:gd name="adj2" fmla="val 131593"/>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800" b="1">
                <a:latin typeface="楷体_GB2312" pitchFamily="49" charset="-122"/>
                <a:ea typeface="楷体_GB2312" pitchFamily="49" charset="-122"/>
              </a:rPr>
              <a:t>设边长为</a:t>
            </a:r>
            <a:r>
              <a:rPr kumimoji="1" lang="en-US" altLang="zh-CN" sz="2800" b="1">
                <a:latin typeface="楷体_GB2312" pitchFamily="49" charset="-122"/>
                <a:ea typeface="楷体_GB2312" pitchFamily="49" charset="-122"/>
              </a:rPr>
              <a:t>1</a:t>
            </a:r>
            <a:r>
              <a:rPr kumimoji="1" lang="zh-CN" altLang="en-US" sz="2800" b="1">
                <a:latin typeface="楷体_GB2312" pitchFamily="49" charset="-122"/>
                <a:ea typeface="楷体_GB2312" pitchFamily="49" charset="-122"/>
              </a:rPr>
              <a:t>个单位</a:t>
            </a:r>
          </a:p>
          <a:p>
            <a:pPr algn="ctr"/>
            <a:r>
              <a:rPr kumimoji="1" lang="zh-CN" altLang="en-US" sz="2800" b="1">
                <a:latin typeface="楷体_GB2312" pitchFamily="49" charset="-122"/>
                <a:ea typeface="楷体_GB2312" pitchFamily="49" charset="-122"/>
              </a:rPr>
              <a:t>的正方形的面积</a:t>
            </a:r>
          </a:p>
          <a:p>
            <a:pPr algn="ctr"/>
            <a:r>
              <a:rPr kumimoji="1" lang="zh-CN" altLang="en-US" sz="2800" b="1">
                <a:latin typeface="楷体_GB2312" pitchFamily="49" charset="-122"/>
                <a:ea typeface="楷体_GB2312" pitchFamily="49" charset="-122"/>
              </a:rPr>
              <a:t>表示样本空间</a:t>
            </a:r>
            <a:r>
              <a:rPr kumimoji="1" lang="en-US" altLang="zh-CN" sz="2800" b="1" i="1">
                <a:latin typeface="楷体_GB2312" pitchFamily="49" charset="-122"/>
                <a:ea typeface="楷体_GB2312" pitchFamily="49" charset="-122"/>
              </a:rPr>
              <a:t>S</a:t>
            </a:r>
            <a:endParaRPr kumimoji="1" lang="en-US" altLang="zh-CN" sz="2800" b="1">
              <a:latin typeface="楷体_GB2312" pitchFamily="49" charset="-122"/>
              <a:ea typeface="楷体_GB2312" pitchFamily="49" charset="-122"/>
            </a:endParaRPr>
          </a:p>
        </p:txBody>
      </p:sp>
      <p:sp>
        <p:nvSpPr>
          <p:cNvPr id="11" name="AutoShape 11">
            <a:extLst>
              <a:ext uri="{FF2B5EF4-FFF2-40B4-BE49-F238E27FC236}">
                <a16:creationId xmlns:a16="http://schemas.microsoft.com/office/drawing/2014/main" id="{73CBEC84-E816-4CB2-8C25-20473EF357BE}"/>
              </a:ext>
            </a:extLst>
          </p:cNvPr>
          <p:cNvSpPr>
            <a:spLocks/>
          </p:cNvSpPr>
          <p:nvPr/>
        </p:nvSpPr>
        <p:spPr bwMode="auto">
          <a:xfrm>
            <a:off x="6096000" y="3352800"/>
            <a:ext cx="2557463" cy="1382713"/>
          </a:xfrm>
          <a:prstGeom prst="borderCallout1">
            <a:avLst>
              <a:gd name="adj1" fmla="val -4231"/>
              <a:gd name="adj2" fmla="val 95532"/>
              <a:gd name="adj3" fmla="val -4231"/>
              <a:gd name="adj4" fmla="val 59653"/>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chemeClr val="bg1"/>
                </a:solidFill>
                <a:latin typeface="楷体_GB2312" pitchFamily="49" charset="-122"/>
                <a:ea typeface="楷体_GB2312" pitchFamily="49" charset="-122"/>
              </a:rPr>
              <a:t>把图形的面积理解为相应事件的概率　　</a:t>
            </a:r>
            <a:r>
              <a:rPr kumimoji="1" lang="zh-CN" altLang="en-US" sz="2800" b="1">
                <a:latin typeface="楷体_GB2312" pitchFamily="49" charset="-122"/>
                <a:ea typeface="楷体_GB2312" pitchFamily="49" charset="-122"/>
              </a:rPr>
              <a:t>　　</a:t>
            </a:r>
          </a:p>
        </p:txBody>
      </p:sp>
      <p:sp>
        <p:nvSpPr>
          <p:cNvPr id="12" name="Text Box 12">
            <a:extLst>
              <a:ext uri="{FF2B5EF4-FFF2-40B4-BE49-F238E27FC236}">
                <a16:creationId xmlns:a16="http://schemas.microsoft.com/office/drawing/2014/main" id="{BE2305A9-34A2-41F0-A832-AA6906D65159}"/>
              </a:ext>
            </a:extLst>
          </p:cNvPr>
          <p:cNvSpPr txBox="1">
            <a:spLocks noChangeArrowheads="1"/>
          </p:cNvSpPr>
          <p:nvPr/>
        </p:nvSpPr>
        <p:spPr bwMode="auto">
          <a:xfrm>
            <a:off x="1758950" y="5813425"/>
            <a:ext cx="2151063"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lgn="r">
              <a:spcBef>
                <a:spcPct val="50000"/>
              </a:spcBef>
            </a:pPr>
            <a:r>
              <a:rPr kumimoji="1" lang="zh-CN" altLang="en-US" sz="2800" b="1">
                <a:solidFill>
                  <a:srgbClr val="000000"/>
                </a:solidFill>
                <a:latin typeface="楷体_GB2312" pitchFamily="49" charset="-122"/>
                <a:ea typeface="楷体_GB2312" pitchFamily="49" charset="-122"/>
              </a:rPr>
              <a:t>则    </a:t>
            </a:r>
            <a:r>
              <a:rPr kumimoji="1" lang="en-US" altLang="zh-CN" sz="2800" b="1" i="1">
                <a:solidFill>
                  <a:srgbClr val="000000"/>
                </a:solidFill>
                <a:latin typeface="Times New Roman" panose="02020603050405020304" pitchFamily="18" charset="0"/>
                <a:ea typeface="楷体_GB2312" pitchFamily="49" charset="-122"/>
              </a:rPr>
              <a:t>P</a:t>
            </a:r>
            <a:r>
              <a:rPr kumimoji="1" lang="en-US" altLang="zh-CN" sz="2800" b="1">
                <a:solidFill>
                  <a:srgbClr val="000000"/>
                </a:solidFill>
                <a:latin typeface="Times New Roman" panose="02020603050405020304" pitchFamily="18" charset="0"/>
                <a:ea typeface="楷体_GB2312" pitchFamily="49" charset="-122"/>
              </a:rPr>
              <a:t>(</a:t>
            </a:r>
            <a:r>
              <a:rPr kumimoji="1" lang="en-US" altLang="zh-CN" sz="2800" b="1" i="1">
                <a:solidFill>
                  <a:srgbClr val="000000"/>
                </a:solidFill>
                <a:latin typeface="Times New Roman" panose="02020603050405020304" pitchFamily="18" charset="0"/>
                <a:ea typeface="楷体_GB2312" pitchFamily="49" charset="-122"/>
              </a:rPr>
              <a:t>A</a:t>
            </a:r>
            <a:r>
              <a:rPr kumimoji="1" lang="en-US" altLang="zh-CN" sz="2800" b="1">
                <a:solidFill>
                  <a:srgbClr val="000000"/>
                </a:solidFill>
                <a:latin typeface="Times New Roman" panose="02020603050405020304" pitchFamily="18" charset="0"/>
                <a:ea typeface="楷体_GB2312" pitchFamily="49" charset="-122"/>
              </a:rPr>
              <a:t>)=</a:t>
            </a:r>
          </a:p>
        </p:txBody>
      </p:sp>
      <p:sp>
        <p:nvSpPr>
          <p:cNvPr id="13" name="Text Box 13">
            <a:extLst>
              <a:ext uri="{FF2B5EF4-FFF2-40B4-BE49-F238E27FC236}">
                <a16:creationId xmlns:a16="http://schemas.microsoft.com/office/drawing/2014/main" id="{901A11F1-CBF7-46FB-92B5-DB96036487E3}"/>
              </a:ext>
            </a:extLst>
          </p:cNvPr>
          <p:cNvSpPr txBox="1">
            <a:spLocks noChangeArrowheads="1"/>
          </p:cNvSpPr>
          <p:nvPr/>
        </p:nvSpPr>
        <p:spPr bwMode="auto">
          <a:xfrm>
            <a:off x="4038600" y="5813425"/>
            <a:ext cx="2945335" cy="5254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kumimoji="1" lang="en-US" altLang="zh-CN" sz="2800" b="1" i="1" dirty="0">
                <a:solidFill>
                  <a:srgbClr val="FF0000"/>
                </a:solidFill>
                <a:latin typeface="Times New Roman" panose="02020603050405020304" pitchFamily="18" charset="0"/>
                <a:ea typeface="楷体_GB2312" pitchFamily="49" charset="-122"/>
              </a:rPr>
              <a:t>A</a:t>
            </a:r>
            <a:r>
              <a:rPr kumimoji="1" lang="zh-CN" altLang="en-US" sz="2800" b="1" dirty="0">
                <a:solidFill>
                  <a:srgbClr val="FF0000"/>
                </a:solidFill>
                <a:latin typeface="楷体_GB2312" pitchFamily="49" charset="-122"/>
                <a:ea typeface="楷体_GB2312" pitchFamily="49" charset="-122"/>
              </a:rPr>
              <a:t>的面积</a:t>
            </a:r>
            <a:r>
              <a:rPr kumimoji="1" lang="en-US" altLang="zh-CN" sz="2800" b="1" dirty="0">
                <a:solidFill>
                  <a:srgbClr val="FF0000"/>
                </a:solidFill>
                <a:latin typeface="楷体_GB2312" pitchFamily="49" charset="-122"/>
                <a:ea typeface="楷体_GB2312" pitchFamily="49" charset="-122"/>
              </a:rPr>
              <a:t>/</a:t>
            </a:r>
            <a:r>
              <a:rPr kumimoji="1" lang="en-US" altLang="zh-CN" sz="2800" b="1" i="1" dirty="0">
                <a:solidFill>
                  <a:srgbClr val="FF0000"/>
                </a:solidFill>
                <a:latin typeface="Times New Roman" panose="02020603050405020304" pitchFamily="18" charset="0"/>
                <a:ea typeface="楷体_GB2312" pitchFamily="49" charset="-122"/>
              </a:rPr>
              <a:t>S</a:t>
            </a:r>
            <a:r>
              <a:rPr kumimoji="1" lang="zh-CN" altLang="en-US" sz="2800" b="1" dirty="0">
                <a:solidFill>
                  <a:srgbClr val="FF0000"/>
                </a:solidFill>
                <a:latin typeface="楷体_GB2312" pitchFamily="49" charset="-122"/>
                <a:ea typeface="楷体_GB2312" pitchFamily="49" charset="-122"/>
              </a:rPr>
              <a:t>的面积</a:t>
            </a:r>
          </a:p>
        </p:txBody>
      </p:sp>
      <p:sp>
        <p:nvSpPr>
          <p:cNvPr id="14" name="Text Box 14">
            <a:extLst>
              <a:ext uri="{FF2B5EF4-FFF2-40B4-BE49-F238E27FC236}">
                <a16:creationId xmlns:a16="http://schemas.microsoft.com/office/drawing/2014/main" id="{9E2A5E67-1808-4637-A6DD-71D5FBCF0C73}"/>
              </a:ext>
            </a:extLst>
          </p:cNvPr>
          <p:cNvSpPr txBox="1">
            <a:spLocks noChangeArrowheads="1"/>
          </p:cNvSpPr>
          <p:nvPr/>
        </p:nvSpPr>
        <p:spPr bwMode="auto">
          <a:xfrm>
            <a:off x="982663" y="3230563"/>
            <a:ext cx="671512"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zh-CN" altLang="en-US" sz="3200" b="1">
                <a:ea typeface="楷体_GB2312" pitchFamily="49" charset="-122"/>
              </a:rPr>
              <a:t>几何解释</a:t>
            </a:r>
          </a:p>
        </p:txBody>
      </p:sp>
    </p:spTree>
    <p:extLst>
      <p:ext uri="{BB962C8B-B14F-4D97-AF65-F5344CB8AC3E}">
        <p14:creationId xmlns:p14="http://schemas.microsoft.com/office/powerpoint/2010/main" val="3956074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lide(fromRigh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lide(from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 to="" calcmode="lin" valueType="num">
                                      <p:cBhvr>
                                        <p:cTn id="22" dur="1" fill="hold"/>
                                        <p:tgtEl>
                                          <p:spTgt spid="11"/>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slide(fromRigh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2"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slide(fromRight)">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CC7CD8-EEB8-4A36-A933-D4B333F321BA}"/>
              </a:ext>
            </a:extLst>
          </p:cNvPr>
          <p:cNvSpPr>
            <a:spLocks noGrp="1"/>
          </p:cNvSpPr>
          <p:nvPr>
            <p:ph type="title"/>
          </p:nvPr>
        </p:nvSpPr>
        <p:spPr/>
        <p:txBody>
          <a:bodyPr/>
          <a:lstStyle/>
          <a:p>
            <a:r>
              <a:rPr lang="en-US" altLang="zh-CN" dirty="0"/>
              <a:t>3.3-1 </a:t>
            </a:r>
            <a:r>
              <a:rPr lang="zh-CN" altLang="en-US" dirty="0"/>
              <a:t>条件概率</a:t>
            </a:r>
          </a:p>
        </p:txBody>
      </p:sp>
      <p:sp>
        <p:nvSpPr>
          <p:cNvPr id="3" name="内容占位符 2">
            <a:extLst>
              <a:ext uri="{FF2B5EF4-FFF2-40B4-BE49-F238E27FC236}">
                <a16:creationId xmlns:a16="http://schemas.microsoft.com/office/drawing/2014/main" id="{D69A2066-5825-4F29-9BC3-9909C3623C06}"/>
              </a:ext>
            </a:extLst>
          </p:cNvPr>
          <p:cNvSpPr>
            <a:spLocks noGrp="1"/>
          </p:cNvSpPr>
          <p:nvPr>
            <p:ph idx="1"/>
          </p:nvPr>
        </p:nvSpPr>
        <p:spPr/>
        <p:txBody>
          <a:bodyPr/>
          <a:lstStyle/>
          <a:p>
            <a:endParaRPr lang="zh-CN" altLang="en-US"/>
          </a:p>
        </p:txBody>
      </p:sp>
      <p:sp>
        <p:nvSpPr>
          <p:cNvPr id="4" name="Text Box 4">
            <a:extLst>
              <a:ext uri="{FF2B5EF4-FFF2-40B4-BE49-F238E27FC236}">
                <a16:creationId xmlns:a16="http://schemas.microsoft.com/office/drawing/2014/main" id="{9007675F-708C-4CE9-A11F-F3FA3D8E8B5D}"/>
              </a:ext>
            </a:extLst>
          </p:cNvPr>
          <p:cNvSpPr txBox="1">
            <a:spLocks noChangeArrowheads="1"/>
          </p:cNvSpPr>
          <p:nvPr/>
        </p:nvSpPr>
        <p:spPr bwMode="auto">
          <a:xfrm>
            <a:off x="611188" y="476250"/>
            <a:ext cx="7361237" cy="946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spcBef>
                <a:spcPct val="50000"/>
              </a:spcBef>
            </a:pPr>
            <a:r>
              <a:rPr kumimoji="1" lang="zh-CN" altLang="en-US" sz="2800" b="1">
                <a:solidFill>
                  <a:srgbClr val="000000"/>
                </a:solidFill>
                <a:latin typeface="楷体_GB2312" pitchFamily="49" charset="-122"/>
                <a:ea typeface="楷体_GB2312" pitchFamily="49" charset="-122"/>
              </a:rPr>
              <a:t>分析：当已知事件</a:t>
            </a:r>
            <a:r>
              <a:rPr kumimoji="1" lang="en-US" altLang="zh-CN" sz="2800" b="1" i="1">
                <a:solidFill>
                  <a:srgbClr val="000000"/>
                </a:solidFill>
                <a:latin typeface="Times New Roman" panose="02020603050405020304" pitchFamily="18" charset="0"/>
                <a:ea typeface="楷体_GB2312" pitchFamily="49" charset="-122"/>
              </a:rPr>
              <a:t>B</a:t>
            </a:r>
            <a:r>
              <a:rPr kumimoji="1" lang="zh-CN" altLang="en-US" sz="2800" b="1">
                <a:solidFill>
                  <a:srgbClr val="000000"/>
                </a:solidFill>
                <a:latin typeface="楷体_GB2312" pitchFamily="49" charset="-122"/>
                <a:ea typeface="楷体_GB2312" pitchFamily="49" charset="-122"/>
              </a:rPr>
              <a:t>发生的情况下，样本空间由原来的</a:t>
            </a:r>
            <a:r>
              <a:rPr kumimoji="1" lang="en-US" altLang="zh-CN" sz="2800" b="1" i="1">
                <a:solidFill>
                  <a:srgbClr val="000000"/>
                </a:solidFill>
                <a:latin typeface="Times New Roman" panose="02020603050405020304" pitchFamily="18" charset="0"/>
                <a:ea typeface="楷体_GB2312" pitchFamily="49" charset="-122"/>
              </a:rPr>
              <a:t>S</a:t>
            </a:r>
            <a:r>
              <a:rPr kumimoji="1" lang="zh-CN" altLang="en-US" sz="2800" b="1">
                <a:solidFill>
                  <a:srgbClr val="000000"/>
                </a:solidFill>
                <a:latin typeface="楷体_GB2312" pitchFamily="49" charset="-122"/>
                <a:ea typeface="楷体_GB2312" pitchFamily="49" charset="-122"/>
              </a:rPr>
              <a:t>缩减为了</a:t>
            </a:r>
            <a:r>
              <a:rPr kumimoji="1" lang="en-US" altLang="zh-CN" sz="2800" b="1" i="1">
                <a:solidFill>
                  <a:srgbClr val="000000"/>
                </a:solidFill>
                <a:latin typeface="Times New Roman" panose="02020603050405020304" pitchFamily="18" charset="0"/>
                <a:ea typeface="楷体_GB2312" pitchFamily="49" charset="-122"/>
              </a:rPr>
              <a:t>B</a:t>
            </a:r>
          </a:p>
        </p:txBody>
      </p:sp>
      <p:grpSp>
        <p:nvGrpSpPr>
          <p:cNvPr id="5" name="Group 5">
            <a:extLst>
              <a:ext uri="{FF2B5EF4-FFF2-40B4-BE49-F238E27FC236}">
                <a16:creationId xmlns:a16="http://schemas.microsoft.com/office/drawing/2014/main" id="{5C1F9F29-734E-4442-A033-2ADE17FEBA63}"/>
              </a:ext>
            </a:extLst>
          </p:cNvPr>
          <p:cNvGrpSpPr>
            <a:grpSpLocks/>
          </p:cNvGrpSpPr>
          <p:nvPr/>
        </p:nvGrpSpPr>
        <p:grpSpPr bwMode="auto">
          <a:xfrm>
            <a:off x="1042988" y="1844675"/>
            <a:ext cx="2743200" cy="2209800"/>
            <a:chOff x="432" y="2160"/>
            <a:chExt cx="1728" cy="1392"/>
          </a:xfrm>
        </p:grpSpPr>
        <p:sp>
          <p:nvSpPr>
            <p:cNvPr id="6" name="Rectangle 6">
              <a:extLst>
                <a:ext uri="{FF2B5EF4-FFF2-40B4-BE49-F238E27FC236}">
                  <a16:creationId xmlns:a16="http://schemas.microsoft.com/office/drawing/2014/main" id="{619937A0-5F7C-49A5-85E6-12D5D7437B4F}"/>
                </a:ext>
              </a:extLst>
            </p:cNvPr>
            <p:cNvSpPr>
              <a:spLocks noChangeArrowheads="1"/>
            </p:cNvSpPr>
            <p:nvPr/>
          </p:nvSpPr>
          <p:spPr bwMode="auto">
            <a:xfrm>
              <a:off x="432" y="2160"/>
              <a:ext cx="1728" cy="139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 name="Object 7">
              <a:extLst>
                <a:ext uri="{FF2B5EF4-FFF2-40B4-BE49-F238E27FC236}">
                  <a16:creationId xmlns:a16="http://schemas.microsoft.com/office/drawing/2014/main" id="{FACDC626-4569-410F-B02C-28075B4B4CD6}"/>
                </a:ext>
              </a:extLst>
            </p:cNvPr>
            <p:cNvGraphicFramePr>
              <a:graphicFrameLocks noChangeAspect="1"/>
            </p:cNvGraphicFramePr>
            <p:nvPr/>
          </p:nvGraphicFramePr>
          <p:xfrm>
            <a:off x="1777" y="3167"/>
            <a:ext cx="239" cy="337"/>
          </p:xfrm>
          <a:graphic>
            <a:graphicData uri="http://schemas.openxmlformats.org/presentationml/2006/ole">
              <mc:AlternateContent xmlns:mc="http://schemas.openxmlformats.org/markup-compatibility/2006">
                <mc:Choice xmlns:v="urn:schemas-microsoft-com:vml" Requires="v">
                  <p:oleObj spid="_x0000_s15810" name="公式" r:id="rId3" imgW="126720" imgH="177480" progId="Equation.3">
                    <p:embed/>
                  </p:oleObj>
                </mc:Choice>
                <mc:Fallback>
                  <p:oleObj name="公式" r:id="rId3" imgW="126720" imgH="177480" progId="Equation.3">
                    <p:embed/>
                    <p:pic>
                      <p:nvPicPr>
                        <p:cNvPr id="38919" name="Object 7">
                          <a:extLst>
                            <a:ext uri="{FF2B5EF4-FFF2-40B4-BE49-F238E27FC236}">
                              <a16:creationId xmlns:a16="http://schemas.microsoft.com/office/drawing/2014/main" id="{BD4D85EA-6614-4679-A1C6-96034DDDAF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7" y="3167"/>
                          <a:ext cx="239"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 name="Group 8">
              <a:extLst>
                <a:ext uri="{FF2B5EF4-FFF2-40B4-BE49-F238E27FC236}">
                  <a16:creationId xmlns:a16="http://schemas.microsoft.com/office/drawing/2014/main" id="{5D9E2D9A-C0A8-4F40-AD21-66BED5BC7C02}"/>
                </a:ext>
              </a:extLst>
            </p:cNvPr>
            <p:cNvGrpSpPr>
              <a:grpSpLocks/>
            </p:cNvGrpSpPr>
            <p:nvPr/>
          </p:nvGrpSpPr>
          <p:grpSpPr bwMode="auto">
            <a:xfrm>
              <a:off x="1344" y="2496"/>
              <a:ext cx="624" cy="624"/>
              <a:chOff x="2064" y="1440"/>
              <a:chExt cx="624" cy="624"/>
            </a:xfrm>
          </p:grpSpPr>
          <p:sp>
            <p:nvSpPr>
              <p:cNvPr id="13" name="Oval 9">
                <a:extLst>
                  <a:ext uri="{FF2B5EF4-FFF2-40B4-BE49-F238E27FC236}">
                    <a16:creationId xmlns:a16="http://schemas.microsoft.com/office/drawing/2014/main" id="{7C56871B-C71C-4890-A90A-2F4953B40BF5}"/>
                  </a:ext>
                </a:extLst>
              </p:cNvPr>
              <p:cNvSpPr>
                <a:spLocks noChangeArrowheads="1"/>
              </p:cNvSpPr>
              <p:nvPr/>
            </p:nvSpPr>
            <p:spPr bwMode="auto">
              <a:xfrm>
                <a:off x="2064" y="1440"/>
                <a:ext cx="624" cy="624"/>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4" name="Object 10">
                <a:extLst>
                  <a:ext uri="{FF2B5EF4-FFF2-40B4-BE49-F238E27FC236}">
                    <a16:creationId xmlns:a16="http://schemas.microsoft.com/office/drawing/2014/main" id="{F3DFB554-0443-4803-8155-6985F75C2F3C}"/>
                  </a:ext>
                </a:extLst>
              </p:cNvPr>
              <p:cNvGraphicFramePr>
                <a:graphicFrameLocks noChangeAspect="1"/>
              </p:cNvGraphicFramePr>
              <p:nvPr/>
            </p:nvGraphicFramePr>
            <p:xfrm>
              <a:off x="2381" y="1584"/>
              <a:ext cx="259" cy="258"/>
            </p:xfrm>
            <a:graphic>
              <a:graphicData uri="http://schemas.openxmlformats.org/presentationml/2006/ole">
                <mc:AlternateContent xmlns:mc="http://schemas.openxmlformats.org/markup-compatibility/2006">
                  <mc:Choice xmlns:v="urn:schemas-microsoft-com:vml" Requires="v">
                    <p:oleObj spid="_x0000_s15811" name="公式" r:id="rId5" imgW="164880" imgH="164880" progId="Equation.3">
                      <p:embed/>
                    </p:oleObj>
                  </mc:Choice>
                  <mc:Fallback>
                    <p:oleObj name="公式" r:id="rId5" imgW="164880" imgH="164880" progId="Equation.3">
                      <p:embed/>
                      <p:pic>
                        <p:nvPicPr>
                          <p:cNvPr id="38922" name="Object 10">
                            <a:extLst>
                              <a:ext uri="{FF2B5EF4-FFF2-40B4-BE49-F238E27FC236}">
                                <a16:creationId xmlns:a16="http://schemas.microsoft.com/office/drawing/2014/main" id="{315C1E18-4EB3-4719-AC82-851AD0B83F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1" y="1584"/>
                            <a:ext cx="259" cy="258"/>
                          </a:xfrm>
                          <a:prstGeom prst="rect">
                            <a:avLst/>
                          </a:prstGeom>
                          <a:solidFill>
                            <a:srgbClr val="FF33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 name="Group 11">
              <a:extLst>
                <a:ext uri="{FF2B5EF4-FFF2-40B4-BE49-F238E27FC236}">
                  <a16:creationId xmlns:a16="http://schemas.microsoft.com/office/drawing/2014/main" id="{CA8A2569-FAF3-4C63-9046-56F741972B16}"/>
                </a:ext>
              </a:extLst>
            </p:cNvPr>
            <p:cNvGrpSpPr>
              <a:grpSpLocks/>
            </p:cNvGrpSpPr>
            <p:nvPr/>
          </p:nvGrpSpPr>
          <p:grpSpPr bwMode="auto">
            <a:xfrm>
              <a:off x="624" y="2352"/>
              <a:ext cx="1056" cy="960"/>
              <a:chOff x="480" y="1296"/>
              <a:chExt cx="1056" cy="960"/>
            </a:xfrm>
          </p:grpSpPr>
          <p:sp>
            <p:nvSpPr>
              <p:cNvPr id="11" name="Oval 12">
                <a:extLst>
                  <a:ext uri="{FF2B5EF4-FFF2-40B4-BE49-F238E27FC236}">
                    <a16:creationId xmlns:a16="http://schemas.microsoft.com/office/drawing/2014/main" id="{61FCF730-0FE4-4981-9B41-34DD0D1D57A0}"/>
                  </a:ext>
                </a:extLst>
              </p:cNvPr>
              <p:cNvSpPr>
                <a:spLocks noChangeArrowheads="1"/>
              </p:cNvSpPr>
              <p:nvPr/>
            </p:nvSpPr>
            <p:spPr bwMode="auto">
              <a:xfrm>
                <a:off x="480" y="1296"/>
                <a:ext cx="1056" cy="960"/>
              </a:xfrm>
              <a:prstGeom prst="ellipse">
                <a:avLst/>
              </a:prstGeom>
              <a:solidFill>
                <a:srgbClr val="6600CC">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 name="Object 13">
                <a:extLst>
                  <a:ext uri="{FF2B5EF4-FFF2-40B4-BE49-F238E27FC236}">
                    <a16:creationId xmlns:a16="http://schemas.microsoft.com/office/drawing/2014/main" id="{D65865A2-4015-4622-995F-50EC4BC2B865}"/>
                  </a:ext>
                </a:extLst>
              </p:cNvPr>
              <p:cNvGraphicFramePr>
                <a:graphicFrameLocks noChangeAspect="1"/>
              </p:cNvGraphicFramePr>
              <p:nvPr/>
            </p:nvGraphicFramePr>
            <p:xfrm>
              <a:off x="768" y="1536"/>
              <a:ext cx="239" cy="238"/>
            </p:xfrm>
            <a:graphic>
              <a:graphicData uri="http://schemas.openxmlformats.org/presentationml/2006/ole">
                <mc:AlternateContent xmlns:mc="http://schemas.openxmlformats.org/markup-compatibility/2006">
                  <mc:Choice xmlns:v="urn:schemas-microsoft-com:vml" Requires="v">
                    <p:oleObj spid="_x0000_s15812" name="公式" r:id="rId7" imgW="152280" imgH="152280" progId="Equation.3">
                      <p:embed/>
                    </p:oleObj>
                  </mc:Choice>
                  <mc:Fallback>
                    <p:oleObj name="公式" r:id="rId7" imgW="152280" imgH="152280" progId="Equation.3">
                      <p:embed/>
                      <p:pic>
                        <p:nvPicPr>
                          <p:cNvPr id="38925" name="Object 13">
                            <a:extLst>
                              <a:ext uri="{FF2B5EF4-FFF2-40B4-BE49-F238E27FC236}">
                                <a16:creationId xmlns:a16="http://schemas.microsoft.com/office/drawing/2014/main" id="{2009BABC-91A9-41A0-9E57-1E300C189F3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8" y="1536"/>
                            <a:ext cx="239" cy="238"/>
                          </a:xfrm>
                          <a:prstGeom prst="rect">
                            <a:avLst/>
                          </a:prstGeom>
                          <a:noFill/>
                          <a:ln>
                            <a:noFill/>
                          </a:ln>
                          <a:effectLst/>
                          <a:extLst>
                            <a:ext uri="{909E8E84-426E-40DD-AFC4-6F175D3DCCD1}">
                              <a14:hiddenFill xmlns:a14="http://schemas.microsoft.com/office/drawing/2010/main">
                                <a:solidFill>
                                  <a:srgbClr val="FFFFFF">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0" name="Object 14">
              <a:extLst>
                <a:ext uri="{FF2B5EF4-FFF2-40B4-BE49-F238E27FC236}">
                  <a16:creationId xmlns:a16="http://schemas.microsoft.com/office/drawing/2014/main" id="{0D752389-8D02-4700-A057-C53EE65146BE}"/>
                </a:ext>
              </a:extLst>
            </p:cNvPr>
            <p:cNvGraphicFramePr>
              <a:graphicFrameLocks noChangeAspect="1"/>
            </p:cNvGraphicFramePr>
            <p:nvPr/>
          </p:nvGraphicFramePr>
          <p:xfrm>
            <a:off x="1344" y="2690"/>
            <a:ext cx="368" cy="238"/>
          </p:xfrm>
          <a:graphic>
            <a:graphicData uri="http://schemas.openxmlformats.org/presentationml/2006/ole">
              <mc:AlternateContent xmlns:mc="http://schemas.openxmlformats.org/markup-compatibility/2006">
                <mc:Choice xmlns:v="urn:schemas-microsoft-com:vml" Requires="v">
                  <p:oleObj spid="_x0000_s15813" name="公式" r:id="rId9" imgW="253800" imgH="164880" progId="Equation.3">
                    <p:embed/>
                  </p:oleObj>
                </mc:Choice>
                <mc:Fallback>
                  <p:oleObj name="公式" r:id="rId9" imgW="253800" imgH="164880" progId="Equation.3">
                    <p:embed/>
                    <p:pic>
                      <p:nvPicPr>
                        <p:cNvPr id="38926" name="Object 14">
                          <a:extLst>
                            <a:ext uri="{FF2B5EF4-FFF2-40B4-BE49-F238E27FC236}">
                              <a16:creationId xmlns:a16="http://schemas.microsoft.com/office/drawing/2014/main" id="{4BCC7302-624A-44A5-B48D-F501A2A296B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44" y="2690"/>
                          <a:ext cx="368"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5" name="AutoShape 15">
            <a:extLst>
              <a:ext uri="{FF2B5EF4-FFF2-40B4-BE49-F238E27FC236}">
                <a16:creationId xmlns:a16="http://schemas.microsoft.com/office/drawing/2014/main" id="{A36BC323-DCF4-493C-8ED7-51D675312BF9}"/>
              </a:ext>
            </a:extLst>
          </p:cNvPr>
          <p:cNvSpPr>
            <a:spLocks noChangeArrowheads="1"/>
          </p:cNvSpPr>
          <p:nvPr/>
        </p:nvSpPr>
        <p:spPr bwMode="auto">
          <a:xfrm>
            <a:off x="4716463" y="1484313"/>
            <a:ext cx="3581400" cy="2376487"/>
          </a:xfrm>
          <a:prstGeom prst="wedgeRoundRectCallout">
            <a:avLst>
              <a:gd name="adj1" fmla="val -102657"/>
              <a:gd name="adj2" fmla="val 13528"/>
              <a:gd name="adj3" fmla="val 16667"/>
            </a:avLst>
          </a:prstGeom>
          <a:solidFill>
            <a:srgbClr val="3709E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zh-CN" altLang="en-US" sz="2800" b="1">
                <a:solidFill>
                  <a:srgbClr val="FFFF00"/>
                </a:solidFill>
                <a:latin typeface="楷体_GB2312" pitchFamily="49" charset="-122"/>
                <a:ea typeface="楷体_GB2312" pitchFamily="49" charset="-122"/>
              </a:rPr>
              <a:t>如果</a:t>
            </a:r>
            <a:r>
              <a:rPr kumimoji="1" lang="en-US" altLang="zh-CN" sz="2800" b="1" i="1">
                <a:solidFill>
                  <a:srgbClr val="FFFF00"/>
                </a:solidFill>
                <a:latin typeface="Times New Roman" panose="02020603050405020304" pitchFamily="18" charset="0"/>
                <a:ea typeface="楷体_GB2312" pitchFamily="49" charset="-122"/>
              </a:rPr>
              <a:t>B</a:t>
            </a:r>
            <a:r>
              <a:rPr kumimoji="1" lang="zh-CN" altLang="en-US" sz="2800" b="1">
                <a:solidFill>
                  <a:srgbClr val="FFFF00"/>
                </a:solidFill>
                <a:latin typeface="楷体_GB2312" pitchFamily="49" charset="-122"/>
                <a:ea typeface="楷体_GB2312" pitchFamily="49" charset="-122"/>
              </a:rPr>
              <a:t>发生，那么使</a:t>
            </a:r>
          </a:p>
          <a:p>
            <a:r>
              <a:rPr kumimoji="1" lang="zh-CN" altLang="en-US" sz="2800" b="1">
                <a:solidFill>
                  <a:srgbClr val="FFFF00"/>
                </a:solidFill>
                <a:latin typeface="楷体_GB2312" pitchFamily="49" charset="-122"/>
                <a:ea typeface="楷体_GB2312" pitchFamily="49" charset="-122"/>
              </a:rPr>
              <a:t>得</a:t>
            </a:r>
            <a:r>
              <a:rPr kumimoji="1" lang="en-US" altLang="zh-CN" sz="2800" b="1" i="1">
                <a:solidFill>
                  <a:srgbClr val="FFFF00"/>
                </a:solidFill>
                <a:latin typeface="Times New Roman" panose="02020603050405020304" pitchFamily="18" charset="0"/>
                <a:ea typeface="楷体_GB2312" pitchFamily="49" charset="-122"/>
              </a:rPr>
              <a:t>A</a:t>
            </a:r>
            <a:r>
              <a:rPr kumimoji="1" lang="zh-CN" altLang="en-US" sz="2800" b="1">
                <a:solidFill>
                  <a:srgbClr val="FFFF00"/>
                </a:solidFill>
                <a:latin typeface="楷体_GB2312" pitchFamily="49" charset="-122"/>
                <a:ea typeface="楷体_GB2312" pitchFamily="49" charset="-122"/>
              </a:rPr>
              <a:t>发生当且仅当样</a:t>
            </a:r>
          </a:p>
          <a:p>
            <a:r>
              <a:rPr kumimoji="1" lang="zh-CN" altLang="en-US" sz="2800" b="1">
                <a:solidFill>
                  <a:srgbClr val="FFFF00"/>
                </a:solidFill>
                <a:latin typeface="楷体_GB2312" pitchFamily="49" charset="-122"/>
                <a:ea typeface="楷体_GB2312" pitchFamily="49" charset="-122"/>
              </a:rPr>
              <a:t>本点属于</a:t>
            </a:r>
            <a:r>
              <a:rPr kumimoji="1" lang="en-US" altLang="zh-CN" sz="2800" b="1" i="1">
                <a:solidFill>
                  <a:srgbClr val="FFFF00"/>
                </a:solidFill>
                <a:latin typeface="Times New Roman" panose="02020603050405020304" pitchFamily="18" charset="0"/>
                <a:ea typeface="楷体_GB2312" pitchFamily="49" charset="-122"/>
              </a:rPr>
              <a:t>AB</a:t>
            </a:r>
            <a:r>
              <a:rPr kumimoji="1" lang="zh-CN" altLang="en-US" sz="2800" b="1">
                <a:solidFill>
                  <a:srgbClr val="FFFF00"/>
                </a:solidFill>
                <a:latin typeface="楷体_GB2312" pitchFamily="49" charset="-122"/>
                <a:ea typeface="楷体_GB2312" pitchFamily="49" charset="-122"/>
              </a:rPr>
              <a:t>，因此</a:t>
            </a:r>
          </a:p>
          <a:p>
            <a:r>
              <a:rPr kumimoji="1" lang="en-US" altLang="zh-CN" sz="2800" b="1" i="1">
                <a:solidFill>
                  <a:srgbClr val="FFFF00"/>
                </a:solidFill>
                <a:latin typeface="Times New Roman" panose="02020603050405020304" pitchFamily="18" charset="0"/>
                <a:ea typeface="楷体_GB2312" pitchFamily="49" charset="-122"/>
              </a:rPr>
              <a:t>P</a:t>
            </a:r>
            <a:r>
              <a:rPr kumimoji="1" lang="en-US" altLang="zh-CN" sz="2800" b="1">
                <a:solidFill>
                  <a:srgbClr val="FFFF00"/>
                </a:solidFill>
                <a:latin typeface="Times New Roman" panose="02020603050405020304" pitchFamily="18" charset="0"/>
                <a:ea typeface="楷体_GB2312" pitchFamily="49" charset="-122"/>
              </a:rPr>
              <a:t>(</a:t>
            </a:r>
            <a:r>
              <a:rPr kumimoji="1" lang="en-US" altLang="zh-CN" sz="2800" b="1" i="1">
                <a:solidFill>
                  <a:srgbClr val="FFFF00"/>
                </a:solidFill>
                <a:latin typeface="Times New Roman" panose="02020603050405020304" pitchFamily="18" charset="0"/>
                <a:ea typeface="楷体_GB2312" pitchFamily="49" charset="-122"/>
              </a:rPr>
              <a:t>A</a:t>
            </a:r>
            <a:r>
              <a:rPr kumimoji="1" lang="en-US" altLang="zh-CN" sz="2800" b="1">
                <a:solidFill>
                  <a:srgbClr val="FFFF00"/>
                </a:solidFill>
                <a:latin typeface="Times New Roman" panose="02020603050405020304" pitchFamily="18" charset="0"/>
                <a:ea typeface="楷体_GB2312" pitchFamily="49" charset="-122"/>
              </a:rPr>
              <a:t>|</a:t>
            </a:r>
            <a:r>
              <a:rPr kumimoji="1" lang="en-US" altLang="zh-CN" sz="2800" b="1" i="1">
                <a:solidFill>
                  <a:srgbClr val="FFFF00"/>
                </a:solidFill>
                <a:latin typeface="Times New Roman" panose="02020603050405020304" pitchFamily="18" charset="0"/>
                <a:ea typeface="楷体_GB2312" pitchFamily="49" charset="-122"/>
              </a:rPr>
              <a:t>B</a:t>
            </a:r>
            <a:r>
              <a:rPr kumimoji="1" lang="en-US" altLang="zh-CN" sz="2800" b="1">
                <a:solidFill>
                  <a:srgbClr val="FFFF00"/>
                </a:solidFill>
                <a:latin typeface="Times New Roman" panose="02020603050405020304" pitchFamily="18" charset="0"/>
                <a:ea typeface="楷体_GB2312" pitchFamily="49" charset="-122"/>
              </a:rPr>
              <a:t>)</a:t>
            </a:r>
            <a:r>
              <a:rPr kumimoji="1" lang="zh-CN" altLang="en-US" sz="2800" b="1">
                <a:solidFill>
                  <a:srgbClr val="FFFF00"/>
                </a:solidFill>
                <a:latin typeface="楷体_GB2312" pitchFamily="49" charset="-122"/>
                <a:ea typeface="楷体_GB2312" pitchFamily="49" charset="-122"/>
              </a:rPr>
              <a:t>应为</a:t>
            </a:r>
            <a:r>
              <a:rPr kumimoji="1" lang="en-US" altLang="zh-CN" sz="2800" b="1" i="1">
                <a:solidFill>
                  <a:srgbClr val="FFFF00"/>
                </a:solidFill>
                <a:latin typeface="Times New Roman" panose="02020603050405020304" pitchFamily="18" charset="0"/>
                <a:ea typeface="楷体_GB2312" pitchFamily="49" charset="-122"/>
              </a:rPr>
              <a:t>P</a:t>
            </a:r>
            <a:r>
              <a:rPr kumimoji="1" lang="en-US" altLang="zh-CN" sz="2800" b="1">
                <a:solidFill>
                  <a:srgbClr val="FFFF00"/>
                </a:solidFill>
                <a:latin typeface="Times New Roman" panose="02020603050405020304" pitchFamily="18" charset="0"/>
                <a:ea typeface="楷体_GB2312" pitchFamily="49" charset="-122"/>
              </a:rPr>
              <a:t>(</a:t>
            </a:r>
            <a:r>
              <a:rPr kumimoji="1" lang="en-US" altLang="zh-CN" sz="2800" b="1" i="1">
                <a:solidFill>
                  <a:srgbClr val="FFFF00"/>
                </a:solidFill>
                <a:latin typeface="Times New Roman" panose="02020603050405020304" pitchFamily="18" charset="0"/>
                <a:ea typeface="楷体_GB2312" pitchFamily="49" charset="-122"/>
              </a:rPr>
              <a:t>AB</a:t>
            </a:r>
            <a:r>
              <a:rPr kumimoji="1" lang="en-US" altLang="zh-CN" sz="2800" b="1">
                <a:solidFill>
                  <a:srgbClr val="FFFF00"/>
                </a:solidFill>
                <a:latin typeface="Times New Roman" panose="02020603050405020304" pitchFamily="18" charset="0"/>
                <a:ea typeface="楷体_GB2312" pitchFamily="49" charset="-122"/>
              </a:rPr>
              <a:t>)</a:t>
            </a:r>
            <a:r>
              <a:rPr kumimoji="1" lang="zh-CN" altLang="en-US" sz="2800" b="1">
                <a:solidFill>
                  <a:srgbClr val="FFFF00"/>
                </a:solidFill>
                <a:latin typeface="楷体_GB2312" pitchFamily="49" charset="-122"/>
                <a:ea typeface="楷体_GB2312" pitchFamily="49" charset="-122"/>
              </a:rPr>
              <a:t>在</a:t>
            </a:r>
          </a:p>
          <a:p>
            <a:r>
              <a:rPr kumimoji="1" lang="en-US" altLang="zh-CN" sz="2800" b="1" i="1">
                <a:solidFill>
                  <a:srgbClr val="FFFF00"/>
                </a:solidFill>
                <a:latin typeface="Times New Roman" panose="02020603050405020304" pitchFamily="18" charset="0"/>
                <a:ea typeface="楷体_GB2312" pitchFamily="49" charset="-122"/>
              </a:rPr>
              <a:t>P</a:t>
            </a:r>
            <a:r>
              <a:rPr kumimoji="1" lang="en-US" altLang="zh-CN" sz="2800" b="1">
                <a:solidFill>
                  <a:srgbClr val="FFFF00"/>
                </a:solidFill>
                <a:latin typeface="Times New Roman" panose="02020603050405020304" pitchFamily="18" charset="0"/>
                <a:ea typeface="楷体_GB2312" pitchFamily="49" charset="-122"/>
              </a:rPr>
              <a:t>(</a:t>
            </a:r>
            <a:r>
              <a:rPr kumimoji="1" lang="en-US" altLang="zh-CN" sz="2800" b="1" i="1">
                <a:solidFill>
                  <a:srgbClr val="FFFF00"/>
                </a:solidFill>
                <a:latin typeface="Times New Roman" panose="02020603050405020304" pitchFamily="18" charset="0"/>
                <a:ea typeface="楷体_GB2312" pitchFamily="49" charset="-122"/>
              </a:rPr>
              <a:t>B</a:t>
            </a:r>
            <a:r>
              <a:rPr kumimoji="1" lang="en-US" altLang="zh-CN" sz="2800" b="1">
                <a:solidFill>
                  <a:srgbClr val="FFFF00"/>
                </a:solidFill>
                <a:latin typeface="Times New Roman" panose="02020603050405020304" pitchFamily="18" charset="0"/>
                <a:ea typeface="楷体_GB2312" pitchFamily="49" charset="-122"/>
              </a:rPr>
              <a:t>)</a:t>
            </a:r>
            <a:r>
              <a:rPr kumimoji="1" lang="zh-CN" altLang="en-US" sz="2800" b="1">
                <a:solidFill>
                  <a:srgbClr val="FFFF00"/>
                </a:solidFill>
                <a:latin typeface="楷体_GB2312" pitchFamily="49" charset="-122"/>
                <a:ea typeface="楷体_GB2312" pitchFamily="49" charset="-122"/>
              </a:rPr>
              <a:t>中的</a:t>
            </a:r>
            <a:r>
              <a:rPr kumimoji="1" lang="zh-CN" altLang="en-US" sz="2800" b="1">
                <a:solidFill>
                  <a:srgbClr val="FFFF00"/>
                </a:solidFill>
                <a:latin typeface="Times New Roman" panose="02020603050405020304" pitchFamily="18" charset="0"/>
                <a:ea typeface="楷体_GB2312" pitchFamily="49" charset="-122"/>
              </a:rPr>
              <a:t>“</a:t>
            </a:r>
            <a:r>
              <a:rPr kumimoji="1" lang="zh-CN" altLang="en-US" sz="2800" b="1">
                <a:solidFill>
                  <a:srgbClr val="FFFF00"/>
                </a:solidFill>
                <a:latin typeface="楷体_GB2312" pitchFamily="49" charset="-122"/>
                <a:ea typeface="楷体_GB2312" pitchFamily="49" charset="-122"/>
              </a:rPr>
              <a:t>比重</a:t>
            </a:r>
            <a:r>
              <a:rPr kumimoji="1" lang="zh-CN" altLang="en-US" sz="2800" b="1">
                <a:solidFill>
                  <a:srgbClr val="FFFF00"/>
                </a:solidFill>
                <a:latin typeface="Times New Roman" panose="02020603050405020304" pitchFamily="18" charset="0"/>
                <a:ea typeface="楷体_GB2312" pitchFamily="49" charset="-122"/>
              </a:rPr>
              <a:t>”</a:t>
            </a:r>
            <a:endParaRPr kumimoji="1" lang="zh-CN" altLang="en-US" sz="2800" b="1">
              <a:solidFill>
                <a:srgbClr val="FFFF00"/>
              </a:solidFill>
              <a:latin typeface="楷体_GB2312" pitchFamily="49" charset="-122"/>
              <a:ea typeface="楷体_GB2312" pitchFamily="49" charset="-122"/>
            </a:endParaRPr>
          </a:p>
        </p:txBody>
      </p:sp>
      <p:sp>
        <p:nvSpPr>
          <p:cNvPr id="16" name="Text Box 16">
            <a:extLst>
              <a:ext uri="{FF2B5EF4-FFF2-40B4-BE49-F238E27FC236}">
                <a16:creationId xmlns:a16="http://schemas.microsoft.com/office/drawing/2014/main" id="{D4D2EF51-413D-40C0-B590-61CE2A7ECBEC}"/>
              </a:ext>
            </a:extLst>
          </p:cNvPr>
          <p:cNvSpPr txBox="1">
            <a:spLocks noChangeArrowheads="1"/>
          </p:cNvSpPr>
          <p:nvPr/>
        </p:nvSpPr>
        <p:spPr bwMode="auto">
          <a:xfrm>
            <a:off x="2124075" y="4556125"/>
            <a:ext cx="4444143" cy="5254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kumimoji="1" lang="en-US" altLang="zh-CN" sz="2800" b="1" i="1" dirty="0">
                <a:solidFill>
                  <a:srgbClr val="000000"/>
                </a:solidFill>
                <a:latin typeface="Times New Roman" panose="02020603050405020304" pitchFamily="18" charset="0"/>
                <a:ea typeface="楷体_GB2312" pitchFamily="49" charset="-122"/>
              </a:rPr>
              <a:t>P</a:t>
            </a:r>
            <a:r>
              <a:rPr kumimoji="1" lang="en-US" altLang="zh-CN" sz="2800" b="1" dirty="0">
                <a:solidFill>
                  <a:srgbClr val="000000"/>
                </a:solidFill>
                <a:latin typeface="Times New Roman" panose="02020603050405020304" pitchFamily="18" charset="0"/>
                <a:ea typeface="楷体_GB2312" pitchFamily="49" charset="-122"/>
              </a:rPr>
              <a:t>(</a:t>
            </a:r>
            <a:r>
              <a:rPr kumimoji="1" lang="en-US" altLang="zh-CN" sz="2800" b="1" i="1" dirty="0">
                <a:solidFill>
                  <a:srgbClr val="000000"/>
                </a:solidFill>
                <a:latin typeface="Times New Roman" panose="02020603050405020304" pitchFamily="18" charset="0"/>
                <a:ea typeface="楷体_GB2312" pitchFamily="49" charset="-122"/>
              </a:rPr>
              <a:t>A</a:t>
            </a:r>
            <a:r>
              <a:rPr kumimoji="1" lang="en-US" altLang="zh-CN" sz="2800" b="1" dirty="0">
                <a:solidFill>
                  <a:srgbClr val="000000"/>
                </a:solidFill>
                <a:latin typeface="Times New Roman" panose="02020603050405020304" pitchFamily="18" charset="0"/>
                <a:ea typeface="楷体_GB2312" pitchFamily="49" charset="-122"/>
              </a:rPr>
              <a:t>|</a:t>
            </a:r>
            <a:r>
              <a:rPr kumimoji="1" lang="en-US" altLang="zh-CN" sz="2800" b="1" i="1" dirty="0">
                <a:solidFill>
                  <a:srgbClr val="000000"/>
                </a:solidFill>
                <a:latin typeface="Times New Roman" panose="02020603050405020304" pitchFamily="18" charset="0"/>
                <a:ea typeface="楷体_GB2312" pitchFamily="49" charset="-122"/>
              </a:rPr>
              <a:t>B</a:t>
            </a:r>
            <a:r>
              <a:rPr kumimoji="1" lang="en-US" altLang="zh-CN" sz="2800" b="1" dirty="0">
                <a:solidFill>
                  <a:srgbClr val="000000"/>
                </a:solidFill>
                <a:latin typeface="Times New Roman" panose="02020603050405020304" pitchFamily="18" charset="0"/>
                <a:ea typeface="楷体_GB2312" pitchFamily="49" charset="-122"/>
              </a:rPr>
              <a:t>)=</a:t>
            </a:r>
            <a:r>
              <a:rPr kumimoji="1" lang="en-US" altLang="zh-CN" sz="2800" b="1" i="1" dirty="0">
                <a:solidFill>
                  <a:srgbClr val="0000FF"/>
                </a:solidFill>
                <a:latin typeface="Times New Roman" panose="02020603050405020304" pitchFamily="18" charset="0"/>
                <a:ea typeface="楷体_GB2312" pitchFamily="49" charset="-122"/>
              </a:rPr>
              <a:t>AB</a:t>
            </a:r>
            <a:r>
              <a:rPr kumimoji="1" lang="zh-CN" altLang="en-US" sz="2800" b="1" dirty="0">
                <a:solidFill>
                  <a:srgbClr val="0000FF"/>
                </a:solidFill>
                <a:latin typeface="楷体_GB2312" pitchFamily="49" charset="-122"/>
                <a:ea typeface="楷体_GB2312" pitchFamily="49" charset="-122"/>
              </a:rPr>
              <a:t>的面积</a:t>
            </a:r>
            <a:r>
              <a:rPr kumimoji="1" lang="en-US" altLang="zh-CN" sz="2800" b="1" dirty="0">
                <a:solidFill>
                  <a:srgbClr val="0000FF"/>
                </a:solidFill>
                <a:latin typeface="楷体_GB2312" pitchFamily="49" charset="-122"/>
                <a:ea typeface="楷体_GB2312" pitchFamily="49" charset="-122"/>
              </a:rPr>
              <a:t>/</a:t>
            </a:r>
            <a:r>
              <a:rPr kumimoji="1" lang="en-US" altLang="zh-CN" sz="2800" b="1" i="1" dirty="0">
                <a:solidFill>
                  <a:srgbClr val="0000FF"/>
                </a:solidFill>
                <a:latin typeface="Times New Roman" panose="02020603050405020304" pitchFamily="18" charset="0"/>
                <a:ea typeface="楷体_GB2312" pitchFamily="49" charset="-122"/>
              </a:rPr>
              <a:t>B</a:t>
            </a:r>
            <a:r>
              <a:rPr kumimoji="1" lang="zh-CN" altLang="en-US" sz="2800" b="1" dirty="0">
                <a:solidFill>
                  <a:srgbClr val="0000FF"/>
                </a:solidFill>
                <a:latin typeface="楷体_GB2312" pitchFamily="49" charset="-122"/>
                <a:ea typeface="楷体_GB2312" pitchFamily="49" charset="-122"/>
              </a:rPr>
              <a:t>的面积</a:t>
            </a:r>
          </a:p>
        </p:txBody>
      </p:sp>
      <p:sp>
        <p:nvSpPr>
          <p:cNvPr id="17" name="Text Box 17">
            <a:extLst>
              <a:ext uri="{FF2B5EF4-FFF2-40B4-BE49-F238E27FC236}">
                <a16:creationId xmlns:a16="http://schemas.microsoft.com/office/drawing/2014/main" id="{B9C7E6F1-4DCC-452D-9EE5-6E29C5761CB6}"/>
              </a:ext>
            </a:extLst>
          </p:cNvPr>
          <p:cNvSpPr txBox="1">
            <a:spLocks noChangeArrowheads="1"/>
          </p:cNvSpPr>
          <p:nvPr/>
        </p:nvSpPr>
        <p:spPr bwMode="auto">
          <a:xfrm>
            <a:off x="611188" y="5300663"/>
            <a:ext cx="7770812" cy="946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spcBef>
                <a:spcPct val="50000"/>
              </a:spcBef>
            </a:pPr>
            <a:r>
              <a:rPr kumimoji="1" lang="en-US" altLang="zh-CN" sz="2800" b="1">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这就好象给了我们一个</a:t>
            </a:r>
            <a:r>
              <a:rPr kumimoji="1" lang="zh-CN" altLang="en-US" sz="2800" b="1">
                <a:solidFill>
                  <a:srgbClr val="000000"/>
                </a:solidFill>
                <a:latin typeface="Times New Roman" panose="02020603050405020304" pitchFamily="18" charset="0"/>
                <a:ea typeface="楷体_GB2312" pitchFamily="49" charset="-122"/>
              </a:rPr>
              <a:t>“</a:t>
            </a:r>
            <a:r>
              <a:rPr kumimoji="1" lang="zh-CN" altLang="en-US" sz="2800" b="1">
                <a:solidFill>
                  <a:srgbClr val="000000"/>
                </a:solidFill>
                <a:latin typeface="楷体_GB2312" pitchFamily="49" charset="-122"/>
                <a:ea typeface="楷体_GB2312" pitchFamily="49" charset="-122"/>
              </a:rPr>
              <a:t>情报</a:t>
            </a:r>
            <a:r>
              <a:rPr kumimoji="1" lang="zh-CN" altLang="en-US" sz="2800" b="1">
                <a:solidFill>
                  <a:srgbClr val="000000"/>
                </a:solidFill>
                <a:latin typeface="Times New Roman" panose="02020603050405020304" pitchFamily="18" charset="0"/>
                <a:ea typeface="楷体_GB2312" pitchFamily="49" charset="-122"/>
              </a:rPr>
              <a:t>”</a:t>
            </a:r>
            <a:r>
              <a:rPr kumimoji="1" lang="zh-CN" altLang="en-US" sz="2800" b="1">
                <a:solidFill>
                  <a:srgbClr val="000000"/>
                </a:solidFill>
                <a:latin typeface="楷体_GB2312" pitchFamily="49" charset="-122"/>
                <a:ea typeface="楷体_GB2312" pitchFamily="49" charset="-122"/>
              </a:rPr>
              <a:t>，使我们得以在某个缩小了的范围内来考虑问题</a:t>
            </a:r>
            <a:r>
              <a:rPr kumimoji="1" lang="en-US" altLang="zh-CN" sz="2800" b="1">
                <a:solidFill>
                  <a:srgbClr val="000000"/>
                </a:solidFill>
                <a:latin typeface="楷体_GB2312" pitchFamily="49" charset="-122"/>
                <a:ea typeface="楷体_GB2312" pitchFamily="49" charset="-122"/>
              </a:rPr>
              <a:t>.</a:t>
            </a:r>
          </a:p>
        </p:txBody>
      </p:sp>
    </p:spTree>
    <p:extLst>
      <p:ext uri="{BB962C8B-B14F-4D97-AF65-F5344CB8AC3E}">
        <p14:creationId xmlns:p14="http://schemas.microsoft.com/office/powerpoint/2010/main" val="352752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lide(fromRigh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slide(fromBottom)">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animBg="1"/>
      <p:bldP spid="16" grpId="0"/>
      <p:bldP spid="1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A5962E-7C3A-48BD-95A3-9AE2CEC13603}"/>
              </a:ext>
            </a:extLst>
          </p:cNvPr>
          <p:cNvSpPr>
            <a:spLocks noGrp="1"/>
          </p:cNvSpPr>
          <p:nvPr>
            <p:ph type="title"/>
          </p:nvPr>
        </p:nvSpPr>
        <p:spPr/>
        <p:txBody>
          <a:bodyPr/>
          <a:lstStyle/>
          <a:p>
            <a:r>
              <a:rPr lang="en-US" altLang="zh-CN" dirty="0"/>
              <a:t>3.3-1 </a:t>
            </a:r>
            <a:r>
              <a:rPr lang="zh-CN" altLang="en-US" dirty="0"/>
              <a:t>条件概率</a:t>
            </a:r>
          </a:p>
        </p:txBody>
      </p:sp>
      <p:sp>
        <p:nvSpPr>
          <p:cNvPr id="3" name="内容占位符 2">
            <a:extLst>
              <a:ext uri="{FF2B5EF4-FFF2-40B4-BE49-F238E27FC236}">
                <a16:creationId xmlns:a16="http://schemas.microsoft.com/office/drawing/2014/main" id="{BAA94808-129E-4873-8446-39BEA0A69691}"/>
              </a:ext>
            </a:extLst>
          </p:cNvPr>
          <p:cNvSpPr>
            <a:spLocks noGrp="1"/>
          </p:cNvSpPr>
          <p:nvPr>
            <p:ph idx="1"/>
          </p:nvPr>
        </p:nvSpPr>
        <p:spPr/>
        <p:txBody>
          <a:bodyPr/>
          <a:lstStyle/>
          <a:p>
            <a:r>
              <a:rPr kumimoji="1" lang="zh-CN" altLang="en-US" dirty="0"/>
              <a:t>条件概率的性质</a:t>
            </a:r>
          </a:p>
          <a:p>
            <a:endParaRPr lang="zh-CN" altLang="en-US" dirty="0"/>
          </a:p>
        </p:txBody>
      </p:sp>
      <p:graphicFrame>
        <p:nvGraphicFramePr>
          <p:cNvPr id="5" name="Object 7">
            <a:extLst>
              <a:ext uri="{FF2B5EF4-FFF2-40B4-BE49-F238E27FC236}">
                <a16:creationId xmlns:a16="http://schemas.microsoft.com/office/drawing/2014/main" id="{7350C3C0-E7D4-46A4-A4AD-A36E94590AD4}"/>
              </a:ext>
            </a:extLst>
          </p:cNvPr>
          <p:cNvGraphicFramePr>
            <a:graphicFrameLocks noChangeAspect="1"/>
          </p:cNvGraphicFramePr>
          <p:nvPr>
            <p:extLst>
              <p:ext uri="{D42A27DB-BD31-4B8C-83A1-F6EECF244321}">
                <p14:modId xmlns:p14="http://schemas.microsoft.com/office/powerpoint/2010/main" val="2376519683"/>
              </p:ext>
            </p:extLst>
          </p:nvPr>
        </p:nvGraphicFramePr>
        <p:xfrm>
          <a:off x="3962400" y="3203631"/>
          <a:ext cx="3733800" cy="898525"/>
        </p:xfrm>
        <a:graphic>
          <a:graphicData uri="http://schemas.openxmlformats.org/presentationml/2006/ole">
            <mc:AlternateContent xmlns:mc="http://schemas.openxmlformats.org/markup-compatibility/2006">
              <mc:Choice xmlns:v="urn:schemas-microsoft-com:vml" Requires="v">
                <p:oleObj spid="_x0000_s16610" name="公式" r:id="rId3" imgW="1739880" imgH="419040" progId="Equation.3">
                  <p:embed/>
                </p:oleObj>
              </mc:Choice>
              <mc:Fallback>
                <p:oleObj name="公式" r:id="rId3" imgW="1739880" imgH="419040" progId="Equation.3">
                  <p:embed/>
                  <p:pic>
                    <p:nvPicPr>
                      <p:cNvPr id="45063" name="Object 7">
                        <a:extLst>
                          <a:ext uri="{FF2B5EF4-FFF2-40B4-BE49-F238E27FC236}">
                            <a16:creationId xmlns:a16="http://schemas.microsoft.com/office/drawing/2014/main" id="{BEA35DAE-F318-404E-9FDF-659169C96D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3203631"/>
                        <a:ext cx="3733800" cy="898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4">
            <a:extLst>
              <a:ext uri="{FF2B5EF4-FFF2-40B4-BE49-F238E27FC236}">
                <a16:creationId xmlns:a16="http://schemas.microsoft.com/office/drawing/2014/main" id="{748D9E9A-038C-40E1-ACDA-ACC970AE359A}"/>
              </a:ext>
            </a:extLst>
          </p:cNvPr>
          <p:cNvSpPr txBox="1">
            <a:spLocks noChangeArrowheads="1"/>
          </p:cNvSpPr>
          <p:nvPr/>
        </p:nvSpPr>
        <p:spPr bwMode="auto">
          <a:xfrm>
            <a:off x="609704" y="1295456"/>
            <a:ext cx="7223021"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800" b="1" dirty="0">
                <a:solidFill>
                  <a:srgbClr val="000000"/>
                </a:solidFill>
                <a:latin typeface="楷体_GB2312" pitchFamily="49" charset="-122"/>
                <a:ea typeface="楷体_GB2312" pitchFamily="49" charset="-122"/>
              </a:rPr>
              <a:t>(1)</a:t>
            </a:r>
            <a:r>
              <a:rPr kumimoji="1" lang="zh-CN" altLang="en-US" sz="2800" b="1" dirty="0">
                <a:solidFill>
                  <a:srgbClr val="FF0066"/>
                </a:solidFill>
                <a:latin typeface="楷体_GB2312" pitchFamily="49" charset="-122"/>
                <a:ea typeface="楷体_GB2312" pitchFamily="49" charset="-122"/>
              </a:rPr>
              <a:t>非负性</a:t>
            </a:r>
            <a:r>
              <a:rPr kumimoji="1" lang="en-US" altLang="zh-CN" sz="2800" b="1" dirty="0">
                <a:solidFill>
                  <a:srgbClr val="000000"/>
                </a:solidFill>
                <a:latin typeface="楷体_GB2312" pitchFamily="49" charset="-122"/>
                <a:ea typeface="楷体_GB2312" pitchFamily="49" charset="-122"/>
              </a:rPr>
              <a:t>: </a:t>
            </a:r>
            <a:r>
              <a:rPr kumimoji="1" lang="en-US" altLang="zh-CN" sz="2800" b="1" dirty="0">
                <a:solidFill>
                  <a:srgbClr val="000000"/>
                </a:solidFill>
                <a:latin typeface="Times New Roman" panose="02020603050405020304" pitchFamily="18" charset="0"/>
                <a:ea typeface="楷体_GB2312" pitchFamily="49" charset="-122"/>
              </a:rPr>
              <a:t>0≤</a:t>
            </a:r>
            <a:r>
              <a:rPr kumimoji="1" lang="en-US" altLang="zh-CN" sz="2800" b="1" i="1" dirty="0">
                <a:solidFill>
                  <a:srgbClr val="000000"/>
                </a:solidFill>
                <a:latin typeface="Times New Roman" panose="02020603050405020304" pitchFamily="18" charset="0"/>
                <a:ea typeface="楷体_GB2312" pitchFamily="49" charset="-122"/>
              </a:rPr>
              <a:t>P</a:t>
            </a:r>
            <a:r>
              <a:rPr kumimoji="1" lang="en-US" altLang="zh-CN" sz="2800" b="1" dirty="0">
                <a:solidFill>
                  <a:srgbClr val="000000"/>
                </a:solidFill>
                <a:latin typeface="Times New Roman" panose="02020603050405020304" pitchFamily="18" charset="0"/>
                <a:ea typeface="楷体_GB2312" pitchFamily="49" charset="-122"/>
              </a:rPr>
              <a:t>(</a:t>
            </a:r>
            <a:r>
              <a:rPr kumimoji="1" lang="en-US" altLang="zh-CN" sz="2800" b="1" i="1" dirty="0">
                <a:solidFill>
                  <a:srgbClr val="000000"/>
                </a:solidFill>
                <a:latin typeface="Times New Roman" panose="02020603050405020304" pitchFamily="18" charset="0"/>
                <a:ea typeface="楷体_GB2312" pitchFamily="49" charset="-122"/>
              </a:rPr>
              <a:t>A</a:t>
            </a:r>
            <a:r>
              <a:rPr kumimoji="1" lang="en-US" altLang="zh-CN" sz="2800" b="1" dirty="0">
                <a:solidFill>
                  <a:srgbClr val="000000"/>
                </a:solidFill>
                <a:latin typeface="Times New Roman" panose="02020603050405020304" pitchFamily="18" charset="0"/>
                <a:ea typeface="楷体_GB2312" pitchFamily="49" charset="-122"/>
              </a:rPr>
              <a:t>|</a:t>
            </a:r>
            <a:r>
              <a:rPr kumimoji="1" lang="en-US" altLang="zh-CN" sz="2800" b="1" i="1" dirty="0">
                <a:solidFill>
                  <a:srgbClr val="000000"/>
                </a:solidFill>
                <a:latin typeface="Times New Roman" panose="02020603050405020304" pitchFamily="18" charset="0"/>
                <a:ea typeface="楷体_GB2312" pitchFamily="49" charset="-122"/>
              </a:rPr>
              <a:t>B</a:t>
            </a:r>
            <a:r>
              <a:rPr kumimoji="1" lang="en-US" altLang="zh-CN" sz="2800" b="1" dirty="0">
                <a:solidFill>
                  <a:srgbClr val="000000"/>
                </a:solidFill>
                <a:latin typeface="Times New Roman" panose="02020603050405020304" pitchFamily="18" charset="0"/>
                <a:ea typeface="楷体_GB2312" pitchFamily="49" charset="-122"/>
              </a:rPr>
              <a:t>)≤ 1</a:t>
            </a:r>
            <a:r>
              <a:rPr kumimoji="1" lang="en-US" altLang="zh-CN" sz="2800" b="1" dirty="0">
                <a:solidFill>
                  <a:srgbClr val="000000"/>
                </a:solidFill>
                <a:latin typeface="楷体_GB2312" pitchFamily="49" charset="-122"/>
                <a:ea typeface="楷体_GB2312" pitchFamily="49" charset="-122"/>
              </a:rPr>
              <a:t> </a:t>
            </a:r>
          </a:p>
        </p:txBody>
      </p:sp>
      <p:sp>
        <p:nvSpPr>
          <p:cNvPr id="7" name="Text Box 5">
            <a:extLst>
              <a:ext uri="{FF2B5EF4-FFF2-40B4-BE49-F238E27FC236}">
                <a16:creationId xmlns:a16="http://schemas.microsoft.com/office/drawing/2014/main" id="{C35BE139-1B21-4287-BB3B-887989AE00A3}"/>
              </a:ext>
            </a:extLst>
          </p:cNvPr>
          <p:cNvSpPr txBox="1">
            <a:spLocks noChangeArrowheads="1"/>
          </p:cNvSpPr>
          <p:nvPr/>
        </p:nvSpPr>
        <p:spPr bwMode="auto">
          <a:xfrm>
            <a:off x="609704" y="1905056"/>
            <a:ext cx="6195909"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800" b="1" dirty="0">
                <a:solidFill>
                  <a:srgbClr val="000000"/>
                </a:solidFill>
                <a:latin typeface="楷体_GB2312" pitchFamily="49" charset="-122"/>
                <a:ea typeface="楷体_GB2312" pitchFamily="49" charset="-122"/>
              </a:rPr>
              <a:t>(2)</a:t>
            </a:r>
            <a:r>
              <a:rPr kumimoji="1" lang="zh-CN" altLang="en-US" sz="2800" b="1" dirty="0">
                <a:solidFill>
                  <a:srgbClr val="FF0066"/>
                </a:solidFill>
                <a:latin typeface="楷体_GB2312" pitchFamily="49" charset="-122"/>
                <a:ea typeface="楷体_GB2312" pitchFamily="49" charset="-122"/>
              </a:rPr>
              <a:t>规范性</a:t>
            </a:r>
            <a:r>
              <a:rPr kumimoji="1" lang="en-US" altLang="zh-CN" sz="2800" b="1" dirty="0">
                <a:solidFill>
                  <a:srgbClr val="000000"/>
                </a:solidFill>
                <a:latin typeface="楷体_GB2312" pitchFamily="49" charset="-122"/>
                <a:ea typeface="楷体_GB2312" pitchFamily="49" charset="-122"/>
              </a:rPr>
              <a:t>: </a:t>
            </a:r>
            <a:r>
              <a:rPr kumimoji="1" lang="en-US" altLang="zh-CN" sz="2800" b="1" i="1" dirty="0">
                <a:solidFill>
                  <a:srgbClr val="000000"/>
                </a:solidFill>
                <a:latin typeface="Times New Roman" panose="02020603050405020304" pitchFamily="18" charset="0"/>
                <a:ea typeface="楷体_GB2312" pitchFamily="49" charset="-122"/>
              </a:rPr>
              <a:t>P</a:t>
            </a:r>
            <a:r>
              <a:rPr kumimoji="1" lang="en-US" altLang="zh-CN" sz="2800" b="1" dirty="0">
                <a:solidFill>
                  <a:srgbClr val="000000"/>
                </a:solidFill>
                <a:latin typeface="Times New Roman" panose="02020603050405020304" pitchFamily="18" charset="0"/>
                <a:ea typeface="楷体_GB2312" pitchFamily="49" charset="-122"/>
              </a:rPr>
              <a:t>(</a:t>
            </a:r>
            <a:r>
              <a:rPr kumimoji="1" lang="el-GR" altLang="zh-CN" sz="2800" b="1" dirty="0">
                <a:solidFill>
                  <a:srgbClr val="000000"/>
                </a:solidFill>
                <a:latin typeface="Times New Roman" panose="02020603050405020304" pitchFamily="18" charset="0"/>
                <a:ea typeface="楷体_GB2312" pitchFamily="49" charset="-122"/>
                <a:sym typeface="Symbol" panose="05050102010706020507" pitchFamily="18" charset="2"/>
              </a:rPr>
              <a:t></a:t>
            </a:r>
            <a:r>
              <a:rPr kumimoji="1" lang="en-US" altLang="zh-CN" sz="2800" b="1" dirty="0">
                <a:solidFill>
                  <a:srgbClr val="000000"/>
                </a:solidFill>
                <a:latin typeface="Times New Roman" panose="02020603050405020304" pitchFamily="18" charset="0"/>
                <a:ea typeface="楷体_GB2312" pitchFamily="49" charset="-122"/>
              </a:rPr>
              <a:t>|</a:t>
            </a:r>
            <a:r>
              <a:rPr kumimoji="1" lang="en-US" altLang="zh-CN" sz="2800" b="1" i="1" dirty="0">
                <a:solidFill>
                  <a:srgbClr val="000000"/>
                </a:solidFill>
                <a:latin typeface="Times New Roman" panose="02020603050405020304" pitchFamily="18" charset="0"/>
                <a:ea typeface="楷体_GB2312" pitchFamily="49" charset="-122"/>
              </a:rPr>
              <a:t>B</a:t>
            </a:r>
            <a:r>
              <a:rPr kumimoji="1" lang="en-US" altLang="zh-CN" sz="2800" b="1" dirty="0">
                <a:solidFill>
                  <a:srgbClr val="000000"/>
                </a:solidFill>
                <a:latin typeface="Times New Roman" panose="02020603050405020304" pitchFamily="18" charset="0"/>
                <a:ea typeface="楷体_GB2312" pitchFamily="49" charset="-122"/>
              </a:rPr>
              <a:t>) =1</a:t>
            </a:r>
          </a:p>
        </p:txBody>
      </p:sp>
      <p:sp>
        <p:nvSpPr>
          <p:cNvPr id="8" name="Text Box 6">
            <a:extLst>
              <a:ext uri="{FF2B5EF4-FFF2-40B4-BE49-F238E27FC236}">
                <a16:creationId xmlns:a16="http://schemas.microsoft.com/office/drawing/2014/main" id="{EE80E676-8BFF-45D7-A162-598F57803306}"/>
              </a:ext>
            </a:extLst>
          </p:cNvPr>
          <p:cNvSpPr txBox="1">
            <a:spLocks noChangeArrowheads="1"/>
          </p:cNvSpPr>
          <p:nvPr/>
        </p:nvSpPr>
        <p:spPr bwMode="auto">
          <a:xfrm>
            <a:off x="609704" y="2438456"/>
            <a:ext cx="790405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800" b="1" dirty="0">
                <a:solidFill>
                  <a:srgbClr val="000000"/>
                </a:solidFill>
                <a:latin typeface="楷体_GB2312" pitchFamily="49" charset="-122"/>
                <a:ea typeface="楷体_GB2312" pitchFamily="49" charset="-122"/>
              </a:rPr>
              <a:t>(3)</a:t>
            </a:r>
            <a:r>
              <a:rPr kumimoji="1" lang="zh-CN" altLang="en-US" sz="2800" b="1" dirty="0">
                <a:solidFill>
                  <a:srgbClr val="FF0066"/>
                </a:solidFill>
                <a:latin typeface="楷体_GB2312" pitchFamily="49" charset="-122"/>
                <a:ea typeface="楷体_GB2312" pitchFamily="49" charset="-122"/>
              </a:rPr>
              <a:t>可列可加性</a:t>
            </a:r>
            <a:r>
              <a:rPr kumimoji="1" lang="en-US" altLang="zh-CN" sz="2800" b="1" dirty="0">
                <a:solidFill>
                  <a:srgbClr val="000000"/>
                </a:solidFill>
                <a:latin typeface="楷体_GB2312" pitchFamily="49" charset="-122"/>
                <a:ea typeface="楷体_GB2312" pitchFamily="49" charset="-122"/>
              </a:rPr>
              <a:t>:</a:t>
            </a:r>
            <a:r>
              <a:rPr kumimoji="1" lang="zh-CN" altLang="en-US" sz="2800" b="1" dirty="0">
                <a:solidFill>
                  <a:srgbClr val="000000"/>
                </a:solidFill>
                <a:latin typeface="楷体_GB2312" pitchFamily="49" charset="-122"/>
                <a:ea typeface="楷体_GB2312" pitchFamily="49" charset="-122"/>
              </a:rPr>
              <a:t>若可列无限多个事件</a:t>
            </a:r>
            <a:r>
              <a:rPr kumimoji="1" lang="en-US" altLang="zh-CN" sz="2800" b="1" i="1" dirty="0">
                <a:solidFill>
                  <a:srgbClr val="000000"/>
                </a:solidFill>
                <a:latin typeface="Times New Roman" panose="02020603050405020304" pitchFamily="18" charset="0"/>
                <a:ea typeface="楷体_GB2312" pitchFamily="49" charset="-122"/>
              </a:rPr>
              <a:t>A</a:t>
            </a:r>
            <a:r>
              <a:rPr kumimoji="1" lang="en-US" altLang="zh-CN" sz="2800" b="1" i="1" baseline="-25000" dirty="0">
                <a:solidFill>
                  <a:srgbClr val="000000"/>
                </a:solidFill>
                <a:latin typeface="Times New Roman" panose="02020603050405020304" pitchFamily="18" charset="0"/>
                <a:ea typeface="楷体_GB2312" pitchFamily="49" charset="-122"/>
              </a:rPr>
              <a:t>k</a:t>
            </a:r>
            <a:r>
              <a:rPr kumimoji="1" lang="en-US" altLang="zh-CN" sz="2800" b="1" dirty="0">
                <a:solidFill>
                  <a:srgbClr val="000000"/>
                </a:solidFill>
                <a:latin typeface="楷体_GB2312" pitchFamily="49" charset="-122"/>
                <a:ea typeface="楷体_GB2312" pitchFamily="49" charset="-122"/>
              </a:rPr>
              <a:t>(</a:t>
            </a:r>
            <a:r>
              <a:rPr kumimoji="1" lang="en-US" altLang="zh-CN" sz="2800" b="1" i="1" dirty="0">
                <a:solidFill>
                  <a:srgbClr val="000000"/>
                </a:solidFill>
                <a:latin typeface="Times New Roman" panose="02020603050405020304" pitchFamily="18" charset="0"/>
                <a:ea typeface="楷体_GB2312" pitchFamily="49" charset="-122"/>
              </a:rPr>
              <a:t>k</a:t>
            </a:r>
            <a:r>
              <a:rPr kumimoji="1" lang="en-US" altLang="zh-CN" sz="2800" b="1" dirty="0">
                <a:solidFill>
                  <a:srgbClr val="000000"/>
                </a:solidFill>
                <a:latin typeface="楷体_GB2312" pitchFamily="49" charset="-122"/>
                <a:ea typeface="楷体_GB2312" pitchFamily="49" charset="-122"/>
              </a:rPr>
              <a:t>=1,2,</a:t>
            </a:r>
            <a:r>
              <a:rPr kumimoji="1" lang="en-US" altLang="zh-CN" sz="2800" b="1" dirty="0">
                <a:solidFill>
                  <a:srgbClr val="000000"/>
                </a:solidFill>
                <a:latin typeface="Times New Roman" panose="02020603050405020304" pitchFamily="18" charset="0"/>
                <a:ea typeface="楷体_GB2312" pitchFamily="49" charset="-122"/>
              </a:rPr>
              <a:t>…</a:t>
            </a:r>
            <a:r>
              <a:rPr kumimoji="1" lang="en-US" altLang="zh-CN" sz="2800" b="1" dirty="0">
                <a:solidFill>
                  <a:srgbClr val="000000"/>
                </a:solidFill>
                <a:latin typeface="楷体_GB2312" pitchFamily="49" charset="-122"/>
                <a:ea typeface="楷体_GB2312" pitchFamily="49" charset="-122"/>
              </a:rPr>
              <a:t>)</a:t>
            </a:r>
          </a:p>
          <a:p>
            <a:r>
              <a:rPr kumimoji="1" lang="en-US" altLang="zh-CN" sz="2800" b="1" dirty="0">
                <a:solidFill>
                  <a:srgbClr val="000000"/>
                </a:solidFill>
                <a:latin typeface="楷体_GB2312" pitchFamily="49" charset="-122"/>
                <a:ea typeface="楷体_GB2312" pitchFamily="49" charset="-122"/>
              </a:rPr>
              <a:t>   </a:t>
            </a:r>
            <a:r>
              <a:rPr kumimoji="1" lang="zh-CN" altLang="en-US" sz="2800" b="1" dirty="0">
                <a:solidFill>
                  <a:srgbClr val="000000"/>
                </a:solidFill>
                <a:latin typeface="楷体_GB2312" pitchFamily="49" charset="-122"/>
                <a:ea typeface="楷体_GB2312" pitchFamily="49" charset="-122"/>
              </a:rPr>
              <a:t>两两互斥</a:t>
            </a:r>
            <a:r>
              <a:rPr kumimoji="1" lang="en-US" altLang="zh-CN" sz="2800" b="1" dirty="0">
                <a:solidFill>
                  <a:srgbClr val="000000"/>
                </a:solidFill>
                <a:latin typeface="楷体_GB2312" pitchFamily="49" charset="-122"/>
                <a:ea typeface="楷体_GB2312" pitchFamily="49" charset="-122"/>
              </a:rPr>
              <a:t>,</a:t>
            </a:r>
            <a:r>
              <a:rPr kumimoji="1" lang="zh-CN" altLang="en-US" sz="2800" b="1" dirty="0">
                <a:solidFill>
                  <a:srgbClr val="000000"/>
                </a:solidFill>
                <a:latin typeface="楷体_GB2312" pitchFamily="49" charset="-122"/>
                <a:ea typeface="楷体_GB2312" pitchFamily="49" charset="-122"/>
              </a:rPr>
              <a:t>则有</a:t>
            </a:r>
            <a:r>
              <a:rPr kumimoji="1" lang="zh-CN" altLang="en-US" sz="2800" dirty="0">
                <a:latin typeface="楷体_GB2312" pitchFamily="49" charset="-122"/>
                <a:ea typeface="楷体_GB2312" pitchFamily="49" charset="-122"/>
              </a:rPr>
              <a:t> </a:t>
            </a:r>
          </a:p>
        </p:txBody>
      </p:sp>
      <p:graphicFrame>
        <p:nvGraphicFramePr>
          <p:cNvPr id="9" name="Object 9">
            <a:extLst>
              <a:ext uri="{FF2B5EF4-FFF2-40B4-BE49-F238E27FC236}">
                <a16:creationId xmlns:a16="http://schemas.microsoft.com/office/drawing/2014/main" id="{5C0250B3-6223-4264-A62D-62C84E6E3FF8}"/>
              </a:ext>
            </a:extLst>
          </p:cNvPr>
          <p:cNvGraphicFramePr>
            <a:graphicFrameLocks noChangeAspect="1"/>
          </p:cNvGraphicFramePr>
          <p:nvPr>
            <p:extLst>
              <p:ext uri="{D42A27DB-BD31-4B8C-83A1-F6EECF244321}">
                <p14:modId xmlns:p14="http://schemas.microsoft.com/office/powerpoint/2010/main" val="3526162054"/>
              </p:ext>
            </p:extLst>
          </p:nvPr>
        </p:nvGraphicFramePr>
        <p:xfrm>
          <a:off x="1676400" y="4360919"/>
          <a:ext cx="3429000" cy="530225"/>
        </p:xfrm>
        <a:graphic>
          <a:graphicData uri="http://schemas.openxmlformats.org/presentationml/2006/ole">
            <mc:AlternateContent xmlns:mc="http://schemas.openxmlformats.org/markup-compatibility/2006">
              <mc:Choice xmlns:v="urn:schemas-microsoft-com:vml" Requires="v">
                <p:oleObj spid="_x0000_s16611" name="公式" r:id="rId5" imgW="1473120" imgH="228600" progId="Equation.3">
                  <p:embed/>
                </p:oleObj>
              </mc:Choice>
              <mc:Fallback>
                <p:oleObj name="公式" r:id="rId5" imgW="1473120" imgH="228600" progId="Equation.3">
                  <p:embed/>
                  <p:pic>
                    <p:nvPicPr>
                      <p:cNvPr id="45065" name="Object 9">
                        <a:extLst>
                          <a:ext uri="{FF2B5EF4-FFF2-40B4-BE49-F238E27FC236}">
                            <a16:creationId xmlns:a16="http://schemas.microsoft.com/office/drawing/2014/main" id="{86F4ECC5-EE51-4EFD-A83D-919EE86A2E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4360919"/>
                        <a:ext cx="3429000"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11">
            <a:extLst>
              <a:ext uri="{FF2B5EF4-FFF2-40B4-BE49-F238E27FC236}">
                <a16:creationId xmlns:a16="http://schemas.microsoft.com/office/drawing/2014/main" id="{DD0C4A09-5B40-4ADC-9FD6-F98D1DF2CB4A}"/>
              </a:ext>
            </a:extLst>
          </p:cNvPr>
          <p:cNvSpPr txBox="1">
            <a:spLocks noChangeArrowheads="1"/>
          </p:cNvSpPr>
          <p:nvPr/>
        </p:nvSpPr>
        <p:spPr bwMode="auto">
          <a:xfrm>
            <a:off x="1676400" y="5029256"/>
            <a:ext cx="5791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i="1" dirty="0">
                <a:solidFill>
                  <a:srgbClr val="000000"/>
                </a:solidFill>
                <a:latin typeface="Times New Roman" panose="02020603050405020304" pitchFamily="18" charset="0"/>
              </a:rPr>
              <a:t>P</a:t>
            </a:r>
            <a:r>
              <a:rPr kumimoji="1" lang="en-US" altLang="zh-CN" sz="2800" b="1" dirty="0">
                <a:solidFill>
                  <a:srgbClr val="000000"/>
                </a:solidFill>
                <a:latin typeface="Times New Roman" panose="02020603050405020304" pitchFamily="18" charset="0"/>
              </a:rPr>
              <a:t>(</a:t>
            </a:r>
            <a:r>
              <a:rPr kumimoji="1" lang="en-US" altLang="zh-CN" sz="2800" b="1" i="1" dirty="0">
                <a:solidFill>
                  <a:srgbClr val="000000"/>
                </a:solidFill>
                <a:latin typeface="Times New Roman" panose="02020603050405020304" pitchFamily="18" charset="0"/>
              </a:rPr>
              <a:t>A</a:t>
            </a:r>
            <a:r>
              <a:rPr kumimoji="1" lang="en-US" altLang="zh-CN" sz="2800" b="1" baseline="-25000" dirty="0">
                <a:solidFill>
                  <a:srgbClr val="000000"/>
                </a:solidFill>
                <a:latin typeface="Times New Roman" panose="02020603050405020304" pitchFamily="18" charset="0"/>
              </a:rPr>
              <a:t>1</a:t>
            </a:r>
            <a:r>
              <a:rPr kumimoji="1" lang="en-US" altLang="zh-CN" sz="2800" b="1" dirty="0">
                <a:solidFill>
                  <a:srgbClr val="000000"/>
                </a:solidFill>
                <a:latin typeface="Times New Roman" panose="02020603050405020304" pitchFamily="18" charset="0"/>
                <a:ea typeface="BatangChe" panose="02030609000101010101" pitchFamily="49" charset="-127"/>
              </a:rPr>
              <a:t>∪</a:t>
            </a:r>
            <a:r>
              <a:rPr kumimoji="1" lang="en-US" altLang="zh-CN" sz="2800" b="1" i="1" dirty="0">
                <a:solidFill>
                  <a:srgbClr val="000000"/>
                </a:solidFill>
                <a:latin typeface="Times New Roman" panose="02020603050405020304" pitchFamily="18" charset="0"/>
                <a:ea typeface="BatangChe" panose="02030609000101010101" pitchFamily="49" charset="-127"/>
              </a:rPr>
              <a:t>A</a:t>
            </a:r>
            <a:r>
              <a:rPr kumimoji="1" lang="en-US" altLang="zh-CN" sz="2800" b="1" baseline="-25000" dirty="0">
                <a:solidFill>
                  <a:srgbClr val="000000"/>
                </a:solidFill>
                <a:latin typeface="Times New Roman" panose="02020603050405020304" pitchFamily="18" charset="0"/>
                <a:ea typeface="BatangChe" panose="02030609000101010101" pitchFamily="49" charset="-127"/>
              </a:rPr>
              <a:t>2</a:t>
            </a:r>
            <a:r>
              <a:rPr kumimoji="1" lang="en-US" altLang="zh-CN" sz="2800" b="1" dirty="0">
                <a:solidFill>
                  <a:srgbClr val="000000"/>
                </a:solidFill>
                <a:latin typeface="Times New Roman" panose="02020603050405020304" pitchFamily="18" charset="0"/>
                <a:ea typeface="BatangChe" panose="02030609000101010101" pitchFamily="49" charset="-127"/>
              </a:rPr>
              <a:t>|</a:t>
            </a:r>
            <a:r>
              <a:rPr kumimoji="1" lang="en-US" altLang="zh-CN" sz="2800" b="1" i="1" dirty="0">
                <a:solidFill>
                  <a:srgbClr val="000000"/>
                </a:solidFill>
                <a:latin typeface="Times New Roman" panose="02020603050405020304" pitchFamily="18" charset="0"/>
                <a:ea typeface="BatangChe" panose="02030609000101010101" pitchFamily="49" charset="-127"/>
              </a:rPr>
              <a:t>B</a:t>
            </a:r>
            <a:r>
              <a:rPr kumimoji="1" lang="en-US" altLang="zh-CN" sz="2800" b="1" dirty="0">
                <a:solidFill>
                  <a:srgbClr val="000000"/>
                </a:solidFill>
                <a:latin typeface="Times New Roman" panose="02020603050405020304" pitchFamily="18" charset="0"/>
              </a:rPr>
              <a:t>)=</a:t>
            </a:r>
            <a:r>
              <a:rPr kumimoji="1" lang="en-US" altLang="zh-CN" sz="2800" b="1" i="1" dirty="0">
                <a:solidFill>
                  <a:srgbClr val="000000"/>
                </a:solidFill>
                <a:latin typeface="Times New Roman" panose="02020603050405020304" pitchFamily="18" charset="0"/>
              </a:rPr>
              <a:t>P</a:t>
            </a:r>
            <a:r>
              <a:rPr kumimoji="1" lang="en-US" altLang="zh-CN" sz="2800" b="1" dirty="0">
                <a:solidFill>
                  <a:srgbClr val="000000"/>
                </a:solidFill>
                <a:latin typeface="Times New Roman" panose="02020603050405020304" pitchFamily="18" charset="0"/>
              </a:rPr>
              <a:t>(</a:t>
            </a:r>
            <a:r>
              <a:rPr kumimoji="1" lang="en-US" altLang="zh-CN" sz="2800" b="1" i="1" dirty="0">
                <a:solidFill>
                  <a:srgbClr val="000000"/>
                </a:solidFill>
                <a:latin typeface="Times New Roman" panose="02020603050405020304" pitchFamily="18" charset="0"/>
              </a:rPr>
              <a:t>A</a:t>
            </a:r>
            <a:r>
              <a:rPr kumimoji="1" lang="en-US" altLang="zh-CN" sz="2800" b="1" baseline="-25000" dirty="0">
                <a:solidFill>
                  <a:srgbClr val="000000"/>
                </a:solidFill>
                <a:latin typeface="Times New Roman" panose="02020603050405020304" pitchFamily="18" charset="0"/>
              </a:rPr>
              <a:t>1</a:t>
            </a:r>
            <a:r>
              <a:rPr kumimoji="1" lang="en-US" altLang="zh-CN" sz="2800" b="1" dirty="0">
                <a:solidFill>
                  <a:srgbClr val="000000"/>
                </a:solidFill>
                <a:latin typeface="Times New Roman" panose="02020603050405020304" pitchFamily="18" charset="0"/>
              </a:rPr>
              <a:t>|</a:t>
            </a:r>
            <a:r>
              <a:rPr kumimoji="1" lang="en-US" altLang="zh-CN" sz="2800" b="1" i="1" dirty="0">
                <a:solidFill>
                  <a:srgbClr val="000000"/>
                </a:solidFill>
                <a:latin typeface="Times New Roman" panose="02020603050405020304" pitchFamily="18" charset="0"/>
              </a:rPr>
              <a:t>B</a:t>
            </a:r>
            <a:r>
              <a:rPr kumimoji="1" lang="en-US" altLang="zh-CN" sz="2800" b="1" dirty="0">
                <a:solidFill>
                  <a:srgbClr val="000000"/>
                </a:solidFill>
                <a:latin typeface="Times New Roman" panose="02020603050405020304" pitchFamily="18" charset="0"/>
              </a:rPr>
              <a:t>)+</a:t>
            </a:r>
            <a:r>
              <a:rPr kumimoji="1" lang="en-US" altLang="zh-CN" sz="2800" b="1" i="1" dirty="0">
                <a:solidFill>
                  <a:srgbClr val="000000"/>
                </a:solidFill>
                <a:latin typeface="Times New Roman" panose="02020603050405020304" pitchFamily="18" charset="0"/>
              </a:rPr>
              <a:t>P</a:t>
            </a:r>
            <a:r>
              <a:rPr kumimoji="1" lang="en-US" altLang="zh-CN" sz="2800" b="1" dirty="0">
                <a:solidFill>
                  <a:srgbClr val="000000"/>
                </a:solidFill>
                <a:latin typeface="Times New Roman" panose="02020603050405020304" pitchFamily="18" charset="0"/>
              </a:rPr>
              <a:t>(</a:t>
            </a:r>
            <a:r>
              <a:rPr kumimoji="1" lang="en-US" altLang="zh-CN" sz="2800" b="1" i="1" dirty="0">
                <a:solidFill>
                  <a:srgbClr val="000000"/>
                </a:solidFill>
                <a:latin typeface="Times New Roman" panose="02020603050405020304" pitchFamily="18" charset="0"/>
              </a:rPr>
              <a:t>A</a:t>
            </a:r>
            <a:r>
              <a:rPr kumimoji="1" lang="en-US" altLang="zh-CN" sz="2800" b="1" baseline="-25000" dirty="0">
                <a:solidFill>
                  <a:srgbClr val="000000"/>
                </a:solidFill>
                <a:latin typeface="Times New Roman" panose="02020603050405020304" pitchFamily="18" charset="0"/>
              </a:rPr>
              <a:t>2</a:t>
            </a:r>
            <a:r>
              <a:rPr kumimoji="1" lang="en-US" altLang="zh-CN" sz="2800" b="1" dirty="0">
                <a:solidFill>
                  <a:srgbClr val="000000"/>
                </a:solidFill>
                <a:latin typeface="Times New Roman" panose="02020603050405020304" pitchFamily="18" charset="0"/>
              </a:rPr>
              <a:t>|</a:t>
            </a:r>
            <a:r>
              <a:rPr kumimoji="1" lang="en-US" altLang="zh-CN" sz="2800" b="1" i="1" dirty="0">
                <a:solidFill>
                  <a:srgbClr val="000000"/>
                </a:solidFill>
                <a:latin typeface="Times New Roman" panose="02020603050405020304" pitchFamily="18" charset="0"/>
              </a:rPr>
              <a:t>B</a:t>
            </a:r>
            <a:r>
              <a:rPr kumimoji="1" lang="en-US" altLang="zh-CN" sz="2800" b="1" dirty="0">
                <a:solidFill>
                  <a:srgbClr val="000000"/>
                </a:solidFill>
                <a:latin typeface="Times New Roman" panose="02020603050405020304" pitchFamily="18" charset="0"/>
              </a:rPr>
              <a:t>)</a:t>
            </a:r>
          </a:p>
          <a:p>
            <a:r>
              <a:rPr kumimoji="1" lang="en-US" altLang="zh-CN" sz="2800" b="1" dirty="0">
                <a:solidFill>
                  <a:srgbClr val="000000"/>
                </a:solidFill>
                <a:latin typeface="Times New Roman" panose="02020603050405020304" pitchFamily="18" charset="0"/>
              </a:rPr>
              <a:t>                                        </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i="1" dirty="0">
                <a:solidFill>
                  <a:srgbClr val="000000"/>
                </a:solidFill>
                <a:latin typeface="Times New Roman" panose="02020603050405020304" pitchFamily="18" charset="0"/>
              </a:rPr>
              <a:t>P</a:t>
            </a:r>
            <a:r>
              <a:rPr kumimoji="1" lang="en-US" altLang="zh-CN" sz="2800" b="1" dirty="0">
                <a:solidFill>
                  <a:srgbClr val="000000"/>
                </a:solidFill>
                <a:latin typeface="Times New Roman" panose="02020603050405020304" pitchFamily="18" charset="0"/>
              </a:rPr>
              <a:t>(</a:t>
            </a:r>
            <a:r>
              <a:rPr kumimoji="1" lang="en-US" altLang="zh-CN" sz="2800" b="1" i="1" dirty="0">
                <a:solidFill>
                  <a:srgbClr val="000000"/>
                </a:solidFill>
                <a:latin typeface="Times New Roman" panose="02020603050405020304" pitchFamily="18" charset="0"/>
              </a:rPr>
              <a:t>A</a:t>
            </a:r>
            <a:r>
              <a:rPr kumimoji="1" lang="en-US" altLang="zh-CN" sz="2800" b="1" baseline="-25000" dirty="0">
                <a:solidFill>
                  <a:srgbClr val="000000"/>
                </a:solidFill>
                <a:latin typeface="Times New Roman" panose="02020603050405020304" pitchFamily="18" charset="0"/>
              </a:rPr>
              <a:t>1</a:t>
            </a:r>
            <a:r>
              <a:rPr kumimoji="1" lang="en-US" altLang="zh-CN" sz="2800" b="1" i="1" dirty="0">
                <a:solidFill>
                  <a:srgbClr val="000000"/>
                </a:solidFill>
                <a:latin typeface="Times New Roman" panose="02020603050405020304" pitchFamily="18" charset="0"/>
              </a:rPr>
              <a:t>A</a:t>
            </a:r>
            <a:r>
              <a:rPr kumimoji="1" lang="en-US" altLang="zh-CN" sz="2800" b="1" baseline="-25000" dirty="0">
                <a:solidFill>
                  <a:srgbClr val="000000"/>
                </a:solidFill>
                <a:latin typeface="Times New Roman" panose="02020603050405020304" pitchFamily="18" charset="0"/>
              </a:rPr>
              <a:t>2</a:t>
            </a:r>
            <a:r>
              <a:rPr kumimoji="1" lang="en-US" altLang="zh-CN" sz="2800" b="1" dirty="0">
                <a:solidFill>
                  <a:srgbClr val="000000"/>
                </a:solidFill>
                <a:latin typeface="Times New Roman" panose="02020603050405020304" pitchFamily="18" charset="0"/>
              </a:rPr>
              <a:t>|</a:t>
            </a:r>
            <a:r>
              <a:rPr kumimoji="1" lang="en-US" altLang="zh-CN" sz="2800" b="1" i="1" dirty="0">
                <a:solidFill>
                  <a:srgbClr val="000000"/>
                </a:solidFill>
                <a:latin typeface="Times New Roman" panose="02020603050405020304" pitchFamily="18" charset="0"/>
              </a:rPr>
              <a:t>B</a:t>
            </a:r>
            <a:r>
              <a:rPr kumimoji="1" lang="en-US" altLang="zh-CN" sz="2800" b="1" dirty="0">
                <a:solidFill>
                  <a:srgbClr val="000000"/>
                </a:solidFill>
                <a:latin typeface="Times New Roman" panose="02020603050405020304" pitchFamily="18" charset="0"/>
              </a:rPr>
              <a:t>)</a:t>
            </a:r>
          </a:p>
        </p:txBody>
      </p:sp>
      <p:sp>
        <p:nvSpPr>
          <p:cNvPr id="11" name="Text Box 12">
            <a:extLst>
              <a:ext uri="{FF2B5EF4-FFF2-40B4-BE49-F238E27FC236}">
                <a16:creationId xmlns:a16="http://schemas.microsoft.com/office/drawing/2014/main" id="{7F179616-687E-4219-AFA1-4BEA91E3C4E9}"/>
              </a:ext>
            </a:extLst>
          </p:cNvPr>
          <p:cNvSpPr txBox="1">
            <a:spLocks noChangeArrowheads="1"/>
          </p:cNvSpPr>
          <p:nvPr/>
        </p:nvSpPr>
        <p:spPr bwMode="auto">
          <a:xfrm>
            <a:off x="863600" y="3992619"/>
            <a:ext cx="10054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FF"/>
                </a:solidFill>
                <a:latin typeface="楷体_GB2312" pitchFamily="49" charset="-122"/>
                <a:ea typeface="楷体_GB2312" pitchFamily="49" charset="-122"/>
              </a:rPr>
              <a:t>另有</a:t>
            </a:r>
            <a:r>
              <a:rPr kumimoji="1" lang="en-US" altLang="zh-CN" sz="2800" b="1" dirty="0">
                <a:solidFill>
                  <a:srgbClr val="000000"/>
                </a:solidFill>
                <a:latin typeface="楷体_GB2312" pitchFamily="49" charset="-122"/>
                <a:ea typeface="楷体_GB2312" pitchFamily="49" charset="-122"/>
              </a:rPr>
              <a:t>:</a:t>
            </a:r>
          </a:p>
        </p:txBody>
      </p:sp>
    </p:spTree>
    <p:extLst>
      <p:ext uri="{BB962C8B-B14F-4D97-AF65-F5344CB8AC3E}">
        <p14:creationId xmlns:p14="http://schemas.microsoft.com/office/powerpoint/2010/main" val="413979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8" grpId="0" autoUpdateAnimBg="0"/>
      <p:bldP spid="10" grpId="0"/>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2BF7BD-102F-45ED-90B0-7D0AB0081EF2}"/>
              </a:ext>
            </a:extLst>
          </p:cNvPr>
          <p:cNvSpPr>
            <a:spLocks noGrp="1"/>
          </p:cNvSpPr>
          <p:nvPr>
            <p:ph type="title"/>
          </p:nvPr>
        </p:nvSpPr>
        <p:spPr/>
        <p:txBody>
          <a:bodyPr/>
          <a:lstStyle/>
          <a:p>
            <a:r>
              <a:rPr lang="en-US" altLang="zh-CN" dirty="0"/>
              <a:t>3.3-1 </a:t>
            </a:r>
            <a:r>
              <a:rPr lang="zh-CN" altLang="en-US" dirty="0"/>
              <a:t>条件概率</a:t>
            </a:r>
          </a:p>
        </p:txBody>
      </p:sp>
      <p:sp>
        <p:nvSpPr>
          <p:cNvPr id="3" name="内容占位符 2">
            <a:extLst>
              <a:ext uri="{FF2B5EF4-FFF2-40B4-BE49-F238E27FC236}">
                <a16:creationId xmlns:a16="http://schemas.microsoft.com/office/drawing/2014/main" id="{549E0B14-E799-4326-8EA2-05E8011E56B1}"/>
              </a:ext>
            </a:extLst>
          </p:cNvPr>
          <p:cNvSpPr>
            <a:spLocks noGrp="1"/>
          </p:cNvSpPr>
          <p:nvPr>
            <p:ph idx="1"/>
          </p:nvPr>
        </p:nvSpPr>
        <p:spPr/>
        <p:txBody>
          <a:bodyPr/>
          <a:lstStyle/>
          <a:p>
            <a:r>
              <a:rPr lang="zh-CN" altLang="en-US" dirty="0">
                <a:solidFill>
                  <a:srgbClr val="FF0000"/>
                </a:solidFill>
              </a:rPr>
              <a:t>例</a:t>
            </a:r>
          </a:p>
        </p:txBody>
      </p:sp>
      <p:sp>
        <p:nvSpPr>
          <p:cNvPr id="4" name="Text Box 4">
            <a:extLst>
              <a:ext uri="{FF2B5EF4-FFF2-40B4-BE49-F238E27FC236}">
                <a16:creationId xmlns:a16="http://schemas.microsoft.com/office/drawing/2014/main" id="{6A9787D2-0F37-42ED-B5E5-4F3E8B9618BE}"/>
              </a:ext>
            </a:extLst>
          </p:cNvPr>
          <p:cNvSpPr txBox="1">
            <a:spLocks noChangeArrowheads="1"/>
          </p:cNvSpPr>
          <p:nvPr/>
        </p:nvSpPr>
        <p:spPr bwMode="auto">
          <a:xfrm>
            <a:off x="685800" y="914400"/>
            <a:ext cx="76962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1077913" indent="-457200">
              <a:defRPr>
                <a:solidFill>
                  <a:schemeClr val="tx1"/>
                </a:solidFill>
                <a:latin typeface="Arial" panose="020B0604020202020204" pitchFamily="34" charset="0"/>
                <a:ea typeface="宋体" panose="02010600030101010101" pitchFamily="2" charset="-122"/>
              </a:defRPr>
            </a:lvl2pPr>
            <a:lvl3pPr marL="1714500" indent="-457200">
              <a:defRPr>
                <a:solidFill>
                  <a:schemeClr val="tx1"/>
                </a:solidFill>
                <a:latin typeface="Arial" panose="020B0604020202020204" pitchFamily="34" charset="0"/>
                <a:ea typeface="宋体" panose="02010600030101010101" pitchFamily="2" charset="-122"/>
              </a:defRPr>
            </a:lvl3pPr>
            <a:lvl4pPr marL="2351088" indent="-457200">
              <a:defRPr>
                <a:solidFill>
                  <a:schemeClr val="tx1"/>
                </a:solidFill>
                <a:latin typeface="Arial" panose="020B0604020202020204" pitchFamily="34" charset="0"/>
                <a:ea typeface="宋体" panose="02010600030101010101" pitchFamily="2" charset="-122"/>
              </a:defRPr>
            </a:lvl4pPr>
            <a:lvl5pPr marL="2987675" indent="-457200">
              <a:defRPr>
                <a:solidFill>
                  <a:schemeClr val="tx1"/>
                </a:solidFill>
                <a:latin typeface="Arial" panose="020B0604020202020204" pitchFamily="34" charset="0"/>
                <a:ea typeface="宋体" panose="02010600030101010101" pitchFamily="2" charset="-122"/>
              </a:defRPr>
            </a:lvl5pPr>
            <a:lvl6pPr marL="3444875"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902075"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4359275"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816475"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800" b="1" dirty="0">
                <a:solidFill>
                  <a:srgbClr val="000000"/>
                </a:solidFill>
                <a:latin typeface="楷体_GB2312" pitchFamily="49" charset="-122"/>
                <a:ea typeface="楷体_GB2312" pitchFamily="49" charset="-122"/>
              </a:rPr>
              <a:t>某人外出旅游两天</a:t>
            </a:r>
            <a:r>
              <a:rPr kumimoji="1" lang="en-US" altLang="zh-CN" sz="2800" b="1" dirty="0">
                <a:solidFill>
                  <a:srgbClr val="000000"/>
                </a:solidFill>
                <a:latin typeface="楷体_GB2312" pitchFamily="49" charset="-122"/>
                <a:ea typeface="楷体_GB2312" pitchFamily="49" charset="-122"/>
              </a:rPr>
              <a:t>, </a:t>
            </a:r>
            <a:r>
              <a:rPr kumimoji="1" lang="zh-CN" altLang="en-US" sz="2800" b="1" dirty="0">
                <a:solidFill>
                  <a:srgbClr val="000000"/>
                </a:solidFill>
                <a:latin typeface="楷体_GB2312" pitchFamily="49" charset="-122"/>
                <a:ea typeface="楷体_GB2312" pitchFamily="49" charset="-122"/>
              </a:rPr>
              <a:t>需知道两天的天气情况</a:t>
            </a:r>
            <a:r>
              <a:rPr kumimoji="1" lang="en-US" altLang="zh-CN" sz="2800" b="1" dirty="0">
                <a:solidFill>
                  <a:srgbClr val="000000"/>
                </a:solidFill>
                <a:latin typeface="楷体_GB2312" pitchFamily="49" charset="-122"/>
                <a:ea typeface="楷体_GB2312" pitchFamily="49" charset="-122"/>
              </a:rPr>
              <a:t>, </a:t>
            </a:r>
            <a:r>
              <a:rPr kumimoji="1" lang="zh-CN" altLang="en-US" sz="2800" b="1" dirty="0">
                <a:solidFill>
                  <a:srgbClr val="000000"/>
                </a:solidFill>
                <a:latin typeface="楷体_GB2312" pitchFamily="49" charset="-122"/>
                <a:ea typeface="楷体_GB2312" pitchFamily="49" charset="-122"/>
              </a:rPr>
              <a:t>据预报</a:t>
            </a:r>
            <a:r>
              <a:rPr kumimoji="1" lang="en-US" altLang="zh-CN" sz="2800" b="1" dirty="0">
                <a:solidFill>
                  <a:srgbClr val="000000"/>
                </a:solidFill>
                <a:latin typeface="楷体_GB2312" pitchFamily="49" charset="-122"/>
                <a:ea typeface="楷体_GB2312" pitchFamily="49" charset="-122"/>
              </a:rPr>
              <a:t>, </a:t>
            </a:r>
            <a:r>
              <a:rPr kumimoji="1" lang="zh-CN" altLang="en-US" sz="2800" b="1" dirty="0">
                <a:solidFill>
                  <a:srgbClr val="000000"/>
                </a:solidFill>
                <a:latin typeface="楷体_GB2312" pitchFamily="49" charset="-122"/>
                <a:ea typeface="楷体_GB2312" pitchFamily="49" charset="-122"/>
              </a:rPr>
              <a:t>第一天下雨的概率为 </a:t>
            </a:r>
            <a:r>
              <a:rPr kumimoji="1" lang="en-US" altLang="zh-CN" sz="2800" b="1" dirty="0">
                <a:solidFill>
                  <a:srgbClr val="000000"/>
                </a:solidFill>
                <a:latin typeface="楷体_GB2312" pitchFamily="49" charset="-122"/>
                <a:ea typeface="楷体_GB2312" pitchFamily="49" charset="-122"/>
              </a:rPr>
              <a:t>0.6,</a:t>
            </a:r>
            <a:r>
              <a:rPr kumimoji="1" lang="zh-CN" altLang="en-US" sz="2800" b="1" dirty="0">
                <a:solidFill>
                  <a:srgbClr val="000000"/>
                </a:solidFill>
                <a:latin typeface="楷体_GB2312" pitchFamily="49" charset="-122"/>
                <a:ea typeface="楷体_GB2312" pitchFamily="49" charset="-122"/>
              </a:rPr>
              <a:t>第二天下雨的概率为</a:t>
            </a:r>
            <a:r>
              <a:rPr kumimoji="1" lang="en-US" altLang="zh-CN" sz="2800" b="1" dirty="0">
                <a:solidFill>
                  <a:srgbClr val="000000"/>
                </a:solidFill>
                <a:latin typeface="楷体_GB2312" pitchFamily="49" charset="-122"/>
                <a:ea typeface="楷体_GB2312" pitchFamily="49" charset="-122"/>
              </a:rPr>
              <a:t>0.3, </a:t>
            </a:r>
            <a:r>
              <a:rPr kumimoji="1" lang="zh-CN" altLang="en-US" sz="2800" b="1" dirty="0">
                <a:solidFill>
                  <a:srgbClr val="000000"/>
                </a:solidFill>
                <a:latin typeface="楷体_GB2312" pitchFamily="49" charset="-122"/>
                <a:ea typeface="楷体_GB2312" pitchFamily="49" charset="-122"/>
              </a:rPr>
              <a:t>两天都下雨的概率为</a:t>
            </a:r>
            <a:r>
              <a:rPr kumimoji="1" lang="en-US" altLang="zh-CN" sz="2800" b="1" dirty="0">
                <a:solidFill>
                  <a:srgbClr val="000000"/>
                </a:solidFill>
                <a:latin typeface="楷体_GB2312" pitchFamily="49" charset="-122"/>
                <a:ea typeface="楷体_GB2312" pitchFamily="49" charset="-122"/>
              </a:rPr>
              <a:t>0.1</a:t>
            </a:r>
            <a:r>
              <a:rPr kumimoji="1" lang="zh-CN" altLang="en-US" sz="2800" b="1" dirty="0">
                <a:solidFill>
                  <a:srgbClr val="000000"/>
                </a:solidFill>
                <a:latin typeface="楷体_GB2312" pitchFamily="49" charset="-122"/>
                <a:ea typeface="楷体_GB2312" pitchFamily="49" charset="-122"/>
              </a:rPr>
              <a:t>，求第一天下雨时</a:t>
            </a:r>
            <a:r>
              <a:rPr kumimoji="1" lang="en-US" altLang="zh-CN" sz="2800" b="1" dirty="0">
                <a:solidFill>
                  <a:srgbClr val="000000"/>
                </a:solidFill>
                <a:latin typeface="楷体_GB2312" pitchFamily="49" charset="-122"/>
                <a:ea typeface="楷体_GB2312" pitchFamily="49" charset="-122"/>
              </a:rPr>
              <a:t>, </a:t>
            </a:r>
            <a:r>
              <a:rPr kumimoji="1" lang="zh-CN" altLang="en-US" sz="2800" b="1" dirty="0">
                <a:solidFill>
                  <a:srgbClr val="000000"/>
                </a:solidFill>
                <a:latin typeface="楷体_GB2312" pitchFamily="49" charset="-122"/>
                <a:ea typeface="楷体_GB2312" pitchFamily="49" charset="-122"/>
              </a:rPr>
              <a:t>第二天不下雨的概率。</a:t>
            </a:r>
          </a:p>
        </p:txBody>
      </p:sp>
      <p:sp>
        <p:nvSpPr>
          <p:cNvPr id="5" name="Text Box 5">
            <a:extLst>
              <a:ext uri="{FF2B5EF4-FFF2-40B4-BE49-F238E27FC236}">
                <a16:creationId xmlns:a16="http://schemas.microsoft.com/office/drawing/2014/main" id="{CB9078FB-4F39-4313-A5D8-0C0B55DA506A}"/>
              </a:ext>
            </a:extLst>
          </p:cNvPr>
          <p:cNvSpPr txBox="1">
            <a:spLocks noChangeArrowheads="1"/>
          </p:cNvSpPr>
          <p:nvPr/>
        </p:nvSpPr>
        <p:spPr bwMode="auto">
          <a:xfrm>
            <a:off x="838200" y="3048000"/>
            <a:ext cx="1304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000000"/>
                </a:solidFill>
                <a:latin typeface="楷体_GB2312" pitchFamily="49" charset="-122"/>
                <a:ea typeface="楷体_GB2312" pitchFamily="49" charset="-122"/>
              </a:rPr>
              <a:t>解</a:t>
            </a:r>
            <a:r>
              <a:rPr kumimoji="1" lang="en-US" altLang="zh-CN" sz="2800" b="1">
                <a:solidFill>
                  <a:srgbClr val="000000"/>
                </a:solidFill>
                <a:latin typeface="楷体_GB2312" pitchFamily="49" charset="-122"/>
                <a:ea typeface="楷体_GB2312" pitchFamily="49" charset="-122"/>
              </a:rPr>
              <a:t>:</a:t>
            </a:r>
            <a:r>
              <a:rPr kumimoji="1" lang="en-US" altLang="zh-CN" sz="2800" b="1">
                <a:solidFill>
                  <a:srgbClr val="00CCFF"/>
                </a:solidFill>
                <a:latin typeface="楷体_GB2312" pitchFamily="49" charset="-122"/>
                <a:ea typeface="楷体_GB2312" pitchFamily="49" charset="-122"/>
              </a:rPr>
              <a:t> </a:t>
            </a:r>
            <a:r>
              <a:rPr kumimoji="1" lang="en-US" altLang="zh-CN" sz="2800">
                <a:latin typeface="楷体_GB2312" pitchFamily="49" charset="-122"/>
                <a:ea typeface="楷体_GB2312" pitchFamily="49" charset="-122"/>
              </a:rPr>
              <a:t> </a:t>
            </a:r>
            <a:endParaRPr kumimoji="1" lang="en-US" altLang="zh-CN" sz="2800" b="1">
              <a:latin typeface="楷体_GB2312" pitchFamily="49" charset="-122"/>
              <a:ea typeface="楷体_GB2312" pitchFamily="49" charset="-122"/>
            </a:endParaRPr>
          </a:p>
        </p:txBody>
      </p:sp>
      <p:sp>
        <p:nvSpPr>
          <p:cNvPr id="6" name="Text Box 8">
            <a:extLst>
              <a:ext uri="{FF2B5EF4-FFF2-40B4-BE49-F238E27FC236}">
                <a16:creationId xmlns:a16="http://schemas.microsoft.com/office/drawing/2014/main" id="{855C160B-9ACD-4B18-B165-393D2E272584}"/>
              </a:ext>
            </a:extLst>
          </p:cNvPr>
          <p:cNvSpPr txBox="1">
            <a:spLocks noChangeArrowheads="1"/>
          </p:cNvSpPr>
          <p:nvPr/>
        </p:nvSpPr>
        <p:spPr bwMode="auto">
          <a:xfrm>
            <a:off x="1676400" y="3062288"/>
            <a:ext cx="6096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000000"/>
                </a:solidFill>
                <a:latin typeface="楷体_GB2312" pitchFamily="49" charset="-122"/>
                <a:ea typeface="楷体_GB2312" pitchFamily="49" charset="-122"/>
              </a:rPr>
              <a:t>设</a:t>
            </a:r>
            <a:r>
              <a:rPr kumimoji="1" lang="en-US" altLang="zh-CN" sz="2800" b="1" i="1" dirty="0">
                <a:solidFill>
                  <a:srgbClr val="000000"/>
                </a:solidFill>
                <a:latin typeface="Times New Roman" panose="02020603050405020304" pitchFamily="18" charset="0"/>
                <a:ea typeface="楷体_GB2312" pitchFamily="49" charset="-122"/>
              </a:rPr>
              <a:t>A</a:t>
            </a:r>
            <a:r>
              <a:rPr kumimoji="1" lang="zh-CN" altLang="en-US" sz="2800" b="1" dirty="0">
                <a:solidFill>
                  <a:srgbClr val="000000"/>
                </a:solidFill>
                <a:latin typeface="楷体_GB2312" pitchFamily="49" charset="-122"/>
                <a:ea typeface="楷体_GB2312" pitchFamily="49" charset="-122"/>
              </a:rPr>
              <a:t>与</a:t>
            </a:r>
            <a:r>
              <a:rPr kumimoji="1" lang="en-US" altLang="zh-CN" sz="2800" b="1" i="1" dirty="0">
                <a:solidFill>
                  <a:srgbClr val="000000"/>
                </a:solidFill>
                <a:latin typeface="Times New Roman" panose="02020603050405020304" pitchFamily="18" charset="0"/>
                <a:ea typeface="楷体_GB2312" pitchFamily="49" charset="-122"/>
              </a:rPr>
              <a:t>B</a:t>
            </a:r>
            <a:r>
              <a:rPr kumimoji="1" lang="zh-CN" altLang="en-US" sz="2800" b="1" dirty="0">
                <a:solidFill>
                  <a:srgbClr val="000000"/>
                </a:solidFill>
                <a:latin typeface="楷体_GB2312" pitchFamily="49" charset="-122"/>
                <a:ea typeface="楷体_GB2312" pitchFamily="49" charset="-122"/>
              </a:rPr>
              <a:t>分别表示第一天与第二天下雨</a:t>
            </a:r>
            <a:endParaRPr kumimoji="1" lang="zh-CN" altLang="en-US" sz="2800" b="1" baseline="-25000" dirty="0">
              <a:solidFill>
                <a:srgbClr val="000000"/>
              </a:solidFill>
              <a:latin typeface="楷体_GB2312" pitchFamily="49" charset="-122"/>
              <a:ea typeface="楷体_GB2312" pitchFamily="49" charset="-122"/>
            </a:endParaRPr>
          </a:p>
        </p:txBody>
      </p:sp>
      <p:sp>
        <p:nvSpPr>
          <p:cNvPr id="7" name="Text Box 12">
            <a:extLst>
              <a:ext uri="{FF2B5EF4-FFF2-40B4-BE49-F238E27FC236}">
                <a16:creationId xmlns:a16="http://schemas.microsoft.com/office/drawing/2014/main" id="{842F1312-1EF3-42DD-AB45-4407FA1EBB3F}"/>
              </a:ext>
            </a:extLst>
          </p:cNvPr>
          <p:cNvSpPr txBox="1">
            <a:spLocks noChangeArrowheads="1"/>
          </p:cNvSpPr>
          <p:nvPr/>
        </p:nvSpPr>
        <p:spPr bwMode="auto">
          <a:xfrm>
            <a:off x="1431925" y="3800475"/>
            <a:ext cx="6224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00"/>
                </a:solidFill>
                <a:ea typeface="楷体_GB2312" pitchFamily="49" charset="-122"/>
              </a:rPr>
              <a:t>由题意</a:t>
            </a:r>
            <a:r>
              <a:rPr lang="zh-CN" altLang="en-US" sz="2800" b="1" dirty="0">
                <a:solidFill>
                  <a:srgbClr val="000000"/>
                </a:solidFill>
                <a:latin typeface="Times New Roman" panose="02020603050405020304" pitchFamily="18" charset="0"/>
              </a:rPr>
              <a:t>：</a:t>
            </a:r>
            <a:r>
              <a:rPr lang="en-US" altLang="zh-CN" sz="2800" b="1" i="1" dirty="0">
                <a:solidFill>
                  <a:srgbClr val="0000FF"/>
                </a:solidFill>
                <a:latin typeface="Times New Roman" panose="02020603050405020304" pitchFamily="18" charset="0"/>
              </a:rPr>
              <a:t>P</a:t>
            </a:r>
            <a:r>
              <a:rPr lang="en-US" altLang="zh-CN" sz="2800" b="1" dirty="0">
                <a:solidFill>
                  <a:srgbClr val="0000FF"/>
                </a:solidFill>
                <a:latin typeface="Times New Roman" panose="02020603050405020304" pitchFamily="18" charset="0"/>
              </a:rPr>
              <a:t>(</a:t>
            </a:r>
            <a:r>
              <a:rPr lang="en-US" altLang="zh-CN" sz="2800" b="1" i="1" dirty="0">
                <a:solidFill>
                  <a:srgbClr val="0000FF"/>
                </a:solidFill>
                <a:latin typeface="Times New Roman" panose="02020603050405020304" pitchFamily="18" charset="0"/>
              </a:rPr>
              <a:t>A</a:t>
            </a:r>
            <a:r>
              <a:rPr lang="en-US" altLang="zh-CN" sz="2800" b="1" dirty="0">
                <a:solidFill>
                  <a:srgbClr val="0000FF"/>
                </a:solidFill>
                <a:latin typeface="Times New Roman" panose="02020603050405020304" pitchFamily="18" charset="0"/>
              </a:rPr>
              <a:t>)=0.6, </a:t>
            </a:r>
            <a:r>
              <a:rPr lang="en-US" altLang="zh-CN" sz="2800" b="1" i="1" dirty="0">
                <a:solidFill>
                  <a:srgbClr val="0000FF"/>
                </a:solidFill>
                <a:latin typeface="Times New Roman" panose="02020603050405020304" pitchFamily="18" charset="0"/>
              </a:rPr>
              <a:t>P</a:t>
            </a:r>
            <a:r>
              <a:rPr lang="en-US" altLang="zh-CN" sz="2800" b="1" dirty="0">
                <a:solidFill>
                  <a:srgbClr val="0000FF"/>
                </a:solidFill>
                <a:latin typeface="Times New Roman" panose="02020603050405020304" pitchFamily="18" charset="0"/>
              </a:rPr>
              <a:t>(</a:t>
            </a:r>
            <a:r>
              <a:rPr lang="en-US" altLang="zh-CN" sz="2800" b="1" i="1" dirty="0">
                <a:solidFill>
                  <a:srgbClr val="0000FF"/>
                </a:solidFill>
                <a:latin typeface="Times New Roman" panose="02020603050405020304" pitchFamily="18" charset="0"/>
              </a:rPr>
              <a:t>B</a:t>
            </a:r>
            <a:r>
              <a:rPr lang="en-US" altLang="zh-CN" sz="2800" b="1" dirty="0">
                <a:solidFill>
                  <a:srgbClr val="0000FF"/>
                </a:solidFill>
                <a:latin typeface="Times New Roman" panose="02020603050405020304" pitchFamily="18" charset="0"/>
              </a:rPr>
              <a:t>)=0.3, </a:t>
            </a:r>
            <a:r>
              <a:rPr lang="en-US" altLang="zh-CN" sz="2800" b="1" i="1" dirty="0">
                <a:solidFill>
                  <a:srgbClr val="0000FF"/>
                </a:solidFill>
                <a:latin typeface="Times New Roman" panose="02020603050405020304" pitchFamily="18" charset="0"/>
              </a:rPr>
              <a:t>P</a:t>
            </a:r>
            <a:r>
              <a:rPr lang="en-US" altLang="zh-CN" sz="2800" b="1" dirty="0">
                <a:solidFill>
                  <a:srgbClr val="0000FF"/>
                </a:solidFill>
                <a:latin typeface="Times New Roman" panose="02020603050405020304" pitchFamily="18" charset="0"/>
              </a:rPr>
              <a:t>(</a:t>
            </a:r>
            <a:r>
              <a:rPr lang="en-US" altLang="zh-CN" sz="2800" b="1" i="1" dirty="0">
                <a:solidFill>
                  <a:srgbClr val="0000FF"/>
                </a:solidFill>
                <a:latin typeface="Times New Roman" panose="02020603050405020304" pitchFamily="18" charset="0"/>
              </a:rPr>
              <a:t>AB</a:t>
            </a:r>
            <a:r>
              <a:rPr lang="en-US" altLang="zh-CN" sz="2800" b="1" dirty="0">
                <a:solidFill>
                  <a:srgbClr val="0000FF"/>
                </a:solidFill>
                <a:latin typeface="Times New Roman" panose="02020603050405020304" pitchFamily="18" charset="0"/>
              </a:rPr>
              <a:t>)=0.1</a:t>
            </a:r>
          </a:p>
        </p:txBody>
      </p:sp>
      <p:graphicFrame>
        <p:nvGraphicFramePr>
          <p:cNvPr id="8" name="Object 13">
            <a:extLst>
              <a:ext uri="{FF2B5EF4-FFF2-40B4-BE49-F238E27FC236}">
                <a16:creationId xmlns:a16="http://schemas.microsoft.com/office/drawing/2014/main" id="{B152E2DE-8C20-47DC-8555-1E6CB892FE7D}"/>
              </a:ext>
            </a:extLst>
          </p:cNvPr>
          <p:cNvGraphicFramePr>
            <a:graphicFrameLocks noChangeAspect="1"/>
          </p:cNvGraphicFramePr>
          <p:nvPr/>
        </p:nvGraphicFramePr>
        <p:xfrm>
          <a:off x="2362200" y="4495800"/>
          <a:ext cx="4876800" cy="1776413"/>
        </p:xfrm>
        <a:graphic>
          <a:graphicData uri="http://schemas.openxmlformats.org/presentationml/2006/ole">
            <mc:AlternateContent xmlns:mc="http://schemas.openxmlformats.org/markup-compatibility/2006">
              <mc:Choice xmlns:v="urn:schemas-microsoft-com:vml" Requires="v">
                <p:oleObj spid="_x0000_s18546" name="公式" r:id="rId3" imgW="2298600" imgH="838080" progId="Equation.3">
                  <p:embed/>
                </p:oleObj>
              </mc:Choice>
              <mc:Fallback>
                <p:oleObj name="公式" r:id="rId3" imgW="2298600" imgH="838080" progId="Equation.3">
                  <p:embed/>
                  <p:pic>
                    <p:nvPicPr>
                      <p:cNvPr id="51213" name="Object 13">
                        <a:extLst>
                          <a:ext uri="{FF2B5EF4-FFF2-40B4-BE49-F238E27FC236}">
                            <a16:creationId xmlns:a16="http://schemas.microsoft.com/office/drawing/2014/main" id="{FA5E3B45-7B19-4CCD-955C-908FB62626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4495800"/>
                        <a:ext cx="4876800" cy="177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19458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AF29B9-B41E-49AB-81D1-E96D50C31EB6}"/>
              </a:ext>
            </a:extLst>
          </p:cNvPr>
          <p:cNvSpPr>
            <a:spLocks noGrp="1"/>
          </p:cNvSpPr>
          <p:nvPr>
            <p:ph type="title"/>
          </p:nvPr>
        </p:nvSpPr>
        <p:spPr/>
        <p:txBody>
          <a:bodyPr/>
          <a:lstStyle/>
          <a:p>
            <a:r>
              <a:rPr lang="en-US" altLang="zh-CN" dirty="0"/>
              <a:t>3.3-1 </a:t>
            </a:r>
            <a:r>
              <a:rPr lang="zh-CN" altLang="en-US" dirty="0"/>
              <a:t>条件概率</a:t>
            </a:r>
          </a:p>
        </p:txBody>
      </p:sp>
      <p:sp>
        <p:nvSpPr>
          <p:cNvPr id="3" name="内容占位符 2">
            <a:extLst>
              <a:ext uri="{FF2B5EF4-FFF2-40B4-BE49-F238E27FC236}">
                <a16:creationId xmlns:a16="http://schemas.microsoft.com/office/drawing/2014/main" id="{6EB171DB-0422-4ACD-94B8-691B34DB82AC}"/>
              </a:ext>
            </a:extLst>
          </p:cNvPr>
          <p:cNvSpPr>
            <a:spLocks noGrp="1"/>
          </p:cNvSpPr>
          <p:nvPr>
            <p:ph idx="1"/>
          </p:nvPr>
        </p:nvSpPr>
        <p:spPr/>
        <p:txBody>
          <a:bodyPr/>
          <a:lstStyle/>
          <a:p>
            <a:r>
              <a:rPr kumimoji="1" lang="zh-CN" altLang="en-US" dirty="0">
                <a:solidFill>
                  <a:srgbClr val="000000"/>
                </a:solidFill>
                <a:latin typeface="Times New Roman" panose="02020603050405020304" pitchFamily="18" charset="0"/>
                <a:ea typeface="楷体_GB2312" pitchFamily="49" charset="-122"/>
              </a:rPr>
              <a:t>需要注意的是</a:t>
            </a:r>
            <a:r>
              <a:rPr kumimoji="1" lang="en-US" altLang="zh-CN" dirty="0">
                <a:solidFill>
                  <a:srgbClr val="000000"/>
                </a:solidFill>
                <a:latin typeface="Times New Roman" panose="02020603050405020304" pitchFamily="18" charset="0"/>
                <a:ea typeface="楷体_GB2312" pitchFamily="49" charset="-122"/>
              </a:rPr>
              <a:t>:</a:t>
            </a:r>
          </a:p>
          <a:p>
            <a:endParaRPr lang="zh-CN" altLang="en-US" dirty="0"/>
          </a:p>
        </p:txBody>
      </p:sp>
      <p:sp>
        <p:nvSpPr>
          <p:cNvPr id="4" name="Text Box 4">
            <a:extLst>
              <a:ext uri="{FF2B5EF4-FFF2-40B4-BE49-F238E27FC236}">
                <a16:creationId xmlns:a16="http://schemas.microsoft.com/office/drawing/2014/main" id="{4B99B6E6-974D-485C-BE3B-73AB67B8B780}"/>
              </a:ext>
            </a:extLst>
          </p:cNvPr>
          <p:cNvSpPr txBox="1">
            <a:spLocks noChangeArrowheads="1"/>
          </p:cNvSpPr>
          <p:nvPr/>
        </p:nvSpPr>
        <p:spPr bwMode="auto">
          <a:xfrm>
            <a:off x="1752674" y="874080"/>
            <a:ext cx="3940175" cy="946150"/>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FF0066"/>
                </a:solidFill>
                <a:latin typeface="Times New Roman" panose="02020603050405020304" pitchFamily="18" charset="0"/>
                <a:ea typeface="楷体_GB2312" pitchFamily="49" charset="-122"/>
              </a:rPr>
              <a:t>条件概率与无条件概率</a:t>
            </a:r>
          </a:p>
          <a:p>
            <a:r>
              <a:rPr kumimoji="1" lang="zh-CN" altLang="en-US" sz="2800" b="1" dirty="0">
                <a:solidFill>
                  <a:srgbClr val="FF0066"/>
                </a:solidFill>
                <a:latin typeface="Times New Roman" panose="02020603050405020304" pitchFamily="18" charset="0"/>
                <a:ea typeface="楷体_GB2312" pitchFamily="49" charset="-122"/>
              </a:rPr>
              <a:t>之间的大小无确定关系</a:t>
            </a:r>
          </a:p>
        </p:txBody>
      </p:sp>
      <p:sp>
        <p:nvSpPr>
          <p:cNvPr id="6" name="Rectangle 6">
            <a:extLst>
              <a:ext uri="{FF2B5EF4-FFF2-40B4-BE49-F238E27FC236}">
                <a16:creationId xmlns:a16="http://schemas.microsoft.com/office/drawing/2014/main" id="{09A2986C-6B8E-43A8-B975-DEB42140D0D6}"/>
              </a:ext>
            </a:extLst>
          </p:cNvPr>
          <p:cNvSpPr>
            <a:spLocks noChangeArrowheads="1"/>
          </p:cNvSpPr>
          <p:nvPr/>
        </p:nvSpPr>
        <p:spPr bwMode="auto">
          <a:xfrm>
            <a:off x="685800" y="1851025"/>
            <a:ext cx="7845425" cy="1501775"/>
          </a:xfrm>
          <a:prstGeom prst="rect">
            <a:avLst/>
          </a:prstGeom>
          <a:noFill/>
          <a:ln>
            <a:noFill/>
          </a:ln>
          <a:extLst>
            <a:ext uri="{909E8E84-426E-40DD-AFC4-6F175D3DCCD1}">
              <a14:hiddenFill xmlns:a14="http://schemas.microsoft.com/office/drawing/2010/main">
                <a:solidFill>
                  <a:srgbClr val="660033"/>
                </a:solidFill>
              </a14:hiddenFill>
            </a:ext>
            <a:ext uri="{91240B29-F687-4F45-9708-019B960494DF}">
              <a14:hiddenLine xmlns:a14="http://schemas.microsoft.com/office/drawing/2010/main" w="9525">
                <a:solidFill>
                  <a:srgbClr val="FFFF99"/>
                </a:solidFill>
                <a:miter lim="800000"/>
                <a:headEnd/>
                <a:tailEnd/>
              </a14:hiddenLine>
            </a:ext>
          </a:extLst>
        </p:spPr>
        <p:txBody>
          <a:bodyPr anchor="ctr">
            <a:spAutoFit/>
          </a:bodyPr>
          <a:lstStyle/>
          <a:p>
            <a:pPr>
              <a:lnSpc>
                <a:spcPct val="110000"/>
              </a:lnSpc>
              <a:spcBef>
                <a:spcPct val="50000"/>
              </a:spcBef>
            </a:pPr>
            <a:r>
              <a:rPr kumimoji="1" lang="zh-CN" altLang="en-US" sz="2800" b="1" dirty="0">
                <a:solidFill>
                  <a:srgbClr val="000000"/>
                </a:solidFill>
                <a:latin typeface="楷体_GB2312" pitchFamily="49" charset="-122"/>
                <a:ea typeface="楷体_GB2312" pitchFamily="49" charset="-122"/>
                <a:cs typeface="ˎ̥"/>
              </a:rPr>
              <a:t>即 </a:t>
            </a:r>
            <a:r>
              <a:rPr kumimoji="1" lang="en-US" altLang="zh-CN" sz="2800" b="1" i="1" dirty="0">
                <a:solidFill>
                  <a:srgbClr val="000000"/>
                </a:solidFill>
                <a:latin typeface="Times New Roman" panose="02020603050405020304" pitchFamily="18" charset="0"/>
                <a:ea typeface="楷体_GB2312" pitchFamily="49" charset="-122"/>
                <a:cs typeface="ˎ̥"/>
              </a:rPr>
              <a:t>P</a:t>
            </a:r>
            <a:r>
              <a:rPr kumimoji="1" lang="en-US" altLang="zh-CN" sz="2800" b="1" dirty="0">
                <a:solidFill>
                  <a:srgbClr val="000000"/>
                </a:solidFill>
                <a:latin typeface="Times New Roman" panose="02020603050405020304" pitchFamily="18" charset="0"/>
                <a:ea typeface="楷体_GB2312" pitchFamily="49" charset="-122"/>
                <a:cs typeface="ˎ̥"/>
              </a:rPr>
              <a:t>(</a:t>
            </a:r>
            <a:r>
              <a:rPr kumimoji="1" lang="en-US" altLang="zh-CN" sz="2800" b="1" i="1" dirty="0">
                <a:solidFill>
                  <a:srgbClr val="000000"/>
                </a:solidFill>
                <a:latin typeface="Times New Roman" panose="02020603050405020304" pitchFamily="18" charset="0"/>
                <a:ea typeface="楷体_GB2312" pitchFamily="49" charset="-122"/>
                <a:cs typeface="ˎ̥"/>
              </a:rPr>
              <a:t>A</a:t>
            </a:r>
            <a:r>
              <a:rPr kumimoji="1" lang="en-US" altLang="zh-CN" sz="2800" b="1" dirty="0">
                <a:solidFill>
                  <a:srgbClr val="000000"/>
                </a:solidFill>
                <a:latin typeface="Times New Roman" panose="02020603050405020304" pitchFamily="18" charset="0"/>
                <a:ea typeface="楷体_GB2312" pitchFamily="49" charset="-122"/>
                <a:cs typeface="ˎ̥"/>
              </a:rPr>
              <a:t>)</a:t>
            </a:r>
            <a:r>
              <a:rPr kumimoji="1" lang="zh-CN" altLang="en-US" sz="2800" b="1" dirty="0">
                <a:solidFill>
                  <a:srgbClr val="000000"/>
                </a:solidFill>
                <a:latin typeface="楷体_GB2312" pitchFamily="49" charset="-122"/>
                <a:ea typeface="楷体_GB2312" pitchFamily="49" charset="-122"/>
                <a:cs typeface="ˎ̥"/>
              </a:rPr>
              <a:t>与</a:t>
            </a:r>
            <a:r>
              <a:rPr kumimoji="1" lang="en-US" altLang="zh-CN" sz="2800" b="1" dirty="0">
                <a:solidFill>
                  <a:srgbClr val="000000"/>
                </a:solidFill>
                <a:latin typeface="Times New Roman" panose="02020603050405020304" pitchFamily="18" charset="0"/>
                <a:ea typeface="楷体_GB2312" pitchFamily="49" charset="-122"/>
                <a:cs typeface="ˎ̥"/>
              </a:rPr>
              <a:t>P(</a:t>
            </a:r>
            <a:r>
              <a:rPr kumimoji="1" lang="en-US" altLang="zh-CN" sz="2800" b="1" i="1" dirty="0">
                <a:solidFill>
                  <a:srgbClr val="000000"/>
                </a:solidFill>
                <a:latin typeface="Times New Roman" panose="02020603050405020304" pitchFamily="18" charset="0"/>
                <a:ea typeface="楷体_GB2312" pitchFamily="49" charset="-122"/>
                <a:cs typeface="ˎ̥"/>
              </a:rPr>
              <a:t>A</a:t>
            </a:r>
            <a:r>
              <a:rPr kumimoji="1" lang="en-US" altLang="zh-CN" sz="2800" b="1" dirty="0">
                <a:solidFill>
                  <a:srgbClr val="000000"/>
                </a:solidFill>
                <a:latin typeface="Times New Roman" panose="02020603050405020304" pitchFamily="18" charset="0"/>
                <a:ea typeface="楷体_GB2312" pitchFamily="49" charset="-122"/>
                <a:cs typeface="ˎ̥"/>
              </a:rPr>
              <a:t> |</a:t>
            </a:r>
            <a:r>
              <a:rPr kumimoji="1" lang="en-US" altLang="zh-CN" sz="2800" b="1" i="1" dirty="0">
                <a:solidFill>
                  <a:srgbClr val="000000"/>
                </a:solidFill>
                <a:latin typeface="Times New Roman" panose="02020603050405020304" pitchFamily="18" charset="0"/>
                <a:ea typeface="楷体_GB2312" pitchFamily="49" charset="-122"/>
                <a:cs typeface="ˎ̥"/>
              </a:rPr>
              <a:t>B</a:t>
            </a:r>
            <a:r>
              <a:rPr kumimoji="1" lang="en-US" altLang="zh-CN" sz="2800" b="1" dirty="0">
                <a:solidFill>
                  <a:srgbClr val="000000"/>
                </a:solidFill>
                <a:latin typeface="Times New Roman" panose="02020603050405020304" pitchFamily="18" charset="0"/>
                <a:ea typeface="楷体_GB2312" pitchFamily="49" charset="-122"/>
                <a:cs typeface="ˎ̥"/>
              </a:rPr>
              <a:t>)</a:t>
            </a:r>
            <a:r>
              <a:rPr kumimoji="1" lang="zh-CN" altLang="en-US" sz="2800" b="1" dirty="0">
                <a:solidFill>
                  <a:srgbClr val="000000"/>
                </a:solidFill>
                <a:latin typeface="楷体_GB2312" pitchFamily="49" charset="-122"/>
                <a:ea typeface="楷体_GB2312" pitchFamily="49" charset="-122"/>
                <a:cs typeface="ˎ̥"/>
              </a:rPr>
              <a:t>的区别在于两者发生的条件不同</a:t>
            </a:r>
            <a:r>
              <a:rPr kumimoji="1" lang="en-US" altLang="zh-CN" sz="2800" b="1" dirty="0">
                <a:solidFill>
                  <a:srgbClr val="000000"/>
                </a:solidFill>
                <a:latin typeface="楷体_GB2312" pitchFamily="49" charset="-122"/>
                <a:ea typeface="楷体_GB2312" pitchFamily="49" charset="-122"/>
                <a:cs typeface="ˎ̥"/>
              </a:rPr>
              <a:t>,</a:t>
            </a:r>
            <a:r>
              <a:rPr kumimoji="1" lang="zh-CN" altLang="en-US" sz="2800" b="1" dirty="0">
                <a:solidFill>
                  <a:srgbClr val="000000"/>
                </a:solidFill>
                <a:latin typeface="楷体_GB2312" pitchFamily="49" charset="-122"/>
                <a:ea typeface="楷体_GB2312" pitchFamily="49" charset="-122"/>
                <a:cs typeface="ˎ̥"/>
              </a:rPr>
              <a:t>它们是两个不同的概念</a:t>
            </a:r>
            <a:r>
              <a:rPr kumimoji="1" lang="en-US" altLang="zh-CN" sz="2800" b="1" dirty="0">
                <a:solidFill>
                  <a:srgbClr val="000000"/>
                </a:solidFill>
                <a:latin typeface="楷体_GB2312" pitchFamily="49" charset="-122"/>
                <a:ea typeface="楷体_GB2312" pitchFamily="49" charset="-122"/>
                <a:cs typeface="ˎ̥"/>
              </a:rPr>
              <a:t>,</a:t>
            </a:r>
            <a:r>
              <a:rPr kumimoji="1" lang="zh-CN" altLang="en-US" sz="2800" b="1" dirty="0">
                <a:solidFill>
                  <a:srgbClr val="000000"/>
                </a:solidFill>
                <a:latin typeface="楷体_GB2312" pitchFamily="49" charset="-122"/>
                <a:ea typeface="楷体_GB2312" pitchFamily="49" charset="-122"/>
                <a:cs typeface="ˎ̥"/>
              </a:rPr>
              <a:t>在数值上一般也不同。</a:t>
            </a:r>
            <a:endParaRPr lang="zh-CN" altLang="en-US" sz="2800" dirty="0">
              <a:solidFill>
                <a:srgbClr val="000000"/>
              </a:solidFill>
              <a:latin typeface="楷体_GB2312" pitchFamily="49" charset="-122"/>
              <a:ea typeface="楷体_GB2312" pitchFamily="49" charset="-122"/>
              <a:cs typeface="ˎ̥"/>
            </a:endParaRPr>
          </a:p>
        </p:txBody>
      </p:sp>
      <p:sp>
        <p:nvSpPr>
          <p:cNvPr id="7" name="Text Box 7">
            <a:extLst>
              <a:ext uri="{FF2B5EF4-FFF2-40B4-BE49-F238E27FC236}">
                <a16:creationId xmlns:a16="http://schemas.microsoft.com/office/drawing/2014/main" id="{9630FB6C-4B3C-4F2B-B5EF-43B684CFB4A2}"/>
              </a:ext>
            </a:extLst>
          </p:cNvPr>
          <p:cNvSpPr txBox="1">
            <a:spLocks noChangeArrowheads="1"/>
          </p:cNvSpPr>
          <p:nvPr/>
        </p:nvSpPr>
        <p:spPr bwMode="auto">
          <a:xfrm>
            <a:off x="762000" y="3459163"/>
            <a:ext cx="26781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000000"/>
                </a:solidFill>
                <a:latin typeface="Times New Roman" panose="02020603050405020304" pitchFamily="18" charset="0"/>
                <a:ea typeface="楷体_GB2312" pitchFamily="49" charset="-122"/>
              </a:rPr>
              <a:t>例如：</a:t>
            </a:r>
            <a:r>
              <a:rPr kumimoji="1" lang="zh-CN" altLang="en-US" sz="2800" b="1" dirty="0">
                <a:solidFill>
                  <a:srgbClr val="0000FF"/>
                </a:solidFill>
                <a:latin typeface="Times New Roman" panose="02020603050405020304" pitchFamily="18" charset="0"/>
                <a:ea typeface="楷体_GB2312" pitchFamily="49" charset="-122"/>
              </a:rPr>
              <a:t>上例中</a:t>
            </a:r>
          </a:p>
        </p:txBody>
      </p:sp>
      <p:graphicFrame>
        <p:nvGraphicFramePr>
          <p:cNvPr id="8" name="Object 8">
            <a:extLst>
              <a:ext uri="{FF2B5EF4-FFF2-40B4-BE49-F238E27FC236}">
                <a16:creationId xmlns:a16="http://schemas.microsoft.com/office/drawing/2014/main" id="{A068F808-4200-46AA-A0BC-CF87A9F82E9E}"/>
              </a:ext>
            </a:extLst>
          </p:cNvPr>
          <p:cNvGraphicFramePr>
            <a:graphicFrameLocks noChangeAspect="1"/>
          </p:cNvGraphicFramePr>
          <p:nvPr/>
        </p:nvGraphicFramePr>
        <p:xfrm>
          <a:off x="3200400" y="3763963"/>
          <a:ext cx="4343400" cy="868362"/>
        </p:xfrm>
        <a:graphic>
          <a:graphicData uri="http://schemas.openxmlformats.org/presentationml/2006/ole">
            <mc:AlternateContent xmlns:mc="http://schemas.openxmlformats.org/markup-compatibility/2006">
              <mc:Choice xmlns:v="urn:schemas-microsoft-com:vml" Requires="v">
                <p:oleObj spid="_x0000_s19682" name="公式" r:id="rId3" imgW="2031840" imgH="406080" progId="Equation.3">
                  <p:embed/>
                </p:oleObj>
              </mc:Choice>
              <mc:Fallback>
                <p:oleObj name="公式" r:id="rId3" imgW="2031840" imgH="406080" progId="Equation.3">
                  <p:embed/>
                  <p:pic>
                    <p:nvPicPr>
                      <p:cNvPr id="53256" name="Object 8">
                        <a:extLst>
                          <a:ext uri="{FF2B5EF4-FFF2-40B4-BE49-F238E27FC236}">
                            <a16:creationId xmlns:a16="http://schemas.microsoft.com/office/drawing/2014/main" id="{753F7180-7CDF-4D91-96CC-BF72D3763B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763963"/>
                        <a:ext cx="4343400" cy="868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10">
            <a:extLst>
              <a:ext uri="{FF2B5EF4-FFF2-40B4-BE49-F238E27FC236}">
                <a16:creationId xmlns:a16="http://schemas.microsoft.com/office/drawing/2014/main" id="{83236976-721A-436C-9EAC-A96826FF5080}"/>
              </a:ext>
            </a:extLst>
          </p:cNvPr>
          <p:cNvSpPr txBox="1">
            <a:spLocks noChangeArrowheads="1"/>
          </p:cNvSpPr>
          <p:nvPr/>
        </p:nvSpPr>
        <p:spPr bwMode="auto">
          <a:xfrm>
            <a:off x="762000" y="4781878"/>
            <a:ext cx="403859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800" b="1" dirty="0">
                <a:solidFill>
                  <a:srgbClr val="000000"/>
                </a:solidFill>
                <a:latin typeface="Times New Roman" panose="02020603050405020304" pitchFamily="18" charset="0"/>
                <a:ea typeface="楷体_GB2312" pitchFamily="49" charset="-122"/>
              </a:rPr>
              <a:t>而在</a:t>
            </a:r>
            <a:r>
              <a:rPr kumimoji="1" lang="zh-CN" altLang="en-US" sz="2800" b="1" dirty="0">
                <a:solidFill>
                  <a:srgbClr val="0000FF"/>
                </a:solidFill>
                <a:latin typeface="Times New Roman" panose="02020603050405020304" pitchFamily="18" charset="0"/>
                <a:ea typeface="楷体_GB2312" pitchFamily="49" charset="-122"/>
              </a:rPr>
              <a:t>掷骰子</a:t>
            </a:r>
            <a:r>
              <a:rPr kumimoji="1" lang="zh-CN" altLang="en-US" sz="2800" b="1" dirty="0">
                <a:solidFill>
                  <a:srgbClr val="000000"/>
                </a:solidFill>
                <a:latin typeface="Times New Roman" panose="02020603050405020304" pitchFamily="18" charset="0"/>
                <a:ea typeface="楷体_GB2312" pitchFamily="49" charset="-122"/>
              </a:rPr>
              <a:t>的例子中</a:t>
            </a:r>
          </a:p>
        </p:txBody>
      </p:sp>
      <p:graphicFrame>
        <p:nvGraphicFramePr>
          <p:cNvPr id="10" name="Object 11">
            <a:extLst>
              <a:ext uri="{FF2B5EF4-FFF2-40B4-BE49-F238E27FC236}">
                <a16:creationId xmlns:a16="http://schemas.microsoft.com/office/drawing/2014/main" id="{5B249591-E0DC-41A3-ACB2-C8DE353D3F74}"/>
              </a:ext>
            </a:extLst>
          </p:cNvPr>
          <p:cNvGraphicFramePr>
            <a:graphicFrameLocks noChangeAspect="1"/>
          </p:cNvGraphicFramePr>
          <p:nvPr>
            <p:extLst>
              <p:ext uri="{D42A27DB-BD31-4B8C-83A1-F6EECF244321}">
                <p14:modId xmlns:p14="http://schemas.microsoft.com/office/powerpoint/2010/main" val="1819892816"/>
              </p:ext>
            </p:extLst>
          </p:nvPr>
        </p:nvGraphicFramePr>
        <p:xfrm>
          <a:off x="3219129" y="5335893"/>
          <a:ext cx="3425825" cy="884237"/>
        </p:xfrm>
        <a:graphic>
          <a:graphicData uri="http://schemas.openxmlformats.org/presentationml/2006/ole">
            <mc:AlternateContent xmlns:mc="http://schemas.openxmlformats.org/markup-compatibility/2006">
              <mc:Choice xmlns:v="urn:schemas-microsoft-com:vml" Requires="v">
                <p:oleObj spid="_x0000_s19683" name="公式" r:id="rId5" imgW="1574640" imgH="406080" progId="Equation.3">
                  <p:embed/>
                </p:oleObj>
              </mc:Choice>
              <mc:Fallback>
                <p:oleObj name="公式" r:id="rId5" imgW="1574640" imgH="406080" progId="Equation.3">
                  <p:embed/>
                  <p:pic>
                    <p:nvPicPr>
                      <p:cNvPr id="53259" name="Object 11">
                        <a:extLst>
                          <a:ext uri="{FF2B5EF4-FFF2-40B4-BE49-F238E27FC236}">
                            <a16:creationId xmlns:a16="http://schemas.microsoft.com/office/drawing/2014/main" id="{1C5A5731-F3A9-4E68-9737-18D9B8271C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9129" y="5335893"/>
                        <a:ext cx="3425825" cy="884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45787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utoUpdateAnimBg="0"/>
      <p:bldP spid="7" grpId="0" autoUpdateAnimBg="0"/>
      <p:bldP spid="9"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89845-6A20-44F6-8987-A080D39CCBDC}"/>
              </a:ext>
            </a:extLst>
          </p:cNvPr>
          <p:cNvSpPr>
            <a:spLocks noGrp="1"/>
          </p:cNvSpPr>
          <p:nvPr>
            <p:ph type="title"/>
          </p:nvPr>
        </p:nvSpPr>
        <p:spPr/>
        <p:txBody>
          <a:bodyPr/>
          <a:lstStyle/>
          <a:p>
            <a:r>
              <a:rPr lang="en-US" altLang="zh-CN" dirty="0"/>
              <a:t>3.3-1 </a:t>
            </a:r>
            <a:r>
              <a:rPr lang="zh-CN" altLang="en-US" dirty="0"/>
              <a:t>条件概率</a:t>
            </a:r>
          </a:p>
        </p:txBody>
      </p:sp>
      <p:sp>
        <p:nvSpPr>
          <p:cNvPr id="3" name="内容占位符 2">
            <a:extLst>
              <a:ext uri="{FF2B5EF4-FFF2-40B4-BE49-F238E27FC236}">
                <a16:creationId xmlns:a16="http://schemas.microsoft.com/office/drawing/2014/main" id="{94904338-6BD2-4FE0-ABD8-D3FA37CBA96F}"/>
              </a:ext>
            </a:extLst>
          </p:cNvPr>
          <p:cNvSpPr>
            <a:spLocks noGrp="1"/>
          </p:cNvSpPr>
          <p:nvPr>
            <p:ph idx="1"/>
          </p:nvPr>
        </p:nvSpPr>
        <p:spPr/>
        <p:txBody>
          <a:bodyPr/>
          <a:lstStyle/>
          <a:p>
            <a:r>
              <a:rPr kumimoji="1" lang="zh-CN" altLang="en-US" dirty="0">
                <a:latin typeface="楷体_GB2312" pitchFamily="49" charset="-122"/>
                <a:ea typeface="楷体_GB2312" pitchFamily="49" charset="-122"/>
              </a:rPr>
              <a:t>乘法公式</a:t>
            </a:r>
          </a:p>
          <a:p>
            <a:endParaRPr lang="zh-CN" altLang="en-US" dirty="0"/>
          </a:p>
        </p:txBody>
      </p:sp>
      <p:sp>
        <p:nvSpPr>
          <p:cNvPr id="5" name="Text Box 5">
            <a:extLst>
              <a:ext uri="{FF2B5EF4-FFF2-40B4-BE49-F238E27FC236}">
                <a16:creationId xmlns:a16="http://schemas.microsoft.com/office/drawing/2014/main" id="{6329758A-D896-47C4-801A-025A74AC5D12}"/>
              </a:ext>
            </a:extLst>
          </p:cNvPr>
          <p:cNvSpPr txBox="1">
            <a:spLocks noChangeArrowheads="1"/>
          </p:cNvSpPr>
          <p:nvPr/>
        </p:nvSpPr>
        <p:spPr bwMode="auto">
          <a:xfrm>
            <a:off x="1066800" y="1524000"/>
            <a:ext cx="67056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2800" b="1">
                <a:solidFill>
                  <a:srgbClr val="000000"/>
                </a:solidFill>
                <a:latin typeface="楷体_GB2312" pitchFamily="49" charset="-122"/>
                <a:ea typeface="楷体_GB2312" pitchFamily="49" charset="-122"/>
              </a:rPr>
              <a:t>由条件概率</a:t>
            </a:r>
          </a:p>
        </p:txBody>
      </p:sp>
      <p:graphicFrame>
        <p:nvGraphicFramePr>
          <p:cNvPr id="6" name="Object 6">
            <a:extLst>
              <a:ext uri="{FF2B5EF4-FFF2-40B4-BE49-F238E27FC236}">
                <a16:creationId xmlns:a16="http://schemas.microsoft.com/office/drawing/2014/main" id="{2C132B8F-BE85-4D63-A2AD-9853095B1F0A}"/>
              </a:ext>
            </a:extLst>
          </p:cNvPr>
          <p:cNvGraphicFramePr>
            <a:graphicFrameLocks noChangeAspect="1"/>
          </p:cNvGraphicFramePr>
          <p:nvPr/>
        </p:nvGraphicFramePr>
        <p:xfrm>
          <a:off x="2209800" y="2057400"/>
          <a:ext cx="4800600" cy="919163"/>
        </p:xfrm>
        <a:graphic>
          <a:graphicData uri="http://schemas.openxmlformats.org/presentationml/2006/ole">
            <mc:AlternateContent xmlns:mc="http://schemas.openxmlformats.org/markup-compatibility/2006">
              <mc:Choice xmlns:v="urn:schemas-microsoft-com:vml" Requires="v">
                <p:oleObj spid="_x0000_s20595" name="公式" r:id="rId3" imgW="2120760" imgH="406080" progId="Equation.3">
                  <p:embed/>
                </p:oleObj>
              </mc:Choice>
              <mc:Fallback>
                <p:oleObj name="公式" r:id="rId3" imgW="2120760" imgH="406080" progId="Equation.3">
                  <p:embed/>
                  <p:pic>
                    <p:nvPicPr>
                      <p:cNvPr id="56326" name="Object 6">
                        <a:extLst>
                          <a:ext uri="{FF2B5EF4-FFF2-40B4-BE49-F238E27FC236}">
                            <a16:creationId xmlns:a16="http://schemas.microsoft.com/office/drawing/2014/main" id="{9B08DC92-3829-4443-A534-FDC838B2E0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057400"/>
                        <a:ext cx="4800600" cy="919163"/>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8">
            <a:extLst>
              <a:ext uri="{FF2B5EF4-FFF2-40B4-BE49-F238E27FC236}">
                <a16:creationId xmlns:a16="http://schemas.microsoft.com/office/drawing/2014/main" id="{39171B2B-7583-4327-B41D-94103E50D081}"/>
              </a:ext>
            </a:extLst>
          </p:cNvPr>
          <p:cNvSpPr txBox="1">
            <a:spLocks noChangeArrowheads="1"/>
          </p:cNvSpPr>
          <p:nvPr/>
        </p:nvSpPr>
        <p:spPr bwMode="auto">
          <a:xfrm>
            <a:off x="1066800" y="2971800"/>
            <a:ext cx="3730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00"/>
                </a:solidFill>
                <a:latin typeface="楷体_GB2312" pitchFamily="49" charset="-122"/>
                <a:ea typeface="楷体_GB2312" pitchFamily="49" charset="-122"/>
              </a:rPr>
              <a:t>得</a:t>
            </a:r>
            <a:r>
              <a:rPr kumimoji="1" lang="en-US" altLang="zh-CN" sz="2800" b="1">
                <a:solidFill>
                  <a:srgbClr val="000000"/>
                </a:solidFill>
                <a:latin typeface="楷体_GB2312" pitchFamily="49" charset="-122"/>
                <a:ea typeface="楷体_GB2312" pitchFamily="49" charset="-122"/>
              </a:rPr>
              <a:t>:</a:t>
            </a:r>
            <a:r>
              <a:rPr kumimoji="1" lang="en-US" altLang="zh-CN" sz="2800" b="1">
                <a:latin typeface="楷体_GB2312" pitchFamily="49" charset="-122"/>
                <a:ea typeface="楷体_GB2312" pitchFamily="49" charset="-122"/>
              </a:rPr>
              <a:t> </a:t>
            </a:r>
            <a:r>
              <a:rPr kumimoji="1" lang="en-US" altLang="zh-CN" sz="2800" b="1" i="1">
                <a:solidFill>
                  <a:srgbClr val="FF0000"/>
                </a:solidFill>
                <a:latin typeface="Times New Roman" panose="02020603050405020304" pitchFamily="18" charset="0"/>
                <a:ea typeface="楷体_GB2312" pitchFamily="49" charset="-122"/>
              </a:rPr>
              <a:t>P</a:t>
            </a:r>
            <a:r>
              <a:rPr kumimoji="1" lang="en-US" altLang="zh-CN" sz="2800" b="1">
                <a:solidFill>
                  <a:srgbClr val="FF0000"/>
                </a:solidFill>
                <a:latin typeface="Times New Roman" panose="02020603050405020304" pitchFamily="18" charset="0"/>
                <a:ea typeface="楷体_GB2312" pitchFamily="49" charset="-122"/>
              </a:rPr>
              <a:t>(</a:t>
            </a:r>
            <a:r>
              <a:rPr kumimoji="1" lang="en-US" altLang="zh-CN" sz="2800" b="1" i="1">
                <a:solidFill>
                  <a:srgbClr val="FF0000"/>
                </a:solidFill>
                <a:latin typeface="Times New Roman" panose="02020603050405020304" pitchFamily="18" charset="0"/>
                <a:ea typeface="楷体_GB2312" pitchFamily="49" charset="-122"/>
              </a:rPr>
              <a:t>AB</a:t>
            </a:r>
            <a:r>
              <a:rPr kumimoji="1" lang="en-US" altLang="zh-CN" sz="2800" b="1">
                <a:solidFill>
                  <a:srgbClr val="FF0000"/>
                </a:solidFill>
                <a:latin typeface="Times New Roman" panose="02020603050405020304" pitchFamily="18" charset="0"/>
                <a:ea typeface="楷体_GB2312" pitchFamily="49" charset="-122"/>
              </a:rPr>
              <a:t>)=</a:t>
            </a:r>
            <a:r>
              <a:rPr kumimoji="1" lang="en-US" altLang="zh-CN" sz="2800" b="1" i="1">
                <a:solidFill>
                  <a:srgbClr val="FF0000"/>
                </a:solidFill>
                <a:latin typeface="Times New Roman" panose="02020603050405020304" pitchFamily="18" charset="0"/>
                <a:ea typeface="楷体_GB2312" pitchFamily="49" charset="-122"/>
              </a:rPr>
              <a:t>P</a:t>
            </a:r>
            <a:r>
              <a:rPr kumimoji="1" lang="en-US" altLang="zh-CN" sz="2800" b="1">
                <a:solidFill>
                  <a:srgbClr val="FF0000"/>
                </a:solidFill>
                <a:latin typeface="Times New Roman" panose="02020603050405020304" pitchFamily="18" charset="0"/>
                <a:ea typeface="楷体_GB2312" pitchFamily="49" charset="-122"/>
              </a:rPr>
              <a:t>(</a:t>
            </a:r>
            <a:r>
              <a:rPr kumimoji="1" lang="en-US" altLang="zh-CN" sz="2800" b="1" i="1">
                <a:solidFill>
                  <a:srgbClr val="FF0000"/>
                </a:solidFill>
                <a:latin typeface="Times New Roman" panose="02020603050405020304" pitchFamily="18" charset="0"/>
                <a:ea typeface="楷体_GB2312" pitchFamily="49" charset="-122"/>
              </a:rPr>
              <a:t>B</a:t>
            </a:r>
            <a:r>
              <a:rPr kumimoji="1" lang="en-US" altLang="zh-CN" sz="2800" b="1">
                <a:solidFill>
                  <a:srgbClr val="FF0000"/>
                </a:solidFill>
                <a:latin typeface="Times New Roman" panose="02020603050405020304" pitchFamily="18" charset="0"/>
                <a:ea typeface="楷体_GB2312" pitchFamily="49" charset="-122"/>
              </a:rPr>
              <a:t>)</a:t>
            </a:r>
            <a:r>
              <a:rPr kumimoji="1" lang="en-US" altLang="zh-CN" sz="2800" b="1" i="1">
                <a:solidFill>
                  <a:srgbClr val="FF0000"/>
                </a:solidFill>
                <a:latin typeface="Times New Roman" panose="02020603050405020304" pitchFamily="18" charset="0"/>
                <a:ea typeface="楷体_GB2312" pitchFamily="49" charset="-122"/>
              </a:rPr>
              <a:t>P</a:t>
            </a:r>
            <a:r>
              <a:rPr kumimoji="1" lang="en-US" altLang="zh-CN" sz="2800" b="1">
                <a:solidFill>
                  <a:srgbClr val="FF0000"/>
                </a:solidFill>
                <a:latin typeface="Times New Roman" panose="02020603050405020304" pitchFamily="18" charset="0"/>
                <a:ea typeface="楷体_GB2312" pitchFamily="49" charset="-122"/>
              </a:rPr>
              <a:t>(</a:t>
            </a:r>
            <a:r>
              <a:rPr kumimoji="1" lang="en-US" altLang="zh-CN" sz="2800" b="1" i="1">
                <a:solidFill>
                  <a:srgbClr val="FF0000"/>
                </a:solidFill>
                <a:latin typeface="Times New Roman" panose="02020603050405020304" pitchFamily="18" charset="0"/>
                <a:ea typeface="楷体_GB2312" pitchFamily="49" charset="-122"/>
              </a:rPr>
              <a:t>A</a:t>
            </a:r>
            <a:r>
              <a:rPr kumimoji="1" lang="en-US" altLang="zh-CN" sz="2800" b="1">
                <a:solidFill>
                  <a:srgbClr val="FF0000"/>
                </a:solidFill>
                <a:latin typeface="Times New Roman" panose="02020603050405020304" pitchFamily="18" charset="0"/>
                <a:ea typeface="楷体_GB2312" pitchFamily="49" charset="-122"/>
              </a:rPr>
              <a:t>|</a:t>
            </a:r>
            <a:r>
              <a:rPr kumimoji="1" lang="en-US" altLang="zh-CN" sz="2800" b="1" i="1">
                <a:solidFill>
                  <a:srgbClr val="FF0000"/>
                </a:solidFill>
                <a:latin typeface="Times New Roman" panose="02020603050405020304" pitchFamily="18" charset="0"/>
                <a:ea typeface="楷体_GB2312" pitchFamily="49" charset="-122"/>
              </a:rPr>
              <a:t>B</a:t>
            </a:r>
            <a:r>
              <a:rPr kumimoji="1" lang="en-US" altLang="zh-CN" sz="2800" b="1">
                <a:solidFill>
                  <a:srgbClr val="FF0000"/>
                </a:solidFill>
                <a:latin typeface="Times New Roman" panose="02020603050405020304" pitchFamily="18" charset="0"/>
                <a:ea typeface="楷体_GB2312" pitchFamily="49" charset="-122"/>
              </a:rPr>
              <a:t>)</a:t>
            </a:r>
          </a:p>
        </p:txBody>
      </p:sp>
      <p:sp>
        <p:nvSpPr>
          <p:cNvPr id="8" name="Text Box 9">
            <a:extLst>
              <a:ext uri="{FF2B5EF4-FFF2-40B4-BE49-F238E27FC236}">
                <a16:creationId xmlns:a16="http://schemas.microsoft.com/office/drawing/2014/main" id="{44BF3C14-DB9F-4CEA-B98A-EB039DEBDDFF}"/>
              </a:ext>
            </a:extLst>
          </p:cNvPr>
          <p:cNvSpPr txBox="1">
            <a:spLocks noChangeArrowheads="1"/>
          </p:cNvSpPr>
          <p:nvPr/>
        </p:nvSpPr>
        <p:spPr bwMode="auto">
          <a:xfrm>
            <a:off x="762000" y="3810000"/>
            <a:ext cx="32210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00"/>
                </a:solidFill>
                <a:latin typeface="楷体_GB2312" pitchFamily="49" charset="-122"/>
                <a:ea typeface="楷体_GB2312" pitchFamily="49" charset="-122"/>
              </a:rPr>
              <a:t>推广到一般情形中</a:t>
            </a:r>
            <a:r>
              <a:rPr kumimoji="1" lang="en-US" altLang="zh-CN" sz="2800" b="1">
                <a:solidFill>
                  <a:srgbClr val="000000"/>
                </a:solidFill>
                <a:latin typeface="楷体_GB2312" pitchFamily="49" charset="-122"/>
                <a:ea typeface="楷体_GB2312" pitchFamily="49" charset="-122"/>
              </a:rPr>
              <a:t>:</a:t>
            </a:r>
          </a:p>
        </p:txBody>
      </p:sp>
      <p:sp>
        <p:nvSpPr>
          <p:cNvPr id="9" name="Text Box 10">
            <a:extLst>
              <a:ext uri="{FF2B5EF4-FFF2-40B4-BE49-F238E27FC236}">
                <a16:creationId xmlns:a16="http://schemas.microsoft.com/office/drawing/2014/main" id="{E2D16992-A85F-4FF5-8C11-9A2DC65E6FFA}"/>
              </a:ext>
            </a:extLst>
          </p:cNvPr>
          <p:cNvSpPr txBox="1">
            <a:spLocks noChangeArrowheads="1"/>
          </p:cNvSpPr>
          <p:nvPr/>
        </p:nvSpPr>
        <p:spPr bwMode="auto">
          <a:xfrm>
            <a:off x="914400" y="4419600"/>
            <a:ext cx="7391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000000"/>
                </a:solidFill>
                <a:latin typeface="楷体_GB2312" pitchFamily="49" charset="-122"/>
                <a:ea typeface="楷体_GB2312" pitchFamily="49" charset="-122"/>
              </a:rPr>
              <a:t>若</a:t>
            </a:r>
            <a:r>
              <a:rPr kumimoji="1" lang="en-US" altLang="zh-CN" sz="2800" b="1" i="1">
                <a:solidFill>
                  <a:srgbClr val="000000"/>
                </a:solidFill>
                <a:latin typeface="Times New Roman" panose="02020603050405020304" pitchFamily="18" charset="0"/>
                <a:ea typeface="楷体_GB2312" pitchFamily="49" charset="-122"/>
              </a:rPr>
              <a:t>n</a:t>
            </a:r>
            <a:r>
              <a:rPr kumimoji="1" lang="zh-CN" altLang="en-US" sz="2800" b="1">
                <a:solidFill>
                  <a:srgbClr val="000000"/>
                </a:solidFill>
                <a:latin typeface="楷体_GB2312" pitchFamily="49" charset="-122"/>
                <a:ea typeface="楷体_GB2312" pitchFamily="49" charset="-122"/>
              </a:rPr>
              <a:t>个事件</a:t>
            </a:r>
            <a:r>
              <a:rPr kumimoji="1" lang="en-US" altLang="zh-CN" sz="2800" b="1" i="1">
                <a:solidFill>
                  <a:srgbClr val="000000"/>
                </a:solidFill>
                <a:latin typeface="Times New Roman" panose="02020603050405020304" pitchFamily="18" charset="0"/>
                <a:ea typeface="楷体_GB2312" pitchFamily="49" charset="-122"/>
              </a:rPr>
              <a:t>A</a:t>
            </a:r>
            <a:r>
              <a:rPr kumimoji="1" lang="en-US" altLang="zh-CN" sz="2800" b="1" baseline="-25000">
                <a:solidFill>
                  <a:srgbClr val="000000"/>
                </a:solidFill>
                <a:latin typeface="Times New Roman" panose="02020603050405020304" pitchFamily="18" charset="0"/>
                <a:ea typeface="楷体_GB2312" pitchFamily="49" charset="-122"/>
              </a:rPr>
              <a:t>1</a:t>
            </a:r>
            <a:r>
              <a:rPr kumimoji="1" lang="en-US" altLang="zh-CN" sz="2800" b="1">
                <a:solidFill>
                  <a:srgbClr val="000000"/>
                </a:solidFill>
                <a:latin typeface="Times New Roman" panose="02020603050405020304" pitchFamily="18" charset="0"/>
                <a:ea typeface="楷体_GB2312" pitchFamily="49" charset="-122"/>
              </a:rPr>
              <a:t>, </a:t>
            </a:r>
            <a:r>
              <a:rPr kumimoji="1" lang="en-US" altLang="zh-CN" sz="2800" b="1" i="1">
                <a:solidFill>
                  <a:srgbClr val="000000"/>
                </a:solidFill>
                <a:latin typeface="Times New Roman" panose="02020603050405020304" pitchFamily="18" charset="0"/>
                <a:ea typeface="楷体_GB2312" pitchFamily="49" charset="-122"/>
              </a:rPr>
              <a:t>A</a:t>
            </a:r>
            <a:r>
              <a:rPr kumimoji="1" lang="en-US" altLang="zh-CN" sz="2800" b="1" baseline="-25000">
                <a:solidFill>
                  <a:srgbClr val="000000"/>
                </a:solidFill>
                <a:latin typeface="Times New Roman" panose="02020603050405020304" pitchFamily="18" charset="0"/>
                <a:ea typeface="楷体_GB2312" pitchFamily="49" charset="-122"/>
              </a:rPr>
              <a:t>2</a:t>
            </a:r>
            <a:r>
              <a:rPr kumimoji="1" lang="en-US" altLang="zh-CN" sz="2800" b="1">
                <a:solidFill>
                  <a:srgbClr val="000000"/>
                </a:solidFill>
                <a:latin typeface="Times New Roman" panose="02020603050405020304" pitchFamily="18" charset="0"/>
                <a:ea typeface="楷体_GB2312" pitchFamily="49" charset="-122"/>
              </a:rPr>
              <a:t>, …, </a:t>
            </a:r>
            <a:r>
              <a:rPr kumimoji="1" lang="en-US" altLang="zh-CN" sz="2800" b="1" i="1">
                <a:solidFill>
                  <a:srgbClr val="000000"/>
                </a:solidFill>
                <a:latin typeface="Times New Roman" panose="02020603050405020304" pitchFamily="18" charset="0"/>
                <a:ea typeface="楷体_GB2312" pitchFamily="49" charset="-122"/>
              </a:rPr>
              <a:t>A</a:t>
            </a:r>
            <a:r>
              <a:rPr kumimoji="1" lang="en-US" altLang="zh-CN" sz="2800" b="1" i="1" baseline="-25000">
                <a:solidFill>
                  <a:srgbClr val="000000"/>
                </a:solidFill>
                <a:latin typeface="Times New Roman" panose="02020603050405020304" pitchFamily="18" charset="0"/>
                <a:ea typeface="楷体_GB2312" pitchFamily="49" charset="-122"/>
              </a:rPr>
              <a:t>n</a:t>
            </a:r>
            <a:r>
              <a:rPr kumimoji="1" lang="zh-CN" altLang="en-US" sz="2800" b="1">
                <a:solidFill>
                  <a:srgbClr val="000000"/>
                </a:solidFill>
                <a:latin typeface="楷体_GB2312" pitchFamily="49" charset="-122"/>
                <a:ea typeface="楷体_GB2312" pitchFamily="49" charset="-122"/>
              </a:rPr>
              <a:t>满足件</a:t>
            </a:r>
            <a:r>
              <a:rPr kumimoji="1" lang="en-US" altLang="zh-CN" sz="2800" b="1">
                <a:solidFill>
                  <a:srgbClr val="000000"/>
                </a:solidFill>
                <a:latin typeface="楷体_GB2312" pitchFamily="49" charset="-122"/>
                <a:ea typeface="楷体_GB2312" pitchFamily="49" charset="-122"/>
              </a:rPr>
              <a:t>:</a:t>
            </a:r>
            <a:r>
              <a:rPr kumimoji="1" lang="en-US" altLang="zh-CN" sz="2800" b="1" i="1">
                <a:solidFill>
                  <a:srgbClr val="000000"/>
                </a:solidFill>
                <a:latin typeface="Times New Roman" panose="02020603050405020304" pitchFamily="18" charset="0"/>
                <a:ea typeface="楷体_GB2312" pitchFamily="49" charset="-122"/>
              </a:rPr>
              <a:t>P</a:t>
            </a:r>
            <a:r>
              <a:rPr kumimoji="1" lang="en-US" altLang="zh-CN" sz="2800" b="1">
                <a:solidFill>
                  <a:srgbClr val="000000"/>
                </a:solidFill>
                <a:latin typeface="Times New Roman" panose="02020603050405020304" pitchFamily="18" charset="0"/>
                <a:ea typeface="楷体_GB2312" pitchFamily="49" charset="-122"/>
              </a:rPr>
              <a:t>(</a:t>
            </a:r>
            <a:r>
              <a:rPr kumimoji="1" lang="en-US" altLang="zh-CN" sz="2800" b="1" i="1">
                <a:solidFill>
                  <a:srgbClr val="000000"/>
                </a:solidFill>
                <a:latin typeface="Times New Roman" panose="02020603050405020304" pitchFamily="18" charset="0"/>
                <a:ea typeface="楷体_GB2312" pitchFamily="49" charset="-122"/>
              </a:rPr>
              <a:t>A</a:t>
            </a:r>
            <a:r>
              <a:rPr kumimoji="1" lang="en-US" altLang="zh-CN" sz="2800" b="1" baseline="-25000">
                <a:solidFill>
                  <a:srgbClr val="000000"/>
                </a:solidFill>
                <a:latin typeface="Times New Roman" panose="02020603050405020304" pitchFamily="18" charset="0"/>
                <a:ea typeface="楷体_GB2312" pitchFamily="49" charset="-122"/>
              </a:rPr>
              <a:t>1</a:t>
            </a:r>
            <a:r>
              <a:rPr kumimoji="1" lang="en-US" altLang="zh-CN" sz="2800" b="1" i="1">
                <a:solidFill>
                  <a:srgbClr val="000000"/>
                </a:solidFill>
                <a:latin typeface="Times New Roman" panose="02020603050405020304" pitchFamily="18" charset="0"/>
                <a:ea typeface="楷体_GB2312" pitchFamily="49" charset="-122"/>
              </a:rPr>
              <a:t>A</a:t>
            </a:r>
            <a:r>
              <a:rPr kumimoji="1" lang="en-US" altLang="zh-CN" sz="2800" b="1" baseline="-25000">
                <a:solidFill>
                  <a:srgbClr val="000000"/>
                </a:solidFill>
                <a:latin typeface="Times New Roman" panose="02020603050405020304" pitchFamily="18" charset="0"/>
                <a:ea typeface="楷体_GB2312" pitchFamily="49" charset="-122"/>
              </a:rPr>
              <a:t>2</a:t>
            </a:r>
            <a:r>
              <a:rPr kumimoji="1" lang="en-US" altLang="zh-CN" sz="2800" b="1">
                <a:solidFill>
                  <a:srgbClr val="000000"/>
                </a:solidFill>
                <a:latin typeface="Times New Roman" panose="02020603050405020304" pitchFamily="18" charset="0"/>
                <a:ea typeface="楷体_GB2312" pitchFamily="49" charset="-122"/>
              </a:rPr>
              <a:t>…</a:t>
            </a:r>
            <a:r>
              <a:rPr kumimoji="1" lang="en-US" altLang="zh-CN" sz="2800" b="1" i="1">
                <a:solidFill>
                  <a:srgbClr val="000000"/>
                </a:solidFill>
                <a:latin typeface="Times New Roman" panose="02020603050405020304" pitchFamily="18" charset="0"/>
                <a:ea typeface="楷体_GB2312" pitchFamily="49" charset="-122"/>
              </a:rPr>
              <a:t>A</a:t>
            </a:r>
            <a:r>
              <a:rPr kumimoji="1" lang="en-US" altLang="zh-CN" sz="2800" b="1" i="1" baseline="-25000">
                <a:solidFill>
                  <a:srgbClr val="000000"/>
                </a:solidFill>
                <a:latin typeface="Times New Roman" panose="02020603050405020304" pitchFamily="18" charset="0"/>
                <a:ea typeface="楷体_GB2312" pitchFamily="49" charset="-122"/>
              </a:rPr>
              <a:t>k</a:t>
            </a:r>
            <a:r>
              <a:rPr kumimoji="1" lang="en-US" altLang="zh-CN" sz="2800" b="1">
                <a:solidFill>
                  <a:srgbClr val="000000"/>
                </a:solidFill>
                <a:latin typeface="Times New Roman" panose="02020603050405020304" pitchFamily="18" charset="0"/>
                <a:ea typeface="楷体_GB2312" pitchFamily="49" charset="-122"/>
              </a:rPr>
              <a:t>)&gt;0  </a:t>
            </a:r>
          </a:p>
          <a:p>
            <a:r>
              <a:rPr kumimoji="1" lang="en-US" altLang="zh-CN" sz="2800" b="1">
                <a:solidFill>
                  <a:srgbClr val="000000"/>
                </a:solidFill>
                <a:latin typeface="Times New Roman" panose="02020603050405020304" pitchFamily="18" charset="0"/>
                <a:ea typeface="楷体_GB2312" pitchFamily="49" charset="-122"/>
              </a:rPr>
              <a:t> (</a:t>
            </a:r>
            <a:r>
              <a:rPr kumimoji="1" lang="en-US" altLang="zh-CN" sz="2800" b="1" i="1">
                <a:solidFill>
                  <a:srgbClr val="000000"/>
                </a:solidFill>
                <a:latin typeface="Times New Roman" panose="02020603050405020304" pitchFamily="18" charset="0"/>
                <a:ea typeface="楷体_GB2312" pitchFamily="49" charset="-122"/>
              </a:rPr>
              <a:t>k</a:t>
            </a:r>
            <a:r>
              <a:rPr kumimoji="1" lang="en-US" altLang="zh-CN" sz="2800" b="1">
                <a:solidFill>
                  <a:srgbClr val="000000"/>
                </a:solidFill>
                <a:latin typeface="Times New Roman" panose="02020603050405020304" pitchFamily="18" charset="0"/>
                <a:ea typeface="楷体_GB2312" pitchFamily="49" charset="-122"/>
              </a:rPr>
              <a:t>=1, 2, …, </a:t>
            </a:r>
            <a:r>
              <a:rPr kumimoji="1" lang="en-US" altLang="zh-CN" sz="2800" b="1" i="1">
                <a:solidFill>
                  <a:srgbClr val="000000"/>
                </a:solidFill>
                <a:latin typeface="Times New Roman" panose="02020603050405020304" pitchFamily="18" charset="0"/>
                <a:ea typeface="楷体_GB2312" pitchFamily="49" charset="-122"/>
              </a:rPr>
              <a:t>n</a:t>
            </a:r>
            <a:r>
              <a:rPr kumimoji="1" lang="en-US" altLang="zh-CN" sz="2800" b="1">
                <a:solidFill>
                  <a:srgbClr val="000000"/>
                </a:solidFill>
                <a:latin typeface="Times New Roman" panose="02020603050405020304" pitchFamily="18" charset="0"/>
                <a:ea typeface="楷体_GB2312" pitchFamily="49" charset="-122"/>
                <a:sym typeface="Symbol" panose="05050102010706020507" pitchFamily="18" charset="2"/>
              </a:rPr>
              <a:t></a:t>
            </a:r>
            <a:r>
              <a:rPr kumimoji="1" lang="en-US" altLang="zh-CN" sz="2800" b="1">
                <a:solidFill>
                  <a:srgbClr val="000000"/>
                </a:solidFill>
                <a:latin typeface="Times New Roman" panose="02020603050405020304" pitchFamily="18" charset="0"/>
                <a:ea typeface="楷体_GB2312" pitchFamily="49" charset="-122"/>
              </a:rPr>
              <a:t>1),</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则：</a:t>
            </a:r>
          </a:p>
          <a:p>
            <a:r>
              <a:rPr kumimoji="1" lang="zh-CN" altLang="en-US" sz="2800" b="1" i="1">
                <a:solidFill>
                  <a:srgbClr val="0000CC"/>
                </a:solidFill>
                <a:latin typeface="Times New Roman" panose="02020603050405020304" pitchFamily="18" charset="0"/>
                <a:ea typeface="楷体_GB2312" pitchFamily="49" charset="-122"/>
              </a:rPr>
              <a:t>       </a:t>
            </a:r>
            <a:r>
              <a:rPr kumimoji="1" lang="en-US" altLang="zh-CN" sz="2800" b="1" i="1">
                <a:solidFill>
                  <a:srgbClr val="0000CC"/>
                </a:solidFill>
                <a:latin typeface="Times New Roman" panose="02020603050405020304" pitchFamily="18" charset="0"/>
                <a:ea typeface="楷体_GB2312" pitchFamily="49" charset="-122"/>
              </a:rPr>
              <a:t>P</a:t>
            </a:r>
            <a:r>
              <a:rPr kumimoji="1" lang="en-US" altLang="zh-CN" sz="2800" b="1">
                <a:solidFill>
                  <a:srgbClr val="0000CC"/>
                </a:solidFill>
                <a:latin typeface="Times New Roman" panose="02020603050405020304" pitchFamily="18" charset="0"/>
                <a:ea typeface="楷体_GB2312" pitchFamily="49" charset="-122"/>
              </a:rPr>
              <a:t>(</a:t>
            </a:r>
            <a:r>
              <a:rPr kumimoji="1" lang="en-US" altLang="zh-CN" sz="2800" b="1" i="1">
                <a:solidFill>
                  <a:srgbClr val="0000CC"/>
                </a:solidFill>
                <a:latin typeface="Times New Roman" panose="02020603050405020304" pitchFamily="18" charset="0"/>
                <a:ea typeface="楷体_GB2312" pitchFamily="49" charset="-122"/>
              </a:rPr>
              <a:t>A</a:t>
            </a:r>
            <a:r>
              <a:rPr kumimoji="1" lang="en-US" altLang="zh-CN" sz="2800" b="1" baseline="-25000">
                <a:solidFill>
                  <a:srgbClr val="0000CC"/>
                </a:solidFill>
                <a:latin typeface="Times New Roman" panose="02020603050405020304" pitchFamily="18" charset="0"/>
                <a:ea typeface="楷体_GB2312" pitchFamily="49" charset="-122"/>
              </a:rPr>
              <a:t>1</a:t>
            </a:r>
            <a:r>
              <a:rPr kumimoji="1" lang="en-US" altLang="zh-CN" sz="2800" b="1" i="1">
                <a:solidFill>
                  <a:srgbClr val="0000CC"/>
                </a:solidFill>
                <a:latin typeface="Times New Roman" panose="02020603050405020304" pitchFamily="18" charset="0"/>
                <a:ea typeface="楷体_GB2312" pitchFamily="49" charset="-122"/>
              </a:rPr>
              <a:t>A</a:t>
            </a:r>
            <a:r>
              <a:rPr kumimoji="1" lang="en-US" altLang="zh-CN" sz="2800" b="1" baseline="-25000">
                <a:solidFill>
                  <a:srgbClr val="0000CC"/>
                </a:solidFill>
                <a:latin typeface="Times New Roman" panose="02020603050405020304" pitchFamily="18" charset="0"/>
                <a:ea typeface="楷体_GB2312" pitchFamily="49" charset="-122"/>
              </a:rPr>
              <a:t>2</a:t>
            </a:r>
            <a:r>
              <a:rPr kumimoji="1" lang="en-US" altLang="zh-CN" sz="2800" b="1">
                <a:solidFill>
                  <a:srgbClr val="0000CC"/>
                </a:solidFill>
                <a:latin typeface="Times New Roman" panose="02020603050405020304" pitchFamily="18" charset="0"/>
                <a:ea typeface="楷体_GB2312" pitchFamily="49" charset="-122"/>
              </a:rPr>
              <a:t>…</a:t>
            </a:r>
            <a:r>
              <a:rPr kumimoji="1" lang="en-US" altLang="zh-CN" sz="2800" b="1" i="1">
                <a:solidFill>
                  <a:srgbClr val="0000CC"/>
                </a:solidFill>
                <a:latin typeface="Times New Roman" panose="02020603050405020304" pitchFamily="18" charset="0"/>
                <a:ea typeface="楷体_GB2312" pitchFamily="49" charset="-122"/>
              </a:rPr>
              <a:t>A</a:t>
            </a:r>
            <a:r>
              <a:rPr kumimoji="1" lang="en-US" altLang="zh-CN" sz="2800" b="1" i="1" baseline="-25000">
                <a:solidFill>
                  <a:srgbClr val="0000CC"/>
                </a:solidFill>
                <a:latin typeface="Times New Roman" panose="02020603050405020304" pitchFamily="18" charset="0"/>
                <a:ea typeface="楷体_GB2312" pitchFamily="49" charset="-122"/>
              </a:rPr>
              <a:t>n</a:t>
            </a:r>
            <a:r>
              <a:rPr kumimoji="1" lang="en-US" altLang="zh-CN" sz="2800" b="1">
                <a:solidFill>
                  <a:srgbClr val="0000CC"/>
                </a:solidFill>
                <a:latin typeface="Times New Roman" panose="02020603050405020304" pitchFamily="18" charset="0"/>
                <a:ea typeface="楷体_GB2312" pitchFamily="49" charset="-122"/>
              </a:rPr>
              <a:t>)=</a:t>
            </a:r>
            <a:r>
              <a:rPr kumimoji="1" lang="en-US" altLang="zh-CN" sz="2800" b="1" i="1">
                <a:solidFill>
                  <a:srgbClr val="0000CC"/>
                </a:solidFill>
                <a:latin typeface="Times New Roman" panose="02020603050405020304" pitchFamily="18" charset="0"/>
                <a:ea typeface="楷体_GB2312" pitchFamily="49" charset="-122"/>
              </a:rPr>
              <a:t>P</a:t>
            </a:r>
            <a:r>
              <a:rPr kumimoji="1" lang="en-US" altLang="zh-CN" sz="2800" b="1">
                <a:solidFill>
                  <a:srgbClr val="0000CC"/>
                </a:solidFill>
                <a:latin typeface="Times New Roman" panose="02020603050405020304" pitchFamily="18" charset="0"/>
                <a:ea typeface="楷体_GB2312" pitchFamily="49" charset="-122"/>
              </a:rPr>
              <a:t>(</a:t>
            </a:r>
            <a:r>
              <a:rPr kumimoji="1" lang="en-US" altLang="zh-CN" sz="2800" b="1" i="1">
                <a:solidFill>
                  <a:srgbClr val="0000CC"/>
                </a:solidFill>
                <a:latin typeface="Times New Roman" panose="02020603050405020304" pitchFamily="18" charset="0"/>
                <a:ea typeface="楷体_GB2312" pitchFamily="49" charset="-122"/>
              </a:rPr>
              <a:t>A</a:t>
            </a:r>
            <a:r>
              <a:rPr kumimoji="1" lang="en-US" altLang="zh-CN" sz="2800" b="1" baseline="-25000">
                <a:solidFill>
                  <a:srgbClr val="0000CC"/>
                </a:solidFill>
                <a:latin typeface="Times New Roman" panose="02020603050405020304" pitchFamily="18" charset="0"/>
                <a:ea typeface="楷体_GB2312" pitchFamily="49" charset="-122"/>
              </a:rPr>
              <a:t>1</a:t>
            </a:r>
            <a:r>
              <a:rPr kumimoji="1" lang="en-US" altLang="zh-CN" sz="2800" b="1">
                <a:solidFill>
                  <a:srgbClr val="0000CC"/>
                </a:solidFill>
                <a:latin typeface="Times New Roman" panose="02020603050405020304" pitchFamily="18" charset="0"/>
                <a:ea typeface="楷体_GB2312" pitchFamily="49" charset="-122"/>
              </a:rPr>
              <a:t>)</a:t>
            </a:r>
            <a:r>
              <a:rPr kumimoji="1" lang="en-US" altLang="zh-CN" sz="2800" b="1" i="1">
                <a:solidFill>
                  <a:srgbClr val="0000CC"/>
                </a:solidFill>
                <a:latin typeface="Times New Roman" panose="02020603050405020304" pitchFamily="18" charset="0"/>
                <a:ea typeface="楷体_GB2312" pitchFamily="49" charset="-122"/>
              </a:rPr>
              <a:t>P</a:t>
            </a:r>
            <a:r>
              <a:rPr kumimoji="1" lang="en-US" altLang="zh-CN" sz="2800" b="1">
                <a:solidFill>
                  <a:srgbClr val="0000CC"/>
                </a:solidFill>
                <a:latin typeface="Times New Roman" panose="02020603050405020304" pitchFamily="18" charset="0"/>
                <a:ea typeface="楷体_GB2312" pitchFamily="49" charset="-122"/>
              </a:rPr>
              <a:t>(</a:t>
            </a:r>
            <a:r>
              <a:rPr kumimoji="1" lang="en-US" altLang="zh-CN" sz="2800" b="1" i="1">
                <a:solidFill>
                  <a:srgbClr val="0000CC"/>
                </a:solidFill>
                <a:latin typeface="Times New Roman" panose="02020603050405020304" pitchFamily="18" charset="0"/>
                <a:ea typeface="楷体_GB2312" pitchFamily="49" charset="-122"/>
              </a:rPr>
              <a:t>A</a:t>
            </a:r>
            <a:r>
              <a:rPr kumimoji="1" lang="en-US" altLang="zh-CN" sz="2800" b="1" baseline="-25000">
                <a:solidFill>
                  <a:srgbClr val="0000CC"/>
                </a:solidFill>
                <a:latin typeface="Times New Roman" panose="02020603050405020304" pitchFamily="18" charset="0"/>
                <a:ea typeface="楷体_GB2312" pitchFamily="49" charset="-122"/>
              </a:rPr>
              <a:t>2</a:t>
            </a:r>
            <a:r>
              <a:rPr kumimoji="1" lang="en-US" altLang="zh-CN" sz="2800" b="1">
                <a:solidFill>
                  <a:srgbClr val="0000CC"/>
                </a:solidFill>
                <a:latin typeface="Times New Roman" panose="02020603050405020304" pitchFamily="18" charset="0"/>
                <a:ea typeface="楷体_GB2312" pitchFamily="49" charset="-122"/>
              </a:rPr>
              <a:t>|</a:t>
            </a:r>
            <a:r>
              <a:rPr kumimoji="1" lang="en-US" altLang="zh-CN" sz="2800" b="1" i="1">
                <a:solidFill>
                  <a:srgbClr val="0000CC"/>
                </a:solidFill>
                <a:latin typeface="Times New Roman" panose="02020603050405020304" pitchFamily="18" charset="0"/>
                <a:ea typeface="楷体_GB2312" pitchFamily="49" charset="-122"/>
              </a:rPr>
              <a:t>A</a:t>
            </a:r>
            <a:r>
              <a:rPr kumimoji="1" lang="en-US" altLang="zh-CN" sz="2800" b="1" baseline="-25000">
                <a:solidFill>
                  <a:srgbClr val="0000CC"/>
                </a:solidFill>
                <a:latin typeface="Times New Roman" panose="02020603050405020304" pitchFamily="18" charset="0"/>
                <a:ea typeface="楷体_GB2312" pitchFamily="49" charset="-122"/>
              </a:rPr>
              <a:t>1</a:t>
            </a:r>
            <a:r>
              <a:rPr kumimoji="1" lang="en-US" altLang="zh-CN" sz="2800" b="1">
                <a:solidFill>
                  <a:srgbClr val="0000CC"/>
                </a:solidFill>
                <a:latin typeface="Times New Roman" panose="02020603050405020304" pitchFamily="18" charset="0"/>
                <a:ea typeface="楷体_GB2312" pitchFamily="49" charset="-122"/>
              </a:rPr>
              <a:t>)</a:t>
            </a:r>
            <a:r>
              <a:rPr kumimoji="1" lang="en-US" altLang="zh-CN" sz="2800" b="1" i="1">
                <a:solidFill>
                  <a:srgbClr val="0000CC"/>
                </a:solidFill>
                <a:latin typeface="Times New Roman" panose="02020603050405020304" pitchFamily="18" charset="0"/>
                <a:ea typeface="楷体_GB2312" pitchFamily="49" charset="-122"/>
              </a:rPr>
              <a:t>P</a:t>
            </a:r>
            <a:r>
              <a:rPr kumimoji="1" lang="en-US" altLang="zh-CN" sz="2800" b="1">
                <a:solidFill>
                  <a:srgbClr val="0000CC"/>
                </a:solidFill>
                <a:latin typeface="Times New Roman" panose="02020603050405020304" pitchFamily="18" charset="0"/>
                <a:ea typeface="楷体_GB2312" pitchFamily="49" charset="-122"/>
              </a:rPr>
              <a:t>(</a:t>
            </a:r>
            <a:r>
              <a:rPr kumimoji="1" lang="en-US" altLang="zh-CN" sz="2800" b="1" i="1">
                <a:solidFill>
                  <a:srgbClr val="0000CC"/>
                </a:solidFill>
                <a:latin typeface="Times New Roman" panose="02020603050405020304" pitchFamily="18" charset="0"/>
                <a:ea typeface="楷体_GB2312" pitchFamily="49" charset="-122"/>
              </a:rPr>
              <a:t>A</a:t>
            </a:r>
            <a:r>
              <a:rPr kumimoji="1" lang="en-US" altLang="zh-CN" sz="2800" b="1" baseline="-25000">
                <a:solidFill>
                  <a:srgbClr val="0000CC"/>
                </a:solidFill>
                <a:latin typeface="Times New Roman" panose="02020603050405020304" pitchFamily="18" charset="0"/>
                <a:ea typeface="楷体_GB2312" pitchFamily="49" charset="-122"/>
              </a:rPr>
              <a:t>3</a:t>
            </a:r>
            <a:r>
              <a:rPr kumimoji="1" lang="en-US" altLang="zh-CN" sz="2800" b="1">
                <a:solidFill>
                  <a:srgbClr val="0000CC"/>
                </a:solidFill>
                <a:latin typeface="Times New Roman" panose="02020603050405020304" pitchFamily="18" charset="0"/>
                <a:ea typeface="楷体_GB2312" pitchFamily="49" charset="-122"/>
              </a:rPr>
              <a:t>|</a:t>
            </a:r>
            <a:r>
              <a:rPr kumimoji="1" lang="en-US" altLang="zh-CN" sz="2800" b="1" i="1">
                <a:solidFill>
                  <a:srgbClr val="0000CC"/>
                </a:solidFill>
                <a:latin typeface="Times New Roman" panose="02020603050405020304" pitchFamily="18" charset="0"/>
                <a:ea typeface="楷体_GB2312" pitchFamily="49" charset="-122"/>
              </a:rPr>
              <a:t>A</a:t>
            </a:r>
            <a:r>
              <a:rPr kumimoji="1" lang="en-US" altLang="zh-CN" sz="2800" b="1" baseline="-25000">
                <a:solidFill>
                  <a:srgbClr val="0000CC"/>
                </a:solidFill>
                <a:latin typeface="Times New Roman" panose="02020603050405020304" pitchFamily="18" charset="0"/>
                <a:ea typeface="楷体_GB2312" pitchFamily="49" charset="-122"/>
              </a:rPr>
              <a:t>1</a:t>
            </a:r>
            <a:r>
              <a:rPr kumimoji="1" lang="en-US" altLang="zh-CN" sz="2800" b="1" i="1">
                <a:solidFill>
                  <a:srgbClr val="0000CC"/>
                </a:solidFill>
                <a:latin typeface="Times New Roman" panose="02020603050405020304" pitchFamily="18" charset="0"/>
                <a:ea typeface="楷体_GB2312" pitchFamily="49" charset="-122"/>
              </a:rPr>
              <a:t>A</a:t>
            </a:r>
            <a:r>
              <a:rPr kumimoji="1" lang="en-US" altLang="zh-CN" sz="2800" b="1" baseline="-25000">
                <a:solidFill>
                  <a:srgbClr val="0000CC"/>
                </a:solidFill>
                <a:latin typeface="Times New Roman" panose="02020603050405020304" pitchFamily="18" charset="0"/>
                <a:ea typeface="楷体_GB2312" pitchFamily="49" charset="-122"/>
              </a:rPr>
              <a:t>2</a:t>
            </a:r>
            <a:r>
              <a:rPr kumimoji="1" lang="en-US" altLang="zh-CN" sz="2800" b="1">
                <a:solidFill>
                  <a:srgbClr val="0000CC"/>
                </a:solidFill>
                <a:latin typeface="Times New Roman" panose="02020603050405020304" pitchFamily="18" charset="0"/>
                <a:ea typeface="楷体_GB2312" pitchFamily="49" charset="-122"/>
              </a:rPr>
              <a:t>)</a:t>
            </a:r>
          </a:p>
          <a:p>
            <a:r>
              <a:rPr kumimoji="1" lang="en-US" altLang="zh-CN" sz="2800" b="1">
                <a:solidFill>
                  <a:srgbClr val="0000CC"/>
                </a:solidFill>
                <a:latin typeface="Times New Roman" panose="02020603050405020304" pitchFamily="18" charset="0"/>
                <a:ea typeface="楷体_GB2312" pitchFamily="49" charset="-122"/>
              </a:rPr>
              <a:t>                                  … </a:t>
            </a:r>
            <a:r>
              <a:rPr kumimoji="1" lang="en-US" altLang="zh-CN" sz="2800" b="1" i="1">
                <a:solidFill>
                  <a:srgbClr val="0000CC"/>
                </a:solidFill>
                <a:latin typeface="Times New Roman" panose="02020603050405020304" pitchFamily="18" charset="0"/>
                <a:ea typeface="楷体_GB2312" pitchFamily="49" charset="-122"/>
              </a:rPr>
              <a:t>P</a:t>
            </a:r>
            <a:r>
              <a:rPr kumimoji="1" lang="en-US" altLang="zh-CN" sz="2800" b="1">
                <a:solidFill>
                  <a:srgbClr val="0000CC"/>
                </a:solidFill>
                <a:latin typeface="Times New Roman" panose="02020603050405020304" pitchFamily="18" charset="0"/>
                <a:ea typeface="楷体_GB2312" pitchFamily="49" charset="-122"/>
              </a:rPr>
              <a:t>(</a:t>
            </a:r>
            <a:r>
              <a:rPr kumimoji="1" lang="en-US" altLang="zh-CN" sz="2800" b="1" i="1">
                <a:solidFill>
                  <a:srgbClr val="0000CC"/>
                </a:solidFill>
                <a:latin typeface="Times New Roman" panose="02020603050405020304" pitchFamily="18" charset="0"/>
                <a:ea typeface="楷体_GB2312" pitchFamily="49" charset="-122"/>
              </a:rPr>
              <a:t>A</a:t>
            </a:r>
            <a:r>
              <a:rPr kumimoji="1" lang="en-US" altLang="zh-CN" sz="2800" b="1" i="1" baseline="-25000">
                <a:solidFill>
                  <a:srgbClr val="0000CC"/>
                </a:solidFill>
                <a:latin typeface="Times New Roman" panose="02020603050405020304" pitchFamily="18" charset="0"/>
                <a:ea typeface="楷体_GB2312" pitchFamily="49" charset="-122"/>
              </a:rPr>
              <a:t>n</a:t>
            </a:r>
            <a:r>
              <a:rPr kumimoji="1" lang="en-US" altLang="zh-CN" sz="2800" b="1">
                <a:solidFill>
                  <a:srgbClr val="0000CC"/>
                </a:solidFill>
                <a:latin typeface="Times New Roman" panose="02020603050405020304" pitchFamily="18" charset="0"/>
                <a:ea typeface="楷体_GB2312" pitchFamily="49" charset="-122"/>
              </a:rPr>
              <a:t>|</a:t>
            </a:r>
            <a:r>
              <a:rPr kumimoji="1" lang="en-US" altLang="zh-CN" sz="2800" b="1" i="1">
                <a:solidFill>
                  <a:srgbClr val="0000CC"/>
                </a:solidFill>
                <a:latin typeface="Times New Roman" panose="02020603050405020304" pitchFamily="18" charset="0"/>
                <a:ea typeface="楷体_GB2312" pitchFamily="49" charset="-122"/>
              </a:rPr>
              <a:t>A</a:t>
            </a:r>
            <a:r>
              <a:rPr kumimoji="1" lang="en-US" altLang="zh-CN" sz="2800" b="1" baseline="-25000">
                <a:solidFill>
                  <a:srgbClr val="0000CC"/>
                </a:solidFill>
                <a:latin typeface="Times New Roman" panose="02020603050405020304" pitchFamily="18" charset="0"/>
                <a:ea typeface="楷体_GB2312" pitchFamily="49" charset="-122"/>
              </a:rPr>
              <a:t>1</a:t>
            </a:r>
            <a:r>
              <a:rPr kumimoji="1" lang="en-US" altLang="zh-CN" sz="2800" b="1" i="1">
                <a:solidFill>
                  <a:srgbClr val="0000CC"/>
                </a:solidFill>
                <a:latin typeface="Times New Roman" panose="02020603050405020304" pitchFamily="18" charset="0"/>
                <a:ea typeface="楷体_GB2312" pitchFamily="49" charset="-122"/>
              </a:rPr>
              <a:t>A</a:t>
            </a:r>
            <a:r>
              <a:rPr kumimoji="1" lang="en-US" altLang="zh-CN" sz="2800" b="1" baseline="-25000">
                <a:solidFill>
                  <a:srgbClr val="0000CC"/>
                </a:solidFill>
                <a:latin typeface="Times New Roman" panose="02020603050405020304" pitchFamily="18" charset="0"/>
                <a:ea typeface="楷体_GB2312" pitchFamily="49" charset="-122"/>
              </a:rPr>
              <a:t>2</a:t>
            </a:r>
            <a:r>
              <a:rPr kumimoji="1" lang="en-US" altLang="zh-CN" sz="2800" b="1">
                <a:solidFill>
                  <a:srgbClr val="0000CC"/>
                </a:solidFill>
                <a:latin typeface="Times New Roman" panose="02020603050405020304" pitchFamily="18" charset="0"/>
                <a:ea typeface="楷体_GB2312" pitchFamily="49" charset="-122"/>
              </a:rPr>
              <a:t>…</a:t>
            </a:r>
            <a:r>
              <a:rPr kumimoji="1" lang="en-US" altLang="zh-CN" sz="2800" b="1" i="1">
                <a:solidFill>
                  <a:srgbClr val="0000CC"/>
                </a:solidFill>
                <a:latin typeface="Times New Roman" panose="02020603050405020304" pitchFamily="18" charset="0"/>
                <a:ea typeface="楷体_GB2312" pitchFamily="49" charset="-122"/>
              </a:rPr>
              <a:t>A</a:t>
            </a:r>
            <a:r>
              <a:rPr kumimoji="1" lang="en-US" altLang="zh-CN" sz="2800" b="1" i="1" baseline="-25000">
                <a:solidFill>
                  <a:srgbClr val="0000CC"/>
                </a:solidFill>
                <a:latin typeface="Times New Roman" panose="02020603050405020304" pitchFamily="18" charset="0"/>
                <a:ea typeface="楷体_GB2312" pitchFamily="49" charset="-122"/>
              </a:rPr>
              <a:t>n</a:t>
            </a:r>
            <a:r>
              <a:rPr kumimoji="1" lang="en-US" altLang="zh-CN" sz="2800" b="1" baseline="-25000">
                <a:solidFill>
                  <a:srgbClr val="0000CC"/>
                </a:solidFill>
                <a:latin typeface="Times New Roman" panose="02020603050405020304" pitchFamily="18" charset="0"/>
                <a:ea typeface="楷体_GB2312" pitchFamily="49" charset="-122"/>
                <a:sym typeface="Symbol" panose="05050102010706020507" pitchFamily="18" charset="2"/>
              </a:rPr>
              <a:t></a:t>
            </a:r>
            <a:r>
              <a:rPr kumimoji="1" lang="en-US" altLang="zh-CN" sz="2800" b="1" baseline="-25000">
                <a:solidFill>
                  <a:srgbClr val="0000CC"/>
                </a:solidFill>
                <a:latin typeface="Times New Roman" panose="02020603050405020304" pitchFamily="18" charset="0"/>
                <a:ea typeface="楷体_GB2312" pitchFamily="49" charset="-122"/>
              </a:rPr>
              <a:t>1</a:t>
            </a:r>
            <a:r>
              <a:rPr kumimoji="1" lang="en-US" altLang="zh-CN" sz="2800" b="1">
                <a:solidFill>
                  <a:srgbClr val="0000CC"/>
                </a:solidFill>
                <a:latin typeface="Times New Roman" panose="02020603050405020304" pitchFamily="18" charset="0"/>
                <a:ea typeface="楷体_GB2312" pitchFamily="49" charset="-122"/>
              </a:rPr>
              <a:t>)</a:t>
            </a:r>
          </a:p>
        </p:txBody>
      </p:sp>
    </p:spTree>
    <p:extLst>
      <p:ext uri="{BB962C8B-B14F-4D97-AF65-F5344CB8AC3E}">
        <p14:creationId xmlns:p14="http://schemas.microsoft.com/office/powerpoint/2010/main" val="3391787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7" grpId="0" autoUpdateAnimBg="0"/>
      <p:bldP spid="8" grpId="0" autoUpdateAnimBg="0"/>
      <p:bldP spid="9"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BE4DCA-62CA-4B6D-8928-C054DB2ABCA6}"/>
              </a:ext>
            </a:extLst>
          </p:cNvPr>
          <p:cNvSpPr>
            <a:spLocks noGrp="1"/>
          </p:cNvSpPr>
          <p:nvPr>
            <p:ph type="title"/>
          </p:nvPr>
        </p:nvSpPr>
        <p:spPr/>
        <p:txBody>
          <a:bodyPr/>
          <a:lstStyle/>
          <a:p>
            <a:r>
              <a:rPr lang="en-US" altLang="zh-CN" dirty="0"/>
              <a:t>3.3-1 </a:t>
            </a:r>
            <a:r>
              <a:rPr lang="zh-CN" altLang="en-US" dirty="0"/>
              <a:t>条件概率</a:t>
            </a:r>
          </a:p>
        </p:txBody>
      </p:sp>
      <p:sp>
        <p:nvSpPr>
          <p:cNvPr id="3" name="内容占位符 2">
            <a:extLst>
              <a:ext uri="{FF2B5EF4-FFF2-40B4-BE49-F238E27FC236}">
                <a16:creationId xmlns:a16="http://schemas.microsoft.com/office/drawing/2014/main" id="{B84AF6BA-F162-4FC4-8DD6-ACEA4F6B0CF4}"/>
              </a:ext>
            </a:extLst>
          </p:cNvPr>
          <p:cNvSpPr>
            <a:spLocks noGrp="1"/>
          </p:cNvSpPr>
          <p:nvPr>
            <p:ph idx="1"/>
          </p:nvPr>
        </p:nvSpPr>
        <p:spPr/>
        <p:txBody>
          <a:bodyPr/>
          <a:lstStyle/>
          <a:p>
            <a:r>
              <a:rPr lang="zh-CN" altLang="en-US" dirty="0"/>
              <a:t>例</a:t>
            </a:r>
          </a:p>
        </p:txBody>
      </p:sp>
      <p:sp>
        <p:nvSpPr>
          <p:cNvPr id="4" name="Text Box 4">
            <a:extLst>
              <a:ext uri="{FF2B5EF4-FFF2-40B4-BE49-F238E27FC236}">
                <a16:creationId xmlns:a16="http://schemas.microsoft.com/office/drawing/2014/main" id="{CCEBF378-49B6-403D-89D5-1E9CB80B9498}"/>
              </a:ext>
            </a:extLst>
          </p:cNvPr>
          <p:cNvSpPr txBox="1">
            <a:spLocks noChangeArrowheads="1"/>
          </p:cNvSpPr>
          <p:nvPr/>
        </p:nvSpPr>
        <p:spPr bwMode="auto">
          <a:xfrm>
            <a:off x="457200" y="914400"/>
            <a:ext cx="8001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a:solidFill>
                  <a:srgbClr val="000000"/>
                </a:solidFill>
                <a:latin typeface="楷体_GB2312" pitchFamily="49" charset="-122"/>
                <a:ea typeface="楷体_GB2312" pitchFamily="49" charset="-122"/>
              </a:rPr>
              <a:t>设袋中装有</a:t>
            </a:r>
            <a:r>
              <a:rPr kumimoji="1" lang="en-US" altLang="zh-CN" sz="2400" b="1" i="1" dirty="0">
                <a:solidFill>
                  <a:srgbClr val="000000"/>
                </a:solidFill>
                <a:latin typeface="Times New Roman" panose="02020603050405020304" pitchFamily="18" charset="0"/>
                <a:ea typeface="楷体_GB2312" pitchFamily="49" charset="-122"/>
              </a:rPr>
              <a:t>a</a:t>
            </a:r>
            <a:r>
              <a:rPr kumimoji="1" lang="zh-CN" altLang="en-US" sz="2400" b="1" dirty="0">
                <a:solidFill>
                  <a:srgbClr val="000000"/>
                </a:solidFill>
                <a:latin typeface="楷体_GB2312" pitchFamily="49" charset="-122"/>
                <a:ea typeface="楷体_GB2312" pitchFamily="49" charset="-122"/>
              </a:rPr>
              <a:t>只红球和</a:t>
            </a:r>
            <a:r>
              <a:rPr kumimoji="1" lang="en-US" altLang="zh-CN" sz="2400" b="1" i="1" dirty="0">
                <a:solidFill>
                  <a:srgbClr val="000000"/>
                </a:solidFill>
                <a:latin typeface="Times New Roman" panose="02020603050405020304" pitchFamily="18" charset="0"/>
                <a:ea typeface="楷体_GB2312" pitchFamily="49" charset="-122"/>
              </a:rPr>
              <a:t>b </a:t>
            </a:r>
            <a:r>
              <a:rPr kumimoji="1" lang="en-US" altLang="zh-CN" sz="2400" b="1" dirty="0">
                <a:solidFill>
                  <a:srgbClr val="000000"/>
                </a:solidFill>
                <a:latin typeface="Times New Roman" panose="02020603050405020304" pitchFamily="18" charset="0"/>
                <a:ea typeface="楷体_GB2312" pitchFamily="49" charset="-122"/>
              </a:rPr>
              <a:t>(</a:t>
            </a:r>
            <a:r>
              <a:rPr kumimoji="1" lang="en-US" altLang="zh-CN" sz="2400" b="1" i="1" dirty="0">
                <a:solidFill>
                  <a:srgbClr val="000000"/>
                </a:solidFill>
                <a:latin typeface="Times New Roman" panose="02020603050405020304" pitchFamily="18" charset="0"/>
                <a:ea typeface="楷体_GB2312" pitchFamily="49" charset="-122"/>
              </a:rPr>
              <a:t>b</a:t>
            </a:r>
            <a:r>
              <a:rPr kumimoji="1" lang="en-US" altLang="zh-CN" sz="2400" b="1" dirty="0">
                <a:solidFill>
                  <a:srgbClr val="000000"/>
                </a:solidFill>
                <a:latin typeface="Times New Roman" panose="02020603050405020304" pitchFamily="18" charset="0"/>
                <a:ea typeface="楷体_GB2312" pitchFamily="49" charset="-122"/>
              </a:rPr>
              <a:t>≥3)</a:t>
            </a:r>
            <a:r>
              <a:rPr kumimoji="1" lang="en-US" altLang="zh-CN" sz="2400" b="1" dirty="0">
                <a:solidFill>
                  <a:srgbClr val="000000"/>
                </a:solidFill>
                <a:latin typeface="楷体_GB2312" pitchFamily="49" charset="-122"/>
                <a:ea typeface="楷体_GB2312" pitchFamily="49" charset="-122"/>
              </a:rPr>
              <a:t> </a:t>
            </a:r>
            <a:r>
              <a:rPr kumimoji="1" lang="zh-CN" altLang="en-US" sz="2400" b="1" dirty="0">
                <a:solidFill>
                  <a:srgbClr val="000000"/>
                </a:solidFill>
                <a:latin typeface="楷体_GB2312" pitchFamily="49" charset="-122"/>
                <a:ea typeface="楷体_GB2312" pitchFamily="49" charset="-122"/>
              </a:rPr>
              <a:t>只白球</a:t>
            </a:r>
            <a:r>
              <a:rPr kumimoji="1" lang="en-US" altLang="zh-CN" sz="2400" b="1" dirty="0">
                <a:solidFill>
                  <a:srgbClr val="000000"/>
                </a:solidFill>
                <a:latin typeface="楷体_GB2312" pitchFamily="49" charset="-122"/>
                <a:ea typeface="楷体_GB2312" pitchFamily="49" charset="-122"/>
              </a:rPr>
              <a:t>, </a:t>
            </a:r>
            <a:r>
              <a:rPr kumimoji="1" lang="zh-CN" altLang="en-US" sz="2400" b="1" dirty="0">
                <a:solidFill>
                  <a:srgbClr val="000000"/>
                </a:solidFill>
                <a:latin typeface="楷体_GB2312" pitchFamily="49" charset="-122"/>
                <a:ea typeface="楷体_GB2312" pitchFamily="49" charset="-122"/>
              </a:rPr>
              <a:t>从中连续取球四次</a:t>
            </a:r>
            <a:r>
              <a:rPr kumimoji="1" lang="en-US" altLang="zh-CN" sz="2400" b="1" dirty="0">
                <a:solidFill>
                  <a:srgbClr val="000000"/>
                </a:solidFill>
                <a:latin typeface="楷体_GB2312" pitchFamily="49" charset="-122"/>
                <a:ea typeface="楷体_GB2312" pitchFamily="49" charset="-122"/>
              </a:rPr>
              <a:t>, </a:t>
            </a:r>
            <a:r>
              <a:rPr kumimoji="1" lang="zh-CN" altLang="en-US" sz="2400" b="1" dirty="0">
                <a:solidFill>
                  <a:srgbClr val="000000"/>
                </a:solidFill>
                <a:latin typeface="楷体_GB2312" pitchFamily="49" charset="-122"/>
                <a:ea typeface="楷体_GB2312" pitchFamily="49" charset="-122"/>
              </a:rPr>
              <a:t>每次取</a:t>
            </a:r>
            <a:r>
              <a:rPr kumimoji="1" lang="en-US" altLang="zh-CN" sz="2400" b="1" dirty="0">
                <a:solidFill>
                  <a:srgbClr val="000000"/>
                </a:solidFill>
                <a:latin typeface="楷体_GB2312" pitchFamily="49" charset="-122"/>
                <a:ea typeface="楷体_GB2312" pitchFamily="49" charset="-122"/>
              </a:rPr>
              <a:t>1</a:t>
            </a:r>
            <a:r>
              <a:rPr kumimoji="1" lang="zh-CN" altLang="en-US" sz="2400" b="1" dirty="0">
                <a:solidFill>
                  <a:srgbClr val="000000"/>
                </a:solidFill>
                <a:latin typeface="楷体_GB2312" pitchFamily="49" charset="-122"/>
                <a:ea typeface="楷体_GB2312" pitchFamily="49" charset="-122"/>
              </a:rPr>
              <a:t>球，取后</a:t>
            </a:r>
            <a:r>
              <a:rPr kumimoji="1" lang="zh-CN" altLang="en-US" sz="2400" b="1" dirty="0">
                <a:solidFill>
                  <a:srgbClr val="0000FF"/>
                </a:solidFill>
                <a:latin typeface="楷体_GB2312" pitchFamily="49" charset="-122"/>
                <a:ea typeface="楷体_GB2312" pitchFamily="49" charset="-122"/>
              </a:rPr>
              <a:t>不放回</a:t>
            </a:r>
            <a:r>
              <a:rPr kumimoji="1" lang="zh-CN" altLang="en-US" sz="2400" b="1" dirty="0">
                <a:solidFill>
                  <a:srgbClr val="000000"/>
                </a:solidFill>
                <a:latin typeface="楷体_GB2312" pitchFamily="49" charset="-122"/>
                <a:ea typeface="楷体_GB2312" pitchFamily="49" charset="-122"/>
              </a:rPr>
              <a:t>，试求第</a:t>
            </a:r>
            <a:r>
              <a:rPr kumimoji="1" lang="en-US" altLang="zh-CN" sz="2400" b="1" dirty="0">
                <a:solidFill>
                  <a:srgbClr val="000000"/>
                </a:solidFill>
                <a:latin typeface="楷体_GB2312" pitchFamily="49" charset="-122"/>
                <a:ea typeface="楷体_GB2312" pitchFamily="49" charset="-122"/>
              </a:rPr>
              <a:t>4</a:t>
            </a:r>
            <a:r>
              <a:rPr kumimoji="1" lang="zh-CN" altLang="en-US" sz="2400" b="1" dirty="0">
                <a:solidFill>
                  <a:srgbClr val="000000"/>
                </a:solidFill>
                <a:latin typeface="楷体_GB2312" pitchFamily="49" charset="-122"/>
                <a:ea typeface="楷体_GB2312" pitchFamily="49" charset="-122"/>
              </a:rPr>
              <a:t>次才取到红球的概率。  </a:t>
            </a:r>
          </a:p>
        </p:txBody>
      </p:sp>
      <p:sp>
        <p:nvSpPr>
          <p:cNvPr id="5" name="Text Box 5">
            <a:extLst>
              <a:ext uri="{FF2B5EF4-FFF2-40B4-BE49-F238E27FC236}">
                <a16:creationId xmlns:a16="http://schemas.microsoft.com/office/drawing/2014/main" id="{34D39FEB-9C38-4201-8AAF-58DC03BB9B21}"/>
              </a:ext>
            </a:extLst>
          </p:cNvPr>
          <p:cNvSpPr txBox="1">
            <a:spLocks noChangeArrowheads="1"/>
          </p:cNvSpPr>
          <p:nvPr/>
        </p:nvSpPr>
        <p:spPr bwMode="auto">
          <a:xfrm>
            <a:off x="619125" y="2805113"/>
            <a:ext cx="5806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00"/>
                </a:solidFill>
                <a:latin typeface="楷体_GB2312" pitchFamily="49" charset="-122"/>
                <a:ea typeface="楷体_GB2312" pitchFamily="49" charset="-122"/>
              </a:rPr>
              <a:t>解</a:t>
            </a:r>
            <a:r>
              <a:rPr kumimoji="1" lang="en-US" altLang="zh-CN" sz="2400" b="1">
                <a:solidFill>
                  <a:srgbClr val="000000"/>
                </a:solidFill>
                <a:latin typeface="楷体_GB2312" pitchFamily="49" charset="-122"/>
                <a:ea typeface="楷体_GB2312" pitchFamily="49" charset="-122"/>
              </a:rPr>
              <a:t>:</a:t>
            </a:r>
          </a:p>
        </p:txBody>
      </p:sp>
      <p:sp>
        <p:nvSpPr>
          <p:cNvPr id="6" name="Text Box 6">
            <a:extLst>
              <a:ext uri="{FF2B5EF4-FFF2-40B4-BE49-F238E27FC236}">
                <a16:creationId xmlns:a16="http://schemas.microsoft.com/office/drawing/2014/main" id="{0A8792CD-2B16-4B09-A023-A02213AC9140}"/>
              </a:ext>
            </a:extLst>
          </p:cNvPr>
          <p:cNvSpPr txBox="1">
            <a:spLocks noChangeArrowheads="1"/>
          </p:cNvSpPr>
          <p:nvPr/>
        </p:nvSpPr>
        <p:spPr bwMode="auto">
          <a:xfrm>
            <a:off x="1406525" y="2806700"/>
            <a:ext cx="50882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00"/>
                </a:solidFill>
                <a:latin typeface="楷体_GB2312" pitchFamily="49" charset="-122"/>
                <a:ea typeface="楷体_GB2312" pitchFamily="49" charset="-122"/>
              </a:rPr>
              <a:t>设 </a:t>
            </a:r>
            <a:r>
              <a:rPr kumimoji="1" lang="en-US" altLang="zh-CN" sz="2400" b="1" i="1" dirty="0">
                <a:solidFill>
                  <a:srgbClr val="000000"/>
                </a:solidFill>
                <a:latin typeface="Times New Roman" panose="02020603050405020304" pitchFamily="18" charset="0"/>
                <a:ea typeface="楷体_GB2312" pitchFamily="49" charset="-122"/>
              </a:rPr>
              <a:t>A</a:t>
            </a:r>
            <a:r>
              <a:rPr kumimoji="1" lang="en-US" altLang="zh-CN" sz="2400" b="1" i="1" baseline="-25000" dirty="0">
                <a:solidFill>
                  <a:srgbClr val="000000"/>
                </a:solidFill>
                <a:latin typeface="Times New Roman" panose="02020603050405020304" pitchFamily="18" charset="0"/>
                <a:ea typeface="楷体_GB2312" pitchFamily="49" charset="-122"/>
              </a:rPr>
              <a:t>i</a:t>
            </a:r>
            <a:r>
              <a:rPr kumimoji="1" lang="en-US" altLang="zh-CN" sz="2400" b="1" baseline="-25000" dirty="0">
                <a:solidFill>
                  <a:srgbClr val="000000"/>
                </a:solidFill>
                <a:latin typeface="楷体_GB2312" pitchFamily="49" charset="-122"/>
                <a:ea typeface="楷体_GB2312" pitchFamily="49" charset="-122"/>
              </a:rPr>
              <a:t> </a:t>
            </a:r>
            <a:r>
              <a:rPr kumimoji="1" lang="en-US" altLang="zh-CN" sz="2400" b="1" dirty="0">
                <a:solidFill>
                  <a:srgbClr val="000000"/>
                </a:solidFill>
                <a:latin typeface="楷体_GB2312" pitchFamily="49" charset="-122"/>
                <a:ea typeface="楷体_GB2312" pitchFamily="49" charset="-122"/>
              </a:rPr>
              <a:t>: </a:t>
            </a:r>
            <a:r>
              <a:rPr kumimoji="1" lang="en-US" altLang="zh-CN" sz="2400" b="1" dirty="0">
                <a:latin typeface="Times New Roman" panose="02020603050405020304" pitchFamily="18" charset="0"/>
                <a:ea typeface="楷体_GB2312" pitchFamily="49" charset="-122"/>
              </a:rPr>
              <a:t>“</a:t>
            </a:r>
            <a:r>
              <a:rPr kumimoji="1" lang="zh-CN" altLang="en-US" sz="2400" b="1" dirty="0">
                <a:latin typeface="楷体_GB2312" pitchFamily="49" charset="-122"/>
                <a:ea typeface="楷体_GB2312" pitchFamily="49" charset="-122"/>
              </a:rPr>
              <a:t>第</a:t>
            </a:r>
            <a:r>
              <a:rPr kumimoji="1" lang="en-US" altLang="zh-CN" sz="2400" b="1" i="1" dirty="0" err="1">
                <a:latin typeface="Times New Roman" panose="02020603050405020304" pitchFamily="18" charset="0"/>
                <a:ea typeface="楷体_GB2312" pitchFamily="49" charset="-122"/>
              </a:rPr>
              <a:t>i</a:t>
            </a:r>
            <a:r>
              <a:rPr kumimoji="1" lang="zh-CN" altLang="en-US" sz="2400" b="1" dirty="0">
                <a:latin typeface="楷体_GB2312" pitchFamily="49" charset="-122"/>
                <a:ea typeface="楷体_GB2312" pitchFamily="49" charset="-122"/>
              </a:rPr>
              <a:t>次取到白球</a:t>
            </a:r>
            <a:r>
              <a:rPr kumimoji="1" lang="zh-CN" altLang="en-US" sz="2400" b="1" dirty="0">
                <a:latin typeface="Times New Roman" panose="02020603050405020304" pitchFamily="18" charset="0"/>
                <a:ea typeface="楷体_GB2312" pitchFamily="49" charset="-122"/>
              </a:rPr>
              <a:t>”</a:t>
            </a:r>
            <a:r>
              <a:rPr kumimoji="1" lang="zh-CN" altLang="en-US" sz="2400" b="1" dirty="0">
                <a:solidFill>
                  <a:srgbClr val="000000"/>
                </a:solidFill>
                <a:latin typeface="楷体_GB2312" pitchFamily="49" charset="-122"/>
                <a:ea typeface="楷体_GB2312" pitchFamily="49" charset="-122"/>
              </a:rPr>
              <a:t> </a:t>
            </a:r>
            <a:r>
              <a:rPr kumimoji="1" lang="en-US" altLang="zh-CN" sz="2400" b="1" dirty="0">
                <a:solidFill>
                  <a:srgbClr val="000000"/>
                </a:solidFill>
                <a:latin typeface="Times New Roman" panose="02020603050405020304" pitchFamily="18" charset="0"/>
                <a:ea typeface="楷体_GB2312" pitchFamily="49" charset="-122"/>
              </a:rPr>
              <a:t>(</a:t>
            </a:r>
            <a:r>
              <a:rPr kumimoji="1" lang="en-US" altLang="zh-CN" sz="2400" b="1" i="1" dirty="0" err="1">
                <a:solidFill>
                  <a:srgbClr val="000000"/>
                </a:solidFill>
                <a:latin typeface="Times New Roman" panose="02020603050405020304" pitchFamily="18" charset="0"/>
                <a:ea typeface="楷体_GB2312" pitchFamily="49" charset="-122"/>
              </a:rPr>
              <a:t>i</a:t>
            </a:r>
            <a:r>
              <a:rPr kumimoji="1" lang="en-US" altLang="zh-CN" sz="2400" b="1" dirty="0">
                <a:solidFill>
                  <a:srgbClr val="000000"/>
                </a:solidFill>
                <a:latin typeface="Times New Roman" panose="02020603050405020304" pitchFamily="18" charset="0"/>
                <a:ea typeface="楷体_GB2312" pitchFamily="49" charset="-122"/>
              </a:rPr>
              <a:t>=1,2,3,4</a:t>
            </a:r>
            <a:r>
              <a:rPr kumimoji="1" lang="zh-CN" altLang="en-US" sz="2400" b="1" dirty="0">
                <a:solidFill>
                  <a:srgbClr val="000000"/>
                </a:solidFill>
                <a:latin typeface="Times New Roman" panose="02020603050405020304" pitchFamily="18" charset="0"/>
                <a:ea typeface="楷体_GB2312" pitchFamily="49" charset="-122"/>
              </a:rPr>
              <a:t>）</a:t>
            </a:r>
          </a:p>
        </p:txBody>
      </p:sp>
      <p:sp>
        <p:nvSpPr>
          <p:cNvPr id="7" name="Text Box 7">
            <a:extLst>
              <a:ext uri="{FF2B5EF4-FFF2-40B4-BE49-F238E27FC236}">
                <a16:creationId xmlns:a16="http://schemas.microsoft.com/office/drawing/2014/main" id="{F78E8876-EA5C-438B-B245-5F7298C3ED57}"/>
              </a:ext>
            </a:extLst>
          </p:cNvPr>
          <p:cNvSpPr txBox="1">
            <a:spLocks noChangeArrowheads="1"/>
          </p:cNvSpPr>
          <p:nvPr/>
        </p:nvSpPr>
        <p:spPr bwMode="auto">
          <a:xfrm>
            <a:off x="1320800" y="3533775"/>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00"/>
                </a:solidFill>
                <a:latin typeface="Times New Roman" panose="02020603050405020304" pitchFamily="18" charset="0"/>
                <a:ea typeface="楷体_GB2312" pitchFamily="49" charset="-122"/>
              </a:rPr>
              <a:t>则</a:t>
            </a:r>
          </a:p>
        </p:txBody>
      </p:sp>
      <p:sp>
        <p:nvSpPr>
          <p:cNvPr id="8" name="Text Box 8">
            <a:extLst>
              <a:ext uri="{FF2B5EF4-FFF2-40B4-BE49-F238E27FC236}">
                <a16:creationId xmlns:a16="http://schemas.microsoft.com/office/drawing/2014/main" id="{88CF4A96-E813-48E1-98E0-571A5E12179C}"/>
              </a:ext>
            </a:extLst>
          </p:cNvPr>
          <p:cNvSpPr txBox="1">
            <a:spLocks noChangeArrowheads="1"/>
          </p:cNvSpPr>
          <p:nvPr/>
        </p:nvSpPr>
        <p:spPr bwMode="auto">
          <a:xfrm>
            <a:off x="2420938" y="3463925"/>
            <a:ext cx="30572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00"/>
                </a:solidFill>
                <a:latin typeface="楷体_GB2312" pitchFamily="49" charset="-122"/>
                <a:ea typeface="楷体_GB2312" pitchFamily="49" charset="-122"/>
              </a:rPr>
              <a:t>: </a:t>
            </a:r>
            <a:r>
              <a:rPr kumimoji="1" lang="en-US" altLang="zh-CN" sz="2400" b="1" dirty="0">
                <a:latin typeface="Times New Roman" panose="02020603050405020304" pitchFamily="18" charset="0"/>
                <a:ea typeface="楷体_GB2312" pitchFamily="49" charset="-122"/>
              </a:rPr>
              <a:t>“</a:t>
            </a:r>
            <a:r>
              <a:rPr kumimoji="1" lang="zh-CN" altLang="en-US" sz="2400" b="1" dirty="0">
                <a:latin typeface="楷体_GB2312" pitchFamily="49" charset="-122"/>
                <a:ea typeface="楷体_GB2312" pitchFamily="49" charset="-122"/>
              </a:rPr>
              <a:t>第四次取到红球</a:t>
            </a:r>
            <a:r>
              <a:rPr kumimoji="1" lang="zh-CN" altLang="en-US" sz="2400" b="1" dirty="0">
                <a:latin typeface="Times New Roman" panose="02020603050405020304" pitchFamily="18" charset="0"/>
                <a:ea typeface="楷体_GB2312" pitchFamily="49" charset="-122"/>
              </a:rPr>
              <a:t>”</a:t>
            </a:r>
            <a:r>
              <a:rPr kumimoji="1" lang="zh-CN" altLang="en-US" sz="2400" b="1" dirty="0">
                <a:latin typeface="Times New Roman" panose="02020603050405020304" pitchFamily="18" charset="0"/>
              </a:rPr>
              <a:t> </a:t>
            </a:r>
          </a:p>
        </p:txBody>
      </p:sp>
      <p:graphicFrame>
        <p:nvGraphicFramePr>
          <p:cNvPr id="9" name="Object 9">
            <a:extLst>
              <a:ext uri="{FF2B5EF4-FFF2-40B4-BE49-F238E27FC236}">
                <a16:creationId xmlns:a16="http://schemas.microsoft.com/office/drawing/2014/main" id="{2C483053-1B46-4CEB-B6C0-1951DD378B7D}"/>
              </a:ext>
            </a:extLst>
          </p:cNvPr>
          <p:cNvGraphicFramePr>
            <a:graphicFrameLocks noChangeAspect="1"/>
          </p:cNvGraphicFramePr>
          <p:nvPr>
            <p:extLst>
              <p:ext uri="{D42A27DB-BD31-4B8C-83A1-F6EECF244321}">
                <p14:modId xmlns:p14="http://schemas.microsoft.com/office/powerpoint/2010/main" val="3593941101"/>
              </p:ext>
            </p:extLst>
          </p:nvPr>
        </p:nvGraphicFramePr>
        <p:xfrm>
          <a:off x="1905000" y="3581400"/>
          <a:ext cx="485775" cy="547688"/>
        </p:xfrm>
        <a:graphic>
          <a:graphicData uri="http://schemas.openxmlformats.org/presentationml/2006/ole">
            <mc:AlternateContent xmlns:mc="http://schemas.openxmlformats.org/markup-compatibility/2006">
              <mc:Choice xmlns:v="urn:schemas-microsoft-com:vml" Requires="v">
                <p:oleObj spid="_x0000_s21958" name="公式" r:id="rId3" imgW="203040" imgH="228600" progId="Equation.3">
                  <p:embed/>
                </p:oleObj>
              </mc:Choice>
              <mc:Fallback>
                <p:oleObj name="公式" r:id="rId3" imgW="203040" imgH="228600" progId="Equation.3">
                  <p:embed/>
                  <p:pic>
                    <p:nvPicPr>
                      <p:cNvPr id="58377" name="Object 9">
                        <a:extLst>
                          <a:ext uri="{FF2B5EF4-FFF2-40B4-BE49-F238E27FC236}">
                            <a16:creationId xmlns:a16="http://schemas.microsoft.com/office/drawing/2014/main" id="{2358B960-CA5B-49C8-BC63-45A4613EA9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581400"/>
                        <a:ext cx="485775" cy="547688"/>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10">
            <a:extLst>
              <a:ext uri="{FF2B5EF4-FFF2-40B4-BE49-F238E27FC236}">
                <a16:creationId xmlns:a16="http://schemas.microsoft.com/office/drawing/2014/main" id="{2758D46F-6EC4-4020-BAE1-F169A4EB0F9F}"/>
              </a:ext>
            </a:extLst>
          </p:cNvPr>
          <p:cNvSpPr txBox="1">
            <a:spLocks noChangeArrowheads="1"/>
          </p:cNvSpPr>
          <p:nvPr/>
        </p:nvSpPr>
        <p:spPr bwMode="auto">
          <a:xfrm>
            <a:off x="2971800" y="4191000"/>
            <a:ext cx="34563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00"/>
                </a:solidFill>
                <a:latin typeface="楷体_GB2312" pitchFamily="49" charset="-122"/>
                <a:ea typeface="楷体_GB2312" pitchFamily="49" charset="-122"/>
              </a:rPr>
              <a:t>:  </a:t>
            </a:r>
            <a:r>
              <a:rPr kumimoji="1" lang="en-US" altLang="zh-CN" sz="2400" b="1">
                <a:latin typeface="Times New Roman" panose="02020603050405020304" pitchFamily="18" charset="0"/>
                <a:ea typeface="楷体_GB2312" pitchFamily="49" charset="-122"/>
              </a:rPr>
              <a:t>“</a:t>
            </a:r>
            <a:r>
              <a:rPr kumimoji="1" lang="zh-CN" altLang="en-US" sz="2400" b="1">
                <a:latin typeface="楷体_GB2312" pitchFamily="49" charset="-122"/>
                <a:ea typeface="楷体_GB2312" pitchFamily="49" charset="-122"/>
              </a:rPr>
              <a:t>第四次才取到红球</a:t>
            </a:r>
            <a:r>
              <a:rPr kumimoji="1" lang="zh-CN" altLang="en-US" sz="2400" b="1">
                <a:latin typeface="Times New Roman" panose="02020603050405020304" pitchFamily="18" charset="0"/>
                <a:ea typeface="楷体_GB2312" pitchFamily="49" charset="-122"/>
              </a:rPr>
              <a:t>”</a:t>
            </a:r>
            <a:r>
              <a:rPr kumimoji="1" lang="zh-CN" altLang="en-US" sz="2400" b="1">
                <a:latin typeface="Times New Roman" panose="02020603050405020304" pitchFamily="18" charset="0"/>
              </a:rPr>
              <a:t> </a:t>
            </a:r>
          </a:p>
        </p:txBody>
      </p:sp>
      <p:graphicFrame>
        <p:nvGraphicFramePr>
          <p:cNvPr id="11" name="Object 11">
            <a:extLst>
              <a:ext uri="{FF2B5EF4-FFF2-40B4-BE49-F238E27FC236}">
                <a16:creationId xmlns:a16="http://schemas.microsoft.com/office/drawing/2014/main" id="{F9141F9E-7375-4300-BCD2-1B40081930C1}"/>
              </a:ext>
            </a:extLst>
          </p:cNvPr>
          <p:cNvGraphicFramePr>
            <a:graphicFrameLocks noChangeAspect="1"/>
          </p:cNvGraphicFramePr>
          <p:nvPr>
            <p:extLst>
              <p:ext uri="{D42A27DB-BD31-4B8C-83A1-F6EECF244321}">
                <p14:modId xmlns:p14="http://schemas.microsoft.com/office/powerpoint/2010/main" val="3284579920"/>
              </p:ext>
            </p:extLst>
          </p:nvPr>
        </p:nvGraphicFramePr>
        <p:xfrm>
          <a:off x="1352550" y="4213225"/>
          <a:ext cx="1695450" cy="620713"/>
        </p:xfrm>
        <a:graphic>
          <a:graphicData uri="http://schemas.openxmlformats.org/presentationml/2006/ole">
            <mc:AlternateContent xmlns:mc="http://schemas.openxmlformats.org/markup-compatibility/2006">
              <mc:Choice xmlns:v="urn:schemas-microsoft-com:vml" Requires="v">
                <p:oleObj spid="_x0000_s21959" name="公式" r:id="rId5" imgW="660240" imgH="241200" progId="Equation.3">
                  <p:embed/>
                </p:oleObj>
              </mc:Choice>
              <mc:Fallback>
                <p:oleObj name="公式" r:id="rId5" imgW="660240" imgH="241200" progId="Equation.3">
                  <p:embed/>
                  <p:pic>
                    <p:nvPicPr>
                      <p:cNvPr id="58379" name="Object 11">
                        <a:extLst>
                          <a:ext uri="{FF2B5EF4-FFF2-40B4-BE49-F238E27FC236}">
                            <a16:creationId xmlns:a16="http://schemas.microsoft.com/office/drawing/2014/main" id="{9D541647-D732-4650-8D40-08499AE315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2550" y="4213225"/>
                        <a:ext cx="1695450" cy="620713"/>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2">
            <a:extLst>
              <a:ext uri="{FF2B5EF4-FFF2-40B4-BE49-F238E27FC236}">
                <a16:creationId xmlns:a16="http://schemas.microsoft.com/office/drawing/2014/main" id="{13B3F464-4F69-4427-9DA4-A33F42651603}"/>
              </a:ext>
            </a:extLst>
          </p:cNvPr>
          <p:cNvGraphicFramePr>
            <a:graphicFrameLocks noChangeAspect="1"/>
          </p:cNvGraphicFramePr>
          <p:nvPr>
            <p:extLst>
              <p:ext uri="{D42A27DB-BD31-4B8C-83A1-F6EECF244321}">
                <p14:modId xmlns:p14="http://schemas.microsoft.com/office/powerpoint/2010/main" val="2715676939"/>
              </p:ext>
            </p:extLst>
          </p:nvPr>
        </p:nvGraphicFramePr>
        <p:xfrm>
          <a:off x="1219200" y="5029200"/>
          <a:ext cx="2014538" cy="768350"/>
        </p:xfrm>
        <a:graphic>
          <a:graphicData uri="http://schemas.openxmlformats.org/presentationml/2006/ole">
            <mc:AlternateContent xmlns:mc="http://schemas.openxmlformats.org/markup-compatibility/2006">
              <mc:Choice xmlns:v="urn:schemas-microsoft-com:vml" Requires="v">
                <p:oleObj spid="_x0000_s21960" name="公式" r:id="rId7" imgW="901440" imgH="342720" progId="Equation.3">
                  <p:embed/>
                </p:oleObj>
              </mc:Choice>
              <mc:Fallback>
                <p:oleObj name="公式" r:id="rId7" imgW="901440" imgH="342720" progId="Equation.3">
                  <p:embed/>
                  <p:pic>
                    <p:nvPicPr>
                      <p:cNvPr id="58380" name="Object 12">
                        <a:extLst>
                          <a:ext uri="{FF2B5EF4-FFF2-40B4-BE49-F238E27FC236}">
                            <a16:creationId xmlns:a16="http://schemas.microsoft.com/office/drawing/2014/main" id="{76A14B42-5565-400A-9D4C-5BD519F1BF0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5029200"/>
                        <a:ext cx="2014538" cy="768350"/>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3">
            <a:extLst>
              <a:ext uri="{FF2B5EF4-FFF2-40B4-BE49-F238E27FC236}">
                <a16:creationId xmlns:a16="http://schemas.microsoft.com/office/drawing/2014/main" id="{473C00C3-49B8-4A2C-98D9-BF997F3CEF0F}"/>
              </a:ext>
            </a:extLst>
          </p:cNvPr>
          <p:cNvGraphicFramePr>
            <a:graphicFrameLocks noChangeAspect="1"/>
          </p:cNvGraphicFramePr>
          <p:nvPr>
            <p:extLst>
              <p:ext uri="{D42A27DB-BD31-4B8C-83A1-F6EECF244321}">
                <p14:modId xmlns:p14="http://schemas.microsoft.com/office/powerpoint/2010/main" val="3579324387"/>
              </p:ext>
            </p:extLst>
          </p:nvPr>
        </p:nvGraphicFramePr>
        <p:xfrm>
          <a:off x="3657600" y="5005388"/>
          <a:ext cx="3124200" cy="787400"/>
        </p:xfrm>
        <a:graphic>
          <a:graphicData uri="http://schemas.openxmlformats.org/presentationml/2006/ole">
            <mc:AlternateContent xmlns:mc="http://schemas.openxmlformats.org/markup-compatibility/2006">
              <mc:Choice xmlns:v="urn:schemas-microsoft-com:vml" Requires="v">
                <p:oleObj spid="_x0000_s21961" name="公式" r:id="rId9" imgW="1358640" imgH="342720" progId="Equation.3">
                  <p:embed/>
                </p:oleObj>
              </mc:Choice>
              <mc:Fallback>
                <p:oleObj name="公式" r:id="rId9" imgW="1358640" imgH="342720" progId="Equation.3">
                  <p:embed/>
                  <p:pic>
                    <p:nvPicPr>
                      <p:cNvPr id="58381" name="Object 13">
                        <a:extLst>
                          <a:ext uri="{FF2B5EF4-FFF2-40B4-BE49-F238E27FC236}">
                            <a16:creationId xmlns:a16="http://schemas.microsoft.com/office/drawing/2014/main" id="{4287D8C6-6065-4442-ADF7-67F847733A2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57600" y="5005388"/>
                        <a:ext cx="3124200" cy="787400"/>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59809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left)">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left)">
                                      <p:cBhvr>
                                        <p:cTn id="4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autoUpdateAnimBg="0"/>
      <p:bldP spid="8" grpId="0" autoUpdateAnimBg="0"/>
      <p:bldP spid="10"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73071-87F8-4192-83BE-654B29A0897E}"/>
              </a:ext>
            </a:extLst>
          </p:cNvPr>
          <p:cNvSpPr>
            <a:spLocks noGrp="1"/>
          </p:cNvSpPr>
          <p:nvPr>
            <p:ph type="title"/>
          </p:nvPr>
        </p:nvSpPr>
        <p:spPr/>
        <p:txBody>
          <a:bodyPr/>
          <a:lstStyle/>
          <a:p>
            <a:r>
              <a:rPr lang="en-US" altLang="zh-CN" dirty="0"/>
              <a:t>3.3-1 </a:t>
            </a:r>
            <a:r>
              <a:rPr lang="zh-CN" altLang="en-US" dirty="0"/>
              <a:t>条件概率</a:t>
            </a:r>
          </a:p>
        </p:txBody>
      </p:sp>
      <p:sp>
        <p:nvSpPr>
          <p:cNvPr id="3" name="内容占位符 2">
            <a:extLst>
              <a:ext uri="{FF2B5EF4-FFF2-40B4-BE49-F238E27FC236}">
                <a16:creationId xmlns:a16="http://schemas.microsoft.com/office/drawing/2014/main" id="{EDFEE327-77D6-451C-B3B3-97C93F661814}"/>
              </a:ext>
            </a:extLst>
          </p:cNvPr>
          <p:cNvSpPr>
            <a:spLocks noGrp="1"/>
          </p:cNvSpPr>
          <p:nvPr>
            <p:ph idx="1"/>
          </p:nvPr>
        </p:nvSpPr>
        <p:spPr/>
        <p:txBody>
          <a:bodyPr/>
          <a:lstStyle/>
          <a:p>
            <a:endParaRPr lang="zh-CN" altLang="en-US"/>
          </a:p>
        </p:txBody>
      </p:sp>
      <p:graphicFrame>
        <p:nvGraphicFramePr>
          <p:cNvPr id="4" name="Object 4">
            <a:extLst>
              <a:ext uri="{FF2B5EF4-FFF2-40B4-BE49-F238E27FC236}">
                <a16:creationId xmlns:a16="http://schemas.microsoft.com/office/drawing/2014/main" id="{88AD817B-512A-44F0-81AE-91DDA0964878}"/>
              </a:ext>
            </a:extLst>
          </p:cNvPr>
          <p:cNvGraphicFramePr>
            <a:graphicFrameLocks noChangeAspect="1"/>
          </p:cNvGraphicFramePr>
          <p:nvPr/>
        </p:nvGraphicFramePr>
        <p:xfrm>
          <a:off x="1981200" y="1066800"/>
          <a:ext cx="4114800" cy="922338"/>
        </p:xfrm>
        <a:graphic>
          <a:graphicData uri="http://schemas.openxmlformats.org/presentationml/2006/ole">
            <mc:AlternateContent xmlns:mc="http://schemas.openxmlformats.org/markup-compatibility/2006">
              <mc:Choice xmlns:v="urn:schemas-microsoft-com:vml" Requires="v">
                <p:oleObj spid="_x0000_s23095" name="公式" r:id="rId3" imgW="1536480" imgH="342720" progId="Equation.3">
                  <p:embed/>
                </p:oleObj>
              </mc:Choice>
              <mc:Fallback>
                <p:oleObj name="公式" r:id="rId3" imgW="1536480" imgH="342720" progId="Equation.3">
                  <p:embed/>
                  <p:pic>
                    <p:nvPicPr>
                      <p:cNvPr id="60420" name="Object 4">
                        <a:extLst>
                          <a:ext uri="{FF2B5EF4-FFF2-40B4-BE49-F238E27FC236}">
                            <a16:creationId xmlns:a16="http://schemas.microsoft.com/office/drawing/2014/main" id="{5A2C964F-7CFD-4FFE-BF93-1B2377B0A5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066800"/>
                        <a:ext cx="4114800" cy="922338"/>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5">
            <a:extLst>
              <a:ext uri="{FF2B5EF4-FFF2-40B4-BE49-F238E27FC236}">
                <a16:creationId xmlns:a16="http://schemas.microsoft.com/office/drawing/2014/main" id="{C6632B7E-F015-4E8F-B092-0591F985E2A5}"/>
              </a:ext>
            </a:extLst>
          </p:cNvPr>
          <p:cNvGraphicFramePr>
            <a:graphicFrameLocks noChangeAspect="1"/>
          </p:cNvGraphicFramePr>
          <p:nvPr/>
        </p:nvGraphicFramePr>
        <p:xfrm>
          <a:off x="1905000" y="1981200"/>
          <a:ext cx="4800600" cy="976313"/>
        </p:xfrm>
        <a:graphic>
          <a:graphicData uri="http://schemas.openxmlformats.org/presentationml/2006/ole">
            <mc:AlternateContent xmlns:mc="http://schemas.openxmlformats.org/markup-compatibility/2006">
              <mc:Choice xmlns:v="urn:schemas-microsoft-com:vml" Requires="v">
                <p:oleObj spid="_x0000_s23096" name="公式" r:id="rId5" imgW="1688760" imgH="342720" progId="Equation.3">
                  <p:embed/>
                </p:oleObj>
              </mc:Choice>
              <mc:Fallback>
                <p:oleObj name="公式" r:id="rId5" imgW="1688760" imgH="342720" progId="Equation.3">
                  <p:embed/>
                  <p:pic>
                    <p:nvPicPr>
                      <p:cNvPr id="60421" name="Object 5">
                        <a:extLst>
                          <a:ext uri="{FF2B5EF4-FFF2-40B4-BE49-F238E27FC236}">
                            <a16:creationId xmlns:a16="http://schemas.microsoft.com/office/drawing/2014/main" id="{F9ABD5C2-829F-43E1-AA45-F132B98FD5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1981200"/>
                        <a:ext cx="4800600" cy="976313"/>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6">
            <a:extLst>
              <a:ext uri="{FF2B5EF4-FFF2-40B4-BE49-F238E27FC236}">
                <a16:creationId xmlns:a16="http://schemas.microsoft.com/office/drawing/2014/main" id="{60821D7B-385C-48FC-BDE7-A3EB0C100580}"/>
              </a:ext>
            </a:extLst>
          </p:cNvPr>
          <p:cNvGraphicFramePr>
            <a:graphicFrameLocks noChangeAspect="1"/>
          </p:cNvGraphicFramePr>
          <p:nvPr/>
        </p:nvGraphicFramePr>
        <p:xfrm>
          <a:off x="1676400" y="3576638"/>
          <a:ext cx="2362200" cy="633412"/>
        </p:xfrm>
        <a:graphic>
          <a:graphicData uri="http://schemas.openxmlformats.org/presentationml/2006/ole">
            <mc:AlternateContent xmlns:mc="http://schemas.openxmlformats.org/markup-compatibility/2006">
              <mc:Choice xmlns:v="urn:schemas-microsoft-com:vml" Requires="v">
                <p:oleObj spid="_x0000_s23097" name="公式" r:id="rId7" imgW="901440" imgH="241200" progId="Equation.3">
                  <p:embed/>
                </p:oleObj>
              </mc:Choice>
              <mc:Fallback>
                <p:oleObj name="公式" r:id="rId7" imgW="901440" imgH="241200" progId="Equation.3">
                  <p:embed/>
                  <p:pic>
                    <p:nvPicPr>
                      <p:cNvPr id="60422" name="Object 6">
                        <a:extLst>
                          <a:ext uri="{FF2B5EF4-FFF2-40B4-BE49-F238E27FC236}">
                            <a16:creationId xmlns:a16="http://schemas.microsoft.com/office/drawing/2014/main" id="{7930705B-24AE-4691-BE97-C9919DC141A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3576638"/>
                        <a:ext cx="2362200" cy="633412"/>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7">
            <a:extLst>
              <a:ext uri="{FF2B5EF4-FFF2-40B4-BE49-F238E27FC236}">
                <a16:creationId xmlns:a16="http://schemas.microsoft.com/office/drawing/2014/main" id="{0D804C7E-CD9B-4A09-851A-B99DDFA258C9}"/>
              </a:ext>
            </a:extLst>
          </p:cNvPr>
          <p:cNvGraphicFramePr>
            <a:graphicFrameLocks noChangeAspect="1"/>
          </p:cNvGraphicFramePr>
          <p:nvPr/>
        </p:nvGraphicFramePr>
        <p:xfrm>
          <a:off x="838200" y="4343400"/>
          <a:ext cx="7772400" cy="642938"/>
        </p:xfrm>
        <a:graphic>
          <a:graphicData uri="http://schemas.openxmlformats.org/presentationml/2006/ole">
            <mc:AlternateContent xmlns:mc="http://schemas.openxmlformats.org/markup-compatibility/2006">
              <mc:Choice xmlns:v="urn:schemas-microsoft-com:vml" Requires="v">
                <p:oleObj spid="_x0000_s23098" name="公式" r:id="rId9" imgW="2920680" imgH="241200" progId="Equation.3">
                  <p:embed/>
                </p:oleObj>
              </mc:Choice>
              <mc:Fallback>
                <p:oleObj name="公式" r:id="rId9" imgW="2920680" imgH="241200" progId="Equation.3">
                  <p:embed/>
                  <p:pic>
                    <p:nvPicPr>
                      <p:cNvPr id="60423" name="Object 7">
                        <a:extLst>
                          <a:ext uri="{FF2B5EF4-FFF2-40B4-BE49-F238E27FC236}">
                            <a16:creationId xmlns:a16="http://schemas.microsoft.com/office/drawing/2014/main" id="{71E9173E-BBBF-40B3-8975-BDC01D21808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8200" y="4343400"/>
                        <a:ext cx="7772400" cy="642938"/>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8">
            <a:extLst>
              <a:ext uri="{FF2B5EF4-FFF2-40B4-BE49-F238E27FC236}">
                <a16:creationId xmlns:a16="http://schemas.microsoft.com/office/drawing/2014/main" id="{26715A5B-B1F5-4EC5-9FE5-84A3FC205931}"/>
              </a:ext>
            </a:extLst>
          </p:cNvPr>
          <p:cNvGraphicFramePr>
            <a:graphicFrameLocks noChangeAspect="1"/>
          </p:cNvGraphicFramePr>
          <p:nvPr/>
        </p:nvGraphicFramePr>
        <p:xfrm>
          <a:off x="838200" y="5124450"/>
          <a:ext cx="5830888" cy="935038"/>
        </p:xfrm>
        <a:graphic>
          <a:graphicData uri="http://schemas.openxmlformats.org/presentationml/2006/ole">
            <mc:AlternateContent xmlns:mc="http://schemas.openxmlformats.org/markup-compatibility/2006">
              <mc:Choice xmlns:v="urn:schemas-microsoft-com:vml" Requires="v">
                <p:oleObj spid="_x0000_s23099" name="公式" r:id="rId11" imgW="2145960" imgH="342720" progId="Equation.3">
                  <p:embed/>
                </p:oleObj>
              </mc:Choice>
              <mc:Fallback>
                <p:oleObj name="公式" r:id="rId11" imgW="2145960" imgH="342720" progId="Equation.3">
                  <p:embed/>
                  <p:pic>
                    <p:nvPicPr>
                      <p:cNvPr id="60424" name="Object 8">
                        <a:extLst>
                          <a:ext uri="{FF2B5EF4-FFF2-40B4-BE49-F238E27FC236}">
                            <a16:creationId xmlns:a16="http://schemas.microsoft.com/office/drawing/2014/main" id="{A8960011-7BE6-44F3-ADAD-0F268EBA4BD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8200" y="5124450"/>
                        <a:ext cx="5830888" cy="935038"/>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9">
            <a:extLst>
              <a:ext uri="{FF2B5EF4-FFF2-40B4-BE49-F238E27FC236}">
                <a16:creationId xmlns:a16="http://schemas.microsoft.com/office/drawing/2014/main" id="{75230EC9-61B9-4626-A298-388CAD0495E7}"/>
              </a:ext>
            </a:extLst>
          </p:cNvPr>
          <p:cNvSpPr txBox="1">
            <a:spLocks noChangeArrowheads="1"/>
          </p:cNvSpPr>
          <p:nvPr/>
        </p:nvSpPr>
        <p:spPr bwMode="auto">
          <a:xfrm>
            <a:off x="990600" y="3048000"/>
            <a:ext cx="3200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latin typeface="楷体_GB2312" pitchFamily="49" charset="-122"/>
                <a:ea typeface="楷体_GB2312" pitchFamily="49" charset="-122"/>
              </a:rPr>
              <a:t>故由乘法公式可得</a:t>
            </a:r>
            <a:r>
              <a:rPr kumimoji="1" lang="en-US" altLang="zh-CN" sz="2800" b="1">
                <a:latin typeface="楷体_GB2312" pitchFamily="49" charset="-122"/>
                <a:ea typeface="楷体_GB2312" pitchFamily="49" charset="-122"/>
              </a:rPr>
              <a:t>:</a:t>
            </a:r>
          </a:p>
        </p:txBody>
      </p:sp>
    </p:spTree>
    <p:extLst>
      <p:ext uri="{BB962C8B-B14F-4D97-AF65-F5344CB8AC3E}">
        <p14:creationId xmlns:p14="http://schemas.microsoft.com/office/powerpoint/2010/main" val="2779415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F7979F-A95C-44A6-9AD0-68A1E1429922}"/>
              </a:ext>
            </a:extLst>
          </p:cNvPr>
          <p:cNvSpPr>
            <a:spLocks noGrp="1"/>
          </p:cNvSpPr>
          <p:nvPr>
            <p:ph type="title"/>
          </p:nvPr>
        </p:nvSpPr>
        <p:spPr/>
        <p:txBody>
          <a:bodyPr/>
          <a:lstStyle/>
          <a:p>
            <a:r>
              <a:rPr lang="en-US" altLang="zh-CN" dirty="0"/>
              <a:t>3.3-1 </a:t>
            </a:r>
            <a:r>
              <a:rPr lang="zh-CN" altLang="en-US" dirty="0"/>
              <a:t>条件概率</a:t>
            </a:r>
          </a:p>
        </p:txBody>
      </p:sp>
      <p:sp>
        <p:nvSpPr>
          <p:cNvPr id="3" name="内容占位符 2">
            <a:extLst>
              <a:ext uri="{FF2B5EF4-FFF2-40B4-BE49-F238E27FC236}">
                <a16:creationId xmlns:a16="http://schemas.microsoft.com/office/drawing/2014/main" id="{C1710F78-103A-4382-96AD-E121206C8E9E}"/>
              </a:ext>
            </a:extLst>
          </p:cNvPr>
          <p:cNvSpPr>
            <a:spLocks noGrp="1"/>
          </p:cNvSpPr>
          <p:nvPr>
            <p:ph idx="1"/>
          </p:nvPr>
        </p:nvSpPr>
        <p:spPr/>
        <p:txBody>
          <a:bodyPr/>
          <a:lstStyle/>
          <a:p>
            <a:r>
              <a:rPr lang="zh-CN" altLang="en-US" dirty="0"/>
              <a:t>例</a:t>
            </a:r>
          </a:p>
        </p:txBody>
      </p:sp>
      <p:sp>
        <p:nvSpPr>
          <p:cNvPr id="4" name="Text Box 4">
            <a:extLst>
              <a:ext uri="{FF2B5EF4-FFF2-40B4-BE49-F238E27FC236}">
                <a16:creationId xmlns:a16="http://schemas.microsoft.com/office/drawing/2014/main" id="{6B186495-609D-4BE0-8577-FF8CF1030344}"/>
              </a:ext>
            </a:extLst>
          </p:cNvPr>
          <p:cNvSpPr txBox="1">
            <a:spLocks noChangeArrowheads="1"/>
          </p:cNvSpPr>
          <p:nvPr/>
        </p:nvSpPr>
        <p:spPr bwMode="auto">
          <a:xfrm>
            <a:off x="668209" y="682497"/>
            <a:ext cx="7162800" cy="1261884"/>
          </a:xfrm>
          <a:prstGeom prst="rect">
            <a:avLst/>
          </a:prstGeom>
          <a:noFill/>
          <a:ln>
            <a:noFill/>
          </a:ln>
          <a:extLst>
            <a:ext uri="{909E8E84-426E-40DD-AFC4-6F175D3DCCD1}">
              <a14:hiddenFill xmlns:a14="http://schemas.microsoft.com/office/drawing/2010/main">
                <a:solidFill>
                  <a:srgbClr val="660033"/>
                </a:solidFill>
              </a14:hiddenFill>
            </a:ext>
            <a:ext uri="{91240B29-F687-4F45-9708-019B960494DF}">
              <a14:hiddenLine xmlns:a14="http://schemas.microsoft.com/office/drawing/2010/main" w="9525">
                <a:solidFill>
                  <a:srgbClr val="FFFF99"/>
                </a:solidFill>
                <a:miter lim="800000"/>
                <a:headEnd/>
                <a:tailEnd/>
              </a14:hiddenLine>
            </a:ext>
          </a:extLst>
        </p:spPr>
        <p:txBody>
          <a:bodyPr>
            <a:spAutoFit/>
          </a:bodyPr>
          <a:lstStyle/>
          <a:p>
            <a:pPr algn="just" eaLnBrk="0" hangingPunct="0"/>
            <a:r>
              <a:rPr kumimoji="1" lang="zh-CN" altLang="en-US" sz="2400" b="1" dirty="0">
                <a:solidFill>
                  <a:srgbClr val="000000"/>
                </a:solidFill>
                <a:latin typeface="楷体_GB2312" pitchFamily="49" charset="-122"/>
                <a:ea typeface="楷体_GB2312" pitchFamily="49" charset="-122"/>
              </a:rPr>
              <a:t>一场精彩的足球赛将要举行</a:t>
            </a:r>
            <a:r>
              <a:rPr kumimoji="1" lang="en-US" altLang="zh-CN" sz="2400" b="1" dirty="0">
                <a:solidFill>
                  <a:srgbClr val="000000"/>
                </a:solidFill>
                <a:latin typeface="楷体_GB2312" pitchFamily="49" charset="-122"/>
                <a:ea typeface="楷体_GB2312" pitchFamily="49" charset="-122"/>
                <a:cs typeface="ˎ̥"/>
              </a:rPr>
              <a:t>, </a:t>
            </a:r>
            <a:r>
              <a:rPr kumimoji="1" lang="zh-CN" altLang="en-US" sz="2400" b="1" dirty="0">
                <a:solidFill>
                  <a:srgbClr val="000000"/>
                </a:solidFill>
                <a:latin typeface="楷体_GB2312" pitchFamily="49" charset="-122"/>
                <a:ea typeface="楷体_GB2312" pitchFamily="49" charset="-122"/>
              </a:rPr>
              <a:t>但</a:t>
            </a:r>
            <a:r>
              <a:rPr kumimoji="1" lang="en-US" altLang="zh-CN" sz="2400" b="1" dirty="0">
                <a:solidFill>
                  <a:srgbClr val="000000"/>
                </a:solidFill>
                <a:latin typeface="楷体_GB2312" pitchFamily="49" charset="-122"/>
                <a:ea typeface="楷体_GB2312" pitchFamily="49" charset="-122"/>
              </a:rPr>
              <a:t>5</a:t>
            </a:r>
            <a:r>
              <a:rPr kumimoji="1" lang="zh-CN" altLang="en-US" sz="2400" b="1" dirty="0">
                <a:solidFill>
                  <a:srgbClr val="000000"/>
                </a:solidFill>
                <a:latin typeface="楷体_GB2312" pitchFamily="49" charset="-122"/>
                <a:ea typeface="楷体_GB2312" pitchFamily="49" charset="-122"/>
              </a:rPr>
              <a:t>个球迷只搞到一张球票，但大家都想去。没办法，只好用抽签的方法来确定球票的归属。</a:t>
            </a:r>
            <a:r>
              <a:rPr kumimoji="1" lang="zh-CN" altLang="en-US" sz="2800" dirty="0">
                <a:latin typeface="楷体_GB2312" pitchFamily="49" charset="-122"/>
                <a:ea typeface="楷体_GB2312" pitchFamily="49" charset="-122"/>
              </a:rPr>
              <a:t>　　　</a:t>
            </a:r>
            <a:r>
              <a:rPr kumimoji="1" lang="zh-CN" altLang="en-US" sz="2800" b="1" dirty="0">
                <a:latin typeface="楷体_GB2312" pitchFamily="49" charset="-122"/>
                <a:ea typeface="楷体_GB2312" pitchFamily="49" charset="-122"/>
              </a:rPr>
              <a:t> </a:t>
            </a:r>
            <a:endParaRPr lang="zh-CN" altLang="en-US" sz="2800" dirty="0">
              <a:latin typeface="楷体_GB2312" pitchFamily="49" charset="-122"/>
              <a:ea typeface="楷体_GB2312" pitchFamily="49" charset="-122"/>
            </a:endParaRPr>
          </a:p>
        </p:txBody>
      </p:sp>
      <p:pic>
        <p:nvPicPr>
          <p:cNvPr id="5" name="Picture 5" descr="足球 副本">
            <a:extLst>
              <a:ext uri="{FF2B5EF4-FFF2-40B4-BE49-F238E27FC236}">
                <a16:creationId xmlns:a16="http://schemas.microsoft.com/office/drawing/2014/main" id="{5982C38D-7A4C-43DC-80A9-A77CDAB5D2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676400"/>
            <a:ext cx="2162175" cy="1508125"/>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6">
            <a:extLst>
              <a:ext uri="{FF2B5EF4-FFF2-40B4-BE49-F238E27FC236}">
                <a16:creationId xmlns:a16="http://schemas.microsoft.com/office/drawing/2014/main" id="{F7A6CA91-480E-42C5-AB5F-93A2188FC444}"/>
              </a:ext>
            </a:extLst>
          </p:cNvPr>
          <p:cNvGrpSpPr>
            <a:grpSpLocks/>
          </p:cNvGrpSpPr>
          <p:nvPr/>
        </p:nvGrpSpPr>
        <p:grpSpPr bwMode="auto">
          <a:xfrm>
            <a:off x="838200" y="2133600"/>
            <a:ext cx="5240338" cy="990600"/>
            <a:chOff x="480" y="1440"/>
            <a:chExt cx="3936" cy="624"/>
          </a:xfrm>
        </p:grpSpPr>
        <p:sp>
          <p:nvSpPr>
            <p:cNvPr id="7" name="Rectangle 7">
              <a:extLst>
                <a:ext uri="{FF2B5EF4-FFF2-40B4-BE49-F238E27FC236}">
                  <a16:creationId xmlns:a16="http://schemas.microsoft.com/office/drawing/2014/main" id="{3757BD73-1B8A-4CD2-8450-58A293E3F81E}"/>
                </a:ext>
              </a:extLst>
            </p:cNvPr>
            <p:cNvSpPr>
              <a:spLocks noChangeArrowheads="1"/>
            </p:cNvSpPr>
            <p:nvPr/>
          </p:nvSpPr>
          <p:spPr bwMode="auto">
            <a:xfrm>
              <a:off x="480" y="1440"/>
              <a:ext cx="480" cy="624"/>
            </a:xfrm>
            <a:prstGeom prst="rect">
              <a:avLst/>
            </a:prstGeom>
            <a:solidFill>
              <a:srgbClr val="9900CC"/>
            </a:solidFill>
            <a:ln w="9525">
              <a:solidFill>
                <a:srgbClr val="FFFF99"/>
              </a:solidFill>
              <a:miter lim="800000"/>
              <a:headEnd/>
              <a:tailEnd/>
            </a:ln>
          </p:spPr>
          <p:txBody>
            <a:bodyPr wrap="none" anchor="ctr"/>
            <a:lstStyle/>
            <a:p>
              <a:endParaRPr lang="zh-CN" altLang="en-US"/>
            </a:p>
          </p:txBody>
        </p:sp>
        <p:sp>
          <p:nvSpPr>
            <p:cNvPr id="8" name="Rectangle 8">
              <a:extLst>
                <a:ext uri="{FF2B5EF4-FFF2-40B4-BE49-F238E27FC236}">
                  <a16:creationId xmlns:a16="http://schemas.microsoft.com/office/drawing/2014/main" id="{5482CC71-B90F-4BF1-8126-F250E8C76B72}"/>
                </a:ext>
              </a:extLst>
            </p:cNvPr>
            <p:cNvSpPr>
              <a:spLocks noChangeArrowheads="1"/>
            </p:cNvSpPr>
            <p:nvPr/>
          </p:nvSpPr>
          <p:spPr bwMode="auto">
            <a:xfrm>
              <a:off x="1248" y="1440"/>
              <a:ext cx="480" cy="624"/>
            </a:xfrm>
            <a:prstGeom prst="rect">
              <a:avLst/>
            </a:prstGeom>
            <a:solidFill>
              <a:srgbClr val="9900CC"/>
            </a:solidFill>
            <a:ln w="9525">
              <a:solidFill>
                <a:srgbClr val="FFFF99"/>
              </a:solidFill>
              <a:miter lim="800000"/>
              <a:headEnd/>
              <a:tailEnd/>
            </a:ln>
          </p:spPr>
          <p:txBody>
            <a:bodyPr wrap="none" anchor="ctr"/>
            <a:lstStyle/>
            <a:p>
              <a:endParaRPr lang="zh-CN" altLang="en-US"/>
            </a:p>
          </p:txBody>
        </p:sp>
        <p:sp>
          <p:nvSpPr>
            <p:cNvPr id="9" name="Rectangle 9">
              <a:extLst>
                <a:ext uri="{FF2B5EF4-FFF2-40B4-BE49-F238E27FC236}">
                  <a16:creationId xmlns:a16="http://schemas.microsoft.com/office/drawing/2014/main" id="{2E12D16E-71EF-4F9B-9347-BB80EA74D023}"/>
                </a:ext>
              </a:extLst>
            </p:cNvPr>
            <p:cNvSpPr>
              <a:spLocks noChangeArrowheads="1"/>
            </p:cNvSpPr>
            <p:nvPr/>
          </p:nvSpPr>
          <p:spPr bwMode="auto">
            <a:xfrm>
              <a:off x="3936" y="1440"/>
              <a:ext cx="480" cy="624"/>
            </a:xfrm>
            <a:prstGeom prst="rect">
              <a:avLst/>
            </a:prstGeom>
            <a:solidFill>
              <a:srgbClr val="9900CC"/>
            </a:solidFill>
            <a:ln w="9525">
              <a:solidFill>
                <a:srgbClr val="FFFF99"/>
              </a:solidFill>
              <a:miter lim="800000"/>
              <a:headEnd/>
              <a:tailEnd/>
            </a:ln>
          </p:spPr>
          <p:txBody>
            <a:bodyPr wrap="none" anchor="ctr"/>
            <a:lstStyle/>
            <a:p>
              <a:endParaRPr lang="zh-CN" altLang="en-US"/>
            </a:p>
          </p:txBody>
        </p:sp>
        <p:sp>
          <p:nvSpPr>
            <p:cNvPr id="10" name="Rectangle 10">
              <a:extLst>
                <a:ext uri="{FF2B5EF4-FFF2-40B4-BE49-F238E27FC236}">
                  <a16:creationId xmlns:a16="http://schemas.microsoft.com/office/drawing/2014/main" id="{4A7BE658-2754-42A2-8FE7-9D2AE7E1D733}"/>
                </a:ext>
              </a:extLst>
            </p:cNvPr>
            <p:cNvSpPr>
              <a:spLocks noChangeArrowheads="1"/>
            </p:cNvSpPr>
            <p:nvPr/>
          </p:nvSpPr>
          <p:spPr bwMode="auto">
            <a:xfrm>
              <a:off x="2112" y="1440"/>
              <a:ext cx="480" cy="624"/>
            </a:xfrm>
            <a:prstGeom prst="rect">
              <a:avLst/>
            </a:prstGeom>
            <a:solidFill>
              <a:srgbClr val="9900CC"/>
            </a:solidFill>
            <a:ln w="9525">
              <a:solidFill>
                <a:srgbClr val="FFFF99"/>
              </a:solidFill>
              <a:miter lim="800000"/>
              <a:headEnd/>
              <a:tailEnd/>
            </a:ln>
          </p:spPr>
          <p:txBody>
            <a:bodyPr wrap="none" anchor="ctr"/>
            <a:lstStyle/>
            <a:p>
              <a:pPr algn="ctr"/>
              <a:r>
                <a:rPr kumimoji="1" lang="zh-CN" altLang="en-US" sz="2400" b="1">
                  <a:solidFill>
                    <a:schemeClr val="bg1"/>
                  </a:solidFill>
                  <a:latin typeface="楷体_GB2312" pitchFamily="49" charset="-122"/>
                  <a:ea typeface="楷体_GB2312" pitchFamily="49" charset="-122"/>
                </a:rPr>
                <a:t>球票</a:t>
              </a:r>
              <a:endParaRPr lang="zh-CN" altLang="en-US" sz="2400">
                <a:solidFill>
                  <a:schemeClr val="bg1"/>
                </a:solidFill>
                <a:latin typeface="楷体_GB2312" pitchFamily="49" charset="-122"/>
                <a:ea typeface="楷体_GB2312" pitchFamily="49" charset="-122"/>
              </a:endParaRPr>
            </a:p>
          </p:txBody>
        </p:sp>
        <p:sp>
          <p:nvSpPr>
            <p:cNvPr id="11" name="Rectangle 11">
              <a:extLst>
                <a:ext uri="{FF2B5EF4-FFF2-40B4-BE49-F238E27FC236}">
                  <a16:creationId xmlns:a16="http://schemas.microsoft.com/office/drawing/2014/main" id="{E0FA4B07-E6D4-4748-BF27-CFD5DFD62C0A}"/>
                </a:ext>
              </a:extLst>
            </p:cNvPr>
            <p:cNvSpPr>
              <a:spLocks noChangeArrowheads="1"/>
            </p:cNvSpPr>
            <p:nvPr/>
          </p:nvSpPr>
          <p:spPr bwMode="auto">
            <a:xfrm>
              <a:off x="3072" y="1440"/>
              <a:ext cx="480" cy="624"/>
            </a:xfrm>
            <a:prstGeom prst="rect">
              <a:avLst/>
            </a:prstGeom>
            <a:solidFill>
              <a:srgbClr val="9900CC"/>
            </a:solidFill>
            <a:ln w="9525">
              <a:solidFill>
                <a:srgbClr val="FFFF99"/>
              </a:solidFill>
              <a:miter lim="800000"/>
              <a:headEnd/>
              <a:tailEnd/>
            </a:ln>
          </p:spPr>
          <p:txBody>
            <a:bodyPr wrap="none" anchor="ctr"/>
            <a:lstStyle/>
            <a:p>
              <a:endParaRPr lang="zh-CN" altLang="en-US"/>
            </a:p>
          </p:txBody>
        </p:sp>
      </p:grpSp>
      <p:sp>
        <p:nvSpPr>
          <p:cNvPr id="12" name="Rectangle 12">
            <a:extLst>
              <a:ext uri="{FF2B5EF4-FFF2-40B4-BE49-F238E27FC236}">
                <a16:creationId xmlns:a16="http://schemas.microsoft.com/office/drawing/2014/main" id="{20641139-B909-40D1-A439-B35A313D3467}"/>
              </a:ext>
            </a:extLst>
          </p:cNvPr>
          <p:cNvSpPr>
            <a:spLocks noChangeArrowheads="1"/>
          </p:cNvSpPr>
          <p:nvPr/>
        </p:nvSpPr>
        <p:spPr bwMode="auto">
          <a:xfrm>
            <a:off x="609600" y="3488164"/>
            <a:ext cx="8153400" cy="830997"/>
          </a:xfrm>
          <a:prstGeom prst="rect">
            <a:avLst/>
          </a:prstGeom>
          <a:noFill/>
          <a:ln>
            <a:noFill/>
          </a:ln>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rgbClr val="FFFF99"/>
                </a:solidFill>
                <a:miter lim="800000"/>
                <a:headEnd/>
                <a:tailEnd/>
              </a14:hiddenLine>
            </a:ext>
          </a:extLst>
        </p:spPr>
        <p:txBody>
          <a:bodyPr anchor="ctr">
            <a:spAutoFit/>
          </a:bodyPr>
          <a:lstStyle/>
          <a:p>
            <a:r>
              <a:rPr kumimoji="1" lang="en-US" altLang="zh-CN" sz="2400" b="1" dirty="0">
                <a:solidFill>
                  <a:srgbClr val="000000"/>
                </a:solidFill>
                <a:latin typeface="楷体_GB2312" pitchFamily="49" charset="-122"/>
                <a:ea typeface="楷体_GB2312" pitchFamily="49" charset="-122"/>
                <a:cs typeface="ˎ̥"/>
              </a:rPr>
              <a:t>5</a:t>
            </a:r>
            <a:r>
              <a:rPr kumimoji="1" lang="zh-CN" altLang="en-US" sz="2400" b="1" dirty="0">
                <a:solidFill>
                  <a:srgbClr val="000000"/>
                </a:solidFill>
                <a:latin typeface="楷体_GB2312" pitchFamily="49" charset="-122"/>
                <a:ea typeface="楷体_GB2312" pitchFamily="49" charset="-122"/>
                <a:cs typeface="ˎ̥"/>
              </a:rPr>
              <a:t>张同样的卡片只有一张上写有</a:t>
            </a:r>
            <a:r>
              <a:rPr kumimoji="1" lang="zh-CN" altLang="en-US" sz="2400" b="1" dirty="0">
                <a:solidFill>
                  <a:srgbClr val="000000"/>
                </a:solidFill>
                <a:latin typeface="Times New Roman" panose="02020603050405020304" pitchFamily="18" charset="0"/>
                <a:ea typeface="楷体_GB2312" pitchFamily="49" charset="-122"/>
                <a:cs typeface="ˎ̥"/>
              </a:rPr>
              <a:t>“</a:t>
            </a:r>
            <a:r>
              <a:rPr kumimoji="1" lang="zh-CN" altLang="en-US" sz="2400" b="1" dirty="0">
                <a:solidFill>
                  <a:srgbClr val="000000"/>
                </a:solidFill>
                <a:latin typeface="楷体_GB2312" pitchFamily="49" charset="-122"/>
                <a:ea typeface="楷体_GB2312" pitchFamily="49" charset="-122"/>
                <a:cs typeface="ˎ̥"/>
              </a:rPr>
              <a:t>球票</a:t>
            </a:r>
            <a:r>
              <a:rPr kumimoji="1" lang="zh-CN" altLang="en-US" sz="2400" b="1" dirty="0">
                <a:solidFill>
                  <a:srgbClr val="000000"/>
                </a:solidFill>
                <a:latin typeface="Times New Roman" panose="02020603050405020304" pitchFamily="18" charset="0"/>
                <a:ea typeface="楷体_GB2312" pitchFamily="49" charset="-122"/>
                <a:cs typeface="ˎ̥"/>
              </a:rPr>
              <a:t>”</a:t>
            </a:r>
            <a:r>
              <a:rPr kumimoji="1" lang="zh-CN" altLang="en-US" sz="2400" b="1" dirty="0">
                <a:solidFill>
                  <a:srgbClr val="000000"/>
                </a:solidFill>
                <a:latin typeface="楷体_GB2312" pitchFamily="49" charset="-122"/>
                <a:ea typeface="楷体_GB2312" pitchFamily="49" charset="-122"/>
                <a:cs typeface="ˎ̥"/>
              </a:rPr>
              <a:t>，其余的是空白。将它们放在一起，洗匀，让</a:t>
            </a:r>
            <a:r>
              <a:rPr kumimoji="1" lang="en-US" altLang="zh-CN" sz="2400" b="1" dirty="0">
                <a:solidFill>
                  <a:srgbClr val="000000"/>
                </a:solidFill>
                <a:latin typeface="楷体_GB2312" pitchFamily="49" charset="-122"/>
                <a:ea typeface="楷体_GB2312" pitchFamily="49" charset="-122"/>
                <a:cs typeface="ˎ̥"/>
              </a:rPr>
              <a:t>5</a:t>
            </a:r>
            <a:r>
              <a:rPr kumimoji="1" lang="zh-CN" altLang="en-US" sz="2400" b="1" dirty="0">
                <a:solidFill>
                  <a:srgbClr val="000000"/>
                </a:solidFill>
                <a:latin typeface="楷体_GB2312" pitchFamily="49" charset="-122"/>
                <a:ea typeface="楷体_GB2312" pitchFamily="49" charset="-122"/>
                <a:cs typeface="ˎ̥"/>
              </a:rPr>
              <a:t>个人依次抽取</a:t>
            </a:r>
            <a:r>
              <a:rPr kumimoji="1" lang="en-US" altLang="zh-CN" sz="2400" b="1" dirty="0">
                <a:solidFill>
                  <a:srgbClr val="000000"/>
                </a:solidFill>
                <a:latin typeface="楷体_GB2312" pitchFamily="49" charset="-122"/>
                <a:ea typeface="楷体_GB2312" pitchFamily="49" charset="-122"/>
                <a:cs typeface="ˎ̥"/>
              </a:rPr>
              <a:t>.</a:t>
            </a:r>
            <a:endParaRPr lang="en-US" altLang="zh-CN" sz="2400" dirty="0">
              <a:solidFill>
                <a:srgbClr val="000000"/>
              </a:solidFill>
              <a:latin typeface="楷体_GB2312" pitchFamily="49" charset="-122"/>
              <a:ea typeface="楷体_GB2312" pitchFamily="49" charset="-122"/>
              <a:cs typeface="ˎ̥"/>
            </a:endParaRPr>
          </a:p>
        </p:txBody>
      </p:sp>
      <p:sp>
        <p:nvSpPr>
          <p:cNvPr id="13" name="Text Box 13">
            <a:extLst>
              <a:ext uri="{FF2B5EF4-FFF2-40B4-BE49-F238E27FC236}">
                <a16:creationId xmlns:a16="http://schemas.microsoft.com/office/drawing/2014/main" id="{4EF14778-6240-4F40-8498-10D5F9BDCEC6}"/>
              </a:ext>
            </a:extLst>
          </p:cNvPr>
          <p:cNvSpPr txBox="1">
            <a:spLocks noChangeArrowheads="1"/>
          </p:cNvSpPr>
          <p:nvPr/>
        </p:nvSpPr>
        <p:spPr bwMode="auto">
          <a:xfrm>
            <a:off x="609600" y="4357280"/>
            <a:ext cx="1830388" cy="519113"/>
          </a:xfrm>
          <a:prstGeom prst="rect">
            <a:avLst/>
          </a:prstGeom>
          <a:noFill/>
          <a:ln>
            <a:noFill/>
          </a:ln>
          <a:extLst>
            <a:ext uri="{909E8E84-426E-40DD-AFC4-6F175D3DCCD1}">
              <a14:hiddenFill xmlns:a14="http://schemas.microsoft.com/office/drawing/2010/main">
                <a:solidFill>
                  <a:srgbClr val="660033"/>
                </a:solidFill>
              </a14:hiddenFill>
            </a:ext>
            <a:ext uri="{91240B29-F687-4F45-9708-019B960494DF}">
              <a14:hiddenLine xmlns:a14="http://schemas.microsoft.com/office/drawing/2010/main" w="9525">
                <a:solidFill>
                  <a:srgbClr val="FFFF99"/>
                </a:solidFill>
                <a:miter lim="800000"/>
                <a:headEnd/>
                <a:tailEnd/>
              </a14:hiddenLine>
            </a:ext>
          </a:extLst>
        </p:spPr>
        <p:txBody>
          <a:bodyPr>
            <a:spAutoFit/>
          </a:bodyPr>
          <a:lstStyle/>
          <a:p>
            <a:pPr eaLnBrk="0" hangingPunct="0"/>
            <a:r>
              <a:rPr kumimoji="1" lang="zh-CN" altLang="en-US" sz="2800" b="1" dirty="0">
                <a:solidFill>
                  <a:srgbClr val="FF0000"/>
                </a:solidFill>
                <a:latin typeface="楷体_GB2312" pitchFamily="49" charset="-122"/>
                <a:ea typeface="楷体_GB2312" pitchFamily="49" charset="-122"/>
              </a:rPr>
              <a:t>请回答</a:t>
            </a:r>
            <a:r>
              <a:rPr kumimoji="1" lang="zh-CN" altLang="en-US" sz="2800" b="1" dirty="0">
                <a:latin typeface="楷体_GB2312" pitchFamily="49" charset="-122"/>
                <a:ea typeface="楷体_GB2312" pitchFamily="49" charset="-122"/>
              </a:rPr>
              <a:t>：</a:t>
            </a:r>
            <a:endParaRPr lang="zh-CN" altLang="en-US" sz="2800" dirty="0">
              <a:latin typeface="楷体_GB2312" pitchFamily="49" charset="-122"/>
              <a:ea typeface="楷体_GB2312" pitchFamily="49" charset="-122"/>
            </a:endParaRPr>
          </a:p>
        </p:txBody>
      </p:sp>
      <p:sp>
        <p:nvSpPr>
          <p:cNvPr id="14" name="Rectangle 14">
            <a:extLst>
              <a:ext uri="{FF2B5EF4-FFF2-40B4-BE49-F238E27FC236}">
                <a16:creationId xmlns:a16="http://schemas.microsoft.com/office/drawing/2014/main" id="{0A0D410C-F354-4DE0-B268-EA9002748A45}"/>
              </a:ext>
            </a:extLst>
          </p:cNvPr>
          <p:cNvSpPr>
            <a:spLocks noChangeArrowheads="1"/>
          </p:cNvSpPr>
          <p:nvPr/>
        </p:nvSpPr>
        <p:spPr bwMode="auto">
          <a:xfrm>
            <a:off x="685800" y="4941888"/>
            <a:ext cx="6757988" cy="7191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00FF00"/>
                </a:solidFill>
              </a14:hiddenFill>
            </a:ext>
          </a:extLst>
        </p:spPr>
        <p:txBody>
          <a:bodyPr wrap="none" anchor="ctr"/>
          <a:lstStyle/>
          <a:p>
            <a:pPr algn="ctr"/>
            <a:r>
              <a:rPr kumimoji="1" lang="zh-CN" altLang="en-US" sz="2800" b="1" dirty="0">
                <a:solidFill>
                  <a:srgbClr val="0000FF"/>
                </a:solidFill>
                <a:latin typeface="楷体_GB2312" pitchFamily="49" charset="-122"/>
                <a:ea typeface="楷体_GB2312" pitchFamily="49" charset="-122"/>
              </a:rPr>
              <a:t>先抽的人比后抽的人抽到球票的机会大吗？</a:t>
            </a:r>
            <a:endParaRPr lang="zh-CN" altLang="en-US" sz="2800" dirty="0">
              <a:solidFill>
                <a:srgbClr val="0000FF"/>
              </a:solidFill>
              <a:latin typeface="楷体_GB2312" pitchFamily="49" charset="-122"/>
              <a:ea typeface="楷体_GB2312" pitchFamily="49" charset="-122"/>
            </a:endParaRPr>
          </a:p>
        </p:txBody>
      </p:sp>
      <p:sp>
        <p:nvSpPr>
          <p:cNvPr id="15" name="Rectangle 15">
            <a:extLst>
              <a:ext uri="{FF2B5EF4-FFF2-40B4-BE49-F238E27FC236}">
                <a16:creationId xmlns:a16="http://schemas.microsoft.com/office/drawing/2014/main" id="{EAD9726C-5BBA-4F1F-9E1F-178D262E22F1}"/>
              </a:ext>
            </a:extLst>
          </p:cNvPr>
          <p:cNvSpPr>
            <a:spLocks noChangeArrowheads="1"/>
          </p:cNvSpPr>
          <p:nvPr/>
        </p:nvSpPr>
        <p:spPr bwMode="auto">
          <a:xfrm>
            <a:off x="685800" y="5876925"/>
            <a:ext cx="67056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99"/>
                </a:solidFill>
              </a14:hiddenFill>
            </a:ext>
          </a:extLst>
        </p:spPr>
        <p:txBody>
          <a:bodyPr anchor="ctr">
            <a:spAutoFit/>
          </a:bodyPr>
          <a:lstStyle/>
          <a:p>
            <a:pPr eaLnBrk="0" hangingPunct="0"/>
            <a:r>
              <a:rPr kumimoji="1" lang="zh-CN" altLang="en-US" sz="2800" b="1" dirty="0">
                <a:solidFill>
                  <a:srgbClr val="0000FF"/>
                </a:solidFill>
                <a:latin typeface="楷体_GB2312" pitchFamily="49" charset="-122"/>
                <a:ea typeface="楷体_GB2312" pitchFamily="49" charset="-122"/>
              </a:rPr>
              <a:t>后抽的人比先抽的人吃亏吗？</a:t>
            </a:r>
            <a:r>
              <a:rPr kumimoji="1" lang="zh-CN" altLang="en-US" sz="2800" b="1" dirty="0">
                <a:solidFill>
                  <a:srgbClr val="0000FF"/>
                </a:solidFill>
                <a:latin typeface="楷体_GB2312" pitchFamily="49" charset="-122"/>
                <a:ea typeface="楷体_GB2312" pitchFamily="49" charset="-122"/>
                <a:cs typeface="ˎ̥"/>
              </a:rPr>
              <a:t> </a:t>
            </a:r>
            <a:endParaRPr lang="zh-CN" altLang="en-US" sz="2800" dirty="0">
              <a:solidFill>
                <a:srgbClr val="0000FF"/>
              </a:solidFill>
              <a:latin typeface="楷体_GB2312" pitchFamily="49" charset="-122"/>
              <a:ea typeface="楷体_GB2312" pitchFamily="49" charset="-122"/>
            </a:endParaRPr>
          </a:p>
        </p:txBody>
      </p:sp>
    </p:spTree>
    <p:extLst>
      <p:ext uri="{BB962C8B-B14F-4D97-AF65-F5344CB8AC3E}">
        <p14:creationId xmlns:p14="http://schemas.microsoft.com/office/powerpoint/2010/main" val="749586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6"/>
                                        </p:tgtEl>
                                        <p:attrNameLst>
                                          <p:attrName>style.visibility</p:attrName>
                                        </p:attrNameLst>
                                      </p:cBhvr>
                                      <p:to>
                                        <p:strVal val="visible"/>
                                      </p:to>
                                    </p:set>
                                  </p:childTnLst>
                                </p:cTn>
                              </p:par>
                            </p:childTnLst>
                          </p:cTn>
                        </p:par>
                        <p:par>
                          <p:cTn id="12" fill="hold">
                            <p:stCondLst>
                              <p:cond delay="500"/>
                            </p:stCondLst>
                            <p:childTnLst>
                              <p:par>
                                <p:cTn id="13" presetID="2" presetClass="entr" presetSubtype="4"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1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slide(fromLeft)">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slide(fromBottom)">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slide(fromBottom)">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12" grpId="0" autoUpdateAnimBg="0"/>
      <p:bldP spid="13" grpId="0" autoUpdateAnimBg="0"/>
      <p:bldP spid="14" grpId="0" animBg="1" autoUpdateAnimBg="0"/>
      <p:bldP spid="15"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B77BB5-D871-4CAE-BBFA-CDCCCC7674E9}"/>
              </a:ext>
            </a:extLst>
          </p:cNvPr>
          <p:cNvSpPr>
            <a:spLocks noGrp="1"/>
          </p:cNvSpPr>
          <p:nvPr>
            <p:ph type="title"/>
          </p:nvPr>
        </p:nvSpPr>
        <p:spPr/>
        <p:txBody>
          <a:bodyPr/>
          <a:lstStyle/>
          <a:p>
            <a:r>
              <a:rPr lang="en-US" altLang="zh-CN" dirty="0"/>
              <a:t>3.1 </a:t>
            </a:r>
            <a:r>
              <a:rPr lang="zh-CN" altLang="en-US" dirty="0"/>
              <a:t>概率论学科概述</a:t>
            </a:r>
          </a:p>
        </p:txBody>
      </p:sp>
      <p:sp>
        <p:nvSpPr>
          <p:cNvPr id="3" name="内容占位符 2">
            <a:extLst>
              <a:ext uri="{FF2B5EF4-FFF2-40B4-BE49-F238E27FC236}">
                <a16:creationId xmlns:a16="http://schemas.microsoft.com/office/drawing/2014/main" id="{76715506-DAA3-4698-B4CE-EF11AAEC963D}"/>
              </a:ext>
            </a:extLst>
          </p:cNvPr>
          <p:cNvSpPr>
            <a:spLocks noGrp="1"/>
          </p:cNvSpPr>
          <p:nvPr>
            <p:ph idx="1"/>
          </p:nvPr>
        </p:nvSpPr>
        <p:spPr/>
        <p:txBody>
          <a:bodyPr/>
          <a:lstStyle/>
          <a:p>
            <a:r>
              <a:rPr lang="zh-CN" altLang="en-US" dirty="0"/>
              <a:t>生活中的很多事情都是不确定的，需讲概率：</a:t>
            </a:r>
            <a:endParaRPr lang="en-US" altLang="zh-CN" dirty="0"/>
          </a:p>
          <a:p>
            <a:pPr lvl="1"/>
            <a:r>
              <a:rPr kumimoji="1" lang="zh-CN" altLang="en-US" sz="2400" b="1" dirty="0">
                <a:latin typeface="Times New Roman" panose="02020603050405020304" pitchFamily="18" charset="0"/>
              </a:rPr>
              <a:t>明天有</a:t>
            </a:r>
            <a:r>
              <a:rPr kumimoji="1" lang="en-US" altLang="zh-CN" sz="2400" b="1" dirty="0">
                <a:solidFill>
                  <a:srgbClr val="FF0000"/>
                </a:solidFill>
                <a:latin typeface="Times New Roman" panose="02020603050405020304" pitchFamily="18" charset="0"/>
              </a:rPr>
              <a:t>60</a:t>
            </a:r>
            <a:r>
              <a:rPr kumimoji="1" lang="zh-CN" altLang="en-US" sz="2400" b="1" dirty="0">
                <a:solidFill>
                  <a:srgbClr val="FF0000"/>
                </a:solidFill>
                <a:latin typeface="Times New Roman" panose="02020603050405020304" pitchFamily="18" charset="0"/>
              </a:rPr>
              <a:t>％</a:t>
            </a:r>
            <a:r>
              <a:rPr kumimoji="1" lang="zh-CN" altLang="en-US" sz="2400" b="1" dirty="0">
                <a:latin typeface="Times New Roman" panose="02020603050405020304" pitchFamily="18" charset="0"/>
              </a:rPr>
              <a:t>的可能性会下雨</a:t>
            </a:r>
            <a:endParaRPr kumimoji="1" lang="en-US" altLang="zh-CN" sz="2400" b="1" dirty="0">
              <a:latin typeface="Times New Roman" panose="02020603050405020304" pitchFamily="18" charset="0"/>
            </a:endParaRPr>
          </a:p>
          <a:p>
            <a:pPr lvl="1"/>
            <a:r>
              <a:rPr kumimoji="1" lang="zh-CN" altLang="en-US" sz="2400" b="1" dirty="0">
                <a:latin typeface="Times New Roman" panose="02020603050405020304" pitchFamily="18" charset="0"/>
              </a:rPr>
              <a:t>打赌的人预测芝加哥公牛队在篮球锦标赛中有</a:t>
            </a:r>
            <a:r>
              <a:rPr kumimoji="1" lang="en-US" altLang="zh-CN" sz="2400" b="1" dirty="0">
                <a:solidFill>
                  <a:srgbClr val="FF0000"/>
                </a:solidFill>
                <a:latin typeface="Times New Roman" panose="02020603050405020304" pitchFamily="18" charset="0"/>
              </a:rPr>
              <a:t>3:2</a:t>
            </a:r>
            <a:r>
              <a:rPr kumimoji="1" lang="zh-CN" altLang="en-US" sz="2400" b="1" dirty="0">
                <a:solidFill>
                  <a:srgbClr val="FF0000"/>
                </a:solidFill>
                <a:latin typeface="Times New Roman" panose="02020603050405020304" pitchFamily="18" charset="0"/>
              </a:rPr>
              <a:t>的获胜可能性</a:t>
            </a:r>
            <a:endParaRPr kumimoji="1" lang="en-US" altLang="zh-CN" sz="2400" b="1" dirty="0">
              <a:solidFill>
                <a:srgbClr val="FF0000"/>
              </a:solidFill>
              <a:latin typeface="Times New Roman" panose="02020603050405020304" pitchFamily="18" charset="0"/>
            </a:endParaRPr>
          </a:p>
          <a:p>
            <a:pPr lvl="1"/>
            <a:r>
              <a:rPr kumimoji="1" lang="zh-CN" altLang="en-US" sz="2400" b="1" dirty="0">
                <a:latin typeface="Times New Roman" panose="02020603050405020304" pitchFamily="18" charset="0"/>
              </a:rPr>
              <a:t>大约</a:t>
            </a:r>
            <a:r>
              <a:rPr kumimoji="1" lang="en-US" altLang="zh-CN" sz="2400" b="1" dirty="0">
                <a:solidFill>
                  <a:srgbClr val="FF0000"/>
                </a:solidFill>
                <a:latin typeface="Times New Roman" panose="02020603050405020304" pitchFamily="18" charset="0"/>
              </a:rPr>
              <a:t>35</a:t>
            </a:r>
            <a:r>
              <a:rPr kumimoji="1" lang="zh-CN" altLang="en-US" sz="2400" b="1" dirty="0">
                <a:solidFill>
                  <a:srgbClr val="FF0000"/>
                </a:solidFill>
                <a:latin typeface="Times New Roman" panose="02020603050405020304" pitchFamily="18" charset="0"/>
              </a:rPr>
              <a:t>％</a:t>
            </a:r>
            <a:r>
              <a:rPr kumimoji="1" lang="zh-CN" altLang="en-US" sz="2400" b="1" dirty="0">
                <a:latin typeface="Times New Roman" panose="02020603050405020304" pitchFamily="18" charset="0"/>
              </a:rPr>
              <a:t>的人认为总统正在做着令人满意的工作</a:t>
            </a:r>
            <a:endParaRPr kumimoji="1" lang="en-US" altLang="zh-CN" sz="2400" b="1" dirty="0">
              <a:latin typeface="Times New Roman" panose="02020603050405020304" pitchFamily="18" charset="0"/>
            </a:endParaRPr>
          </a:p>
          <a:p>
            <a:r>
              <a:rPr kumimoji="1" lang="zh-CN" altLang="en-US" dirty="0">
                <a:latin typeface="Times New Roman" panose="02020603050405020304" pitchFamily="18" charset="0"/>
              </a:rPr>
              <a:t>正如伟大的法国数学家</a:t>
            </a:r>
            <a:r>
              <a:rPr kumimoji="1" lang="en-US" altLang="zh-CN" dirty="0">
                <a:solidFill>
                  <a:srgbClr val="0000FF"/>
                </a:solidFill>
                <a:latin typeface="Times New Roman" panose="02020603050405020304" pitchFamily="18" charset="0"/>
              </a:rPr>
              <a:t>Laplace</a:t>
            </a:r>
            <a:r>
              <a:rPr kumimoji="1" lang="en-US" altLang="zh-CN" dirty="0">
                <a:latin typeface="Times New Roman" panose="02020603050405020304" pitchFamily="18" charset="0"/>
              </a:rPr>
              <a:t>(</a:t>
            </a:r>
            <a:r>
              <a:rPr kumimoji="1" lang="zh-CN" altLang="en-US" dirty="0">
                <a:solidFill>
                  <a:srgbClr val="0000FF"/>
                </a:solidFill>
                <a:latin typeface="Times New Roman" panose="02020603050405020304" pitchFamily="18" charset="0"/>
              </a:rPr>
              <a:t>拉普拉斯</a:t>
            </a:r>
            <a:r>
              <a:rPr kumimoji="1" lang="zh-CN" altLang="en-US" dirty="0">
                <a:latin typeface="Times New Roman" panose="02020603050405020304" pitchFamily="18" charset="0"/>
              </a:rPr>
              <a:t>，</a:t>
            </a:r>
            <a:r>
              <a:rPr kumimoji="1" lang="en-US" altLang="zh-CN" dirty="0">
                <a:latin typeface="Times New Roman" panose="02020603050405020304" pitchFamily="18" charset="0"/>
              </a:rPr>
              <a:t>Pierre—Simon  marquis  de  Laplace</a:t>
            </a:r>
            <a:r>
              <a:rPr kumimoji="1" lang="zh-CN" altLang="en-US" dirty="0">
                <a:latin typeface="Times New Roman" panose="02020603050405020304" pitchFamily="18" charset="0"/>
              </a:rPr>
              <a:t>，</a:t>
            </a:r>
            <a:r>
              <a:rPr kumimoji="1" lang="en-US" altLang="zh-CN" dirty="0">
                <a:latin typeface="Times New Roman" panose="02020603050405020304" pitchFamily="18" charset="0"/>
              </a:rPr>
              <a:t>1749——1827</a:t>
            </a:r>
            <a:r>
              <a:rPr kumimoji="1" lang="zh-CN" altLang="en-US" dirty="0">
                <a:latin typeface="Times New Roman" panose="02020603050405020304" pitchFamily="18" charset="0"/>
              </a:rPr>
              <a:t>，法国数学家和天文学家</a:t>
            </a:r>
            <a:r>
              <a:rPr kumimoji="1" lang="en-US" altLang="zh-CN" dirty="0">
                <a:latin typeface="Times New Roman" panose="02020603050405020304" pitchFamily="18" charset="0"/>
              </a:rPr>
              <a:t>)</a:t>
            </a:r>
            <a:r>
              <a:rPr kumimoji="1" lang="zh-CN" altLang="en-US" dirty="0">
                <a:latin typeface="Times New Roman" panose="02020603050405020304" pitchFamily="18" charset="0"/>
              </a:rPr>
              <a:t>所写的：</a:t>
            </a:r>
            <a:endParaRPr kumimoji="1" lang="en-US" altLang="zh-CN" dirty="0">
              <a:latin typeface="Times New Roman" panose="02020603050405020304" pitchFamily="18" charset="0"/>
            </a:endParaRPr>
          </a:p>
          <a:p>
            <a:pPr lvl="1"/>
            <a:r>
              <a:rPr kumimoji="1" lang="zh-CN" altLang="en-US" sz="2400" b="1" dirty="0">
                <a:latin typeface="Times New Roman" panose="02020603050405020304" pitchFamily="18" charset="0"/>
              </a:rPr>
              <a:t>“生活中最重要的问题实际上多半是</a:t>
            </a:r>
            <a:r>
              <a:rPr kumimoji="1" lang="zh-CN" altLang="en-US" sz="2400" b="1" dirty="0">
                <a:solidFill>
                  <a:srgbClr val="FF0000"/>
                </a:solidFill>
                <a:latin typeface="Times New Roman" panose="02020603050405020304" pitchFamily="18" charset="0"/>
              </a:rPr>
              <a:t>概率问题</a:t>
            </a:r>
            <a:r>
              <a:rPr kumimoji="1" lang="zh-CN" altLang="en-US" sz="2400" b="1" dirty="0">
                <a:latin typeface="Times New Roman" panose="02020603050405020304" pitchFamily="18" charset="0"/>
              </a:rPr>
              <a:t>”。</a:t>
            </a:r>
            <a:endParaRPr kumimoji="1" lang="en-US" altLang="zh-CN" sz="2400" b="1" dirty="0">
              <a:latin typeface="Times New Roman" panose="02020603050405020304" pitchFamily="18" charset="0"/>
            </a:endParaRPr>
          </a:p>
          <a:p>
            <a:endParaRPr kumimoji="1" lang="zh-CN" altLang="en-US" dirty="0">
              <a:latin typeface="Times New Roman" panose="02020603050405020304" pitchFamily="18" charset="0"/>
            </a:endParaRPr>
          </a:p>
          <a:p>
            <a:endParaRPr lang="zh-CN" altLang="en-US" dirty="0"/>
          </a:p>
        </p:txBody>
      </p:sp>
    </p:spTree>
    <p:extLst>
      <p:ext uri="{BB962C8B-B14F-4D97-AF65-F5344CB8AC3E}">
        <p14:creationId xmlns:p14="http://schemas.microsoft.com/office/powerpoint/2010/main" val="1692697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BFEC9-9E28-4FFB-AA79-5B93FBFB170E}"/>
              </a:ext>
            </a:extLst>
          </p:cNvPr>
          <p:cNvSpPr>
            <a:spLocks noGrp="1"/>
          </p:cNvSpPr>
          <p:nvPr>
            <p:ph type="title"/>
          </p:nvPr>
        </p:nvSpPr>
        <p:spPr/>
        <p:txBody>
          <a:bodyPr/>
          <a:lstStyle/>
          <a:p>
            <a:r>
              <a:rPr lang="en-US" altLang="zh-CN" dirty="0"/>
              <a:t>3.3-1 </a:t>
            </a:r>
            <a:r>
              <a:rPr lang="zh-CN" altLang="en-US" dirty="0"/>
              <a:t>条件概率</a:t>
            </a:r>
          </a:p>
        </p:txBody>
      </p:sp>
      <p:sp>
        <p:nvSpPr>
          <p:cNvPr id="3" name="内容占位符 2">
            <a:extLst>
              <a:ext uri="{FF2B5EF4-FFF2-40B4-BE49-F238E27FC236}">
                <a16:creationId xmlns:a16="http://schemas.microsoft.com/office/drawing/2014/main" id="{DBD966AA-4503-453F-BC14-90A8C0784511}"/>
              </a:ext>
            </a:extLst>
          </p:cNvPr>
          <p:cNvSpPr>
            <a:spLocks noGrp="1"/>
          </p:cNvSpPr>
          <p:nvPr>
            <p:ph idx="1"/>
          </p:nvPr>
        </p:nvSpPr>
        <p:spPr/>
        <p:txBody>
          <a:bodyPr/>
          <a:lstStyle/>
          <a:p>
            <a:endParaRPr lang="zh-CN" altLang="en-US" dirty="0"/>
          </a:p>
        </p:txBody>
      </p:sp>
      <p:sp>
        <p:nvSpPr>
          <p:cNvPr id="4" name="AutoShape 4">
            <a:extLst>
              <a:ext uri="{FF2B5EF4-FFF2-40B4-BE49-F238E27FC236}">
                <a16:creationId xmlns:a16="http://schemas.microsoft.com/office/drawing/2014/main" id="{957316D9-86D3-40CD-AA05-4EC3A89DDA97}"/>
              </a:ext>
            </a:extLst>
          </p:cNvPr>
          <p:cNvSpPr>
            <a:spLocks noChangeArrowheads="1"/>
          </p:cNvSpPr>
          <p:nvPr/>
        </p:nvSpPr>
        <p:spPr bwMode="auto">
          <a:xfrm>
            <a:off x="3048000" y="457200"/>
            <a:ext cx="4876800" cy="1752600"/>
          </a:xfrm>
          <a:prstGeom prst="wedgeRoundRectCallout">
            <a:avLst>
              <a:gd name="adj1" fmla="val -62565"/>
              <a:gd name="adj2" fmla="val 19565"/>
              <a:gd name="adj3" fmla="val 16667"/>
            </a:avLst>
          </a:prstGeom>
          <a:noFill/>
          <a:ln w="9525">
            <a:solidFill>
              <a:srgbClr val="008000"/>
            </a:solidFill>
            <a:miter lim="800000"/>
            <a:headEnd/>
            <a:tailEnd/>
          </a:ln>
          <a:extLst>
            <a:ext uri="{909E8E84-426E-40DD-AFC4-6F175D3DCCD1}">
              <a14:hiddenFill xmlns:a14="http://schemas.microsoft.com/office/drawing/2010/main">
                <a:solidFill>
                  <a:srgbClr val="660033"/>
                </a:solidFill>
              </a14:hiddenFill>
            </a:ext>
          </a:extLst>
        </p:spPr>
        <p:txBody>
          <a:bodyPr wrap="none" anchor="ctr"/>
          <a:lstStyle/>
          <a:p>
            <a:pPr eaLnBrk="0" hangingPunct="0"/>
            <a:r>
              <a:rPr kumimoji="1" lang="en-US" altLang="zh-CN" sz="2800" b="1">
                <a:solidFill>
                  <a:srgbClr val="FF0000"/>
                </a:solidFill>
                <a:latin typeface="Times New Roman" panose="02020603050405020304" pitchFamily="18" charset="0"/>
                <a:ea typeface="楷体_GB2312" pitchFamily="49" charset="-122"/>
                <a:cs typeface="ˎ̥"/>
              </a:rPr>
              <a:t>“</a:t>
            </a:r>
            <a:r>
              <a:rPr kumimoji="1" lang="zh-CN" altLang="en-US" sz="2800" b="1">
                <a:solidFill>
                  <a:srgbClr val="FF0000"/>
                </a:solidFill>
                <a:latin typeface="楷体_GB2312" pitchFamily="49" charset="-122"/>
                <a:ea typeface="楷体_GB2312" pitchFamily="49" charset="-122"/>
                <a:cs typeface="ˎ̥"/>
              </a:rPr>
              <a:t>大家不必争，你们一个一个</a:t>
            </a:r>
          </a:p>
          <a:p>
            <a:pPr eaLnBrk="0" hangingPunct="0"/>
            <a:r>
              <a:rPr kumimoji="1" lang="zh-CN" altLang="en-US" sz="2800" b="1">
                <a:solidFill>
                  <a:srgbClr val="FF0000"/>
                </a:solidFill>
                <a:latin typeface="楷体_GB2312" pitchFamily="49" charset="-122"/>
                <a:ea typeface="楷体_GB2312" pitchFamily="49" charset="-122"/>
                <a:cs typeface="ˎ̥"/>
              </a:rPr>
              <a:t>按次序来，谁抽到</a:t>
            </a:r>
            <a:r>
              <a:rPr kumimoji="1" lang="zh-CN" altLang="en-US" sz="2800" b="1">
                <a:solidFill>
                  <a:srgbClr val="FF0000"/>
                </a:solidFill>
                <a:latin typeface="Times New Roman" panose="02020603050405020304" pitchFamily="18" charset="0"/>
                <a:ea typeface="楷体_GB2312" pitchFamily="49" charset="-122"/>
                <a:cs typeface="ˎ̥"/>
              </a:rPr>
              <a:t>‘</a:t>
            </a:r>
            <a:r>
              <a:rPr kumimoji="1" lang="zh-CN" altLang="en-US" sz="2800" b="1">
                <a:solidFill>
                  <a:srgbClr val="FF0000"/>
                </a:solidFill>
                <a:latin typeface="楷体_GB2312" pitchFamily="49" charset="-122"/>
                <a:ea typeface="楷体_GB2312" pitchFamily="49" charset="-122"/>
                <a:cs typeface="ˎ̥"/>
              </a:rPr>
              <a:t>入场券</a:t>
            </a:r>
            <a:r>
              <a:rPr kumimoji="1" lang="zh-CN" altLang="en-US" sz="2800" b="1">
                <a:solidFill>
                  <a:srgbClr val="FF0000"/>
                </a:solidFill>
                <a:latin typeface="Times New Roman" panose="02020603050405020304" pitchFamily="18" charset="0"/>
                <a:ea typeface="楷体_GB2312" pitchFamily="49" charset="-122"/>
                <a:cs typeface="ˎ̥"/>
              </a:rPr>
              <a:t>’</a:t>
            </a:r>
            <a:r>
              <a:rPr kumimoji="1" lang="zh-CN" altLang="en-US" sz="2800" b="1">
                <a:solidFill>
                  <a:srgbClr val="FF0000"/>
                </a:solidFill>
                <a:latin typeface="楷体_GB2312" pitchFamily="49" charset="-122"/>
                <a:ea typeface="楷体_GB2312" pitchFamily="49" charset="-122"/>
                <a:cs typeface="ˎ̥"/>
              </a:rPr>
              <a:t>的</a:t>
            </a:r>
          </a:p>
          <a:p>
            <a:pPr eaLnBrk="0" hangingPunct="0"/>
            <a:r>
              <a:rPr kumimoji="1" lang="zh-CN" altLang="en-US" sz="2800" b="1">
                <a:solidFill>
                  <a:srgbClr val="FF0000"/>
                </a:solidFill>
                <a:latin typeface="楷体_GB2312" pitchFamily="49" charset="-122"/>
                <a:ea typeface="楷体_GB2312" pitchFamily="49" charset="-122"/>
                <a:cs typeface="ˎ̥"/>
              </a:rPr>
              <a:t>机会都一样大。</a:t>
            </a:r>
            <a:r>
              <a:rPr kumimoji="1" lang="zh-CN" altLang="en-US" sz="2800" b="1">
                <a:solidFill>
                  <a:srgbClr val="FF0000"/>
                </a:solidFill>
                <a:latin typeface="Times New Roman" panose="02020603050405020304" pitchFamily="18" charset="0"/>
                <a:ea typeface="楷体_GB2312" pitchFamily="49" charset="-122"/>
                <a:cs typeface="ˎ̥"/>
              </a:rPr>
              <a:t>”</a:t>
            </a:r>
            <a:r>
              <a:rPr kumimoji="1" lang="zh-CN" altLang="en-US" sz="2800" b="1">
                <a:solidFill>
                  <a:srgbClr val="FF0000"/>
                </a:solidFill>
                <a:latin typeface="楷体_GB2312" pitchFamily="49" charset="-122"/>
                <a:ea typeface="楷体_GB2312" pitchFamily="49" charset="-122"/>
                <a:cs typeface="ˎ̥"/>
              </a:rPr>
              <a:t> </a:t>
            </a:r>
            <a:endParaRPr lang="zh-CN" altLang="en-US" sz="2800">
              <a:solidFill>
                <a:srgbClr val="FF0000"/>
              </a:solidFill>
              <a:latin typeface="楷体_GB2312" pitchFamily="49" charset="-122"/>
              <a:ea typeface="楷体_GB2312" pitchFamily="49" charset="-122"/>
              <a:cs typeface="ˎ̥"/>
            </a:endParaRPr>
          </a:p>
        </p:txBody>
      </p:sp>
      <p:pic>
        <p:nvPicPr>
          <p:cNvPr id="5" name="Picture 5" descr="FISTSLAM">
            <a:extLst>
              <a:ext uri="{FF2B5EF4-FFF2-40B4-BE49-F238E27FC236}">
                <a16:creationId xmlns:a16="http://schemas.microsoft.com/office/drawing/2014/main" id="{BD8EF871-0CC9-4A73-858C-EEA533A3A3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762000"/>
            <a:ext cx="2786063" cy="2308225"/>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6">
            <a:extLst>
              <a:ext uri="{FF2B5EF4-FFF2-40B4-BE49-F238E27FC236}">
                <a16:creationId xmlns:a16="http://schemas.microsoft.com/office/drawing/2014/main" id="{07B73B79-2768-4C5E-9597-2CCFF1A42405}"/>
              </a:ext>
            </a:extLst>
          </p:cNvPr>
          <p:cNvSpPr txBox="1">
            <a:spLocks noChangeArrowheads="1"/>
          </p:cNvSpPr>
          <p:nvPr/>
        </p:nvSpPr>
        <p:spPr bwMode="auto">
          <a:xfrm>
            <a:off x="2819400" y="2895600"/>
            <a:ext cx="5638800" cy="1373188"/>
          </a:xfrm>
          <a:prstGeom prst="rect">
            <a:avLst/>
          </a:prstGeom>
          <a:noFill/>
          <a:ln>
            <a:noFill/>
          </a:ln>
          <a:extLst>
            <a:ext uri="{909E8E84-426E-40DD-AFC4-6F175D3DCCD1}">
              <a14:hiddenFill xmlns:a14="http://schemas.microsoft.com/office/drawing/2010/main">
                <a:solidFill>
                  <a:srgbClr val="660033"/>
                </a:solidFill>
              </a14:hiddenFill>
            </a:ext>
            <a:ext uri="{91240B29-F687-4F45-9708-019B960494DF}">
              <a14:hiddenLine xmlns:a14="http://schemas.microsoft.com/office/drawing/2010/main" w="9525">
                <a:solidFill>
                  <a:srgbClr val="FFFF99"/>
                </a:solidFill>
                <a:miter lim="800000"/>
                <a:headEnd/>
                <a:tailEnd/>
              </a14:hiddenLine>
            </a:ext>
          </a:extLst>
        </p:spPr>
        <p:txBody>
          <a:bodyPr>
            <a:spAutoFit/>
          </a:bodyPr>
          <a:lstStyle/>
          <a:p>
            <a:pPr algn="just" eaLnBrk="0" hangingPunct="0"/>
            <a:r>
              <a:rPr kumimoji="1" lang="zh-CN" altLang="en-US" sz="2800" b="1" dirty="0">
                <a:latin typeface="楷体_GB2312" pitchFamily="49" charset="-122"/>
                <a:ea typeface="楷体_GB2312" pitchFamily="49" charset="-122"/>
              </a:rPr>
              <a:t>到底谁说的对呢？让我们用概率论的知识来计算一下</a:t>
            </a:r>
            <a:r>
              <a:rPr kumimoji="1" lang="zh-CN" altLang="en-US" sz="2800" b="1" dirty="0">
                <a:latin typeface="楷体_GB2312" pitchFamily="49" charset="-122"/>
                <a:ea typeface="楷体_GB2312" pitchFamily="49" charset="-122"/>
                <a:cs typeface="ˎ̥"/>
              </a:rPr>
              <a:t>，</a:t>
            </a:r>
            <a:r>
              <a:rPr kumimoji="1" lang="zh-CN" altLang="en-US" sz="2800" b="1" dirty="0">
                <a:latin typeface="楷体_GB2312" pitchFamily="49" charset="-122"/>
                <a:ea typeface="楷体_GB2312" pitchFamily="49" charset="-122"/>
              </a:rPr>
              <a:t>每个人抽到</a:t>
            </a:r>
          </a:p>
          <a:p>
            <a:pPr algn="just" eaLnBrk="0" hangingPunct="0"/>
            <a:r>
              <a:rPr kumimoji="1" lang="zh-CN" altLang="en-US" sz="2800" b="1" dirty="0">
                <a:latin typeface="Times New Roman" panose="02020603050405020304" pitchFamily="18" charset="0"/>
                <a:ea typeface="楷体_GB2312" pitchFamily="49" charset="-122"/>
              </a:rPr>
              <a:t>“</a:t>
            </a:r>
            <a:r>
              <a:rPr kumimoji="1" lang="zh-CN" altLang="en-US" sz="2800" b="1" dirty="0">
                <a:latin typeface="楷体_GB2312" pitchFamily="49" charset="-122"/>
                <a:ea typeface="楷体_GB2312" pitchFamily="49" charset="-122"/>
              </a:rPr>
              <a:t>入场券</a:t>
            </a:r>
            <a:r>
              <a:rPr kumimoji="1" lang="zh-CN" altLang="en-US" sz="2800" b="1" dirty="0">
                <a:latin typeface="Times New Roman" panose="02020603050405020304" pitchFamily="18" charset="0"/>
                <a:ea typeface="楷体_GB2312" pitchFamily="49" charset="-122"/>
              </a:rPr>
              <a:t>”</a:t>
            </a:r>
            <a:r>
              <a:rPr kumimoji="1" lang="zh-CN" altLang="en-US" sz="2800" b="1" dirty="0">
                <a:latin typeface="楷体_GB2312" pitchFamily="49" charset="-122"/>
                <a:ea typeface="楷体_GB2312" pitchFamily="49" charset="-122"/>
              </a:rPr>
              <a:t>的概率到底有多大</a:t>
            </a:r>
            <a:r>
              <a:rPr kumimoji="1" lang="en-US" altLang="zh-CN" sz="2800" b="1" dirty="0">
                <a:latin typeface="楷体_GB2312" pitchFamily="49" charset="-122"/>
                <a:ea typeface="楷体_GB2312" pitchFamily="49" charset="-122"/>
              </a:rPr>
              <a:t>?</a:t>
            </a:r>
            <a:endParaRPr lang="en-US" altLang="zh-CN" sz="2800" dirty="0">
              <a:latin typeface="楷体_GB2312" pitchFamily="49" charset="-122"/>
              <a:ea typeface="楷体_GB2312" pitchFamily="49" charset="-122"/>
            </a:endParaRPr>
          </a:p>
        </p:txBody>
      </p:sp>
      <p:grpSp>
        <p:nvGrpSpPr>
          <p:cNvPr id="7" name="Group 7">
            <a:extLst>
              <a:ext uri="{FF2B5EF4-FFF2-40B4-BE49-F238E27FC236}">
                <a16:creationId xmlns:a16="http://schemas.microsoft.com/office/drawing/2014/main" id="{D409EA33-010A-4780-9BF4-BD7B82790E23}"/>
              </a:ext>
            </a:extLst>
          </p:cNvPr>
          <p:cNvGrpSpPr>
            <a:grpSpLocks/>
          </p:cNvGrpSpPr>
          <p:nvPr/>
        </p:nvGrpSpPr>
        <p:grpSpPr bwMode="auto">
          <a:xfrm>
            <a:off x="1295400" y="3962400"/>
            <a:ext cx="7010400" cy="2362200"/>
            <a:chOff x="528" y="2208"/>
            <a:chExt cx="4848" cy="1488"/>
          </a:xfrm>
        </p:grpSpPr>
        <p:pic>
          <p:nvPicPr>
            <p:cNvPr id="8" name="Picture 8" descr="TALK4">
              <a:extLst>
                <a:ext uri="{FF2B5EF4-FFF2-40B4-BE49-F238E27FC236}">
                  <a16:creationId xmlns:a16="http://schemas.microsoft.com/office/drawing/2014/main" id="{28DE983B-F3DB-49AD-B5E0-62E998D58C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0" y="2208"/>
              <a:ext cx="776" cy="148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9">
              <a:extLst>
                <a:ext uri="{FF2B5EF4-FFF2-40B4-BE49-F238E27FC236}">
                  <a16:creationId xmlns:a16="http://schemas.microsoft.com/office/drawing/2014/main" id="{8AE16B72-0233-471F-B21F-30887B820B5E}"/>
                </a:ext>
              </a:extLst>
            </p:cNvPr>
            <p:cNvSpPr>
              <a:spLocks noChangeArrowheads="1"/>
            </p:cNvSpPr>
            <p:nvPr/>
          </p:nvSpPr>
          <p:spPr bwMode="auto">
            <a:xfrm>
              <a:off x="528" y="2544"/>
              <a:ext cx="4032" cy="672"/>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660033"/>
                  </a:solidFill>
                </a14:hiddenFill>
              </a:ext>
            </a:extLst>
          </p:spPr>
          <p:txBody>
            <a:bodyPr wrap="none" anchor="ctr"/>
            <a:lstStyle/>
            <a:p>
              <a:pPr algn="ctr"/>
              <a:r>
                <a:rPr kumimoji="1" lang="en-US" altLang="zh-CN" sz="2800" b="1" dirty="0">
                  <a:solidFill>
                    <a:srgbClr val="FF0000"/>
                  </a:solidFill>
                  <a:latin typeface="Times New Roman" panose="02020603050405020304" pitchFamily="18" charset="0"/>
                  <a:ea typeface="楷体_GB2312" pitchFamily="49" charset="-122"/>
                  <a:cs typeface="ˎ̥"/>
                </a:rPr>
                <a:t>“</a:t>
              </a:r>
              <a:r>
                <a:rPr kumimoji="1" lang="zh-CN" altLang="en-US" sz="2800" b="1" dirty="0">
                  <a:solidFill>
                    <a:srgbClr val="FF0000"/>
                  </a:solidFill>
                  <a:latin typeface="楷体_GB2312" pitchFamily="49" charset="-122"/>
                  <a:ea typeface="楷体_GB2312" pitchFamily="49" charset="-122"/>
                  <a:cs typeface="ˎ̥"/>
                </a:rPr>
                <a:t>先抽的人当然要比后抽</a:t>
              </a:r>
            </a:p>
            <a:p>
              <a:pPr algn="ctr"/>
              <a:r>
                <a:rPr kumimoji="1" lang="zh-CN" altLang="en-US" sz="2800" b="1" dirty="0">
                  <a:solidFill>
                    <a:srgbClr val="FF0000"/>
                  </a:solidFill>
                  <a:latin typeface="楷体_GB2312" pitchFamily="49" charset="-122"/>
                  <a:ea typeface="楷体_GB2312" pitchFamily="49" charset="-122"/>
                  <a:cs typeface="ˎ̥"/>
                </a:rPr>
                <a:t>的人抽到的人机会大。</a:t>
              </a:r>
              <a:r>
                <a:rPr kumimoji="1" lang="zh-CN" altLang="en-US" sz="2800" b="1" dirty="0">
                  <a:solidFill>
                    <a:srgbClr val="FF0000"/>
                  </a:solidFill>
                  <a:latin typeface="Times New Roman" panose="02020603050405020304" pitchFamily="18" charset="0"/>
                  <a:ea typeface="楷体_GB2312" pitchFamily="49" charset="-122"/>
                  <a:cs typeface="ˎ̥"/>
                </a:rPr>
                <a:t>”</a:t>
              </a:r>
              <a:r>
                <a:rPr kumimoji="1" lang="zh-CN" altLang="en-US" sz="2800" b="1" dirty="0">
                  <a:latin typeface="楷体_GB2312" pitchFamily="49" charset="-122"/>
                  <a:ea typeface="楷体_GB2312" pitchFamily="49" charset="-122"/>
                  <a:cs typeface="ˎ̥"/>
                </a:rPr>
                <a:t> </a:t>
              </a:r>
              <a:endParaRPr lang="zh-CN" altLang="en-US" sz="2800" dirty="0">
                <a:latin typeface="楷体_GB2312" pitchFamily="49" charset="-122"/>
                <a:ea typeface="楷体_GB2312" pitchFamily="49" charset="-122"/>
                <a:cs typeface="ˎ̥"/>
              </a:endParaRPr>
            </a:p>
          </p:txBody>
        </p:sp>
      </p:grpSp>
    </p:spTree>
    <p:extLst>
      <p:ext uri="{BB962C8B-B14F-4D97-AF65-F5344CB8AC3E}">
        <p14:creationId xmlns:p14="http://schemas.microsoft.com/office/powerpoint/2010/main" val="27477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2" name="d6-2.wav"/>
                                        </p:tgtEl>
                                      </p:cMediaNode>
                                    </p:audio>
                                  </p:sub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slide(fromBottom)">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0182C6-41AD-4005-81DC-03CDDF6BEEAB}"/>
              </a:ext>
            </a:extLst>
          </p:cNvPr>
          <p:cNvSpPr>
            <a:spLocks noGrp="1"/>
          </p:cNvSpPr>
          <p:nvPr>
            <p:ph type="title"/>
          </p:nvPr>
        </p:nvSpPr>
        <p:spPr/>
        <p:txBody>
          <a:bodyPr/>
          <a:lstStyle/>
          <a:p>
            <a:r>
              <a:rPr lang="en-US" altLang="zh-CN" dirty="0"/>
              <a:t>3.3-1 </a:t>
            </a:r>
            <a:r>
              <a:rPr lang="zh-CN" altLang="en-US" dirty="0"/>
              <a:t>条件概率</a:t>
            </a:r>
          </a:p>
        </p:txBody>
      </p:sp>
      <p:sp>
        <p:nvSpPr>
          <p:cNvPr id="3" name="内容占位符 2">
            <a:extLst>
              <a:ext uri="{FF2B5EF4-FFF2-40B4-BE49-F238E27FC236}">
                <a16:creationId xmlns:a16="http://schemas.microsoft.com/office/drawing/2014/main" id="{2A651320-885D-4D5A-A104-D8BA5847A08F}"/>
              </a:ext>
            </a:extLst>
          </p:cNvPr>
          <p:cNvSpPr>
            <a:spLocks noGrp="1"/>
          </p:cNvSpPr>
          <p:nvPr>
            <p:ph idx="1"/>
          </p:nvPr>
        </p:nvSpPr>
        <p:spPr/>
        <p:txBody>
          <a:bodyPr/>
          <a:lstStyle/>
          <a:p>
            <a:endParaRPr lang="zh-CN" altLang="en-US" dirty="0"/>
          </a:p>
        </p:txBody>
      </p:sp>
      <p:sp>
        <p:nvSpPr>
          <p:cNvPr id="4" name="Text Box 4">
            <a:extLst>
              <a:ext uri="{FF2B5EF4-FFF2-40B4-BE49-F238E27FC236}">
                <a16:creationId xmlns:a16="http://schemas.microsoft.com/office/drawing/2014/main" id="{768E1041-6B1D-4639-A15F-6EFE2F6B73ED}"/>
              </a:ext>
            </a:extLst>
          </p:cNvPr>
          <p:cNvSpPr txBox="1">
            <a:spLocks noChangeArrowheads="1"/>
          </p:cNvSpPr>
          <p:nvPr/>
        </p:nvSpPr>
        <p:spPr bwMode="auto">
          <a:xfrm>
            <a:off x="1143000" y="1371600"/>
            <a:ext cx="7010400" cy="946150"/>
          </a:xfrm>
          <a:prstGeom prst="rect">
            <a:avLst/>
          </a:prstGeom>
          <a:noFill/>
          <a:ln>
            <a:noFill/>
          </a:ln>
          <a:extLst>
            <a:ext uri="{909E8E84-426E-40DD-AFC4-6F175D3DCCD1}">
              <a14:hiddenFill xmlns:a14="http://schemas.microsoft.com/office/drawing/2010/main">
                <a:solidFill>
                  <a:srgbClr val="660033"/>
                </a:solidFill>
              </a14:hiddenFill>
            </a:ext>
            <a:ext uri="{91240B29-F687-4F45-9708-019B960494DF}">
              <a14:hiddenLine xmlns:a14="http://schemas.microsoft.com/office/drawing/2010/main" w="9525">
                <a:solidFill>
                  <a:srgbClr val="FFFF99"/>
                </a:solidFill>
                <a:miter lim="800000"/>
                <a:headEnd/>
                <a:tailEnd/>
              </a14:hiddenLine>
            </a:ext>
          </a:extLst>
        </p:spPr>
        <p:txBody>
          <a:bodyPr>
            <a:spAutoFit/>
          </a:bodyPr>
          <a:lstStyle/>
          <a:p>
            <a:pPr algn="just" eaLnBrk="0" hangingPunct="0"/>
            <a:r>
              <a:rPr kumimoji="1" lang="zh-CN" altLang="en-US" sz="2800" b="1">
                <a:solidFill>
                  <a:srgbClr val="000000"/>
                </a:solidFill>
                <a:latin typeface="楷体_GB2312" pitchFamily="49" charset="-122"/>
                <a:ea typeface="楷体_GB2312" pitchFamily="49" charset="-122"/>
              </a:rPr>
              <a:t>我们用</a:t>
            </a:r>
            <a:r>
              <a:rPr kumimoji="1" lang="en-US" altLang="zh-CN" sz="2800" b="1" i="1">
                <a:solidFill>
                  <a:srgbClr val="000000"/>
                </a:solidFill>
                <a:latin typeface="Times New Roman" panose="02020603050405020304" pitchFamily="18" charset="0"/>
                <a:ea typeface="楷体_GB2312" pitchFamily="49" charset="-122"/>
                <a:cs typeface="ˎ̥"/>
              </a:rPr>
              <a:t>A</a:t>
            </a:r>
            <a:r>
              <a:rPr kumimoji="1" lang="en-US" altLang="zh-CN" sz="2800" b="1" i="1" baseline="-25000">
                <a:solidFill>
                  <a:srgbClr val="000000"/>
                </a:solidFill>
                <a:latin typeface="Times New Roman" panose="02020603050405020304" pitchFamily="18" charset="0"/>
                <a:ea typeface="楷体_GB2312" pitchFamily="49" charset="-122"/>
                <a:cs typeface="ˎ̥"/>
              </a:rPr>
              <a:t>i</a:t>
            </a:r>
            <a:r>
              <a:rPr kumimoji="1" lang="zh-CN" altLang="en-US" sz="2800" b="1">
                <a:solidFill>
                  <a:srgbClr val="000000"/>
                </a:solidFill>
                <a:latin typeface="楷体_GB2312" pitchFamily="49" charset="-122"/>
                <a:ea typeface="楷体_GB2312" pitchFamily="49" charset="-122"/>
              </a:rPr>
              <a:t>表示</a:t>
            </a:r>
            <a:r>
              <a:rPr kumimoji="1" lang="zh-CN" altLang="en-US" sz="2800" b="1">
                <a:solidFill>
                  <a:srgbClr val="000000"/>
                </a:solidFill>
                <a:latin typeface="Times New Roman" panose="02020603050405020304" pitchFamily="18" charset="0"/>
                <a:ea typeface="楷体_GB2312" pitchFamily="49" charset="-122"/>
              </a:rPr>
              <a:t>“</a:t>
            </a:r>
            <a:r>
              <a:rPr kumimoji="1" lang="zh-CN" altLang="en-US" sz="2800" b="1">
                <a:solidFill>
                  <a:srgbClr val="000000"/>
                </a:solidFill>
                <a:latin typeface="楷体_GB2312" pitchFamily="49" charset="-122"/>
                <a:ea typeface="楷体_GB2312" pitchFamily="49" charset="-122"/>
              </a:rPr>
              <a:t>第</a:t>
            </a:r>
            <a:r>
              <a:rPr kumimoji="1" lang="en-US" altLang="zh-CN" sz="2800" b="1" i="1">
                <a:solidFill>
                  <a:srgbClr val="000000"/>
                </a:solidFill>
                <a:latin typeface="Times New Roman" panose="02020603050405020304" pitchFamily="18" charset="0"/>
                <a:ea typeface="楷体_GB2312" pitchFamily="49" charset="-122"/>
              </a:rPr>
              <a:t>i</a:t>
            </a:r>
            <a:r>
              <a:rPr kumimoji="1" lang="zh-CN" altLang="en-US" sz="2800" b="1">
                <a:solidFill>
                  <a:srgbClr val="000000"/>
                </a:solidFill>
                <a:latin typeface="楷体_GB2312" pitchFamily="49" charset="-122"/>
                <a:ea typeface="楷体_GB2312" pitchFamily="49" charset="-122"/>
              </a:rPr>
              <a:t>个人抽到入场券</a:t>
            </a:r>
            <a:r>
              <a:rPr kumimoji="1" lang="zh-CN" altLang="en-US" sz="2800" b="1">
                <a:solidFill>
                  <a:srgbClr val="000000"/>
                </a:solidFill>
                <a:latin typeface="Times New Roman" panose="02020603050405020304" pitchFamily="18" charset="0"/>
                <a:ea typeface="楷体_GB2312" pitchFamily="49" charset="-122"/>
              </a:rPr>
              <a:t>”</a:t>
            </a:r>
            <a:r>
              <a:rPr kumimoji="1" lang="zh-CN" altLang="en-US" sz="2800" b="1">
                <a:solidFill>
                  <a:srgbClr val="000000"/>
                </a:solidFill>
                <a:latin typeface="楷体_GB2312" pitchFamily="49" charset="-122"/>
                <a:ea typeface="楷体_GB2312" pitchFamily="49" charset="-122"/>
              </a:rPr>
              <a:t>， </a:t>
            </a:r>
            <a:r>
              <a:rPr kumimoji="1" lang="zh-CN" altLang="en-US" sz="2800" b="1" i="1">
                <a:solidFill>
                  <a:srgbClr val="000000"/>
                </a:solidFill>
                <a:latin typeface="楷体_GB2312" pitchFamily="49" charset="-122"/>
                <a:ea typeface="楷体_GB2312" pitchFamily="49" charset="-122"/>
              </a:rPr>
              <a:t>                                                 </a:t>
            </a:r>
            <a:r>
              <a:rPr kumimoji="1" lang="en-US" altLang="zh-CN" sz="2800" b="1" i="1">
                <a:solidFill>
                  <a:srgbClr val="000000"/>
                </a:solidFill>
                <a:latin typeface="Times New Roman" panose="02020603050405020304" pitchFamily="18" charset="0"/>
                <a:ea typeface="楷体_GB2312" pitchFamily="49" charset="-122"/>
              </a:rPr>
              <a:t>i</a:t>
            </a:r>
            <a:r>
              <a:rPr kumimoji="1" lang="zh-CN" altLang="en-US" sz="2800" b="1">
                <a:solidFill>
                  <a:srgbClr val="000000"/>
                </a:solidFill>
                <a:latin typeface="Times New Roman" panose="02020603050405020304" pitchFamily="18" charset="0"/>
                <a:ea typeface="楷体_GB2312" pitchFamily="49" charset="-122"/>
              </a:rPr>
              <a:t>＝</a:t>
            </a:r>
            <a:r>
              <a:rPr kumimoji="1" lang="en-US" altLang="zh-CN" sz="2800" b="1">
                <a:solidFill>
                  <a:srgbClr val="000000"/>
                </a:solidFill>
                <a:latin typeface="Times New Roman" panose="02020603050405020304" pitchFamily="18" charset="0"/>
                <a:ea typeface="楷体_GB2312" pitchFamily="49" charset="-122"/>
              </a:rPr>
              <a:t>1,2,3,4,5</a:t>
            </a:r>
            <a:r>
              <a:rPr kumimoji="1" lang="zh-CN" altLang="en-US" sz="2800" b="1">
                <a:solidFill>
                  <a:srgbClr val="000000"/>
                </a:solidFill>
                <a:latin typeface="楷体_GB2312" pitchFamily="49" charset="-122"/>
                <a:ea typeface="楷体_GB2312" pitchFamily="49" charset="-122"/>
              </a:rPr>
              <a:t>。 </a:t>
            </a:r>
            <a:endParaRPr lang="zh-CN" altLang="en-US" sz="2800">
              <a:solidFill>
                <a:srgbClr val="000000"/>
              </a:solidFill>
              <a:latin typeface="楷体_GB2312" pitchFamily="49" charset="-122"/>
              <a:ea typeface="楷体_GB2312" pitchFamily="49" charset="-122"/>
            </a:endParaRPr>
          </a:p>
        </p:txBody>
      </p:sp>
      <p:grpSp>
        <p:nvGrpSpPr>
          <p:cNvPr id="5" name="Group 5">
            <a:extLst>
              <a:ext uri="{FF2B5EF4-FFF2-40B4-BE49-F238E27FC236}">
                <a16:creationId xmlns:a16="http://schemas.microsoft.com/office/drawing/2014/main" id="{3DFC143D-985B-4F91-8569-28A4DBABB661}"/>
              </a:ext>
            </a:extLst>
          </p:cNvPr>
          <p:cNvGrpSpPr>
            <a:grpSpLocks/>
          </p:cNvGrpSpPr>
          <p:nvPr/>
        </p:nvGrpSpPr>
        <p:grpSpPr bwMode="auto">
          <a:xfrm>
            <a:off x="1371684" y="3574257"/>
            <a:ext cx="5641975" cy="609600"/>
            <a:chOff x="697" y="1853"/>
            <a:chExt cx="3554" cy="384"/>
          </a:xfrm>
        </p:grpSpPr>
        <p:pic>
          <p:nvPicPr>
            <p:cNvPr id="6" name="Picture 6">
              <a:extLst>
                <a:ext uri="{FF2B5EF4-FFF2-40B4-BE49-F238E27FC236}">
                  <a16:creationId xmlns:a16="http://schemas.microsoft.com/office/drawing/2014/main" id="{AD3AD87F-C979-4178-8842-259CB445BB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 y="1996"/>
              <a:ext cx="71" cy="13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7">
              <a:extLst>
                <a:ext uri="{FF2B5EF4-FFF2-40B4-BE49-F238E27FC236}">
                  <a16:creationId xmlns:a16="http://schemas.microsoft.com/office/drawing/2014/main" id="{C174B424-4851-4E1A-884B-097065FEC546}"/>
                </a:ext>
              </a:extLst>
            </p:cNvPr>
            <p:cNvSpPr>
              <a:spLocks noChangeArrowheads="1"/>
            </p:cNvSpPr>
            <p:nvPr/>
          </p:nvSpPr>
          <p:spPr bwMode="auto">
            <a:xfrm>
              <a:off x="697" y="1900"/>
              <a:ext cx="3554" cy="327"/>
            </a:xfrm>
            <a:prstGeom prst="rect">
              <a:avLst/>
            </a:prstGeom>
            <a:noFill/>
            <a:ln>
              <a:noFill/>
            </a:ln>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rgbClr val="FFFF99"/>
                  </a:solidFill>
                  <a:miter lim="800000"/>
                  <a:headEnd/>
                  <a:tailEnd/>
                </a14:hiddenLine>
              </a:ext>
            </a:extLst>
          </p:spPr>
          <p:txBody>
            <a:bodyPr wrap="none" anchor="ctr">
              <a:spAutoFit/>
            </a:bodyPr>
            <a:lstStyle/>
            <a:p>
              <a:pPr eaLnBrk="0" hangingPunct="0"/>
              <a:r>
                <a:rPr kumimoji="1" lang="zh-CN" altLang="en-US" sz="2800" b="1" dirty="0">
                  <a:solidFill>
                    <a:srgbClr val="000000"/>
                  </a:solidFill>
                  <a:latin typeface="楷体_GB2312" pitchFamily="49" charset="-122"/>
                  <a:ea typeface="楷体_GB2312" pitchFamily="49" charset="-122"/>
                </a:rPr>
                <a:t>显然，</a:t>
              </a:r>
              <a:r>
                <a:rPr kumimoji="1" lang="en-US" altLang="zh-CN" sz="2800" b="1" i="1" dirty="0">
                  <a:solidFill>
                    <a:srgbClr val="000000"/>
                  </a:solidFill>
                  <a:latin typeface="Times New Roman" panose="02020603050405020304" pitchFamily="18" charset="0"/>
                  <a:ea typeface="楷体_GB2312" pitchFamily="49" charset="-122"/>
                  <a:cs typeface="ˎ̥"/>
                </a:rPr>
                <a:t>P</a:t>
              </a:r>
              <a:r>
                <a:rPr kumimoji="1" lang="en-US" altLang="zh-CN" sz="2800" b="1" dirty="0">
                  <a:solidFill>
                    <a:srgbClr val="000000"/>
                  </a:solidFill>
                  <a:latin typeface="楷体_GB2312" pitchFamily="49" charset="-122"/>
                  <a:ea typeface="楷体_GB2312" pitchFamily="49" charset="-122"/>
                  <a:cs typeface="ˎ̥"/>
                </a:rPr>
                <a:t>(</a:t>
              </a:r>
              <a:r>
                <a:rPr kumimoji="1" lang="en-US" altLang="zh-CN" sz="2800" b="1" i="1" dirty="0">
                  <a:solidFill>
                    <a:srgbClr val="000000"/>
                  </a:solidFill>
                  <a:latin typeface="Times New Roman" panose="02020603050405020304" pitchFamily="18" charset="0"/>
                  <a:ea typeface="楷体_GB2312" pitchFamily="49" charset="-122"/>
                  <a:cs typeface="ˎ̥"/>
                </a:rPr>
                <a:t>A</a:t>
              </a:r>
              <a:r>
                <a:rPr kumimoji="1" lang="en-US" altLang="zh-CN" sz="2800" b="1" baseline="-25000" dirty="0">
                  <a:solidFill>
                    <a:srgbClr val="000000"/>
                  </a:solidFill>
                  <a:latin typeface="Times New Roman" panose="02020603050405020304" pitchFamily="18" charset="0"/>
                  <a:ea typeface="楷体_GB2312" pitchFamily="49" charset="-122"/>
                  <a:cs typeface="ˎ̥"/>
                </a:rPr>
                <a:t>1</a:t>
              </a:r>
              <a:r>
                <a:rPr kumimoji="1" lang="en-US" altLang="zh-CN" sz="2800" b="1" dirty="0">
                  <a:solidFill>
                    <a:srgbClr val="000000"/>
                  </a:solidFill>
                  <a:latin typeface="楷体_GB2312" pitchFamily="49" charset="-122"/>
                  <a:ea typeface="楷体_GB2312" pitchFamily="49" charset="-122"/>
                  <a:cs typeface="ˎ̥"/>
                </a:rPr>
                <a:t>)=</a:t>
              </a:r>
              <a:r>
                <a:rPr kumimoji="1" lang="en-US" altLang="zh-CN" sz="2800" b="1" dirty="0">
                  <a:solidFill>
                    <a:srgbClr val="000000"/>
                  </a:solidFill>
                  <a:latin typeface="Times New Roman" panose="02020603050405020304" pitchFamily="18" charset="0"/>
                  <a:ea typeface="楷体_GB2312" pitchFamily="49" charset="-122"/>
                  <a:cs typeface="ˎ̥"/>
                </a:rPr>
                <a:t>1/5</a:t>
              </a:r>
              <a:r>
                <a:rPr kumimoji="1" lang="zh-CN" altLang="en-US" sz="2800" b="1" dirty="0">
                  <a:solidFill>
                    <a:srgbClr val="000000"/>
                  </a:solidFill>
                  <a:latin typeface="楷体_GB2312" pitchFamily="49" charset="-122"/>
                  <a:ea typeface="楷体_GB2312" pitchFamily="49" charset="-122"/>
                </a:rPr>
                <a:t>，  </a:t>
              </a:r>
              <a:r>
                <a:rPr kumimoji="1" lang="en-US" altLang="zh-CN" sz="2800" b="1" i="1" dirty="0">
                  <a:solidFill>
                    <a:srgbClr val="000000"/>
                  </a:solidFill>
                  <a:latin typeface="Times New Roman" panose="02020603050405020304" pitchFamily="18" charset="0"/>
                  <a:ea typeface="楷体_GB2312" pitchFamily="49" charset="-122"/>
                </a:rPr>
                <a:t>P</a:t>
              </a:r>
              <a:r>
                <a:rPr kumimoji="1" lang="en-US" altLang="zh-CN" sz="2800" b="1" dirty="0">
                  <a:solidFill>
                    <a:srgbClr val="000000"/>
                  </a:solidFill>
                  <a:latin typeface="楷体_GB2312" pitchFamily="49" charset="-122"/>
                  <a:ea typeface="楷体_GB2312" pitchFamily="49" charset="-122"/>
                </a:rPr>
                <a:t>(  )</a:t>
              </a:r>
              <a:r>
                <a:rPr kumimoji="1" lang="zh-CN" altLang="en-US" sz="2800" b="1" dirty="0">
                  <a:solidFill>
                    <a:srgbClr val="000000"/>
                  </a:solidFill>
                  <a:latin typeface="楷体_GB2312" pitchFamily="49" charset="-122"/>
                  <a:ea typeface="楷体_GB2312" pitchFamily="49" charset="-122"/>
                </a:rPr>
                <a:t>＝</a:t>
              </a:r>
              <a:r>
                <a:rPr kumimoji="1" lang="en-US" altLang="zh-CN" sz="2800" b="1" dirty="0">
                  <a:solidFill>
                    <a:srgbClr val="000000"/>
                  </a:solidFill>
                  <a:latin typeface="Times New Roman" panose="02020603050405020304" pitchFamily="18" charset="0"/>
                  <a:ea typeface="楷体_GB2312" pitchFamily="49" charset="-122"/>
                </a:rPr>
                <a:t>4/5</a:t>
              </a:r>
              <a:r>
                <a:rPr kumimoji="1" lang="zh-CN" altLang="en-US" sz="2800" b="1" dirty="0">
                  <a:solidFill>
                    <a:srgbClr val="000000"/>
                  </a:solidFill>
                  <a:latin typeface="楷体_GB2312" pitchFamily="49" charset="-122"/>
                  <a:ea typeface="楷体_GB2312" pitchFamily="49" charset="-122"/>
                </a:rPr>
                <a:t>，</a:t>
              </a:r>
              <a:endParaRPr lang="zh-CN" altLang="en-US" sz="2800" dirty="0">
                <a:solidFill>
                  <a:srgbClr val="000000"/>
                </a:solidFill>
                <a:latin typeface="楷体_GB2312" pitchFamily="49" charset="-122"/>
                <a:ea typeface="楷体_GB2312" pitchFamily="49" charset="-122"/>
              </a:endParaRPr>
            </a:p>
          </p:txBody>
        </p:sp>
        <p:pic>
          <p:nvPicPr>
            <p:cNvPr id="8" name="Picture 8">
              <a:extLst>
                <a:ext uri="{FF2B5EF4-FFF2-40B4-BE49-F238E27FC236}">
                  <a16:creationId xmlns:a16="http://schemas.microsoft.com/office/drawing/2014/main" id="{78162DB0-297A-47A3-BFC1-2FB65E2D3B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2" y="1853"/>
              <a:ext cx="296" cy="384"/>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Rectangle 9">
            <a:extLst>
              <a:ext uri="{FF2B5EF4-FFF2-40B4-BE49-F238E27FC236}">
                <a16:creationId xmlns:a16="http://schemas.microsoft.com/office/drawing/2014/main" id="{4A9F42D7-A427-4C1D-8735-D96DBF1D201C}"/>
              </a:ext>
            </a:extLst>
          </p:cNvPr>
          <p:cNvSpPr>
            <a:spLocks noChangeArrowheads="1"/>
          </p:cNvSpPr>
          <p:nvPr/>
        </p:nvSpPr>
        <p:spPr bwMode="auto">
          <a:xfrm>
            <a:off x="1295400" y="5410200"/>
            <a:ext cx="6500813" cy="528638"/>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000066"/>
                </a:solidFill>
              </a14:hiddenFill>
            </a:ext>
          </a:extLst>
        </p:spPr>
        <p:txBody>
          <a:bodyPr anchor="ctr">
            <a:spAutoFit/>
          </a:bodyPr>
          <a:lstStyle/>
          <a:p>
            <a:r>
              <a:rPr kumimoji="1" lang="zh-CN" altLang="en-US" sz="2800" b="1">
                <a:latin typeface="楷体_GB2312" pitchFamily="49" charset="-122"/>
                <a:ea typeface="楷体_GB2312" pitchFamily="49" charset="-122"/>
              </a:rPr>
              <a:t>第</a:t>
            </a:r>
            <a:r>
              <a:rPr kumimoji="1" lang="en-US" altLang="zh-CN" sz="2800" b="1">
                <a:latin typeface="楷体_GB2312" pitchFamily="49" charset="-122"/>
                <a:ea typeface="楷体_GB2312" pitchFamily="49" charset="-122"/>
                <a:cs typeface="ˎ̥"/>
              </a:rPr>
              <a:t>1</a:t>
            </a:r>
            <a:r>
              <a:rPr kumimoji="1" lang="zh-CN" altLang="en-US" sz="2800" b="1">
                <a:latin typeface="楷体_GB2312" pitchFamily="49" charset="-122"/>
                <a:ea typeface="楷体_GB2312" pitchFamily="49" charset="-122"/>
              </a:rPr>
              <a:t>个人抽到入场券的概率是</a:t>
            </a:r>
            <a:r>
              <a:rPr kumimoji="1" lang="en-US" altLang="zh-CN" sz="2800" b="1">
                <a:latin typeface="Times New Roman" panose="02020603050405020304" pitchFamily="18" charset="0"/>
                <a:ea typeface="楷体_GB2312" pitchFamily="49" charset="-122"/>
              </a:rPr>
              <a:t>1/5</a:t>
            </a:r>
            <a:r>
              <a:rPr kumimoji="1" lang="zh-CN" altLang="en-US" sz="2800" b="1">
                <a:latin typeface="楷体_GB2312" pitchFamily="49" charset="-122"/>
                <a:ea typeface="楷体_GB2312" pitchFamily="49" charset="-122"/>
              </a:rPr>
              <a:t>。</a:t>
            </a:r>
            <a:endParaRPr lang="zh-CN" altLang="en-US" sz="2800">
              <a:latin typeface="楷体_GB2312" pitchFamily="49" charset="-122"/>
              <a:ea typeface="楷体_GB2312" pitchFamily="49" charset="-122"/>
            </a:endParaRPr>
          </a:p>
        </p:txBody>
      </p:sp>
      <p:sp>
        <p:nvSpPr>
          <p:cNvPr id="10" name="Rectangle 10">
            <a:extLst>
              <a:ext uri="{FF2B5EF4-FFF2-40B4-BE49-F238E27FC236}">
                <a16:creationId xmlns:a16="http://schemas.microsoft.com/office/drawing/2014/main" id="{BEA731F4-5F8C-43FF-AD98-974D371714D2}"/>
              </a:ext>
            </a:extLst>
          </p:cNvPr>
          <p:cNvSpPr>
            <a:spLocks noChangeArrowheads="1"/>
          </p:cNvSpPr>
          <p:nvPr/>
        </p:nvSpPr>
        <p:spPr bwMode="auto">
          <a:xfrm>
            <a:off x="1219200" y="4495800"/>
            <a:ext cx="2209800" cy="519113"/>
          </a:xfrm>
          <a:prstGeom prst="rect">
            <a:avLst/>
          </a:prstGeom>
          <a:noFill/>
          <a:ln>
            <a:noFill/>
          </a:ln>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rgbClr val="FFFF99"/>
                </a:solidFill>
                <a:miter lim="800000"/>
                <a:headEnd/>
                <a:tailEnd/>
              </a14:hiddenLine>
            </a:ext>
          </a:extLst>
        </p:spPr>
        <p:txBody>
          <a:bodyPr anchor="ctr">
            <a:spAutoFit/>
          </a:bodyPr>
          <a:lstStyle/>
          <a:p>
            <a:r>
              <a:rPr kumimoji="1" lang="zh-CN" altLang="en-US" sz="2800" b="1">
                <a:solidFill>
                  <a:srgbClr val="000000"/>
                </a:solidFill>
                <a:latin typeface="楷体_GB2312" pitchFamily="49" charset="-122"/>
                <a:ea typeface="楷体_GB2312" pitchFamily="49" charset="-122"/>
              </a:rPr>
              <a:t>也就是说，</a:t>
            </a:r>
            <a:endParaRPr lang="zh-CN" altLang="en-US" sz="2800">
              <a:solidFill>
                <a:srgbClr val="000000"/>
              </a:solidFill>
              <a:latin typeface="楷体_GB2312" pitchFamily="49" charset="-122"/>
              <a:ea typeface="楷体_GB2312" pitchFamily="49" charset="-122"/>
            </a:endParaRPr>
          </a:p>
        </p:txBody>
      </p:sp>
      <p:grpSp>
        <p:nvGrpSpPr>
          <p:cNvPr id="11" name="Group 11">
            <a:extLst>
              <a:ext uri="{FF2B5EF4-FFF2-40B4-BE49-F238E27FC236}">
                <a16:creationId xmlns:a16="http://schemas.microsoft.com/office/drawing/2014/main" id="{733807C1-0B95-4697-BDA7-F90DBE8DBCBE}"/>
              </a:ext>
            </a:extLst>
          </p:cNvPr>
          <p:cNvGrpSpPr>
            <a:grpSpLocks/>
          </p:cNvGrpSpPr>
          <p:nvPr/>
        </p:nvGrpSpPr>
        <p:grpSpPr bwMode="auto">
          <a:xfrm>
            <a:off x="1130300" y="2743200"/>
            <a:ext cx="6357938" cy="579438"/>
            <a:chOff x="676" y="1075"/>
            <a:chExt cx="4005" cy="365"/>
          </a:xfrm>
        </p:grpSpPr>
        <p:pic>
          <p:nvPicPr>
            <p:cNvPr id="12" name="Picture 12">
              <a:extLst>
                <a:ext uri="{FF2B5EF4-FFF2-40B4-BE49-F238E27FC236}">
                  <a16:creationId xmlns:a16="http://schemas.microsoft.com/office/drawing/2014/main" id="{DDA21473-8267-4008-B377-FBFAD71FFE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 y="1088"/>
              <a:ext cx="259" cy="352"/>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3">
              <a:extLst>
                <a:ext uri="{FF2B5EF4-FFF2-40B4-BE49-F238E27FC236}">
                  <a16:creationId xmlns:a16="http://schemas.microsoft.com/office/drawing/2014/main" id="{2C8DDC95-E996-48DA-9799-88E2E8F44512}"/>
                </a:ext>
              </a:extLst>
            </p:cNvPr>
            <p:cNvSpPr>
              <a:spLocks noChangeArrowheads="1"/>
            </p:cNvSpPr>
            <p:nvPr/>
          </p:nvSpPr>
          <p:spPr bwMode="auto">
            <a:xfrm>
              <a:off x="676" y="1075"/>
              <a:ext cx="4005" cy="327"/>
            </a:xfrm>
            <a:prstGeom prst="rect">
              <a:avLst/>
            </a:prstGeom>
            <a:noFill/>
            <a:ln>
              <a:noFill/>
            </a:ln>
            <a:extLst>
              <a:ext uri="{909E8E84-426E-40DD-AFC4-6F175D3DCCD1}">
                <a14:hiddenFill xmlns:a14="http://schemas.microsoft.com/office/drawing/2010/main">
                  <a:solidFill>
                    <a:srgbClr val="660033"/>
                  </a:solidFill>
                </a14:hiddenFill>
              </a:ext>
              <a:ext uri="{91240B29-F687-4F45-9708-019B960494DF}">
                <a14:hiddenLine xmlns:a14="http://schemas.microsoft.com/office/drawing/2010/main" w="9525">
                  <a:solidFill>
                    <a:srgbClr val="FFFF99"/>
                  </a:solidFill>
                  <a:miter lim="800000"/>
                  <a:headEnd/>
                  <a:tailEnd/>
                </a14:hiddenLine>
              </a:ext>
            </a:extLst>
          </p:spPr>
          <p:txBody>
            <a:bodyPr wrap="none" anchor="ctr">
              <a:spAutoFit/>
            </a:bodyPr>
            <a:lstStyle/>
            <a:p>
              <a:pPr algn="ctr" eaLnBrk="0" hangingPunct="0"/>
              <a:r>
                <a:rPr kumimoji="1" lang="en-US" altLang="zh-CN" sz="2800" b="1">
                  <a:latin typeface="楷体_GB2312" pitchFamily="49" charset="-122"/>
                  <a:ea typeface="楷体_GB2312" pitchFamily="49" charset="-122"/>
                  <a:cs typeface="ˎ̥"/>
                </a:rPr>
                <a:t> </a:t>
              </a:r>
              <a:r>
                <a:rPr kumimoji="1" lang="zh-CN" altLang="en-US" sz="2800" b="1">
                  <a:solidFill>
                    <a:srgbClr val="000000"/>
                  </a:solidFill>
                  <a:latin typeface="楷体_GB2312" pitchFamily="49" charset="-122"/>
                  <a:ea typeface="楷体_GB2312" pitchFamily="49" charset="-122"/>
                  <a:cs typeface="ˎ̥"/>
                </a:rPr>
                <a:t>则     表示</a:t>
              </a:r>
              <a:r>
                <a:rPr kumimoji="1" lang="zh-CN" altLang="en-US" sz="2800" b="1">
                  <a:solidFill>
                    <a:srgbClr val="000000"/>
                  </a:solidFill>
                  <a:latin typeface="Times New Roman" panose="02020603050405020304" pitchFamily="18" charset="0"/>
                  <a:ea typeface="楷体_GB2312" pitchFamily="49" charset="-122"/>
                  <a:cs typeface="ˎ̥"/>
                </a:rPr>
                <a:t>“</a:t>
              </a:r>
              <a:r>
                <a:rPr kumimoji="1" lang="zh-CN" altLang="en-US" sz="2800" b="1">
                  <a:solidFill>
                    <a:srgbClr val="000000"/>
                  </a:solidFill>
                  <a:latin typeface="楷体_GB2312" pitchFamily="49" charset="-122"/>
                  <a:ea typeface="楷体_GB2312" pitchFamily="49" charset="-122"/>
                  <a:cs typeface="ˎ̥"/>
                </a:rPr>
                <a:t>第</a:t>
              </a:r>
              <a:r>
                <a:rPr kumimoji="1" lang="en-US" altLang="zh-CN" sz="2800" b="1" i="1">
                  <a:solidFill>
                    <a:srgbClr val="000000"/>
                  </a:solidFill>
                  <a:latin typeface="Times New Roman" panose="02020603050405020304" pitchFamily="18" charset="0"/>
                  <a:ea typeface="楷体_GB2312" pitchFamily="49" charset="-122"/>
                  <a:cs typeface="ˎ̥"/>
                </a:rPr>
                <a:t>i</a:t>
              </a:r>
              <a:r>
                <a:rPr kumimoji="1" lang="zh-CN" altLang="en-US" sz="2800" b="1">
                  <a:solidFill>
                    <a:srgbClr val="000000"/>
                  </a:solidFill>
                  <a:latin typeface="楷体_GB2312" pitchFamily="49" charset="-122"/>
                  <a:ea typeface="楷体_GB2312" pitchFamily="49" charset="-122"/>
                  <a:cs typeface="ˎ̥"/>
                </a:rPr>
                <a:t>个人未抽到入场券</a:t>
              </a:r>
              <a:r>
                <a:rPr kumimoji="1" lang="zh-CN" altLang="en-US" sz="2800" b="1">
                  <a:solidFill>
                    <a:srgbClr val="000000"/>
                  </a:solidFill>
                  <a:latin typeface="Times New Roman" panose="02020603050405020304" pitchFamily="18" charset="0"/>
                  <a:ea typeface="楷体_GB2312" pitchFamily="49" charset="-122"/>
                  <a:cs typeface="ˎ̥"/>
                </a:rPr>
                <a:t>”</a:t>
              </a:r>
              <a:r>
                <a:rPr kumimoji="1" lang="zh-CN" altLang="en-US" sz="2800" b="1">
                  <a:solidFill>
                    <a:srgbClr val="000000"/>
                  </a:solidFill>
                  <a:latin typeface="楷体_GB2312" pitchFamily="49" charset="-122"/>
                  <a:ea typeface="楷体_GB2312" pitchFamily="49" charset="-122"/>
                  <a:cs typeface="ˎ̥"/>
                </a:rPr>
                <a:t>，</a:t>
              </a:r>
              <a:endParaRPr lang="zh-CN" altLang="en-US" sz="2800">
                <a:solidFill>
                  <a:srgbClr val="000000"/>
                </a:solidFill>
                <a:latin typeface="楷体_GB2312" pitchFamily="49" charset="-122"/>
                <a:ea typeface="楷体_GB2312" pitchFamily="49" charset="-122"/>
                <a:cs typeface="ˎ̥"/>
              </a:endParaRPr>
            </a:p>
          </p:txBody>
        </p:sp>
      </p:grpSp>
    </p:spTree>
    <p:extLst>
      <p:ext uri="{BB962C8B-B14F-4D97-AF65-F5344CB8AC3E}">
        <p14:creationId xmlns:p14="http://schemas.microsoft.com/office/powerpoint/2010/main" val="2327342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righ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1+#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0-#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9" grpId="0" animBg="1" autoUpdateAnimBg="0"/>
      <p:bldP spid="10"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91EC51-F730-45C4-A368-7A6A4BA557B5}"/>
              </a:ext>
            </a:extLst>
          </p:cNvPr>
          <p:cNvSpPr>
            <a:spLocks noGrp="1"/>
          </p:cNvSpPr>
          <p:nvPr>
            <p:ph type="title"/>
          </p:nvPr>
        </p:nvSpPr>
        <p:spPr/>
        <p:txBody>
          <a:bodyPr/>
          <a:lstStyle/>
          <a:p>
            <a:r>
              <a:rPr lang="en-US" altLang="zh-CN" dirty="0"/>
              <a:t>3.3-1 </a:t>
            </a:r>
            <a:r>
              <a:rPr lang="zh-CN" altLang="en-US" dirty="0"/>
              <a:t>条件概率</a:t>
            </a:r>
          </a:p>
        </p:txBody>
      </p:sp>
      <p:sp>
        <p:nvSpPr>
          <p:cNvPr id="3" name="内容占位符 2">
            <a:extLst>
              <a:ext uri="{FF2B5EF4-FFF2-40B4-BE49-F238E27FC236}">
                <a16:creationId xmlns:a16="http://schemas.microsoft.com/office/drawing/2014/main" id="{173BEBC8-B0C3-4EE4-812B-48E8CF95D741}"/>
              </a:ext>
            </a:extLst>
          </p:cNvPr>
          <p:cNvSpPr>
            <a:spLocks noGrp="1"/>
          </p:cNvSpPr>
          <p:nvPr>
            <p:ph idx="1"/>
          </p:nvPr>
        </p:nvSpPr>
        <p:spPr/>
        <p:txBody>
          <a:bodyPr/>
          <a:lstStyle/>
          <a:p>
            <a:endParaRPr lang="zh-CN" altLang="en-US" dirty="0"/>
          </a:p>
        </p:txBody>
      </p:sp>
      <p:sp>
        <p:nvSpPr>
          <p:cNvPr id="4" name="AutoShape 4">
            <a:extLst>
              <a:ext uri="{FF2B5EF4-FFF2-40B4-BE49-F238E27FC236}">
                <a16:creationId xmlns:a16="http://schemas.microsoft.com/office/drawing/2014/main" id="{BB8565C2-714C-46C3-B0D6-84339FF1CE80}"/>
              </a:ext>
            </a:extLst>
          </p:cNvPr>
          <p:cNvSpPr>
            <a:spLocks noChangeArrowheads="1"/>
          </p:cNvSpPr>
          <p:nvPr/>
        </p:nvSpPr>
        <p:spPr bwMode="auto">
          <a:xfrm>
            <a:off x="4800600" y="838200"/>
            <a:ext cx="3124200" cy="1654175"/>
          </a:xfrm>
          <a:prstGeom prst="wedgeRoundRectCallout">
            <a:avLst>
              <a:gd name="adj1" fmla="val -65903"/>
              <a:gd name="adj2" fmla="val -24569"/>
              <a:gd name="adj3" fmla="val 16667"/>
            </a:avLst>
          </a:prstGeom>
          <a:noFill/>
          <a:ln w="9525">
            <a:solidFill>
              <a:srgbClr val="008000"/>
            </a:solidFill>
            <a:miter lim="800000"/>
            <a:headEnd/>
            <a:tailEnd/>
          </a:ln>
          <a:extLst>
            <a:ext uri="{909E8E84-426E-40DD-AFC4-6F175D3DCCD1}">
              <a14:hiddenFill xmlns:a14="http://schemas.microsoft.com/office/drawing/2010/main">
                <a:solidFill>
                  <a:srgbClr val="660033"/>
                </a:solidFill>
              </a14:hiddenFill>
            </a:ext>
          </a:extLst>
        </p:spPr>
        <p:txBody>
          <a:bodyPr wrap="none" anchor="ctr"/>
          <a:lstStyle/>
          <a:p>
            <a:r>
              <a:rPr kumimoji="1" lang="zh-CN" altLang="en-US" sz="2800" b="1">
                <a:latin typeface="楷体_GB2312" pitchFamily="49" charset="-122"/>
                <a:ea typeface="楷体_GB2312" pitchFamily="49" charset="-122"/>
              </a:rPr>
              <a:t>因为若第</a:t>
            </a:r>
            <a:r>
              <a:rPr kumimoji="1" lang="en-US" altLang="zh-CN" sz="2800" b="1">
                <a:latin typeface="Times New Roman" panose="02020603050405020304" pitchFamily="18" charset="0"/>
                <a:ea typeface="楷体_GB2312" pitchFamily="49" charset="-122"/>
                <a:cs typeface="ˎ̥"/>
              </a:rPr>
              <a:t>2</a:t>
            </a:r>
            <a:r>
              <a:rPr kumimoji="1" lang="zh-CN" altLang="en-US" sz="2800" b="1">
                <a:latin typeface="楷体_GB2312" pitchFamily="49" charset="-122"/>
                <a:ea typeface="楷体_GB2312" pitchFamily="49" charset="-122"/>
              </a:rPr>
              <a:t>个人抽</a:t>
            </a:r>
          </a:p>
          <a:p>
            <a:r>
              <a:rPr kumimoji="1" lang="zh-CN" altLang="en-US" sz="2800" b="1">
                <a:latin typeface="楷体_GB2312" pitchFamily="49" charset="-122"/>
                <a:ea typeface="楷体_GB2312" pitchFamily="49" charset="-122"/>
              </a:rPr>
              <a:t>到入场券时，第</a:t>
            </a:r>
            <a:r>
              <a:rPr kumimoji="1" lang="en-US" altLang="zh-CN" sz="2800" b="1">
                <a:latin typeface="Times New Roman" panose="02020603050405020304" pitchFamily="18" charset="0"/>
                <a:ea typeface="楷体_GB2312" pitchFamily="49" charset="-122"/>
              </a:rPr>
              <a:t>1</a:t>
            </a:r>
          </a:p>
          <a:p>
            <a:r>
              <a:rPr kumimoji="1" lang="zh-CN" altLang="en-US" sz="2800" b="1">
                <a:latin typeface="楷体_GB2312" pitchFamily="49" charset="-122"/>
                <a:ea typeface="楷体_GB2312" pitchFamily="49" charset="-122"/>
              </a:rPr>
              <a:t>个人肯定没抽到。</a:t>
            </a:r>
            <a:endParaRPr lang="zh-CN" altLang="en-US" sz="2800">
              <a:latin typeface="楷体_GB2312" pitchFamily="49" charset="-122"/>
              <a:ea typeface="楷体_GB2312" pitchFamily="49" charset="-122"/>
            </a:endParaRPr>
          </a:p>
        </p:txBody>
      </p:sp>
      <p:sp>
        <p:nvSpPr>
          <p:cNvPr id="5" name="Rectangle 5">
            <a:extLst>
              <a:ext uri="{FF2B5EF4-FFF2-40B4-BE49-F238E27FC236}">
                <a16:creationId xmlns:a16="http://schemas.microsoft.com/office/drawing/2014/main" id="{2E04851B-0BF1-4280-8161-36745AE21790}"/>
              </a:ext>
            </a:extLst>
          </p:cNvPr>
          <p:cNvSpPr>
            <a:spLocks noChangeArrowheads="1"/>
          </p:cNvSpPr>
          <p:nvPr/>
        </p:nvSpPr>
        <p:spPr bwMode="auto">
          <a:xfrm>
            <a:off x="1143000" y="3890963"/>
            <a:ext cx="5486400" cy="1073150"/>
          </a:xfrm>
          <a:prstGeom prst="rect">
            <a:avLst/>
          </a:prstGeom>
          <a:noFill/>
          <a:ln>
            <a:noFill/>
          </a:ln>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rgbClr val="CCCCFF"/>
                </a:solidFill>
                <a:miter lim="800000"/>
                <a:headEnd/>
                <a:tailEnd/>
              </a14:hiddenLine>
            </a:ext>
          </a:extLst>
        </p:spPr>
        <p:txBody>
          <a:bodyPr anchor="ctr">
            <a:spAutoFit/>
          </a:bodyPr>
          <a:lstStyle/>
          <a:p>
            <a:pPr eaLnBrk="0" hangingPunct="0">
              <a:lnSpc>
                <a:spcPct val="115000"/>
              </a:lnSpc>
            </a:pPr>
            <a:r>
              <a:rPr kumimoji="1" lang="zh-CN" altLang="en-US" sz="2800" b="1" dirty="0">
                <a:solidFill>
                  <a:srgbClr val="000000"/>
                </a:solidFill>
                <a:latin typeface="楷体_GB2312" pitchFamily="49" charset="-122"/>
                <a:ea typeface="楷体_GB2312" pitchFamily="49" charset="-122"/>
              </a:rPr>
              <a:t>也就是要想第</a:t>
            </a:r>
            <a:r>
              <a:rPr kumimoji="1" lang="en-US" altLang="zh-CN" sz="2800" b="1" dirty="0">
                <a:solidFill>
                  <a:srgbClr val="000000"/>
                </a:solidFill>
                <a:latin typeface="楷体_GB2312" pitchFamily="49" charset="-122"/>
                <a:ea typeface="楷体_GB2312" pitchFamily="49" charset="-122"/>
                <a:cs typeface="ˎ̥"/>
              </a:rPr>
              <a:t>2</a:t>
            </a:r>
            <a:r>
              <a:rPr kumimoji="1" lang="zh-CN" altLang="en-US" sz="2800" b="1" dirty="0">
                <a:solidFill>
                  <a:srgbClr val="000000"/>
                </a:solidFill>
                <a:latin typeface="楷体_GB2312" pitchFamily="49" charset="-122"/>
                <a:ea typeface="楷体_GB2312" pitchFamily="49" charset="-122"/>
              </a:rPr>
              <a:t>个人抽到入场券，必须第</a:t>
            </a:r>
            <a:r>
              <a:rPr kumimoji="1" lang="en-US" altLang="zh-CN" sz="2800" b="1" dirty="0">
                <a:solidFill>
                  <a:srgbClr val="000000"/>
                </a:solidFill>
                <a:latin typeface="楷体_GB2312" pitchFamily="49" charset="-122"/>
                <a:ea typeface="楷体_GB2312" pitchFamily="49" charset="-122"/>
              </a:rPr>
              <a:t>1</a:t>
            </a:r>
            <a:r>
              <a:rPr kumimoji="1" lang="zh-CN" altLang="en-US" sz="2800" b="1" dirty="0">
                <a:solidFill>
                  <a:srgbClr val="000000"/>
                </a:solidFill>
                <a:latin typeface="楷体_GB2312" pitchFamily="49" charset="-122"/>
                <a:ea typeface="楷体_GB2312" pitchFamily="49" charset="-122"/>
              </a:rPr>
              <a:t>个人未抽到，</a:t>
            </a:r>
            <a:endParaRPr lang="zh-CN" altLang="en-US" sz="2800" dirty="0">
              <a:solidFill>
                <a:srgbClr val="000000"/>
              </a:solidFill>
              <a:latin typeface="楷体_GB2312" pitchFamily="49" charset="-122"/>
              <a:ea typeface="楷体_GB2312" pitchFamily="49" charset="-122"/>
            </a:endParaRPr>
          </a:p>
        </p:txBody>
      </p:sp>
      <p:pic>
        <p:nvPicPr>
          <p:cNvPr id="6" name="Picture 6">
            <a:extLst>
              <a:ext uri="{FF2B5EF4-FFF2-40B4-BE49-F238E27FC236}">
                <a16:creationId xmlns:a16="http://schemas.microsoft.com/office/drawing/2014/main" id="{84B035E9-B9CF-4275-B6A8-37FC91D63C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819400"/>
            <a:ext cx="4529138" cy="60960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7">
            <a:extLst>
              <a:ext uri="{FF2B5EF4-FFF2-40B4-BE49-F238E27FC236}">
                <a16:creationId xmlns:a16="http://schemas.microsoft.com/office/drawing/2014/main" id="{06A42EF4-F050-4885-B277-53D2049EB42C}"/>
              </a:ext>
            </a:extLst>
          </p:cNvPr>
          <p:cNvGrpSpPr>
            <a:grpSpLocks/>
          </p:cNvGrpSpPr>
          <p:nvPr/>
        </p:nvGrpSpPr>
        <p:grpSpPr bwMode="auto">
          <a:xfrm>
            <a:off x="1219200" y="1066800"/>
            <a:ext cx="3146425" cy="611188"/>
            <a:chOff x="795" y="336"/>
            <a:chExt cx="1982" cy="385"/>
          </a:xfrm>
        </p:grpSpPr>
        <p:pic>
          <p:nvPicPr>
            <p:cNvPr id="8" name="Picture 8">
              <a:extLst>
                <a:ext uri="{FF2B5EF4-FFF2-40B4-BE49-F238E27FC236}">
                  <a16:creationId xmlns:a16="http://schemas.microsoft.com/office/drawing/2014/main" id="{D545A61F-5FA8-40F9-A1D4-5B81B7220C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4" y="336"/>
              <a:ext cx="1283" cy="38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9">
              <a:extLst>
                <a:ext uri="{FF2B5EF4-FFF2-40B4-BE49-F238E27FC236}">
                  <a16:creationId xmlns:a16="http://schemas.microsoft.com/office/drawing/2014/main" id="{CEB76AF0-7B54-469F-9733-4C336FAA92A5}"/>
                </a:ext>
              </a:extLst>
            </p:cNvPr>
            <p:cNvSpPr>
              <a:spLocks noChangeArrowheads="1"/>
            </p:cNvSpPr>
            <p:nvPr/>
          </p:nvSpPr>
          <p:spPr bwMode="auto">
            <a:xfrm>
              <a:off x="795" y="355"/>
              <a:ext cx="566" cy="327"/>
            </a:xfrm>
            <a:prstGeom prst="rect">
              <a:avLst/>
            </a:prstGeom>
            <a:noFill/>
            <a:ln>
              <a:noFill/>
            </a:ln>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rgbClr val="FFFF99"/>
                  </a:solidFill>
                  <a:miter lim="800000"/>
                  <a:headEnd/>
                  <a:tailEnd/>
                </a14:hiddenLine>
              </a:ext>
            </a:extLst>
          </p:spPr>
          <p:txBody>
            <a:bodyPr wrap="none" anchor="ctr">
              <a:spAutoFit/>
            </a:bodyPr>
            <a:lstStyle/>
            <a:p>
              <a:pPr algn="ctr"/>
              <a:r>
                <a:rPr kumimoji="1" lang="zh-CN" altLang="en-US" sz="2800" b="1">
                  <a:solidFill>
                    <a:srgbClr val="000000"/>
                  </a:solidFill>
                  <a:latin typeface="楷体_GB2312" pitchFamily="49" charset="-122"/>
                  <a:ea typeface="楷体_GB2312" pitchFamily="49" charset="-122"/>
                </a:rPr>
                <a:t>由于</a:t>
              </a:r>
              <a:endParaRPr lang="zh-CN" altLang="en-US" sz="2800">
                <a:solidFill>
                  <a:srgbClr val="000000"/>
                </a:solidFill>
                <a:latin typeface="楷体_GB2312" pitchFamily="49" charset="-122"/>
                <a:ea typeface="楷体_GB2312" pitchFamily="49" charset="-122"/>
              </a:endParaRPr>
            </a:p>
          </p:txBody>
        </p:sp>
      </p:grpSp>
      <p:sp>
        <p:nvSpPr>
          <p:cNvPr id="10" name="Rectangle 10">
            <a:extLst>
              <a:ext uri="{FF2B5EF4-FFF2-40B4-BE49-F238E27FC236}">
                <a16:creationId xmlns:a16="http://schemas.microsoft.com/office/drawing/2014/main" id="{79B68578-89ED-47E4-BAD9-94D8C46EBDAC}"/>
              </a:ext>
            </a:extLst>
          </p:cNvPr>
          <p:cNvSpPr>
            <a:spLocks noChangeArrowheads="1"/>
          </p:cNvSpPr>
          <p:nvPr/>
        </p:nvSpPr>
        <p:spPr bwMode="auto">
          <a:xfrm>
            <a:off x="1219200" y="1981200"/>
            <a:ext cx="3043238" cy="519113"/>
          </a:xfrm>
          <a:prstGeom prst="rect">
            <a:avLst/>
          </a:prstGeom>
          <a:noFill/>
          <a:ln>
            <a:noFill/>
          </a:ln>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rgbClr val="FFFF99"/>
                </a:solidFill>
                <a:miter lim="800000"/>
                <a:headEnd/>
                <a:tailEnd/>
              </a14:hiddenLine>
            </a:ext>
          </a:extLst>
        </p:spPr>
        <p:txBody>
          <a:bodyPr wrap="none" anchor="ctr">
            <a:spAutoFit/>
          </a:bodyPr>
          <a:lstStyle/>
          <a:p>
            <a:pPr algn="ctr" eaLnBrk="0" hangingPunct="0"/>
            <a:r>
              <a:rPr kumimoji="1" lang="zh-CN" altLang="en-US" sz="2800" b="1">
                <a:solidFill>
                  <a:srgbClr val="000000"/>
                </a:solidFill>
                <a:latin typeface="楷体_GB2312" pitchFamily="49" charset="-122"/>
                <a:ea typeface="楷体_GB2312" pitchFamily="49" charset="-122"/>
              </a:rPr>
              <a:t>由乘法公式，</a:t>
            </a:r>
            <a:r>
              <a:rPr kumimoji="1" lang="zh-CN" altLang="en-US" sz="2800" b="1">
                <a:solidFill>
                  <a:srgbClr val="000000"/>
                </a:solidFill>
                <a:latin typeface="楷体_GB2312" pitchFamily="49" charset="-122"/>
                <a:ea typeface="楷体_GB2312" pitchFamily="49" charset="-122"/>
                <a:cs typeface="ˎ̥"/>
              </a:rPr>
              <a:t> </a:t>
            </a:r>
            <a:r>
              <a:rPr kumimoji="1" lang="zh-CN" altLang="en-US" sz="2800" b="1">
                <a:solidFill>
                  <a:srgbClr val="000000"/>
                </a:solidFill>
                <a:latin typeface="楷体_GB2312" pitchFamily="49" charset="-122"/>
                <a:ea typeface="楷体_GB2312" pitchFamily="49" charset="-122"/>
              </a:rPr>
              <a:t>得</a:t>
            </a:r>
            <a:r>
              <a:rPr kumimoji="1" lang="zh-CN" altLang="en-US" sz="2800" b="1">
                <a:latin typeface="楷体_GB2312" pitchFamily="49" charset="-122"/>
                <a:ea typeface="楷体_GB2312" pitchFamily="49" charset="-122"/>
              </a:rPr>
              <a:t> </a:t>
            </a:r>
            <a:endParaRPr lang="zh-CN" altLang="en-US" sz="2800">
              <a:latin typeface="楷体_GB2312" pitchFamily="49" charset="-122"/>
              <a:ea typeface="楷体_GB2312" pitchFamily="49" charset="-122"/>
            </a:endParaRPr>
          </a:p>
        </p:txBody>
      </p:sp>
      <p:sp>
        <p:nvSpPr>
          <p:cNvPr id="11" name="Rectangle 11">
            <a:extLst>
              <a:ext uri="{FF2B5EF4-FFF2-40B4-BE49-F238E27FC236}">
                <a16:creationId xmlns:a16="http://schemas.microsoft.com/office/drawing/2014/main" id="{6F85D5E1-49DF-42AA-8B10-C937547AF495}"/>
              </a:ext>
            </a:extLst>
          </p:cNvPr>
          <p:cNvSpPr>
            <a:spLocks noChangeArrowheads="1"/>
          </p:cNvSpPr>
          <p:nvPr/>
        </p:nvSpPr>
        <p:spPr bwMode="auto">
          <a:xfrm>
            <a:off x="1066800" y="5257800"/>
            <a:ext cx="6465888" cy="604838"/>
          </a:xfrm>
          <a:prstGeom prst="rect">
            <a:avLst/>
          </a:prstGeom>
          <a:noFill/>
          <a:ln>
            <a:noFill/>
          </a:ln>
          <a:extLst>
            <a:ext uri="{909E8E84-426E-40DD-AFC4-6F175D3DCCD1}">
              <a14:hiddenFill xmlns:a14="http://schemas.microsoft.com/office/drawing/2010/main">
                <a:solidFill>
                  <a:srgbClr val="660033"/>
                </a:solidFill>
              </a14:hiddenFill>
            </a:ext>
            <a:ext uri="{91240B29-F687-4F45-9708-019B960494DF}">
              <a14:hiddenLine xmlns:a14="http://schemas.microsoft.com/office/drawing/2010/main" w="9525">
                <a:solidFill>
                  <a:srgbClr val="CCCCFF"/>
                </a:solidFill>
                <a:miter lim="800000"/>
                <a:headEnd/>
                <a:tailEnd/>
              </a14:hiddenLine>
            </a:ext>
          </a:extLst>
        </p:spPr>
        <p:txBody>
          <a:bodyPr anchor="ctr">
            <a:spAutoFit/>
          </a:bodyPr>
          <a:lstStyle/>
          <a:p>
            <a:pPr eaLnBrk="0" hangingPunct="0">
              <a:lnSpc>
                <a:spcPct val="120000"/>
              </a:lnSpc>
            </a:pPr>
            <a:r>
              <a:rPr kumimoji="1" lang="zh-CN" altLang="en-US" sz="2800" b="1">
                <a:solidFill>
                  <a:srgbClr val="000000"/>
                </a:solidFill>
                <a:latin typeface="楷体_GB2312" pitchFamily="49" charset="-122"/>
                <a:ea typeface="楷体_GB2312" pitchFamily="49" charset="-122"/>
              </a:rPr>
              <a:t>计算可得：</a:t>
            </a:r>
            <a:r>
              <a:rPr kumimoji="1" lang="zh-CN" altLang="en-US" sz="2800" b="1">
                <a:solidFill>
                  <a:srgbClr val="000000"/>
                </a:solidFill>
                <a:latin typeface="楷体_GB2312" pitchFamily="49" charset="-122"/>
                <a:ea typeface="楷体_GB2312" pitchFamily="49" charset="-122"/>
                <a:cs typeface="ˎ̥"/>
              </a:rPr>
              <a:t>   </a:t>
            </a:r>
            <a:r>
              <a:rPr kumimoji="1" lang="en-US" altLang="zh-CN" sz="2800" b="1" i="1">
                <a:solidFill>
                  <a:srgbClr val="000000"/>
                </a:solidFill>
                <a:latin typeface="Times New Roman" panose="02020603050405020304" pitchFamily="18" charset="0"/>
                <a:ea typeface="楷体_GB2312" pitchFamily="49" charset="-122"/>
                <a:cs typeface="ˎ̥"/>
              </a:rPr>
              <a:t>P</a:t>
            </a:r>
            <a:r>
              <a:rPr kumimoji="1" lang="en-US" altLang="zh-CN" sz="2800" b="1">
                <a:solidFill>
                  <a:srgbClr val="000000"/>
                </a:solidFill>
                <a:latin typeface="Times New Roman" panose="02020603050405020304" pitchFamily="18" charset="0"/>
                <a:ea typeface="楷体_GB2312" pitchFamily="49" charset="-122"/>
                <a:cs typeface="ˎ̥"/>
              </a:rPr>
              <a:t>(</a:t>
            </a:r>
            <a:r>
              <a:rPr kumimoji="1" lang="en-US" altLang="zh-CN" sz="2800" b="1" i="1">
                <a:solidFill>
                  <a:srgbClr val="000000"/>
                </a:solidFill>
                <a:latin typeface="Times New Roman" panose="02020603050405020304" pitchFamily="18" charset="0"/>
                <a:ea typeface="楷体_GB2312" pitchFamily="49" charset="-122"/>
                <a:cs typeface="ˎ̥"/>
              </a:rPr>
              <a:t>A</a:t>
            </a:r>
            <a:r>
              <a:rPr kumimoji="1" lang="en-US" altLang="zh-CN" sz="2800" b="1" baseline="-25000">
                <a:solidFill>
                  <a:srgbClr val="000000"/>
                </a:solidFill>
                <a:latin typeface="Times New Roman" panose="02020603050405020304" pitchFamily="18" charset="0"/>
                <a:ea typeface="楷体_GB2312" pitchFamily="49" charset="-122"/>
                <a:cs typeface="ˎ̥"/>
              </a:rPr>
              <a:t>2</a:t>
            </a:r>
            <a:r>
              <a:rPr kumimoji="1" lang="en-US" altLang="zh-CN" sz="2800" b="1">
                <a:solidFill>
                  <a:srgbClr val="000000"/>
                </a:solidFill>
                <a:latin typeface="Times New Roman" panose="02020603050405020304" pitchFamily="18" charset="0"/>
                <a:ea typeface="楷体_GB2312" pitchFamily="49" charset="-122"/>
                <a:cs typeface="ˎ̥"/>
              </a:rPr>
              <a:t>)= (4/5)(1/4)= 1/5</a:t>
            </a:r>
            <a:endParaRPr lang="en-US" altLang="zh-CN" sz="2800">
              <a:solidFill>
                <a:srgbClr val="000000"/>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363029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0-#ppt_w/2"/>
                                          </p:val>
                                        </p:tav>
                                        <p:tav tm="100000">
                                          <p:val>
                                            <p:strVal val="#ppt_x"/>
                                          </p:val>
                                        </p:tav>
                                      </p:tavLst>
                                    </p:anim>
                                    <p:anim calcmode="lin" valueType="num">
                                      <p:cBhvr additive="base">
                                        <p:cTn id="19"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
                                            <p:txEl>
                                              <p:charRg st="4294967295" end="4294967295"/>
                                            </p:txEl>
                                          </p:spTgt>
                                        </p:tgtEl>
                                        <p:attrNameLst>
                                          <p:attrName>style.visibility</p:attrName>
                                        </p:attrNameLst>
                                      </p:cBhvr>
                                      <p:to>
                                        <p:strVal val="visible"/>
                                      </p:to>
                                    </p:set>
                                    <p:animEffect transition="in" filter="wipe(left)">
                                      <p:cBhvr>
                                        <p:cTn id="29" dur="500"/>
                                        <p:tgtEl>
                                          <p:spTgt spid="5">
                                            <p:txEl>
                                              <p:charRg st="4294967295" end="429496729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utoUpdateAnimBg="0"/>
      <p:bldP spid="10" grpId="0" autoUpdateAnimBg="0"/>
      <p:bldP spid="11"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0E3182-BF42-45AB-8ECD-8A126679F3B2}"/>
              </a:ext>
            </a:extLst>
          </p:cNvPr>
          <p:cNvSpPr>
            <a:spLocks noGrp="1"/>
          </p:cNvSpPr>
          <p:nvPr>
            <p:ph type="title"/>
          </p:nvPr>
        </p:nvSpPr>
        <p:spPr/>
        <p:txBody>
          <a:bodyPr/>
          <a:lstStyle/>
          <a:p>
            <a:r>
              <a:rPr lang="en-US" altLang="zh-CN" dirty="0"/>
              <a:t>3.3-1 </a:t>
            </a:r>
            <a:r>
              <a:rPr lang="zh-CN" altLang="en-US" dirty="0"/>
              <a:t>条件概率</a:t>
            </a:r>
          </a:p>
        </p:txBody>
      </p:sp>
      <p:sp>
        <p:nvSpPr>
          <p:cNvPr id="3" name="内容占位符 2">
            <a:extLst>
              <a:ext uri="{FF2B5EF4-FFF2-40B4-BE49-F238E27FC236}">
                <a16:creationId xmlns:a16="http://schemas.microsoft.com/office/drawing/2014/main" id="{8E3820DC-D0DF-45A3-BAFA-4EC01677FE1C}"/>
              </a:ext>
            </a:extLst>
          </p:cNvPr>
          <p:cNvSpPr>
            <a:spLocks noGrp="1"/>
          </p:cNvSpPr>
          <p:nvPr>
            <p:ph idx="1"/>
          </p:nvPr>
        </p:nvSpPr>
        <p:spPr/>
        <p:txBody>
          <a:bodyPr/>
          <a:lstStyle/>
          <a:p>
            <a:endParaRPr lang="zh-CN" altLang="en-US"/>
          </a:p>
        </p:txBody>
      </p:sp>
      <p:sp>
        <p:nvSpPr>
          <p:cNvPr id="4" name="Rectangle 4">
            <a:extLst>
              <a:ext uri="{FF2B5EF4-FFF2-40B4-BE49-F238E27FC236}">
                <a16:creationId xmlns:a16="http://schemas.microsoft.com/office/drawing/2014/main" id="{B598ACC8-1EC6-4679-99ED-4591718129CC}"/>
              </a:ext>
            </a:extLst>
          </p:cNvPr>
          <p:cNvSpPr>
            <a:spLocks noChangeArrowheads="1"/>
          </p:cNvSpPr>
          <p:nvPr/>
        </p:nvSpPr>
        <p:spPr bwMode="auto">
          <a:xfrm>
            <a:off x="762000" y="4572000"/>
            <a:ext cx="7162800" cy="604838"/>
          </a:xfrm>
          <a:prstGeom prst="rect">
            <a:avLst/>
          </a:prstGeom>
          <a:noFill/>
          <a:ln>
            <a:noFill/>
          </a:ln>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rgbClr val="FFFF99"/>
                </a:solidFill>
                <a:miter lim="800000"/>
                <a:headEnd/>
                <a:tailEnd/>
              </a14:hiddenLine>
            </a:ext>
          </a:extLst>
        </p:spPr>
        <p:txBody>
          <a:bodyPr anchor="ctr">
            <a:spAutoFit/>
          </a:bodyPr>
          <a:lstStyle/>
          <a:p>
            <a:pPr eaLnBrk="0" hangingPunct="0">
              <a:lnSpc>
                <a:spcPct val="120000"/>
              </a:lnSpc>
            </a:pPr>
            <a:r>
              <a:rPr kumimoji="1" lang="zh-CN" altLang="en-US" sz="2800" b="1">
                <a:solidFill>
                  <a:srgbClr val="000000"/>
                </a:solidFill>
                <a:latin typeface="楷体_GB2312" pitchFamily="49" charset="-122"/>
                <a:ea typeface="楷体_GB2312" pitchFamily="49" charset="-122"/>
              </a:rPr>
              <a:t>这就是有关抽签顺序问题的正确解答</a:t>
            </a:r>
            <a:endParaRPr lang="zh-CN" altLang="en-US" sz="2800">
              <a:solidFill>
                <a:srgbClr val="000000"/>
              </a:solidFill>
              <a:latin typeface="楷体_GB2312" pitchFamily="49" charset="-122"/>
              <a:ea typeface="楷体_GB2312" pitchFamily="49" charset="-122"/>
            </a:endParaRPr>
          </a:p>
        </p:txBody>
      </p:sp>
      <p:sp>
        <p:nvSpPr>
          <p:cNvPr id="5" name="Rectangle 5">
            <a:extLst>
              <a:ext uri="{FF2B5EF4-FFF2-40B4-BE49-F238E27FC236}">
                <a16:creationId xmlns:a16="http://schemas.microsoft.com/office/drawing/2014/main" id="{A37FF002-A1D7-4412-A497-58DC3B8A08A8}"/>
              </a:ext>
            </a:extLst>
          </p:cNvPr>
          <p:cNvSpPr>
            <a:spLocks noChangeArrowheads="1"/>
          </p:cNvSpPr>
          <p:nvPr/>
        </p:nvSpPr>
        <p:spPr bwMode="auto">
          <a:xfrm>
            <a:off x="609600" y="838200"/>
            <a:ext cx="7467600" cy="1373188"/>
          </a:xfrm>
          <a:prstGeom prst="rect">
            <a:avLst/>
          </a:prstGeom>
          <a:noFill/>
          <a:ln>
            <a:noFill/>
          </a:ln>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rgbClr val="FFFF99"/>
                </a:solidFill>
                <a:miter lim="800000"/>
                <a:headEnd/>
                <a:tailEnd/>
              </a14:hiddenLine>
            </a:ext>
          </a:extLst>
        </p:spPr>
        <p:txBody>
          <a:bodyPr anchor="ctr">
            <a:spAutoFit/>
          </a:bodyPr>
          <a:lstStyle/>
          <a:p>
            <a:pPr eaLnBrk="0" hangingPunct="0"/>
            <a:r>
              <a:rPr kumimoji="1" lang="zh-CN" altLang="en-US" sz="2800" b="1">
                <a:solidFill>
                  <a:srgbClr val="000000"/>
                </a:solidFill>
                <a:latin typeface="楷体_GB2312" pitchFamily="49" charset="-122"/>
                <a:ea typeface="楷体_GB2312" pitchFamily="49" charset="-122"/>
              </a:rPr>
              <a:t>同理，第</a:t>
            </a:r>
            <a:r>
              <a:rPr kumimoji="1" lang="en-US" altLang="zh-CN" sz="2800" b="1">
                <a:solidFill>
                  <a:srgbClr val="000000"/>
                </a:solidFill>
                <a:latin typeface="Times New Roman" panose="02020603050405020304" pitchFamily="18" charset="0"/>
                <a:ea typeface="楷体_GB2312" pitchFamily="49" charset="-122"/>
                <a:cs typeface="ˎ̥"/>
              </a:rPr>
              <a:t>3</a:t>
            </a:r>
            <a:r>
              <a:rPr kumimoji="1" lang="zh-CN" altLang="en-US" sz="2800" b="1">
                <a:solidFill>
                  <a:srgbClr val="000000"/>
                </a:solidFill>
                <a:latin typeface="楷体_GB2312" pitchFamily="49" charset="-122"/>
                <a:ea typeface="楷体_GB2312" pitchFamily="49" charset="-122"/>
              </a:rPr>
              <a:t>个人要抽到</a:t>
            </a:r>
            <a:r>
              <a:rPr kumimoji="1" lang="zh-CN" altLang="en-US" sz="2800" b="1">
                <a:solidFill>
                  <a:srgbClr val="000000"/>
                </a:solidFill>
                <a:latin typeface="Times New Roman" panose="02020603050405020304" pitchFamily="18" charset="0"/>
                <a:ea typeface="楷体_GB2312" pitchFamily="49" charset="-122"/>
              </a:rPr>
              <a:t>“</a:t>
            </a:r>
            <a:r>
              <a:rPr kumimoji="1" lang="zh-CN" altLang="en-US" sz="2800" b="1">
                <a:solidFill>
                  <a:srgbClr val="000000"/>
                </a:solidFill>
                <a:latin typeface="楷体_GB2312" pitchFamily="49" charset="-122"/>
                <a:ea typeface="楷体_GB2312" pitchFamily="49" charset="-122"/>
              </a:rPr>
              <a:t>入场券</a:t>
            </a:r>
            <a:r>
              <a:rPr kumimoji="1" lang="zh-CN" altLang="en-US" sz="2800" b="1">
                <a:solidFill>
                  <a:srgbClr val="000000"/>
                </a:solidFill>
                <a:latin typeface="Times New Roman" panose="02020603050405020304" pitchFamily="18" charset="0"/>
                <a:ea typeface="楷体_GB2312" pitchFamily="49" charset="-122"/>
              </a:rPr>
              <a:t>”</a:t>
            </a:r>
            <a:r>
              <a:rPr kumimoji="1" lang="zh-CN" altLang="en-US" sz="2800" b="1">
                <a:solidFill>
                  <a:srgbClr val="000000"/>
                </a:solidFill>
                <a:latin typeface="楷体_GB2312" pitchFamily="49" charset="-122"/>
                <a:ea typeface="楷体_GB2312" pitchFamily="49" charset="-122"/>
              </a:rPr>
              <a:t>，必须第</a:t>
            </a:r>
            <a:r>
              <a:rPr kumimoji="1" lang="en-US" altLang="zh-CN" sz="2800" b="1">
                <a:solidFill>
                  <a:srgbClr val="000000"/>
                </a:solidFill>
                <a:latin typeface="Times New Roman" panose="02020603050405020304" pitchFamily="18" charset="0"/>
                <a:ea typeface="楷体_GB2312" pitchFamily="49" charset="-122"/>
              </a:rPr>
              <a:t>1</a:t>
            </a:r>
            <a:r>
              <a:rPr kumimoji="1" lang="zh-CN" altLang="en-US" sz="2800" b="1">
                <a:solidFill>
                  <a:srgbClr val="000000"/>
                </a:solidFill>
                <a:latin typeface="楷体_GB2312" pitchFamily="49" charset="-122"/>
                <a:ea typeface="楷体_GB2312" pitchFamily="49" charset="-122"/>
              </a:rPr>
              <a:t>、第</a:t>
            </a:r>
            <a:r>
              <a:rPr kumimoji="1" lang="en-US" altLang="zh-CN" sz="2800" b="1">
                <a:solidFill>
                  <a:srgbClr val="000000"/>
                </a:solidFill>
                <a:latin typeface="Times New Roman" panose="02020603050405020304" pitchFamily="18" charset="0"/>
                <a:ea typeface="楷体_GB2312" pitchFamily="49" charset="-122"/>
              </a:rPr>
              <a:t>2</a:t>
            </a:r>
            <a:r>
              <a:rPr kumimoji="1" lang="zh-CN" altLang="en-US" sz="2800" b="1">
                <a:solidFill>
                  <a:srgbClr val="000000"/>
                </a:solidFill>
                <a:latin typeface="楷体_GB2312" pitchFamily="49" charset="-122"/>
                <a:ea typeface="楷体_GB2312" pitchFamily="49" charset="-122"/>
              </a:rPr>
              <a:t>个人都没有抽到。</a:t>
            </a:r>
          </a:p>
          <a:p>
            <a:pPr eaLnBrk="0" hangingPunct="0"/>
            <a:r>
              <a:rPr kumimoji="1" lang="zh-CN" altLang="en-US" sz="2800" b="1">
                <a:solidFill>
                  <a:srgbClr val="000000"/>
                </a:solidFill>
                <a:latin typeface="楷体_GB2312" pitchFamily="49" charset="-122"/>
                <a:ea typeface="楷体_GB2312" pitchFamily="49" charset="-122"/>
              </a:rPr>
              <a:t>因此</a:t>
            </a:r>
            <a:endParaRPr lang="zh-CN" altLang="en-US" sz="2800">
              <a:solidFill>
                <a:srgbClr val="000000"/>
              </a:solidFill>
              <a:latin typeface="楷体_GB2312" pitchFamily="49" charset="-122"/>
              <a:ea typeface="楷体_GB2312" pitchFamily="49" charset="-122"/>
            </a:endParaRPr>
          </a:p>
        </p:txBody>
      </p:sp>
      <p:sp>
        <p:nvSpPr>
          <p:cNvPr id="6" name="Rectangle 6">
            <a:extLst>
              <a:ext uri="{FF2B5EF4-FFF2-40B4-BE49-F238E27FC236}">
                <a16:creationId xmlns:a16="http://schemas.microsoft.com/office/drawing/2014/main" id="{2A333A98-6697-42AF-890E-DCDCADF37B25}"/>
              </a:ext>
            </a:extLst>
          </p:cNvPr>
          <p:cNvSpPr>
            <a:spLocks noChangeArrowheads="1"/>
          </p:cNvSpPr>
          <p:nvPr/>
        </p:nvSpPr>
        <p:spPr bwMode="auto">
          <a:xfrm>
            <a:off x="2438400" y="2438400"/>
            <a:ext cx="4157663" cy="519113"/>
          </a:xfrm>
          <a:prstGeom prst="rect">
            <a:avLst/>
          </a:prstGeom>
          <a:noFill/>
          <a:ln>
            <a:noFill/>
          </a:ln>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rgbClr val="FFFF99"/>
                </a:solidFill>
                <a:miter lim="800000"/>
                <a:headEnd/>
                <a:tailEnd/>
              </a14:hiddenLine>
            </a:ext>
          </a:extLst>
        </p:spPr>
        <p:txBody>
          <a:bodyPr anchor="ctr">
            <a:spAutoFit/>
          </a:bodyPr>
          <a:lstStyle/>
          <a:p>
            <a:pPr algn="ctr" eaLnBrk="0" hangingPunct="0"/>
            <a:r>
              <a:rPr kumimoji="1" lang="en-US" altLang="zh-CN" sz="2800" b="1">
                <a:latin typeface="Times New Roman" panose="02020603050405020304" pitchFamily="18" charset="0"/>
                <a:ea typeface="楷体_GB2312" pitchFamily="49" charset="-122"/>
                <a:cs typeface="ˎ̥"/>
              </a:rPr>
              <a:t>=(4/5)(3/4)(1/3)=1/5</a:t>
            </a:r>
            <a:r>
              <a:rPr kumimoji="1" lang="zh-CN" altLang="en-US" sz="2800" b="1">
                <a:latin typeface="Times New Roman" panose="02020603050405020304" pitchFamily="18" charset="0"/>
                <a:ea typeface="楷体_GB2312" pitchFamily="49" charset="-122"/>
                <a:cs typeface="ˎ̥"/>
              </a:rPr>
              <a:t>，</a:t>
            </a:r>
            <a:endParaRPr lang="zh-CN" altLang="en-US" sz="2800" b="1">
              <a:latin typeface="Times New Roman" panose="02020603050405020304" pitchFamily="18" charset="0"/>
              <a:ea typeface="楷体_GB2312" pitchFamily="49" charset="-122"/>
              <a:cs typeface="ˎ̥"/>
            </a:endParaRPr>
          </a:p>
        </p:txBody>
      </p:sp>
      <p:sp>
        <p:nvSpPr>
          <p:cNvPr id="7" name="Rectangle 7">
            <a:extLst>
              <a:ext uri="{FF2B5EF4-FFF2-40B4-BE49-F238E27FC236}">
                <a16:creationId xmlns:a16="http://schemas.microsoft.com/office/drawing/2014/main" id="{0079B185-D6A8-453D-8B87-FAA6058E33B1}"/>
              </a:ext>
            </a:extLst>
          </p:cNvPr>
          <p:cNvSpPr>
            <a:spLocks noChangeArrowheads="1"/>
          </p:cNvSpPr>
          <p:nvPr/>
        </p:nvSpPr>
        <p:spPr bwMode="auto">
          <a:xfrm>
            <a:off x="762000" y="3352800"/>
            <a:ext cx="7620000" cy="946150"/>
          </a:xfrm>
          <a:prstGeom prst="rect">
            <a:avLst/>
          </a:prstGeom>
          <a:noFill/>
          <a:ln>
            <a:noFill/>
          </a:ln>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rgbClr val="CCCCFF"/>
                </a:solidFill>
                <a:miter lim="800000"/>
                <a:headEnd/>
                <a:tailEnd/>
              </a14:hiddenLine>
            </a:ext>
          </a:extLst>
        </p:spPr>
        <p:txBody>
          <a:bodyPr anchor="ctr">
            <a:spAutoFit/>
          </a:bodyPr>
          <a:lstStyle/>
          <a:p>
            <a:pPr eaLnBrk="0" hangingPunct="0"/>
            <a:r>
              <a:rPr kumimoji="1" lang="zh-CN" altLang="en-US" sz="2800" b="1" dirty="0">
                <a:solidFill>
                  <a:srgbClr val="000000"/>
                </a:solidFill>
                <a:latin typeface="楷体_GB2312" pitchFamily="49" charset="-122"/>
                <a:ea typeface="楷体_GB2312" pitchFamily="49" charset="-122"/>
              </a:rPr>
              <a:t>继续做下去就会发现</a:t>
            </a:r>
            <a:r>
              <a:rPr kumimoji="1" lang="zh-CN" altLang="en-US" sz="2800" b="1" dirty="0">
                <a:solidFill>
                  <a:srgbClr val="000000"/>
                </a:solidFill>
                <a:latin typeface="楷体_GB2312" pitchFamily="49" charset="-122"/>
                <a:ea typeface="楷体_GB2312" pitchFamily="49" charset="-122"/>
                <a:cs typeface="ˎ̥"/>
              </a:rPr>
              <a:t>，</a:t>
            </a:r>
            <a:r>
              <a:rPr kumimoji="1" lang="zh-CN" altLang="en-US" sz="2800" b="1" dirty="0">
                <a:solidFill>
                  <a:srgbClr val="000000"/>
                </a:solidFill>
                <a:latin typeface="楷体_GB2312" pitchFamily="49" charset="-122"/>
                <a:ea typeface="楷体_GB2312" pitchFamily="49" charset="-122"/>
              </a:rPr>
              <a:t>每个人抽到</a:t>
            </a:r>
            <a:r>
              <a:rPr kumimoji="1" lang="zh-CN" altLang="en-US" sz="2800" b="1" dirty="0">
                <a:solidFill>
                  <a:srgbClr val="000000"/>
                </a:solidFill>
                <a:latin typeface="Times New Roman" panose="02020603050405020304" pitchFamily="18" charset="0"/>
                <a:ea typeface="楷体_GB2312" pitchFamily="49" charset="-122"/>
              </a:rPr>
              <a:t>“</a:t>
            </a:r>
            <a:r>
              <a:rPr kumimoji="1" lang="zh-CN" altLang="en-US" sz="2800" b="1" dirty="0">
                <a:solidFill>
                  <a:srgbClr val="000000"/>
                </a:solidFill>
                <a:latin typeface="楷体_GB2312" pitchFamily="49" charset="-122"/>
                <a:ea typeface="楷体_GB2312" pitchFamily="49" charset="-122"/>
              </a:rPr>
              <a:t>入场券</a:t>
            </a:r>
            <a:r>
              <a:rPr kumimoji="1" lang="zh-CN" altLang="en-US" sz="2800" b="1" dirty="0">
                <a:solidFill>
                  <a:srgbClr val="000000"/>
                </a:solidFill>
                <a:latin typeface="Times New Roman" panose="02020603050405020304" pitchFamily="18" charset="0"/>
                <a:ea typeface="楷体_GB2312" pitchFamily="49" charset="-122"/>
              </a:rPr>
              <a:t>”</a:t>
            </a:r>
            <a:r>
              <a:rPr kumimoji="1" lang="zh-CN" altLang="en-US" sz="2800" b="1" dirty="0">
                <a:solidFill>
                  <a:srgbClr val="000000"/>
                </a:solidFill>
                <a:latin typeface="楷体_GB2312" pitchFamily="49" charset="-122"/>
                <a:ea typeface="楷体_GB2312" pitchFamily="49" charset="-122"/>
              </a:rPr>
              <a:t> 的概率都是</a:t>
            </a:r>
            <a:r>
              <a:rPr kumimoji="1" lang="en-US" altLang="zh-CN" sz="2800" b="1" dirty="0">
                <a:solidFill>
                  <a:srgbClr val="FF0000"/>
                </a:solidFill>
                <a:latin typeface="Times New Roman" panose="02020603050405020304" pitchFamily="18" charset="0"/>
                <a:ea typeface="楷体_GB2312" pitchFamily="49" charset="-122"/>
              </a:rPr>
              <a:t>1/5</a:t>
            </a:r>
            <a:r>
              <a:rPr kumimoji="1" lang="zh-CN" altLang="en-US" sz="2800" b="1" dirty="0">
                <a:solidFill>
                  <a:srgbClr val="000000"/>
                </a:solidFill>
                <a:latin typeface="楷体_GB2312" pitchFamily="49" charset="-122"/>
                <a:ea typeface="楷体_GB2312" pitchFamily="49" charset="-122"/>
              </a:rPr>
              <a:t>。</a:t>
            </a:r>
            <a:endParaRPr lang="zh-CN" altLang="en-US" sz="2800" dirty="0">
              <a:solidFill>
                <a:srgbClr val="000000"/>
              </a:solidFill>
              <a:latin typeface="楷体_GB2312" pitchFamily="49" charset="-122"/>
              <a:ea typeface="楷体_GB2312" pitchFamily="49" charset="-122"/>
            </a:endParaRPr>
          </a:p>
        </p:txBody>
      </p:sp>
      <p:sp>
        <p:nvSpPr>
          <p:cNvPr id="8" name="Rectangle 8">
            <a:extLst>
              <a:ext uri="{FF2B5EF4-FFF2-40B4-BE49-F238E27FC236}">
                <a16:creationId xmlns:a16="http://schemas.microsoft.com/office/drawing/2014/main" id="{DBBB3B75-CF49-4857-A155-B8C4B76A85AC}"/>
              </a:ext>
            </a:extLst>
          </p:cNvPr>
          <p:cNvSpPr>
            <a:spLocks noChangeArrowheads="1"/>
          </p:cNvSpPr>
          <p:nvPr/>
        </p:nvSpPr>
        <p:spPr bwMode="auto">
          <a:xfrm>
            <a:off x="2514600" y="5486400"/>
            <a:ext cx="3810000" cy="528638"/>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660033"/>
                </a:solidFill>
              </a14:hiddenFill>
            </a:ext>
          </a:extLst>
        </p:spPr>
        <p:txBody>
          <a:bodyPr anchor="ctr">
            <a:spAutoFit/>
          </a:bodyPr>
          <a:lstStyle/>
          <a:p>
            <a:r>
              <a:rPr kumimoji="1" lang="zh-CN" altLang="en-US" sz="2800" b="1">
                <a:solidFill>
                  <a:srgbClr val="FF0000"/>
                </a:solidFill>
                <a:latin typeface="楷体_GB2312" pitchFamily="49" charset="-122"/>
                <a:ea typeface="楷体_GB2312" pitchFamily="49" charset="-122"/>
              </a:rPr>
              <a:t>抽签不必争先恐后。</a:t>
            </a:r>
            <a:endParaRPr lang="zh-CN" altLang="en-US" sz="2800">
              <a:solidFill>
                <a:srgbClr val="FF0000"/>
              </a:solidFill>
              <a:latin typeface="楷体_GB2312" pitchFamily="49" charset="-122"/>
              <a:ea typeface="楷体_GB2312" pitchFamily="49" charset="-122"/>
            </a:endParaRPr>
          </a:p>
        </p:txBody>
      </p:sp>
      <p:pic>
        <p:nvPicPr>
          <p:cNvPr id="9" name="Picture 9">
            <a:extLst>
              <a:ext uri="{FF2B5EF4-FFF2-40B4-BE49-F238E27FC236}">
                <a16:creationId xmlns:a16="http://schemas.microsoft.com/office/drawing/2014/main" id="{FF25B06E-52F0-4112-823F-F0FFA8B724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752600"/>
            <a:ext cx="7010400" cy="55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056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1+#ppt_w/2"/>
                                          </p:val>
                                        </p:tav>
                                        <p:tav tm="100000">
                                          <p:val>
                                            <p:strVal val="#ppt_x"/>
                                          </p:val>
                                        </p:tav>
                                      </p:tavLst>
                                    </p:anim>
                                    <p:anim calcmode="lin" valueType="num">
                                      <p:cBhvr additive="base">
                                        <p:cTn id="19"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500"/>
                                        <p:tgtEl>
                                          <p:spTgt spid="4"/>
                                        </p:tgtEl>
                                      </p:cBhvr>
                                    </p:animEffect>
                                  </p:child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P spid="7" grpId="0"/>
      <p:bldP spid="8"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3DBE1A-D24E-4017-8AB2-7C3D73763E98}"/>
              </a:ext>
            </a:extLst>
          </p:cNvPr>
          <p:cNvSpPr>
            <a:spLocks noGrp="1"/>
          </p:cNvSpPr>
          <p:nvPr>
            <p:ph type="title"/>
          </p:nvPr>
        </p:nvSpPr>
        <p:spPr/>
        <p:txBody>
          <a:bodyPr/>
          <a:lstStyle/>
          <a:p>
            <a:r>
              <a:rPr lang="en-US" altLang="zh-CN" dirty="0"/>
              <a:t>3.3-2 </a:t>
            </a:r>
            <a:r>
              <a:rPr lang="zh-CN" altLang="en-US" dirty="0"/>
              <a:t>全概率公式</a:t>
            </a:r>
          </a:p>
        </p:txBody>
      </p:sp>
      <p:sp>
        <p:nvSpPr>
          <p:cNvPr id="3" name="内容占位符 2">
            <a:extLst>
              <a:ext uri="{FF2B5EF4-FFF2-40B4-BE49-F238E27FC236}">
                <a16:creationId xmlns:a16="http://schemas.microsoft.com/office/drawing/2014/main" id="{5A3ECC81-CA2F-4D6C-85B3-3EED95540412}"/>
              </a:ext>
            </a:extLst>
          </p:cNvPr>
          <p:cNvSpPr>
            <a:spLocks noGrp="1"/>
          </p:cNvSpPr>
          <p:nvPr>
            <p:ph idx="1"/>
          </p:nvPr>
        </p:nvSpPr>
        <p:spPr/>
        <p:txBody>
          <a:bodyPr/>
          <a:lstStyle/>
          <a:p>
            <a:r>
              <a:rPr lang="zh-CN" altLang="en-US" dirty="0"/>
              <a:t>引言</a:t>
            </a:r>
          </a:p>
        </p:txBody>
      </p:sp>
      <p:sp>
        <p:nvSpPr>
          <p:cNvPr id="5" name="Rectangle 3">
            <a:extLst>
              <a:ext uri="{FF2B5EF4-FFF2-40B4-BE49-F238E27FC236}">
                <a16:creationId xmlns:a16="http://schemas.microsoft.com/office/drawing/2014/main" id="{A6C94D5D-FA23-447C-9CC7-56A5A465E332}"/>
              </a:ext>
            </a:extLst>
          </p:cNvPr>
          <p:cNvSpPr txBox="1">
            <a:spLocks noRot="1" noChangeArrowheads="1"/>
          </p:cNvSpPr>
          <p:nvPr/>
        </p:nvSpPr>
        <p:spPr bwMode="auto">
          <a:xfrm>
            <a:off x="113824" y="1371654"/>
            <a:ext cx="854075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ts val="3500"/>
              </a:lnSpc>
              <a:spcBef>
                <a:spcPct val="20000"/>
              </a:spcBef>
              <a:spcAft>
                <a:spcPct val="0"/>
              </a:spcAft>
              <a:buSzPct val="70000"/>
              <a:buFont typeface="Wingdings" panose="05000000000000000000" pitchFamily="2" charset="2"/>
              <a:buChar char="l"/>
              <a:defRPr sz="2400" b="1" baseline="0">
                <a:solidFill>
                  <a:schemeClr val="tx1"/>
                </a:solidFill>
                <a:latin typeface="+mn-lt"/>
                <a:ea typeface="+mn-ea"/>
                <a:cs typeface="+mn-cs"/>
              </a:defRPr>
            </a:lvl1pPr>
            <a:lvl2pPr marL="742950" indent="-285750" algn="l" rtl="0" eaLnBrk="0" fontAlgn="base" hangingPunct="0">
              <a:lnSpc>
                <a:spcPts val="3500"/>
              </a:lnSpc>
              <a:spcBef>
                <a:spcPct val="20000"/>
              </a:spcBef>
              <a:spcAft>
                <a:spcPct val="0"/>
              </a:spcAft>
              <a:buFont typeface="Arial" panose="020B0604020202020204" pitchFamily="34" charset="0"/>
              <a:buChar char="−"/>
              <a:defRPr sz="2200" baseline="0">
                <a:solidFill>
                  <a:schemeClr val="tx1"/>
                </a:solidFill>
                <a:latin typeface="+mn-lt"/>
                <a:ea typeface="+mn-ea"/>
              </a:defRPr>
            </a:lvl2pPr>
            <a:lvl3pPr marL="1143000" indent="-228600" algn="l" rtl="0" eaLnBrk="0" fontAlgn="base" hangingPunct="0">
              <a:lnSpc>
                <a:spcPts val="3500"/>
              </a:lnSpc>
              <a:spcBef>
                <a:spcPct val="20000"/>
              </a:spcBef>
              <a:spcAft>
                <a:spcPct val="0"/>
              </a:spcAft>
              <a:buFont typeface="Arial" panose="020B0604020202020204" pitchFamily="34" charset="0"/>
              <a:buChar char="•"/>
              <a:defRPr sz="2000" baseline="0">
                <a:solidFill>
                  <a:schemeClr val="tx1"/>
                </a:solidFill>
                <a:latin typeface="+mn-lt"/>
                <a:ea typeface="+mn-ea"/>
              </a:defRPr>
            </a:lvl3pPr>
            <a:lvl4pPr marL="1600200" indent="-228600" algn="l" rtl="0" eaLnBrk="0" fontAlgn="base" hangingPunct="0">
              <a:lnSpc>
                <a:spcPts val="3500"/>
              </a:lnSpc>
              <a:spcBef>
                <a:spcPct val="20000"/>
              </a:spcBef>
              <a:spcAft>
                <a:spcPct val="0"/>
              </a:spcAft>
              <a:buFont typeface="Wingdings" pitchFamily="2" charset="2"/>
              <a:buChar char="ü"/>
              <a:defRPr sz="2000" baseline="0">
                <a:solidFill>
                  <a:schemeClr val="tx1"/>
                </a:solidFill>
                <a:latin typeface="+mn-lt"/>
                <a:ea typeface="+mn-ea"/>
              </a:defRPr>
            </a:lvl4pPr>
            <a:lvl5pPr marL="2057400" indent="-228600" algn="l" rtl="0" eaLnBrk="0" fontAlgn="base" hangingPunct="0">
              <a:lnSpc>
                <a:spcPts val="3500"/>
              </a:lnSpc>
              <a:spcBef>
                <a:spcPct val="20000"/>
              </a:spcBef>
              <a:spcAft>
                <a:spcPct val="0"/>
              </a:spcAft>
              <a:buFont typeface="Wingdings" panose="05000000000000000000" pitchFamily="2" charset="2"/>
              <a:buChar char="ü"/>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lnSpc>
                <a:spcPct val="110000"/>
              </a:lnSpc>
              <a:buFont typeface="Wingdings" panose="05000000000000000000" pitchFamily="2" charset="2"/>
              <a:buNone/>
            </a:pPr>
            <a:r>
              <a:rPr kumimoji="1" lang="en-US" altLang="zh-CN" kern="0" dirty="0"/>
              <a:t>           </a:t>
            </a:r>
            <a:r>
              <a:rPr kumimoji="1" lang="zh-CN" altLang="en-US" sz="2800" kern="0" dirty="0"/>
              <a:t>人们在计算某一较复杂的事件的概率时，有时根据事件在不同情况、不同原因或不同途径下发生的情况，从而将它</a:t>
            </a:r>
            <a:r>
              <a:rPr kumimoji="1" lang="zh-CN" altLang="en-US" sz="2800" kern="0" dirty="0">
                <a:solidFill>
                  <a:srgbClr val="FF0000"/>
                </a:solidFill>
              </a:rPr>
              <a:t>分解成两个或若干互不相容的部分的并</a:t>
            </a:r>
            <a:r>
              <a:rPr kumimoji="1" lang="zh-CN" altLang="en-US" sz="2800" kern="0" dirty="0"/>
              <a:t>，分别计算它们的概率，然后求和。</a:t>
            </a:r>
          </a:p>
        </p:txBody>
      </p:sp>
      <p:pic>
        <p:nvPicPr>
          <p:cNvPr id="6" name="Picture 4" descr="化繁为简">
            <a:extLst>
              <a:ext uri="{FF2B5EF4-FFF2-40B4-BE49-F238E27FC236}">
                <a16:creationId xmlns:a16="http://schemas.microsoft.com/office/drawing/2014/main" id="{C7259AA3-E822-47D1-9ED2-4419DB98DE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4267200"/>
            <a:ext cx="24384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646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4F28D5-89F0-46E1-A770-B84ABCC254E6}"/>
              </a:ext>
            </a:extLst>
          </p:cNvPr>
          <p:cNvSpPr>
            <a:spLocks noGrp="1"/>
          </p:cNvSpPr>
          <p:nvPr>
            <p:ph type="title"/>
          </p:nvPr>
        </p:nvSpPr>
        <p:spPr/>
        <p:txBody>
          <a:bodyPr/>
          <a:lstStyle/>
          <a:p>
            <a:r>
              <a:rPr lang="en-US" altLang="zh-CN" dirty="0"/>
              <a:t>3.3-2 </a:t>
            </a:r>
            <a:r>
              <a:rPr lang="zh-CN" altLang="en-US" dirty="0"/>
              <a:t>全概率公式</a:t>
            </a:r>
          </a:p>
        </p:txBody>
      </p:sp>
      <p:sp>
        <p:nvSpPr>
          <p:cNvPr id="3" name="内容占位符 2">
            <a:extLst>
              <a:ext uri="{FF2B5EF4-FFF2-40B4-BE49-F238E27FC236}">
                <a16:creationId xmlns:a16="http://schemas.microsoft.com/office/drawing/2014/main" id="{776E915A-38E1-4EAF-BB1A-36DB2BCCC36D}"/>
              </a:ext>
            </a:extLst>
          </p:cNvPr>
          <p:cNvSpPr>
            <a:spLocks noGrp="1"/>
          </p:cNvSpPr>
          <p:nvPr>
            <p:ph idx="1"/>
          </p:nvPr>
        </p:nvSpPr>
        <p:spPr/>
        <p:txBody>
          <a:bodyPr/>
          <a:lstStyle/>
          <a:p>
            <a:r>
              <a:rPr kumimoji="1" lang="zh-CN" altLang="en-US" dirty="0">
                <a:solidFill>
                  <a:srgbClr val="FF0000"/>
                </a:solidFill>
                <a:latin typeface="楷体_GB2312" pitchFamily="49" charset="-122"/>
                <a:ea typeface="楷体_GB2312" pitchFamily="49" charset="-122"/>
              </a:rPr>
              <a:t>引例</a:t>
            </a:r>
            <a:endParaRPr lang="zh-CN" altLang="en-US" dirty="0">
              <a:solidFill>
                <a:srgbClr val="FF0000"/>
              </a:solidFill>
            </a:endParaRPr>
          </a:p>
        </p:txBody>
      </p:sp>
      <p:sp>
        <p:nvSpPr>
          <p:cNvPr id="4" name="Rectangle 4">
            <a:extLst>
              <a:ext uri="{FF2B5EF4-FFF2-40B4-BE49-F238E27FC236}">
                <a16:creationId xmlns:a16="http://schemas.microsoft.com/office/drawing/2014/main" id="{2C1D71B0-7364-40C1-98BE-787423DEE954}"/>
              </a:ext>
            </a:extLst>
          </p:cNvPr>
          <p:cNvSpPr>
            <a:spLocks noChangeArrowheads="1"/>
          </p:cNvSpPr>
          <p:nvPr/>
        </p:nvSpPr>
        <p:spPr bwMode="auto">
          <a:xfrm>
            <a:off x="652990" y="754440"/>
            <a:ext cx="7881305" cy="1569660"/>
          </a:xfrm>
          <a:prstGeom prst="rect">
            <a:avLst/>
          </a:prstGeom>
          <a:noFill/>
          <a:ln>
            <a:noFill/>
          </a:ln>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rgbClr val="FFFF99"/>
                </a:solidFill>
                <a:miter lim="800000"/>
                <a:headEnd/>
                <a:tailEnd/>
              </a14:hiddenLine>
            </a:ext>
          </a:extLst>
        </p:spPr>
        <p:txBody>
          <a:bodyPr wrap="square" anchor="ctr">
            <a:spAutoFit/>
          </a:bodyPr>
          <a:lstStyle/>
          <a:p>
            <a:r>
              <a:rPr kumimoji="1" lang="zh-CN" altLang="en-US" sz="2400" b="1" dirty="0">
                <a:solidFill>
                  <a:srgbClr val="000000"/>
                </a:solidFill>
                <a:latin typeface="楷体_GB2312" pitchFamily="49" charset="-122"/>
                <a:ea typeface="楷体_GB2312" pitchFamily="49" charset="-122"/>
              </a:rPr>
              <a:t>有三个箱子，分别编号为</a:t>
            </a:r>
            <a:r>
              <a:rPr kumimoji="1" lang="en-US" altLang="zh-CN" sz="2400" b="1" dirty="0">
                <a:solidFill>
                  <a:srgbClr val="000000"/>
                </a:solidFill>
                <a:latin typeface="楷体_GB2312" pitchFamily="49" charset="-122"/>
                <a:ea typeface="楷体_GB2312" pitchFamily="49" charset="-122"/>
              </a:rPr>
              <a:t>1,2,3</a:t>
            </a:r>
            <a:r>
              <a:rPr kumimoji="1" lang="zh-CN" altLang="en-US" sz="2400" b="1" dirty="0">
                <a:solidFill>
                  <a:srgbClr val="000000"/>
                </a:solidFill>
                <a:latin typeface="楷体_GB2312" pitchFamily="49" charset="-122"/>
                <a:ea typeface="楷体_GB2312" pitchFamily="49" charset="-122"/>
              </a:rPr>
              <a:t>，其中</a:t>
            </a:r>
            <a:r>
              <a:rPr kumimoji="1" lang="en-US" altLang="zh-CN" sz="2400" b="1" dirty="0">
                <a:solidFill>
                  <a:srgbClr val="000000"/>
                </a:solidFill>
                <a:latin typeface="楷体_GB2312" pitchFamily="49" charset="-122"/>
                <a:ea typeface="楷体_GB2312" pitchFamily="49" charset="-122"/>
              </a:rPr>
              <a:t>1</a:t>
            </a:r>
            <a:r>
              <a:rPr kumimoji="1" lang="zh-CN" altLang="en-US" sz="2400" b="1" dirty="0">
                <a:solidFill>
                  <a:srgbClr val="000000"/>
                </a:solidFill>
                <a:latin typeface="楷体_GB2312" pitchFamily="49" charset="-122"/>
                <a:ea typeface="楷体_GB2312" pitchFamily="49" charset="-122"/>
              </a:rPr>
              <a:t>号箱装有</a:t>
            </a:r>
            <a:r>
              <a:rPr kumimoji="1" lang="en-US" altLang="zh-CN" sz="2400" b="1" dirty="0">
                <a:solidFill>
                  <a:srgbClr val="000000"/>
                </a:solidFill>
                <a:latin typeface="楷体_GB2312" pitchFamily="49" charset="-122"/>
                <a:ea typeface="楷体_GB2312" pitchFamily="49" charset="-122"/>
              </a:rPr>
              <a:t>1</a:t>
            </a:r>
            <a:r>
              <a:rPr kumimoji="1" lang="zh-CN" altLang="en-US" sz="2400" b="1" dirty="0">
                <a:solidFill>
                  <a:srgbClr val="000000"/>
                </a:solidFill>
                <a:latin typeface="楷体_GB2312" pitchFamily="49" charset="-122"/>
                <a:ea typeface="楷体_GB2312" pitchFamily="49" charset="-122"/>
              </a:rPr>
              <a:t>个红球</a:t>
            </a:r>
            <a:r>
              <a:rPr kumimoji="1" lang="en-US" altLang="zh-CN" sz="2400" b="1" dirty="0">
                <a:solidFill>
                  <a:srgbClr val="000000"/>
                </a:solidFill>
                <a:latin typeface="楷体_GB2312" pitchFamily="49" charset="-122"/>
                <a:ea typeface="楷体_GB2312" pitchFamily="49" charset="-122"/>
              </a:rPr>
              <a:t>4</a:t>
            </a:r>
            <a:r>
              <a:rPr kumimoji="1" lang="zh-CN" altLang="en-US" sz="2400" b="1" dirty="0">
                <a:solidFill>
                  <a:srgbClr val="000000"/>
                </a:solidFill>
                <a:latin typeface="楷体_GB2312" pitchFamily="49" charset="-122"/>
                <a:ea typeface="楷体_GB2312" pitchFamily="49" charset="-122"/>
              </a:rPr>
              <a:t>个白球，</a:t>
            </a:r>
            <a:r>
              <a:rPr kumimoji="1" lang="en-US" altLang="zh-CN" sz="2400" b="1" dirty="0">
                <a:solidFill>
                  <a:srgbClr val="000000"/>
                </a:solidFill>
                <a:latin typeface="楷体_GB2312" pitchFamily="49" charset="-122"/>
                <a:ea typeface="楷体_GB2312" pitchFamily="49" charset="-122"/>
              </a:rPr>
              <a:t>2</a:t>
            </a:r>
            <a:r>
              <a:rPr kumimoji="1" lang="zh-CN" altLang="en-US" sz="2400" b="1" dirty="0">
                <a:solidFill>
                  <a:srgbClr val="000000"/>
                </a:solidFill>
                <a:latin typeface="楷体_GB2312" pitchFamily="49" charset="-122"/>
                <a:ea typeface="楷体_GB2312" pitchFamily="49" charset="-122"/>
              </a:rPr>
              <a:t>号箱装有</a:t>
            </a:r>
            <a:r>
              <a:rPr kumimoji="1" lang="en-US" altLang="zh-CN" sz="2400" b="1" dirty="0">
                <a:solidFill>
                  <a:srgbClr val="000000"/>
                </a:solidFill>
                <a:latin typeface="楷体_GB2312" pitchFamily="49" charset="-122"/>
                <a:ea typeface="楷体_GB2312" pitchFamily="49" charset="-122"/>
              </a:rPr>
              <a:t>2</a:t>
            </a:r>
            <a:r>
              <a:rPr kumimoji="1" lang="zh-CN" altLang="en-US" sz="2400" b="1" dirty="0">
                <a:solidFill>
                  <a:srgbClr val="000000"/>
                </a:solidFill>
                <a:latin typeface="楷体_GB2312" pitchFamily="49" charset="-122"/>
                <a:ea typeface="楷体_GB2312" pitchFamily="49" charset="-122"/>
              </a:rPr>
              <a:t>个红球</a:t>
            </a:r>
            <a:r>
              <a:rPr kumimoji="1" lang="en-US" altLang="zh-CN" sz="2400" b="1" dirty="0">
                <a:solidFill>
                  <a:srgbClr val="000000"/>
                </a:solidFill>
                <a:latin typeface="楷体_GB2312" pitchFamily="49" charset="-122"/>
                <a:ea typeface="楷体_GB2312" pitchFamily="49" charset="-122"/>
              </a:rPr>
              <a:t>3</a:t>
            </a:r>
            <a:r>
              <a:rPr kumimoji="1" lang="zh-CN" altLang="en-US" sz="2400" b="1" dirty="0">
                <a:solidFill>
                  <a:srgbClr val="000000"/>
                </a:solidFill>
                <a:latin typeface="楷体_GB2312" pitchFamily="49" charset="-122"/>
                <a:ea typeface="楷体_GB2312" pitchFamily="49" charset="-122"/>
              </a:rPr>
              <a:t>个白球，</a:t>
            </a:r>
            <a:r>
              <a:rPr kumimoji="1" lang="en-US" altLang="zh-CN" sz="2400" b="1" dirty="0">
                <a:solidFill>
                  <a:srgbClr val="000000"/>
                </a:solidFill>
                <a:latin typeface="楷体_GB2312" pitchFamily="49" charset="-122"/>
                <a:ea typeface="楷体_GB2312" pitchFamily="49" charset="-122"/>
              </a:rPr>
              <a:t>3</a:t>
            </a:r>
            <a:r>
              <a:rPr kumimoji="1" lang="zh-CN" altLang="en-US" sz="2400" b="1" dirty="0">
                <a:solidFill>
                  <a:srgbClr val="000000"/>
                </a:solidFill>
                <a:latin typeface="楷体_GB2312" pitchFamily="49" charset="-122"/>
                <a:ea typeface="楷体_GB2312" pitchFamily="49" charset="-122"/>
              </a:rPr>
              <a:t>号箱装有</a:t>
            </a:r>
            <a:r>
              <a:rPr kumimoji="1" lang="en-US" altLang="zh-CN" sz="2400" b="1" dirty="0">
                <a:solidFill>
                  <a:srgbClr val="000000"/>
                </a:solidFill>
                <a:latin typeface="楷体_GB2312" pitchFamily="49" charset="-122"/>
                <a:ea typeface="楷体_GB2312" pitchFamily="49" charset="-122"/>
              </a:rPr>
              <a:t>3</a:t>
            </a:r>
            <a:r>
              <a:rPr kumimoji="1" lang="zh-CN" altLang="en-US" sz="2400" b="1" dirty="0">
                <a:solidFill>
                  <a:srgbClr val="000000"/>
                </a:solidFill>
                <a:latin typeface="楷体_GB2312" pitchFamily="49" charset="-122"/>
                <a:ea typeface="楷体_GB2312" pitchFamily="49" charset="-122"/>
              </a:rPr>
              <a:t>个红球。某人从三箱中任取一箱，从中任意摸出一球，求取得红球的概率</a:t>
            </a:r>
            <a:r>
              <a:rPr kumimoji="1" lang="en-US" altLang="zh-CN" sz="2400" b="1" dirty="0">
                <a:solidFill>
                  <a:srgbClr val="000000"/>
                </a:solidFill>
                <a:latin typeface="楷体_GB2312" pitchFamily="49" charset="-122"/>
                <a:ea typeface="楷体_GB2312" pitchFamily="49" charset="-122"/>
              </a:rPr>
              <a:t>.</a:t>
            </a:r>
            <a:endParaRPr lang="en-US" altLang="zh-CN" sz="2400" dirty="0">
              <a:solidFill>
                <a:srgbClr val="000000"/>
              </a:solidFill>
              <a:latin typeface="楷体_GB2312" pitchFamily="49" charset="-122"/>
              <a:ea typeface="楷体_GB2312" pitchFamily="49" charset="-122"/>
            </a:endParaRPr>
          </a:p>
        </p:txBody>
      </p:sp>
      <p:sp>
        <p:nvSpPr>
          <p:cNvPr id="5" name="Rectangle 5">
            <a:extLst>
              <a:ext uri="{FF2B5EF4-FFF2-40B4-BE49-F238E27FC236}">
                <a16:creationId xmlns:a16="http://schemas.microsoft.com/office/drawing/2014/main" id="{E924C6C6-86CB-484D-A1E1-C6F42F29CC2A}"/>
              </a:ext>
            </a:extLst>
          </p:cNvPr>
          <p:cNvSpPr>
            <a:spLocks noChangeArrowheads="1"/>
          </p:cNvSpPr>
          <p:nvPr/>
        </p:nvSpPr>
        <p:spPr bwMode="auto">
          <a:xfrm>
            <a:off x="5334000" y="3048000"/>
            <a:ext cx="609600" cy="533400"/>
          </a:xfrm>
          <a:prstGeom prst="rect">
            <a:avLst/>
          </a:prstGeom>
          <a:solidFill>
            <a:srgbClr val="000000"/>
          </a:solidFill>
          <a:ln w="9525">
            <a:solidFill>
              <a:schemeClr val="bg1"/>
            </a:solidFill>
            <a:miter lim="800000"/>
            <a:headEnd/>
            <a:tailEnd/>
          </a:ln>
        </p:spPr>
        <p:txBody>
          <a:bodyPr wrap="none" anchor="ctr"/>
          <a:lstStyle/>
          <a:p>
            <a:pPr algn="ctr"/>
            <a:r>
              <a:rPr kumimoji="1" lang="en-US" altLang="zh-CN" sz="2400" b="1">
                <a:solidFill>
                  <a:srgbClr val="FF0000"/>
                </a:solidFill>
                <a:latin typeface="楷体_GB2312" pitchFamily="49" charset="-122"/>
                <a:ea typeface="楷体_GB2312" pitchFamily="49" charset="-122"/>
                <a:cs typeface="ˎ̥"/>
              </a:rPr>
              <a:t>1</a:t>
            </a:r>
            <a:endParaRPr lang="en-US" altLang="zh-CN" sz="2400">
              <a:solidFill>
                <a:srgbClr val="FF0000"/>
              </a:solidFill>
              <a:latin typeface="楷体_GB2312" pitchFamily="49" charset="-122"/>
              <a:ea typeface="楷体_GB2312" pitchFamily="49" charset="-122"/>
              <a:cs typeface="ˎ̥"/>
            </a:endParaRPr>
          </a:p>
        </p:txBody>
      </p:sp>
      <p:sp>
        <p:nvSpPr>
          <p:cNvPr id="6" name="Rectangle 6">
            <a:extLst>
              <a:ext uri="{FF2B5EF4-FFF2-40B4-BE49-F238E27FC236}">
                <a16:creationId xmlns:a16="http://schemas.microsoft.com/office/drawing/2014/main" id="{25F3B44E-502F-4C37-9994-F5E4E6EDA4B3}"/>
              </a:ext>
            </a:extLst>
          </p:cNvPr>
          <p:cNvSpPr>
            <a:spLocks noChangeArrowheads="1"/>
          </p:cNvSpPr>
          <p:nvPr/>
        </p:nvSpPr>
        <p:spPr bwMode="auto">
          <a:xfrm>
            <a:off x="6477000" y="3048000"/>
            <a:ext cx="609600" cy="533400"/>
          </a:xfrm>
          <a:prstGeom prst="rect">
            <a:avLst/>
          </a:prstGeom>
          <a:solidFill>
            <a:srgbClr val="000000"/>
          </a:solidFill>
          <a:ln w="9525">
            <a:solidFill>
              <a:srgbClr val="FFFF99"/>
            </a:solidFill>
            <a:miter lim="800000"/>
            <a:headEnd/>
            <a:tailEnd/>
          </a:ln>
        </p:spPr>
        <p:txBody>
          <a:bodyPr wrap="none" anchor="ctr"/>
          <a:lstStyle/>
          <a:p>
            <a:pPr algn="ctr"/>
            <a:r>
              <a:rPr kumimoji="1" lang="en-US" altLang="zh-CN" sz="2400" b="1">
                <a:solidFill>
                  <a:srgbClr val="FF0000"/>
                </a:solidFill>
                <a:latin typeface="楷体_GB2312" pitchFamily="49" charset="-122"/>
                <a:ea typeface="楷体_GB2312" pitchFamily="49" charset="-122"/>
                <a:cs typeface="ˎ̥"/>
              </a:rPr>
              <a:t>2</a:t>
            </a:r>
            <a:endParaRPr lang="en-US" altLang="zh-CN" sz="2400">
              <a:solidFill>
                <a:srgbClr val="FF0000"/>
              </a:solidFill>
              <a:latin typeface="楷体_GB2312" pitchFamily="49" charset="-122"/>
              <a:ea typeface="楷体_GB2312" pitchFamily="49" charset="-122"/>
              <a:cs typeface="ˎ̥"/>
            </a:endParaRPr>
          </a:p>
        </p:txBody>
      </p:sp>
      <p:sp>
        <p:nvSpPr>
          <p:cNvPr id="7" name="Rectangle 7">
            <a:extLst>
              <a:ext uri="{FF2B5EF4-FFF2-40B4-BE49-F238E27FC236}">
                <a16:creationId xmlns:a16="http://schemas.microsoft.com/office/drawing/2014/main" id="{877001A6-7324-4412-93D4-04CA88025315}"/>
              </a:ext>
            </a:extLst>
          </p:cNvPr>
          <p:cNvSpPr>
            <a:spLocks noChangeArrowheads="1"/>
          </p:cNvSpPr>
          <p:nvPr/>
        </p:nvSpPr>
        <p:spPr bwMode="auto">
          <a:xfrm>
            <a:off x="7543800" y="3048000"/>
            <a:ext cx="609600" cy="533400"/>
          </a:xfrm>
          <a:prstGeom prst="rect">
            <a:avLst/>
          </a:prstGeom>
          <a:solidFill>
            <a:srgbClr val="000000"/>
          </a:solidFill>
          <a:ln w="9525">
            <a:solidFill>
              <a:srgbClr val="FFFF99"/>
            </a:solidFill>
            <a:miter lim="800000"/>
            <a:headEnd/>
            <a:tailEnd/>
          </a:ln>
        </p:spPr>
        <p:txBody>
          <a:bodyPr wrap="none" anchor="ctr"/>
          <a:lstStyle/>
          <a:p>
            <a:pPr algn="ctr"/>
            <a:r>
              <a:rPr kumimoji="1" lang="en-US" altLang="zh-CN" sz="2400" b="1">
                <a:solidFill>
                  <a:srgbClr val="FF0000"/>
                </a:solidFill>
                <a:latin typeface="楷体_GB2312" pitchFamily="49" charset="-122"/>
                <a:ea typeface="楷体_GB2312" pitchFamily="49" charset="-122"/>
                <a:cs typeface="ˎ̥"/>
              </a:rPr>
              <a:t>3</a:t>
            </a:r>
            <a:endParaRPr lang="en-US" altLang="zh-CN" sz="2400">
              <a:solidFill>
                <a:srgbClr val="FF0000"/>
              </a:solidFill>
              <a:latin typeface="楷体_GB2312" pitchFamily="49" charset="-122"/>
              <a:ea typeface="楷体_GB2312" pitchFamily="49" charset="-122"/>
              <a:cs typeface="ˎ̥"/>
            </a:endParaRPr>
          </a:p>
        </p:txBody>
      </p:sp>
      <p:grpSp>
        <p:nvGrpSpPr>
          <p:cNvPr id="8" name="Group 8">
            <a:extLst>
              <a:ext uri="{FF2B5EF4-FFF2-40B4-BE49-F238E27FC236}">
                <a16:creationId xmlns:a16="http://schemas.microsoft.com/office/drawing/2014/main" id="{842A99D5-D531-4F54-8E51-392A50B9191B}"/>
              </a:ext>
            </a:extLst>
          </p:cNvPr>
          <p:cNvGrpSpPr>
            <a:grpSpLocks/>
          </p:cNvGrpSpPr>
          <p:nvPr/>
        </p:nvGrpSpPr>
        <p:grpSpPr bwMode="auto">
          <a:xfrm>
            <a:off x="7543800" y="2514600"/>
            <a:ext cx="838200" cy="228600"/>
            <a:chOff x="4992" y="1488"/>
            <a:chExt cx="528" cy="144"/>
          </a:xfrm>
        </p:grpSpPr>
        <p:sp>
          <p:nvSpPr>
            <p:cNvPr id="9" name="Oval 9">
              <a:extLst>
                <a:ext uri="{FF2B5EF4-FFF2-40B4-BE49-F238E27FC236}">
                  <a16:creationId xmlns:a16="http://schemas.microsoft.com/office/drawing/2014/main" id="{6EA490E1-B3F5-4FFE-9E9C-20B5CD01E75F}"/>
                </a:ext>
              </a:extLst>
            </p:cNvPr>
            <p:cNvSpPr>
              <a:spLocks noChangeArrowheads="1"/>
            </p:cNvSpPr>
            <p:nvPr/>
          </p:nvSpPr>
          <p:spPr bwMode="auto">
            <a:xfrm>
              <a:off x="4992" y="1488"/>
              <a:ext cx="152" cy="144"/>
            </a:xfrm>
            <a:prstGeom prst="ellipse">
              <a:avLst/>
            </a:prstGeom>
            <a:gradFill rotWithShape="0">
              <a:gsLst>
                <a:gs pos="0">
                  <a:srgbClr val="FF3300"/>
                </a:gs>
                <a:gs pos="100000">
                  <a:srgbClr val="FF3300">
                    <a:gamma/>
                    <a:shade val="46275"/>
                    <a:invGamma/>
                  </a:srgbClr>
                </a:gs>
              </a:gsLst>
              <a:path path="shape">
                <a:fillToRect l="50000" t="50000" r="50000" b="50000"/>
              </a:path>
            </a:gra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endParaRPr lang="zh-CN" altLang="en-US" sz="2400"/>
            </a:p>
          </p:txBody>
        </p:sp>
        <p:sp>
          <p:nvSpPr>
            <p:cNvPr id="10" name="Oval 10">
              <a:extLst>
                <a:ext uri="{FF2B5EF4-FFF2-40B4-BE49-F238E27FC236}">
                  <a16:creationId xmlns:a16="http://schemas.microsoft.com/office/drawing/2014/main" id="{5823A9C2-8ECC-43E3-A551-253C1DF8BCE7}"/>
                </a:ext>
              </a:extLst>
            </p:cNvPr>
            <p:cNvSpPr>
              <a:spLocks noChangeArrowheads="1"/>
            </p:cNvSpPr>
            <p:nvPr/>
          </p:nvSpPr>
          <p:spPr bwMode="auto">
            <a:xfrm>
              <a:off x="5176" y="1488"/>
              <a:ext cx="152" cy="144"/>
            </a:xfrm>
            <a:prstGeom prst="ellipse">
              <a:avLst/>
            </a:prstGeom>
            <a:gradFill rotWithShape="0">
              <a:gsLst>
                <a:gs pos="0">
                  <a:srgbClr val="FF3300"/>
                </a:gs>
                <a:gs pos="100000">
                  <a:srgbClr val="FF3300">
                    <a:gamma/>
                    <a:shade val="46275"/>
                    <a:invGamma/>
                  </a:srgbClr>
                </a:gs>
              </a:gsLst>
              <a:path path="shape">
                <a:fillToRect l="50000" t="50000" r="50000" b="50000"/>
              </a:path>
            </a:gra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endParaRPr lang="zh-CN" altLang="en-US" sz="2400"/>
            </a:p>
          </p:txBody>
        </p:sp>
        <p:sp>
          <p:nvSpPr>
            <p:cNvPr id="11" name="Oval 11">
              <a:extLst>
                <a:ext uri="{FF2B5EF4-FFF2-40B4-BE49-F238E27FC236}">
                  <a16:creationId xmlns:a16="http://schemas.microsoft.com/office/drawing/2014/main" id="{5BCCED5F-5B1A-40F8-A8AE-5C686C8A29E2}"/>
                </a:ext>
              </a:extLst>
            </p:cNvPr>
            <p:cNvSpPr>
              <a:spLocks noChangeArrowheads="1"/>
            </p:cNvSpPr>
            <p:nvPr/>
          </p:nvSpPr>
          <p:spPr bwMode="auto">
            <a:xfrm>
              <a:off x="5368" y="1488"/>
              <a:ext cx="152" cy="144"/>
            </a:xfrm>
            <a:prstGeom prst="ellipse">
              <a:avLst/>
            </a:prstGeom>
            <a:gradFill rotWithShape="0">
              <a:gsLst>
                <a:gs pos="0">
                  <a:srgbClr val="FF3300"/>
                </a:gs>
                <a:gs pos="100000">
                  <a:srgbClr val="FF3300">
                    <a:gamma/>
                    <a:shade val="46275"/>
                    <a:invGamma/>
                  </a:srgbClr>
                </a:gs>
              </a:gsLst>
              <a:path path="shape">
                <a:fillToRect l="50000" t="50000" r="50000" b="50000"/>
              </a:path>
            </a:gra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endParaRPr lang="zh-CN" altLang="en-US" sz="2400"/>
            </a:p>
          </p:txBody>
        </p:sp>
      </p:grpSp>
      <p:grpSp>
        <p:nvGrpSpPr>
          <p:cNvPr id="12" name="Group 12">
            <a:extLst>
              <a:ext uri="{FF2B5EF4-FFF2-40B4-BE49-F238E27FC236}">
                <a16:creationId xmlns:a16="http://schemas.microsoft.com/office/drawing/2014/main" id="{E790F0E0-D929-4FAB-B30E-89B5D17B76F8}"/>
              </a:ext>
            </a:extLst>
          </p:cNvPr>
          <p:cNvGrpSpPr>
            <a:grpSpLocks/>
          </p:cNvGrpSpPr>
          <p:nvPr/>
        </p:nvGrpSpPr>
        <p:grpSpPr bwMode="auto">
          <a:xfrm>
            <a:off x="6400800" y="2438400"/>
            <a:ext cx="850900" cy="457200"/>
            <a:chOff x="4216" y="1440"/>
            <a:chExt cx="536" cy="288"/>
          </a:xfrm>
        </p:grpSpPr>
        <p:sp>
          <p:nvSpPr>
            <p:cNvPr id="13" name="Line 13">
              <a:extLst>
                <a:ext uri="{FF2B5EF4-FFF2-40B4-BE49-F238E27FC236}">
                  <a16:creationId xmlns:a16="http://schemas.microsoft.com/office/drawing/2014/main" id="{C07AB86C-6B3B-4363-A552-88F63E750E4B}"/>
                </a:ext>
              </a:extLst>
            </p:cNvPr>
            <p:cNvSpPr>
              <a:spLocks noChangeShapeType="1"/>
            </p:cNvSpPr>
            <p:nvPr/>
          </p:nvSpPr>
          <p:spPr bwMode="auto">
            <a:xfrm>
              <a:off x="4272" y="1728"/>
              <a:ext cx="384" cy="0"/>
            </a:xfrm>
            <a:prstGeom prst="line">
              <a:avLst/>
            </a:prstGeom>
            <a:noFill/>
            <a:ln w="9525">
              <a:solidFill>
                <a:srgbClr val="FFFF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14" name="Oval 14">
              <a:extLst>
                <a:ext uri="{FF2B5EF4-FFF2-40B4-BE49-F238E27FC236}">
                  <a16:creationId xmlns:a16="http://schemas.microsoft.com/office/drawing/2014/main" id="{0B4A1510-EB33-488E-8055-2ED709387DF3}"/>
                </a:ext>
              </a:extLst>
            </p:cNvPr>
            <p:cNvSpPr>
              <a:spLocks noChangeArrowheads="1"/>
            </p:cNvSpPr>
            <p:nvPr/>
          </p:nvSpPr>
          <p:spPr bwMode="auto">
            <a:xfrm>
              <a:off x="4216" y="1440"/>
              <a:ext cx="152" cy="144"/>
            </a:xfrm>
            <a:prstGeom prst="ellipse">
              <a:avLst/>
            </a:prstGeom>
            <a:gradFill rotWithShape="0">
              <a:gsLst>
                <a:gs pos="0">
                  <a:srgbClr val="FF3300"/>
                </a:gs>
                <a:gs pos="100000">
                  <a:srgbClr val="FF3300">
                    <a:gamma/>
                    <a:shade val="46275"/>
                    <a:invGamma/>
                  </a:srgbClr>
                </a:gs>
              </a:gsLst>
              <a:path path="shape">
                <a:fillToRect l="50000" t="50000" r="50000" b="50000"/>
              </a:path>
            </a:gra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endParaRPr lang="zh-CN" altLang="en-US" sz="2400"/>
            </a:p>
          </p:txBody>
        </p:sp>
        <p:sp>
          <p:nvSpPr>
            <p:cNvPr id="15" name="Oval 15">
              <a:extLst>
                <a:ext uri="{FF2B5EF4-FFF2-40B4-BE49-F238E27FC236}">
                  <a16:creationId xmlns:a16="http://schemas.microsoft.com/office/drawing/2014/main" id="{F9CE5DA1-5C34-42FD-8F5A-4C0CF977F94E}"/>
                </a:ext>
              </a:extLst>
            </p:cNvPr>
            <p:cNvSpPr>
              <a:spLocks noChangeArrowheads="1"/>
            </p:cNvSpPr>
            <p:nvPr/>
          </p:nvSpPr>
          <p:spPr bwMode="auto">
            <a:xfrm>
              <a:off x="4408" y="1440"/>
              <a:ext cx="152" cy="144"/>
            </a:xfrm>
            <a:prstGeom prst="ellipse">
              <a:avLst/>
            </a:prstGeom>
            <a:gradFill rotWithShape="0">
              <a:gsLst>
                <a:gs pos="0">
                  <a:srgbClr val="FF3300"/>
                </a:gs>
                <a:gs pos="100000">
                  <a:srgbClr val="FF3300">
                    <a:gamma/>
                    <a:shade val="46275"/>
                    <a:invGamma/>
                  </a:srgbClr>
                </a:gs>
              </a:gsLst>
              <a:path path="shape">
                <a:fillToRect l="50000" t="50000" r="50000" b="50000"/>
              </a:path>
            </a:gra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endParaRPr lang="zh-CN" altLang="en-US" sz="2400"/>
            </a:p>
          </p:txBody>
        </p:sp>
        <p:sp>
          <p:nvSpPr>
            <p:cNvPr id="16" name="Oval 16">
              <a:extLst>
                <a:ext uri="{FF2B5EF4-FFF2-40B4-BE49-F238E27FC236}">
                  <a16:creationId xmlns:a16="http://schemas.microsoft.com/office/drawing/2014/main" id="{7D73614E-8A0D-42D2-B4A2-7543DB757739}"/>
                </a:ext>
              </a:extLst>
            </p:cNvPr>
            <p:cNvSpPr>
              <a:spLocks noChangeArrowheads="1"/>
            </p:cNvSpPr>
            <p:nvPr/>
          </p:nvSpPr>
          <p:spPr bwMode="auto">
            <a:xfrm>
              <a:off x="4504" y="1584"/>
              <a:ext cx="152" cy="144"/>
            </a:xfrm>
            <a:prstGeom prst="ellipse">
              <a:avLst/>
            </a:prstGeom>
            <a:gradFill rotWithShape="0">
              <a:gsLst>
                <a:gs pos="0">
                  <a:srgbClr val="FFFFFF"/>
                </a:gs>
                <a:gs pos="100000">
                  <a:srgbClr val="FFFFFF">
                    <a:gamma/>
                    <a:shade val="46275"/>
                    <a:invGamma/>
                  </a:srgbClr>
                </a:gs>
              </a:gsLst>
              <a:path path="shape">
                <a:fillToRect l="50000" t="50000" r="50000" b="50000"/>
              </a:path>
            </a:gradFill>
            <a:ln w="9525">
              <a:solidFill>
                <a:srgbClr val="FFFF99"/>
              </a:solidFill>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endParaRPr lang="zh-CN" altLang="en-US" sz="2400"/>
            </a:p>
          </p:txBody>
        </p:sp>
        <p:sp>
          <p:nvSpPr>
            <p:cNvPr id="17" name="Oval 17">
              <a:extLst>
                <a:ext uri="{FF2B5EF4-FFF2-40B4-BE49-F238E27FC236}">
                  <a16:creationId xmlns:a16="http://schemas.microsoft.com/office/drawing/2014/main" id="{1A5C92D2-7BF5-4C94-AE6E-B69EC49081EB}"/>
                </a:ext>
              </a:extLst>
            </p:cNvPr>
            <p:cNvSpPr>
              <a:spLocks noChangeArrowheads="1"/>
            </p:cNvSpPr>
            <p:nvPr/>
          </p:nvSpPr>
          <p:spPr bwMode="auto">
            <a:xfrm>
              <a:off x="4320" y="1584"/>
              <a:ext cx="152" cy="144"/>
            </a:xfrm>
            <a:prstGeom prst="ellipse">
              <a:avLst/>
            </a:prstGeom>
            <a:gradFill rotWithShape="0">
              <a:gsLst>
                <a:gs pos="0">
                  <a:srgbClr val="FFFFFF"/>
                </a:gs>
                <a:gs pos="100000">
                  <a:srgbClr val="FFFFFF">
                    <a:gamma/>
                    <a:shade val="46275"/>
                    <a:invGamma/>
                  </a:srgbClr>
                </a:gs>
              </a:gsLst>
              <a:path path="shape">
                <a:fillToRect l="50000" t="50000" r="50000" b="50000"/>
              </a:path>
            </a:gradFill>
            <a:ln w="9525">
              <a:solidFill>
                <a:srgbClr val="FFFF99"/>
              </a:solidFill>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endParaRPr lang="zh-CN" altLang="en-US" sz="2400"/>
            </a:p>
          </p:txBody>
        </p:sp>
        <p:sp>
          <p:nvSpPr>
            <p:cNvPr id="18" name="Oval 18">
              <a:extLst>
                <a:ext uri="{FF2B5EF4-FFF2-40B4-BE49-F238E27FC236}">
                  <a16:creationId xmlns:a16="http://schemas.microsoft.com/office/drawing/2014/main" id="{DD94C3FD-7AE0-40FE-99C2-AD133DF9AD99}"/>
                </a:ext>
              </a:extLst>
            </p:cNvPr>
            <p:cNvSpPr>
              <a:spLocks noChangeArrowheads="1"/>
            </p:cNvSpPr>
            <p:nvPr/>
          </p:nvSpPr>
          <p:spPr bwMode="auto">
            <a:xfrm>
              <a:off x="4600" y="1440"/>
              <a:ext cx="152" cy="144"/>
            </a:xfrm>
            <a:prstGeom prst="ellipse">
              <a:avLst/>
            </a:prstGeom>
            <a:gradFill rotWithShape="0">
              <a:gsLst>
                <a:gs pos="0">
                  <a:srgbClr val="FFFFFF"/>
                </a:gs>
                <a:gs pos="100000">
                  <a:srgbClr val="FFFFFF">
                    <a:gamma/>
                    <a:shade val="46275"/>
                    <a:invGamma/>
                  </a:srgbClr>
                </a:gs>
              </a:gsLst>
              <a:path path="shape">
                <a:fillToRect l="50000" t="50000" r="50000" b="50000"/>
              </a:path>
            </a:gradFill>
            <a:ln w="9525">
              <a:solidFill>
                <a:srgbClr val="FFFF99"/>
              </a:solidFill>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endParaRPr lang="zh-CN" altLang="en-US" sz="2400"/>
            </a:p>
          </p:txBody>
        </p:sp>
      </p:grpSp>
      <p:grpSp>
        <p:nvGrpSpPr>
          <p:cNvPr id="19" name="Group 19">
            <a:extLst>
              <a:ext uri="{FF2B5EF4-FFF2-40B4-BE49-F238E27FC236}">
                <a16:creationId xmlns:a16="http://schemas.microsoft.com/office/drawing/2014/main" id="{7476C272-C752-4289-BCDE-1CA49B74FEA4}"/>
              </a:ext>
            </a:extLst>
          </p:cNvPr>
          <p:cNvGrpSpPr>
            <a:grpSpLocks/>
          </p:cNvGrpSpPr>
          <p:nvPr/>
        </p:nvGrpSpPr>
        <p:grpSpPr bwMode="auto">
          <a:xfrm>
            <a:off x="5257800" y="2438400"/>
            <a:ext cx="842963" cy="457200"/>
            <a:chOff x="3408" y="1440"/>
            <a:chExt cx="531" cy="288"/>
          </a:xfrm>
        </p:grpSpPr>
        <p:sp>
          <p:nvSpPr>
            <p:cNvPr id="20" name="Line 20">
              <a:extLst>
                <a:ext uri="{FF2B5EF4-FFF2-40B4-BE49-F238E27FC236}">
                  <a16:creationId xmlns:a16="http://schemas.microsoft.com/office/drawing/2014/main" id="{43A3872A-8195-4CA1-AEA5-35FA4BB8A2E5}"/>
                </a:ext>
              </a:extLst>
            </p:cNvPr>
            <p:cNvSpPr>
              <a:spLocks noChangeShapeType="1"/>
            </p:cNvSpPr>
            <p:nvPr/>
          </p:nvSpPr>
          <p:spPr bwMode="auto">
            <a:xfrm>
              <a:off x="3552" y="1728"/>
              <a:ext cx="384" cy="0"/>
            </a:xfrm>
            <a:prstGeom prst="line">
              <a:avLst/>
            </a:prstGeom>
            <a:noFill/>
            <a:ln w="9525">
              <a:solidFill>
                <a:srgbClr val="FFFF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21" name="Oval 21">
              <a:extLst>
                <a:ext uri="{FF2B5EF4-FFF2-40B4-BE49-F238E27FC236}">
                  <a16:creationId xmlns:a16="http://schemas.microsoft.com/office/drawing/2014/main" id="{B37D67D1-C8DF-46B2-8CE2-2944B7BF439D}"/>
                </a:ext>
              </a:extLst>
            </p:cNvPr>
            <p:cNvSpPr>
              <a:spLocks noChangeArrowheads="1"/>
            </p:cNvSpPr>
            <p:nvPr/>
          </p:nvSpPr>
          <p:spPr bwMode="auto">
            <a:xfrm>
              <a:off x="3408" y="1440"/>
              <a:ext cx="152" cy="144"/>
            </a:xfrm>
            <a:prstGeom prst="ellipse">
              <a:avLst/>
            </a:prstGeom>
            <a:gradFill rotWithShape="0">
              <a:gsLst>
                <a:gs pos="0">
                  <a:srgbClr val="FFFFFF"/>
                </a:gs>
                <a:gs pos="100000">
                  <a:srgbClr val="FFFFFF">
                    <a:gamma/>
                    <a:shade val="46275"/>
                    <a:invGamma/>
                  </a:srgbClr>
                </a:gs>
              </a:gsLst>
              <a:path path="shape">
                <a:fillToRect l="50000" t="50000" r="50000" b="50000"/>
              </a:path>
            </a:gradFill>
            <a:ln w="9525">
              <a:solidFill>
                <a:srgbClr val="FFFF99"/>
              </a:solidFill>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endParaRPr lang="zh-CN" altLang="en-US" sz="2400"/>
            </a:p>
          </p:txBody>
        </p:sp>
        <p:sp>
          <p:nvSpPr>
            <p:cNvPr id="22" name="Oval 22">
              <a:extLst>
                <a:ext uri="{FF2B5EF4-FFF2-40B4-BE49-F238E27FC236}">
                  <a16:creationId xmlns:a16="http://schemas.microsoft.com/office/drawing/2014/main" id="{F2BD729B-4F3A-4CF8-BFCD-861552EC8318}"/>
                </a:ext>
              </a:extLst>
            </p:cNvPr>
            <p:cNvSpPr>
              <a:spLocks noChangeArrowheads="1"/>
            </p:cNvSpPr>
            <p:nvPr/>
          </p:nvSpPr>
          <p:spPr bwMode="auto">
            <a:xfrm>
              <a:off x="3787" y="1440"/>
              <a:ext cx="152" cy="144"/>
            </a:xfrm>
            <a:prstGeom prst="ellipse">
              <a:avLst/>
            </a:prstGeom>
            <a:gradFill rotWithShape="0">
              <a:gsLst>
                <a:gs pos="0">
                  <a:srgbClr val="FF3300"/>
                </a:gs>
                <a:gs pos="100000">
                  <a:srgbClr val="FF3300">
                    <a:gamma/>
                    <a:shade val="46275"/>
                    <a:invGamma/>
                  </a:srgbClr>
                </a:gs>
              </a:gsLst>
              <a:path path="shape">
                <a:fillToRect l="50000" t="50000" r="50000" b="50000"/>
              </a:path>
            </a:gra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endParaRPr lang="zh-CN" altLang="en-US" sz="2400"/>
            </a:p>
          </p:txBody>
        </p:sp>
        <p:sp>
          <p:nvSpPr>
            <p:cNvPr id="23" name="Oval 23">
              <a:extLst>
                <a:ext uri="{FF2B5EF4-FFF2-40B4-BE49-F238E27FC236}">
                  <a16:creationId xmlns:a16="http://schemas.microsoft.com/office/drawing/2014/main" id="{B39BEA8F-B92C-4271-BD93-6B6CF3F30AFA}"/>
                </a:ext>
              </a:extLst>
            </p:cNvPr>
            <p:cNvSpPr>
              <a:spLocks noChangeArrowheads="1"/>
            </p:cNvSpPr>
            <p:nvPr/>
          </p:nvSpPr>
          <p:spPr bwMode="auto">
            <a:xfrm>
              <a:off x="3597" y="1440"/>
              <a:ext cx="152" cy="144"/>
            </a:xfrm>
            <a:prstGeom prst="ellipse">
              <a:avLst/>
            </a:prstGeom>
            <a:gradFill rotWithShape="0">
              <a:gsLst>
                <a:gs pos="0">
                  <a:srgbClr val="FFFFFF"/>
                </a:gs>
                <a:gs pos="100000">
                  <a:srgbClr val="FFFFFF">
                    <a:gamma/>
                    <a:shade val="46275"/>
                    <a:invGamma/>
                  </a:srgbClr>
                </a:gs>
              </a:gsLst>
              <a:path path="shape">
                <a:fillToRect l="50000" t="50000" r="50000" b="50000"/>
              </a:path>
            </a:gradFill>
            <a:ln w="9525">
              <a:solidFill>
                <a:srgbClr val="FFFF99"/>
              </a:solidFill>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endParaRPr lang="zh-CN" altLang="en-US" sz="2400"/>
            </a:p>
          </p:txBody>
        </p:sp>
        <p:sp>
          <p:nvSpPr>
            <p:cNvPr id="24" name="Oval 24">
              <a:extLst>
                <a:ext uri="{FF2B5EF4-FFF2-40B4-BE49-F238E27FC236}">
                  <a16:creationId xmlns:a16="http://schemas.microsoft.com/office/drawing/2014/main" id="{47F2812C-8F41-4CB6-8C6F-95EE4B0F2693}"/>
                </a:ext>
              </a:extLst>
            </p:cNvPr>
            <p:cNvSpPr>
              <a:spLocks noChangeArrowheads="1"/>
            </p:cNvSpPr>
            <p:nvPr/>
          </p:nvSpPr>
          <p:spPr bwMode="auto">
            <a:xfrm>
              <a:off x="3688" y="1584"/>
              <a:ext cx="152" cy="144"/>
            </a:xfrm>
            <a:prstGeom prst="ellipse">
              <a:avLst/>
            </a:prstGeom>
            <a:gradFill rotWithShape="0">
              <a:gsLst>
                <a:gs pos="0">
                  <a:srgbClr val="FFFFFF"/>
                </a:gs>
                <a:gs pos="100000">
                  <a:srgbClr val="FFFFFF">
                    <a:gamma/>
                    <a:shade val="46275"/>
                    <a:invGamma/>
                  </a:srgbClr>
                </a:gs>
              </a:gsLst>
              <a:path path="shape">
                <a:fillToRect l="50000" t="50000" r="50000" b="50000"/>
              </a:path>
            </a:gradFill>
            <a:ln w="9525">
              <a:solidFill>
                <a:srgbClr val="FFFF99"/>
              </a:solidFill>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endParaRPr lang="zh-CN" altLang="en-US" sz="2400"/>
            </a:p>
          </p:txBody>
        </p:sp>
        <p:sp>
          <p:nvSpPr>
            <p:cNvPr id="25" name="Oval 25">
              <a:extLst>
                <a:ext uri="{FF2B5EF4-FFF2-40B4-BE49-F238E27FC236}">
                  <a16:creationId xmlns:a16="http://schemas.microsoft.com/office/drawing/2014/main" id="{3994FCA8-E887-429B-8D62-6ACC40334925}"/>
                </a:ext>
              </a:extLst>
            </p:cNvPr>
            <p:cNvSpPr>
              <a:spLocks noChangeArrowheads="1"/>
            </p:cNvSpPr>
            <p:nvPr/>
          </p:nvSpPr>
          <p:spPr bwMode="auto">
            <a:xfrm>
              <a:off x="3496" y="1584"/>
              <a:ext cx="152" cy="144"/>
            </a:xfrm>
            <a:prstGeom prst="ellipse">
              <a:avLst/>
            </a:prstGeom>
            <a:gradFill rotWithShape="0">
              <a:gsLst>
                <a:gs pos="0">
                  <a:srgbClr val="FFFFFF"/>
                </a:gs>
                <a:gs pos="100000">
                  <a:srgbClr val="FFFFFF">
                    <a:gamma/>
                    <a:shade val="46275"/>
                    <a:invGamma/>
                  </a:srgbClr>
                </a:gs>
              </a:gsLst>
              <a:path path="shape">
                <a:fillToRect l="50000" t="50000" r="50000" b="50000"/>
              </a:path>
            </a:gradFill>
            <a:ln w="9525">
              <a:solidFill>
                <a:srgbClr val="FFFF99"/>
              </a:solidFill>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endParaRPr lang="zh-CN" altLang="en-US" sz="2400"/>
            </a:p>
          </p:txBody>
        </p:sp>
      </p:grpSp>
      <p:sp>
        <p:nvSpPr>
          <p:cNvPr id="26" name="Rectangle 26">
            <a:extLst>
              <a:ext uri="{FF2B5EF4-FFF2-40B4-BE49-F238E27FC236}">
                <a16:creationId xmlns:a16="http://schemas.microsoft.com/office/drawing/2014/main" id="{08CB6A7C-366F-4027-9D6D-B88FBF4D5BA8}"/>
              </a:ext>
            </a:extLst>
          </p:cNvPr>
          <p:cNvSpPr>
            <a:spLocks noChangeArrowheads="1"/>
          </p:cNvSpPr>
          <p:nvPr/>
        </p:nvSpPr>
        <p:spPr bwMode="auto">
          <a:xfrm>
            <a:off x="609600" y="2539117"/>
            <a:ext cx="4648200" cy="1200329"/>
          </a:xfrm>
          <a:prstGeom prst="rect">
            <a:avLst/>
          </a:prstGeom>
          <a:noFill/>
          <a:ln>
            <a:noFill/>
          </a:ln>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rgbClr val="FFFF99"/>
                </a:solidFill>
                <a:miter lim="800000"/>
                <a:headEnd/>
                <a:tailEnd/>
              </a14:hiddenLine>
            </a:ext>
          </a:extLst>
        </p:spPr>
        <p:txBody>
          <a:bodyPr anchor="ctr">
            <a:spAutoFit/>
          </a:bodyPr>
          <a:lstStyle/>
          <a:p>
            <a:pPr algn="just" eaLnBrk="0" hangingPunct="0"/>
            <a:r>
              <a:rPr kumimoji="1" lang="zh-CN" altLang="en-US" sz="2400" b="1" dirty="0">
                <a:solidFill>
                  <a:srgbClr val="000000"/>
                </a:solidFill>
                <a:latin typeface="楷体_GB2312" pitchFamily="49" charset="-122"/>
                <a:ea typeface="楷体_GB2312" pitchFamily="49" charset="-122"/>
              </a:rPr>
              <a:t>解：记</a:t>
            </a:r>
            <a:r>
              <a:rPr kumimoji="1" lang="en-US" altLang="zh-CN" sz="2400" b="1" i="1" dirty="0">
                <a:latin typeface="Times New Roman" panose="02020603050405020304" pitchFamily="18" charset="0"/>
                <a:ea typeface="楷体_GB2312" pitchFamily="49" charset="-122"/>
                <a:cs typeface="ˎ̥"/>
              </a:rPr>
              <a:t>A</a:t>
            </a:r>
            <a:r>
              <a:rPr kumimoji="1" lang="en-US" altLang="zh-CN" sz="2400" b="1" i="1" baseline="-25000" dirty="0">
                <a:latin typeface="Times New Roman" panose="02020603050405020304" pitchFamily="18" charset="0"/>
                <a:ea typeface="楷体_GB2312" pitchFamily="49" charset="-122"/>
                <a:cs typeface="ˎ̥"/>
              </a:rPr>
              <a:t>i</a:t>
            </a:r>
            <a:r>
              <a:rPr kumimoji="1" lang="en-US" altLang="zh-CN" sz="2400" b="1" dirty="0">
                <a:latin typeface="楷体_GB2312" pitchFamily="49" charset="-122"/>
                <a:ea typeface="楷体_GB2312" pitchFamily="49" charset="-122"/>
                <a:cs typeface="ˎ̥"/>
              </a:rPr>
              <a:t>={</a:t>
            </a:r>
            <a:r>
              <a:rPr kumimoji="1" lang="zh-CN" altLang="en-US" sz="2400" b="1" dirty="0">
                <a:latin typeface="楷体_GB2312" pitchFamily="49" charset="-122"/>
                <a:ea typeface="楷体_GB2312" pitchFamily="49" charset="-122"/>
              </a:rPr>
              <a:t>球取自</a:t>
            </a:r>
            <a:r>
              <a:rPr kumimoji="1" lang="en-US" altLang="zh-CN" sz="2400" b="1" i="1" dirty="0" err="1">
                <a:latin typeface="Times New Roman" panose="02020603050405020304" pitchFamily="18" charset="0"/>
                <a:ea typeface="楷体_GB2312" pitchFamily="49" charset="-122"/>
              </a:rPr>
              <a:t>i</a:t>
            </a:r>
            <a:r>
              <a:rPr kumimoji="1" lang="zh-CN" altLang="en-US" sz="2400" b="1" dirty="0">
                <a:latin typeface="楷体_GB2312" pitchFamily="49" charset="-122"/>
                <a:ea typeface="楷体_GB2312" pitchFamily="49" charset="-122"/>
              </a:rPr>
              <a:t>号箱</a:t>
            </a:r>
            <a:r>
              <a:rPr kumimoji="1" lang="en-US" altLang="zh-CN" sz="2400" b="1" dirty="0">
                <a:latin typeface="楷体_GB2312" pitchFamily="49" charset="-122"/>
                <a:ea typeface="楷体_GB2312" pitchFamily="49" charset="-122"/>
              </a:rPr>
              <a:t>},</a:t>
            </a:r>
            <a:r>
              <a:rPr kumimoji="1" lang="en-US" altLang="zh-CN" sz="2400" b="1" dirty="0">
                <a:solidFill>
                  <a:srgbClr val="000000"/>
                </a:solidFill>
                <a:latin typeface="楷体_GB2312" pitchFamily="49" charset="-122"/>
                <a:ea typeface="楷体_GB2312" pitchFamily="49" charset="-122"/>
              </a:rPr>
              <a:t> </a:t>
            </a:r>
            <a:endParaRPr kumimoji="1" lang="en-US" altLang="zh-CN" sz="2400" dirty="0">
              <a:solidFill>
                <a:srgbClr val="000000"/>
              </a:solidFill>
              <a:latin typeface="楷体_GB2312" pitchFamily="49" charset="-122"/>
              <a:ea typeface="楷体_GB2312" pitchFamily="49" charset="-122"/>
            </a:endParaRPr>
          </a:p>
          <a:p>
            <a:pPr algn="just" eaLnBrk="0" hangingPunct="0"/>
            <a:r>
              <a:rPr kumimoji="1" lang="en-US" altLang="zh-CN" sz="2400" b="1" dirty="0">
                <a:solidFill>
                  <a:srgbClr val="000000"/>
                </a:solidFill>
                <a:latin typeface="楷体_GB2312" pitchFamily="49" charset="-122"/>
                <a:ea typeface="楷体_GB2312" pitchFamily="49" charset="-122"/>
              </a:rPr>
              <a:t>       </a:t>
            </a:r>
            <a:r>
              <a:rPr kumimoji="1" lang="en-US" altLang="zh-CN" sz="2400" b="1" i="1" dirty="0" err="1">
                <a:solidFill>
                  <a:srgbClr val="000000"/>
                </a:solidFill>
                <a:latin typeface="Times New Roman" panose="02020603050405020304" pitchFamily="18" charset="0"/>
                <a:ea typeface="楷体_GB2312" pitchFamily="49" charset="-122"/>
              </a:rPr>
              <a:t>i</a:t>
            </a:r>
            <a:r>
              <a:rPr kumimoji="1" lang="en-US" altLang="zh-CN" sz="2400" b="1" dirty="0">
                <a:solidFill>
                  <a:srgbClr val="000000"/>
                </a:solidFill>
                <a:latin typeface="楷体_GB2312" pitchFamily="49" charset="-122"/>
                <a:ea typeface="楷体_GB2312" pitchFamily="49" charset="-122"/>
              </a:rPr>
              <a:t>=1,2,3;  </a:t>
            </a:r>
          </a:p>
          <a:p>
            <a:pPr algn="just" eaLnBrk="0" hangingPunct="0"/>
            <a:r>
              <a:rPr kumimoji="1" lang="en-US" altLang="zh-CN" sz="2400" b="1" dirty="0">
                <a:solidFill>
                  <a:srgbClr val="000000"/>
                </a:solidFill>
                <a:latin typeface="楷体_GB2312" pitchFamily="49" charset="-122"/>
                <a:ea typeface="楷体_GB2312" pitchFamily="49" charset="-122"/>
              </a:rPr>
              <a:t>      </a:t>
            </a:r>
            <a:r>
              <a:rPr kumimoji="1" lang="en-US" altLang="zh-CN" sz="2400" b="1" i="1" dirty="0">
                <a:latin typeface="Times New Roman" panose="02020603050405020304" pitchFamily="18" charset="0"/>
                <a:ea typeface="楷体_GB2312" pitchFamily="49" charset="-122"/>
              </a:rPr>
              <a:t>B</a:t>
            </a:r>
            <a:r>
              <a:rPr kumimoji="1" lang="en-US" altLang="zh-CN" sz="2400" b="1" dirty="0">
                <a:latin typeface="楷体_GB2312" pitchFamily="49" charset="-122"/>
                <a:ea typeface="楷体_GB2312" pitchFamily="49" charset="-122"/>
              </a:rPr>
              <a:t>={</a:t>
            </a:r>
            <a:r>
              <a:rPr kumimoji="1" lang="zh-CN" altLang="en-US" sz="2400" b="1" dirty="0">
                <a:latin typeface="楷体_GB2312" pitchFamily="49" charset="-122"/>
                <a:ea typeface="楷体_GB2312" pitchFamily="49" charset="-122"/>
              </a:rPr>
              <a:t>取得红球</a:t>
            </a:r>
            <a:r>
              <a:rPr kumimoji="1" lang="en-US" altLang="zh-CN" sz="2400" b="1" dirty="0">
                <a:latin typeface="楷体_GB2312" pitchFamily="49" charset="-122"/>
                <a:ea typeface="楷体_GB2312" pitchFamily="49" charset="-122"/>
              </a:rPr>
              <a:t>}</a:t>
            </a:r>
            <a:endParaRPr lang="en-US" altLang="zh-CN" sz="2400" dirty="0">
              <a:latin typeface="楷体_GB2312" pitchFamily="49" charset="-122"/>
              <a:ea typeface="楷体_GB2312" pitchFamily="49" charset="-122"/>
            </a:endParaRPr>
          </a:p>
        </p:txBody>
      </p:sp>
      <p:sp>
        <p:nvSpPr>
          <p:cNvPr id="27" name="Text Box 27">
            <a:extLst>
              <a:ext uri="{FF2B5EF4-FFF2-40B4-BE49-F238E27FC236}">
                <a16:creationId xmlns:a16="http://schemas.microsoft.com/office/drawing/2014/main" id="{807BF32D-CF37-4A33-A160-61BF312A3D22}"/>
              </a:ext>
            </a:extLst>
          </p:cNvPr>
          <p:cNvSpPr txBox="1">
            <a:spLocks noChangeArrowheads="1"/>
          </p:cNvSpPr>
          <p:nvPr/>
        </p:nvSpPr>
        <p:spPr bwMode="auto">
          <a:xfrm>
            <a:off x="1143000" y="4720064"/>
            <a:ext cx="5949950" cy="830997"/>
          </a:xfrm>
          <a:prstGeom prst="rect">
            <a:avLst/>
          </a:prstGeom>
          <a:noFill/>
          <a:ln>
            <a:noFill/>
          </a:ln>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rgbClr val="FFFF99"/>
                </a:solidFill>
                <a:miter lim="800000"/>
                <a:headEnd/>
                <a:tailEnd/>
              </a14:hiddenLine>
            </a:ext>
          </a:extLst>
        </p:spPr>
        <p:txBody>
          <a:bodyPr anchor="ctr">
            <a:spAutoFit/>
          </a:bodyPr>
          <a:lstStyle/>
          <a:p>
            <a:pPr eaLnBrk="0" hangingPunct="0"/>
            <a:r>
              <a:rPr kumimoji="1" lang="zh-CN" altLang="en-US" sz="2400" b="1" dirty="0">
                <a:solidFill>
                  <a:srgbClr val="000000"/>
                </a:solidFill>
                <a:latin typeface="楷体_GB2312" pitchFamily="49" charset="-122"/>
                <a:ea typeface="楷体_GB2312" pitchFamily="49" charset="-122"/>
              </a:rPr>
              <a:t>即</a:t>
            </a:r>
            <a:r>
              <a:rPr kumimoji="1" lang="zh-CN" altLang="en-US" sz="2400" b="1" dirty="0">
                <a:solidFill>
                  <a:srgbClr val="000000"/>
                </a:solidFill>
                <a:latin typeface="楷体_GB2312" pitchFamily="49" charset="-122"/>
                <a:ea typeface="楷体_GB2312" pitchFamily="49" charset="-122"/>
                <a:cs typeface="ˎ̥"/>
              </a:rPr>
              <a:t>       </a:t>
            </a:r>
            <a:r>
              <a:rPr kumimoji="1" lang="zh-CN" altLang="en-US" sz="2400" b="1" dirty="0">
                <a:latin typeface="楷体_GB2312" pitchFamily="49" charset="-122"/>
                <a:ea typeface="楷体_GB2312" pitchFamily="49" charset="-122"/>
                <a:cs typeface="ˎ̥"/>
              </a:rPr>
              <a:t> </a:t>
            </a:r>
            <a:r>
              <a:rPr kumimoji="1" lang="en-US" altLang="zh-CN" sz="2400" b="1" i="1" dirty="0">
                <a:solidFill>
                  <a:srgbClr val="0000FF"/>
                </a:solidFill>
                <a:latin typeface="Times New Roman" panose="02020603050405020304" pitchFamily="18" charset="0"/>
                <a:ea typeface="楷体_GB2312" pitchFamily="49" charset="-122"/>
                <a:cs typeface="ˎ̥"/>
              </a:rPr>
              <a:t>B= A</a:t>
            </a:r>
            <a:r>
              <a:rPr kumimoji="1" lang="en-US" altLang="zh-CN" sz="2400" b="1" baseline="-25000" dirty="0">
                <a:solidFill>
                  <a:srgbClr val="0000FF"/>
                </a:solidFill>
                <a:latin typeface="Times New Roman" panose="02020603050405020304" pitchFamily="18" charset="0"/>
                <a:ea typeface="楷体_GB2312" pitchFamily="49" charset="-122"/>
                <a:cs typeface="ˎ̥"/>
              </a:rPr>
              <a:t>1</a:t>
            </a:r>
            <a:r>
              <a:rPr kumimoji="1" lang="en-US" altLang="zh-CN" sz="2400" b="1" i="1" dirty="0">
                <a:solidFill>
                  <a:srgbClr val="0000FF"/>
                </a:solidFill>
                <a:latin typeface="Times New Roman" panose="02020603050405020304" pitchFamily="18" charset="0"/>
                <a:ea typeface="楷体_GB2312" pitchFamily="49" charset="-122"/>
                <a:cs typeface="ˎ̥"/>
              </a:rPr>
              <a:t>B</a:t>
            </a:r>
            <a:r>
              <a:rPr kumimoji="1" lang="en-US" altLang="en-US" sz="2400" b="1" dirty="0">
                <a:solidFill>
                  <a:srgbClr val="0000FF"/>
                </a:solidFill>
                <a:latin typeface="Times New Roman" panose="02020603050405020304" pitchFamily="18" charset="0"/>
                <a:ea typeface="楷体_GB2312" pitchFamily="49" charset="-122"/>
              </a:rPr>
              <a:t>∪</a:t>
            </a:r>
            <a:r>
              <a:rPr kumimoji="1" lang="en-US" altLang="zh-CN" sz="2400" b="1" i="1" dirty="0">
                <a:solidFill>
                  <a:srgbClr val="0000FF"/>
                </a:solidFill>
                <a:latin typeface="Times New Roman" panose="02020603050405020304" pitchFamily="18" charset="0"/>
                <a:ea typeface="楷体_GB2312" pitchFamily="49" charset="-122"/>
              </a:rPr>
              <a:t>A</a:t>
            </a:r>
            <a:r>
              <a:rPr kumimoji="1" lang="en-US" altLang="zh-CN" sz="2400" b="1" baseline="-25000" dirty="0">
                <a:solidFill>
                  <a:srgbClr val="0000FF"/>
                </a:solidFill>
                <a:latin typeface="Times New Roman" panose="02020603050405020304" pitchFamily="18" charset="0"/>
                <a:ea typeface="楷体_GB2312" pitchFamily="49" charset="-122"/>
              </a:rPr>
              <a:t>2</a:t>
            </a:r>
            <a:r>
              <a:rPr kumimoji="1" lang="en-US" altLang="zh-CN" sz="2400" b="1" i="1" dirty="0">
                <a:solidFill>
                  <a:srgbClr val="0000FF"/>
                </a:solidFill>
                <a:latin typeface="Times New Roman" panose="02020603050405020304" pitchFamily="18" charset="0"/>
                <a:ea typeface="楷体_GB2312" pitchFamily="49" charset="-122"/>
              </a:rPr>
              <a:t>B</a:t>
            </a:r>
            <a:r>
              <a:rPr kumimoji="1" lang="en-US" altLang="en-US" sz="2400" b="1" dirty="0">
                <a:solidFill>
                  <a:srgbClr val="0000FF"/>
                </a:solidFill>
                <a:latin typeface="Times New Roman" panose="02020603050405020304" pitchFamily="18" charset="0"/>
                <a:ea typeface="楷体_GB2312" pitchFamily="49" charset="-122"/>
              </a:rPr>
              <a:t>∪</a:t>
            </a:r>
            <a:r>
              <a:rPr kumimoji="1" lang="en-US" altLang="zh-CN" sz="2400" b="1" i="1" dirty="0">
                <a:solidFill>
                  <a:srgbClr val="0000FF"/>
                </a:solidFill>
                <a:latin typeface="Times New Roman" panose="02020603050405020304" pitchFamily="18" charset="0"/>
                <a:ea typeface="楷体_GB2312" pitchFamily="49" charset="-122"/>
              </a:rPr>
              <a:t>A</a:t>
            </a:r>
            <a:r>
              <a:rPr kumimoji="1" lang="en-US" altLang="zh-CN" sz="2400" b="1" baseline="-25000" dirty="0">
                <a:solidFill>
                  <a:srgbClr val="0000FF"/>
                </a:solidFill>
                <a:latin typeface="Times New Roman" panose="02020603050405020304" pitchFamily="18" charset="0"/>
                <a:ea typeface="楷体_GB2312" pitchFamily="49" charset="-122"/>
              </a:rPr>
              <a:t>3</a:t>
            </a:r>
            <a:r>
              <a:rPr kumimoji="1" lang="en-US" altLang="zh-CN" sz="2400" b="1" i="1" dirty="0">
                <a:solidFill>
                  <a:srgbClr val="0000FF"/>
                </a:solidFill>
                <a:latin typeface="Times New Roman" panose="02020603050405020304" pitchFamily="18" charset="0"/>
                <a:ea typeface="楷体_GB2312" pitchFamily="49" charset="-122"/>
              </a:rPr>
              <a:t>B</a:t>
            </a:r>
            <a:r>
              <a:rPr kumimoji="1" lang="zh-CN" altLang="en-US" sz="2400" b="1" dirty="0">
                <a:solidFill>
                  <a:srgbClr val="000000"/>
                </a:solidFill>
                <a:latin typeface="Times New Roman" panose="02020603050405020304" pitchFamily="18" charset="0"/>
                <a:ea typeface="楷体_GB2312" pitchFamily="49" charset="-122"/>
              </a:rPr>
              <a:t>，</a:t>
            </a:r>
            <a:r>
              <a:rPr kumimoji="1" lang="zh-CN" altLang="en-US" sz="2400" b="1" baseline="-25000" dirty="0">
                <a:latin typeface="楷体_GB2312" pitchFamily="49" charset="-122"/>
                <a:ea typeface="楷体_GB2312" pitchFamily="49" charset="-122"/>
              </a:rPr>
              <a:t> </a:t>
            </a:r>
            <a:r>
              <a:rPr kumimoji="1" lang="zh-CN" altLang="en-US" sz="2400" b="1" dirty="0">
                <a:latin typeface="楷体_GB2312" pitchFamily="49" charset="-122"/>
                <a:ea typeface="楷体_GB2312" pitchFamily="49" charset="-122"/>
              </a:rPr>
              <a:t>   </a:t>
            </a:r>
            <a:endParaRPr kumimoji="1" lang="zh-CN" altLang="en-US" sz="2400" dirty="0">
              <a:latin typeface="楷体_GB2312" pitchFamily="49" charset="-122"/>
              <a:ea typeface="楷体_GB2312" pitchFamily="49" charset="-122"/>
            </a:endParaRPr>
          </a:p>
          <a:p>
            <a:pPr eaLnBrk="0" hangingPunct="0"/>
            <a:r>
              <a:rPr kumimoji="1" lang="zh-CN" altLang="en-US" sz="2400" b="1" dirty="0">
                <a:solidFill>
                  <a:srgbClr val="000000"/>
                </a:solidFill>
                <a:latin typeface="楷体_GB2312" pitchFamily="49" charset="-122"/>
                <a:ea typeface="楷体_GB2312" pitchFamily="49" charset="-122"/>
              </a:rPr>
              <a:t>而且</a:t>
            </a:r>
            <a:r>
              <a:rPr kumimoji="1" lang="zh-CN" altLang="en-US" sz="2400" b="1" dirty="0">
                <a:latin typeface="楷体_GB2312" pitchFamily="49" charset="-122"/>
                <a:ea typeface="楷体_GB2312" pitchFamily="49" charset="-122"/>
              </a:rPr>
              <a:t>      </a:t>
            </a:r>
            <a:r>
              <a:rPr kumimoji="1" lang="en-US" altLang="zh-CN" sz="2400" b="1" i="1" dirty="0">
                <a:solidFill>
                  <a:srgbClr val="000000"/>
                </a:solidFill>
                <a:latin typeface="Times New Roman" panose="02020603050405020304" pitchFamily="18" charset="0"/>
                <a:ea typeface="楷体_GB2312" pitchFamily="49" charset="-122"/>
              </a:rPr>
              <a:t>A</a:t>
            </a:r>
            <a:r>
              <a:rPr kumimoji="1" lang="en-US" altLang="zh-CN" sz="2400" b="1" baseline="-25000" dirty="0">
                <a:solidFill>
                  <a:srgbClr val="000000"/>
                </a:solidFill>
                <a:latin typeface="Times New Roman" panose="02020603050405020304" pitchFamily="18" charset="0"/>
                <a:ea typeface="楷体_GB2312" pitchFamily="49" charset="-122"/>
              </a:rPr>
              <a:t>1</a:t>
            </a:r>
            <a:r>
              <a:rPr kumimoji="1" lang="en-US" altLang="zh-CN" sz="2400" b="1" i="1" dirty="0">
                <a:solidFill>
                  <a:srgbClr val="000000"/>
                </a:solidFill>
                <a:latin typeface="Times New Roman" panose="02020603050405020304" pitchFamily="18" charset="0"/>
                <a:ea typeface="楷体_GB2312" pitchFamily="49" charset="-122"/>
              </a:rPr>
              <a:t>B</a:t>
            </a:r>
            <a:r>
              <a:rPr kumimoji="1" lang="zh-CN" altLang="en-US" sz="2400" b="1" i="1" dirty="0">
                <a:solidFill>
                  <a:srgbClr val="000000"/>
                </a:solidFill>
                <a:latin typeface="Times New Roman" panose="02020603050405020304" pitchFamily="18" charset="0"/>
                <a:ea typeface="楷体_GB2312" pitchFamily="49" charset="-122"/>
              </a:rPr>
              <a:t>、</a:t>
            </a:r>
            <a:r>
              <a:rPr kumimoji="1" lang="en-US" altLang="zh-CN" sz="2400" b="1" i="1" dirty="0">
                <a:solidFill>
                  <a:srgbClr val="000000"/>
                </a:solidFill>
                <a:latin typeface="Times New Roman" panose="02020603050405020304" pitchFamily="18" charset="0"/>
                <a:ea typeface="楷体_GB2312" pitchFamily="49" charset="-122"/>
              </a:rPr>
              <a:t>A</a:t>
            </a:r>
            <a:r>
              <a:rPr kumimoji="1" lang="en-US" altLang="zh-CN" sz="2400" b="1" baseline="-25000" dirty="0">
                <a:solidFill>
                  <a:srgbClr val="000000"/>
                </a:solidFill>
                <a:latin typeface="Times New Roman" panose="02020603050405020304" pitchFamily="18" charset="0"/>
                <a:ea typeface="楷体_GB2312" pitchFamily="49" charset="-122"/>
              </a:rPr>
              <a:t>2</a:t>
            </a:r>
            <a:r>
              <a:rPr kumimoji="1" lang="en-US" altLang="zh-CN" sz="2400" b="1" i="1" dirty="0">
                <a:solidFill>
                  <a:srgbClr val="000000"/>
                </a:solidFill>
                <a:latin typeface="Times New Roman" panose="02020603050405020304" pitchFamily="18" charset="0"/>
                <a:ea typeface="楷体_GB2312" pitchFamily="49" charset="-122"/>
              </a:rPr>
              <a:t>B</a:t>
            </a:r>
            <a:r>
              <a:rPr kumimoji="1" lang="zh-CN" altLang="en-US" sz="2400" b="1" i="1" dirty="0">
                <a:solidFill>
                  <a:srgbClr val="000000"/>
                </a:solidFill>
                <a:latin typeface="Times New Roman" panose="02020603050405020304" pitchFamily="18" charset="0"/>
                <a:ea typeface="楷体_GB2312" pitchFamily="49" charset="-122"/>
              </a:rPr>
              <a:t>、</a:t>
            </a:r>
            <a:r>
              <a:rPr kumimoji="1" lang="en-US" altLang="zh-CN" sz="2400" b="1" i="1" dirty="0">
                <a:solidFill>
                  <a:srgbClr val="000000"/>
                </a:solidFill>
                <a:latin typeface="Times New Roman" panose="02020603050405020304" pitchFamily="18" charset="0"/>
                <a:ea typeface="楷体_GB2312" pitchFamily="49" charset="-122"/>
              </a:rPr>
              <a:t>A</a:t>
            </a:r>
            <a:r>
              <a:rPr kumimoji="1" lang="en-US" altLang="zh-CN" sz="2400" b="1" baseline="-25000" dirty="0">
                <a:solidFill>
                  <a:srgbClr val="000000"/>
                </a:solidFill>
                <a:latin typeface="Times New Roman" panose="02020603050405020304" pitchFamily="18" charset="0"/>
                <a:ea typeface="楷体_GB2312" pitchFamily="49" charset="-122"/>
              </a:rPr>
              <a:t>3</a:t>
            </a:r>
            <a:r>
              <a:rPr kumimoji="1" lang="en-US" altLang="zh-CN" sz="2400" b="1" i="1" dirty="0">
                <a:solidFill>
                  <a:srgbClr val="000000"/>
                </a:solidFill>
                <a:latin typeface="Times New Roman" panose="02020603050405020304" pitchFamily="18" charset="0"/>
                <a:ea typeface="楷体_GB2312" pitchFamily="49" charset="-122"/>
              </a:rPr>
              <a:t>B</a:t>
            </a:r>
            <a:r>
              <a:rPr kumimoji="1" lang="zh-CN" altLang="en-US" sz="2400" b="1" dirty="0">
                <a:solidFill>
                  <a:srgbClr val="000000"/>
                </a:solidFill>
                <a:latin typeface="楷体_GB2312" pitchFamily="49" charset="-122"/>
                <a:ea typeface="楷体_GB2312" pitchFamily="49" charset="-122"/>
              </a:rPr>
              <a:t>两两互斥</a:t>
            </a:r>
          </a:p>
        </p:txBody>
      </p:sp>
      <p:sp>
        <p:nvSpPr>
          <p:cNvPr id="28" name="Rectangle 28">
            <a:extLst>
              <a:ext uri="{FF2B5EF4-FFF2-40B4-BE49-F238E27FC236}">
                <a16:creationId xmlns:a16="http://schemas.microsoft.com/office/drawing/2014/main" id="{A4F786F6-8DFB-43F9-8678-7ED388C2D107}"/>
              </a:ext>
            </a:extLst>
          </p:cNvPr>
          <p:cNvSpPr>
            <a:spLocks noChangeArrowheads="1"/>
          </p:cNvSpPr>
          <p:nvPr/>
        </p:nvSpPr>
        <p:spPr bwMode="auto">
          <a:xfrm>
            <a:off x="1540116" y="3929211"/>
            <a:ext cx="5990743" cy="461665"/>
          </a:xfrm>
          <a:prstGeom prst="rect">
            <a:avLst/>
          </a:prstGeom>
          <a:noFill/>
          <a:ln>
            <a:noFill/>
          </a:ln>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rgbClr val="FFFF99"/>
                </a:solidFill>
                <a:miter lim="800000"/>
                <a:headEnd/>
                <a:tailEnd/>
              </a14:hiddenLine>
            </a:ext>
          </a:extLst>
        </p:spPr>
        <p:txBody>
          <a:bodyPr wrap="none" anchor="ctr">
            <a:spAutoFit/>
          </a:bodyPr>
          <a:lstStyle/>
          <a:p>
            <a:pPr algn="ctr"/>
            <a:r>
              <a:rPr kumimoji="1" lang="en-US" altLang="zh-CN" sz="2400" b="1" i="1" dirty="0">
                <a:solidFill>
                  <a:srgbClr val="000000"/>
                </a:solidFill>
                <a:latin typeface="Times New Roman" panose="02020603050405020304" pitchFamily="18" charset="0"/>
                <a:ea typeface="楷体_GB2312" pitchFamily="49" charset="-122"/>
                <a:cs typeface="ˎ̥"/>
              </a:rPr>
              <a:t>B</a:t>
            </a:r>
            <a:r>
              <a:rPr kumimoji="1" lang="zh-CN" altLang="en-US" sz="2400" b="1" dirty="0">
                <a:solidFill>
                  <a:srgbClr val="000000"/>
                </a:solidFill>
                <a:latin typeface="楷体_GB2312" pitchFamily="49" charset="-122"/>
                <a:ea typeface="楷体_GB2312" pitchFamily="49" charset="-122"/>
                <a:cs typeface="ˎ̥"/>
              </a:rPr>
              <a:t>发生总是伴随着</a:t>
            </a:r>
            <a:r>
              <a:rPr kumimoji="1" lang="en-US" altLang="zh-CN" sz="2400" b="1" i="1" dirty="0">
                <a:solidFill>
                  <a:srgbClr val="000000"/>
                </a:solidFill>
                <a:latin typeface="Times New Roman" panose="02020603050405020304" pitchFamily="18" charset="0"/>
                <a:ea typeface="楷体_GB2312" pitchFamily="49" charset="-122"/>
                <a:cs typeface="ˎ̥"/>
              </a:rPr>
              <a:t>A</a:t>
            </a:r>
            <a:r>
              <a:rPr kumimoji="1" lang="en-US" altLang="zh-CN" sz="2400" b="1" baseline="-25000" dirty="0">
                <a:solidFill>
                  <a:srgbClr val="000000"/>
                </a:solidFill>
                <a:latin typeface="Times New Roman" panose="02020603050405020304" pitchFamily="18" charset="0"/>
                <a:ea typeface="楷体_GB2312" pitchFamily="49" charset="-122"/>
                <a:cs typeface="ˎ̥"/>
              </a:rPr>
              <a:t>1</a:t>
            </a:r>
            <a:r>
              <a:rPr kumimoji="1" lang="zh-CN" altLang="en-US" sz="2400" b="1" i="1" dirty="0">
                <a:solidFill>
                  <a:srgbClr val="000000"/>
                </a:solidFill>
                <a:latin typeface="Times New Roman" panose="02020603050405020304" pitchFamily="18" charset="0"/>
                <a:ea typeface="楷体_GB2312" pitchFamily="49" charset="-122"/>
                <a:cs typeface="ˎ̥"/>
              </a:rPr>
              <a:t>，</a:t>
            </a:r>
            <a:r>
              <a:rPr kumimoji="1" lang="en-US" altLang="zh-CN" sz="2400" b="1" i="1" dirty="0">
                <a:solidFill>
                  <a:srgbClr val="000000"/>
                </a:solidFill>
                <a:latin typeface="Times New Roman" panose="02020603050405020304" pitchFamily="18" charset="0"/>
                <a:ea typeface="楷体_GB2312" pitchFamily="49" charset="-122"/>
                <a:cs typeface="ˎ̥"/>
              </a:rPr>
              <a:t>A</a:t>
            </a:r>
            <a:r>
              <a:rPr kumimoji="1" lang="en-US" altLang="zh-CN" sz="2400" b="1" baseline="-25000" dirty="0">
                <a:solidFill>
                  <a:srgbClr val="000000"/>
                </a:solidFill>
                <a:latin typeface="Times New Roman" panose="02020603050405020304" pitchFamily="18" charset="0"/>
                <a:ea typeface="楷体_GB2312" pitchFamily="49" charset="-122"/>
                <a:cs typeface="ˎ̥"/>
              </a:rPr>
              <a:t>2</a:t>
            </a:r>
            <a:r>
              <a:rPr kumimoji="1" lang="zh-CN" altLang="en-US" sz="2400" b="1" i="1" dirty="0">
                <a:solidFill>
                  <a:srgbClr val="000000"/>
                </a:solidFill>
                <a:latin typeface="Times New Roman" panose="02020603050405020304" pitchFamily="18" charset="0"/>
                <a:ea typeface="楷体_GB2312" pitchFamily="49" charset="-122"/>
                <a:cs typeface="ˎ̥"/>
              </a:rPr>
              <a:t>，</a:t>
            </a:r>
            <a:r>
              <a:rPr kumimoji="1" lang="en-US" altLang="zh-CN" sz="2400" b="1" i="1" dirty="0">
                <a:solidFill>
                  <a:srgbClr val="000000"/>
                </a:solidFill>
                <a:latin typeface="Times New Roman" panose="02020603050405020304" pitchFamily="18" charset="0"/>
                <a:ea typeface="楷体_GB2312" pitchFamily="49" charset="-122"/>
                <a:cs typeface="ˎ̥"/>
              </a:rPr>
              <a:t>A</a:t>
            </a:r>
            <a:r>
              <a:rPr kumimoji="1" lang="en-US" altLang="zh-CN" sz="2400" b="1" baseline="-25000" dirty="0">
                <a:solidFill>
                  <a:srgbClr val="000000"/>
                </a:solidFill>
                <a:latin typeface="Times New Roman" panose="02020603050405020304" pitchFamily="18" charset="0"/>
                <a:ea typeface="楷体_GB2312" pitchFamily="49" charset="-122"/>
                <a:cs typeface="ˎ̥"/>
              </a:rPr>
              <a:t>3</a:t>
            </a:r>
            <a:r>
              <a:rPr kumimoji="1" lang="en-US" altLang="zh-CN" sz="2400" b="1" baseline="-25000" dirty="0">
                <a:solidFill>
                  <a:srgbClr val="000000"/>
                </a:solidFill>
                <a:latin typeface="楷体_GB2312" pitchFamily="49" charset="-122"/>
                <a:ea typeface="楷体_GB2312" pitchFamily="49" charset="-122"/>
                <a:cs typeface="ˎ̥"/>
              </a:rPr>
              <a:t> </a:t>
            </a:r>
            <a:r>
              <a:rPr kumimoji="1" lang="zh-CN" altLang="en-US" sz="2400" b="1" dirty="0">
                <a:solidFill>
                  <a:srgbClr val="000000"/>
                </a:solidFill>
                <a:latin typeface="楷体_GB2312" pitchFamily="49" charset="-122"/>
                <a:ea typeface="楷体_GB2312" pitchFamily="49" charset="-122"/>
                <a:cs typeface="ˎ̥"/>
              </a:rPr>
              <a:t>之一同时发生</a:t>
            </a:r>
            <a:endParaRPr lang="zh-CN" altLang="en-US" sz="2400" dirty="0">
              <a:solidFill>
                <a:srgbClr val="000000"/>
              </a:solidFill>
              <a:latin typeface="楷体_GB2312" pitchFamily="49" charset="-122"/>
              <a:ea typeface="楷体_GB2312" pitchFamily="49" charset="-122"/>
              <a:cs typeface="ˎ̥"/>
            </a:endParaRPr>
          </a:p>
        </p:txBody>
      </p:sp>
      <p:sp>
        <p:nvSpPr>
          <p:cNvPr id="29" name="Rectangle 29">
            <a:extLst>
              <a:ext uri="{FF2B5EF4-FFF2-40B4-BE49-F238E27FC236}">
                <a16:creationId xmlns:a16="http://schemas.microsoft.com/office/drawing/2014/main" id="{8F4A230E-E2F1-4BCE-9912-6626C7AC539A}"/>
              </a:ext>
            </a:extLst>
          </p:cNvPr>
          <p:cNvSpPr>
            <a:spLocks noChangeArrowheads="1"/>
          </p:cNvSpPr>
          <p:nvPr/>
        </p:nvSpPr>
        <p:spPr bwMode="auto">
          <a:xfrm>
            <a:off x="3907065" y="5743724"/>
            <a:ext cx="4023858" cy="461665"/>
          </a:xfrm>
          <a:prstGeom prst="rect">
            <a:avLst/>
          </a:prstGeom>
          <a:noFill/>
          <a:ln>
            <a:noFill/>
          </a:ln>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rgbClr val="FFFF99"/>
                </a:solidFill>
                <a:miter lim="800000"/>
                <a:headEnd/>
                <a:tailEnd/>
              </a14:hiddenLine>
            </a:ext>
          </a:extLst>
        </p:spPr>
        <p:txBody>
          <a:bodyPr wrap="none" anchor="ctr">
            <a:spAutoFit/>
          </a:bodyPr>
          <a:lstStyle/>
          <a:p>
            <a:pPr algn="ctr"/>
            <a:r>
              <a:rPr kumimoji="1" lang="en-US" altLang="zh-CN" sz="2400" b="1" i="1" dirty="0">
                <a:solidFill>
                  <a:srgbClr val="0000FF"/>
                </a:solidFill>
                <a:latin typeface="Times New Roman" panose="02020603050405020304" pitchFamily="18" charset="0"/>
                <a:ea typeface="楷体_GB2312" pitchFamily="49" charset="-122"/>
                <a:cs typeface="ˎ̥"/>
              </a:rPr>
              <a:t>P</a:t>
            </a:r>
            <a:r>
              <a:rPr kumimoji="1" lang="en-US" altLang="zh-CN" sz="2400" b="1" dirty="0">
                <a:solidFill>
                  <a:srgbClr val="0000FF"/>
                </a:solidFill>
                <a:latin typeface="Times New Roman" panose="02020603050405020304" pitchFamily="18" charset="0"/>
                <a:ea typeface="楷体_GB2312" pitchFamily="49" charset="-122"/>
                <a:cs typeface="ˎ̥"/>
              </a:rPr>
              <a:t>(</a:t>
            </a:r>
            <a:r>
              <a:rPr kumimoji="1" lang="en-US" altLang="zh-CN" sz="2400" b="1" i="1" dirty="0">
                <a:solidFill>
                  <a:srgbClr val="0000FF"/>
                </a:solidFill>
                <a:latin typeface="Times New Roman" panose="02020603050405020304" pitchFamily="18" charset="0"/>
                <a:ea typeface="楷体_GB2312" pitchFamily="49" charset="-122"/>
                <a:cs typeface="ˎ̥"/>
              </a:rPr>
              <a:t>B</a:t>
            </a:r>
            <a:r>
              <a:rPr kumimoji="1" lang="en-US" altLang="zh-CN" sz="2400" b="1" dirty="0">
                <a:solidFill>
                  <a:srgbClr val="0000FF"/>
                </a:solidFill>
                <a:latin typeface="Times New Roman" panose="02020603050405020304" pitchFamily="18" charset="0"/>
                <a:ea typeface="楷体_GB2312" pitchFamily="49" charset="-122"/>
                <a:cs typeface="ˎ̥"/>
              </a:rPr>
              <a:t>)=</a:t>
            </a:r>
            <a:r>
              <a:rPr kumimoji="1" lang="en-US" altLang="zh-CN" sz="2400" b="1" i="1" dirty="0">
                <a:solidFill>
                  <a:srgbClr val="0000FF"/>
                </a:solidFill>
                <a:latin typeface="Times New Roman" panose="02020603050405020304" pitchFamily="18" charset="0"/>
                <a:ea typeface="楷体_GB2312" pitchFamily="49" charset="-122"/>
                <a:cs typeface="ˎ̥"/>
              </a:rPr>
              <a:t>P</a:t>
            </a:r>
            <a:r>
              <a:rPr kumimoji="1" lang="en-US" altLang="zh-CN" sz="2400" b="1" dirty="0">
                <a:solidFill>
                  <a:srgbClr val="0000FF"/>
                </a:solidFill>
                <a:latin typeface="Times New Roman" panose="02020603050405020304" pitchFamily="18" charset="0"/>
                <a:ea typeface="楷体_GB2312" pitchFamily="49" charset="-122"/>
                <a:cs typeface="ˎ̥"/>
              </a:rPr>
              <a:t>(</a:t>
            </a:r>
            <a:r>
              <a:rPr kumimoji="1" lang="en-US" altLang="zh-CN" sz="2400" b="1" i="1" dirty="0">
                <a:solidFill>
                  <a:srgbClr val="0000FF"/>
                </a:solidFill>
                <a:latin typeface="Times New Roman" panose="02020603050405020304" pitchFamily="18" charset="0"/>
                <a:ea typeface="楷体_GB2312" pitchFamily="49" charset="-122"/>
                <a:cs typeface="ˎ̥"/>
              </a:rPr>
              <a:t>A</a:t>
            </a:r>
            <a:r>
              <a:rPr kumimoji="1" lang="en-US" altLang="zh-CN" sz="2400" b="1" baseline="-25000" dirty="0">
                <a:solidFill>
                  <a:srgbClr val="0000FF"/>
                </a:solidFill>
                <a:latin typeface="Times New Roman" panose="02020603050405020304" pitchFamily="18" charset="0"/>
                <a:ea typeface="楷体_GB2312" pitchFamily="49" charset="-122"/>
                <a:cs typeface="ˎ̥"/>
              </a:rPr>
              <a:t>1</a:t>
            </a:r>
            <a:r>
              <a:rPr kumimoji="1" lang="en-US" altLang="zh-CN" sz="2400" b="1" i="1" dirty="0">
                <a:solidFill>
                  <a:srgbClr val="0000FF"/>
                </a:solidFill>
                <a:latin typeface="Times New Roman" panose="02020603050405020304" pitchFamily="18" charset="0"/>
                <a:ea typeface="楷体_GB2312" pitchFamily="49" charset="-122"/>
                <a:cs typeface="ˎ̥"/>
              </a:rPr>
              <a:t>B</a:t>
            </a:r>
            <a:r>
              <a:rPr kumimoji="1" lang="en-US" altLang="zh-CN" sz="2400" b="1" dirty="0">
                <a:solidFill>
                  <a:srgbClr val="0000FF"/>
                </a:solidFill>
                <a:latin typeface="Times New Roman" panose="02020603050405020304" pitchFamily="18" charset="0"/>
                <a:ea typeface="楷体_GB2312" pitchFamily="49" charset="-122"/>
                <a:cs typeface="ˎ̥"/>
              </a:rPr>
              <a:t>)+</a:t>
            </a:r>
            <a:r>
              <a:rPr kumimoji="1" lang="en-US" altLang="zh-CN" sz="2400" b="1" i="1" dirty="0">
                <a:solidFill>
                  <a:srgbClr val="0000FF"/>
                </a:solidFill>
                <a:latin typeface="Times New Roman" panose="02020603050405020304" pitchFamily="18" charset="0"/>
                <a:ea typeface="楷体_GB2312" pitchFamily="49" charset="-122"/>
                <a:cs typeface="ˎ̥"/>
              </a:rPr>
              <a:t>P</a:t>
            </a:r>
            <a:r>
              <a:rPr kumimoji="1" lang="en-US" altLang="zh-CN" sz="2400" b="1" dirty="0">
                <a:solidFill>
                  <a:srgbClr val="0000FF"/>
                </a:solidFill>
                <a:latin typeface="Times New Roman" panose="02020603050405020304" pitchFamily="18" charset="0"/>
                <a:ea typeface="楷体_GB2312" pitchFamily="49" charset="-122"/>
                <a:cs typeface="ˎ̥"/>
              </a:rPr>
              <a:t>(</a:t>
            </a:r>
            <a:r>
              <a:rPr kumimoji="1" lang="en-US" altLang="zh-CN" sz="2400" b="1" i="1" dirty="0">
                <a:solidFill>
                  <a:srgbClr val="0000FF"/>
                </a:solidFill>
                <a:latin typeface="Times New Roman" panose="02020603050405020304" pitchFamily="18" charset="0"/>
                <a:ea typeface="楷体_GB2312" pitchFamily="49" charset="-122"/>
                <a:cs typeface="ˎ̥"/>
              </a:rPr>
              <a:t>A</a:t>
            </a:r>
            <a:r>
              <a:rPr kumimoji="1" lang="en-US" altLang="zh-CN" sz="2400" b="1" baseline="-25000" dirty="0">
                <a:solidFill>
                  <a:srgbClr val="0000FF"/>
                </a:solidFill>
                <a:latin typeface="Times New Roman" panose="02020603050405020304" pitchFamily="18" charset="0"/>
                <a:ea typeface="楷体_GB2312" pitchFamily="49" charset="-122"/>
                <a:cs typeface="ˎ̥"/>
              </a:rPr>
              <a:t>2</a:t>
            </a:r>
            <a:r>
              <a:rPr kumimoji="1" lang="en-US" altLang="zh-CN" sz="2400" b="1" i="1" dirty="0">
                <a:solidFill>
                  <a:srgbClr val="0000FF"/>
                </a:solidFill>
                <a:latin typeface="Times New Roman" panose="02020603050405020304" pitchFamily="18" charset="0"/>
                <a:ea typeface="楷体_GB2312" pitchFamily="49" charset="-122"/>
                <a:cs typeface="ˎ̥"/>
              </a:rPr>
              <a:t>B</a:t>
            </a:r>
            <a:r>
              <a:rPr kumimoji="1" lang="en-US" altLang="zh-CN" sz="2400" b="1" dirty="0">
                <a:solidFill>
                  <a:srgbClr val="0000FF"/>
                </a:solidFill>
                <a:latin typeface="Times New Roman" panose="02020603050405020304" pitchFamily="18" charset="0"/>
                <a:ea typeface="楷体_GB2312" pitchFamily="49" charset="-122"/>
                <a:cs typeface="ˎ̥"/>
              </a:rPr>
              <a:t>)+</a:t>
            </a:r>
            <a:r>
              <a:rPr kumimoji="1" lang="en-US" altLang="zh-CN" sz="2400" b="1" i="1" dirty="0">
                <a:solidFill>
                  <a:srgbClr val="0000FF"/>
                </a:solidFill>
                <a:latin typeface="Times New Roman" panose="02020603050405020304" pitchFamily="18" charset="0"/>
                <a:ea typeface="楷体_GB2312" pitchFamily="49" charset="-122"/>
                <a:cs typeface="ˎ̥"/>
              </a:rPr>
              <a:t>P</a:t>
            </a:r>
            <a:r>
              <a:rPr kumimoji="1" lang="en-US" altLang="zh-CN" sz="2400" b="1" dirty="0">
                <a:solidFill>
                  <a:srgbClr val="0000FF"/>
                </a:solidFill>
                <a:latin typeface="Times New Roman" panose="02020603050405020304" pitchFamily="18" charset="0"/>
                <a:ea typeface="楷体_GB2312" pitchFamily="49" charset="-122"/>
                <a:cs typeface="ˎ̥"/>
              </a:rPr>
              <a:t>(</a:t>
            </a:r>
            <a:r>
              <a:rPr kumimoji="1" lang="en-US" altLang="zh-CN" sz="2400" b="1" i="1" dirty="0">
                <a:solidFill>
                  <a:srgbClr val="0000FF"/>
                </a:solidFill>
                <a:latin typeface="Times New Roman" panose="02020603050405020304" pitchFamily="18" charset="0"/>
                <a:ea typeface="楷体_GB2312" pitchFamily="49" charset="-122"/>
                <a:cs typeface="ˎ̥"/>
              </a:rPr>
              <a:t>A</a:t>
            </a:r>
            <a:r>
              <a:rPr kumimoji="1" lang="en-US" altLang="zh-CN" sz="2400" b="1" baseline="-25000" dirty="0">
                <a:solidFill>
                  <a:srgbClr val="0000FF"/>
                </a:solidFill>
                <a:latin typeface="Times New Roman" panose="02020603050405020304" pitchFamily="18" charset="0"/>
                <a:ea typeface="楷体_GB2312" pitchFamily="49" charset="-122"/>
                <a:cs typeface="ˎ̥"/>
              </a:rPr>
              <a:t>3</a:t>
            </a:r>
            <a:r>
              <a:rPr kumimoji="1" lang="en-US" altLang="zh-CN" sz="2400" b="1" i="1" dirty="0">
                <a:solidFill>
                  <a:srgbClr val="0000FF"/>
                </a:solidFill>
                <a:latin typeface="Times New Roman" panose="02020603050405020304" pitchFamily="18" charset="0"/>
                <a:ea typeface="楷体_GB2312" pitchFamily="49" charset="-122"/>
                <a:cs typeface="ˎ̥"/>
              </a:rPr>
              <a:t>B</a:t>
            </a:r>
            <a:r>
              <a:rPr kumimoji="1" lang="en-US" altLang="zh-CN" sz="2400" b="1" dirty="0">
                <a:solidFill>
                  <a:srgbClr val="0000FF"/>
                </a:solidFill>
                <a:latin typeface="Times New Roman" panose="02020603050405020304" pitchFamily="18" charset="0"/>
                <a:ea typeface="楷体_GB2312" pitchFamily="49" charset="-122"/>
                <a:cs typeface="ˎ̥"/>
              </a:rPr>
              <a:t>)</a:t>
            </a:r>
            <a:endParaRPr lang="en-US" altLang="zh-CN" sz="2400" dirty="0">
              <a:solidFill>
                <a:srgbClr val="0000FF"/>
              </a:solidFill>
              <a:latin typeface="Times New Roman" panose="02020603050405020304" pitchFamily="18" charset="0"/>
              <a:ea typeface="楷体_GB2312" pitchFamily="49" charset="-122"/>
              <a:cs typeface="ˎ̥"/>
            </a:endParaRPr>
          </a:p>
        </p:txBody>
      </p:sp>
      <p:sp>
        <p:nvSpPr>
          <p:cNvPr id="30" name="AutoShape 30">
            <a:extLst>
              <a:ext uri="{FF2B5EF4-FFF2-40B4-BE49-F238E27FC236}">
                <a16:creationId xmlns:a16="http://schemas.microsoft.com/office/drawing/2014/main" id="{B48D105F-7AEF-4F86-9CEE-D576A44908D0}"/>
              </a:ext>
            </a:extLst>
          </p:cNvPr>
          <p:cNvSpPr>
            <a:spLocks noChangeArrowheads="1"/>
          </p:cNvSpPr>
          <p:nvPr/>
        </p:nvSpPr>
        <p:spPr bwMode="auto">
          <a:xfrm>
            <a:off x="609600" y="5638800"/>
            <a:ext cx="2514600" cy="685800"/>
          </a:xfrm>
          <a:prstGeom prst="wedgeRectCallout">
            <a:avLst>
              <a:gd name="adj1" fmla="val 68560"/>
              <a:gd name="adj2" fmla="val -4861"/>
            </a:avLst>
          </a:prstGeom>
          <a:solidFill>
            <a:srgbClr val="800000"/>
          </a:solidFill>
          <a:ln w="9525">
            <a:solidFill>
              <a:srgbClr val="FFFF99"/>
            </a:solidFill>
            <a:miter lim="800000"/>
            <a:headEnd/>
            <a:tailEnd/>
          </a:ln>
        </p:spPr>
        <p:txBody>
          <a:bodyPr wrap="none" anchor="ctr"/>
          <a:lstStyle/>
          <a:p>
            <a:pPr algn="ctr"/>
            <a:r>
              <a:rPr kumimoji="1" lang="zh-CN" altLang="en-US" sz="2400">
                <a:solidFill>
                  <a:schemeClr val="bg1"/>
                </a:solidFill>
                <a:latin typeface="楷体_GB2312" pitchFamily="49" charset="-122"/>
                <a:ea typeface="楷体_GB2312" pitchFamily="49" charset="-122"/>
              </a:rPr>
              <a:t>运用加法公式得</a:t>
            </a:r>
            <a:endParaRPr lang="zh-CN" altLang="en-US" sz="2400">
              <a:solidFill>
                <a:schemeClr val="bg1"/>
              </a:solidFill>
              <a:latin typeface="楷体_GB2312" pitchFamily="49" charset="-122"/>
              <a:ea typeface="楷体_GB2312" pitchFamily="49" charset="-122"/>
            </a:endParaRPr>
          </a:p>
        </p:txBody>
      </p:sp>
    </p:spTree>
    <p:extLst>
      <p:ext uri="{BB962C8B-B14F-4D97-AF65-F5344CB8AC3E}">
        <p14:creationId xmlns:p14="http://schemas.microsoft.com/office/powerpoint/2010/main" val="4053480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ppt_x"/>
                                          </p:val>
                                        </p:tav>
                                        <p:tav tm="100000">
                                          <p:val>
                                            <p:strVal val="#ppt_x"/>
                                          </p:val>
                                        </p:tav>
                                      </p:tavLst>
                                    </p:anim>
                                    <p:anim calcmode="lin" valueType="num">
                                      <p:cBhvr additive="base">
                                        <p:cTn id="13"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left)">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0-#ppt_w/2"/>
                                          </p:val>
                                        </p:tav>
                                        <p:tav tm="100000">
                                          <p:val>
                                            <p:strVal val="#ppt_x"/>
                                          </p:val>
                                        </p:tav>
                                      </p:tavLst>
                                    </p:anim>
                                    <p:anim calcmode="lin" valueType="num">
                                      <p:cBhvr additive="base">
                                        <p:cTn id="24" dur="500" fill="hold"/>
                                        <p:tgtEl>
                                          <p:spTgt spid="27"/>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grpId="0" nodeType="after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ppt_x"/>
                                          </p:val>
                                        </p:tav>
                                        <p:tav tm="100000">
                                          <p:val>
                                            <p:strVal val="#ppt_x"/>
                                          </p:val>
                                        </p:tav>
                                      </p:tavLst>
                                    </p:anim>
                                    <p:anim calcmode="lin" valueType="num">
                                      <p:cBhvr additive="base">
                                        <p:cTn id="29"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26" grpId="0" autoUpdateAnimBg="0"/>
      <p:bldP spid="27" grpId="0" autoUpdateAnimBg="0"/>
      <p:bldP spid="28" grpId="0" autoUpdateAnimBg="0"/>
      <p:bldP spid="29" grpId="0" autoUpdateAnimBg="0"/>
      <p:bldP spid="30"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212765-1F6E-4B3E-8A10-45CB782FAF0B}"/>
              </a:ext>
            </a:extLst>
          </p:cNvPr>
          <p:cNvSpPr>
            <a:spLocks noGrp="1"/>
          </p:cNvSpPr>
          <p:nvPr>
            <p:ph type="title"/>
          </p:nvPr>
        </p:nvSpPr>
        <p:spPr/>
        <p:txBody>
          <a:bodyPr/>
          <a:lstStyle/>
          <a:p>
            <a:r>
              <a:rPr lang="en-US" altLang="zh-CN" dirty="0"/>
              <a:t>3.3-2 </a:t>
            </a:r>
            <a:r>
              <a:rPr lang="zh-CN" altLang="en-US" dirty="0"/>
              <a:t>全概率公式</a:t>
            </a:r>
          </a:p>
        </p:txBody>
      </p:sp>
      <p:sp>
        <p:nvSpPr>
          <p:cNvPr id="3" name="内容占位符 2">
            <a:extLst>
              <a:ext uri="{FF2B5EF4-FFF2-40B4-BE49-F238E27FC236}">
                <a16:creationId xmlns:a16="http://schemas.microsoft.com/office/drawing/2014/main" id="{BD50462D-78C7-4A33-A848-6FD37D21E668}"/>
              </a:ext>
            </a:extLst>
          </p:cNvPr>
          <p:cNvSpPr>
            <a:spLocks noGrp="1"/>
          </p:cNvSpPr>
          <p:nvPr>
            <p:ph idx="1"/>
          </p:nvPr>
        </p:nvSpPr>
        <p:spPr/>
        <p:txBody>
          <a:bodyPr/>
          <a:lstStyle/>
          <a:p>
            <a:endParaRPr lang="zh-CN" altLang="en-US"/>
          </a:p>
        </p:txBody>
      </p:sp>
      <p:sp>
        <p:nvSpPr>
          <p:cNvPr id="4" name="Rectangle 4">
            <a:extLst>
              <a:ext uri="{FF2B5EF4-FFF2-40B4-BE49-F238E27FC236}">
                <a16:creationId xmlns:a16="http://schemas.microsoft.com/office/drawing/2014/main" id="{C801FB6D-4AFC-45A4-A819-A5A898719EA1}"/>
              </a:ext>
            </a:extLst>
          </p:cNvPr>
          <p:cNvSpPr>
            <a:spLocks noChangeArrowheads="1"/>
          </p:cNvSpPr>
          <p:nvPr/>
        </p:nvSpPr>
        <p:spPr bwMode="auto">
          <a:xfrm>
            <a:off x="3352800" y="944563"/>
            <a:ext cx="4637088" cy="519112"/>
          </a:xfrm>
          <a:prstGeom prst="rect">
            <a:avLst/>
          </a:prstGeom>
          <a:noFill/>
          <a:ln>
            <a:noFill/>
          </a:ln>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rgbClr val="FFFF99"/>
                </a:solidFill>
                <a:miter lim="800000"/>
                <a:headEnd/>
                <a:tailEnd/>
              </a14:hiddenLine>
            </a:ext>
          </a:extLst>
        </p:spPr>
        <p:txBody>
          <a:bodyPr anchor="ctr">
            <a:spAutoFit/>
          </a:bodyPr>
          <a:lstStyle/>
          <a:p>
            <a:pPr algn="ctr"/>
            <a:r>
              <a:rPr kumimoji="1" lang="en-US" altLang="zh-CN" sz="2800" b="1" i="1">
                <a:solidFill>
                  <a:srgbClr val="000000"/>
                </a:solidFill>
                <a:latin typeface="Times New Roman" panose="02020603050405020304" pitchFamily="18" charset="0"/>
                <a:ea typeface="楷体_GB2312" pitchFamily="49" charset="-122"/>
                <a:cs typeface="ˎ̥"/>
              </a:rPr>
              <a:t>P</a:t>
            </a:r>
            <a:r>
              <a:rPr kumimoji="1" lang="en-US" altLang="zh-CN" sz="2800" b="1">
                <a:solidFill>
                  <a:srgbClr val="000000"/>
                </a:solidFill>
                <a:latin typeface="Times New Roman" panose="02020603050405020304" pitchFamily="18" charset="0"/>
                <a:ea typeface="楷体_GB2312" pitchFamily="49" charset="-122"/>
                <a:cs typeface="ˎ̥"/>
              </a:rPr>
              <a:t>(</a:t>
            </a:r>
            <a:r>
              <a:rPr kumimoji="1" lang="en-US" altLang="zh-CN" sz="2800" b="1" i="1">
                <a:solidFill>
                  <a:srgbClr val="000000"/>
                </a:solidFill>
                <a:latin typeface="Times New Roman" panose="02020603050405020304" pitchFamily="18" charset="0"/>
                <a:ea typeface="楷体_GB2312" pitchFamily="49" charset="-122"/>
                <a:cs typeface="ˎ̥"/>
              </a:rPr>
              <a:t>B</a:t>
            </a:r>
            <a:r>
              <a:rPr kumimoji="1" lang="en-US" altLang="zh-CN" sz="2800" b="1">
                <a:solidFill>
                  <a:srgbClr val="000000"/>
                </a:solidFill>
                <a:latin typeface="Times New Roman" panose="02020603050405020304" pitchFamily="18" charset="0"/>
                <a:ea typeface="楷体_GB2312" pitchFamily="49" charset="-122"/>
                <a:cs typeface="ˎ̥"/>
              </a:rPr>
              <a:t>)=</a:t>
            </a:r>
            <a:r>
              <a:rPr kumimoji="1" lang="en-US" altLang="zh-CN" sz="2800" b="1" i="1">
                <a:solidFill>
                  <a:srgbClr val="000000"/>
                </a:solidFill>
                <a:latin typeface="Times New Roman" panose="02020603050405020304" pitchFamily="18" charset="0"/>
                <a:ea typeface="楷体_GB2312" pitchFamily="49" charset="-122"/>
                <a:cs typeface="ˎ̥"/>
              </a:rPr>
              <a:t>P</a:t>
            </a:r>
            <a:r>
              <a:rPr kumimoji="1" lang="en-US" altLang="zh-CN" sz="2800" b="1">
                <a:solidFill>
                  <a:srgbClr val="000000"/>
                </a:solidFill>
                <a:latin typeface="Times New Roman" panose="02020603050405020304" pitchFamily="18" charset="0"/>
                <a:ea typeface="楷体_GB2312" pitchFamily="49" charset="-122"/>
                <a:cs typeface="ˎ̥"/>
              </a:rPr>
              <a:t>(</a:t>
            </a:r>
            <a:r>
              <a:rPr kumimoji="1" lang="en-US" altLang="zh-CN" sz="2800" b="1" i="1">
                <a:solidFill>
                  <a:srgbClr val="000000"/>
                </a:solidFill>
                <a:latin typeface="Times New Roman" panose="02020603050405020304" pitchFamily="18" charset="0"/>
                <a:ea typeface="楷体_GB2312" pitchFamily="49" charset="-122"/>
                <a:cs typeface="ˎ̥"/>
              </a:rPr>
              <a:t>A</a:t>
            </a:r>
            <a:r>
              <a:rPr kumimoji="1" lang="en-US" altLang="zh-CN" sz="2800" b="1" baseline="-25000">
                <a:solidFill>
                  <a:srgbClr val="000000"/>
                </a:solidFill>
                <a:latin typeface="Times New Roman" panose="02020603050405020304" pitchFamily="18" charset="0"/>
                <a:ea typeface="楷体_GB2312" pitchFamily="49" charset="-122"/>
                <a:cs typeface="ˎ̥"/>
              </a:rPr>
              <a:t>1</a:t>
            </a:r>
            <a:r>
              <a:rPr kumimoji="1" lang="en-US" altLang="zh-CN" sz="2800" b="1" i="1">
                <a:solidFill>
                  <a:srgbClr val="000000"/>
                </a:solidFill>
                <a:latin typeface="Times New Roman" panose="02020603050405020304" pitchFamily="18" charset="0"/>
                <a:ea typeface="楷体_GB2312" pitchFamily="49" charset="-122"/>
                <a:cs typeface="ˎ̥"/>
              </a:rPr>
              <a:t>B</a:t>
            </a:r>
            <a:r>
              <a:rPr kumimoji="1" lang="en-US" altLang="zh-CN" sz="2800" b="1">
                <a:solidFill>
                  <a:srgbClr val="000000"/>
                </a:solidFill>
                <a:latin typeface="Times New Roman" panose="02020603050405020304" pitchFamily="18" charset="0"/>
                <a:ea typeface="楷体_GB2312" pitchFamily="49" charset="-122"/>
                <a:cs typeface="ˎ̥"/>
              </a:rPr>
              <a:t>)+</a:t>
            </a:r>
            <a:r>
              <a:rPr kumimoji="1" lang="en-US" altLang="zh-CN" sz="2800" b="1" i="1">
                <a:solidFill>
                  <a:srgbClr val="000000"/>
                </a:solidFill>
                <a:latin typeface="Times New Roman" panose="02020603050405020304" pitchFamily="18" charset="0"/>
                <a:ea typeface="楷体_GB2312" pitchFamily="49" charset="-122"/>
                <a:cs typeface="ˎ̥"/>
              </a:rPr>
              <a:t>P</a:t>
            </a:r>
            <a:r>
              <a:rPr kumimoji="1" lang="en-US" altLang="zh-CN" sz="2800" b="1">
                <a:solidFill>
                  <a:srgbClr val="000000"/>
                </a:solidFill>
                <a:latin typeface="Times New Roman" panose="02020603050405020304" pitchFamily="18" charset="0"/>
                <a:ea typeface="楷体_GB2312" pitchFamily="49" charset="-122"/>
                <a:cs typeface="ˎ̥"/>
              </a:rPr>
              <a:t>(</a:t>
            </a:r>
            <a:r>
              <a:rPr kumimoji="1" lang="en-US" altLang="zh-CN" sz="2800" b="1" i="1">
                <a:solidFill>
                  <a:srgbClr val="000000"/>
                </a:solidFill>
                <a:latin typeface="Times New Roman" panose="02020603050405020304" pitchFamily="18" charset="0"/>
                <a:ea typeface="楷体_GB2312" pitchFamily="49" charset="-122"/>
                <a:cs typeface="ˎ̥"/>
              </a:rPr>
              <a:t>A</a:t>
            </a:r>
            <a:r>
              <a:rPr kumimoji="1" lang="en-US" altLang="zh-CN" sz="2800" b="1" baseline="-25000">
                <a:solidFill>
                  <a:srgbClr val="000000"/>
                </a:solidFill>
                <a:latin typeface="Times New Roman" panose="02020603050405020304" pitchFamily="18" charset="0"/>
                <a:ea typeface="楷体_GB2312" pitchFamily="49" charset="-122"/>
                <a:cs typeface="ˎ̥"/>
              </a:rPr>
              <a:t>2</a:t>
            </a:r>
            <a:r>
              <a:rPr kumimoji="1" lang="en-US" altLang="zh-CN" sz="2800" b="1" i="1">
                <a:solidFill>
                  <a:srgbClr val="000000"/>
                </a:solidFill>
                <a:latin typeface="Times New Roman" panose="02020603050405020304" pitchFamily="18" charset="0"/>
                <a:ea typeface="楷体_GB2312" pitchFamily="49" charset="-122"/>
                <a:cs typeface="ˎ̥"/>
              </a:rPr>
              <a:t>B</a:t>
            </a:r>
            <a:r>
              <a:rPr kumimoji="1" lang="en-US" altLang="zh-CN" sz="2800" b="1">
                <a:solidFill>
                  <a:srgbClr val="000000"/>
                </a:solidFill>
                <a:latin typeface="Times New Roman" panose="02020603050405020304" pitchFamily="18" charset="0"/>
                <a:ea typeface="楷体_GB2312" pitchFamily="49" charset="-122"/>
                <a:cs typeface="ˎ̥"/>
              </a:rPr>
              <a:t>)+</a:t>
            </a:r>
            <a:r>
              <a:rPr kumimoji="1" lang="en-US" altLang="zh-CN" sz="2800" b="1" i="1">
                <a:solidFill>
                  <a:srgbClr val="000000"/>
                </a:solidFill>
                <a:latin typeface="Times New Roman" panose="02020603050405020304" pitchFamily="18" charset="0"/>
                <a:ea typeface="楷体_GB2312" pitchFamily="49" charset="-122"/>
                <a:cs typeface="ˎ̥"/>
              </a:rPr>
              <a:t>P</a:t>
            </a:r>
            <a:r>
              <a:rPr kumimoji="1" lang="en-US" altLang="zh-CN" sz="2800" b="1">
                <a:solidFill>
                  <a:srgbClr val="000000"/>
                </a:solidFill>
                <a:latin typeface="Times New Roman" panose="02020603050405020304" pitchFamily="18" charset="0"/>
                <a:ea typeface="楷体_GB2312" pitchFamily="49" charset="-122"/>
                <a:cs typeface="ˎ̥"/>
              </a:rPr>
              <a:t>(</a:t>
            </a:r>
            <a:r>
              <a:rPr kumimoji="1" lang="en-US" altLang="zh-CN" sz="2800" b="1" i="1">
                <a:solidFill>
                  <a:srgbClr val="000000"/>
                </a:solidFill>
                <a:latin typeface="Times New Roman" panose="02020603050405020304" pitchFamily="18" charset="0"/>
                <a:ea typeface="楷体_GB2312" pitchFamily="49" charset="-122"/>
                <a:cs typeface="ˎ̥"/>
              </a:rPr>
              <a:t>A</a:t>
            </a:r>
            <a:r>
              <a:rPr kumimoji="1" lang="en-US" altLang="zh-CN" sz="2800" b="1" baseline="-25000">
                <a:solidFill>
                  <a:srgbClr val="000000"/>
                </a:solidFill>
                <a:latin typeface="Times New Roman" panose="02020603050405020304" pitchFamily="18" charset="0"/>
                <a:ea typeface="楷体_GB2312" pitchFamily="49" charset="-122"/>
                <a:cs typeface="ˎ̥"/>
              </a:rPr>
              <a:t>3</a:t>
            </a:r>
            <a:r>
              <a:rPr kumimoji="1" lang="en-US" altLang="zh-CN" sz="2800" b="1" i="1">
                <a:solidFill>
                  <a:srgbClr val="000000"/>
                </a:solidFill>
                <a:latin typeface="Times New Roman" panose="02020603050405020304" pitchFamily="18" charset="0"/>
                <a:ea typeface="楷体_GB2312" pitchFamily="49" charset="-122"/>
                <a:cs typeface="ˎ̥"/>
              </a:rPr>
              <a:t>B</a:t>
            </a:r>
            <a:r>
              <a:rPr kumimoji="1" lang="en-US" altLang="zh-CN" sz="2800" b="1">
                <a:solidFill>
                  <a:srgbClr val="000000"/>
                </a:solidFill>
                <a:latin typeface="Times New Roman" panose="02020603050405020304" pitchFamily="18" charset="0"/>
                <a:ea typeface="楷体_GB2312" pitchFamily="49" charset="-122"/>
                <a:cs typeface="ˎ̥"/>
              </a:rPr>
              <a:t>)</a:t>
            </a:r>
            <a:endParaRPr lang="en-US" altLang="zh-CN" sz="2800">
              <a:solidFill>
                <a:srgbClr val="000000"/>
              </a:solidFill>
              <a:latin typeface="Times New Roman" panose="02020603050405020304" pitchFamily="18" charset="0"/>
              <a:ea typeface="楷体_GB2312" pitchFamily="49" charset="-122"/>
              <a:cs typeface="ˎ̥"/>
            </a:endParaRPr>
          </a:p>
        </p:txBody>
      </p:sp>
      <p:pic>
        <p:nvPicPr>
          <p:cNvPr id="5" name="Picture 5">
            <a:extLst>
              <a:ext uri="{FF2B5EF4-FFF2-40B4-BE49-F238E27FC236}">
                <a16:creationId xmlns:a16="http://schemas.microsoft.com/office/drawing/2014/main" id="{5FA7AE80-ABA8-49AF-BA36-7AE5D541F5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600200"/>
            <a:ext cx="3124200" cy="993775"/>
          </a:xfrm>
          <a:prstGeom prst="rect">
            <a:avLst/>
          </a:prstGeom>
          <a:noFill/>
          <a:ln>
            <a:noFill/>
          </a:ln>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rgbClr val="FFFF99"/>
                </a:solidFill>
                <a:miter lim="800000"/>
                <a:headEnd/>
                <a:tailEnd/>
              </a14:hiddenLine>
            </a:ext>
          </a:extLst>
        </p:spPr>
      </p:pic>
      <p:sp>
        <p:nvSpPr>
          <p:cNvPr id="6" name="AutoShape 6">
            <a:extLst>
              <a:ext uri="{FF2B5EF4-FFF2-40B4-BE49-F238E27FC236}">
                <a16:creationId xmlns:a16="http://schemas.microsoft.com/office/drawing/2014/main" id="{366A2F9F-F2C8-4E82-96D3-5C71690610B1}"/>
              </a:ext>
            </a:extLst>
          </p:cNvPr>
          <p:cNvSpPr>
            <a:spLocks noChangeArrowheads="1"/>
          </p:cNvSpPr>
          <p:nvPr/>
        </p:nvSpPr>
        <p:spPr bwMode="auto">
          <a:xfrm>
            <a:off x="381000" y="2971800"/>
            <a:ext cx="3048000" cy="1143000"/>
          </a:xfrm>
          <a:prstGeom prst="wedgeRoundRectCallout">
            <a:avLst>
              <a:gd name="adj1" fmla="val 69898"/>
              <a:gd name="adj2" fmla="val -92361"/>
              <a:gd name="adj3" fmla="val 16667"/>
            </a:avLst>
          </a:prstGeom>
          <a:solidFill>
            <a:srgbClr val="660033"/>
          </a:solidFill>
          <a:ln w="9525">
            <a:solidFill>
              <a:srgbClr val="FFFF99"/>
            </a:solidFill>
            <a:miter lim="800000"/>
            <a:headEnd/>
            <a:tailEnd/>
          </a:ln>
        </p:spPr>
        <p:txBody>
          <a:bodyPr wrap="none" anchor="ctr"/>
          <a:lstStyle/>
          <a:p>
            <a:pPr eaLnBrk="0" hangingPunct="0"/>
            <a:r>
              <a:rPr kumimoji="1" lang="zh-CN" altLang="en-US" sz="2800">
                <a:solidFill>
                  <a:schemeClr val="bg1"/>
                </a:solidFill>
                <a:latin typeface="楷体_GB2312" pitchFamily="49" charset="-122"/>
                <a:ea typeface="楷体_GB2312" pitchFamily="49" charset="-122"/>
              </a:rPr>
              <a:t>对求和中的每一项 </a:t>
            </a:r>
            <a:endParaRPr kumimoji="1" lang="zh-CN" altLang="en-US" sz="2800">
              <a:solidFill>
                <a:schemeClr val="bg1"/>
              </a:solidFill>
              <a:latin typeface="楷体_GB2312" pitchFamily="49" charset="-122"/>
              <a:ea typeface="楷体_GB2312" pitchFamily="49" charset="-122"/>
              <a:cs typeface="ˎ̥"/>
            </a:endParaRPr>
          </a:p>
          <a:p>
            <a:pPr eaLnBrk="0" hangingPunct="0"/>
            <a:r>
              <a:rPr kumimoji="1" lang="zh-CN" altLang="en-US" sz="2800">
                <a:solidFill>
                  <a:schemeClr val="bg1"/>
                </a:solidFill>
                <a:latin typeface="楷体_GB2312" pitchFamily="49" charset="-122"/>
                <a:ea typeface="楷体_GB2312" pitchFamily="49" charset="-122"/>
              </a:rPr>
              <a:t>运用乘法公式可得</a:t>
            </a:r>
            <a:endParaRPr lang="zh-CN" altLang="en-US" sz="2800">
              <a:solidFill>
                <a:schemeClr val="bg1"/>
              </a:solidFill>
              <a:latin typeface="楷体_GB2312" pitchFamily="49" charset="-122"/>
              <a:ea typeface="楷体_GB2312" pitchFamily="49" charset="-122"/>
            </a:endParaRPr>
          </a:p>
        </p:txBody>
      </p:sp>
      <p:sp>
        <p:nvSpPr>
          <p:cNvPr id="7" name="Rectangle 7">
            <a:extLst>
              <a:ext uri="{FF2B5EF4-FFF2-40B4-BE49-F238E27FC236}">
                <a16:creationId xmlns:a16="http://schemas.microsoft.com/office/drawing/2014/main" id="{23557FDD-E8A5-48C2-807C-77951C24EC2D}"/>
              </a:ext>
            </a:extLst>
          </p:cNvPr>
          <p:cNvSpPr>
            <a:spLocks noChangeArrowheads="1"/>
          </p:cNvSpPr>
          <p:nvPr/>
        </p:nvSpPr>
        <p:spPr bwMode="auto">
          <a:xfrm>
            <a:off x="3852863" y="3124200"/>
            <a:ext cx="4568825" cy="519113"/>
          </a:xfrm>
          <a:prstGeom prst="rect">
            <a:avLst/>
          </a:prstGeom>
          <a:noFill/>
          <a:ln>
            <a:noFill/>
          </a:ln>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rgbClr val="FFFF99"/>
                </a:solidFill>
                <a:miter lim="800000"/>
                <a:headEnd/>
                <a:tailEnd/>
              </a14:hiddenLine>
            </a:ext>
          </a:extLst>
        </p:spPr>
        <p:txBody>
          <a:bodyPr wrap="none" anchor="ctr">
            <a:spAutoFit/>
          </a:bodyPr>
          <a:lstStyle/>
          <a:p>
            <a:pPr algn="ctr"/>
            <a:r>
              <a:rPr kumimoji="1" lang="zh-CN" altLang="en-US" sz="2800" b="1">
                <a:solidFill>
                  <a:srgbClr val="000000"/>
                </a:solidFill>
                <a:latin typeface="楷体_GB2312" pitchFamily="49" charset="-122"/>
                <a:ea typeface="楷体_GB2312" pitchFamily="49" charset="-122"/>
              </a:rPr>
              <a:t>代入数据计算得：</a:t>
            </a:r>
            <a:r>
              <a:rPr kumimoji="1" lang="en-US" altLang="zh-CN" sz="2800" b="1" i="1">
                <a:solidFill>
                  <a:srgbClr val="000000"/>
                </a:solidFill>
                <a:latin typeface="Times New Roman" panose="02020603050405020304" pitchFamily="18" charset="0"/>
                <a:ea typeface="楷体_GB2312" pitchFamily="49" charset="-122"/>
                <a:cs typeface="ˎ̥"/>
              </a:rPr>
              <a:t>P</a:t>
            </a:r>
            <a:r>
              <a:rPr kumimoji="1" lang="en-US" altLang="zh-CN" sz="2800" b="1">
                <a:solidFill>
                  <a:srgbClr val="000000"/>
                </a:solidFill>
                <a:latin typeface="Times New Roman" panose="02020603050405020304" pitchFamily="18" charset="0"/>
                <a:ea typeface="楷体_GB2312" pitchFamily="49" charset="-122"/>
                <a:cs typeface="ˎ̥"/>
              </a:rPr>
              <a:t>(</a:t>
            </a:r>
            <a:r>
              <a:rPr kumimoji="1" lang="en-US" altLang="zh-CN" sz="2800" b="1" i="1">
                <a:solidFill>
                  <a:srgbClr val="000000"/>
                </a:solidFill>
                <a:latin typeface="Times New Roman" panose="02020603050405020304" pitchFamily="18" charset="0"/>
                <a:ea typeface="楷体_GB2312" pitchFamily="49" charset="-122"/>
                <a:cs typeface="ˎ̥"/>
              </a:rPr>
              <a:t>B</a:t>
            </a:r>
            <a:r>
              <a:rPr kumimoji="1" lang="en-US" altLang="zh-CN" sz="2800" b="1">
                <a:solidFill>
                  <a:srgbClr val="000000"/>
                </a:solidFill>
                <a:latin typeface="Times New Roman" panose="02020603050405020304" pitchFamily="18" charset="0"/>
                <a:ea typeface="楷体_GB2312" pitchFamily="49" charset="-122"/>
                <a:cs typeface="ˎ̥"/>
              </a:rPr>
              <a:t>)=8/15</a:t>
            </a:r>
            <a:endParaRPr lang="en-US" altLang="zh-CN" sz="2800">
              <a:solidFill>
                <a:srgbClr val="000000"/>
              </a:solidFill>
              <a:latin typeface="Times New Roman" panose="02020603050405020304" pitchFamily="18" charset="0"/>
              <a:ea typeface="楷体_GB2312" pitchFamily="49" charset="-122"/>
            </a:endParaRPr>
          </a:p>
        </p:txBody>
      </p:sp>
      <p:sp>
        <p:nvSpPr>
          <p:cNvPr id="8" name="Text Box 8">
            <a:extLst>
              <a:ext uri="{FF2B5EF4-FFF2-40B4-BE49-F238E27FC236}">
                <a16:creationId xmlns:a16="http://schemas.microsoft.com/office/drawing/2014/main" id="{409DCC42-1244-4ADE-AE92-B66977B259A7}"/>
              </a:ext>
            </a:extLst>
          </p:cNvPr>
          <p:cNvSpPr txBox="1">
            <a:spLocks noChangeArrowheads="1"/>
          </p:cNvSpPr>
          <p:nvPr/>
        </p:nvSpPr>
        <p:spPr bwMode="auto">
          <a:xfrm>
            <a:off x="1066800" y="4876800"/>
            <a:ext cx="7010400" cy="1117600"/>
          </a:xfrm>
          <a:prstGeom prst="rect">
            <a:avLst/>
          </a:prstGeom>
          <a:noFill/>
          <a:ln>
            <a:noFill/>
          </a:ln>
          <a:extLst>
            <a:ext uri="{909E8E84-426E-40DD-AFC4-6F175D3DCCD1}">
              <a14:hiddenFill xmlns:a14="http://schemas.microsoft.com/office/drawing/2010/main">
                <a:solidFill>
                  <a:srgbClr val="660033"/>
                </a:solidFill>
              </a14:hiddenFill>
            </a:ext>
            <a:ext uri="{91240B29-F687-4F45-9708-019B960494DF}">
              <a14:hiddenLine xmlns:a14="http://schemas.microsoft.com/office/drawing/2010/main" w="9525">
                <a:solidFill>
                  <a:srgbClr val="FFFF99"/>
                </a:solidFill>
                <a:miter lim="800000"/>
                <a:headEnd/>
                <a:tailEnd/>
              </a14:hiddenLine>
            </a:ext>
          </a:extLst>
        </p:spPr>
        <p:txBody>
          <a:bodyPr>
            <a:spAutoFit/>
          </a:bodyPr>
          <a:lstStyle/>
          <a:p>
            <a:pPr algn="just" eaLnBrk="0" hangingPunct="0">
              <a:lnSpc>
                <a:spcPct val="120000"/>
              </a:lnSpc>
            </a:pPr>
            <a:r>
              <a:rPr kumimoji="1" lang="zh-CN" altLang="en-US" sz="2800" b="1">
                <a:solidFill>
                  <a:srgbClr val="000000"/>
                </a:solidFill>
                <a:latin typeface="楷体_GB2312" pitchFamily="49" charset="-122"/>
                <a:ea typeface="楷体_GB2312" pitchFamily="49" charset="-122"/>
              </a:rPr>
              <a:t>将此例中所用的方法推广到一般的情形，就得到在概率计算中常用的</a:t>
            </a:r>
            <a:r>
              <a:rPr kumimoji="1" lang="zh-CN" altLang="en-US" sz="2800" b="1">
                <a:solidFill>
                  <a:srgbClr val="FF0000"/>
                </a:solidFill>
                <a:latin typeface="楷体_GB2312" pitchFamily="49" charset="-122"/>
                <a:ea typeface="楷体_GB2312" pitchFamily="49" charset="-122"/>
              </a:rPr>
              <a:t>全概率公式</a:t>
            </a:r>
            <a:r>
              <a:rPr kumimoji="1" lang="zh-CN" altLang="en-US" sz="2800" b="1">
                <a:solidFill>
                  <a:srgbClr val="000000"/>
                </a:solidFill>
                <a:latin typeface="楷体_GB2312" pitchFamily="49" charset="-122"/>
                <a:ea typeface="楷体_GB2312" pitchFamily="49" charset="-122"/>
              </a:rPr>
              <a:t>。 </a:t>
            </a:r>
            <a:endParaRPr lang="zh-CN" altLang="en-US" sz="2800">
              <a:solidFill>
                <a:srgbClr val="000000"/>
              </a:solidFill>
              <a:latin typeface="楷体_GB2312" pitchFamily="49" charset="-122"/>
              <a:ea typeface="楷体_GB2312" pitchFamily="49" charset="-122"/>
            </a:endParaRPr>
          </a:p>
        </p:txBody>
      </p:sp>
    </p:spTree>
    <p:extLst>
      <p:ext uri="{BB962C8B-B14F-4D97-AF65-F5344CB8AC3E}">
        <p14:creationId xmlns:p14="http://schemas.microsoft.com/office/powerpoint/2010/main" val="1569243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autoUpdateAnimBg="0"/>
      <p:bldP spid="7" grpId="0" autoUpdateAnimBg="0"/>
      <p:bldP spid="8"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98DDC-C956-4737-BEEF-F207F3AFBCCC}"/>
              </a:ext>
            </a:extLst>
          </p:cNvPr>
          <p:cNvSpPr>
            <a:spLocks noGrp="1"/>
          </p:cNvSpPr>
          <p:nvPr>
            <p:ph type="title"/>
          </p:nvPr>
        </p:nvSpPr>
        <p:spPr/>
        <p:txBody>
          <a:bodyPr/>
          <a:lstStyle/>
          <a:p>
            <a:r>
              <a:rPr lang="en-US" altLang="zh-CN" dirty="0"/>
              <a:t>3.3-2 </a:t>
            </a:r>
            <a:r>
              <a:rPr lang="zh-CN" altLang="en-US" dirty="0"/>
              <a:t>全概率公式</a:t>
            </a:r>
          </a:p>
        </p:txBody>
      </p:sp>
      <p:sp>
        <p:nvSpPr>
          <p:cNvPr id="3" name="内容占位符 2">
            <a:extLst>
              <a:ext uri="{FF2B5EF4-FFF2-40B4-BE49-F238E27FC236}">
                <a16:creationId xmlns:a16="http://schemas.microsoft.com/office/drawing/2014/main" id="{80F385F1-33FA-4359-AF84-5D090FD7C555}"/>
              </a:ext>
            </a:extLst>
          </p:cNvPr>
          <p:cNvSpPr>
            <a:spLocks noGrp="1"/>
          </p:cNvSpPr>
          <p:nvPr>
            <p:ph idx="1"/>
          </p:nvPr>
        </p:nvSpPr>
        <p:spPr/>
        <p:txBody>
          <a:bodyPr/>
          <a:lstStyle/>
          <a:p>
            <a:endParaRPr lang="zh-CN" altLang="en-US" dirty="0"/>
          </a:p>
        </p:txBody>
      </p:sp>
      <p:sp>
        <p:nvSpPr>
          <p:cNvPr id="4" name="Rectangle 2">
            <a:extLst>
              <a:ext uri="{FF2B5EF4-FFF2-40B4-BE49-F238E27FC236}">
                <a16:creationId xmlns:a16="http://schemas.microsoft.com/office/drawing/2014/main" id="{9FC761B4-22CC-48B4-AA22-B37CFC3E6604}"/>
              </a:ext>
            </a:extLst>
          </p:cNvPr>
          <p:cNvSpPr txBox="1">
            <a:spLocks noRot="1" noChangeArrowheads="1"/>
          </p:cNvSpPr>
          <p:nvPr/>
        </p:nvSpPr>
        <p:spPr bwMode="auto">
          <a:xfrm>
            <a:off x="457308" y="698897"/>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baseline="0">
                <a:solidFill>
                  <a:srgbClr val="2C14BC"/>
                </a:solidFill>
                <a:latin typeface="+mj-lt"/>
                <a:ea typeface="+mj-ea"/>
                <a:cs typeface="+mj-cs"/>
              </a:defRPr>
            </a:lvl1pPr>
            <a:lvl2pPr algn="l" rtl="0" eaLnBrk="0" fontAlgn="base" hangingPunct="0">
              <a:spcBef>
                <a:spcPct val="0"/>
              </a:spcBef>
              <a:spcAft>
                <a:spcPct val="0"/>
              </a:spcAft>
              <a:defRPr sz="3200">
                <a:solidFill>
                  <a:schemeClr val="bg1"/>
                </a:solidFill>
                <a:latin typeface="Arial" pitchFamily="34" charset="0"/>
                <a:ea typeface="黑体" pitchFamily="49" charset="-122"/>
              </a:defRPr>
            </a:lvl2pPr>
            <a:lvl3pPr algn="l" rtl="0" eaLnBrk="0" fontAlgn="base" hangingPunct="0">
              <a:spcBef>
                <a:spcPct val="0"/>
              </a:spcBef>
              <a:spcAft>
                <a:spcPct val="0"/>
              </a:spcAft>
              <a:defRPr sz="3200">
                <a:solidFill>
                  <a:schemeClr val="bg1"/>
                </a:solidFill>
                <a:latin typeface="Arial" pitchFamily="34" charset="0"/>
                <a:ea typeface="黑体" pitchFamily="49" charset="-122"/>
              </a:defRPr>
            </a:lvl3pPr>
            <a:lvl4pPr algn="l" rtl="0" eaLnBrk="0" fontAlgn="base" hangingPunct="0">
              <a:spcBef>
                <a:spcPct val="0"/>
              </a:spcBef>
              <a:spcAft>
                <a:spcPct val="0"/>
              </a:spcAft>
              <a:defRPr sz="3200">
                <a:solidFill>
                  <a:schemeClr val="bg1"/>
                </a:solidFill>
                <a:latin typeface="Arial" pitchFamily="34" charset="0"/>
                <a:ea typeface="黑体" pitchFamily="49" charset="-122"/>
              </a:defRPr>
            </a:lvl4pPr>
            <a:lvl5pPr algn="l" rtl="0" eaLnBrk="0" fontAlgn="base" hangingPunct="0">
              <a:spcBef>
                <a:spcPct val="0"/>
              </a:spcBef>
              <a:spcAft>
                <a:spcPct val="0"/>
              </a:spcAft>
              <a:defRPr sz="3200">
                <a:solidFill>
                  <a:schemeClr val="bg1"/>
                </a:solidFill>
                <a:latin typeface="Arial" pitchFamily="34" charset="0"/>
                <a:ea typeface="黑体" pitchFamily="49" charset="-122"/>
              </a:defRPr>
            </a:lvl5pPr>
            <a:lvl6pPr marL="457200" algn="l" rtl="0" eaLnBrk="0" fontAlgn="base" hangingPunct="0">
              <a:spcBef>
                <a:spcPct val="0"/>
              </a:spcBef>
              <a:spcAft>
                <a:spcPct val="0"/>
              </a:spcAft>
              <a:defRPr sz="3200">
                <a:solidFill>
                  <a:schemeClr val="bg1"/>
                </a:solidFill>
                <a:latin typeface="Arial" pitchFamily="34" charset="0"/>
                <a:ea typeface="黑体" pitchFamily="49" charset="-122"/>
              </a:defRPr>
            </a:lvl6pPr>
            <a:lvl7pPr marL="914400" algn="l" rtl="0" eaLnBrk="0" fontAlgn="base" hangingPunct="0">
              <a:spcBef>
                <a:spcPct val="0"/>
              </a:spcBef>
              <a:spcAft>
                <a:spcPct val="0"/>
              </a:spcAft>
              <a:defRPr sz="3200">
                <a:solidFill>
                  <a:schemeClr val="bg1"/>
                </a:solidFill>
                <a:latin typeface="Arial" pitchFamily="34" charset="0"/>
                <a:ea typeface="黑体" pitchFamily="49" charset="-122"/>
              </a:defRPr>
            </a:lvl7pPr>
            <a:lvl8pPr marL="1371600" algn="l" rtl="0" eaLnBrk="0" fontAlgn="base" hangingPunct="0">
              <a:spcBef>
                <a:spcPct val="0"/>
              </a:spcBef>
              <a:spcAft>
                <a:spcPct val="0"/>
              </a:spcAft>
              <a:defRPr sz="3200">
                <a:solidFill>
                  <a:schemeClr val="bg1"/>
                </a:solidFill>
                <a:latin typeface="Arial" pitchFamily="34" charset="0"/>
                <a:ea typeface="黑体" pitchFamily="49" charset="-122"/>
              </a:defRPr>
            </a:lvl8pPr>
            <a:lvl9pPr marL="1828800" algn="l" rtl="0" eaLnBrk="0" fontAlgn="base" hangingPunct="0">
              <a:spcBef>
                <a:spcPct val="0"/>
              </a:spcBef>
              <a:spcAft>
                <a:spcPct val="0"/>
              </a:spcAft>
              <a:defRPr sz="3200">
                <a:solidFill>
                  <a:schemeClr val="bg1"/>
                </a:solidFill>
                <a:latin typeface="Arial" pitchFamily="34" charset="0"/>
                <a:ea typeface="黑体" pitchFamily="49" charset="-122"/>
              </a:defRPr>
            </a:lvl9pPr>
          </a:lstStyle>
          <a:p>
            <a:r>
              <a:rPr lang="zh-CN" altLang="en-US" sz="3600" kern="0" dirty="0">
                <a:latin typeface="宋体" panose="02010600030101010101" pitchFamily="2" charset="-122"/>
              </a:rPr>
              <a:t>全概率公式</a:t>
            </a:r>
          </a:p>
        </p:txBody>
      </p:sp>
      <p:graphicFrame>
        <p:nvGraphicFramePr>
          <p:cNvPr id="5" name="Object 5">
            <a:extLst>
              <a:ext uri="{FF2B5EF4-FFF2-40B4-BE49-F238E27FC236}">
                <a16:creationId xmlns:a16="http://schemas.microsoft.com/office/drawing/2014/main" id="{F14490FA-34F8-40C3-A0BC-205D0B57E12E}"/>
              </a:ext>
            </a:extLst>
          </p:cNvPr>
          <p:cNvGraphicFramePr>
            <a:graphicFrameLocks noChangeAspect="1"/>
          </p:cNvGraphicFramePr>
          <p:nvPr/>
        </p:nvGraphicFramePr>
        <p:xfrm>
          <a:off x="2819400" y="2895600"/>
          <a:ext cx="1524000" cy="966788"/>
        </p:xfrm>
        <a:graphic>
          <a:graphicData uri="http://schemas.openxmlformats.org/presentationml/2006/ole">
            <mc:AlternateContent xmlns:mc="http://schemas.openxmlformats.org/markup-compatibility/2006">
              <mc:Choice xmlns:v="urn:schemas-microsoft-com:vml" Requires="v">
                <p:oleObj spid="_x0000_s23893" name="公式" r:id="rId3" imgW="660240" imgH="419040" progId="Equation.3">
                  <p:embed/>
                </p:oleObj>
              </mc:Choice>
              <mc:Fallback>
                <p:oleObj name="公式" r:id="rId3" imgW="660240" imgH="419040" progId="Equation.3">
                  <p:embed/>
                  <p:pic>
                    <p:nvPicPr>
                      <p:cNvPr id="70661" name="Object 5">
                        <a:extLst>
                          <a:ext uri="{FF2B5EF4-FFF2-40B4-BE49-F238E27FC236}">
                            <a16:creationId xmlns:a16="http://schemas.microsoft.com/office/drawing/2014/main" id="{2A912BFD-8DCD-44AD-8C77-BA8C710E83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2895600"/>
                        <a:ext cx="1524000" cy="966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8">
            <a:extLst>
              <a:ext uri="{FF2B5EF4-FFF2-40B4-BE49-F238E27FC236}">
                <a16:creationId xmlns:a16="http://schemas.microsoft.com/office/drawing/2014/main" id="{705031DB-FD8E-4EAE-BB23-46A2F0390880}"/>
              </a:ext>
            </a:extLst>
          </p:cNvPr>
          <p:cNvGraphicFramePr>
            <a:graphicFrameLocks noChangeAspect="1"/>
          </p:cNvGraphicFramePr>
          <p:nvPr/>
        </p:nvGraphicFramePr>
        <p:xfrm>
          <a:off x="1828800" y="3886200"/>
          <a:ext cx="3810000" cy="960438"/>
        </p:xfrm>
        <a:graphic>
          <a:graphicData uri="http://schemas.openxmlformats.org/presentationml/2006/ole">
            <mc:AlternateContent xmlns:mc="http://schemas.openxmlformats.org/markup-compatibility/2006">
              <mc:Choice xmlns:v="urn:schemas-microsoft-com:vml" Requires="v">
                <p:oleObj spid="_x0000_s23894" name="公式" r:id="rId5" imgW="1663560" imgH="419040" progId="Equation.3">
                  <p:embed/>
                </p:oleObj>
              </mc:Choice>
              <mc:Fallback>
                <p:oleObj name="公式" r:id="rId5" imgW="1663560" imgH="419040" progId="Equation.3">
                  <p:embed/>
                  <p:pic>
                    <p:nvPicPr>
                      <p:cNvPr id="70664" name="Object 8">
                        <a:extLst>
                          <a:ext uri="{FF2B5EF4-FFF2-40B4-BE49-F238E27FC236}">
                            <a16:creationId xmlns:a16="http://schemas.microsoft.com/office/drawing/2014/main" id="{28C3B469-C8A2-4516-8407-48538859A9C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3886200"/>
                        <a:ext cx="3810000" cy="960438"/>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4">
            <a:extLst>
              <a:ext uri="{FF2B5EF4-FFF2-40B4-BE49-F238E27FC236}">
                <a16:creationId xmlns:a16="http://schemas.microsoft.com/office/drawing/2014/main" id="{0D3759F8-1141-4135-B2EC-D4D3CDDB4E7C}"/>
              </a:ext>
            </a:extLst>
          </p:cNvPr>
          <p:cNvSpPr txBox="1">
            <a:spLocks noChangeArrowheads="1"/>
          </p:cNvSpPr>
          <p:nvPr/>
        </p:nvSpPr>
        <p:spPr bwMode="auto">
          <a:xfrm>
            <a:off x="762193" y="1975643"/>
            <a:ext cx="7162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dirty="0">
                <a:latin typeface="楷体_GB2312" pitchFamily="49" charset="-122"/>
                <a:ea typeface="楷体_GB2312" pitchFamily="49" charset="-122"/>
              </a:rPr>
              <a:t>   </a:t>
            </a:r>
            <a:r>
              <a:rPr kumimoji="1" lang="zh-CN" altLang="en-US" sz="2800" b="1" dirty="0">
                <a:solidFill>
                  <a:srgbClr val="000000"/>
                </a:solidFill>
                <a:latin typeface="楷体_GB2312" pitchFamily="49" charset="-122"/>
                <a:ea typeface="楷体_GB2312" pitchFamily="49" charset="-122"/>
              </a:rPr>
              <a:t>设</a:t>
            </a:r>
            <a:r>
              <a:rPr kumimoji="1" lang="en-US" altLang="zh-CN" sz="2800" b="1" i="1" dirty="0">
                <a:solidFill>
                  <a:srgbClr val="000000"/>
                </a:solidFill>
                <a:latin typeface="Times New Roman" panose="02020603050405020304" pitchFamily="18" charset="0"/>
                <a:ea typeface="楷体_GB2312" pitchFamily="49" charset="-122"/>
              </a:rPr>
              <a:t>B</a:t>
            </a:r>
            <a:r>
              <a:rPr kumimoji="1" lang="en-US" altLang="zh-CN" sz="2800" b="1" baseline="-25000" dirty="0">
                <a:solidFill>
                  <a:srgbClr val="000000"/>
                </a:solidFill>
                <a:latin typeface="Times New Roman" panose="02020603050405020304" pitchFamily="18" charset="0"/>
                <a:ea typeface="楷体_GB2312" pitchFamily="49" charset="-122"/>
              </a:rPr>
              <a:t>1</a:t>
            </a:r>
            <a:r>
              <a:rPr kumimoji="1" lang="en-US" altLang="zh-CN" sz="2800" b="1" dirty="0">
                <a:solidFill>
                  <a:srgbClr val="000000"/>
                </a:solidFill>
                <a:latin typeface="Times New Roman" panose="02020603050405020304" pitchFamily="18" charset="0"/>
                <a:ea typeface="楷体_GB2312" pitchFamily="49" charset="-122"/>
              </a:rPr>
              <a:t>,</a:t>
            </a:r>
            <a:r>
              <a:rPr kumimoji="1" lang="en-US" altLang="zh-CN" sz="2800" b="1" i="1" dirty="0">
                <a:solidFill>
                  <a:srgbClr val="000000"/>
                </a:solidFill>
                <a:latin typeface="Times New Roman" panose="02020603050405020304" pitchFamily="18" charset="0"/>
                <a:ea typeface="楷体_GB2312" pitchFamily="49" charset="-122"/>
              </a:rPr>
              <a:t>B</a:t>
            </a:r>
            <a:r>
              <a:rPr kumimoji="1" lang="en-US" altLang="zh-CN" sz="2800" b="1" baseline="-25000" dirty="0">
                <a:solidFill>
                  <a:srgbClr val="000000"/>
                </a:solidFill>
                <a:latin typeface="Times New Roman" panose="02020603050405020304" pitchFamily="18" charset="0"/>
                <a:ea typeface="楷体_GB2312" pitchFamily="49" charset="-122"/>
              </a:rPr>
              <a:t>2</a:t>
            </a:r>
            <a:r>
              <a:rPr kumimoji="1" lang="en-US" altLang="zh-CN" sz="2800" b="1" dirty="0">
                <a:solidFill>
                  <a:srgbClr val="000000"/>
                </a:solidFill>
                <a:latin typeface="Times New Roman" panose="02020603050405020304" pitchFamily="18" charset="0"/>
                <a:ea typeface="楷体_GB2312" pitchFamily="49" charset="-122"/>
              </a:rPr>
              <a:t>,…,</a:t>
            </a:r>
            <a:r>
              <a:rPr kumimoji="1" lang="en-US" altLang="zh-CN" sz="2800" b="1" i="1" dirty="0" err="1">
                <a:solidFill>
                  <a:srgbClr val="000000"/>
                </a:solidFill>
                <a:latin typeface="Times New Roman" panose="02020603050405020304" pitchFamily="18" charset="0"/>
                <a:ea typeface="楷体_GB2312" pitchFamily="49" charset="-122"/>
              </a:rPr>
              <a:t>B</a:t>
            </a:r>
            <a:r>
              <a:rPr kumimoji="1" lang="en-US" altLang="zh-CN" sz="2800" b="1" i="1" baseline="-25000" dirty="0" err="1">
                <a:solidFill>
                  <a:srgbClr val="000000"/>
                </a:solidFill>
                <a:latin typeface="Times New Roman" panose="02020603050405020304" pitchFamily="18" charset="0"/>
                <a:ea typeface="楷体_GB2312" pitchFamily="49" charset="-122"/>
              </a:rPr>
              <a:t>n</a:t>
            </a:r>
            <a:r>
              <a:rPr kumimoji="1" lang="zh-CN" altLang="en-US" sz="2800" b="1" dirty="0">
                <a:solidFill>
                  <a:srgbClr val="000000"/>
                </a:solidFill>
                <a:latin typeface="楷体_GB2312" pitchFamily="49" charset="-122"/>
                <a:ea typeface="楷体_GB2312" pitchFamily="49" charset="-122"/>
              </a:rPr>
              <a:t>是</a:t>
            </a:r>
            <a:r>
              <a:rPr kumimoji="1" lang="en-US" altLang="zh-CN" sz="2800" b="1" i="1" dirty="0">
                <a:solidFill>
                  <a:srgbClr val="000000"/>
                </a:solidFill>
                <a:latin typeface="Times New Roman" panose="02020603050405020304" pitchFamily="18" charset="0"/>
                <a:ea typeface="楷体_GB2312" pitchFamily="49" charset="-122"/>
              </a:rPr>
              <a:t>n</a:t>
            </a:r>
            <a:r>
              <a:rPr kumimoji="1" lang="zh-CN" altLang="en-US" sz="2800" b="1" dirty="0">
                <a:solidFill>
                  <a:srgbClr val="000000"/>
                </a:solidFill>
                <a:latin typeface="楷体_GB2312" pitchFamily="49" charset="-122"/>
                <a:ea typeface="楷体_GB2312" pitchFamily="49" charset="-122"/>
              </a:rPr>
              <a:t>个互不相容的事件</a:t>
            </a:r>
            <a:r>
              <a:rPr kumimoji="1" lang="en-US" altLang="zh-CN" sz="2800" b="1" dirty="0">
                <a:solidFill>
                  <a:srgbClr val="000000"/>
                </a:solidFill>
                <a:latin typeface="楷体_GB2312" pitchFamily="49" charset="-122"/>
                <a:ea typeface="楷体_GB2312" pitchFamily="49" charset="-122"/>
              </a:rPr>
              <a:t>,</a:t>
            </a:r>
            <a:r>
              <a:rPr kumimoji="1" lang="zh-CN" altLang="en-US" sz="2800" b="1" dirty="0">
                <a:solidFill>
                  <a:srgbClr val="000000"/>
                </a:solidFill>
                <a:latin typeface="楷体_GB2312" pitchFamily="49" charset="-122"/>
                <a:ea typeface="楷体_GB2312" pitchFamily="49" charset="-122"/>
              </a:rPr>
              <a:t>且</a:t>
            </a:r>
            <a:r>
              <a:rPr kumimoji="1" lang="en-US" altLang="zh-CN" sz="2800" b="1" i="1" dirty="0">
                <a:solidFill>
                  <a:srgbClr val="000000"/>
                </a:solidFill>
                <a:latin typeface="Times New Roman" panose="02020603050405020304" pitchFamily="18" charset="0"/>
                <a:ea typeface="楷体_GB2312" pitchFamily="49" charset="-122"/>
              </a:rPr>
              <a:t>P</a:t>
            </a:r>
            <a:r>
              <a:rPr kumimoji="1" lang="en-US" altLang="zh-CN" sz="2800" b="1" dirty="0">
                <a:solidFill>
                  <a:srgbClr val="000000"/>
                </a:solidFill>
                <a:latin typeface="Times New Roman" panose="02020603050405020304" pitchFamily="18" charset="0"/>
                <a:ea typeface="楷体_GB2312" pitchFamily="49" charset="-122"/>
              </a:rPr>
              <a:t>(</a:t>
            </a:r>
            <a:r>
              <a:rPr kumimoji="1" lang="en-US" altLang="zh-CN" sz="2800" b="1" i="1" dirty="0">
                <a:solidFill>
                  <a:srgbClr val="000000"/>
                </a:solidFill>
                <a:latin typeface="Times New Roman" panose="02020603050405020304" pitchFamily="18" charset="0"/>
                <a:ea typeface="楷体_GB2312" pitchFamily="49" charset="-122"/>
              </a:rPr>
              <a:t>B</a:t>
            </a:r>
            <a:r>
              <a:rPr kumimoji="1" lang="en-US" altLang="zh-CN" sz="2800" b="1" i="1" baseline="-25000" dirty="0">
                <a:solidFill>
                  <a:srgbClr val="000000"/>
                </a:solidFill>
                <a:latin typeface="Times New Roman" panose="02020603050405020304" pitchFamily="18" charset="0"/>
                <a:ea typeface="楷体_GB2312" pitchFamily="49" charset="-122"/>
              </a:rPr>
              <a:t>i</a:t>
            </a:r>
            <a:r>
              <a:rPr kumimoji="1" lang="en-US" altLang="zh-CN" sz="2800" b="1" dirty="0">
                <a:solidFill>
                  <a:srgbClr val="000000"/>
                </a:solidFill>
                <a:latin typeface="Times New Roman" panose="02020603050405020304" pitchFamily="18" charset="0"/>
                <a:ea typeface="楷体_GB2312" pitchFamily="49" charset="-122"/>
              </a:rPr>
              <a:t>)&gt;0</a:t>
            </a:r>
            <a:r>
              <a:rPr kumimoji="1" lang="en-US" altLang="zh-CN" sz="2800" b="1" dirty="0">
                <a:solidFill>
                  <a:srgbClr val="000000"/>
                </a:solidFill>
                <a:latin typeface="楷体_GB2312" pitchFamily="49" charset="-122"/>
                <a:ea typeface="楷体_GB2312" pitchFamily="49" charset="-122"/>
              </a:rPr>
              <a:t> (</a:t>
            </a:r>
            <a:r>
              <a:rPr kumimoji="1" lang="en-US" altLang="zh-CN" sz="2800" b="1" i="1" dirty="0" err="1">
                <a:solidFill>
                  <a:srgbClr val="000000"/>
                </a:solidFill>
                <a:latin typeface="Times New Roman" panose="02020603050405020304" pitchFamily="18" charset="0"/>
                <a:ea typeface="楷体_GB2312" pitchFamily="49" charset="-122"/>
              </a:rPr>
              <a:t>i</a:t>
            </a:r>
            <a:r>
              <a:rPr kumimoji="1" lang="en-US" altLang="zh-CN" sz="2800" b="1" dirty="0">
                <a:solidFill>
                  <a:srgbClr val="000000"/>
                </a:solidFill>
                <a:latin typeface="Times New Roman" panose="02020603050405020304" pitchFamily="18" charset="0"/>
                <a:ea typeface="楷体_GB2312" pitchFamily="49" charset="-122"/>
              </a:rPr>
              <a:t>=1,2,…,</a:t>
            </a:r>
            <a:r>
              <a:rPr kumimoji="1" lang="en-US" altLang="zh-CN" sz="2800" b="1" i="1" dirty="0">
                <a:solidFill>
                  <a:srgbClr val="000000"/>
                </a:solidFill>
                <a:latin typeface="Times New Roman" panose="02020603050405020304" pitchFamily="18" charset="0"/>
                <a:ea typeface="楷体_GB2312" pitchFamily="49" charset="-122"/>
              </a:rPr>
              <a:t>n</a:t>
            </a:r>
            <a:r>
              <a:rPr kumimoji="1" lang="en-US" altLang="zh-CN" sz="2800" b="1" dirty="0">
                <a:solidFill>
                  <a:srgbClr val="000000"/>
                </a:solidFill>
                <a:latin typeface="楷体_GB2312" pitchFamily="49" charset="-122"/>
                <a:ea typeface="楷体_GB2312" pitchFamily="49" charset="-122"/>
              </a:rPr>
              <a:t>)</a:t>
            </a:r>
            <a:r>
              <a:rPr kumimoji="1" lang="zh-CN" altLang="en-US" sz="2800" b="1" dirty="0">
                <a:solidFill>
                  <a:srgbClr val="000000"/>
                </a:solidFill>
                <a:latin typeface="楷体_GB2312" pitchFamily="49" charset="-122"/>
                <a:ea typeface="楷体_GB2312" pitchFamily="49" charset="-122"/>
              </a:rPr>
              <a:t>，如果事件</a:t>
            </a:r>
            <a:r>
              <a:rPr kumimoji="1" lang="en-US" altLang="zh-CN" sz="2800" b="1" i="1" dirty="0">
                <a:solidFill>
                  <a:srgbClr val="000000"/>
                </a:solidFill>
                <a:latin typeface="Times New Roman" panose="02020603050405020304" pitchFamily="18" charset="0"/>
                <a:ea typeface="楷体_GB2312" pitchFamily="49" charset="-122"/>
              </a:rPr>
              <a:t>A</a:t>
            </a:r>
            <a:r>
              <a:rPr kumimoji="1" lang="zh-CN" altLang="en-US" sz="2800" b="1" dirty="0">
                <a:solidFill>
                  <a:srgbClr val="000000"/>
                </a:solidFill>
                <a:latin typeface="楷体_GB2312" pitchFamily="49" charset="-122"/>
                <a:ea typeface="楷体_GB2312" pitchFamily="49" charset="-122"/>
              </a:rPr>
              <a:t>满足条件：</a:t>
            </a:r>
          </a:p>
        </p:txBody>
      </p:sp>
      <p:sp>
        <p:nvSpPr>
          <p:cNvPr id="8" name="Text Box 7">
            <a:extLst>
              <a:ext uri="{FF2B5EF4-FFF2-40B4-BE49-F238E27FC236}">
                <a16:creationId xmlns:a16="http://schemas.microsoft.com/office/drawing/2014/main" id="{F876C6A1-8549-4F64-8A50-C08B7EBD347E}"/>
              </a:ext>
            </a:extLst>
          </p:cNvPr>
          <p:cNvSpPr txBox="1">
            <a:spLocks noChangeArrowheads="1"/>
          </p:cNvSpPr>
          <p:nvPr/>
        </p:nvSpPr>
        <p:spPr bwMode="auto">
          <a:xfrm>
            <a:off x="762000" y="3581400"/>
            <a:ext cx="541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00"/>
                </a:solidFill>
                <a:latin typeface="Times New Roman" panose="02020603050405020304" pitchFamily="18" charset="0"/>
                <a:ea typeface="楷体_GB2312" pitchFamily="49" charset="-122"/>
              </a:rPr>
              <a:t>则</a:t>
            </a:r>
          </a:p>
        </p:txBody>
      </p:sp>
      <p:graphicFrame>
        <p:nvGraphicFramePr>
          <p:cNvPr id="9" name="Object 10">
            <a:extLst>
              <a:ext uri="{FF2B5EF4-FFF2-40B4-BE49-F238E27FC236}">
                <a16:creationId xmlns:a16="http://schemas.microsoft.com/office/drawing/2014/main" id="{5F21E763-350B-489C-9A73-938CAC1756AD}"/>
              </a:ext>
            </a:extLst>
          </p:cNvPr>
          <p:cNvGraphicFramePr>
            <a:graphicFrameLocks noChangeAspect="1"/>
          </p:cNvGraphicFramePr>
          <p:nvPr/>
        </p:nvGraphicFramePr>
        <p:xfrm>
          <a:off x="2667000" y="4800600"/>
          <a:ext cx="1905000" cy="982663"/>
        </p:xfrm>
        <a:graphic>
          <a:graphicData uri="http://schemas.openxmlformats.org/presentationml/2006/ole">
            <mc:AlternateContent xmlns:mc="http://schemas.openxmlformats.org/markup-compatibility/2006">
              <mc:Choice xmlns:v="urn:schemas-microsoft-com:vml" Requires="v">
                <p:oleObj spid="_x0000_s23895" name="公式" r:id="rId7" imgW="838080" imgH="431640" progId="Equation.3">
                  <p:embed/>
                </p:oleObj>
              </mc:Choice>
              <mc:Fallback>
                <p:oleObj name="公式" r:id="rId7" imgW="838080" imgH="431640" progId="Equation.3">
                  <p:embed/>
                  <p:pic>
                    <p:nvPicPr>
                      <p:cNvPr id="70666" name="Object 10">
                        <a:extLst>
                          <a:ext uri="{FF2B5EF4-FFF2-40B4-BE49-F238E27FC236}">
                            <a16:creationId xmlns:a16="http://schemas.microsoft.com/office/drawing/2014/main" id="{EC4539D6-F567-4A3C-B589-CB1CF6BA255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4800600"/>
                        <a:ext cx="1905000" cy="982663"/>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 name="Picture 14">
            <a:extLst>
              <a:ext uri="{FF2B5EF4-FFF2-40B4-BE49-F238E27FC236}">
                <a16:creationId xmlns:a16="http://schemas.microsoft.com/office/drawing/2014/main" id="{0A0B1E55-DA7B-489F-B794-AA61CC7B4EA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38800" y="4343400"/>
            <a:ext cx="2895600" cy="1743075"/>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5">
            <a:extLst>
              <a:ext uri="{FF2B5EF4-FFF2-40B4-BE49-F238E27FC236}">
                <a16:creationId xmlns:a16="http://schemas.microsoft.com/office/drawing/2014/main" id="{DA7CE543-D952-4812-9C91-22CDCEA04B86}"/>
              </a:ext>
            </a:extLst>
          </p:cNvPr>
          <p:cNvSpPr txBox="1">
            <a:spLocks noChangeArrowheads="1"/>
          </p:cNvSpPr>
          <p:nvPr/>
        </p:nvSpPr>
        <p:spPr bwMode="auto">
          <a:xfrm>
            <a:off x="6629400" y="4343400"/>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i="1">
                <a:latin typeface="Times New Roman" panose="02020603050405020304" pitchFamily="18" charset="0"/>
              </a:rPr>
              <a:t>B</a:t>
            </a:r>
            <a:r>
              <a:rPr kumimoji="1" lang="en-US" altLang="zh-CN" sz="3600" b="1" baseline="-25000">
                <a:latin typeface="Times New Roman" panose="02020603050405020304" pitchFamily="18" charset="0"/>
              </a:rPr>
              <a:t>2</a:t>
            </a:r>
          </a:p>
        </p:txBody>
      </p:sp>
      <p:sp>
        <p:nvSpPr>
          <p:cNvPr id="12" name="Text Box 16">
            <a:extLst>
              <a:ext uri="{FF2B5EF4-FFF2-40B4-BE49-F238E27FC236}">
                <a16:creationId xmlns:a16="http://schemas.microsoft.com/office/drawing/2014/main" id="{A81C3C93-58A4-4088-876A-7FF0CCB5221F}"/>
              </a:ext>
            </a:extLst>
          </p:cNvPr>
          <p:cNvSpPr txBox="1">
            <a:spLocks noChangeArrowheads="1"/>
          </p:cNvSpPr>
          <p:nvPr/>
        </p:nvSpPr>
        <p:spPr bwMode="auto">
          <a:xfrm>
            <a:off x="6705600" y="5029200"/>
            <a:ext cx="577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600" b="1" i="1">
                <a:solidFill>
                  <a:schemeClr val="hlink"/>
                </a:solidFill>
                <a:latin typeface="Times New Roman" panose="02020603050405020304" pitchFamily="18" charset="0"/>
              </a:rPr>
              <a:t>A</a:t>
            </a:r>
          </a:p>
        </p:txBody>
      </p:sp>
      <p:sp>
        <p:nvSpPr>
          <p:cNvPr id="13" name="Oval 18">
            <a:extLst>
              <a:ext uri="{FF2B5EF4-FFF2-40B4-BE49-F238E27FC236}">
                <a16:creationId xmlns:a16="http://schemas.microsoft.com/office/drawing/2014/main" id="{5E065022-6539-4FE9-96C9-CA3C997AF63B}"/>
              </a:ext>
            </a:extLst>
          </p:cNvPr>
          <p:cNvSpPr>
            <a:spLocks noChangeArrowheads="1"/>
          </p:cNvSpPr>
          <p:nvPr/>
        </p:nvSpPr>
        <p:spPr bwMode="auto">
          <a:xfrm>
            <a:off x="6705600" y="4800600"/>
            <a:ext cx="608013" cy="1016000"/>
          </a:xfrm>
          <a:prstGeom prst="ellipse">
            <a:avLst/>
          </a:prstGeom>
          <a:solidFill>
            <a:srgbClr val="CC99FF">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AutoShape 19">
            <a:extLst>
              <a:ext uri="{FF2B5EF4-FFF2-40B4-BE49-F238E27FC236}">
                <a16:creationId xmlns:a16="http://schemas.microsoft.com/office/drawing/2014/main" id="{FD8862BB-D4FB-4506-8924-7759398C6DCB}"/>
              </a:ext>
            </a:extLst>
          </p:cNvPr>
          <p:cNvSpPr>
            <a:spLocks noChangeArrowheads="1"/>
          </p:cNvSpPr>
          <p:nvPr/>
        </p:nvSpPr>
        <p:spPr bwMode="auto">
          <a:xfrm>
            <a:off x="533400" y="5029200"/>
            <a:ext cx="1981200" cy="914400"/>
          </a:xfrm>
          <a:prstGeom prst="wedgeRoundRectCallout">
            <a:avLst>
              <a:gd name="adj1" fmla="val 69870"/>
              <a:gd name="adj2" fmla="val -116148"/>
              <a:gd name="adj3" fmla="val 16667"/>
            </a:avLst>
          </a:prstGeom>
          <a:solidFill>
            <a:srgbClr val="33CCCC"/>
          </a:solidFill>
          <a:ln w="9525">
            <a:solidFill>
              <a:srgbClr val="FFFF00"/>
            </a:solidFill>
            <a:miter lim="800000"/>
            <a:headEnd/>
            <a:tailEnd/>
          </a:ln>
        </p:spPr>
        <p:txBody>
          <a:bodyPr wrap="none" anchor="ctr"/>
          <a:lstStyle/>
          <a:p>
            <a:r>
              <a:rPr kumimoji="1" lang="zh-CN" altLang="en-US" sz="2800" b="1">
                <a:solidFill>
                  <a:srgbClr val="000000"/>
                </a:solidFill>
                <a:latin typeface="楷体_GB2312" pitchFamily="49" charset="-122"/>
                <a:ea typeface="楷体_GB2312" pitchFamily="49" charset="-122"/>
                <a:cs typeface="ˎ̥"/>
              </a:rPr>
              <a:t>全概率公式</a:t>
            </a:r>
            <a:r>
              <a:rPr kumimoji="1" lang="zh-CN" altLang="en-US" sz="2800">
                <a:latin typeface="楷体_GB2312" pitchFamily="49" charset="-122"/>
                <a:ea typeface="楷体_GB2312" pitchFamily="49" charset="-122"/>
                <a:cs typeface="ˎ̥"/>
              </a:rPr>
              <a:t> </a:t>
            </a:r>
            <a:endParaRPr lang="zh-CN" altLang="en-US" sz="2800">
              <a:latin typeface="楷体_GB2312" pitchFamily="49" charset="-122"/>
              <a:ea typeface="楷体_GB2312" pitchFamily="49" charset="-122"/>
              <a:cs typeface="ˎ̥"/>
            </a:endParaRPr>
          </a:p>
        </p:txBody>
      </p:sp>
    </p:spTree>
    <p:extLst>
      <p:ext uri="{BB962C8B-B14F-4D97-AF65-F5344CB8AC3E}">
        <p14:creationId xmlns:p14="http://schemas.microsoft.com/office/powerpoint/2010/main" val="417427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par>
                          <p:cTn id="25" fill="hold">
                            <p:stCondLst>
                              <p:cond delay="500"/>
                            </p:stCondLst>
                            <p:childTnLst>
                              <p:par>
                                <p:cTn id="26" presetID="9" presetClass="entr" presetSubtype="0"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par>
                          <p:cTn id="33" fill="hold">
                            <p:stCondLst>
                              <p:cond delay="1500"/>
                            </p:stCondLst>
                            <p:childTnLst>
                              <p:par>
                                <p:cTn id="34" presetID="22" presetClass="entr" presetSubtype="8"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childTnLst>
                          </p:cTn>
                        </p:par>
                        <p:par>
                          <p:cTn id="37" fill="hold">
                            <p:stCondLst>
                              <p:cond delay="2000"/>
                            </p:stCondLst>
                            <p:childTnLst>
                              <p:par>
                                <p:cTn id="38" presetID="22" presetClass="entr" presetSubtype="8" fill="hold"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500"/>
                                        <p:tgtEl>
                                          <p:spTgt spid="13"/>
                                        </p:tgtEl>
                                      </p:cBhvr>
                                    </p:animEffect>
                                  </p:childTnLst>
                                </p:cTn>
                              </p:par>
                            </p:childTnLst>
                          </p:cTn>
                        </p:par>
                        <p:par>
                          <p:cTn id="41" fill="hold">
                            <p:stCondLst>
                              <p:cond delay="2500"/>
                            </p:stCondLst>
                            <p:childTnLst>
                              <p:par>
                                <p:cTn id="42" presetID="2" presetClass="entr" presetSubtype="8"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additive="base">
                                        <p:cTn id="44" dur="500" fill="hold"/>
                                        <p:tgtEl>
                                          <p:spTgt spid="14"/>
                                        </p:tgtEl>
                                        <p:attrNameLst>
                                          <p:attrName>ppt_x</p:attrName>
                                        </p:attrNameLst>
                                      </p:cBhvr>
                                      <p:tavLst>
                                        <p:tav tm="0">
                                          <p:val>
                                            <p:strVal val="0-#ppt_w/2"/>
                                          </p:val>
                                        </p:tav>
                                        <p:tav tm="100000">
                                          <p:val>
                                            <p:strVal val="#ppt_x"/>
                                          </p:val>
                                        </p:tav>
                                      </p:tavLst>
                                    </p:anim>
                                    <p:anim calcmode="lin" valueType="num">
                                      <p:cBhvr additive="base">
                                        <p:cTn id="45"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P spid="11" grpId="0" autoUpdateAnimBg="0"/>
      <p:bldP spid="12" grpId="0" autoUpdateAnimBg="0"/>
      <p:bldP spid="14"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70557C-D9C7-4686-9594-6D3D9E89F8A9}"/>
              </a:ext>
            </a:extLst>
          </p:cNvPr>
          <p:cNvSpPr>
            <a:spLocks noGrp="1"/>
          </p:cNvSpPr>
          <p:nvPr>
            <p:ph type="title"/>
          </p:nvPr>
        </p:nvSpPr>
        <p:spPr/>
        <p:txBody>
          <a:bodyPr/>
          <a:lstStyle/>
          <a:p>
            <a:r>
              <a:rPr lang="en-US" altLang="zh-CN" dirty="0"/>
              <a:t>3.3-2 </a:t>
            </a:r>
            <a:r>
              <a:rPr lang="zh-CN" altLang="en-US" dirty="0"/>
              <a:t>全概率公式</a:t>
            </a:r>
          </a:p>
        </p:txBody>
      </p:sp>
      <p:sp>
        <p:nvSpPr>
          <p:cNvPr id="3" name="内容占位符 2">
            <a:extLst>
              <a:ext uri="{FF2B5EF4-FFF2-40B4-BE49-F238E27FC236}">
                <a16:creationId xmlns:a16="http://schemas.microsoft.com/office/drawing/2014/main" id="{15DDF57B-5E4E-4209-9347-D92B7930428E}"/>
              </a:ext>
            </a:extLst>
          </p:cNvPr>
          <p:cNvSpPr>
            <a:spLocks noGrp="1"/>
          </p:cNvSpPr>
          <p:nvPr>
            <p:ph idx="1"/>
          </p:nvPr>
        </p:nvSpPr>
        <p:spPr/>
        <p:txBody>
          <a:bodyPr/>
          <a:lstStyle/>
          <a:p>
            <a:endParaRPr lang="zh-CN" altLang="en-US" dirty="0"/>
          </a:p>
        </p:txBody>
      </p:sp>
      <p:sp>
        <p:nvSpPr>
          <p:cNvPr id="4" name="Text Box 6">
            <a:extLst>
              <a:ext uri="{FF2B5EF4-FFF2-40B4-BE49-F238E27FC236}">
                <a16:creationId xmlns:a16="http://schemas.microsoft.com/office/drawing/2014/main" id="{2DA5DF3A-1854-4608-A17D-B0899F8B53E9}"/>
              </a:ext>
            </a:extLst>
          </p:cNvPr>
          <p:cNvSpPr txBox="1">
            <a:spLocks noChangeArrowheads="1"/>
          </p:cNvSpPr>
          <p:nvPr/>
        </p:nvSpPr>
        <p:spPr bwMode="auto">
          <a:xfrm>
            <a:off x="685800" y="762000"/>
            <a:ext cx="19700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00"/>
                </a:solidFill>
                <a:latin typeface="Times New Roman" panose="02020603050405020304" pitchFamily="18" charset="0"/>
                <a:ea typeface="楷体_GB2312" pitchFamily="49" charset="-122"/>
              </a:rPr>
              <a:t>证明：因为</a:t>
            </a:r>
          </a:p>
        </p:txBody>
      </p:sp>
      <p:grpSp>
        <p:nvGrpSpPr>
          <p:cNvPr id="5" name="Group 11">
            <a:extLst>
              <a:ext uri="{FF2B5EF4-FFF2-40B4-BE49-F238E27FC236}">
                <a16:creationId xmlns:a16="http://schemas.microsoft.com/office/drawing/2014/main" id="{C846C663-B6DA-4596-B37B-43D50E0F59B8}"/>
              </a:ext>
            </a:extLst>
          </p:cNvPr>
          <p:cNvGrpSpPr>
            <a:grpSpLocks/>
          </p:cNvGrpSpPr>
          <p:nvPr/>
        </p:nvGrpSpPr>
        <p:grpSpPr bwMode="auto">
          <a:xfrm>
            <a:off x="1828800" y="685800"/>
            <a:ext cx="5638800" cy="1587500"/>
            <a:chOff x="1152" y="432"/>
            <a:chExt cx="3552" cy="1000"/>
          </a:xfrm>
        </p:grpSpPr>
        <p:graphicFrame>
          <p:nvGraphicFramePr>
            <p:cNvPr id="6" name="Object 4">
              <a:extLst>
                <a:ext uri="{FF2B5EF4-FFF2-40B4-BE49-F238E27FC236}">
                  <a16:creationId xmlns:a16="http://schemas.microsoft.com/office/drawing/2014/main" id="{1A618B52-64BC-47CB-90F5-CA38F54EB87B}"/>
                </a:ext>
              </a:extLst>
            </p:cNvPr>
            <p:cNvGraphicFramePr>
              <a:graphicFrameLocks noChangeAspect="1"/>
            </p:cNvGraphicFramePr>
            <p:nvPr/>
          </p:nvGraphicFramePr>
          <p:xfrm>
            <a:off x="1152" y="864"/>
            <a:ext cx="3552" cy="568"/>
          </p:xfrm>
          <a:graphic>
            <a:graphicData uri="http://schemas.openxmlformats.org/presentationml/2006/ole">
              <mc:AlternateContent xmlns:mc="http://schemas.openxmlformats.org/markup-compatibility/2006">
                <mc:Choice xmlns:v="urn:schemas-microsoft-com:vml" Requires="v">
                  <p:oleObj spid="_x0000_s25595" name="公式" r:id="rId3" imgW="2387520" imgH="380880" progId="Equation.3">
                    <p:embed/>
                  </p:oleObj>
                </mc:Choice>
                <mc:Fallback>
                  <p:oleObj name="公式" r:id="rId3" imgW="2387520" imgH="380880" progId="Equation.3">
                    <p:embed/>
                    <p:pic>
                      <p:nvPicPr>
                        <p:cNvPr id="74756" name="Object 4">
                          <a:extLst>
                            <a:ext uri="{FF2B5EF4-FFF2-40B4-BE49-F238E27FC236}">
                              <a16:creationId xmlns:a16="http://schemas.microsoft.com/office/drawing/2014/main" id="{F8C970E9-4F85-41B7-B8B1-A0B47C994F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 y="864"/>
                          <a:ext cx="3552" cy="5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7">
              <a:extLst>
                <a:ext uri="{FF2B5EF4-FFF2-40B4-BE49-F238E27FC236}">
                  <a16:creationId xmlns:a16="http://schemas.microsoft.com/office/drawing/2014/main" id="{2D1422AF-9D26-4B20-AEBF-457A04DD529F}"/>
                </a:ext>
              </a:extLst>
            </p:cNvPr>
            <p:cNvGraphicFramePr>
              <a:graphicFrameLocks noChangeAspect="1"/>
            </p:cNvGraphicFramePr>
            <p:nvPr/>
          </p:nvGraphicFramePr>
          <p:xfrm>
            <a:off x="1776" y="432"/>
            <a:ext cx="816" cy="517"/>
          </p:xfrm>
          <a:graphic>
            <a:graphicData uri="http://schemas.openxmlformats.org/presentationml/2006/ole">
              <mc:AlternateContent xmlns:mc="http://schemas.openxmlformats.org/markup-compatibility/2006">
                <mc:Choice xmlns:v="urn:schemas-microsoft-com:vml" Requires="v">
                  <p:oleObj spid="_x0000_s25596" name="公式" r:id="rId5" imgW="660240" imgH="419040" progId="Equation.3">
                    <p:embed/>
                  </p:oleObj>
                </mc:Choice>
                <mc:Fallback>
                  <p:oleObj name="公式" r:id="rId5" imgW="660240" imgH="419040" progId="Equation.3">
                    <p:embed/>
                    <p:pic>
                      <p:nvPicPr>
                        <p:cNvPr id="74759" name="Object 7">
                          <a:extLst>
                            <a:ext uri="{FF2B5EF4-FFF2-40B4-BE49-F238E27FC236}">
                              <a16:creationId xmlns:a16="http://schemas.microsoft.com/office/drawing/2014/main" id="{D05EB9B7-26B8-4CB6-B01D-76FB89FD70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6" y="432"/>
                          <a:ext cx="816" cy="5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 name="Text Box 10">
            <a:extLst>
              <a:ext uri="{FF2B5EF4-FFF2-40B4-BE49-F238E27FC236}">
                <a16:creationId xmlns:a16="http://schemas.microsoft.com/office/drawing/2014/main" id="{DEAE1119-C451-4475-95ED-7108A148A66A}"/>
              </a:ext>
            </a:extLst>
          </p:cNvPr>
          <p:cNvSpPr txBox="1">
            <a:spLocks noChangeArrowheads="1"/>
          </p:cNvSpPr>
          <p:nvPr/>
        </p:nvSpPr>
        <p:spPr bwMode="auto">
          <a:xfrm>
            <a:off x="1295486" y="2412780"/>
            <a:ext cx="6934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000000"/>
                </a:solidFill>
                <a:latin typeface="楷体_GB2312" pitchFamily="49" charset="-122"/>
                <a:ea typeface="楷体_GB2312" pitchFamily="49" charset="-122"/>
              </a:rPr>
              <a:t>由假设 </a:t>
            </a:r>
            <a:r>
              <a:rPr lang="en-US" altLang="zh-CN" sz="2800" b="1" i="1" dirty="0">
                <a:solidFill>
                  <a:srgbClr val="000000"/>
                </a:solidFill>
                <a:latin typeface="Times New Roman" panose="02020603050405020304" pitchFamily="18" charset="0"/>
                <a:ea typeface="楷体_GB2312" pitchFamily="49" charset="-122"/>
              </a:rPr>
              <a:t>P</a:t>
            </a:r>
            <a:r>
              <a:rPr lang="en-US" altLang="zh-CN" sz="2800" b="1" dirty="0">
                <a:solidFill>
                  <a:srgbClr val="000000"/>
                </a:solidFill>
                <a:latin typeface="Times New Roman" panose="02020603050405020304" pitchFamily="18" charset="0"/>
                <a:ea typeface="楷体_GB2312" pitchFamily="49" charset="-122"/>
              </a:rPr>
              <a:t>(</a:t>
            </a:r>
            <a:r>
              <a:rPr lang="en-US" altLang="zh-CN" sz="2800" b="1" i="1" dirty="0">
                <a:solidFill>
                  <a:srgbClr val="000000"/>
                </a:solidFill>
                <a:latin typeface="Times New Roman" panose="02020603050405020304" pitchFamily="18" charset="0"/>
                <a:ea typeface="楷体_GB2312" pitchFamily="49" charset="-122"/>
              </a:rPr>
              <a:t>B</a:t>
            </a:r>
            <a:r>
              <a:rPr lang="en-US" altLang="zh-CN" sz="2800" b="1" i="1" baseline="-25000" dirty="0">
                <a:solidFill>
                  <a:srgbClr val="000000"/>
                </a:solidFill>
                <a:latin typeface="Times New Roman" panose="02020603050405020304" pitchFamily="18" charset="0"/>
                <a:ea typeface="楷体_GB2312" pitchFamily="49" charset="-122"/>
              </a:rPr>
              <a:t>i</a:t>
            </a:r>
            <a:r>
              <a:rPr lang="en-US" altLang="zh-CN" sz="2800" b="1" dirty="0">
                <a:solidFill>
                  <a:srgbClr val="000000"/>
                </a:solidFill>
                <a:latin typeface="Times New Roman" panose="02020603050405020304" pitchFamily="18" charset="0"/>
                <a:ea typeface="楷体_GB2312" pitchFamily="49" charset="-122"/>
              </a:rPr>
              <a:t>)&gt;0 (</a:t>
            </a:r>
            <a:r>
              <a:rPr lang="en-US" altLang="zh-CN" sz="2800" b="1" i="1" dirty="0" err="1">
                <a:solidFill>
                  <a:srgbClr val="000000"/>
                </a:solidFill>
                <a:latin typeface="Times New Roman" panose="02020603050405020304" pitchFamily="18" charset="0"/>
                <a:ea typeface="楷体_GB2312" pitchFamily="49" charset="-122"/>
              </a:rPr>
              <a:t>i</a:t>
            </a:r>
            <a:r>
              <a:rPr lang="en-US" altLang="zh-CN" sz="2800" b="1" dirty="0">
                <a:solidFill>
                  <a:srgbClr val="000000"/>
                </a:solidFill>
                <a:latin typeface="Times New Roman" panose="02020603050405020304" pitchFamily="18" charset="0"/>
                <a:ea typeface="楷体_GB2312" pitchFamily="49" charset="-122"/>
              </a:rPr>
              <a:t>=1,2,…,</a:t>
            </a:r>
            <a:r>
              <a:rPr lang="en-US" altLang="zh-CN" sz="2800" b="1" i="1" dirty="0">
                <a:solidFill>
                  <a:srgbClr val="000000"/>
                </a:solidFill>
                <a:latin typeface="Times New Roman" panose="02020603050405020304" pitchFamily="18" charset="0"/>
                <a:ea typeface="楷体_GB2312" pitchFamily="49" charset="-122"/>
              </a:rPr>
              <a:t>n</a:t>
            </a:r>
            <a:r>
              <a:rPr lang="en-US" altLang="zh-CN" sz="2800" b="1" dirty="0">
                <a:solidFill>
                  <a:srgbClr val="000000"/>
                </a:solidFill>
                <a:latin typeface="Times New Roman" panose="02020603050405020304" pitchFamily="18" charset="0"/>
                <a:ea typeface="楷体_GB2312" pitchFamily="49" charset="-122"/>
              </a:rPr>
              <a:t>),  </a:t>
            </a:r>
            <a:r>
              <a:rPr lang="zh-CN" altLang="en-US" sz="2800" b="1" dirty="0">
                <a:solidFill>
                  <a:srgbClr val="000000"/>
                </a:solidFill>
                <a:latin typeface="楷体_GB2312" pitchFamily="49" charset="-122"/>
                <a:ea typeface="楷体_GB2312" pitchFamily="49" charset="-122"/>
              </a:rPr>
              <a:t>且</a:t>
            </a:r>
            <a:r>
              <a:rPr lang="en-US" altLang="zh-CN" sz="2800" b="1" i="1" dirty="0" err="1">
                <a:solidFill>
                  <a:srgbClr val="000000"/>
                </a:solidFill>
                <a:latin typeface="Times New Roman" panose="02020603050405020304" pitchFamily="18" charset="0"/>
                <a:ea typeface="楷体_GB2312" pitchFamily="49" charset="-122"/>
              </a:rPr>
              <a:t>AB</a:t>
            </a:r>
            <a:r>
              <a:rPr lang="en-US" altLang="zh-CN" sz="2800" b="1" i="1" baseline="-25000" dirty="0" err="1">
                <a:solidFill>
                  <a:srgbClr val="000000"/>
                </a:solidFill>
                <a:latin typeface="Times New Roman" panose="02020603050405020304" pitchFamily="18" charset="0"/>
                <a:ea typeface="楷体_GB2312" pitchFamily="49" charset="-122"/>
              </a:rPr>
              <a:t>i</a:t>
            </a:r>
            <a:r>
              <a:rPr lang="en-US" altLang="zh-CN" sz="2800" b="1" dirty="0" err="1">
                <a:solidFill>
                  <a:srgbClr val="000000"/>
                </a:solidFill>
                <a:latin typeface="Times New Roman" panose="02020603050405020304" pitchFamily="18" charset="0"/>
                <a:ea typeface="楷体_GB2312" pitchFamily="49" charset="-122"/>
              </a:rPr>
              <a:t>∩</a:t>
            </a:r>
            <a:r>
              <a:rPr lang="en-US" altLang="zh-CN" sz="2800" b="1" i="1" dirty="0" err="1">
                <a:solidFill>
                  <a:srgbClr val="000000"/>
                </a:solidFill>
                <a:latin typeface="Times New Roman" panose="02020603050405020304" pitchFamily="18" charset="0"/>
                <a:ea typeface="楷体_GB2312" pitchFamily="49" charset="-122"/>
              </a:rPr>
              <a:t>AB</a:t>
            </a:r>
            <a:r>
              <a:rPr lang="en-US" altLang="zh-CN" sz="2800" b="1" i="1" baseline="-25000" dirty="0" err="1">
                <a:solidFill>
                  <a:srgbClr val="000000"/>
                </a:solidFill>
                <a:latin typeface="Times New Roman" panose="02020603050405020304" pitchFamily="18" charset="0"/>
                <a:ea typeface="楷体_GB2312" pitchFamily="49" charset="-122"/>
              </a:rPr>
              <a:t>j</a:t>
            </a:r>
            <a:r>
              <a:rPr lang="en-US" altLang="zh-CN" sz="2800" b="1" dirty="0">
                <a:solidFill>
                  <a:srgbClr val="000000"/>
                </a:solidFill>
                <a:latin typeface="Times New Roman" panose="02020603050405020304" pitchFamily="18" charset="0"/>
                <a:ea typeface="楷体_GB2312" pitchFamily="49" charset="-122"/>
              </a:rPr>
              <a:t>=</a:t>
            </a:r>
            <a:r>
              <a:rPr lang="en-US" altLang="zh-CN" sz="2800" b="1" dirty="0">
                <a:solidFill>
                  <a:srgbClr val="000000"/>
                </a:solidFill>
                <a:latin typeface="Symbol" panose="05050102010706020507" pitchFamily="18" charset="2"/>
                <a:ea typeface="楷体_GB2312" pitchFamily="49" charset="-122"/>
              </a:rPr>
              <a:t>F</a:t>
            </a:r>
          </a:p>
        </p:txBody>
      </p:sp>
      <p:graphicFrame>
        <p:nvGraphicFramePr>
          <p:cNvPr id="9" name="Object 12">
            <a:extLst>
              <a:ext uri="{FF2B5EF4-FFF2-40B4-BE49-F238E27FC236}">
                <a16:creationId xmlns:a16="http://schemas.microsoft.com/office/drawing/2014/main" id="{84D7F372-CA23-40A2-A861-20F4DD346DCF}"/>
              </a:ext>
            </a:extLst>
          </p:cNvPr>
          <p:cNvGraphicFramePr>
            <a:graphicFrameLocks noChangeAspect="1"/>
          </p:cNvGraphicFramePr>
          <p:nvPr/>
        </p:nvGraphicFramePr>
        <p:xfrm>
          <a:off x="1400175" y="3168650"/>
          <a:ext cx="5964238" cy="936625"/>
        </p:xfrm>
        <a:graphic>
          <a:graphicData uri="http://schemas.openxmlformats.org/presentationml/2006/ole">
            <mc:AlternateContent xmlns:mc="http://schemas.openxmlformats.org/markup-compatibility/2006">
              <mc:Choice xmlns:v="urn:schemas-microsoft-com:vml" Requires="v">
                <p:oleObj spid="_x0000_s25597" name="公式" r:id="rId7" imgW="2641320" imgH="431640" progId="Equation.3">
                  <p:embed/>
                </p:oleObj>
              </mc:Choice>
              <mc:Fallback>
                <p:oleObj name="公式" r:id="rId7" imgW="2641320" imgH="431640" progId="Equation.3">
                  <p:embed/>
                  <p:pic>
                    <p:nvPicPr>
                      <p:cNvPr id="74764" name="Object 12">
                        <a:extLst>
                          <a:ext uri="{FF2B5EF4-FFF2-40B4-BE49-F238E27FC236}">
                            <a16:creationId xmlns:a16="http://schemas.microsoft.com/office/drawing/2014/main" id="{A4069FAC-3DC7-4C6E-9FC2-4EF41053B98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0175" y="3168650"/>
                        <a:ext cx="5964238"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15">
            <a:extLst>
              <a:ext uri="{FF2B5EF4-FFF2-40B4-BE49-F238E27FC236}">
                <a16:creationId xmlns:a16="http://schemas.microsoft.com/office/drawing/2014/main" id="{E78BA0F7-9DC1-4C79-9BEB-31C1F64491D9}"/>
              </a:ext>
            </a:extLst>
          </p:cNvPr>
          <p:cNvSpPr txBox="1">
            <a:spLocks noChangeArrowheads="1"/>
          </p:cNvSpPr>
          <p:nvPr/>
        </p:nvSpPr>
        <p:spPr bwMode="auto">
          <a:xfrm>
            <a:off x="914400" y="4648200"/>
            <a:ext cx="89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FF0000"/>
                </a:solidFill>
                <a:latin typeface="Times New Roman" panose="02020603050405020304" pitchFamily="18" charset="0"/>
                <a:ea typeface="楷体_GB2312" pitchFamily="49" charset="-122"/>
              </a:rPr>
              <a:t>图示</a:t>
            </a:r>
          </a:p>
        </p:txBody>
      </p:sp>
      <p:grpSp>
        <p:nvGrpSpPr>
          <p:cNvPr id="11" name="Group 16">
            <a:extLst>
              <a:ext uri="{FF2B5EF4-FFF2-40B4-BE49-F238E27FC236}">
                <a16:creationId xmlns:a16="http://schemas.microsoft.com/office/drawing/2014/main" id="{5FAE25AF-9481-4FE1-8033-83E4B6B2234B}"/>
              </a:ext>
            </a:extLst>
          </p:cNvPr>
          <p:cNvGrpSpPr>
            <a:grpSpLocks/>
          </p:cNvGrpSpPr>
          <p:nvPr/>
        </p:nvGrpSpPr>
        <p:grpSpPr bwMode="auto">
          <a:xfrm>
            <a:off x="2051050" y="4564063"/>
            <a:ext cx="6324600" cy="1846262"/>
            <a:chOff x="1296" y="2629"/>
            <a:chExt cx="3984" cy="1163"/>
          </a:xfrm>
        </p:grpSpPr>
        <p:sp>
          <p:nvSpPr>
            <p:cNvPr id="12" name="Rectangle 17">
              <a:extLst>
                <a:ext uri="{FF2B5EF4-FFF2-40B4-BE49-F238E27FC236}">
                  <a16:creationId xmlns:a16="http://schemas.microsoft.com/office/drawing/2014/main" id="{1DB5E1F4-2883-45B6-9B36-A9DAA909F430}"/>
                </a:ext>
              </a:extLst>
            </p:cNvPr>
            <p:cNvSpPr>
              <a:spLocks noChangeArrowheads="1"/>
            </p:cNvSpPr>
            <p:nvPr/>
          </p:nvSpPr>
          <p:spPr bwMode="auto">
            <a:xfrm>
              <a:off x="1296" y="2640"/>
              <a:ext cx="2400" cy="1152"/>
            </a:xfrm>
            <a:prstGeom prst="rect">
              <a:avLst/>
            </a:prstGeom>
            <a:solidFill>
              <a:srgbClr val="9966FF"/>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Oval 18">
              <a:extLst>
                <a:ext uri="{FF2B5EF4-FFF2-40B4-BE49-F238E27FC236}">
                  <a16:creationId xmlns:a16="http://schemas.microsoft.com/office/drawing/2014/main" id="{E998F737-4F57-4B2F-BA87-2376828D0AC2}"/>
                </a:ext>
              </a:extLst>
            </p:cNvPr>
            <p:cNvSpPr>
              <a:spLocks noChangeArrowheads="1"/>
            </p:cNvSpPr>
            <p:nvPr/>
          </p:nvSpPr>
          <p:spPr bwMode="auto">
            <a:xfrm>
              <a:off x="1968" y="2784"/>
              <a:ext cx="1152" cy="768"/>
            </a:xfrm>
            <a:prstGeom prst="ellipse">
              <a:avLst/>
            </a:prstGeom>
            <a:solidFill>
              <a:srgbClr val="CCCCFF"/>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9">
              <a:extLst>
                <a:ext uri="{FF2B5EF4-FFF2-40B4-BE49-F238E27FC236}">
                  <a16:creationId xmlns:a16="http://schemas.microsoft.com/office/drawing/2014/main" id="{400C20CA-204A-4881-89DB-2EB0814E38A8}"/>
                </a:ext>
              </a:extLst>
            </p:cNvPr>
            <p:cNvSpPr>
              <a:spLocks/>
            </p:cNvSpPr>
            <p:nvPr/>
          </p:nvSpPr>
          <p:spPr bwMode="auto">
            <a:xfrm>
              <a:off x="2664" y="2640"/>
              <a:ext cx="1032" cy="576"/>
            </a:xfrm>
            <a:custGeom>
              <a:avLst/>
              <a:gdLst>
                <a:gd name="T0" fmla="*/ 24 w 1032"/>
                <a:gd name="T1" fmla="*/ 0 h 576"/>
                <a:gd name="T2" fmla="*/ 168 w 1032"/>
                <a:gd name="T3" fmla="*/ 480 h 576"/>
                <a:gd name="T4" fmla="*/ 1032 w 1032"/>
                <a:gd name="T5" fmla="*/ 576 h 576"/>
              </a:gdLst>
              <a:ahLst/>
              <a:cxnLst>
                <a:cxn ang="0">
                  <a:pos x="T0" y="T1"/>
                </a:cxn>
                <a:cxn ang="0">
                  <a:pos x="T2" y="T3"/>
                </a:cxn>
                <a:cxn ang="0">
                  <a:pos x="T4" y="T5"/>
                </a:cxn>
              </a:cxnLst>
              <a:rect l="0" t="0" r="r" b="b"/>
              <a:pathLst>
                <a:path w="1032" h="576">
                  <a:moveTo>
                    <a:pt x="24" y="0"/>
                  </a:moveTo>
                  <a:cubicBezTo>
                    <a:pt x="12" y="192"/>
                    <a:pt x="0" y="384"/>
                    <a:pt x="168" y="480"/>
                  </a:cubicBezTo>
                  <a:cubicBezTo>
                    <a:pt x="336" y="576"/>
                    <a:pt x="888" y="560"/>
                    <a:pt x="1032" y="576"/>
                  </a:cubicBez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Freeform 20">
              <a:extLst>
                <a:ext uri="{FF2B5EF4-FFF2-40B4-BE49-F238E27FC236}">
                  <a16:creationId xmlns:a16="http://schemas.microsoft.com/office/drawing/2014/main" id="{99ACABC3-BA8B-48BA-91E0-8F7324ABC1C3}"/>
                </a:ext>
              </a:extLst>
            </p:cNvPr>
            <p:cNvSpPr>
              <a:spLocks/>
            </p:cNvSpPr>
            <p:nvPr/>
          </p:nvSpPr>
          <p:spPr bwMode="auto">
            <a:xfrm>
              <a:off x="1296" y="2880"/>
              <a:ext cx="1488" cy="568"/>
            </a:xfrm>
            <a:custGeom>
              <a:avLst/>
              <a:gdLst>
                <a:gd name="T0" fmla="*/ 1488 w 1488"/>
                <a:gd name="T1" fmla="*/ 240 h 568"/>
                <a:gd name="T2" fmla="*/ 912 w 1488"/>
                <a:gd name="T3" fmla="*/ 528 h 568"/>
                <a:gd name="T4" fmla="*/ 0 w 1488"/>
                <a:gd name="T5" fmla="*/ 0 h 568"/>
              </a:gdLst>
              <a:ahLst/>
              <a:cxnLst>
                <a:cxn ang="0">
                  <a:pos x="T0" y="T1"/>
                </a:cxn>
                <a:cxn ang="0">
                  <a:pos x="T2" y="T3"/>
                </a:cxn>
                <a:cxn ang="0">
                  <a:pos x="T4" y="T5"/>
                </a:cxn>
              </a:cxnLst>
              <a:rect l="0" t="0" r="r" b="b"/>
              <a:pathLst>
                <a:path w="1488" h="568">
                  <a:moveTo>
                    <a:pt x="1488" y="240"/>
                  </a:moveTo>
                  <a:cubicBezTo>
                    <a:pt x="1324" y="404"/>
                    <a:pt x="1160" y="568"/>
                    <a:pt x="912" y="528"/>
                  </a:cubicBezTo>
                  <a:cubicBezTo>
                    <a:pt x="664" y="488"/>
                    <a:pt x="152" y="88"/>
                    <a:pt x="0" y="0"/>
                  </a:cubicBez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Freeform 21">
              <a:extLst>
                <a:ext uri="{FF2B5EF4-FFF2-40B4-BE49-F238E27FC236}">
                  <a16:creationId xmlns:a16="http://schemas.microsoft.com/office/drawing/2014/main" id="{8BB8EDCE-A91C-49E5-B25E-8E10194B0A58}"/>
                </a:ext>
              </a:extLst>
            </p:cNvPr>
            <p:cNvSpPr>
              <a:spLocks/>
            </p:cNvSpPr>
            <p:nvPr/>
          </p:nvSpPr>
          <p:spPr bwMode="auto">
            <a:xfrm>
              <a:off x="2352" y="3408"/>
              <a:ext cx="104" cy="384"/>
            </a:xfrm>
            <a:custGeom>
              <a:avLst/>
              <a:gdLst>
                <a:gd name="T0" fmla="*/ 0 w 104"/>
                <a:gd name="T1" fmla="*/ 0 h 384"/>
                <a:gd name="T2" fmla="*/ 96 w 104"/>
                <a:gd name="T3" fmla="*/ 192 h 384"/>
                <a:gd name="T4" fmla="*/ 48 w 104"/>
                <a:gd name="T5" fmla="*/ 384 h 384"/>
              </a:gdLst>
              <a:ahLst/>
              <a:cxnLst>
                <a:cxn ang="0">
                  <a:pos x="T0" y="T1"/>
                </a:cxn>
                <a:cxn ang="0">
                  <a:pos x="T2" y="T3"/>
                </a:cxn>
                <a:cxn ang="0">
                  <a:pos x="T4" y="T5"/>
                </a:cxn>
              </a:cxnLst>
              <a:rect l="0" t="0" r="r" b="b"/>
              <a:pathLst>
                <a:path w="104" h="384">
                  <a:moveTo>
                    <a:pt x="0" y="0"/>
                  </a:moveTo>
                  <a:cubicBezTo>
                    <a:pt x="44" y="64"/>
                    <a:pt x="88" y="128"/>
                    <a:pt x="96" y="192"/>
                  </a:cubicBezTo>
                  <a:cubicBezTo>
                    <a:pt x="104" y="256"/>
                    <a:pt x="56" y="352"/>
                    <a:pt x="48" y="384"/>
                  </a:cubicBez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Freeform 22">
              <a:extLst>
                <a:ext uri="{FF2B5EF4-FFF2-40B4-BE49-F238E27FC236}">
                  <a16:creationId xmlns:a16="http://schemas.microsoft.com/office/drawing/2014/main" id="{8083EA3D-F289-4BFF-BE83-D2F9F36E9177}"/>
                </a:ext>
              </a:extLst>
            </p:cNvPr>
            <p:cNvSpPr>
              <a:spLocks/>
            </p:cNvSpPr>
            <p:nvPr/>
          </p:nvSpPr>
          <p:spPr bwMode="auto">
            <a:xfrm>
              <a:off x="2928" y="3168"/>
              <a:ext cx="264" cy="624"/>
            </a:xfrm>
            <a:custGeom>
              <a:avLst/>
              <a:gdLst>
                <a:gd name="T0" fmla="*/ 24 w 168"/>
                <a:gd name="T1" fmla="*/ 0 h 624"/>
                <a:gd name="T2" fmla="*/ 24 w 168"/>
                <a:gd name="T3" fmla="*/ 384 h 624"/>
                <a:gd name="T4" fmla="*/ 168 w 168"/>
                <a:gd name="T5" fmla="*/ 624 h 624"/>
              </a:gdLst>
              <a:ahLst/>
              <a:cxnLst>
                <a:cxn ang="0">
                  <a:pos x="T0" y="T1"/>
                </a:cxn>
                <a:cxn ang="0">
                  <a:pos x="T2" y="T3"/>
                </a:cxn>
                <a:cxn ang="0">
                  <a:pos x="T4" y="T5"/>
                </a:cxn>
              </a:cxnLst>
              <a:rect l="0" t="0" r="r" b="b"/>
              <a:pathLst>
                <a:path w="168" h="624">
                  <a:moveTo>
                    <a:pt x="24" y="0"/>
                  </a:moveTo>
                  <a:cubicBezTo>
                    <a:pt x="12" y="140"/>
                    <a:pt x="0" y="280"/>
                    <a:pt x="24" y="384"/>
                  </a:cubicBezTo>
                  <a:cubicBezTo>
                    <a:pt x="48" y="488"/>
                    <a:pt x="144" y="584"/>
                    <a:pt x="168" y="624"/>
                  </a:cubicBez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8" name="Object 23">
              <a:extLst>
                <a:ext uri="{FF2B5EF4-FFF2-40B4-BE49-F238E27FC236}">
                  <a16:creationId xmlns:a16="http://schemas.microsoft.com/office/drawing/2014/main" id="{C1F799FC-8989-4E02-82BE-F08D15D51AB3}"/>
                </a:ext>
              </a:extLst>
            </p:cNvPr>
            <p:cNvGraphicFramePr>
              <a:graphicFrameLocks noChangeAspect="1"/>
            </p:cNvGraphicFramePr>
            <p:nvPr/>
          </p:nvGraphicFramePr>
          <p:xfrm>
            <a:off x="2315" y="3024"/>
            <a:ext cx="266" cy="288"/>
          </p:xfrm>
          <a:graphic>
            <a:graphicData uri="http://schemas.openxmlformats.org/presentationml/2006/ole">
              <mc:AlternateContent xmlns:mc="http://schemas.openxmlformats.org/markup-compatibility/2006">
                <mc:Choice xmlns:v="urn:schemas-microsoft-com:vml" Requires="v">
                  <p:oleObj spid="_x0000_s25598" name="Equation" r:id="rId9" imgW="152280" imgH="164880" progId="Equation.DSMT4">
                    <p:embed/>
                  </p:oleObj>
                </mc:Choice>
                <mc:Fallback>
                  <p:oleObj name="Equation" r:id="rId9" imgW="152280" imgH="164880" progId="Equation.DSMT4">
                    <p:embed/>
                    <p:pic>
                      <p:nvPicPr>
                        <p:cNvPr id="74775" name="Object 23">
                          <a:extLst>
                            <a:ext uri="{FF2B5EF4-FFF2-40B4-BE49-F238E27FC236}">
                              <a16:creationId xmlns:a16="http://schemas.microsoft.com/office/drawing/2014/main" id="{26834322-D8A2-4617-B935-79F47C1E571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15" y="3024"/>
                          <a:ext cx="26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24">
              <a:extLst>
                <a:ext uri="{FF2B5EF4-FFF2-40B4-BE49-F238E27FC236}">
                  <a16:creationId xmlns:a16="http://schemas.microsoft.com/office/drawing/2014/main" id="{2982C878-F86A-4F33-B221-DE5443BC9D4C}"/>
                </a:ext>
              </a:extLst>
            </p:cNvPr>
            <p:cNvGraphicFramePr>
              <a:graphicFrameLocks noChangeAspect="1"/>
            </p:cNvGraphicFramePr>
            <p:nvPr/>
          </p:nvGraphicFramePr>
          <p:xfrm>
            <a:off x="3141" y="2629"/>
            <a:ext cx="293" cy="406"/>
          </p:xfrm>
          <a:graphic>
            <a:graphicData uri="http://schemas.openxmlformats.org/presentationml/2006/ole">
              <mc:AlternateContent xmlns:mc="http://schemas.openxmlformats.org/markup-compatibility/2006">
                <mc:Choice xmlns:v="urn:schemas-microsoft-com:vml" Requires="v">
                  <p:oleObj spid="_x0000_s25599" name="Equation" r:id="rId11" imgW="164880" imgH="228600" progId="Equation.DSMT4">
                    <p:embed/>
                  </p:oleObj>
                </mc:Choice>
                <mc:Fallback>
                  <p:oleObj name="Equation" r:id="rId11" imgW="164880" imgH="228600" progId="Equation.DSMT4">
                    <p:embed/>
                    <p:pic>
                      <p:nvPicPr>
                        <p:cNvPr id="74776" name="Object 24">
                          <a:extLst>
                            <a:ext uri="{FF2B5EF4-FFF2-40B4-BE49-F238E27FC236}">
                              <a16:creationId xmlns:a16="http://schemas.microsoft.com/office/drawing/2014/main" id="{DB6C5D77-4293-4340-8B79-2F6A2E31B7A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41" y="2629"/>
                          <a:ext cx="293" cy="4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25">
              <a:extLst>
                <a:ext uri="{FF2B5EF4-FFF2-40B4-BE49-F238E27FC236}">
                  <a16:creationId xmlns:a16="http://schemas.microsoft.com/office/drawing/2014/main" id="{62365F1A-BE2F-4EFB-B978-D2E47E6EE1F1}"/>
                </a:ext>
              </a:extLst>
            </p:cNvPr>
            <p:cNvGraphicFramePr>
              <a:graphicFrameLocks noChangeAspect="1"/>
            </p:cNvGraphicFramePr>
            <p:nvPr/>
          </p:nvGraphicFramePr>
          <p:xfrm>
            <a:off x="1543" y="2677"/>
            <a:ext cx="338" cy="406"/>
          </p:xfrm>
          <a:graphic>
            <a:graphicData uri="http://schemas.openxmlformats.org/presentationml/2006/ole">
              <mc:AlternateContent xmlns:mc="http://schemas.openxmlformats.org/markup-compatibility/2006">
                <mc:Choice xmlns:v="urn:schemas-microsoft-com:vml" Requires="v">
                  <p:oleObj spid="_x0000_s122880" name="Equation" r:id="rId13" imgW="190440" imgH="228600" progId="Equation.DSMT4">
                    <p:embed/>
                  </p:oleObj>
                </mc:Choice>
                <mc:Fallback>
                  <p:oleObj name="Equation" r:id="rId13" imgW="190440" imgH="228600" progId="Equation.DSMT4">
                    <p:embed/>
                    <p:pic>
                      <p:nvPicPr>
                        <p:cNvPr id="74777" name="Object 25">
                          <a:extLst>
                            <a:ext uri="{FF2B5EF4-FFF2-40B4-BE49-F238E27FC236}">
                              <a16:creationId xmlns:a16="http://schemas.microsoft.com/office/drawing/2014/main" id="{2F4648A7-4104-469E-9422-58EF8ECBA48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43" y="2677"/>
                          <a:ext cx="338" cy="4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26">
              <a:extLst>
                <a:ext uri="{FF2B5EF4-FFF2-40B4-BE49-F238E27FC236}">
                  <a16:creationId xmlns:a16="http://schemas.microsoft.com/office/drawing/2014/main" id="{5156D836-3D98-4F0B-904D-2F2C7C7F3AEE}"/>
                </a:ext>
              </a:extLst>
            </p:cNvPr>
            <p:cNvGraphicFramePr>
              <a:graphicFrameLocks noChangeAspect="1"/>
            </p:cNvGraphicFramePr>
            <p:nvPr/>
          </p:nvGraphicFramePr>
          <p:xfrm>
            <a:off x="1530" y="3264"/>
            <a:ext cx="280" cy="360"/>
          </p:xfrm>
          <a:graphic>
            <a:graphicData uri="http://schemas.openxmlformats.org/presentationml/2006/ole">
              <mc:AlternateContent xmlns:mc="http://schemas.openxmlformats.org/markup-compatibility/2006">
                <mc:Choice xmlns:v="urn:schemas-microsoft-com:vml" Requires="v">
                  <p:oleObj spid="_x0000_s122881" name="Equation" r:id="rId15" imgW="177480" imgH="228600" progId="Equation.DSMT4">
                    <p:embed/>
                  </p:oleObj>
                </mc:Choice>
                <mc:Fallback>
                  <p:oleObj name="Equation" r:id="rId15" imgW="177480" imgH="228600" progId="Equation.DSMT4">
                    <p:embed/>
                    <p:pic>
                      <p:nvPicPr>
                        <p:cNvPr id="74778" name="Object 26">
                          <a:extLst>
                            <a:ext uri="{FF2B5EF4-FFF2-40B4-BE49-F238E27FC236}">
                              <a16:creationId xmlns:a16="http://schemas.microsoft.com/office/drawing/2014/main" id="{FAF314AB-0F81-4C93-BD12-80712CA6E3B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30" y="3264"/>
                          <a:ext cx="280"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27">
              <a:extLst>
                <a:ext uri="{FF2B5EF4-FFF2-40B4-BE49-F238E27FC236}">
                  <a16:creationId xmlns:a16="http://schemas.microsoft.com/office/drawing/2014/main" id="{FD80D185-BD9D-4D3A-982D-4EB0C33249C1}"/>
                </a:ext>
              </a:extLst>
            </p:cNvPr>
            <p:cNvGraphicFramePr>
              <a:graphicFrameLocks noChangeAspect="1"/>
            </p:cNvGraphicFramePr>
            <p:nvPr/>
          </p:nvGraphicFramePr>
          <p:xfrm>
            <a:off x="2448" y="3437"/>
            <a:ext cx="576" cy="343"/>
          </p:xfrm>
          <a:graphic>
            <a:graphicData uri="http://schemas.openxmlformats.org/presentationml/2006/ole">
              <mc:AlternateContent xmlns:mc="http://schemas.openxmlformats.org/markup-compatibility/2006">
                <mc:Choice xmlns:v="urn:schemas-microsoft-com:vml" Requires="v">
                  <p:oleObj spid="_x0000_s122882" name="Equation" r:id="rId17" imgW="419040" imgH="228600" progId="Equation.DSMT4">
                    <p:embed/>
                  </p:oleObj>
                </mc:Choice>
                <mc:Fallback>
                  <p:oleObj name="Equation" r:id="rId17" imgW="419040" imgH="228600" progId="Equation.DSMT4">
                    <p:embed/>
                    <p:pic>
                      <p:nvPicPr>
                        <p:cNvPr id="74779" name="Object 27">
                          <a:extLst>
                            <a:ext uri="{FF2B5EF4-FFF2-40B4-BE49-F238E27FC236}">
                              <a16:creationId xmlns:a16="http://schemas.microsoft.com/office/drawing/2014/main" id="{A27032FD-74CE-4846-9DA8-B158DBE3965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48" y="3437"/>
                          <a:ext cx="576"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28">
              <a:extLst>
                <a:ext uri="{FF2B5EF4-FFF2-40B4-BE49-F238E27FC236}">
                  <a16:creationId xmlns:a16="http://schemas.microsoft.com/office/drawing/2014/main" id="{7093AA97-7501-4690-A9C5-055FD851A072}"/>
                </a:ext>
              </a:extLst>
            </p:cNvPr>
            <p:cNvGraphicFramePr>
              <a:graphicFrameLocks noChangeAspect="1"/>
            </p:cNvGraphicFramePr>
            <p:nvPr/>
          </p:nvGraphicFramePr>
          <p:xfrm>
            <a:off x="3216" y="3312"/>
            <a:ext cx="333" cy="400"/>
          </p:xfrm>
          <a:graphic>
            <a:graphicData uri="http://schemas.openxmlformats.org/presentationml/2006/ole">
              <mc:AlternateContent xmlns:mc="http://schemas.openxmlformats.org/markup-compatibility/2006">
                <mc:Choice xmlns:v="urn:schemas-microsoft-com:vml" Requires="v">
                  <p:oleObj spid="_x0000_s122883" name="Equation" r:id="rId19" imgW="190440" imgH="228600" progId="Equation.DSMT4">
                    <p:embed/>
                  </p:oleObj>
                </mc:Choice>
                <mc:Fallback>
                  <p:oleObj name="Equation" r:id="rId19" imgW="190440" imgH="228600" progId="Equation.DSMT4">
                    <p:embed/>
                    <p:pic>
                      <p:nvPicPr>
                        <p:cNvPr id="74780" name="Object 28">
                          <a:extLst>
                            <a:ext uri="{FF2B5EF4-FFF2-40B4-BE49-F238E27FC236}">
                              <a16:creationId xmlns:a16="http://schemas.microsoft.com/office/drawing/2014/main" id="{65B3FFEA-63C7-44FB-A642-70EB7AF59358}"/>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16" y="3312"/>
                          <a:ext cx="333" cy="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AutoShape 29">
              <a:extLst>
                <a:ext uri="{FF2B5EF4-FFF2-40B4-BE49-F238E27FC236}">
                  <a16:creationId xmlns:a16="http://schemas.microsoft.com/office/drawing/2014/main" id="{D13D8DFA-4C15-42F1-9501-9AC90CFEE8CA}"/>
                </a:ext>
              </a:extLst>
            </p:cNvPr>
            <p:cNvSpPr>
              <a:spLocks noChangeArrowheads="1"/>
            </p:cNvSpPr>
            <p:nvPr/>
          </p:nvSpPr>
          <p:spPr bwMode="auto">
            <a:xfrm>
              <a:off x="3792" y="2688"/>
              <a:ext cx="1488" cy="720"/>
            </a:xfrm>
            <a:prstGeom prst="wedgeRoundRectCallout">
              <a:avLst>
                <a:gd name="adj1" fmla="val -55579"/>
                <a:gd name="adj2" fmla="val 66667"/>
                <a:gd name="adj3" fmla="val 16667"/>
              </a:avLst>
            </a:prstGeom>
            <a:noFill/>
            <a:ln w="9525">
              <a:solidFill>
                <a:schemeClr val="tx1"/>
              </a:solidFill>
              <a:miter lim="800000"/>
              <a:headEnd type="none" w="sm" len="sm"/>
              <a:tailEnd type="none" w="sm" len="sm"/>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kumimoji="1" lang="zh-CN" altLang="en-US" sz="2800" b="1">
                  <a:latin typeface="Times New Roman" panose="02020603050405020304" pitchFamily="18" charset="0"/>
                  <a:ea typeface="楷体_GB2312" pitchFamily="49" charset="-122"/>
                </a:rPr>
                <a:t>化整为零</a:t>
              </a:r>
            </a:p>
            <a:p>
              <a:pPr algn="ctr">
                <a:spcBef>
                  <a:spcPct val="20000"/>
                </a:spcBef>
              </a:pPr>
              <a:r>
                <a:rPr kumimoji="1" lang="zh-CN" altLang="en-US" sz="2800" b="1">
                  <a:latin typeface="Times New Roman" panose="02020603050405020304" pitchFamily="18" charset="0"/>
                  <a:ea typeface="楷体_GB2312" pitchFamily="49" charset="-122"/>
                </a:rPr>
                <a:t>各个击破</a:t>
              </a:r>
            </a:p>
          </p:txBody>
        </p:sp>
      </p:grpSp>
      <mc:AlternateContent xmlns:mc="http://schemas.openxmlformats.org/markup-compatibility/2006" xmlns:p14="http://schemas.microsoft.com/office/powerpoint/2010/main">
        <mc:Choice Requires="p14">
          <p:contentPart p14:bwMode="auto" r:id="rId21">
            <p14:nvContentPartPr>
              <p14:cNvPr id="31" name="Ink 36">
                <a:extLst>
                  <a:ext uri="{FF2B5EF4-FFF2-40B4-BE49-F238E27FC236}">
                    <a16:creationId xmlns:a16="http://schemas.microsoft.com/office/drawing/2014/main" id="{670E5B2C-D16A-47DA-B6AA-A6E71A1EF29E}"/>
                  </a:ext>
                </a:extLst>
              </p14:cNvPr>
              <p14:cNvContentPartPr>
                <a14:cpLocks xmlns:a14="http://schemas.microsoft.com/office/drawing/2010/main" noRot="1" noChangeAspect="1" noEditPoints="1" noChangeArrowheads="1" noChangeShapeType="1"/>
              </p14:cNvContentPartPr>
              <p14:nvPr/>
            </p14:nvContentPartPr>
            <p14:xfrm>
              <a:off x="3616325" y="5911850"/>
              <a:ext cx="19050" cy="1588"/>
            </p14:xfrm>
          </p:contentPart>
        </mc:Choice>
        <mc:Fallback xmlns="">
          <p:pic>
            <p:nvPicPr>
              <p:cNvPr id="31" name="Ink 36">
                <a:extLst>
                  <a:ext uri="{FF2B5EF4-FFF2-40B4-BE49-F238E27FC236}">
                    <a16:creationId xmlns:a16="http://schemas.microsoft.com/office/drawing/2014/main" id="{670E5B2C-D16A-47DA-B6AA-A6E71A1EF29E}"/>
                  </a:ext>
                </a:extLst>
              </p:cNvPr>
              <p:cNvPicPr>
                <a:picLocks noRot="1" noChangeAspect="1" noEditPoints="1" noChangeArrowheads="1" noChangeShapeType="1"/>
              </p:cNvPicPr>
              <p:nvPr/>
            </p:nvPicPr>
            <p:blipFill>
              <a:blip r:embed="rId34"/>
              <a:stretch>
                <a:fillRect/>
              </a:stretch>
            </p:blipFill>
            <p:spPr>
              <a:xfrm>
                <a:off x="3598022" y="5834038"/>
                <a:ext cx="54909" cy="154036"/>
              </a:xfrm>
              <a:prstGeom prst="rect">
                <a:avLst/>
              </a:prstGeom>
            </p:spPr>
          </p:pic>
        </mc:Fallback>
      </mc:AlternateContent>
    </p:spTree>
    <p:extLst>
      <p:ext uri="{BB962C8B-B14F-4D97-AF65-F5344CB8AC3E}">
        <p14:creationId xmlns:p14="http://schemas.microsoft.com/office/powerpoint/2010/main" val="453320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iterate type="lt">
                                    <p:tmPct val="100000"/>
                                  </p:iterate>
                                  <p:childTnLst>
                                    <p:set>
                                      <p:cBhvr>
                                        <p:cTn id="27" dur="1" fill="hold">
                                          <p:stCondLst>
                                            <p:cond delay="0"/>
                                          </p:stCondLst>
                                        </p:cTn>
                                        <p:tgtEl>
                                          <p:spTgt spid="10"/>
                                        </p:tgtEl>
                                        <p:attrNameLst>
                                          <p:attrName>style.visibility</p:attrName>
                                        </p:attrNameLst>
                                      </p:cBhvr>
                                      <p:to>
                                        <p:strVal val="visible"/>
                                      </p:to>
                                    </p:set>
                                    <p:animEffect transition="in" filter="wipe(left)">
                                      <p:cBhvr>
                                        <p:cTn id="28" dur="75"/>
                                        <p:tgtEl>
                                          <p:spTgt spid="10"/>
                                        </p:tgtEl>
                                      </p:cBhvr>
                                    </p:animEffect>
                                  </p:childTnLst>
                                </p:cTn>
                              </p:par>
                            </p:childTnLst>
                          </p:cTn>
                        </p:par>
                        <p:par>
                          <p:cTn id="29" fill="hold">
                            <p:stCondLst>
                              <p:cond delay="150"/>
                            </p:stCondLst>
                            <p:childTnLst>
                              <p:par>
                                <p:cTn id="30" presetID="4" presetClass="entr" presetSubtype="16" fill="hold"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ox(in)">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0"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260113-3ECF-42EB-94A1-268A5736D4C4}"/>
              </a:ext>
            </a:extLst>
          </p:cNvPr>
          <p:cNvSpPr>
            <a:spLocks noGrp="1"/>
          </p:cNvSpPr>
          <p:nvPr>
            <p:ph type="title"/>
          </p:nvPr>
        </p:nvSpPr>
        <p:spPr/>
        <p:txBody>
          <a:bodyPr/>
          <a:lstStyle/>
          <a:p>
            <a:r>
              <a:rPr lang="en-US" altLang="zh-CN" dirty="0"/>
              <a:t>3.3-2 </a:t>
            </a:r>
            <a:r>
              <a:rPr lang="zh-CN" altLang="en-US" dirty="0"/>
              <a:t>全概率公式</a:t>
            </a:r>
          </a:p>
        </p:txBody>
      </p:sp>
      <p:sp>
        <p:nvSpPr>
          <p:cNvPr id="3" name="内容占位符 2">
            <a:extLst>
              <a:ext uri="{FF2B5EF4-FFF2-40B4-BE49-F238E27FC236}">
                <a16:creationId xmlns:a16="http://schemas.microsoft.com/office/drawing/2014/main" id="{DFA130D1-8E82-46E9-B0DA-5BD80FE48148}"/>
              </a:ext>
            </a:extLst>
          </p:cNvPr>
          <p:cNvSpPr>
            <a:spLocks noGrp="1"/>
          </p:cNvSpPr>
          <p:nvPr>
            <p:ph idx="1"/>
          </p:nvPr>
        </p:nvSpPr>
        <p:spPr/>
        <p:txBody>
          <a:bodyPr/>
          <a:lstStyle/>
          <a:p>
            <a:endParaRPr lang="zh-CN" altLang="en-US"/>
          </a:p>
        </p:txBody>
      </p:sp>
      <p:sp>
        <p:nvSpPr>
          <p:cNvPr id="4" name="Rectangle 4">
            <a:extLst>
              <a:ext uri="{FF2B5EF4-FFF2-40B4-BE49-F238E27FC236}">
                <a16:creationId xmlns:a16="http://schemas.microsoft.com/office/drawing/2014/main" id="{3D09EB1B-28FA-4C8D-AFB7-383602E29878}"/>
              </a:ext>
            </a:extLst>
          </p:cNvPr>
          <p:cNvSpPr>
            <a:spLocks noChangeArrowheads="1"/>
          </p:cNvSpPr>
          <p:nvPr/>
        </p:nvSpPr>
        <p:spPr bwMode="auto">
          <a:xfrm>
            <a:off x="990600" y="762070"/>
            <a:ext cx="7162800" cy="519113"/>
          </a:xfrm>
          <a:prstGeom prst="rect">
            <a:avLst/>
          </a:prstGeom>
          <a:noFill/>
          <a:ln>
            <a:noFill/>
          </a:ln>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rgbClr val="FFFF99"/>
                </a:solidFill>
                <a:miter lim="800000"/>
                <a:headEnd/>
                <a:tailEnd/>
              </a14:hiddenLine>
            </a:ext>
          </a:extLst>
        </p:spPr>
        <p:txBody>
          <a:bodyPr anchor="ctr">
            <a:spAutoFit/>
          </a:bodyPr>
          <a:lstStyle/>
          <a:p>
            <a:r>
              <a:rPr kumimoji="1" lang="zh-CN" altLang="en-US" sz="2800" b="1">
                <a:solidFill>
                  <a:srgbClr val="000000"/>
                </a:solidFill>
                <a:latin typeface="楷体_GB2312" pitchFamily="49" charset="-122"/>
                <a:ea typeface="楷体_GB2312" pitchFamily="49" charset="-122"/>
              </a:rPr>
              <a:t>由全概率公式不难看出</a:t>
            </a:r>
            <a:r>
              <a:rPr kumimoji="1" lang="en-US" altLang="zh-CN" sz="2800" b="1">
                <a:solidFill>
                  <a:srgbClr val="000000"/>
                </a:solidFill>
                <a:latin typeface="楷体_GB2312" pitchFamily="49" charset="-122"/>
                <a:ea typeface="楷体_GB2312" pitchFamily="49" charset="-122"/>
                <a:cs typeface="ˎ̥"/>
              </a:rPr>
              <a:t>:</a:t>
            </a:r>
            <a:endParaRPr lang="en-US" altLang="zh-CN" sz="2800">
              <a:solidFill>
                <a:srgbClr val="000000"/>
              </a:solidFill>
              <a:latin typeface="楷体_GB2312" pitchFamily="49" charset="-122"/>
              <a:ea typeface="楷体_GB2312" pitchFamily="49" charset="-122"/>
            </a:endParaRPr>
          </a:p>
        </p:txBody>
      </p:sp>
      <p:sp>
        <p:nvSpPr>
          <p:cNvPr id="5" name="Rectangle 5">
            <a:extLst>
              <a:ext uri="{FF2B5EF4-FFF2-40B4-BE49-F238E27FC236}">
                <a16:creationId xmlns:a16="http://schemas.microsoft.com/office/drawing/2014/main" id="{433327A6-65A8-4C28-8D01-42693F53F7AB}"/>
              </a:ext>
            </a:extLst>
          </p:cNvPr>
          <p:cNvSpPr>
            <a:spLocks noChangeArrowheads="1"/>
          </p:cNvSpPr>
          <p:nvPr/>
        </p:nvSpPr>
        <p:spPr bwMode="auto">
          <a:xfrm>
            <a:off x="900113" y="1671708"/>
            <a:ext cx="7089775" cy="946150"/>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FFFF99"/>
                </a:solidFill>
                <a:miter lim="800000"/>
                <a:headEnd/>
                <a:tailEnd/>
              </a14:hiddenLine>
            </a:ext>
          </a:extLst>
        </p:spPr>
        <p:txBody>
          <a:bodyPr anchor="ctr">
            <a:spAutoFit/>
          </a:bodyPr>
          <a:lstStyle/>
          <a:p>
            <a:r>
              <a:rPr kumimoji="1" lang="en-US" altLang="zh-CN" sz="2800" b="1">
                <a:latin typeface="Times New Roman" panose="02020603050405020304" pitchFamily="18" charset="0"/>
                <a:ea typeface="楷体_GB2312" pitchFamily="49" charset="-122"/>
                <a:cs typeface="ˎ̥"/>
              </a:rPr>
              <a:t>“</a:t>
            </a:r>
            <a:r>
              <a:rPr kumimoji="1" lang="zh-CN" altLang="en-US" sz="2800" b="1">
                <a:latin typeface="楷体_GB2312" pitchFamily="49" charset="-122"/>
                <a:ea typeface="楷体_GB2312" pitchFamily="49" charset="-122"/>
                <a:cs typeface="ˎ̥"/>
              </a:rPr>
              <a:t>全部</a:t>
            </a:r>
            <a:r>
              <a:rPr kumimoji="1" lang="zh-CN" altLang="en-US" sz="2800" b="1">
                <a:latin typeface="Times New Roman" panose="02020603050405020304" pitchFamily="18" charset="0"/>
                <a:ea typeface="楷体_GB2312" pitchFamily="49" charset="-122"/>
                <a:cs typeface="ˎ̥"/>
              </a:rPr>
              <a:t>”</a:t>
            </a:r>
            <a:r>
              <a:rPr kumimoji="1" lang="zh-CN" altLang="en-US" sz="2800" b="1">
                <a:latin typeface="楷体_GB2312" pitchFamily="49" charset="-122"/>
                <a:ea typeface="楷体_GB2312" pitchFamily="49" charset="-122"/>
                <a:cs typeface="ˎ̥"/>
              </a:rPr>
              <a:t>概率</a:t>
            </a:r>
            <a:r>
              <a:rPr kumimoji="1" lang="en-US" altLang="zh-CN" sz="2800" b="1" i="1">
                <a:latin typeface="Times New Roman" panose="02020603050405020304" pitchFamily="18" charset="0"/>
                <a:ea typeface="楷体_GB2312" pitchFamily="49" charset="-122"/>
                <a:cs typeface="ˎ̥"/>
              </a:rPr>
              <a:t>P</a:t>
            </a:r>
            <a:r>
              <a:rPr kumimoji="1" lang="en-US" altLang="zh-CN" sz="2800" b="1">
                <a:latin typeface="Times New Roman" panose="02020603050405020304" pitchFamily="18" charset="0"/>
                <a:ea typeface="楷体_GB2312" pitchFamily="49" charset="-122"/>
                <a:cs typeface="ˎ̥"/>
              </a:rPr>
              <a:t>(</a:t>
            </a:r>
            <a:r>
              <a:rPr kumimoji="1" lang="en-US" altLang="zh-CN" sz="2800" b="1" i="1">
                <a:latin typeface="Times New Roman" panose="02020603050405020304" pitchFamily="18" charset="0"/>
                <a:ea typeface="楷体_GB2312" pitchFamily="49" charset="-122"/>
                <a:cs typeface="ˎ̥"/>
              </a:rPr>
              <a:t>A</a:t>
            </a:r>
            <a:r>
              <a:rPr kumimoji="1" lang="en-US" altLang="zh-CN" sz="2800" b="1">
                <a:latin typeface="Times New Roman" panose="02020603050405020304" pitchFamily="18" charset="0"/>
                <a:ea typeface="楷体_GB2312" pitchFamily="49" charset="-122"/>
                <a:cs typeface="ˎ̥"/>
              </a:rPr>
              <a:t>)</a:t>
            </a:r>
            <a:r>
              <a:rPr kumimoji="1" lang="zh-CN" altLang="en-US" sz="2800" b="1">
                <a:latin typeface="楷体_GB2312" pitchFamily="49" charset="-122"/>
                <a:ea typeface="楷体_GB2312" pitchFamily="49" charset="-122"/>
                <a:cs typeface="ˎ̥"/>
              </a:rPr>
              <a:t>可以分成许多</a:t>
            </a:r>
            <a:r>
              <a:rPr kumimoji="1" lang="zh-CN" altLang="en-US" sz="2800" b="1">
                <a:latin typeface="Times New Roman" panose="02020603050405020304" pitchFamily="18" charset="0"/>
                <a:ea typeface="楷体_GB2312" pitchFamily="49" charset="-122"/>
                <a:cs typeface="ˎ̥"/>
              </a:rPr>
              <a:t>“</a:t>
            </a:r>
            <a:r>
              <a:rPr kumimoji="1" lang="zh-CN" altLang="en-US" sz="2800" b="1">
                <a:latin typeface="楷体_GB2312" pitchFamily="49" charset="-122"/>
                <a:ea typeface="楷体_GB2312" pitchFamily="49" charset="-122"/>
                <a:cs typeface="ˎ̥"/>
              </a:rPr>
              <a:t>部分</a:t>
            </a:r>
            <a:r>
              <a:rPr kumimoji="1" lang="zh-CN" altLang="en-US" sz="2800" b="1">
                <a:latin typeface="Times New Roman" panose="02020603050405020304" pitchFamily="18" charset="0"/>
                <a:ea typeface="楷体_GB2312" pitchFamily="49" charset="-122"/>
                <a:cs typeface="ˎ̥"/>
              </a:rPr>
              <a:t>”</a:t>
            </a:r>
            <a:r>
              <a:rPr kumimoji="1" lang="zh-CN" altLang="en-US" sz="2800" b="1">
                <a:latin typeface="楷体_GB2312" pitchFamily="49" charset="-122"/>
                <a:ea typeface="楷体_GB2312" pitchFamily="49" charset="-122"/>
                <a:cs typeface="ˎ̥"/>
              </a:rPr>
              <a:t>概率    </a:t>
            </a:r>
            <a:r>
              <a:rPr kumimoji="1" lang="en-US" altLang="zh-CN" sz="2800" b="1" i="1">
                <a:latin typeface="Times New Roman" panose="02020603050405020304" pitchFamily="18" charset="0"/>
                <a:ea typeface="楷体_GB2312" pitchFamily="49" charset="-122"/>
                <a:cs typeface="ˎ̥"/>
              </a:rPr>
              <a:t>P</a:t>
            </a:r>
            <a:r>
              <a:rPr kumimoji="1" lang="en-US" altLang="zh-CN" sz="2800" b="1">
                <a:latin typeface="Times New Roman" panose="02020603050405020304" pitchFamily="18" charset="0"/>
                <a:ea typeface="楷体_GB2312" pitchFamily="49" charset="-122"/>
                <a:cs typeface="ˎ̥"/>
              </a:rPr>
              <a:t>(</a:t>
            </a:r>
            <a:r>
              <a:rPr lang="en-US" altLang="zh-CN" sz="2800" b="1" i="1">
                <a:latin typeface="Times New Roman" panose="02020603050405020304" pitchFamily="18" charset="0"/>
                <a:ea typeface="楷体_GB2312" pitchFamily="49" charset="-122"/>
                <a:cs typeface="ˎ̥"/>
              </a:rPr>
              <a:t>AB</a:t>
            </a:r>
            <a:r>
              <a:rPr lang="en-US" altLang="zh-CN" sz="2800" b="1" i="1" baseline="-25000">
                <a:latin typeface="Times New Roman" panose="02020603050405020304" pitchFamily="18" charset="0"/>
                <a:ea typeface="楷体_GB2312" pitchFamily="49" charset="-122"/>
                <a:cs typeface="ˎ̥"/>
              </a:rPr>
              <a:t>i</a:t>
            </a:r>
            <a:r>
              <a:rPr lang="en-US" altLang="zh-CN" sz="2800" b="1">
                <a:latin typeface="Times New Roman" panose="02020603050405020304" pitchFamily="18" charset="0"/>
                <a:ea typeface="楷体_GB2312" pitchFamily="49" charset="-122"/>
                <a:cs typeface="ˎ̥"/>
              </a:rPr>
              <a:t>)</a:t>
            </a:r>
            <a:r>
              <a:rPr kumimoji="1" lang="zh-CN" altLang="en-US" sz="2800" b="1">
                <a:latin typeface="楷体_GB2312" pitchFamily="49" charset="-122"/>
                <a:ea typeface="楷体_GB2312" pitchFamily="49" charset="-122"/>
                <a:cs typeface="ˎ̥"/>
              </a:rPr>
              <a:t>之和。</a:t>
            </a:r>
          </a:p>
        </p:txBody>
      </p:sp>
      <p:sp>
        <p:nvSpPr>
          <p:cNvPr id="6" name="Rectangle 6">
            <a:extLst>
              <a:ext uri="{FF2B5EF4-FFF2-40B4-BE49-F238E27FC236}">
                <a16:creationId xmlns:a16="http://schemas.microsoft.com/office/drawing/2014/main" id="{30043300-5E0A-4249-AA53-A8F3B3F2D716}"/>
              </a:ext>
            </a:extLst>
          </p:cNvPr>
          <p:cNvSpPr>
            <a:spLocks noChangeArrowheads="1"/>
          </p:cNvSpPr>
          <p:nvPr/>
        </p:nvSpPr>
        <p:spPr bwMode="auto">
          <a:xfrm>
            <a:off x="990600" y="3521145"/>
            <a:ext cx="7529513" cy="2152650"/>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3300"/>
                </a:solidFill>
              </a14:hiddenFill>
            </a:ext>
          </a:extLst>
        </p:spPr>
        <p:txBody>
          <a:bodyPr anchor="ctr">
            <a:spAutoFit/>
          </a:bodyPr>
          <a:lstStyle/>
          <a:p>
            <a:pPr eaLnBrk="0" hangingPunct="0">
              <a:lnSpc>
                <a:spcPct val="120000"/>
              </a:lnSpc>
            </a:pPr>
            <a:r>
              <a:rPr kumimoji="1" lang="zh-CN" altLang="en-US" sz="2800" b="1">
                <a:solidFill>
                  <a:srgbClr val="000000"/>
                </a:solidFill>
                <a:latin typeface="楷体_GB2312" pitchFamily="49" charset="-122"/>
                <a:ea typeface="楷体_GB2312" pitchFamily="49" charset="-122"/>
              </a:rPr>
              <a:t>在较复杂情况下，直接计算</a:t>
            </a:r>
            <a:r>
              <a:rPr kumimoji="1" lang="en-US" altLang="zh-CN" sz="2800" b="1" i="1">
                <a:solidFill>
                  <a:srgbClr val="000000"/>
                </a:solidFill>
                <a:latin typeface="Times New Roman" panose="02020603050405020304" pitchFamily="18" charset="0"/>
                <a:ea typeface="楷体_GB2312" pitchFamily="49" charset="-122"/>
                <a:cs typeface="ˎ̥"/>
              </a:rPr>
              <a:t>P</a:t>
            </a:r>
            <a:r>
              <a:rPr kumimoji="1" lang="en-US" altLang="zh-CN" sz="2800" b="1">
                <a:solidFill>
                  <a:srgbClr val="000000"/>
                </a:solidFill>
                <a:latin typeface="Times New Roman" panose="02020603050405020304" pitchFamily="18" charset="0"/>
                <a:ea typeface="楷体_GB2312" pitchFamily="49" charset="-122"/>
                <a:cs typeface="ˎ̥"/>
              </a:rPr>
              <a:t>(</a:t>
            </a:r>
            <a:r>
              <a:rPr kumimoji="1" lang="en-US" altLang="zh-CN" sz="2800" b="1" i="1">
                <a:solidFill>
                  <a:srgbClr val="000000"/>
                </a:solidFill>
                <a:latin typeface="Times New Roman" panose="02020603050405020304" pitchFamily="18" charset="0"/>
                <a:ea typeface="楷体_GB2312" pitchFamily="49" charset="-122"/>
                <a:cs typeface="ˎ̥"/>
              </a:rPr>
              <a:t>A</a:t>
            </a:r>
            <a:r>
              <a:rPr kumimoji="1" lang="en-US" altLang="zh-CN" sz="2800" b="1">
                <a:solidFill>
                  <a:srgbClr val="000000"/>
                </a:solidFill>
                <a:latin typeface="Times New Roman" panose="02020603050405020304" pitchFamily="18" charset="0"/>
                <a:ea typeface="楷体_GB2312" pitchFamily="49" charset="-122"/>
                <a:cs typeface="ˎ̥"/>
              </a:rPr>
              <a:t>)</a:t>
            </a:r>
            <a:r>
              <a:rPr kumimoji="1" lang="zh-CN" altLang="en-US" sz="2800" b="1">
                <a:solidFill>
                  <a:srgbClr val="000000"/>
                </a:solidFill>
                <a:latin typeface="楷体_GB2312" pitchFamily="49" charset="-122"/>
                <a:ea typeface="楷体_GB2312" pitchFamily="49" charset="-122"/>
              </a:rPr>
              <a:t>不容易</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但总可以适当地构造一组两两互斥的</a:t>
            </a:r>
            <a:r>
              <a:rPr kumimoji="1" lang="en-US" altLang="zh-CN" sz="2800" b="1" i="1">
                <a:solidFill>
                  <a:srgbClr val="000000"/>
                </a:solidFill>
                <a:latin typeface="Times New Roman" panose="02020603050405020304" pitchFamily="18" charset="0"/>
                <a:ea typeface="楷体_GB2312" pitchFamily="49" charset="-122"/>
              </a:rPr>
              <a:t>B</a:t>
            </a:r>
            <a:r>
              <a:rPr kumimoji="1" lang="en-US" altLang="zh-CN" sz="2800" b="1" i="1" baseline="-25000">
                <a:solidFill>
                  <a:srgbClr val="000000"/>
                </a:solidFill>
                <a:latin typeface="Times New Roman" panose="02020603050405020304" pitchFamily="18" charset="0"/>
                <a:ea typeface="楷体_GB2312" pitchFamily="49" charset="-122"/>
              </a:rPr>
              <a:t>i </a:t>
            </a:r>
            <a:r>
              <a:rPr kumimoji="1" lang="zh-CN" altLang="en-US" sz="2800" b="1" i="1" baseline="-25000">
                <a:solidFill>
                  <a:srgbClr val="000000"/>
                </a:solidFill>
                <a:latin typeface="楷体_GB2312" pitchFamily="49" charset="-122"/>
                <a:ea typeface="楷体_GB2312" pitchFamily="49" charset="-122"/>
              </a:rPr>
              <a:t>，</a:t>
            </a:r>
            <a:r>
              <a:rPr kumimoji="1" lang="zh-CN" altLang="en-US" sz="2800" b="1">
                <a:solidFill>
                  <a:srgbClr val="000000"/>
                </a:solidFill>
                <a:latin typeface="楷体_GB2312" pitchFamily="49" charset="-122"/>
                <a:ea typeface="楷体_GB2312" pitchFamily="49" charset="-122"/>
              </a:rPr>
              <a:t>使</a:t>
            </a:r>
            <a:r>
              <a:rPr kumimoji="1" lang="en-US" altLang="zh-CN" sz="2800" b="1" i="1">
                <a:solidFill>
                  <a:srgbClr val="000000"/>
                </a:solidFill>
                <a:latin typeface="Times New Roman" panose="02020603050405020304" pitchFamily="18" charset="0"/>
                <a:ea typeface="楷体_GB2312" pitchFamily="49" charset="-122"/>
              </a:rPr>
              <a:t>A</a:t>
            </a:r>
            <a:r>
              <a:rPr kumimoji="1" lang="zh-CN" altLang="en-US" sz="2800" b="1">
                <a:solidFill>
                  <a:srgbClr val="000000"/>
                </a:solidFill>
                <a:latin typeface="楷体_GB2312" pitchFamily="49" charset="-122"/>
                <a:ea typeface="楷体_GB2312" pitchFamily="49" charset="-122"/>
              </a:rPr>
              <a:t>伴随着某个</a:t>
            </a:r>
            <a:r>
              <a:rPr kumimoji="1" lang="en-US" altLang="zh-CN" sz="2800" b="1" i="1">
                <a:solidFill>
                  <a:srgbClr val="000000"/>
                </a:solidFill>
                <a:latin typeface="Times New Roman" panose="02020603050405020304" pitchFamily="18" charset="0"/>
                <a:ea typeface="楷体_GB2312" pitchFamily="49" charset="-122"/>
              </a:rPr>
              <a:t>B</a:t>
            </a:r>
            <a:r>
              <a:rPr kumimoji="1" lang="en-US" altLang="zh-CN" sz="2800" b="1" i="1" baseline="-25000">
                <a:solidFill>
                  <a:srgbClr val="000000"/>
                </a:solidFill>
                <a:latin typeface="Times New Roman" panose="02020603050405020304" pitchFamily="18" charset="0"/>
                <a:ea typeface="楷体_GB2312" pitchFamily="49" charset="-122"/>
              </a:rPr>
              <a:t>i</a:t>
            </a:r>
            <a:r>
              <a:rPr kumimoji="1" lang="zh-CN" altLang="en-US" sz="2800" b="1">
                <a:solidFill>
                  <a:srgbClr val="000000"/>
                </a:solidFill>
                <a:latin typeface="楷体_GB2312" pitchFamily="49" charset="-122"/>
                <a:ea typeface="楷体_GB2312" pitchFamily="49" charset="-122"/>
              </a:rPr>
              <a:t>的出现而出现，且每个 </a:t>
            </a:r>
            <a:r>
              <a:rPr kumimoji="1" lang="en-US" altLang="zh-CN" sz="2800" b="1" i="1">
                <a:solidFill>
                  <a:srgbClr val="000000"/>
                </a:solidFill>
                <a:latin typeface="Times New Roman" panose="02020603050405020304" pitchFamily="18" charset="0"/>
              </a:rPr>
              <a:t>P</a:t>
            </a:r>
            <a:r>
              <a:rPr kumimoji="1" lang="en-US" altLang="zh-CN" sz="2800" b="1">
                <a:solidFill>
                  <a:srgbClr val="000000"/>
                </a:solidFill>
                <a:latin typeface="Times New Roman" panose="02020603050405020304" pitchFamily="18" charset="0"/>
              </a:rPr>
              <a:t>(</a:t>
            </a:r>
            <a:r>
              <a:rPr lang="en-US" altLang="zh-CN" sz="2800" b="1" i="1">
                <a:solidFill>
                  <a:srgbClr val="000000"/>
                </a:solidFill>
                <a:latin typeface="Times New Roman" panose="02020603050405020304" pitchFamily="18" charset="0"/>
              </a:rPr>
              <a:t>AB</a:t>
            </a:r>
            <a:r>
              <a:rPr lang="en-US" altLang="zh-CN" sz="2800" b="1" i="1" baseline="-25000">
                <a:solidFill>
                  <a:srgbClr val="000000"/>
                </a:solidFill>
                <a:latin typeface="Times New Roman" panose="02020603050405020304" pitchFamily="18" charset="0"/>
              </a:rPr>
              <a:t>i</a:t>
            </a:r>
            <a:r>
              <a:rPr lang="en-US" altLang="zh-CN" sz="2800" b="1">
                <a:solidFill>
                  <a:srgbClr val="000000"/>
                </a:solidFill>
                <a:latin typeface="Times New Roman" panose="02020603050405020304" pitchFamily="18" charset="0"/>
              </a:rPr>
              <a:t>)</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较容易计算，可用它们的和计算</a:t>
            </a:r>
            <a:r>
              <a:rPr kumimoji="1" lang="en-US" altLang="zh-CN" sz="2800" b="1" i="1">
                <a:solidFill>
                  <a:srgbClr val="000000"/>
                </a:solidFill>
                <a:latin typeface="Times New Roman" panose="02020603050405020304" pitchFamily="18" charset="0"/>
                <a:ea typeface="楷体_GB2312" pitchFamily="49" charset="-122"/>
              </a:rPr>
              <a:t>P</a:t>
            </a:r>
            <a:r>
              <a:rPr kumimoji="1" lang="en-US" altLang="zh-CN" sz="2800" b="1">
                <a:solidFill>
                  <a:srgbClr val="000000"/>
                </a:solidFill>
                <a:latin typeface="Times New Roman" panose="02020603050405020304" pitchFamily="18" charset="0"/>
                <a:ea typeface="楷体_GB2312" pitchFamily="49" charset="-122"/>
              </a:rPr>
              <a:t>(</a:t>
            </a:r>
            <a:r>
              <a:rPr kumimoji="1" lang="en-US" altLang="zh-CN" sz="2800" b="1" i="1">
                <a:solidFill>
                  <a:srgbClr val="000000"/>
                </a:solidFill>
                <a:latin typeface="Times New Roman" panose="02020603050405020304" pitchFamily="18" charset="0"/>
                <a:ea typeface="楷体_GB2312" pitchFamily="49" charset="-122"/>
              </a:rPr>
              <a:t>A</a:t>
            </a:r>
            <a:r>
              <a:rPr kumimoji="1" lang="en-US" altLang="zh-CN" sz="2800" b="1">
                <a:solidFill>
                  <a:srgbClr val="000000"/>
                </a:solidFill>
                <a:latin typeface="Times New Roman" panose="02020603050405020304" pitchFamily="18" charset="0"/>
                <a:ea typeface="楷体_GB2312" pitchFamily="49" charset="-122"/>
              </a:rPr>
              <a:t>)</a:t>
            </a:r>
            <a:r>
              <a:rPr kumimoji="1" lang="zh-CN" altLang="en-US" sz="2800" b="1">
                <a:solidFill>
                  <a:srgbClr val="000000"/>
                </a:solidFill>
                <a:latin typeface="楷体_GB2312" pitchFamily="49" charset="-122"/>
                <a:ea typeface="楷体_GB2312" pitchFamily="49" charset="-122"/>
              </a:rPr>
              <a:t>。</a:t>
            </a:r>
          </a:p>
        </p:txBody>
      </p:sp>
      <p:sp>
        <p:nvSpPr>
          <p:cNvPr id="7" name="Rectangle 7">
            <a:extLst>
              <a:ext uri="{FF2B5EF4-FFF2-40B4-BE49-F238E27FC236}">
                <a16:creationId xmlns:a16="http://schemas.microsoft.com/office/drawing/2014/main" id="{A0BF44A1-E0FB-44D8-88D6-0E0FDD021BE9}"/>
              </a:ext>
            </a:extLst>
          </p:cNvPr>
          <p:cNvSpPr>
            <a:spLocks noChangeArrowheads="1"/>
          </p:cNvSpPr>
          <p:nvPr/>
        </p:nvSpPr>
        <p:spPr bwMode="auto">
          <a:xfrm>
            <a:off x="990600" y="2759145"/>
            <a:ext cx="4625975" cy="519113"/>
          </a:xfrm>
          <a:prstGeom prst="rect">
            <a:avLst/>
          </a:prstGeom>
          <a:noFill/>
          <a:ln>
            <a:noFill/>
          </a:ln>
          <a:extLst>
            <a:ext uri="{909E8E84-426E-40DD-AFC4-6F175D3DCCD1}">
              <a14:hiddenFill xmlns:a14="http://schemas.microsoft.com/office/drawing/2010/main">
                <a:solidFill>
                  <a:srgbClr val="660033"/>
                </a:solidFill>
              </a14:hiddenFill>
            </a:ext>
            <a:ext uri="{91240B29-F687-4F45-9708-019B960494DF}">
              <a14:hiddenLine xmlns:a14="http://schemas.microsoft.com/office/drawing/2010/main" w="9525">
                <a:solidFill>
                  <a:srgbClr val="FFFF99"/>
                </a:solidFill>
                <a:miter lim="800000"/>
                <a:headEnd/>
                <a:tailEnd/>
              </a14:hiddenLine>
            </a:ext>
          </a:extLst>
        </p:spPr>
        <p:txBody>
          <a:bodyPr anchor="ctr">
            <a:spAutoFit/>
          </a:bodyPr>
          <a:lstStyle/>
          <a:p>
            <a:r>
              <a:rPr kumimoji="1" lang="zh-CN" altLang="en-US" sz="2800" b="1" dirty="0">
                <a:solidFill>
                  <a:srgbClr val="000000"/>
                </a:solidFill>
                <a:latin typeface="楷体_GB2312" pitchFamily="49" charset="-122"/>
                <a:ea typeface="楷体_GB2312" pitchFamily="49" charset="-122"/>
              </a:rPr>
              <a:t>它的</a:t>
            </a:r>
            <a:r>
              <a:rPr kumimoji="1" lang="zh-CN" altLang="en-US" sz="2800" b="1" dirty="0">
                <a:solidFill>
                  <a:srgbClr val="FF0000"/>
                </a:solidFill>
                <a:latin typeface="楷体_GB2312" pitchFamily="49" charset="-122"/>
                <a:ea typeface="楷体_GB2312" pitchFamily="49" charset="-122"/>
              </a:rPr>
              <a:t>理论和实用意义</a:t>
            </a:r>
            <a:r>
              <a:rPr kumimoji="1" lang="zh-CN" altLang="en-US" sz="2800" b="1" dirty="0">
                <a:solidFill>
                  <a:srgbClr val="000000"/>
                </a:solidFill>
                <a:latin typeface="楷体_GB2312" pitchFamily="49" charset="-122"/>
                <a:ea typeface="楷体_GB2312" pitchFamily="49" charset="-122"/>
              </a:rPr>
              <a:t>在于</a:t>
            </a:r>
            <a:r>
              <a:rPr kumimoji="1" lang="en-US" altLang="zh-CN" sz="2800" b="1" dirty="0">
                <a:solidFill>
                  <a:srgbClr val="000000"/>
                </a:solidFill>
                <a:latin typeface="楷体_GB2312" pitchFamily="49" charset="-122"/>
                <a:ea typeface="楷体_GB2312" pitchFamily="49" charset="-122"/>
                <a:cs typeface="ˎ̥"/>
              </a:rPr>
              <a:t>:</a:t>
            </a:r>
            <a:endParaRPr lang="en-US" altLang="zh-CN" sz="2800" dirty="0">
              <a:solidFill>
                <a:srgbClr val="000000"/>
              </a:solidFill>
              <a:latin typeface="楷体_GB2312" pitchFamily="49" charset="-122"/>
              <a:ea typeface="楷体_GB2312" pitchFamily="49" charset="-122"/>
            </a:endParaRPr>
          </a:p>
        </p:txBody>
      </p:sp>
    </p:spTree>
    <p:extLst>
      <p:ext uri="{BB962C8B-B14F-4D97-AF65-F5344CB8AC3E}">
        <p14:creationId xmlns:p14="http://schemas.microsoft.com/office/powerpoint/2010/main" val="4094108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Bottom)">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lide(fromBottom)">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nimBg="1"/>
      <p:bldP spid="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E288C6-71D1-4E1E-BFEF-3244CEE6D404}"/>
              </a:ext>
            </a:extLst>
          </p:cNvPr>
          <p:cNvSpPr>
            <a:spLocks noGrp="1"/>
          </p:cNvSpPr>
          <p:nvPr>
            <p:ph type="title"/>
          </p:nvPr>
        </p:nvSpPr>
        <p:spPr/>
        <p:txBody>
          <a:bodyPr/>
          <a:lstStyle/>
          <a:p>
            <a:r>
              <a:rPr lang="en-US" altLang="zh-CN" dirty="0"/>
              <a:t>3.1 </a:t>
            </a:r>
            <a:r>
              <a:rPr lang="zh-CN" altLang="en-US" dirty="0"/>
              <a:t>概率论学科概述</a:t>
            </a:r>
          </a:p>
        </p:txBody>
      </p:sp>
      <p:sp>
        <p:nvSpPr>
          <p:cNvPr id="3" name="内容占位符 2">
            <a:extLst>
              <a:ext uri="{FF2B5EF4-FFF2-40B4-BE49-F238E27FC236}">
                <a16:creationId xmlns:a16="http://schemas.microsoft.com/office/drawing/2014/main" id="{FBB3F672-37CA-49C0-BDCE-CAAC1583936B}"/>
              </a:ext>
            </a:extLst>
          </p:cNvPr>
          <p:cNvSpPr>
            <a:spLocks noGrp="1"/>
          </p:cNvSpPr>
          <p:nvPr>
            <p:ph idx="1"/>
          </p:nvPr>
        </p:nvSpPr>
        <p:spPr/>
        <p:txBody>
          <a:bodyPr/>
          <a:lstStyle/>
          <a:p>
            <a:r>
              <a:rPr lang="zh-CN" altLang="en-US" dirty="0"/>
              <a:t>概率论应用</a:t>
            </a:r>
            <a:endParaRPr lang="en-US" altLang="zh-CN" dirty="0"/>
          </a:p>
          <a:p>
            <a:pPr lvl="1"/>
            <a:r>
              <a:rPr lang="zh-CN" altLang="en-US" b="1" dirty="0">
                <a:solidFill>
                  <a:srgbClr val="0000FF"/>
                </a:solidFill>
              </a:rPr>
              <a:t>彩票问题</a:t>
            </a:r>
            <a:endParaRPr lang="en-US" altLang="zh-CN" sz="2400" b="1" dirty="0">
              <a:solidFill>
                <a:srgbClr val="0000FF"/>
              </a:solidFill>
            </a:endParaRPr>
          </a:p>
          <a:p>
            <a:pPr lvl="2"/>
            <a:r>
              <a:rPr kumimoji="1" lang="zh-CN" altLang="en-US" sz="2200" dirty="0">
                <a:latin typeface="Times New Roman" panose="02020603050405020304" pitchFamily="18" charset="0"/>
              </a:rPr>
              <a:t>就弗吉尼亚州的彩票来说，是从</a:t>
            </a:r>
            <a:r>
              <a:rPr kumimoji="1" lang="en-US" altLang="zh-CN" sz="2200" dirty="0">
                <a:latin typeface="Times New Roman" panose="02020603050405020304" pitchFamily="18" charset="0"/>
              </a:rPr>
              <a:t>1</a:t>
            </a:r>
            <a:r>
              <a:rPr kumimoji="1" lang="zh-CN" altLang="en-US" sz="2200" dirty="0">
                <a:latin typeface="Times New Roman" panose="02020603050405020304" pitchFamily="18" charset="0"/>
              </a:rPr>
              <a:t>到</a:t>
            </a:r>
            <a:r>
              <a:rPr kumimoji="1" lang="en-US" altLang="zh-CN" sz="2200" dirty="0">
                <a:latin typeface="Times New Roman" panose="02020603050405020304" pitchFamily="18" charset="0"/>
              </a:rPr>
              <a:t>44</a:t>
            </a:r>
            <a:r>
              <a:rPr kumimoji="1" lang="zh-CN" altLang="en-US" sz="2200" dirty="0">
                <a:latin typeface="Times New Roman" panose="02020603050405020304" pitchFamily="18" charset="0"/>
              </a:rPr>
              <a:t>个数中随机选出</a:t>
            </a:r>
            <a:r>
              <a:rPr kumimoji="1" lang="en-US" altLang="zh-CN" sz="2200" dirty="0">
                <a:latin typeface="Times New Roman" panose="02020603050405020304" pitchFamily="18" charset="0"/>
              </a:rPr>
              <a:t>6</a:t>
            </a:r>
            <a:r>
              <a:rPr kumimoji="1" lang="zh-CN" altLang="en-US" sz="2200" dirty="0">
                <a:latin typeface="Times New Roman" panose="02020603050405020304" pitchFamily="18" charset="0"/>
              </a:rPr>
              <a:t>个数作为中奖号码</a:t>
            </a:r>
            <a:r>
              <a:rPr kumimoji="1" lang="en-US" altLang="zh-CN" sz="2200" dirty="0">
                <a:latin typeface="Times New Roman" panose="02020603050405020304" pitchFamily="18" charset="0"/>
              </a:rPr>
              <a:t>.</a:t>
            </a:r>
          </a:p>
          <a:p>
            <a:pPr lvl="2"/>
            <a:r>
              <a:rPr kumimoji="1" lang="zh-CN" altLang="en-US" sz="2200" dirty="0">
                <a:latin typeface="Times New Roman" panose="02020603050405020304" pitchFamily="18" charset="0"/>
              </a:rPr>
              <a:t>如果你握有一张彩票，其</a:t>
            </a:r>
            <a:r>
              <a:rPr kumimoji="1" lang="en-US" altLang="zh-CN" sz="2200" dirty="0">
                <a:latin typeface="Times New Roman" panose="02020603050405020304" pitchFamily="18" charset="0"/>
              </a:rPr>
              <a:t>6</a:t>
            </a:r>
            <a:r>
              <a:rPr kumimoji="1" lang="zh-CN" altLang="en-US" sz="2200" dirty="0">
                <a:latin typeface="Times New Roman" panose="02020603050405020304" pitchFamily="18" charset="0"/>
              </a:rPr>
              <a:t>个数正好是这引入注目的</a:t>
            </a:r>
            <a:r>
              <a:rPr kumimoji="1" lang="en-US" altLang="zh-CN" sz="2200" dirty="0">
                <a:latin typeface="Times New Roman" panose="02020603050405020304" pitchFamily="18" charset="0"/>
              </a:rPr>
              <a:t>6</a:t>
            </a:r>
            <a:r>
              <a:rPr kumimoji="1" lang="zh-CN" altLang="en-US" sz="2200" dirty="0">
                <a:latin typeface="Times New Roman" panose="02020603050405020304" pitchFamily="18" charset="0"/>
              </a:rPr>
              <a:t>个数的话，你将赢得大奖．</a:t>
            </a:r>
            <a:endParaRPr kumimoji="1" lang="en-US" altLang="zh-CN" sz="2200" dirty="0">
              <a:latin typeface="Times New Roman" panose="02020603050405020304" pitchFamily="18" charset="0"/>
            </a:endParaRPr>
          </a:p>
          <a:p>
            <a:pPr lvl="2"/>
            <a:r>
              <a:rPr kumimoji="1" lang="en-US" altLang="zh-CN" sz="2200" dirty="0">
                <a:latin typeface="Times New Roman" panose="02020603050405020304" pitchFamily="18" charset="0"/>
              </a:rPr>
              <a:t>1992</a:t>
            </a:r>
            <a:r>
              <a:rPr kumimoji="1" lang="zh-CN" altLang="en-US" sz="2200" dirty="0">
                <a:latin typeface="Times New Roman" panose="02020603050405020304" pitchFamily="18" charset="0"/>
              </a:rPr>
              <a:t>年</a:t>
            </a:r>
            <a:r>
              <a:rPr kumimoji="1" lang="en-US" altLang="zh-CN" sz="2200" dirty="0">
                <a:latin typeface="Times New Roman" panose="02020603050405020304" pitchFamily="18" charset="0"/>
              </a:rPr>
              <a:t>2</a:t>
            </a:r>
            <a:r>
              <a:rPr kumimoji="1" lang="zh-CN" altLang="en-US" sz="2200" dirty="0">
                <a:latin typeface="Times New Roman" panose="02020603050405020304" pitchFamily="18" charset="0"/>
              </a:rPr>
              <a:t>月，一群澳大利亚的投资者试图通过买断每一种单个</a:t>
            </a:r>
            <a:r>
              <a:rPr kumimoji="1" lang="en-US" altLang="zh-CN" sz="2200" dirty="0">
                <a:latin typeface="Times New Roman" panose="02020603050405020304" pitchFamily="18" charset="0"/>
              </a:rPr>
              <a:t>6</a:t>
            </a:r>
            <a:r>
              <a:rPr kumimoji="1" lang="zh-CN" altLang="en-US" sz="2200" dirty="0">
                <a:latin typeface="Times New Roman" panose="02020603050405020304" pitchFamily="18" charset="0"/>
              </a:rPr>
              <a:t>位数组合的号码的彩票来赢得弗吉尼亚州的估计巨额奖金高达</a:t>
            </a:r>
            <a:r>
              <a:rPr kumimoji="1" lang="en-US" altLang="zh-CN" sz="2200" dirty="0">
                <a:latin typeface="Times New Roman" panose="02020603050405020304" pitchFamily="18" charset="0"/>
              </a:rPr>
              <a:t>2700</a:t>
            </a:r>
            <a:r>
              <a:rPr kumimoji="1" lang="zh-CN" altLang="en-US" sz="2200" dirty="0">
                <a:latin typeface="Times New Roman" panose="02020603050405020304" pitchFamily="18" charset="0"/>
              </a:rPr>
              <a:t>万美元的抽彩给奖．</a:t>
            </a:r>
            <a:endParaRPr kumimoji="1" lang="en-US" altLang="zh-CN" sz="2200" dirty="0">
              <a:latin typeface="Times New Roman" panose="02020603050405020304" pitchFamily="18" charset="0"/>
            </a:endParaRPr>
          </a:p>
          <a:p>
            <a:pPr lvl="2"/>
            <a:r>
              <a:rPr kumimoji="1" lang="zh-CN" altLang="en-US" sz="2200" dirty="0">
                <a:latin typeface="Times New Roman" panose="02020603050405020304" pitchFamily="18" charset="0"/>
              </a:rPr>
              <a:t>这样做，投资者要花多少钱</a:t>
            </a:r>
            <a:r>
              <a:rPr kumimoji="1" lang="en-US" altLang="zh-CN" sz="2200" dirty="0">
                <a:latin typeface="Times New Roman" panose="02020603050405020304" pitchFamily="18" charset="0"/>
              </a:rPr>
              <a:t>?</a:t>
            </a:r>
            <a:r>
              <a:rPr kumimoji="1" lang="zh-CN" altLang="en-US" sz="2200" dirty="0">
                <a:latin typeface="Times New Roman" panose="02020603050405020304" pitchFamily="18" charset="0"/>
              </a:rPr>
              <a:t>值得冒这个风险吗</a:t>
            </a:r>
            <a:r>
              <a:rPr kumimoji="1" lang="en-US" altLang="zh-CN" sz="2200" dirty="0">
                <a:latin typeface="Times New Roman" panose="02020603050405020304" pitchFamily="18" charset="0"/>
              </a:rPr>
              <a:t>?</a:t>
            </a:r>
            <a:endParaRPr lang="zh-CN" altLang="en-US" sz="2200" dirty="0"/>
          </a:p>
        </p:txBody>
      </p:sp>
    </p:spTree>
    <p:extLst>
      <p:ext uri="{BB962C8B-B14F-4D97-AF65-F5344CB8AC3E}">
        <p14:creationId xmlns:p14="http://schemas.microsoft.com/office/powerpoint/2010/main" val="17050137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28D21F-7C74-41A6-8402-A3F3B765583B}"/>
              </a:ext>
            </a:extLst>
          </p:cNvPr>
          <p:cNvSpPr>
            <a:spLocks noGrp="1"/>
          </p:cNvSpPr>
          <p:nvPr>
            <p:ph type="title"/>
          </p:nvPr>
        </p:nvSpPr>
        <p:spPr/>
        <p:txBody>
          <a:bodyPr/>
          <a:lstStyle/>
          <a:p>
            <a:r>
              <a:rPr lang="en-US" altLang="zh-CN" dirty="0"/>
              <a:t>3.3-2 </a:t>
            </a:r>
            <a:r>
              <a:rPr lang="zh-CN" altLang="en-US" dirty="0"/>
              <a:t>全概率公式</a:t>
            </a:r>
          </a:p>
        </p:txBody>
      </p:sp>
      <p:sp>
        <p:nvSpPr>
          <p:cNvPr id="3" name="内容占位符 2">
            <a:extLst>
              <a:ext uri="{FF2B5EF4-FFF2-40B4-BE49-F238E27FC236}">
                <a16:creationId xmlns:a16="http://schemas.microsoft.com/office/drawing/2014/main" id="{3066F594-8D8A-45E8-9E17-187AEA1E6D38}"/>
              </a:ext>
            </a:extLst>
          </p:cNvPr>
          <p:cNvSpPr>
            <a:spLocks noGrp="1"/>
          </p:cNvSpPr>
          <p:nvPr>
            <p:ph idx="1"/>
          </p:nvPr>
        </p:nvSpPr>
        <p:spPr/>
        <p:txBody>
          <a:bodyPr/>
          <a:lstStyle/>
          <a:p>
            <a:endParaRPr lang="zh-CN" altLang="en-US" dirty="0"/>
          </a:p>
        </p:txBody>
      </p:sp>
      <p:sp>
        <p:nvSpPr>
          <p:cNvPr id="4" name="Text Box 4">
            <a:extLst>
              <a:ext uri="{FF2B5EF4-FFF2-40B4-BE49-F238E27FC236}">
                <a16:creationId xmlns:a16="http://schemas.microsoft.com/office/drawing/2014/main" id="{FF0C7257-3A15-4A75-BD08-E03745603BA2}"/>
              </a:ext>
            </a:extLst>
          </p:cNvPr>
          <p:cNvSpPr txBox="1">
            <a:spLocks noChangeArrowheads="1"/>
          </p:cNvSpPr>
          <p:nvPr/>
        </p:nvSpPr>
        <p:spPr bwMode="auto">
          <a:xfrm>
            <a:off x="914400" y="914400"/>
            <a:ext cx="71628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0000FF"/>
                </a:solidFill>
                <a:latin typeface="楷体_GB2312" pitchFamily="49" charset="-122"/>
                <a:ea typeface="楷体_GB2312" pitchFamily="49" charset="-122"/>
              </a:rPr>
              <a:t>例</a:t>
            </a:r>
            <a:r>
              <a:rPr kumimoji="1" lang="en-US" altLang="zh-CN" sz="2800" b="1" dirty="0">
                <a:solidFill>
                  <a:srgbClr val="0000FF"/>
                </a:solidFill>
                <a:latin typeface="楷体_GB2312" pitchFamily="49" charset="-122"/>
                <a:ea typeface="楷体_GB2312" pitchFamily="49" charset="-122"/>
              </a:rPr>
              <a:t> </a:t>
            </a:r>
            <a:r>
              <a:rPr kumimoji="1" lang="zh-CN" altLang="en-US" sz="2800" b="1" dirty="0">
                <a:solidFill>
                  <a:srgbClr val="000000"/>
                </a:solidFill>
                <a:latin typeface="楷体_GB2312" pitchFamily="49" charset="-122"/>
                <a:ea typeface="楷体_GB2312" pitchFamily="49" charset="-122"/>
              </a:rPr>
              <a:t>有三个形状相同的罐，在第一个罐中有</a:t>
            </a:r>
            <a:r>
              <a:rPr kumimoji="1" lang="en-US" altLang="zh-CN" sz="2800" b="1" dirty="0">
                <a:solidFill>
                  <a:srgbClr val="000000"/>
                </a:solidFill>
                <a:latin typeface="楷体_GB2312" pitchFamily="49" charset="-122"/>
                <a:ea typeface="楷体_GB2312" pitchFamily="49" charset="-122"/>
              </a:rPr>
              <a:t>2</a:t>
            </a:r>
            <a:r>
              <a:rPr kumimoji="1" lang="zh-CN" altLang="en-US" sz="2800" b="1" dirty="0">
                <a:solidFill>
                  <a:srgbClr val="000000"/>
                </a:solidFill>
                <a:latin typeface="楷体_GB2312" pitchFamily="49" charset="-122"/>
                <a:ea typeface="楷体_GB2312" pitchFamily="49" charset="-122"/>
              </a:rPr>
              <a:t>个白球和</a:t>
            </a:r>
            <a:r>
              <a:rPr kumimoji="1" lang="en-US" altLang="zh-CN" sz="2800" b="1" dirty="0">
                <a:solidFill>
                  <a:srgbClr val="000000"/>
                </a:solidFill>
                <a:latin typeface="楷体_GB2312" pitchFamily="49" charset="-122"/>
                <a:ea typeface="楷体_GB2312" pitchFamily="49" charset="-122"/>
              </a:rPr>
              <a:t>1</a:t>
            </a:r>
            <a:r>
              <a:rPr kumimoji="1" lang="zh-CN" altLang="en-US" sz="2800" b="1" dirty="0">
                <a:solidFill>
                  <a:srgbClr val="000000"/>
                </a:solidFill>
                <a:latin typeface="楷体_GB2312" pitchFamily="49" charset="-122"/>
                <a:ea typeface="楷体_GB2312" pitchFamily="49" charset="-122"/>
              </a:rPr>
              <a:t>个黑球，在第二个罐中有</a:t>
            </a:r>
            <a:r>
              <a:rPr kumimoji="1" lang="en-US" altLang="zh-CN" sz="2800" b="1" dirty="0">
                <a:solidFill>
                  <a:srgbClr val="000000"/>
                </a:solidFill>
                <a:latin typeface="楷体_GB2312" pitchFamily="49" charset="-122"/>
                <a:ea typeface="楷体_GB2312" pitchFamily="49" charset="-122"/>
              </a:rPr>
              <a:t>3</a:t>
            </a:r>
            <a:r>
              <a:rPr kumimoji="1" lang="zh-CN" altLang="en-US" sz="2800" b="1" dirty="0">
                <a:solidFill>
                  <a:srgbClr val="000000"/>
                </a:solidFill>
                <a:latin typeface="楷体_GB2312" pitchFamily="49" charset="-122"/>
                <a:ea typeface="楷体_GB2312" pitchFamily="49" charset="-122"/>
              </a:rPr>
              <a:t>个白球和</a:t>
            </a:r>
            <a:r>
              <a:rPr kumimoji="1" lang="en-US" altLang="zh-CN" sz="2800" b="1" dirty="0">
                <a:solidFill>
                  <a:srgbClr val="000000"/>
                </a:solidFill>
                <a:latin typeface="楷体_GB2312" pitchFamily="49" charset="-122"/>
                <a:ea typeface="楷体_GB2312" pitchFamily="49" charset="-122"/>
              </a:rPr>
              <a:t>1</a:t>
            </a:r>
            <a:r>
              <a:rPr kumimoji="1" lang="zh-CN" altLang="en-US" sz="2800" b="1" dirty="0">
                <a:solidFill>
                  <a:srgbClr val="000000"/>
                </a:solidFill>
                <a:latin typeface="楷体_GB2312" pitchFamily="49" charset="-122"/>
                <a:ea typeface="楷体_GB2312" pitchFamily="49" charset="-122"/>
              </a:rPr>
              <a:t>个黑球，在第三个罐中有</a:t>
            </a:r>
            <a:r>
              <a:rPr kumimoji="1" lang="en-US" altLang="zh-CN" sz="2800" b="1" dirty="0">
                <a:solidFill>
                  <a:srgbClr val="000000"/>
                </a:solidFill>
                <a:latin typeface="楷体_GB2312" pitchFamily="49" charset="-122"/>
                <a:ea typeface="楷体_GB2312" pitchFamily="49" charset="-122"/>
              </a:rPr>
              <a:t>2</a:t>
            </a:r>
            <a:r>
              <a:rPr kumimoji="1" lang="zh-CN" altLang="en-US" sz="2800" b="1" dirty="0">
                <a:solidFill>
                  <a:srgbClr val="000000"/>
                </a:solidFill>
                <a:latin typeface="楷体_GB2312" pitchFamily="49" charset="-122"/>
                <a:ea typeface="楷体_GB2312" pitchFamily="49" charset="-122"/>
              </a:rPr>
              <a:t>个白球和</a:t>
            </a:r>
            <a:r>
              <a:rPr kumimoji="1" lang="en-US" altLang="zh-CN" sz="2800" b="1" dirty="0">
                <a:solidFill>
                  <a:srgbClr val="000000"/>
                </a:solidFill>
                <a:latin typeface="楷体_GB2312" pitchFamily="49" charset="-122"/>
                <a:ea typeface="楷体_GB2312" pitchFamily="49" charset="-122"/>
              </a:rPr>
              <a:t>2</a:t>
            </a:r>
            <a:r>
              <a:rPr kumimoji="1" lang="zh-CN" altLang="en-US" sz="2800" b="1" dirty="0">
                <a:solidFill>
                  <a:srgbClr val="000000"/>
                </a:solidFill>
                <a:latin typeface="楷体_GB2312" pitchFamily="49" charset="-122"/>
                <a:ea typeface="楷体_GB2312" pitchFamily="49" charset="-122"/>
              </a:rPr>
              <a:t>个黑球，现任取一罐，从中取出一球，试求取得白球的概率。</a:t>
            </a:r>
          </a:p>
        </p:txBody>
      </p:sp>
      <p:sp>
        <p:nvSpPr>
          <p:cNvPr id="5" name="Text Box 5">
            <a:extLst>
              <a:ext uri="{FF2B5EF4-FFF2-40B4-BE49-F238E27FC236}">
                <a16:creationId xmlns:a16="http://schemas.microsoft.com/office/drawing/2014/main" id="{9A11F58F-5C89-4852-A550-4C24C9038FD2}"/>
              </a:ext>
            </a:extLst>
          </p:cNvPr>
          <p:cNvSpPr txBox="1">
            <a:spLocks noChangeArrowheads="1"/>
          </p:cNvSpPr>
          <p:nvPr/>
        </p:nvSpPr>
        <p:spPr bwMode="auto">
          <a:xfrm>
            <a:off x="990600" y="3505200"/>
            <a:ext cx="1271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000000"/>
                </a:solidFill>
                <a:latin typeface="楷体_GB2312" pitchFamily="49" charset="-122"/>
                <a:ea typeface="楷体_GB2312" pitchFamily="49" charset="-122"/>
              </a:rPr>
              <a:t>解</a:t>
            </a:r>
            <a:r>
              <a:rPr kumimoji="1" lang="en-US" altLang="zh-CN" sz="2800" b="1">
                <a:solidFill>
                  <a:srgbClr val="000000"/>
                </a:solidFill>
                <a:latin typeface="楷体_GB2312" pitchFamily="49" charset="-122"/>
                <a:ea typeface="楷体_GB2312" pitchFamily="49" charset="-122"/>
              </a:rPr>
              <a:t>:</a:t>
            </a:r>
          </a:p>
        </p:txBody>
      </p:sp>
      <p:sp>
        <p:nvSpPr>
          <p:cNvPr id="6" name="Text Box 6">
            <a:extLst>
              <a:ext uri="{FF2B5EF4-FFF2-40B4-BE49-F238E27FC236}">
                <a16:creationId xmlns:a16="http://schemas.microsoft.com/office/drawing/2014/main" id="{AC711E02-F610-42E7-85EE-4C147D6A33E2}"/>
              </a:ext>
            </a:extLst>
          </p:cNvPr>
          <p:cNvSpPr txBox="1">
            <a:spLocks noChangeArrowheads="1"/>
          </p:cNvSpPr>
          <p:nvPr/>
        </p:nvSpPr>
        <p:spPr bwMode="auto">
          <a:xfrm>
            <a:off x="1626466" y="3468850"/>
            <a:ext cx="32781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latin typeface="Times New Roman" panose="02020603050405020304" pitchFamily="18" charset="0"/>
                <a:ea typeface="楷体_GB2312" pitchFamily="49" charset="-122"/>
              </a:rPr>
              <a:t>A</a:t>
            </a:r>
            <a:r>
              <a:rPr kumimoji="1" lang="en-US" altLang="zh-CN" sz="2800" b="1">
                <a:latin typeface="楷体_GB2312" pitchFamily="49" charset="-122"/>
                <a:ea typeface="楷体_GB2312" pitchFamily="49" charset="-122"/>
              </a:rPr>
              <a:t>:</a:t>
            </a:r>
            <a:r>
              <a:rPr kumimoji="1" lang="en-US" altLang="zh-CN" sz="2800" b="1">
                <a:latin typeface="Times New Roman" panose="02020603050405020304" pitchFamily="18" charset="0"/>
                <a:ea typeface="楷体_GB2312" pitchFamily="49" charset="-122"/>
              </a:rPr>
              <a:t>“</a:t>
            </a:r>
            <a:r>
              <a:rPr kumimoji="1" lang="zh-CN" altLang="en-US" sz="2800" b="1">
                <a:latin typeface="楷体_GB2312" pitchFamily="49" charset="-122"/>
                <a:ea typeface="楷体_GB2312" pitchFamily="49" charset="-122"/>
              </a:rPr>
              <a:t>取到的是白球</a:t>
            </a:r>
            <a:r>
              <a:rPr kumimoji="1" lang="zh-CN" altLang="en-US" sz="2800" b="1">
                <a:latin typeface="Times New Roman" panose="02020603050405020304" pitchFamily="18" charset="0"/>
                <a:ea typeface="楷体_GB2312" pitchFamily="49" charset="-122"/>
              </a:rPr>
              <a:t>”</a:t>
            </a:r>
            <a:r>
              <a:rPr kumimoji="1" lang="zh-CN" altLang="en-US" sz="2800" b="1">
                <a:latin typeface="楷体_GB2312" pitchFamily="49" charset="-122"/>
                <a:ea typeface="楷体_GB2312" pitchFamily="49" charset="-122"/>
              </a:rPr>
              <a:t> </a:t>
            </a:r>
          </a:p>
        </p:txBody>
      </p:sp>
      <p:sp>
        <p:nvSpPr>
          <p:cNvPr id="7" name="Text Box 7">
            <a:extLst>
              <a:ext uri="{FF2B5EF4-FFF2-40B4-BE49-F238E27FC236}">
                <a16:creationId xmlns:a16="http://schemas.microsoft.com/office/drawing/2014/main" id="{F4398A5B-2FB3-483A-9B56-5DFB07E61155}"/>
              </a:ext>
            </a:extLst>
          </p:cNvPr>
          <p:cNvSpPr txBox="1">
            <a:spLocks noChangeArrowheads="1"/>
          </p:cNvSpPr>
          <p:nvPr/>
        </p:nvSpPr>
        <p:spPr bwMode="auto">
          <a:xfrm>
            <a:off x="1524000" y="4267200"/>
            <a:ext cx="47418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latin typeface="Times New Roman" panose="02020603050405020304" pitchFamily="18" charset="0"/>
                <a:ea typeface="楷体_GB2312" pitchFamily="49" charset="-122"/>
              </a:rPr>
              <a:t>B</a:t>
            </a:r>
            <a:r>
              <a:rPr kumimoji="1" lang="en-US" altLang="zh-CN" sz="2800" b="1" i="1" baseline="-25000">
                <a:latin typeface="Times New Roman" panose="02020603050405020304" pitchFamily="18" charset="0"/>
                <a:ea typeface="楷体_GB2312" pitchFamily="49" charset="-122"/>
              </a:rPr>
              <a:t>i</a:t>
            </a:r>
            <a:r>
              <a:rPr kumimoji="1" lang="en-US" altLang="zh-CN" sz="2800" b="1" i="1" baseline="-25000">
                <a:latin typeface="楷体_GB2312" pitchFamily="49" charset="-122"/>
                <a:ea typeface="楷体_GB2312" pitchFamily="49" charset="-122"/>
              </a:rPr>
              <a:t> </a:t>
            </a:r>
            <a:r>
              <a:rPr kumimoji="1" lang="en-US" altLang="zh-CN" sz="2800" b="1">
                <a:latin typeface="楷体_GB2312" pitchFamily="49" charset="-122"/>
                <a:ea typeface="楷体_GB2312" pitchFamily="49" charset="-122"/>
              </a:rPr>
              <a:t>:</a:t>
            </a:r>
            <a:r>
              <a:rPr kumimoji="1" lang="en-US" altLang="zh-CN" sz="2800" b="1">
                <a:latin typeface="Times New Roman" panose="02020603050405020304" pitchFamily="18" charset="0"/>
                <a:ea typeface="楷体_GB2312" pitchFamily="49" charset="-122"/>
              </a:rPr>
              <a:t>“</a:t>
            </a:r>
            <a:r>
              <a:rPr kumimoji="1" lang="zh-CN" altLang="en-US" sz="2800" b="1">
                <a:latin typeface="楷体_GB2312" pitchFamily="49" charset="-122"/>
                <a:ea typeface="楷体_GB2312" pitchFamily="49" charset="-122"/>
              </a:rPr>
              <a:t>球取自第</a:t>
            </a:r>
            <a:r>
              <a:rPr kumimoji="1" lang="en-US" altLang="zh-CN" sz="2800" b="1" i="1">
                <a:latin typeface="Times New Roman" panose="02020603050405020304" pitchFamily="18" charset="0"/>
                <a:ea typeface="楷体_GB2312" pitchFamily="49" charset="-122"/>
              </a:rPr>
              <a:t>i</a:t>
            </a:r>
            <a:r>
              <a:rPr kumimoji="1" lang="zh-CN" altLang="en-US" sz="2800" b="1">
                <a:latin typeface="楷体_GB2312" pitchFamily="49" charset="-122"/>
                <a:ea typeface="楷体_GB2312" pitchFamily="49" charset="-122"/>
              </a:rPr>
              <a:t>罐</a:t>
            </a:r>
            <a:r>
              <a:rPr kumimoji="1" lang="zh-CN" altLang="en-US" sz="2800" b="1">
                <a:latin typeface="Times New Roman" panose="02020603050405020304" pitchFamily="18" charset="0"/>
                <a:ea typeface="楷体_GB2312" pitchFamily="49" charset="-122"/>
              </a:rPr>
              <a:t>”</a:t>
            </a:r>
            <a:r>
              <a:rPr kumimoji="1" lang="zh-CN" altLang="en-US" sz="2800" b="1">
                <a:latin typeface="楷体_GB2312" pitchFamily="49" charset="-122"/>
                <a:ea typeface="楷体_GB2312" pitchFamily="49" charset="-122"/>
              </a:rPr>
              <a:t> </a:t>
            </a:r>
            <a:r>
              <a:rPr kumimoji="1" lang="en-US" altLang="zh-CN" sz="2800" b="1">
                <a:latin typeface="楷体_GB2312" pitchFamily="49" charset="-122"/>
                <a:ea typeface="楷体_GB2312" pitchFamily="49" charset="-122"/>
              </a:rPr>
              <a:t>(</a:t>
            </a:r>
            <a:r>
              <a:rPr kumimoji="1" lang="en-US" altLang="zh-CN" sz="2800" b="1" i="1">
                <a:latin typeface="Times New Roman" panose="02020603050405020304" pitchFamily="18" charset="0"/>
                <a:ea typeface="楷体_GB2312" pitchFamily="49" charset="-122"/>
              </a:rPr>
              <a:t>i</a:t>
            </a:r>
            <a:r>
              <a:rPr kumimoji="1" lang="en-US" altLang="zh-CN" sz="2800" b="1">
                <a:latin typeface="楷体_GB2312" pitchFamily="49" charset="-122"/>
                <a:ea typeface="楷体_GB2312" pitchFamily="49" charset="-122"/>
              </a:rPr>
              <a:t>=1,2,3)</a:t>
            </a:r>
          </a:p>
        </p:txBody>
      </p:sp>
      <p:sp>
        <p:nvSpPr>
          <p:cNvPr id="8" name="Text Box 8">
            <a:extLst>
              <a:ext uri="{FF2B5EF4-FFF2-40B4-BE49-F238E27FC236}">
                <a16:creationId xmlns:a16="http://schemas.microsoft.com/office/drawing/2014/main" id="{6E6F285F-FB22-40DF-86F3-3FFA2316B624}"/>
              </a:ext>
            </a:extLst>
          </p:cNvPr>
          <p:cNvSpPr txBox="1">
            <a:spLocks noChangeArrowheads="1"/>
          </p:cNvSpPr>
          <p:nvPr/>
        </p:nvSpPr>
        <p:spPr bwMode="auto">
          <a:xfrm>
            <a:off x="1371600" y="5127625"/>
            <a:ext cx="5718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00"/>
                </a:solidFill>
                <a:latin typeface="楷体_GB2312" pitchFamily="49" charset="-122"/>
                <a:ea typeface="楷体_GB2312" pitchFamily="49" charset="-122"/>
              </a:rPr>
              <a:t>则</a:t>
            </a:r>
            <a:r>
              <a:rPr kumimoji="1" lang="en-US" altLang="zh-CN" sz="2800" b="1" i="1">
                <a:solidFill>
                  <a:srgbClr val="000000"/>
                </a:solidFill>
                <a:latin typeface="Times New Roman" panose="02020603050405020304" pitchFamily="18" charset="0"/>
                <a:ea typeface="楷体_GB2312" pitchFamily="49" charset="-122"/>
              </a:rPr>
              <a:t>B</a:t>
            </a:r>
            <a:r>
              <a:rPr kumimoji="1" lang="en-US" altLang="zh-CN" sz="2800" b="1" baseline="-24000">
                <a:solidFill>
                  <a:srgbClr val="000000"/>
                </a:solidFill>
                <a:latin typeface="Times New Roman" panose="02020603050405020304" pitchFamily="18" charset="0"/>
                <a:ea typeface="楷体_GB2312" pitchFamily="49" charset="-122"/>
              </a:rPr>
              <a:t>1</a:t>
            </a:r>
            <a:r>
              <a:rPr kumimoji="1" lang="en-US" altLang="zh-CN" sz="2800" b="1">
                <a:solidFill>
                  <a:srgbClr val="000000"/>
                </a:solidFill>
                <a:latin typeface="Times New Roman" panose="02020603050405020304" pitchFamily="18" charset="0"/>
                <a:ea typeface="楷体_GB2312" pitchFamily="49" charset="-122"/>
              </a:rPr>
              <a:t>, </a:t>
            </a:r>
            <a:r>
              <a:rPr kumimoji="1" lang="en-US" altLang="zh-CN" sz="2800" b="1" i="1">
                <a:solidFill>
                  <a:srgbClr val="000000"/>
                </a:solidFill>
                <a:latin typeface="Times New Roman" panose="02020603050405020304" pitchFamily="18" charset="0"/>
                <a:ea typeface="楷体_GB2312" pitchFamily="49" charset="-122"/>
              </a:rPr>
              <a:t>B</a:t>
            </a:r>
            <a:r>
              <a:rPr kumimoji="1" lang="en-US" altLang="zh-CN" sz="2800" b="1" baseline="-25000">
                <a:solidFill>
                  <a:srgbClr val="000000"/>
                </a:solidFill>
                <a:latin typeface="Times New Roman" panose="02020603050405020304" pitchFamily="18" charset="0"/>
                <a:ea typeface="楷体_GB2312" pitchFamily="49" charset="-122"/>
              </a:rPr>
              <a:t>2</a:t>
            </a:r>
            <a:r>
              <a:rPr kumimoji="1" lang="en-US" altLang="zh-CN" sz="2800" b="1">
                <a:solidFill>
                  <a:srgbClr val="000000"/>
                </a:solidFill>
                <a:latin typeface="Times New Roman" panose="02020603050405020304" pitchFamily="18" charset="0"/>
                <a:ea typeface="楷体_GB2312" pitchFamily="49" charset="-122"/>
              </a:rPr>
              <a:t>, </a:t>
            </a:r>
            <a:r>
              <a:rPr kumimoji="1" lang="en-US" altLang="zh-CN" sz="2800" b="1" i="1">
                <a:solidFill>
                  <a:srgbClr val="000000"/>
                </a:solidFill>
                <a:latin typeface="Times New Roman" panose="02020603050405020304" pitchFamily="18" charset="0"/>
                <a:ea typeface="楷体_GB2312" pitchFamily="49" charset="-122"/>
              </a:rPr>
              <a:t>B</a:t>
            </a:r>
            <a:r>
              <a:rPr kumimoji="1" lang="en-US" altLang="zh-CN" sz="2800" b="1" baseline="-25000">
                <a:solidFill>
                  <a:srgbClr val="000000"/>
                </a:solidFill>
                <a:latin typeface="Times New Roman" panose="02020603050405020304" pitchFamily="18" charset="0"/>
                <a:ea typeface="楷体_GB2312" pitchFamily="49" charset="-122"/>
              </a:rPr>
              <a:t>3</a:t>
            </a:r>
            <a:r>
              <a:rPr kumimoji="1" lang="zh-CN" altLang="en-US" sz="2800" b="1">
                <a:solidFill>
                  <a:srgbClr val="000000"/>
                </a:solidFill>
                <a:latin typeface="楷体_GB2312" pitchFamily="49" charset="-122"/>
                <a:ea typeface="楷体_GB2312" pitchFamily="49" charset="-122"/>
              </a:rPr>
              <a:t>是样本空间的一个划分</a:t>
            </a:r>
            <a:r>
              <a:rPr kumimoji="1" lang="zh-CN" altLang="en-US" sz="2800">
                <a:latin typeface="楷体_GB2312" pitchFamily="49" charset="-122"/>
                <a:ea typeface="楷体_GB2312" pitchFamily="49" charset="-122"/>
              </a:rPr>
              <a:t> </a:t>
            </a:r>
          </a:p>
        </p:txBody>
      </p:sp>
    </p:spTree>
    <p:extLst>
      <p:ext uri="{BB962C8B-B14F-4D97-AF65-F5344CB8AC3E}">
        <p14:creationId xmlns:p14="http://schemas.microsoft.com/office/powerpoint/2010/main" val="8723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autoUpdateAnimBg="0"/>
      <p:bldP spid="8"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6D987-F086-4AF6-9770-33C4F7FC0DD0}"/>
              </a:ext>
            </a:extLst>
          </p:cNvPr>
          <p:cNvSpPr>
            <a:spLocks noGrp="1"/>
          </p:cNvSpPr>
          <p:nvPr>
            <p:ph type="title"/>
          </p:nvPr>
        </p:nvSpPr>
        <p:spPr/>
        <p:txBody>
          <a:bodyPr/>
          <a:lstStyle/>
          <a:p>
            <a:r>
              <a:rPr lang="en-US" altLang="zh-CN" dirty="0"/>
              <a:t>3.3-2 </a:t>
            </a:r>
            <a:r>
              <a:rPr lang="zh-CN" altLang="en-US"/>
              <a:t>全概率公式</a:t>
            </a:r>
          </a:p>
        </p:txBody>
      </p:sp>
      <p:sp>
        <p:nvSpPr>
          <p:cNvPr id="3" name="内容占位符 2">
            <a:extLst>
              <a:ext uri="{FF2B5EF4-FFF2-40B4-BE49-F238E27FC236}">
                <a16:creationId xmlns:a16="http://schemas.microsoft.com/office/drawing/2014/main" id="{92E47994-4BC3-4E5C-961B-95F55766B450}"/>
              </a:ext>
            </a:extLst>
          </p:cNvPr>
          <p:cNvSpPr>
            <a:spLocks noGrp="1"/>
          </p:cNvSpPr>
          <p:nvPr>
            <p:ph idx="1"/>
          </p:nvPr>
        </p:nvSpPr>
        <p:spPr/>
        <p:txBody>
          <a:bodyPr/>
          <a:lstStyle/>
          <a:p>
            <a:endParaRPr lang="zh-CN" altLang="en-US"/>
          </a:p>
        </p:txBody>
      </p:sp>
      <p:sp>
        <p:nvSpPr>
          <p:cNvPr id="4" name="Text Box 4">
            <a:extLst>
              <a:ext uri="{FF2B5EF4-FFF2-40B4-BE49-F238E27FC236}">
                <a16:creationId xmlns:a16="http://schemas.microsoft.com/office/drawing/2014/main" id="{1149BBA3-3014-4087-A576-5771862E3DC3}"/>
              </a:ext>
            </a:extLst>
          </p:cNvPr>
          <p:cNvSpPr txBox="1">
            <a:spLocks noChangeArrowheads="1"/>
          </p:cNvSpPr>
          <p:nvPr/>
        </p:nvSpPr>
        <p:spPr bwMode="auto">
          <a:xfrm>
            <a:off x="1143000" y="3048000"/>
            <a:ext cx="25066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楷体_GB2312" pitchFamily="49" charset="-122"/>
                <a:ea typeface="楷体_GB2312" pitchFamily="49" charset="-122"/>
              </a:rPr>
              <a:t>由全概率公式</a:t>
            </a:r>
            <a:r>
              <a:rPr kumimoji="1" lang="en-US" altLang="zh-CN" sz="2800" b="1">
                <a:latin typeface="楷体_GB2312" pitchFamily="49" charset="-122"/>
                <a:ea typeface="楷体_GB2312" pitchFamily="49" charset="-122"/>
              </a:rPr>
              <a:t>:</a:t>
            </a:r>
          </a:p>
        </p:txBody>
      </p:sp>
      <p:graphicFrame>
        <p:nvGraphicFramePr>
          <p:cNvPr id="5" name="Object 5">
            <a:extLst>
              <a:ext uri="{FF2B5EF4-FFF2-40B4-BE49-F238E27FC236}">
                <a16:creationId xmlns:a16="http://schemas.microsoft.com/office/drawing/2014/main" id="{B0A8CC2D-DB2D-4A10-8725-A2BC9B36EC06}"/>
              </a:ext>
            </a:extLst>
          </p:cNvPr>
          <p:cNvGraphicFramePr>
            <a:graphicFrameLocks noChangeAspect="1"/>
          </p:cNvGraphicFramePr>
          <p:nvPr/>
        </p:nvGraphicFramePr>
        <p:xfrm>
          <a:off x="1219200" y="692150"/>
          <a:ext cx="4419600" cy="854075"/>
        </p:xfrm>
        <a:graphic>
          <a:graphicData uri="http://schemas.openxmlformats.org/presentationml/2006/ole">
            <mc:AlternateContent xmlns:mc="http://schemas.openxmlformats.org/markup-compatibility/2006">
              <mc:Choice xmlns:v="urn:schemas-microsoft-com:vml" Requires="v">
                <p:oleObj spid="_x0000_s27074" name="公式" r:id="rId3" imgW="1777680" imgH="342720" progId="Equation.3">
                  <p:embed/>
                </p:oleObj>
              </mc:Choice>
              <mc:Fallback>
                <p:oleObj name="公式" r:id="rId3" imgW="1777680" imgH="342720" progId="Equation.3">
                  <p:embed/>
                  <p:pic>
                    <p:nvPicPr>
                      <p:cNvPr id="83973" name="Object 5">
                        <a:extLst>
                          <a:ext uri="{FF2B5EF4-FFF2-40B4-BE49-F238E27FC236}">
                            <a16:creationId xmlns:a16="http://schemas.microsoft.com/office/drawing/2014/main" id="{03C2CADC-7248-41E4-94A0-318CD0F4CA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692150"/>
                        <a:ext cx="4419600" cy="854075"/>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6">
            <a:extLst>
              <a:ext uri="{FF2B5EF4-FFF2-40B4-BE49-F238E27FC236}">
                <a16:creationId xmlns:a16="http://schemas.microsoft.com/office/drawing/2014/main" id="{7D077D9E-B008-4B2D-AD1A-07099CBF763F}"/>
              </a:ext>
            </a:extLst>
          </p:cNvPr>
          <p:cNvGraphicFramePr>
            <a:graphicFrameLocks noChangeAspect="1"/>
          </p:cNvGraphicFramePr>
          <p:nvPr/>
        </p:nvGraphicFramePr>
        <p:xfrm>
          <a:off x="1219200" y="1828800"/>
          <a:ext cx="6553200" cy="828675"/>
        </p:xfrm>
        <a:graphic>
          <a:graphicData uri="http://schemas.openxmlformats.org/presentationml/2006/ole">
            <mc:AlternateContent xmlns:mc="http://schemas.openxmlformats.org/markup-compatibility/2006">
              <mc:Choice xmlns:v="urn:schemas-microsoft-com:vml" Requires="v">
                <p:oleObj spid="_x0000_s27075" name="公式" r:id="rId5" imgW="2717640" imgH="342720" progId="Equation.3">
                  <p:embed/>
                </p:oleObj>
              </mc:Choice>
              <mc:Fallback>
                <p:oleObj name="公式" r:id="rId5" imgW="2717640" imgH="342720" progId="Equation.3">
                  <p:embed/>
                  <p:pic>
                    <p:nvPicPr>
                      <p:cNvPr id="83974" name="Object 6">
                        <a:extLst>
                          <a:ext uri="{FF2B5EF4-FFF2-40B4-BE49-F238E27FC236}">
                            <a16:creationId xmlns:a16="http://schemas.microsoft.com/office/drawing/2014/main" id="{4742613A-2EE6-4470-8F7B-49C9DE2FC2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1828800"/>
                        <a:ext cx="6553200" cy="828675"/>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7">
            <a:extLst>
              <a:ext uri="{FF2B5EF4-FFF2-40B4-BE49-F238E27FC236}">
                <a16:creationId xmlns:a16="http://schemas.microsoft.com/office/drawing/2014/main" id="{752354D5-3C67-4F67-B2DD-CD10D3883D89}"/>
              </a:ext>
            </a:extLst>
          </p:cNvPr>
          <p:cNvGraphicFramePr>
            <a:graphicFrameLocks noChangeAspect="1"/>
          </p:cNvGraphicFramePr>
          <p:nvPr/>
        </p:nvGraphicFramePr>
        <p:xfrm>
          <a:off x="1603375" y="3673475"/>
          <a:ext cx="4035425" cy="1017588"/>
        </p:xfrm>
        <a:graphic>
          <a:graphicData uri="http://schemas.openxmlformats.org/presentationml/2006/ole">
            <mc:AlternateContent xmlns:mc="http://schemas.openxmlformats.org/markup-compatibility/2006">
              <mc:Choice xmlns:v="urn:schemas-microsoft-com:vml" Requires="v">
                <p:oleObj spid="_x0000_s27076" name="公式" r:id="rId7" imgW="1663560" imgH="419040" progId="Equation.3">
                  <p:embed/>
                </p:oleObj>
              </mc:Choice>
              <mc:Fallback>
                <p:oleObj name="公式" r:id="rId7" imgW="1663560" imgH="419040" progId="Equation.3">
                  <p:embed/>
                  <p:pic>
                    <p:nvPicPr>
                      <p:cNvPr id="83975" name="Object 7">
                        <a:extLst>
                          <a:ext uri="{FF2B5EF4-FFF2-40B4-BE49-F238E27FC236}">
                            <a16:creationId xmlns:a16="http://schemas.microsoft.com/office/drawing/2014/main" id="{C7ED5AF0-93DA-4B92-9781-073B96DBD6A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3375" y="3673475"/>
                        <a:ext cx="4035425" cy="1017588"/>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8">
            <a:extLst>
              <a:ext uri="{FF2B5EF4-FFF2-40B4-BE49-F238E27FC236}">
                <a16:creationId xmlns:a16="http://schemas.microsoft.com/office/drawing/2014/main" id="{771CCE89-4FE2-4D39-A881-CD8A6184337D}"/>
              </a:ext>
            </a:extLst>
          </p:cNvPr>
          <p:cNvGraphicFramePr>
            <a:graphicFrameLocks noChangeAspect="1"/>
          </p:cNvGraphicFramePr>
          <p:nvPr/>
        </p:nvGraphicFramePr>
        <p:xfrm>
          <a:off x="2286000" y="4953000"/>
          <a:ext cx="4132263" cy="803275"/>
        </p:xfrm>
        <a:graphic>
          <a:graphicData uri="http://schemas.openxmlformats.org/presentationml/2006/ole">
            <mc:AlternateContent xmlns:mc="http://schemas.openxmlformats.org/markup-compatibility/2006">
              <mc:Choice xmlns:v="urn:schemas-microsoft-com:vml" Requires="v">
                <p:oleObj spid="_x0000_s27077" name="公式" r:id="rId9" imgW="1765080" imgH="342720" progId="Equation.3">
                  <p:embed/>
                </p:oleObj>
              </mc:Choice>
              <mc:Fallback>
                <p:oleObj name="公式" r:id="rId9" imgW="1765080" imgH="342720" progId="Equation.3">
                  <p:embed/>
                  <p:pic>
                    <p:nvPicPr>
                      <p:cNvPr id="83976" name="Object 8">
                        <a:extLst>
                          <a:ext uri="{FF2B5EF4-FFF2-40B4-BE49-F238E27FC236}">
                            <a16:creationId xmlns:a16="http://schemas.microsoft.com/office/drawing/2014/main" id="{783FAFE2-6EB0-4E4C-860E-C76F564249E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0" y="4953000"/>
                        <a:ext cx="4132263" cy="803275"/>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02054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209611-7DE6-4F83-8D56-37745255B29C}"/>
              </a:ext>
            </a:extLst>
          </p:cNvPr>
          <p:cNvSpPr>
            <a:spLocks noGrp="1"/>
          </p:cNvSpPr>
          <p:nvPr>
            <p:ph type="title"/>
          </p:nvPr>
        </p:nvSpPr>
        <p:spPr/>
        <p:txBody>
          <a:bodyPr/>
          <a:lstStyle/>
          <a:p>
            <a:r>
              <a:rPr lang="en-US" altLang="zh-CN" dirty="0"/>
              <a:t>3.3-2 </a:t>
            </a:r>
            <a:r>
              <a:rPr lang="zh-CN" altLang="en-US" dirty="0"/>
              <a:t>全概率公式</a:t>
            </a:r>
          </a:p>
        </p:txBody>
      </p:sp>
      <p:sp>
        <p:nvSpPr>
          <p:cNvPr id="3" name="内容占位符 2">
            <a:extLst>
              <a:ext uri="{FF2B5EF4-FFF2-40B4-BE49-F238E27FC236}">
                <a16:creationId xmlns:a16="http://schemas.microsoft.com/office/drawing/2014/main" id="{FB3911E1-5195-4DE3-9D27-4994B14616B6}"/>
              </a:ext>
            </a:extLst>
          </p:cNvPr>
          <p:cNvSpPr>
            <a:spLocks noGrp="1"/>
          </p:cNvSpPr>
          <p:nvPr>
            <p:ph idx="1"/>
          </p:nvPr>
        </p:nvSpPr>
        <p:spPr/>
        <p:txBody>
          <a:bodyPr/>
          <a:lstStyle/>
          <a:p>
            <a:r>
              <a:rPr kumimoji="1" lang="zh-CN" altLang="en-US" dirty="0">
                <a:solidFill>
                  <a:srgbClr val="000000"/>
                </a:solidFill>
                <a:latin typeface="楷体_GB2312" pitchFamily="49" charset="-122"/>
                <a:ea typeface="楷体_GB2312" pitchFamily="49" charset="-122"/>
              </a:rPr>
              <a:t>实际中还有下面一类问题</a:t>
            </a:r>
            <a:r>
              <a:rPr kumimoji="1" lang="en-US" altLang="zh-CN" dirty="0">
                <a:latin typeface="Times New Roman" panose="02020603050405020304" pitchFamily="18" charset="0"/>
                <a:ea typeface="楷体_GB2312" pitchFamily="49" charset="-122"/>
                <a:cs typeface="ˎ̥"/>
              </a:rPr>
              <a:t>——</a:t>
            </a:r>
            <a:r>
              <a:rPr kumimoji="1" lang="zh-CN" altLang="en-US" dirty="0">
                <a:solidFill>
                  <a:srgbClr val="0000FF"/>
                </a:solidFill>
                <a:latin typeface="楷体_GB2312" pitchFamily="49" charset="-122"/>
                <a:ea typeface="楷体_GB2312" pitchFamily="49" charset="-122"/>
              </a:rPr>
              <a:t>已知结果求原因</a:t>
            </a:r>
            <a:endParaRPr lang="zh-CN" altLang="en-US" dirty="0">
              <a:solidFill>
                <a:srgbClr val="0000FF"/>
              </a:solidFill>
              <a:latin typeface="楷体_GB2312" pitchFamily="49" charset="-122"/>
              <a:ea typeface="楷体_GB2312" pitchFamily="49" charset="-122"/>
            </a:endParaRPr>
          </a:p>
          <a:p>
            <a:endParaRPr lang="zh-CN" altLang="en-US" sz="2000" dirty="0"/>
          </a:p>
        </p:txBody>
      </p:sp>
      <p:sp>
        <p:nvSpPr>
          <p:cNvPr id="4" name="Rectangle 4">
            <a:extLst>
              <a:ext uri="{FF2B5EF4-FFF2-40B4-BE49-F238E27FC236}">
                <a16:creationId xmlns:a16="http://schemas.microsoft.com/office/drawing/2014/main" id="{BC3C74AD-0FAF-4BAB-81AB-9DE36C1D9AFF}"/>
              </a:ext>
            </a:extLst>
          </p:cNvPr>
          <p:cNvSpPr>
            <a:spLocks noChangeArrowheads="1"/>
          </p:cNvSpPr>
          <p:nvPr/>
        </p:nvSpPr>
        <p:spPr bwMode="auto">
          <a:xfrm>
            <a:off x="705739" y="4866437"/>
            <a:ext cx="7654925" cy="1373188"/>
          </a:xfrm>
          <a:prstGeom prst="rect">
            <a:avLst/>
          </a:prstGeom>
          <a:noFill/>
          <a:ln>
            <a:noFill/>
          </a:ln>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rgbClr val="FFFF99"/>
                </a:solidFill>
                <a:miter lim="800000"/>
                <a:headEnd/>
                <a:tailEnd/>
              </a14:hiddenLine>
            </a:ext>
          </a:extLst>
        </p:spPr>
        <p:txBody>
          <a:bodyPr anchor="ctr">
            <a:spAutoFit/>
          </a:bodyPr>
          <a:lstStyle/>
          <a:p>
            <a:pPr eaLnBrk="0" hangingPunct="0"/>
            <a:r>
              <a:rPr kumimoji="1" lang="zh-CN" altLang="en-US" sz="2800" b="1" dirty="0">
                <a:solidFill>
                  <a:srgbClr val="000000"/>
                </a:solidFill>
                <a:latin typeface="楷体_GB2312" pitchFamily="49" charset="-122"/>
                <a:ea typeface="楷体_GB2312" pitchFamily="49" charset="-122"/>
                <a:cs typeface="ˎ̥"/>
              </a:rPr>
              <a:t>这一类问题在实际中更为常见，它所求的是条件概率，即在</a:t>
            </a:r>
            <a:r>
              <a:rPr kumimoji="1" lang="zh-CN" altLang="en-US" sz="2800" b="1" dirty="0">
                <a:solidFill>
                  <a:srgbClr val="FF0000"/>
                </a:solidFill>
                <a:latin typeface="楷体_GB2312" pitchFamily="49" charset="-122"/>
                <a:ea typeface="楷体_GB2312" pitchFamily="49" charset="-122"/>
                <a:cs typeface="ˎ̥"/>
              </a:rPr>
              <a:t>已知某结果发生</a:t>
            </a:r>
            <a:r>
              <a:rPr kumimoji="1" lang="zh-CN" altLang="en-US" sz="2800" b="1" dirty="0">
                <a:solidFill>
                  <a:srgbClr val="000000"/>
                </a:solidFill>
                <a:latin typeface="楷体_GB2312" pitchFamily="49" charset="-122"/>
                <a:ea typeface="楷体_GB2312" pitchFamily="49" charset="-122"/>
                <a:cs typeface="ˎ̥"/>
              </a:rPr>
              <a:t>的条件下，求</a:t>
            </a:r>
            <a:r>
              <a:rPr kumimoji="1" lang="zh-CN" altLang="en-US" sz="2800" b="1" dirty="0">
                <a:solidFill>
                  <a:srgbClr val="FF0000"/>
                </a:solidFill>
                <a:latin typeface="楷体_GB2312" pitchFamily="49" charset="-122"/>
                <a:ea typeface="楷体_GB2312" pitchFamily="49" charset="-122"/>
                <a:cs typeface="ˎ̥"/>
              </a:rPr>
              <a:t>各原因发生可能性大小</a:t>
            </a:r>
            <a:r>
              <a:rPr kumimoji="1" lang="zh-CN" altLang="en-US" sz="2800" b="1" dirty="0">
                <a:solidFill>
                  <a:srgbClr val="000000"/>
                </a:solidFill>
                <a:latin typeface="楷体_GB2312" pitchFamily="49" charset="-122"/>
                <a:ea typeface="楷体_GB2312" pitchFamily="49" charset="-122"/>
                <a:cs typeface="ˎ̥"/>
              </a:rPr>
              <a:t>。</a:t>
            </a:r>
            <a:endParaRPr lang="zh-CN" altLang="en-US" sz="2800" dirty="0">
              <a:solidFill>
                <a:srgbClr val="000000"/>
              </a:solidFill>
              <a:latin typeface="楷体_GB2312" pitchFamily="49" charset="-122"/>
              <a:ea typeface="楷体_GB2312" pitchFamily="49" charset="-122"/>
              <a:cs typeface="ˎ̥"/>
            </a:endParaRPr>
          </a:p>
        </p:txBody>
      </p:sp>
      <p:sp>
        <p:nvSpPr>
          <p:cNvPr id="6" name="Rectangle 6">
            <a:extLst>
              <a:ext uri="{FF2B5EF4-FFF2-40B4-BE49-F238E27FC236}">
                <a16:creationId xmlns:a16="http://schemas.microsoft.com/office/drawing/2014/main" id="{B8E516FB-B211-4FBC-861B-2E9A32D9A40A}"/>
              </a:ext>
            </a:extLst>
          </p:cNvPr>
          <p:cNvSpPr>
            <a:spLocks noChangeArrowheads="1"/>
          </p:cNvSpPr>
          <p:nvPr/>
        </p:nvSpPr>
        <p:spPr bwMode="auto">
          <a:xfrm>
            <a:off x="685800" y="1371600"/>
            <a:ext cx="4978400" cy="1373188"/>
          </a:xfrm>
          <a:prstGeom prst="rect">
            <a:avLst/>
          </a:prstGeom>
          <a:noFill/>
          <a:ln>
            <a:noFill/>
          </a:ln>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rgbClr val="FFFF99"/>
                </a:solidFill>
                <a:miter lim="800000"/>
                <a:headEnd/>
                <a:tailEnd/>
              </a14:hiddenLine>
            </a:ext>
          </a:extLst>
        </p:spPr>
        <p:txBody>
          <a:bodyPr anchor="ctr">
            <a:spAutoFit/>
          </a:bodyPr>
          <a:lstStyle/>
          <a:p>
            <a:r>
              <a:rPr kumimoji="1" lang="zh-CN" altLang="en-US" sz="2800" b="1" dirty="0">
                <a:solidFill>
                  <a:srgbClr val="000000"/>
                </a:solidFill>
                <a:latin typeface="楷体_GB2312" pitchFamily="49" charset="-122"/>
                <a:ea typeface="楷体_GB2312" pitchFamily="49" charset="-122"/>
              </a:rPr>
              <a:t>某人从任一箱中任意摸出一球</a:t>
            </a:r>
            <a:r>
              <a:rPr kumimoji="1" lang="en-US" altLang="zh-CN" sz="2800" b="1" dirty="0">
                <a:solidFill>
                  <a:srgbClr val="000000"/>
                </a:solidFill>
                <a:latin typeface="楷体_GB2312" pitchFamily="49" charset="-122"/>
                <a:ea typeface="楷体_GB2312" pitchFamily="49" charset="-122"/>
                <a:cs typeface="ˎ̥"/>
              </a:rPr>
              <a:t>,</a:t>
            </a:r>
            <a:r>
              <a:rPr kumimoji="1" lang="zh-CN" altLang="en-US" sz="2800" b="1" dirty="0">
                <a:solidFill>
                  <a:srgbClr val="000000"/>
                </a:solidFill>
                <a:latin typeface="楷体_GB2312" pitchFamily="49" charset="-122"/>
                <a:ea typeface="楷体_GB2312" pitchFamily="49" charset="-122"/>
              </a:rPr>
              <a:t>发现是红球</a:t>
            </a:r>
            <a:r>
              <a:rPr kumimoji="1" lang="en-US" altLang="zh-CN" sz="2800" b="1" dirty="0">
                <a:solidFill>
                  <a:srgbClr val="000000"/>
                </a:solidFill>
                <a:latin typeface="楷体_GB2312" pitchFamily="49" charset="-122"/>
                <a:ea typeface="楷体_GB2312" pitchFamily="49" charset="-122"/>
              </a:rPr>
              <a:t>, </a:t>
            </a:r>
            <a:r>
              <a:rPr kumimoji="1" lang="zh-CN" altLang="en-US" sz="2800" b="1" dirty="0">
                <a:solidFill>
                  <a:srgbClr val="000000"/>
                </a:solidFill>
                <a:latin typeface="楷体_GB2312" pitchFamily="49" charset="-122"/>
                <a:ea typeface="楷体_GB2312" pitchFamily="49" charset="-122"/>
              </a:rPr>
              <a:t>问该球是取自</a:t>
            </a:r>
            <a:r>
              <a:rPr kumimoji="1" lang="en-US" altLang="zh-CN" sz="2800" b="1" dirty="0">
                <a:solidFill>
                  <a:srgbClr val="000000"/>
                </a:solidFill>
                <a:latin typeface="楷体_GB2312" pitchFamily="49" charset="-122"/>
                <a:ea typeface="楷体_GB2312" pitchFamily="49" charset="-122"/>
              </a:rPr>
              <a:t>1</a:t>
            </a:r>
            <a:r>
              <a:rPr kumimoji="1" lang="zh-CN" altLang="en-US" sz="2800" b="1" dirty="0">
                <a:solidFill>
                  <a:srgbClr val="000000"/>
                </a:solidFill>
                <a:latin typeface="楷体_GB2312" pitchFamily="49" charset="-122"/>
                <a:ea typeface="楷体_GB2312" pitchFamily="49" charset="-122"/>
              </a:rPr>
              <a:t>号箱的概率？</a:t>
            </a:r>
            <a:endParaRPr lang="zh-CN" altLang="en-US" sz="2800" dirty="0">
              <a:solidFill>
                <a:srgbClr val="000000"/>
              </a:solidFill>
              <a:latin typeface="楷体_GB2312" pitchFamily="49" charset="-122"/>
              <a:ea typeface="楷体_GB2312" pitchFamily="49" charset="-122"/>
            </a:endParaRPr>
          </a:p>
        </p:txBody>
      </p:sp>
      <p:sp>
        <p:nvSpPr>
          <p:cNvPr id="7" name="Rectangle 7">
            <a:extLst>
              <a:ext uri="{FF2B5EF4-FFF2-40B4-BE49-F238E27FC236}">
                <a16:creationId xmlns:a16="http://schemas.microsoft.com/office/drawing/2014/main" id="{7F7CC7B2-03BF-40EE-B4B8-6838223E27B3}"/>
              </a:ext>
            </a:extLst>
          </p:cNvPr>
          <p:cNvSpPr>
            <a:spLocks noChangeArrowheads="1"/>
          </p:cNvSpPr>
          <p:nvPr/>
        </p:nvSpPr>
        <p:spPr bwMode="auto">
          <a:xfrm>
            <a:off x="685800" y="2819400"/>
            <a:ext cx="1435100" cy="519113"/>
          </a:xfrm>
          <a:prstGeom prst="rect">
            <a:avLst/>
          </a:prstGeom>
          <a:noFill/>
          <a:ln>
            <a:noFill/>
          </a:ln>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rgbClr val="FFFF99"/>
                </a:solidFill>
                <a:miter lim="800000"/>
                <a:headEnd/>
                <a:tailEnd/>
              </a14:hiddenLine>
            </a:ext>
          </a:extLst>
        </p:spPr>
        <p:txBody>
          <a:bodyPr wrap="none" anchor="ctr">
            <a:spAutoFit/>
          </a:bodyPr>
          <a:lstStyle/>
          <a:p>
            <a:pPr algn="ctr"/>
            <a:r>
              <a:rPr kumimoji="1" lang="zh-CN" altLang="en-US" sz="2800" b="1">
                <a:latin typeface="楷体_GB2312" pitchFamily="49" charset="-122"/>
                <a:ea typeface="楷体_GB2312" pitchFamily="49" charset="-122"/>
              </a:rPr>
              <a:t>或者问</a:t>
            </a:r>
            <a:r>
              <a:rPr kumimoji="1" lang="en-US" altLang="zh-CN" sz="2800" b="1">
                <a:latin typeface="楷体_GB2312" pitchFamily="49" charset="-122"/>
                <a:ea typeface="楷体_GB2312" pitchFamily="49" charset="-122"/>
                <a:cs typeface="ˎ̥"/>
              </a:rPr>
              <a:t>:</a:t>
            </a:r>
            <a:endParaRPr lang="en-US" altLang="zh-CN" sz="2800">
              <a:latin typeface="楷体_GB2312" pitchFamily="49" charset="-122"/>
              <a:ea typeface="楷体_GB2312" pitchFamily="49" charset="-122"/>
            </a:endParaRPr>
          </a:p>
        </p:txBody>
      </p:sp>
      <p:sp>
        <p:nvSpPr>
          <p:cNvPr id="8" name="Rectangle 8">
            <a:extLst>
              <a:ext uri="{FF2B5EF4-FFF2-40B4-BE49-F238E27FC236}">
                <a16:creationId xmlns:a16="http://schemas.microsoft.com/office/drawing/2014/main" id="{DB5540DB-B626-4F13-9B05-9ACF36336CFE}"/>
              </a:ext>
            </a:extLst>
          </p:cNvPr>
          <p:cNvSpPr>
            <a:spLocks noChangeArrowheads="1"/>
          </p:cNvSpPr>
          <p:nvPr/>
        </p:nvSpPr>
        <p:spPr bwMode="auto">
          <a:xfrm>
            <a:off x="685800" y="3413125"/>
            <a:ext cx="4191000" cy="946150"/>
          </a:xfrm>
          <a:prstGeom prst="rect">
            <a:avLst/>
          </a:prstGeom>
          <a:noFill/>
          <a:ln>
            <a:noFill/>
          </a:ln>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rgbClr val="FFFF99"/>
                </a:solidFill>
                <a:miter lim="800000"/>
                <a:headEnd/>
                <a:tailEnd/>
              </a14:hiddenLine>
            </a:ext>
          </a:extLst>
        </p:spPr>
        <p:txBody>
          <a:bodyPr anchor="ctr">
            <a:spAutoFit/>
          </a:bodyPr>
          <a:lstStyle/>
          <a:p>
            <a:pPr algn="just" eaLnBrk="0" hangingPunct="0"/>
            <a:r>
              <a:rPr kumimoji="1" lang="zh-CN" altLang="en-US" sz="2800" b="1" dirty="0">
                <a:solidFill>
                  <a:srgbClr val="000000"/>
                </a:solidFill>
                <a:latin typeface="楷体_GB2312" pitchFamily="49" charset="-122"/>
                <a:ea typeface="楷体_GB2312" pitchFamily="49" charset="-122"/>
              </a:rPr>
              <a:t>该球取自哪个号码的箱子的可能性大些</a:t>
            </a:r>
            <a:r>
              <a:rPr kumimoji="1" lang="en-US" altLang="zh-CN" sz="2800" b="1" dirty="0">
                <a:solidFill>
                  <a:srgbClr val="000000"/>
                </a:solidFill>
                <a:latin typeface="楷体_GB2312" pitchFamily="49" charset="-122"/>
                <a:ea typeface="楷体_GB2312" pitchFamily="49" charset="-122"/>
                <a:cs typeface="ˎ̥"/>
              </a:rPr>
              <a:t>?</a:t>
            </a:r>
            <a:r>
              <a:rPr kumimoji="1" lang="en-US" altLang="zh-CN" sz="2800" b="1" dirty="0">
                <a:solidFill>
                  <a:srgbClr val="000000"/>
                </a:solidFill>
                <a:latin typeface="楷体_GB2312" pitchFamily="49" charset="-122"/>
                <a:ea typeface="楷体_GB2312" pitchFamily="49" charset="-122"/>
              </a:rPr>
              <a:t> </a:t>
            </a:r>
            <a:endParaRPr lang="en-US" altLang="zh-CN" sz="2800" dirty="0">
              <a:solidFill>
                <a:srgbClr val="000000"/>
              </a:solidFill>
              <a:latin typeface="楷体_GB2312" pitchFamily="49" charset="-122"/>
              <a:ea typeface="楷体_GB2312" pitchFamily="49" charset="-122"/>
            </a:endParaRPr>
          </a:p>
        </p:txBody>
      </p:sp>
      <p:sp>
        <p:nvSpPr>
          <p:cNvPr id="9" name="Rectangle 9">
            <a:extLst>
              <a:ext uri="{FF2B5EF4-FFF2-40B4-BE49-F238E27FC236}">
                <a16:creationId xmlns:a16="http://schemas.microsoft.com/office/drawing/2014/main" id="{F4AC1B74-17BA-4E30-8D98-DEF8FF90CCF8}"/>
              </a:ext>
            </a:extLst>
          </p:cNvPr>
          <p:cNvSpPr>
            <a:spLocks noChangeArrowheads="1"/>
          </p:cNvSpPr>
          <p:nvPr/>
        </p:nvSpPr>
        <p:spPr bwMode="auto">
          <a:xfrm>
            <a:off x="5211763" y="3800475"/>
            <a:ext cx="609600" cy="533400"/>
          </a:xfrm>
          <a:prstGeom prst="rect">
            <a:avLst/>
          </a:prstGeom>
          <a:solidFill>
            <a:srgbClr val="000000"/>
          </a:solidFill>
          <a:ln w="9525">
            <a:solidFill>
              <a:srgbClr val="FFFF99"/>
            </a:solidFill>
            <a:miter lim="800000"/>
            <a:headEnd/>
            <a:tailEnd/>
          </a:ln>
        </p:spPr>
        <p:txBody>
          <a:bodyPr wrap="none" anchor="ctr"/>
          <a:lstStyle/>
          <a:p>
            <a:pPr algn="ctr"/>
            <a:r>
              <a:rPr kumimoji="1" lang="en-US" altLang="zh-CN" sz="2800" b="1">
                <a:latin typeface="楷体_GB2312" pitchFamily="49" charset="-122"/>
                <a:ea typeface="楷体_GB2312" pitchFamily="49" charset="-122"/>
                <a:cs typeface="ˎ̥"/>
              </a:rPr>
              <a:t>1</a:t>
            </a:r>
            <a:endParaRPr lang="en-US" altLang="zh-CN" sz="2800">
              <a:latin typeface="楷体_GB2312" pitchFamily="49" charset="-122"/>
              <a:ea typeface="楷体_GB2312" pitchFamily="49" charset="-122"/>
              <a:cs typeface="ˎ̥"/>
            </a:endParaRPr>
          </a:p>
        </p:txBody>
      </p:sp>
      <p:sp>
        <p:nvSpPr>
          <p:cNvPr id="10" name="Rectangle 10">
            <a:extLst>
              <a:ext uri="{FF2B5EF4-FFF2-40B4-BE49-F238E27FC236}">
                <a16:creationId xmlns:a16="http://schemas.microsoft.com/office/drawing/2014/main" id="{D3280DD9-707E-41ED-AE92-FDA18C4BB7E5}"/>
              </a:ext>
            </a:extLst>
          </p:cNvPr>
          <p:cNvSpPr>
            <a:spLocks noChangeArrowheads="1"/>
          </p:cNvSpPr>
          <p:nvPr/>
        </p:nvSpPr>
        <p:spPr bwMode="auto">
          <a:xfrm>
            <a:off x="6324600" y="3810000"/>
            <a:ext cx="609600" cy="533400"/>
          </a:xfrm>
          <a:prstGeom prst="rect">
            <a:avLst/>
          </a:prstGeom>
          <a:solidFill>
            <a:srgbClr val="000000"/>
          </a:solidFill>
          <a:ln w="9525">
            <a:solidFill>
              <a:srgbClr val="FFFF99"/>
            </a:solidFill>
            <a:miter lim="800000"/>
            <a:headEnd/>
            <a:tailEnd/>
          </a:ln>
        </p:spPr>
        <p:txBody>
          <a:bodyPr wrap="none" anchor="ctr"/>
          <a:lstStyle/>
          <a:p>
            <a:pPr algn="ctr"/>
            <a:r>
              <a:rPr kumimoji="1" lang="en-US" altLang="zh-CN" sz="2800" b="1">
                <a:latin typeface="楷体_GB2312" pitchFamily="49" charset="-122"/>
                <a:ea typeface="楷体_GB2312" pitchFamily="49" charset="-122"/>
                <a:cs typeface="ˎ̥"/>
              </a:rPr>
              <a:t>2</a:t>
            </a:r>
            <a:endParaRPr lang="en-US" altLang="zh-CN" sz="2800">
              <a:latin typeface="楷体_GB2312" pitchFamily="49" charset="-122"/>
              <a:ea typeface="楷体_GB2312" pitchFamily="49" charset="-122"/>
              <a:cs typeface="ˎ̥"/>
            </a:endParaRPr>
          </a:p>
        </p:txBody>
      </p:sp>
      <p:sp>
        <p:nvSpPr>
          <p:cNvPr id="11" name="Rectangle 11">
            <a:extLst>
              <a:ext uri="{FF2B5EF4-FFF2-40B4-BE49-F238E27FC236}">
                <a16:creationId xmlns:a16="http://schemas.microsoft.com/office/drawing/2014/main" id="{27588552-34E8-4B5C-810C-1CC00EBB5A7F}"/>
              </a:ext>
            </a:extLst>
          </p:cNvPr>
          <p:cNvSpPr>
            <a:spLocks noChangeArrowheads="1"/>
          </p:cNvSpPr>
          <p:nvPr/>
        </p:nvSpPr>
        <p:spPr bwMode="auto">
          <a:xfrm>
            <a:off x="7543800" y="3810000"/>
            <a:ext cx="609600" cy="533400"/>
          </a:xfrm>
          <a:prstGeom prst="rect">
            <a:avLst/>
          </a:prstGeom>
          <a:solidFill>
            <a:srgbClr val="000000"/>
          </a:solidFill>
          <a:ln w="9525">
            <a:solidFill>
              <a:srgbClr val="FFFF99"/>
            </a:solidFill>
            <a:miter lim="800000"/>
            <a:headEnd/>
            <a:tailEnd/>
          </a:ln>
        </p:spPr>
        <p:txBody>
          <a:bodyPr wrap="none" anchor="ctr"/>
          <a:lstStyle/>
          <a:p>
            <a:pPr algn="ctr"/>
            <a:r>
              <a:rPr kumimoji="1" lang="en-US" altLang="zh-CN" sz="2800" b="1">
                <a:latin typeface="楷体_GB2312" pitchFamily="49" charset="-122"/>
                <a:ea typeface="楷体_GB2312" pitchFamily="49" charset="-122"/>
                <a:cs typeface="ˎ̥"/>
              </a:rPr>
              <a:t>3</a:t>
            </a:r>
            <a:endParaRPr lang="en-US" altLang="zh-CN" sz="2800">
              <a:latin typeface="楷体_GB2312" pitchFamily="49" charset="-122"/>
              <a:ea typeface="楷体_GB2312" pitchFamily="49" charset="-122"/>
              <a:cs typeface="ˎ̥"/>
            </a:endParaRPr>
          </a:p>
        </p:txBody>
      </p:sp>
      <p:grpSp>
        <p:nvGrpSpPr>
          <p:cNvPr id="12" name="Group 12">
            <a:extLst>
              <a:ext uri="{FF2B5EF4-FFF2-40B4-BE49-F238E27FC236}">
                <a16:creationId xmlns:a16="http://schemas.microsoft.com/office/drawing/2014/main" id="{2FC115EF-048E-4FAA-9831-AF880BD79334}"/>
              </a:ext>
            </a:extLst>
          </p:cNvPr>
          <p:cNvGrpSpPr>
            <a:grpSpLocks/>
          </p:cNvGrpSpPr>
          <p:nvPr/>
        </p:nvGrpSpPr>
        <p:grpSpPr bwMode="auto">
          <a:xfrm>
            <a:off x="7467600" y="3276600"/>
            <a:ext cx="838200" cy="228600"/>
            <a:chOff x="4992" y="1488"/>
            <a:chExt cx="528" cy="144"/>
          </a:xfrm>
        </p:grpSpPr>
        <p:sp>
          <p:nvSpPr>
            <p:cNvPr id="13" name="Oval 13">
              <a:extLst>
                <a:ext uri="{FF2B5EF4-FFF2-40B4-BE49-F238E27FC236}">
                  <a16:creationId xmlns:a16="http://schemas.microsoft.com/office/drawing/2014/main" id="{352BFA25-8162-4748-BBAD-802EE9AFEAFB}"/>
                </a:ext>
              </a:extLst>
            </p:cNvPr>
            <p:cNvSpPr>
              <a:spLocks noChangeArrowheads="1"/>
            </p:cNvSpPr>
            <p:nvPr/>
          </p:nvSpPr>
          <p:spPr bwMode="auto">
            <a:xfrm>
              <a:off x="4992" y="1488"/>
              <a:ext cx="152" cy="144"/>
            </a:xfrm>
            <a:prstGeom prst="ellipse">
              <a:avLst/>
            </a:prstGeom>
            <a:gradFill rotWithShape="0">
              <a:gsLst>
                <a:gs pos="0">
                  <a:srgbClr val="FF3300"/>
                </a:gs>
                <a:gs pos="100000">
                  <a:srgbClr val="FF3300">
                    <a:gamma/>
                    <a:shade val="46275"/>
                    <a:invGamma/>
                  </a:srgbClr>
                </a:gs>
              </a:gsLst>
              <a:path path="shape">
                <a:fillToRect l="50000" t="50000" r="50000" b="50000"/>
              </a:path>
            </a:gra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endParaRPr lang="zh-CN" altLang="en-US"/>
            </a:p>
          </p:txBody>
        </p:sp>
        <p:sp>
          <p:nvSpPr>
            <p:cNvPr id="14" name="Oval 14">
              <a:extLst>
                <a:ext uri="{FF2B5EF4-FFF2-40B4-BE49-F238E27FC236}">
                  <a16:creationId xmlns:a16="http://schemas.microsoft.com/office/drawing/2014/main" id="{2B56E6F9-785D-4C0A-A15C-53450A002279}"/>
                </a:ext>
              </a:extLst>
            </p:cNvPr>
            <p:cNvSpPr>
              <a:spLocks noChangeArrowheads="1"/>
            </p:cNvSpPr>
            <p:nvPr/>
          </p:nvSpPr>
          <p:spPr bwMode="auto">
            <a:xfrm>
              <a:off x="5176" y="1488"/>
              <a:ext cx="152" cy="144"/>
            </a:xfrm>
            <a:prstGeom prst="ellipse">
              <a:avLst/>
            </a:prstGeom>
            <a:gradFill rotWithShape="0">
              <a:gsLst>
                <a:gs pos="0">
                  <a:srgbClr val="FF3300"/>
                </a:gs>
                <a:gs pos="100000">
                  <a:srgbClr val="FF3300">
                    <a:gamma/>
                    <a:shade val="46275"/>
                    <a:invGamma/>
                  </a:srgbClr>
                </a:gs>
              </a:gsLst>
              <a:path path="shape">
                <a:fillToRect l="50000" t="50000" r="50000" b="50000"/>
              </a:path>
            </a:gra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endParaRPr lang="zh-CN" altLang="en-US"/>
            </a:p>
          </p:txBody>
        </p:sp>
        <p:sp>
          <p:nvSpPr>
            <p:cNvPr id="15" name="Oval 15">
              <a:extLst>
                <a:ext uri="{FF2B5EF4-FFF2-40B4-BE49-F238E27FC236}">
                  <a16:creationId xmlns:a16="http://schemas.microsoft.com/office/drawing/2014/main" id="{87F58E16-881D-4408-AABC-F0D43743EA72}"/>
                </a:ext>
              </a:extLst>
            </p:cNvPr>
            <p:cNvSpPr>
              <a:spLocks noChangeArrowheads="1"/>
            </p:cNvSpPr>
            <p:nvPr/>
          </p:nvSpPr>
          <p:spPr bwMode="auto">
            <a:xfrm>
              <a:off x="5368" y="1488"/>
              <a:ext cx="152" cy="144"/>
            </a:xfrm>
            <a:prstGeom prst="ellipse">
              <a:avLst/>
            </a:prstGeom>
            <a:gradFill rotWithShape="0">
              <a:gsLst>
                <a:gs pos="0">
                  <a:srgbClr val="FF3300"/>
                </a:gs>
                <a:gs pos="100000">
                  <a:srgbClr val="FF3300">
                    <a:gamma/>
                    <a:shade val="46275"/>
                    <a:invGamma/>
                  </a:srgbClr>
                </a:gs>
              </a:gsLst>
              <a:path path="shape">
                <a:fillToRect l="50000" t="50000" r="50000" b="50000"/>
              </a:path>
            </a:gra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endParaRPr lang="zh-CN" altLang="en-US"/>
            </a:p>
          </p:txBody>
        </p:sp>
      </p:grpSp>
      <p:grpSp>
        <p:nvGrpSpPr>
          <p:cNvPr id="16" name="Group 16">
            <a:extLst>
              <a:ext uri="{FF2B5EF4-FFF2-40B4-BE49-F238E27FC236}">
                <a16:creationId xmlns:a16="http://schemas.microsoft.com/office/drawing/2014/main" id="{719362F2-7DFC-4CAF-8C5D-F32B7B001FE7}"/>
              </a:ext>
            </a:extLst>
          </p:cNvPr>
          <p:cNvGrpSpPr>
            <a:grpSpLocks/>
          </p:cNvGrpSpPr>
          <p:nvPr/>
        </p:nvGrpSpPr>
        <p:grpSpPr bwMode="auto">
          <a:xfrm>
            <a:off x="6248400" y="3200400"/>
            <a:ext cx="850900" cy="457200"/>
            <a:chOff x="4216" y="1440"/>
            <a:chExt cx="536" cy="288"/>
          </a:xfrm>
        </p:grpSpPr>
        <p:sp>
          <p:nvSpPr>
            <p:cNvPr id="17" name="Line 17">
              <a:extLst>
                <a:ext uri="{FF2B5EF4-FFF2-40B4-BE49-F238E27FC236}">
                  <a16:creationId xmlns:a16="http://schemas.microsoft.com/office/drawing/2014/main" id="{3F6F6EA5-3830-455D-A90B-C9991EE1993B}"/>
                </a:ext>
              </a:extLst>
            </p:cNvPr>
            <p:cNvSpPr>
              <a:spLocks noChangeShapeType="1"/>
            </p:cNvSpPr>
            <p:nvPr/>
          </p:nvSpPr>
          <p:spPr bwMode="auto">
            <a:xfrm>
              <a:off x="4272" y="1728"/>
              <a:ext cx="384" cy="0"/>
            </a:xfrm>
            <a:prstGeom prst="line">
              <a:avLst/>
            </a:prstGeom>
            <a:noFill/>
            <a:ln w="9525">
              <a:solidFill>
                <a:srgbClr val="FFFF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Oval 18">
              <a:extLst>
                <a:ext uri="{FF2B5EF4-FFF2-40B4-BE49-F238E27FC236}">
                  <a16:creationId xmlns:a16="http://schemas.microsoft.com/office/drawing/2014/main" id="{356A9211-63D5-4357-8DC7-23DA348F8BD1}"/>
                </a:ext>
              </a:extLst>
            </p:cNvPr>
            <p:cNvSpPr>
              <a:spLocks noChangeArrowheads="1"/>
            </p:cNvSpPr>
            <p:nvPr/>
          </p:nvSpPr>
          <p:spPr bwMode="auto">
            <a:xfrm>
              <a:off x="4216" y="1440"/>
              <a:ext cx="152" cy="144"/>
            </a:xfrm>
            <a:prstGeom prst="ellipse">
              <a:avLst/>
            </a:prstGeom>
            <a:gradFill rotWithShape="0">
              <a:gsLst>
                <a:gs pos="0">
                  <a:srgbClr val="FF3300"/>
                </a:gs>
                <a:gs pos="100000">
                  <a:srgbClr val="FF3300">
                    <a:gamma/>
                    <a:shade val="46275"/>
                    <a:invGamma/>
                  </a:srgbClr>
                </a:gs>
              </a:gsLst>
              <a:path path="shape">
                <a:fillToRect l="50000" t="50000" r="50000" b="50000"/>
              </a:path>
            </a:gra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endParaRPr lang="zh-CN" altLang="en-US"/>
            </a:p>
          </p:txBody>
        </p:sp>
        <p:sp>
          <p:nvSpPr>
            <p:cNvPr id="19" name="Oval 19">
              <a:extLst>
                <a:ext uri="{FF2B5EF4-FFF2-40B4-BE49-F238E27FC236}">
                  <a16:creationId xmlns:a16="http://schemas.microsoft.com/office/drawing/2014/main" id="{0E2BDC0B-73F0-421A-A8E4-05C52FCF6060}"/>
                </a:ext>
              </a:extLst>
            </p:cNvPr>
            <p:cNvSpPr>
              <a:spLocks noChangeArrowheads="1"/>
            </p:cNvSpPr>
            <p:nvPr/>
          </p:nvSpPr>
          <p:spPr bwMode="auto">
            <a:xfrm>
              <a:off x="4408" y="1440"/>
              <a:ext cx="152" cy="144"/>
            </a:xfrm>
            <a:prstGeom prst="ellipse">
              <a:avLst/>
            </a:prstGeom>
            <a:gradFill rotWithShape="0">
              <a:gsLst>
                <a:gs pos="0">
                  <a:srgbClr val="FF3300"/>
                </a:gs>
                <a:gs pos="100000">
                  <a:srgbClr val="FF3300">
                    <a:gamma/>
                    <a:shade val="46275"/>
                    <a:invGamma/>
                  </a:srgbClr>
                </a:gs>
              </a:gsLst>
              <a:path path="shape">
                <a:fillToRect l="50000" t="50000" r="50000" b="50000"/>
              </a:path>
            </a:gra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endParaRPr lang="zh-CN" altLang="en-US"/>
            </a:p>
          </p:txBody>
        </p:sp>
        <p:sp>
          <p:nvSpPr>
            <p:cNvPr id="20" name="Oval 20">
              <a:extLst>
                <a:ext uri="{FF2B5EF4-FFF2-40B4-BE49-F238E27FC236}">
                  <a16:creationId xmlns:a16="http://schemas.microsoft.com/office/drawing/2014/main" id="{F8C85000-D4CC-4F2C-8572-170AAC34C0AF}"/>
                </a:ext>
              </a:extLst>
            </p:cNvPr>
            <p:cNvSpPr>
              <a:spLocks noChangeArrowheads="1"/>
            </p:cNvSpPr>
            <p:nvPr/>
          </p:nvSpPr>
          <p:spPr bwMode="auto">
            <a:xfrm>
              <a:off x="4504" y="1584"/>
              <a:ext cx="152" cy="144"/>
            </a:xfrm>
            <a:prstGeom prst="ellipse">
              <a:avLst/>
            </a:prstGeom>
            <a:gradFill rotWithShape="0">
              <a:gsLst>
                <a:gs pos="0">
                  <a:srgbClr val="FFFFFF"/>
                </a:gs>
                <a:gs pos="100000">
                  <a:srgbClr val="FFFFFF">
                    <a:gamma/>
                    <a:shade val="46275"/>
                    <a:invGamma/>
                  </a:srgbClr>
                </a:gs>
              </a:gsLst>
              <a:path path="shape">
                <a:fillToRect l="50000" t="50000" r="50000" b="50000"/>
              </a:path>
            </a:gradFill>
            <a:ln w="9525">
              <a:solidFill>
                <a:srgbClr val="FFFF99"/>
              </a:solidFill>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endParaRPr lang="zh-CN" altLang="en-US"/>
            </a:p>
          </p:txBody>
        </p:sp>
        <p:sp>
          <p:nvSpPr>
            <p:cNvPr id="21" name="Oval 21">
              <a:extLst>
                <a:ext uri="{FF2B5EF4-FFF2-40B4-BE49-F238E27FC236}">
                  <a16:creationId xmlns:a16="http://schemas.microsoft.com/office/drawing/2014/main" id="{11EFCB5C-6597-4BE7-A34D-A399622D3C30}"/>
                </a:ext>
              </a:extLst>
            </p:cNvPr>
            <p:cNvSpPr>
              <a:spLocks noChangeArrowheads="1"/>
            </p:cNvSpPr>
            <p:nvPr/>
          </p:nvSpPr>
          <p:spPr bwMode="auto">
            <a:xfrm>
              <a:off x="4320" y="1584"/>
              <a:ext cx="152" cy="144"/>
            </a:xfrm>
            <a:prstGeom prst="ellipse">
              <a:avLst/>
            </a:prstGeom>
            <a:gradFill rotWithShape="0">
              <a:gsLst>
                <a:gs pos="0">
                  <a:srgbClr val="FFFFFF"/>
                </a:gs>
                <a:gs pos="100000">
                  <a:srgbClr val="FFFFFF">
                    <a:gamma/>
                    <a:shade val="46275"/>
                    <a:invGamma/>
                  </a:srgbClr>
                </a:gs>
              </a:gsLst>
              <a:path path="shape">
                <a:fillToRect l="50000" t="50000" r="50000" b="50000"/>
              </a:path>
            </a:gradFill>
            <a:ln w="9525">
              <a:solidFill>
                <a:srgbClr val="FFFF99"/>
              </a:solidFill>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endParaRPr lang="zh-CN" altLang="en-US"/>
            </a:p>
          </p:txBody>
        </p:sp>
        <p:sp>
          <p:nvSpPr>
            <p:cNvPr id="22" name="Oval 22">
              <a:extLst>
                <a:ext uri="{FF2B5EF4-FFF2-40B4-BE49-F238E27FC236}">
                  <a16:creationId xmlns:a16="http://schemas.microsoft.com/office/drawing/2014/main" id="{415DEFE7-CDC6-4A99-B4BE-E8AF300F3DDB}"/>
                </a:ext>
              </a:extLst>
            </p:cNvPr>
            <p:cNvSpPr>
              <a:spLocks noChangeArrowheads="1"/>
            </p:cNvSpPr>
            <p:nvPr/>
          </p:nvSpPr>
          <p:spPr bwMode="auto">
            <a:xfrm>
              <a:off x="4600" y="1440"/>
              <a:ext cx="152" cy="144"/>
            </a:xfrm>
            <a:prstGeom prst="ellipse">
              <a:avLst/>
            </a:prstGeom>
            <a:gradFill rotWithShape="0">
              <a:gsLst>
                <a:gs pos="0">
                  <a:srgbClr val="FFFFFF"/>
                </a:gs>
                <a:gs pos="100000">
                  <a:srgbClr val="FFFFFF">
                    <a:gamma/>
                    <a:shade val="46275"/>
                    <a:invGamma/>
                  </a:srgbClr>
                </a:gs>
              </a:gsLst>
              <a:path path="shape">
                <a:fillToRect l="50000" t="50000" r="50000" b="50000"/>
              </a:path>
            </a:gradFill>
            <a:ln w="9525">
              <a:solidFill>
                <a:srgbClr val="FFFF99"/>
              </a:solidFill>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endParaRPr lang="zh-CN" altLang="en-US"/>
            </a:p>
          </p:txBody>
        </p:sp>
      </p:grpSp>
      <p:grpSp>
        <p:nvGrpSpPr>
          <p:cNvPr id="23" name="Group 23">
            <a:extLst>
              <a:ext uri="{FF2B5EF4-FFF2-40B4-BE49-F238E27FC236}">
                <a16:creationId xmlns:a16="http://schemas.microsoft.com/office/drawing/2014/main" id="{996FD4A0-FF7C-4F26-BBB4-D7BD85106E27}"/>
              </a:ext>
            </a:extLst>
          </p:cNvPr>
          <p:cNvGrpSpPr>
            <a:grpSpLocks/>
          </p:cNvGrpSpPr>
          <p:nvPr/>
        </p:nvGrpSpPr>
        <p:grpSpPr bwMode="auto">
          <a:xfrm>
            <a:off x="5029200" y="3200400"/>
            <a:ext cx="842963" cy="457200"/>
            <a:chOff x="3408" y="1440"/>
            <a:chExt cx="531" cy="288"/>
          </a:xfrm>
        </p:grpSpPr>
        <p:sp>
          <p:nvSpPr>
            <p:cNvPr id="24" name="Line 24">
              <a:extLst>
                <a:ext uri="{FF2B5EF4-FFF2-40B4-BE49-F238E27FC236}">
                  <a16:creationId xmlns:a16="http://schemas.microsoft.com/office/drawing/2014/main" id="{22587EE9-C707-494A-8C0F-F7DDA0BF7DC8}"/>
                </a:ext>
              </a:extLst>
            </p:cNvPr>
            <p:cNvSpPr>
              <a:spLocks noChangeShapeType="1"/>
            </p:cNvSpPr>
            <p:nvPr/>
          </p:nvSpPr>
          <p:spPr bwMode="auto">
            <a:xfrm>
              <a:off x="3552" y="1728"/>
              <a:ext cx="384" cy="0"/>
            </a:xfrm>
            <a:prstGeom prst="line">
              <a:avLst/>
            </a:prstGeom>
            <a:noFill/>
            <a:ln w="9525">
              <a:solidFill>
                <a:srgbClr val="FFFF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Oval 25">
              <a:extLst>
                <a:ext uri="{FF2B5EF4-FFF2-40B4-BE49-F238E27FC236}">
                  <a16:creationId xmlns:a16="http://schemas.microsoft.com/office/drawing/2014/main" id="{7349D188-FCB2-45D3-B0B1-EA68DD1185A0}"/>
                </a:ext>
              </a:extLst>
            </p:cNvPr>
            <p:cNvSpPr>
              <a:spLocks noChangeArrowheads="1"/>
            </p:cNvSpPr>
            <p:nvPr/>
          </p:nvSpPr>
          <p:spPr bwMode="auto">
            <a:xfrm>
              <a:off x="3408" y="1440"/>
              <a:ext cx="152" cy="144"/>
            </a:xfrm>
            <a:prstGeom prst="ellipse">
              <a:avLst/>
            </a:prstGeom>
            <a:gradFill rotWithShape="0">
              <a:gsLst>
                <a:gs pos="0">
                  <a:srgbClr val="FFFFFF"/>
                </a:gs>
                <a:gs pos="100000">
                  <a:srgbClr val="FFFFFF">
                    <a:gamma/>
                    <a:shade val="46275"/>
                    <a:invGamma/>
                  </a:srgbClr>
                </a:gs>
              </a:gsLst>
              <a:path path="shape">
                <a:fillToRect l="50000" t="50000" r="50000" b="50000"/>
              </a:path>
            </a:gradFill>
            <a:ln w="9525">
              <a:solidFill>
                <a:srgbClr val="FFFF99"/>
              </a:solidFill>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endParaRPr lang="zh-CN" altLang="en-US"/>
            </a:p>
          </p:txBody>
        </p:sp>
        <p:sp>
          <p:nvSpPr>
            <p:cNvPr id="26" name="Oval 26">
              <a:extLst>
                <a:ext uri="{FF2B5EF4-FFF2-40B4-BE49-F238E27FC236}">
                  <a16:creationId xmlns:a16="http://schemas.microsoft.com/office/drawing/2014/main" id="{8E9B3928-998A-4E13-80C0-5503E9C73AC1}"/>
                </a:ext>
              </a:extLst>
            </p:cNvPr>
            <p:cNvSpPr>
              <a:spLocks noChangeArrowheads="1"/>
            </p:cNvSpPr>
            <p:nvPr/>
          </p:nvSpPr>
          <p:spPr bwMode="auto">
            <a:xfrm>
              <a:off x="3787" y="1440"/>
              <a:ext cx="152" cy="144"/>
            </a:xfrm>
            <a:prstGeom prst="ellipse">
              <a:avLst/>
            </a:prstGeom>
            <a:gradFill rotWithShape="0">
              <a:gsLst>
                <a:gs pos="0">
                  <a:srgbClr val="FF3300"/>
                </a:gs>
                <a:gs pos="100000">
                  <a:srgbClr val="FF3300">
                    <a:gamma/>
                    <a:shade val="46275"/>
                    <a:invGamma/>
                  </a:srgbClr>
                </a:gs>
              </a:gsLst>
              <a:path path="shape">
                <a:fillToRect l="50000" t="50000" r="50000" b="50000"/>
              </a:path>
            </a:gra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endParaRPr lang="zh-CN" altLang="en-US"/>
            </a:p>
          </p:txBody>
        </p:sp>
        <p:sp>
          <p:nvSpPr>
            <p:cNvPr id="27" name="Oval 27">
              <a:extLst>
                <a:ext uri="{FF2B5EF4-FFF2-40B4-BE49-F238E27FC236}">
                  <a16:creationId xmlns:a16="http://schemas.microsoft.com/office/drawing/2014/main" id="{5693EEA1-6B5E-4204-B7F4-45F7F3C9F9C3}"/>
                </a:ext>
              </a:extLst>
            </p:cNvPr>
            <p:cNvSpPr>
              <a:spLocks noChangeArrowheads="1"/>
            </p:cNvSpPr>
            <p:nvPr/>
          </p:nvSpPr>
          <p:spPr bwMode="auto">
            <a:xfrm>
              <a:off x="3597" y="1440"/>
              <a:ext cx="152" cy="144"/>
            </a:xfrm>
            <a:prstGeom prst="ellipse">
              <a:avLst/>
            </a:prstGeom>
            <a:gradFill rotWithShape="0">
              <a:gsLst>
                <a:gs pos="0">
                  <a:srgbClr val="FFFFFF"/>
                </a:gs>
                <a:gs pos="100000">
                  <a:srgbClr val="FFFFFF">
                    <a:gamma/>
                    <a:shade val="46275"/>
                    <a:invGamma/>
                  </a:srgbClr>
                </a:gs>
              </a:gsLst>
              <a:path path="shape">
                <a:fillToRect l="50000" t="50000" r="50000" b="50000"/>
              </a:path>
            </a:gradFill>
            <a:ln w="9525">
              <a:solidFill>
                <a:srgbClr val="FFFF99"/>
              </a:solidFill>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endParaRPr lang="zh-CN" altLang="en-US"/>
            </a:p>
          </p:txBody>
        </p:sp>
        <p:sp>
          <p:nvSpPr>
            <p:cNvPr id="28" name="Oval 28">
              <a:extLst>
                <a:ext uri="{FF2B5EF4-FFF2-40B4-BE49-F238E27FC236}">
                  <a16:creationId xmlns:a16="http://schemas.microsoft.com/office/drawing/2014/main" id="{0D0D3B47-3B25-4C83-A75F-A0630FDCCBD1}"/>
                </a:ext>
              </a:extLst>
            </p:cNvPr>
            <p:cNvSpPr>
              <a:spLocks noChangeArrowheads="1"/>
            </p:cNvSpPr>
            <p:nvPr/>
          </p:nvSpPr>
          <p:spPr bwMode="auto">
            <a:xfrm>
              <a:off x="3688" y="1584"/>
              <a:ext cx="152" cy="144"/>
            </a:xfrm>
            <a:prstGeom prst="ellipse">
              <a:avLst/>
            </a:prstGeom>
            <a:gradFill rotWithShape="0">
              <a:gsLst>
                <a:gs pos="0">
                  <a:srgbClr val="FFFFFF"/>
                </a:gs>
                <a:gs pos="100000">
                  <a:srgbClr val="FFFFFF">
                    <a:gamma/>
                    <a:shade val="46275"/>
                    <a:invGamma/>
                  </a:srgbClr>
                </a:gs>
              </a:gsLst>
              <a:path path="shape">
                <a:fillToRect l="50000" t="50000" r="50000" b="50000"/>
              </a:path>
            </a:gradFill>
            <a:ln w="9525">
              <a:solidFill>
                <a:srgbClr val="FFFF99"/>
              </a:solidFill>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endParaRPr lang="zh-CN" altLang="en-US"/>
            </a:p>
          </p:txBody>
        </p:sp>
        <p:sp>
          <p:nvSpPr>
            <p:cNvPr id="29" name="Oval 29">
              <a:extLst>
                <a:ext uri="{FF2B5EF4-FFF2-40B4-BE49-F238E27FC236}">
                  <a16:creationId xmlns:a16="http://schemas.microsoft.com/office/drawing/2014/main" id="{34FB1CC3-567B-4559-8723-E66AD7D29B47}"/>
                </a:ext>
              </a:extLst>
            </p:cNvPr>
            <p:cNvSpPr>
              <a:spLocks noChangeArrowheads="1"/>
            </p:cNvSpPr>
            <p:nvPr/>
          </p:nvSpPr>
          <p:spPr bwMode="auto">
            <a:xfrm>
              <a:off x="3496" y="1584"/>
              <a:ext cx="152" cy="144"/>
            </a:xfrm>
            <a:prstGeom prst="ellipse">
              <a:avLst/>
            </a:prstGeom>
            <a:gradFill rotWithShape="0">
              <a:gsLst>
                <a:gs pos="0">
                  <a:srgbClr val="FFFFFF"/>
                </a:gs>
                <a:gs pos="100000">
                  <a:srgbClr val="FFFFFF">
                    <a:gamma/>
                    <a:shade val="46275"/>
                    <a:invGamma/>
                  </a:srgbClr>
                </a:gs>
              </a:gsLst>
              <a:path path="shape">
                <a:fillToRect l="50000" t="50000" r="50000" b="50000"/>
              </a:path>
            </a:gradFill>
            <a:ln w="9525">
              <a:solidFill>
                <a:srgbClr val="FFFF99"/>
              </a:solidFill>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endParaRPr lang="zh-CN" altLang="en-US"/>
            </a:p>
          </p:txBody>
        </p:sp>
      </p:grpSp>
      <p:grpSp>
        <p:nvGrpSpPr>
          <p:cNvPr id="30" name="Group 30">
            <a:extLst>
              <a:ext uri="{FF2B5EF4-FFF2-40B4-BE49-F238E27FC236}">
                <a16:creationId xmlns:a16="http://schemas.microsoft.com/office/drawing/2014/main" id="{22AE172C-722F-4562-8A6E-62D835BEE537}"/>
              </a:ext>
            </a:extLst>
          </p:cNvPr>
          <p:cNvGrpSpPr>
            <a:grpSpLocks/>
          </p:cNvGrpSpPr>
          <p:nvPr/>
        </p:nvGrpSpPr>
        <p:grpSpPr bwMode="auto">
          <a:xfrm>
            <a:off x="7162800" y="1752600"/>
            <a:ext cx="1319213" cy="592138"/>
            <a:chOff x="4848" y="816"/>
            <a:chExt cx="831" cy="373"/>
          </a:xfrm>
        </p:grpSpPr>
        <p:pic>
          <p:nvPicPr>
            <p:cNvPr id="31" name="Picture 31" descr="HANDRCV1">
              <a:extLst>
                <a:ext uri="{FF2B5EF4-FFF2-40B4-BE49-F238E27FC236}">
                  <a16:creationId xmlns:a16="http://schemas.microsoft.com/office/drawing/2014/main" id="{2176AAAF-071A-48A8-ABE4-37C302A2CD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8" y="816"/>
              <a:ext cx="831" cy="373"/>
            </a:xfrm>
            <a:prstGeom prst="rect">
              <a:avLst/>
            </a:prstGeom>
            <a:noFill/>
            <a:extLst>
              <a:ext uri="{909E8E84-426E-40DD-AFC4-6F175D3DCCD1}">
                <a14:hiddenFill xmlns:a14="http://schemas.microsoft.com/office/drawing/2010/main">
                  <a:solidFill>
                    <a:srgbClr val="FFFFFF"/>
                  </a:solidFill>
                </a14:hiddenFill>
              </a:ext>
            </a:extLst>
          </p:spPr>
        </p:pic>
        <p:sp>
          <p:nvSpPr>
            <p:cNvPr id="32" name="Oval 32">
              <a:extLst>
                <a:ext uri="{FF2B5EF4-FFF2-40B4-BE49-F238E27FC236}">
                  <a16:creationId xmlns:a16="http://schemas.microsoft.com/office/drawing/2014/main" id="{665C6C46-49C7-4196-9A16-587D25D7E522}"/>
                </a:ext>
              </a:extLst>
            </p:cNvPr>
            <p:cNvSpPr>
              <a:spLocks noChangeArrowheads="1"/>
            </p:cNvSpPr>
            <p:nvPr/>
          </p:nvSpPr>
          <p:spPr bwMode="auto">
            <a:xfrm>
              <a:off x="4888" y="816"/>
              <a:ext cx="152" cy="144"/>
            </a:xfrm>
            <a:prstGeom prst="ellipse">
              <a:avLst/>
            </a:prstGeom>
            <a:gradFill rotWithShape="0">
              <a:gsLst>
                <a:gs pos="0">
                  <a:srgbClr val="FF3300"/>
                </a:gs>
                <a:gs pos="100000">
                  <a:srgbClr val="FF3300">
                    <a:gamma/>
                    <a:shade val="46275"/>
                    <a:invGamma/>
                  </a:srgbClr>
                </a:gs>
              </a:gsLst>
              <a:path path="shape">
                <a:fillToRect l="50000" t="50000" r="50000" b="50000"/>
              </a:path>
            </a:gra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endParaRPr lang="zh-CN" altLang="en-US"/>
            </a:p>
          </p:txBody>
        </p:sp>
      </p:grpSp>
      <p:sp>
        <p:nvSpPr>
          <p:cNvPr id="33" name="AutoShape 33">
            <a:extLst>
              <a:ext uri="{FF2B5EF4-FFF2-40B4-BE49-F238E27FC236}">
                <a16:creationId xmlns:a16="http://schemas.microsoft.com/office/drawing/2014/main" id="{1D7A0124-79A6-4B61-A28F-370C249886EE}"/>
              </a:ext>
            </a:extLst>
          </p:cNvPr>
          <p:cNvSpPr>
            <a:spLocks noChangeArrowheads="1"/>
          </p:cNvSpPr>
          <p:nvPr/>
        </p:nvSpPr>
        <p:spPr bwMode="auto">
          <a:xfrm rot="19384111">
            <a:off x="5638800" y="2362200"/>
            <a:ext cx="1676400" cy="228600"/>
          </a:xfrm>
          <a:prstGeom prst="leftArrow">
            <a:avLst>
              <a:gd name="adj1" fmla="val 50000"/>
              <a:gd name="adj2" fmla="val 183333"/>
            </a:avLst>
          </a:prstGeom>
          <a:solidFill>
            <a:srgbClr val="00FF00"/>
          </a:solidFill>
          <a:ln w="9525">
            <a:solidFill>
              <a:srgbClr val="FFFF99"/>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400669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par>
                                <p:cTn id="13" presetID="14" presetClass="entr" presetSubtype="1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par>
                                <p:cTn id="16" presetID="14"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randombar(horizontal)">
                                      <p:cBhvr>
                                        <p:cTn id="18" dur="500"/>
                                        <p:tgtEl>
                                          <p:spTgt spid="11"/>
                                        </p:tgtEl>
                                      </p:cBhvr>
                                    </p:animEffect>
                                  </p:childTnLst>
                                </p:cTn>
                              </p:par>
                              <p:par>
                                <p:cTn id="19" presetID="14" presetClass="entr" presetSubtype="1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randombar(horizontal)">
                                      <p:cBhvr>
                                        <p:cTn id="21" dur="500"/>
                                        <p:tgtEl>
                                          <p:spTgt spid="12"/>
                                        </p:tgtEl>
                                      </p:cBhvr>
                                    </p:animEffect>
                                  </p:childTnLst>
                                </p:cTn>
                              </p:par>
                              <p:par>
                                <p:cTn id="22" presetID="14" presetClass="entr" presetSubtype="1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randombar(horizontal)">
                                      <p:cBhvr>
                                        <p:cTn id="24" dur="500"/>
                                        <p:tgtEl>
                                          <p:spTgt spid="16"/>
                                        </p:tgtEl>
                                      </p:cBhvr>
                                    </p:animEffect>
                                  </p:childTnLst>
                                </p:cTn>
                              </p:par>
                              <p:par>
                                <p:cTn id="25" presetID="14" presetClass="entr" presetSubtype="1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randombar(horizontal)">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33"/>
                                        </p:tgtEl>
                                        <p:attrNameLst>
                                          <p:attrName>style.visibility</p:attrName>
                                        </p:attrNameLst>
                                      </p:cBhvr>
                                      <p:to>
                                        <p:strVal val="visible"/>
                                      </p:to>
                                    </p:set>
                                    <p:anim calcmode="lin" valueType="num">
                                      <p:cBhvr additive="base">
                                        <p:cTn id="32" dur="500" fill="hold"/>
                                        <p:tgtEl>
                                          <p:spTgt spid="33"/>
                                        </p:tgtEl>
                                        <p:attrNameLst>
                                          <p:attrName>ppt_x</p:attrName>
                                        </p:attrNameLst>
                                      </p:cBhvr>
                                      <p:tavLst>
                                        <p:tav tm="0">
                                          <p:val>
                                            <p:strVal val="1+#ppt_w/2"/>
                                          </p:val>
                                        </p:tav>
                                        <p:tav tm="100000">
                                          <p:val>
                                            <p:strVal val="#ppt_x"/>
                                          </p:val>
                                        </p:tav>
                                      </p:tavLst>
                                    </p:anim>
                                    <p:anim calcmode="lin" valueType="num">
                                      <p:cBhvr additive="base">
                                        <p:cTn id="33" dur="500" fill="hold"/>
                                        <p:tgtEl>
                                          <p:spTgt spid="33"/>
                                        </p:tgtEl>
                                        <p:attrNameLst>
                                          <p:attrName>ppt_y</p:attrName>
                                        </p:attrNameLst>
                                      </p:cBhvr>
                                      <p:tavLst>
                                        <p:tav tm="0">
                                          <p:val>
                                            <p:strVal val="#ppt_y"/>
                                          </p:val>
                                        </p:tav>
                                        <p:tav tm="100000">
                                          <p:val>
                                            <p:strVal val="#ppt_y"/>
                                          </p:val>
                                        </p:tav>
                                      </p:tavLst>
                                    </p:anim>
                                  </p:childTnLst>
                                </p:cTn>
                              </p:par>
                            </p:childTnLst>
                          </p:cTn>
                        </p:par>
                        <p:par>
                          <p:cTn id="34" fill="hold">
                            <p:stCondLst>
                              <p:cond delay="500"/>
                            </p:stCondLst>
                            <p:childTnLst>
                              <p:par>
                                <p:cTn id="35" presetID="2" presetClass="entr" presetSubtype="2"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1+#ppt_w/2"/>
                                          </p:val>
                                        </p:tav>
                                        <p:tav tm="100000">
                                          <p:val>
                                            <p:strVal val="#ppt_x"/>
                                          </p:val>
                                        </p:tav>
                                      </p:tavLst>
                                    </p:anim>
                                    <p:anim calcmode="lin" valueType="num">
                                      <p:cBhvr additive="base">
                                        <p:cTn id="38"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0-#ppt_w/2"/>
                                          </p:val>
                                        </p:tav>
                                        <p:tav tm="100000">
                                          <p:val>
                                            <p:strVal val="#ppt_x"/>
                                          </p:val>
                                        </p:tav>
                                      </p:tavLst>
                                    </p:anim>
                                    <p:anim calcmode="lin" valueType="num">
                                      <p:cBhvr additive="base">
                                        <p:cTn id="4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left)">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4"/>
                                        </p:tgtEl>
                                        <p:attrNameLst>
                                          <p:attrName>style.visibility</p:attrName>
                                        </p:attrNameLst>
                                      </p:cBhvr>
                                      <p:to>
                                        <p:strVal val="visible"/>
                                      </p:to>
                                    </p:set>
                                    <p:anim calcmode="lin" valueType="num">
                                      <p:cBhvr additive="base">
                                        <p:cTn id="54" dur="500" fill="hold"/>
                                        <p:tgtEl>
                                          <p:spTgt spid="4"/>
                                        </p:tgtEl>
                                        <p:attrNameLst>
                                          <p:attrName>ppt_x</p:attrName>
                                        </p:attrNameLst>
                                      </p:cBhvr>
                                      <p:tavLst>
                                        <p:tav tm="0">
                                          <p:val>
                                            <p:strVal val="#ppt_x"/>
                                          </p:val>
                                        </p:tav>
                                        <p:tav tm="100000">
                                          <p:val>
                                            <p:strVal val="#ppt_x"/>
                                          </p:val>
                                        </p:tav>
                                      </p:tavLst>
                                    </p:anim>
                                    <p:anim calcmode="lin" valueType="num">
                                      <p:cBhvr additive="base">
                                        <p:cTn id="5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F25C31-6A96-4440-B513-A43320015EF7}"/>
              </a:ext>
            </a:extLst>
          </p:cNvPr>
          <p:cNvSpPr>
            <a:spLocks noGrp="1"/>
          </p:cNvSpPr>
          <p:nvPr>
            <p:ph type="title"/>
          </p:nvPr>
        </p:nvSpPr>
        <p:spPr/>
        <p:txBody>
          <a:bodyPr/>
          <a:lstStyle/>
          <a:p>
            <a:r>
              <a:rPr lang="en-US" altLang="zh-CN" dirty="0"/>
              <a:t>3.3-2 </a:t>
            </a:r>
            <a:r>
              <a:rPr lang="zh-CN" altLang="en-US" dirty="0"/>
              <a:t>全概率公式</a:t>
            </a:r>
          </a:p>
        </p:txBody>
      </p:sp>
      <p:sp>
        <p:nvSpPr>
          <p:cNvPr id="3" name="内容占位符 2">
            <a:extLst>
              <a:ext uri="{FF2B5EF4-FFF2-40B4-BE49-F238E27FC236}">
                <a16:creationId xmlns:a16="http://schemas.microsoft.com/office/drawing/2014/main" id="{60F2F826-9837-4754-A3E0-E700329779BE}"/>
              </a:ext>
            </a:extLst>
          </p:cNvPr>
          <p:cNvSpPr>
            <a:spLocks noGrp="1"/>
          </p:cNvSpPr>
          <p:nvPr>
            <p:ph idx="1"/>
          </p:nvPr>
        </p:nvSpPr>
        <p:spPr/>
        <p:txBody>
          <a:bodyPr/>
          <a:lstStyle/>
          <a:p>
            <a:r>
              <a:rPr lang="zh-CN" altLang="en-US" dirty="0"/>
              <a:t>贝叶斯公式</a:t>
            </a:r>
          </a:p>
        </p:txBody>
      </p:sp>
      <p:pic>
        <p:nvPicPr>
          <p:cNvPr id="4" name="Picture 4">
            <a:extLst>
              <a:ext uri="{FF2B5EF4-FFF2-40B4-BE49-F238E27FC236}">
                <a16:creationId xmlns:a16="http://schemas.microsoft.com/office/drawing/2014/main" id="{3F1C712D-3651-43E6-BD3F-4784426A4B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429000"/>
            <a:ext cx="3116263" cy="1038225"/>
          </a:xfrm>
          <a:prstGeom prst="rect">
            <a:avLst/>
          </a:prstGeom>
          <a:noFill/>
          <a:ln>
            <a:noFill/>
          </a:ln>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rgbClr val="FFFF99"/>
                </a:solidFill>
                <a:miter lim="800000"/>
                <a:headEnd/>
                <a:tailEnd/>
              </a14:hiddenLine>
            </a:ext>
          </a:extLst>
        </p:spPr>
      </p:pic>
      <p:sp>
        <p:nvSpPr>
          <p:cNvPr id="5" name="Rectangle 5">
            <a:extLst>
              <a:ext uri="{FF2B5EF4-FFF2-40B4-BE49-F238E27FC236}">
                <a16:creationId xmlns:a16="http://schemas.microsoft.com/office/drawing/2014/main" id="{934E33F7-D46C-4272-AD51-C67000E3BA43}"/>
              </a:ext>
            </a:extLst>
          </p:cNvPr>
          <p:cNvSpPr>
            <a:spLocks noChangeArrowheads="1"/>
          </p:cNvSpPr>
          <p:nvPr/>
        </p:nvSpPr>
        <p:spPr bwMode="auto">
          <a:xfrm>
            <a:off x="963663" y="939283"/>
            <a:ext cx="3962400" cy="1373188"/>
          </a:xfrm>
          <a:prstGeom prst="rect">
            <a:avLst/>
          </a:prstGeom>
          <a:noFill/>
          <a:ln>
            <a:noFill/>
          </a:ln>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rgbClr val="FFFF99"/>
                </a:solidFill>
                <a:miter lim="800000"/>
                <a:headEnd/>
                <a:tailEnd/>
              </a14:hiddenLine>
            </a:ext>
          </a:extLst>
        </p:spPr>
        <p:txBody>
          <a:bodyPr anchor="ctr">
            <a:spAutoFit/>
          </a:bodyPr>
          <a:lstStyle/>
          <a:p>
            <a:pPr eaLnBrk="0" hangingPunct="0"/>
            <a:r>
              <a:rPr kumimoji="1" lang="zh-CN" altLang="en-US" sz="2800" b="1" dirty="0">
                <a:solidFill>
                  <a:srgbClr val="000000"/>
                </a:solidFill>
                <a:latin typeface="楷体_GB2312" pitchFamily="49" charset="-122"/>
                <a:ea typeface="楷体_GB2312" pitchFamily="49" charset="-122"/>
              </a:rPr>
              <a:t>记</a:t>
            </a:r>
            <a:r>
              <a:rPr kumimoji="1" lang="zh-CN" altLang="en-US" sz="2800" b="1" dirty="0">
                <a:latin typeface="楷体_GB2312" pitchFamily="49" charset="-122"/>
                <a:ea typeface="楷体_GB2312" pitchFamily="49" charset="-122"/>
                <a:cs typeface="ˎ̥"/>
              </a:rPr>
              <a:t> </a:t>
            </a:r>
            <a:r>
              <a:rPr kumimoji="1" lang="en-US" altLang="zh-CN" sz="2800" b="1" i="1" dirty="0">
                <a:latin typeface="Times New Roman" panose="02020603050405020304" pitchFamily="18" charset="0"/>
                <a:ea typeface="楷体_GB2312" pitchFamily="49" charset="-122"/>
                <a:cs typeface="ˎ̥"/>
              </a:rPr>
              <a:t>A</a:t>
            </a:r>
            <a:r>
              <a:rPr kumimoji="1" lang="en-US" altLang="zh-CN" sz="2800" b="1" i="1" baseline="-25000" dirty="0">
                <a:latin typeface="Times New Roman" panose="02020603050405020304" pitchFamily="18" charset="0"/>
                <a:ea typeface="楷体_GB2312" pitchFamily="49" charset="-122"/>
                <a:cs typeface="ˎ̥"/>
              </a:rPr>
              <a:t>i  </a:t>
            </a:r>
            <a:r>
              <a:rPr kumimoji="1" lang="en-US" altLang="zh-CN" sz="2800" b="1" dirty="0">
                <a:latin typeface="楷体_GB2312" pitchFamily="49" charset="-122"/>
                <a:ea typeface="楷体_GB2312" pitchFamily="49" charset="-122"/>
                <a:cs typeface="ˎ̥"/>
              </a:rPr>
              <a:t>={</a:t>
            </a:r>
            <a:r>
              <a:rPr kumimoji="1" lang="zh-CN" altLang="en-US" sz="2800" b="1" dirty="0">
                <a:latin typeface="楷体_GB2312" pitchFamily="49" charset="-122"/>
                <a:ea typeface="楷体_GB2312" pitchFamily="49" charset="-122"/>
              </a:rPr>
              <a:t>球取自</a:t>
            </a:r>
            <a:r>
              <a:rPr kumimoji="1" lang="en-US" altLang="zh-CN" sz="2800" b="1" i="1" dirty="0" err="1">
                <a:latin typeface="Times New Roman" panose="02020603050405020304" pitchFamily="18" charset="0"/>
                <a:ea typeface="楷体_GB2312" pitchFamily="49" charset="-122"/>
              </a:rPr>
              <a:t>i</a:t>
            </a:r>
            <a:r>
              <a:rPr kumimoji="1" lang="zh-CN" altLang="en-US" sz="2800" b="1" dirty="0">
                <a:latin typeface="楷体_GB2312" pitchFamily="49" charset="-122"/>
                <a:ea typeface="楷体_GB2312" pitchFamily="49" charset="-122"/>
              </a:rPr>
              <a:t>号箱</a:t>
            </a:r>
            <a:r>
              <a:rPr kumimoji="1" lang="en-US" altLang="zh-CN" sz="2800" b="1" dirty="0">
                <a:latin typeface="楷体_GB2312" pitchFamily="49" charset="-122"/>
                <a:ea typeface="楷体_GB2312" pitchFamily="49" charset="-122"/>
              </a:rPr>
              <a:t>},</a:t>
            </a:r>
          </a:p>
          <a:p>
            <a:pPr eaLnBrk="0" hangingPunct="0"/>
            <a:r>
              <a:rPr kumimoji="1" lang="en-US" altLang="zh-CN" sz="2800" b="1" dirty="0">
                <a:latin typeface="楷体_GB2312" pitchFamily="49" charset="-122"/>
                <a:ea typeface="楷体_GB2312" pitchFamily="49" charset="-122"/>
              </a:rPr>
              <a:t>     </a:t>
            </a:r>
            <a:r>
              <a:rPr kumimoji="1" lang="en-US" altLang="zh-CN" sz="2800" b="1" i="1" dirty="0" err="1">
                <a:solidFill>
                  <a:srgbClr val="000000"/>
                </a:solidFill>
                <a:latin typeface="Times New Roman" panose="02020603050405020304" pitchFamily="18" charset="0"/>
                <a:ea typeface="楷体_GB2312" pitchFamily="49" charset="-122"/>
              </a:rPr>
              <a:t>i</a:t>
            </a:r>
            <a:r>
              <a:rPr kumimoji="1" lang="en-US" altLang="zh-CN" sz="2800" b="1" dirty="0">
                <a:solidFill>
                  <a:srgbClr val="000000"/>
                </a:solidFill>
                <a:latin typeface="楷体_GB2312" pitchFamily="49" charset="-122"/>
                <a:ea typeface="楷体_GB2312" pitchFamily="49" charset="-122"/>
              </a:rPr>
              <a:t>=1,2,3;</a:t>
            </a:r>
            <a:r>
              <a:rPr kumimoji="1" lang="en-US" altLang="zh-CN" sz="2800" b="1" dirty="0">
                <a:latin typeface="楷体_GB2312" pitchFamily="49" charset="-122"/>
                <a:ea typeface="楷体_GB2312" pitchFamily="49" charset="-122"/>
              </a:rPr>
              <a:t> </a:t>
            </a:r>
          </a:p>
          <a:p>
            <a:pPr eaLnBrk="0" hangingPunct="0"/>
            <a:r>
              <a:rPr kumimoji="1" lang="en-US" altLang="zh-CN" sz="2800" b="1" dirty="0">
                <a:latin typeface="楷体_GB2312" pitchFamily="49" charset="-122"/>
                <a:ea typeface="楷体_GB2312" pitchFamily="49" charset="-122"/>
              </a:rPr>
              <a:t>    </a:t>
            </a:r>
            <a:r>
              <a:rPr kumimoji="1" lang="en-US" altLang="zh-CN" sz="2800" b="1" i="1" dirty="0">
                <a:latin typeface="Times New Roman" panose="02020603050405020304" pitchFamily="18" charset="0"/>
                <a:ea typeface="楷体_GB2312" pitchFamily="49" charset="-122"/>
              </a:rPr>
              <a:t>B</a:t>
            </a:r>
            <a:r>
              <a:rPr kumimoji="1" lang="en-US" altLang="zh-CN" sz="2800" b="1" dirty="0">
                <a:latin typeface="楷体_GB2312" pitchFamily="49" charset="-122"/>
                <a:ea typeface="楷体_GB2312" pitchFamily="49" charset="-122"/>
              </a:rPr>
              <a:t> ={</a:t>
            </a:r>
            <a:r>
              <a:rPr kumimoji="1" lang="zh-CN" altLang="en-US" sz="2800" b="1" dirty="0">
                <a:latin typeface="楷体_GB2312" pitchFamily="49" charset="-122"/>
                <a:ea typeface="楷体_GB2312" pitchFamily="49" charset="-122"/>
              </a:rPr>
              <a:t>取得红球</a:t>
            </a:r>
            <a:r>
              <a:rPr kumimoji="1" lang="en-US" altLang="zh-CN" sz="2800" b="1" dirty="0">
                <a:latin typeface="楷体_GB2312" pitchFamily="49" charset="-122"/>
                <a:ea typeface="楷体_GB2312" pitchFamily="49" charset="-122"/>
              </a:rPr>
              <a:t>}</a:t>
            </a:r>
            <a:endParaRPr lang="en-US" altLang="zh-CN" sz="2800" dirty="0">
              <a:latin typeface="楷体_GB2312" pitchFamily="49" charset="-122"/>
              <a:ea typeface="楷体_GB2312" pitchFamily="49" charset="-122"/>
            </a:endParaRPr>
          </a:p>
        </p:txBody>
      </p:sp>
      <p:sp>
        <p:nvSpPr>
          <p:cNvPr id="6" name="Rectangle 6">
            <a:extLst>
              <a:ext uri="{FF2B5EF4-FFF2-40B4-BE49-F238E27FC236}">
                <a16:creationId xmlns:a16="http://schemas.microsoft.com/office/drawing/2014/main" id="{80CAF79F-C885-4A0C-B235-7FA99BDC6B1B}"/>
              </a:ext>
            </a:extLst>
          </p:cNvPr>
          <p:cNvSpPr>
            <a:spLocks noChangeArrowheads="1"/>
          </p:cNvSpPr>
          <p:nvPr/>
        </p:nvSpPr>
        <p:spPr bwMode="auto">
          <a:xfrm>
            <a:off x="990600" y="2819400"/>
            <a:ext cx="2035175" cy="519113"/>
          </a:xfrm>
          <a:prstGeom prst="rect">
            <a:avLst/>
          </a:prstGeom>
          <a:noFill/>
          <a:ln>
            <a:noFill/>
          </a:ln>
          <a:extLst>
            <a:ext uri="{909E8E84-426E-40DD-AFC4-6F175D3DCCD1}">
              <a14:hiddenFill xmlns:a14="http://schemas.microsoft.com/office/drawing/2010/main">
                <a:solidFill>
                  <a:srgbClr val="660033"/>
                </a:solidFill>
              </a14:hiddenFill>
            </a:ext>
            <a:ext uri="{91240B29-F687-4F45-9708-019B960494DF}">
              <a14:hiddenLine xmlns:a14="http://schemas.microsoft.com/office/drawing/2010/main" w="9525">
                <a:solidFill>
                  <a:srgbClr val="FFFF99"/>
                </a:solidFill>
                <a:miter lim="800000"/>
                <a:headEnd/>
                <a:tailEnd/>
              </a14:hiddenLine>
            </a:ext>
          </a:extLst>
        </p:spPr>
        <p:txBody>
          <a:bodyPr anchor="ctr">
            <a:spAutoFit/>
          </a:bodyPr>
          <a:lstStyle/>
          <a:p>
            <a:r>
              <a:rPr kumimoji="1" lang="zh-CN" altLang="en-US" sz="2800" b="1">
                <a:solidFill>
                  <a:srgbClr val="000000"/>
                </a:solidFill>
                <a:latin typeface="楷体_GB2312" pitchFamily="49" charset="-122"/>
                <a:ea typeface="楷体_GB2312" pitchFamily="49" charset="-122"/>
              </a:rPr>
              <a:t>求</a:t>
            </a:r>
            <a:r>
              <a:rPr kumimoji="1" lang="en-US" altLang="zh-CN" sz="2800" b="1" i="1">
                <a:solidFill>
                  <a:srgbClr val="000000"/>
                </a:solidFill>
                <a:latin typeface="Times New Roman" panose="02020603050405020304" pitchFamily="18" charset="0"/>
                <a:ea typeface="楷体_GB2312" pitchFamily="49" charset="-122"/>
                <a:cs typeface="ˎ̥"/>
              </a:rPr>
              <a:t>P</a:t>
            </a:r>
            <a:r>
              <a:rPr kumimoji="1" lang="en-US" altLang="zh-CN" sz="2800" b="1">
                <a:solidFill>
                  <a:srgbClr val="000000"/>
                </a:solidFill>
                <a:latin typeface="Times New Roman" panose="02020603050405020304" pitchFamily="18" charset="0"/>
                <a:ea typeface="楷体_GB2312" pitchFamily="49" charset="-122"/>
                <a:cs typeface="ˎ̥"/>
              </a:rPr>
              <a:t>(</a:t>
            </a:r>
            <a:r>
              <a:rPr kumimoji="1" lang="en-US" altLang="zh-CN" sz="2800" b="1" i="1">
                <a:solidFill>
                  <a:srgbClr val="000000"/>
                </a:solidFill>
                <a:latin typeface="Times New Roman" panose="02020603050405020304" pitchFamily="18" charset="0"/>
                <a:ea typeface="楷体_GB2312" pitchFamily="49" charset="-122"/>
                <a:cs typeface="ˎ̥"/>
              </a:rPr>
              <a:t>A</a:t>
            </a:r>
            <a:r>
              <a:rPr kumimoji="1" lang="en-US" altLang="zh-CN" sz="2800" b="1" baseline="-25000">
                <a:solidFill>
                  <a:srgbClr val="000000"/>
                </a:solidFill>
                <a:latin typeface="Times New Roman" panose="02020603050405020304" pitchFamily="18" charset="0"/>
                <a:ea typeface="楷体_GB2312" pitchFamily="49" charset="-122"/>
                <a:cs typeface="ˎ̥"/>
              </a:rPr>
              <a:t>1</a:t>
            </a:r>
            <a:r>
              <a:rPr kumimoji="1" lang="en-US" altLang="zh-CN" sz="2800" b="1">
                <a:solidFill>
                  <a:srgbClr val="000000"/>
                </a:solidFill>
                <a:latin typeface="Times New Roman" panose="02020603050405020304" pitchFamily="18" charset="0"/>
                <a:ea typeface="楷体_GB2312" pitchFamily="49" charset="-122"/>
                <a:cs typeface="ˎ̥"/>
              </a:rPr>
              <a:t>|</a:t>
            </a:r>
            <a:r>
              <a:rPr kumimoji="1" lang="en-US" altLang="zh-CN" sz="2800" b="1" i="1">
                <a:solidFill>
                  <a:srgbClr val="000000"/>
                </a:solidFill>
                <a:latin typeface="Times New Roman" panose="02020603050405020304" pitchFamily="18" charset="0"/>
                <a:ea typeface="楷体_GB2312" pitchFamily="49" charset="-122"/>
                <a:cs typeface="ˎ̥"/>
              </a:rPr>
              <a:t>B</a:t>
            </a:r>
            <a:r>
              <a:rPr kumimoji="1" lang="en-US" altLang="zh-CN" sz="2800" b="1">
                <a:solidFill>
                  <a:srgbClr val="000000"/>
                </a:solidFill>
                <a:latin typeface="Times New Roman" panose="02020603050405020304" pitchFamily="18" charset="0"/>
                <a:ea typeface="楷体_GB2312" pitchFamily="49" charset="-122"/>
                <a:cs typeface="ˎ̥"/>
              </a:rPr>
              <a:t>)</a:t>
            </a:r>
            <a:r>
              <a:rPr kumimoji="1" lang="en-US" altLang="zh-CN" sz="2800" b="1">
                <a:latin typeface="楷体_GB2312" pitchFamily="49" charset="-122"/>
                <a:ea typeface="楷体_GB2312" pitchFamily="49" charset="-122"/>
              </a:rPr>
              <a:t> </a:t>
            </a:r>
            <a:endParaRPr lang="en-US" altLang="zh-CN" sz="2800">
              <a:latin typeface="楷体_GB2312" pitchFamily="49" charset="-122"/>
              <a:ea typeface="楷体_GB2312" pitchFamily="49" charset="-122"/>
            </a:endParaRPr>
          </a:p>
        </p:txBody>
      </p:sp>
      <p:pic>
        <p:nvPicPr>
          <p:cNvPr id="7" name="Picture 7">
            <a:extLst>
              <a:ext uri="{FF2B5EF4-FFF2-40B4-BE49-F238E27FC236}">
                <a16:creationId xmlns:a16="http://schemas.microsoft.com/office/drawing/2014/main" id="{44F1BB9E-D52F-4311-84F4-56FD2FA66B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429000"/>
            <a:ext cx="3494088" cy="1536700"/>
          </a:xfrm>
          <a:prstGeom prst="rect">
            <a:avLst/>
          </a:prstGeom>
          <a:noFill/>
          <a:ln>
            <a:noFill/>
          </a:ln>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rgbClr val="FFFF99"/>
                </a:solidFill>
                <a:miter lim="800000"/>
                <a:headEnd/>
                <a:tailEnd/>
              </a14:hiddenLine>
            </a:ext>
          </a:extLst>
        </p:spPr>
      </p:pic>
      <p:sp>
        <p:nvSpPr>
          <p:cNvPr id="8" name="AutoShape 8">
            <a:extLst>
              <a:ext uri="{FF2B5EF4-FFF2-40B4-BE49-F238E27FC236}">
                <a16:creationId xmlns:a16="http://schemas.microsoft.com/office/drawing/2014/main" id="{53735CC5-7613-4A43-A8BF-F7B7FDEEC37D}"/>
              </a:ext>
            </a:extLst>
          </p:cNvPr>
          <p:cNvSpPr>
            <a:spLocks noChangeArrowheads="1"/>
          </p:cNvSpPr>
          <p:nvPr/>
        </p:nvSpPr>
        <p:spPr bwMode="auto">
          <a:xfrm>
            <a:off x="1676400" y="4648200"/>
            <a:ext cx="2667000" cy="914400"/>
          </a:xfrm>
          <a:prstGeom prst="wedgeRectCallout">
            <a:avLst>
              <a:gd name="adj1" fmla="val 54046"/>
              <a:gd name="adj2" fmla="val -72569"/>
            </a:avLst>
          </a:prstGeom>
          <a:noFill/>
          <a:ln w="9525">
            <a:solidFill>
              <a:srgbClr val="008000"/>
            </a:solidFill>
            <a:miter lim="800000"/>
            <a:headEnd/>
            <a:tailEnd/>
          </a:ln>
          <a:extLst>
            <a:ext uri="{909E8E84-426E-40DD-AFC4-6F175D3DCCD1}">
              <a14:hiddenFill xmlns:a14="http://schemas.microsoft.com/office/drawing/2010/main">
                <a:solidFill>
                  <a:srgbClr val="660033"/>
                </a:solidFill>
              </a14:hiddenFill>
            </a:ext>
          </a:extLst>
        </p:spPr>
        <p:txBody>
          <a:bodyPr wrap="none" anchor="ctr"/>
          <a:lstStyle/>
          <a:p>
            <a:pPr algn="ctr"/>
            <a:r>
              <a:rPr kumimoji="1" lang="zh-CN" altLang="en-US" sz="2800" b="1">
                <a:solidFill>
                  <a:srgbClr val="000000"/>
                </a:solidFill>
                <a:latin typeface="楷体_GB2312" pitchFamily="49" charset="-122"/>
                <a:ea typeface="楷体_GB2312" pitchFamily="49" charset="-122"/>
              </a:rPr>
              <a:t>运用全概率公式 </a:t>
            </a:r>
            <a:endParaRPr kumimoji="1" lang="zh-CN" altLang="en-US" sz="2800">
              <a:solidFill>
                <a:srgbClr val="000000"/>
              </a:solidFill>
              <a:latin typeface="楷体_GB2312" pitchFamily="49" charset="-122"/>
              <a:ea typeface="楷体_GB2312" pitchFamily="49" charset="-122"/>
              <a:cs typeface="ˎ̥"/>
            </a:endParaRPr>
          </a:p>
          <a:p>
            <a:pPr algn="ctr"/>
            <a:r>
              <a:rPr kumimoji="1" lang="zh-CN" altLang="en-US" sz="2800" b="1">
                <a:solidFill>
                  <a:srgbClr val="000000"/>
                </a:solidFill>
                <a:latin typeface="楷体_GB2312" pitchFamily="49" charset="-122"/>
                <a:ea typeface="楷体_GB2312" pitchFamily="49" charset="-122"/>
              </a:rPr>
              <a:t>计算</a:t>
            </a:r>
            <a:r>
              <a:rPr kumimoji="1" lang="en-US" altLang="zh-CN" sz="2800" b="1" i="1">
                <a:solidFill>
                  <a:srgbClr val="000000"/>
                </a:solidFill>
                <a:latin typeface="Times New Roman" panose="02020603050405020304" pitchFamily="18" charset="0"/>
                <a:ea typeface="楷体_GB2312" pitchFamily="49" charset="-122"/>
              </a:rPr>
              <a:t>P</a:t>
            </a:r>
            <a:r>
              <a:rPr kumimoji="1" lang="en-US" altLang="zh-CN" sz="2800" b="1">
                <a:solidFill>
                  <a:srgbClr val="000000"/>
                </a:solidFill>
                <a:latin typeface="Times New Roman" panose="02020603050405020304" pitchFamily="18" charset="0"/>
                <a:ea typeface="楷体_GB2312" pitchFamily="49" charset="-122"/>
              </a:rPr>
              <a:t>(</a:t>
            </a:r>
            <a:r>
              <a:rPr kumimoji="1" lang="en-US" altLang="zh-CN" sz="2800" b="1" i="1">
                <a:solidFill>
                  <a:srgbClr val="000000"/>
                </a:solidFill>
                <a:latin typeface="Times New Roman" panose="02020603050405020304" pitchFamily="18" charset="0"/>
                <a:ea typeface="楷体_GB2312" pitchFamily="49" charset="-122"/>
              </a:rPr>
              <a:t>B</a:t>
            </a:r>
            <a:r>
              <a:rPr kumimoji="1" lang="en-US" altLang="zh-CN" sz="2800" b="1">
                <a:solidFill>
                  <a:srgbClr val="000000"/>
                </a:solidFill>
                <a:latin typeface="Times New Roman" panose="02020603050405020304" pitchFamily="18" charset="0"/>
                <a:ea typeface="楷体_GB2312" pitchFamily="49" charset="-122"/>
              </a:rPr>
              <a:t>)</a:t>
            </a:r>
            <a:endParaRPr lang="en-US" altLang="zh-CN" sz="2800">
              <a:solidFill>
                <a:srgbClr val="000000"/>
              </a:solidFill>
              <a:latin typeface="Times New Roman" panose="02020603050405020304" pitchFamily="18" charset="0"/>
              <a:ea typeface="楷体_GB2312" pitchFamily="49" charset="-122"/>
            </a:endParaRPr>
          </a:p>
        </p:txBody>
      </p:sp>
      <p:sp>
        <p:nvSpPr>
          <p:cNvPr id="9" name="Rectangle 9">
            <a:extLst>
              <a:ext uri="{FF2B5EF4-FFF2-40B4-BE49-F238E27FC236}">
                <a16:creationId xmlns:a16="http://schemas.microsoft.com/office/drawing/2014/main" id="{451BFFBD-7EE5-49A4-8968-6C85C1B3802B}"/>
              </a:ext>
            </a:extLst>
          </p:cNvPr>
          <p:cNvSpPr>
            <a:spLocks noChangeArrowheads="1"/>
          </p:cNvSpPr>
          <p:nvPr/>
        </p:nvSpPr>
        <p:spPr bwMode="auto">
          <a:xfrm>
            <a:off x="762000" y="5791200"/>
            <a:ext cx="7924800" cy="519113"/>
          </a:xfrm>
          <a:prstGeom prst="rect">
            <a:avLst/>
          </a:prstGeom>
          <a:noFill/>
          <a:ln>
            <a:noFill/>
          </a:ln>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rgbClr val="FFFF99"/>
                </a:solidFill>
                <a:miter lim="800000"/>
                <a:headEnd/>
                <a:tailEnd/>
              </a14:hiddenLine>
            </a:ext>
          </a:extLst>
        </p:spPr>
        <p:txBody>
          <a:bodyPr anchor="ctr">
            <a:spAutoFit/>
          </a:bodyPr>
          <a:lstStyle/>
          <a:p>
            <a:r>
              <a:rPr kumimoji="1" lang="zh-CN" altLang="en-US" sz="2800" b="1">
                <a:solidFill>
                  <a:srgbClr val="000000"/>
                </a:solidFill>
                <a:latin typeface="楷体_GB2312" pitchFamily="49" charset="-122"/>
                <a:ea typeface="楷体_GB2312" pitchFamily="49" charset="-122"/>
              </a:rPr>
              <a:t>将这里得到的公式一般化，就得到</a:t>
            </a:r>
            <a:r>
              <a:rPr kumimoji="1" lang="zh-CN" altLang="en-US" sz="2800" b="1">
                <a:solidFill>
                  <a:srgbClr val="FF0000"/>
                </a:solidFill>
                <a:latin typeface="楷体_GB2312" pitchFamily="49" charset="-122"/>
                <a:ea typeface="楷体_GB2312" pitchFamily="49" charset="-122"/>
              </a:rPr>
              <a:t>贝叶斯公式。</a:t>
            </a:r>
            <a:endParaRPr lang="zh-CN" altLang="en-US" sz="2800">
              <a:solidFill>
                <a:srgbClr val="FF0000"/>
              </a:solidFill>
              <a:latin typeface="楷体_GB2312" pitchFamily="49" charset="-122"/>
              <a:ea typeface="楷体_GB2312" pitchFamily="49" charset="-122"/>
            </a:endParaRPr>
          </a:p>
        </p:txBody>
      </p:sp>
      <p:sp>
        <p:nvSpPr>
          <p:cNvPr id="10" name="AutoShape 10">
            <a:extLst>
              <a:ext uri="{FF2B5EF4-FFF2-40B4-BE49-F238E27FC236}">
                <a16:creationId xmlns:a16="http://schemas.microsoft.com/office/drawing/2014/main" id="{E57ABC9A-F49E-4492-9954-6D5F9D4BC4E9}"/>
              </a:ext>
            </a:extLst>
          </p:cNvPr>
          <p:cNvSpPr>
            <a:spLocks noChangeArrowheads="1"/>
          </p:cNvSpPr>
          <p:nvPr/>
        </p:nvSpPr>
        <p:spPr bwMode="auto">
          <a:xfrm>
            <a:off x="7696200" y="3276600"/>
            <a:ext cx="914400" cy="1447800"/>
          </a:xfrm>
          <a:prstGeom prst="wedgeRectCallout">
            <a:avLst>
              <a:gd name="adj1" fmla="val -88194"/>
              <a:gd name="adj2" fmla="val -25440"/>
            </a:avLst>
          </a:prstGeom>
          <a:noFill/>
          <a:ln w="9525">
            <a:solidFill>
              <a:srgbClr val="008000"/>
            </a:solidFill>
            <a:miter lim="800000"/>
            <a:headEnd/>
            <a:tailEnd/>
          </a:ln>
          <a:extLst>
            <a:ext uri="{909E8E84-426E-40DD-AFC4-6F175D3DCCD1}">
              <a14:hiddenFill xmlns:a14="http://schemas.microsoft.com/office/drawing/2010/main">
                <a:solidFill>
                  <a:srgbClr val="660033"/>
                </a:solidFill>
              </a14:hiddenFill>
            </a:ext>
          </a:extLst>
        </p:spPr>
        <p:txBody>
          <a:bodyPr wrap="none" anchor="ctr"/>
          <a:lstStyle/>
          <a:p>
            <a:pPr algn="ctr"/>
            <a:endParaRPr kumimoji="1" lang="en-US" altLang="zh-CN" sz="2800" b="1">
              <a:latin typeface="楷体_GB2312" pitchFamily="49" charset="-122"/>
              <a:ea typeface="楷体_GB2312" pitchFamily="49" charset="-122"/>
            </a:endParaRPr>
          </a:p>
          <a:p>
            <a:pPr algn="ctr"/>
            <a:r>
              <a:rPr kumimoji="1" lang="zh-CN" altLang="en-US" sz="2800" b="1">
                <a:latin typeface="楷体_GB2312" pitchFamily="49" charset="-122"/>
                <a:ea typeface="楷体_GB2312" pitchFamily="49" charset="-122"/>
              </a:rPr>
              <a:t>运用</a:t>
            </a:r>
          </a:p>
          <a:p>
            <a:pPr algn="ctr"/>
            <a:r>
              <a:rPr kumimoji="1" lang="zh-CN" altLang="en-US" sz="2800" b="1">
                <a:latin typeface="楷体_GB2312" pitchFamily="49" charset="-122"/>
                <a:ea typeface="楷体_GB2312" pitchFamily="49" charset="-122"/>
              </a:rPr>
              <a:t>乘法</a:t>
            </a:r>
          </a:p>
          <a:p>
            <a:pPr algn="ctr"/>
            <a:r>
              <a:rPr kumimoji="1" lang="zh-CN" altLang="en-US" sz="2800" b="1">
                <a:latin typeface="楷体_GB2312" pitchFamily="49" charset="-122"/>
                <a:ea typeface="楷体_GB2312" pitchFamily="49" charset="-122"/>
              </a:rPr>
              <a:t>公式</a:t>
            </a:r>
            <a:endParaRPr kumimoji="1" lang="zh-CN" altLang="en-US" sz="2800">
              <a:latin typeface="楷体_GB2312" pitchFamily="49" charset="-122"/>
              <a:ea typeface="楷体_GB2312" pitchFamily="49" charset="-122"/>
              <a:cs typeface="ˎ̥"/>
            </a:endParaRPr>
          </a:p>
          <a:p>
            <a:pPr algn="ctr"/>
            <a:endParaRPr lang="en-US" altLang="zh-CN" sz="2800">
              <a:latin typeface="楷体_GB2312" pitchFamily="49" charset="-122"/>
              <a:ea typeface="楷体_GB2312" pitchFamily="49" charset="-122"/>
            </a:endParaRPr>
          </a:p>
        </p:txBody>
      </p:sp>
    </p:spTree>
    <p:extLst>
      <p:ext uri="{BB962C8B-B14F-4D97-AF65-F5344CB8AC3E}">
        <p14:creationId xmlns:p14="http://schemas.microsoft.com/office/powerpoint/2010/main" val="158569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0-#ppt_w/2"/>
                                          </p:val>
                                        </p:tav>
                                        <p:tav tm="100000">
                                          <p:val>
                                            <p:strVal val="#ppt_x"/>
                                          </p:val>
                                        </p:tav>
                                      </p:tavLst>
                                    </p:anim>
                                    <p:anim calcmode="lin" valueType="num">
                                      <p:cBhvr additive="base">
                                        <p:cTn id="29"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500"/>
                                        <p:tgtEl>
                                          <p:spTgt spid="9"/>
                                        </p:tgtEl>
                                      </p:cBhvr>
                                    </p:animEffect>
                                  </p:childTnLst>
                                </p:cTn>
                              </p:par>
                            </p:childTnLst>
                          </p:cTn>
                        </p:par>
                        <p:par>
                          <p:cTn id="35" fill="hold">
                            <p:stCondLst>
                              <p:cond delay="500"/>
                            </p:stCondLst>
                            <p:childTnLst>
                              <p:par>
                                <p:cTn id="36" presetID="2" presetClass="entr" presetSubtype="2"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500" fill="hold"/>
                                        <p:tgtEl>
                                          <p:spTgt spid="10"/>
                                        </p:tgtEl>
                                        <p:attrNameLst>
                                          <p:attrName>ppt_x</p:attrName>
                                        </p:attrNameLst>
                                      </p:cBhvr>
                                      <p:tavLst>
                                        <p:tav tm="0">
                                          <p:val>
                                            <p:strVal val="1+#ppt_w/2"/>
                                          </p:val>
                                        </p:tav>
                                        <p:tav tm="100000">
                                          <p:val>
                                            <p:strVal val="#ppt_x"/>
                                          </p:val>
                                        </p:tav>
                                      </p:tavLst>
                                    </p:anim>
                                    <p:anim calcmode="lin" valueType="num">
                                      <p:cBhvr additive="base">
                                        <p:cTn id="39"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p:bldP spid="8" grpId="0" animBg="1" autoUpdateAnimBg="0"/>
      <p:bldP spid="9" grpId="0" autoUpdateAnimBg="0"/>
      <p:bldP spid="10"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74D64B-6891-4482-BFBF-E69F1B94CD89}"/>
              </a:ext>
            </a:extLst>
          </p:cNvPr>
          <p:cNvSpPr>
            <a:spLocks noGrp="1"/>
          </p:cNvSpPr>
          <p:nvPr>
            <p:ph type="title"/>
          </p:nvPr>
        </p:nvSpPr>
        <p:spPr/>
        <p:txBody>
          <a:bodyPr/>
          <a:lstStyle/>
          <a:p>
            <a:r>
              <a:rPr lang="en-US" altLang="zh-CN" dirty="0"/>
              <a:t>3.3-2 </a:t>
            </a:r>
            <a:r>
              <a:rPr lang="zh-CN" altLang="en-US" dirty="0"/>
              <a:t>全概率公式</a:t>
            </a:r>
          </a:p>
        </p:txBody>
      </p:sp>
      <p:sp>
        <p:nvSpPr>
          <p:cNvPr id="3" name="内容占位符 2">
            <a:extLst>
              <a:ext uri="{FF2B5EF4-FFF2-40B4-BE49-F238E27FC236}">
                <a16:creationId xmlns:a16="http://schemas.microsoft.com/office/drawing/2014/main" id="{284882F7-29CD-4E71-9C77-3929872B99AE}"/>
              </a:ext>
            </a:extLst>
          </p:cNvPr>
          <p:cNvSpPr>
            <a:spLocks noGrp="1"/>
          </p:cNvSpPr>
          <p:nvPr>
            <p:ph idx="1"/>
          </p:nvPr>
        </p:nvSpPr>
        <p:spPr/>
        <p:txBody>
          <a:bodyPr/>
          <a:lstStyle/>
          <a:p>
            <a:r>
              <a:rPr lang="zh-CN" altLang="en-US" dirty="0"/>
              <a:t>贝叶斯公式</a:t>
            </a:r>
          </a:p>
        </p:txBody>
      </p:sp>
      <p:sp>
        <p:nvSpPr>
          <p:cNvPr id="5" name="Text Box 10">
            <a:extLst>
              <a:ext uri="{FF2B5EF4-FFF2-40B4-BE49-F238E27FC236}">
                <a16:creationId xmlns:a16="http://schemas.microsoft.com/office/drawing/2014/main" id="{B3E6A583-526B-4036-9C01-F68C22D27EF0}"/>
              </a:ext>
            </a:extLst>
          </p:cNvPr>
          <p:cNvSpPr txBox="1">
            <a:spLocks noChangeArrowheads="1"/>
          </p:cNvSpPr>
          <p:nvPr/>
        </p:nvSpPr>
        <p:spPr bwMode="auto">
          <a:xfrm>
            <a:off x="990600" y="1447800"/>
            <a:ext cx="7239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000000"/>
                </a:solidFill>
                <a:latin typeface="楷体_GB2312" pitchFamily="49" charset="-122"/>
                <a:ea typeface="楷体_GB2312" pitchFamily="49" charset="-122"/>
              </a:rPr>
              <a:t>设</a:t>
            </a:r>
            <a:r>
              <a:rPr kumimoji="1" lang="en-US" altLang="zh-CN" sz="2800" b="1" i="1">
                <a:solidFill>
                  <a:srgbClr val="000000"/>
                </a:solidFill>
                <a:latin typeface="Times New Roman" panose="02020603050405020304" pitchFamily="18" charset="0"/>
                <a:ea typeface="楷体_GB2312" pitchFamily="49" charset="-122"/>
              </a:rPr>
              <a:t>B</a:t>
            </a:r>
            <a:r>
              <a:rPr kumimoji="1" lang="en-US" altLang="zh-CN" sz="2800" b="1" baseline="-25000">
                <a:solidFill>
                  <a:srgbClr val="000000"/>
                </a:solidFill>
                <a:latin typeface="Times New Roman" panose="02020603050405020304" pitchFamily="18" charset="0"/>
                <a:ea typeface="楷体_GB2312" pitchFamily="49" charset="-122"/>
              </a:rPr>
              <a:t>1</a:t>
            </a:r>
            <a:r>
              <a:rPr kumimoji="1" lang="en-US" altLang="zh-CN" sz="2800" b="1">
                <a:solidFill>
                  <a:srgbClr val="000000"/>
                </a:solidFill>
                <a:latin typeface="Times New Roman" panose="02020603050405020304" pitchFamily="18" charset="0"/>
                <a:ea typeface="楷体_GB2312" pitchFamily="49" charset="-122"/>
              </a:rPr>
              <a:t>, </a:t>
            </a:r>
            <a:r>
              <a:rPr kumimoji="1" lang="en-US" altLang="zh-CN" sz="2800" b="1" i="1">
                <a:solidFill>
                  <a:srgbClr val="000000"/>
                </a:solidFill>
                <a:latin typeface="Times New Roman" panose="02020603050405020304" pitchFamily="18" charset="0"/>
                <a:ea typeface="楷体_GB2312" pitchFamily="49" charset="-122"/>
              </a:rPr>
              <a:t>B</a:t>
            </a:r>
            <a:r>
              <a:rPr kumimoji="1" lang="en-US" altLang="zh-CN" sz="2800" b="1" baseline="-25000">
                <a:solidFill>
                  <a:srgbClr val="000000"/>
                </a:solidFill>
                <a:latin typeface="Times New Roman" panose="02020603050405020304" pitchFamily="18" charset="0"/>
                <a:ea typeface="楷体_GB2312" pitchFamily="49" charset="-122"/>
              </a:rPr>
              <a:t>2</a:t>
            </a:r>
            <a:r>
              <a:rPr kumimoji="1" lang="en-US" altLang="zh-CN" sz="2800" b="1">
                <a:solidFill>
                  <a:srgbClr val="000000"/>
                </a:solidFill>
                <a:latin typeface="Times New Roman" panose="02020603050405020304" pitchFamily="18" charset="0"/>
                <a:ea typeface="楷体_GB2312" pitchFamily="49" charset="-122"/>
              </a:rPr>
              <a:t>, …, </a:t>
            </a:r>
            <a:r>
              <a:rPr kumimoji="1" lang="en-US" altLang="zh-CN" sz="2800" b="1" i="1">
                <a:solidFill>
                  <a:srgbClr val="000000"/>
                </a:solidFill>
                <a:latin typeface="Times New Roman" panose="02020603050405020304" pitchFamily="18" charset="0"/>
                <a:ea typeface="楷体_GB2312" pitchFamily="49" charset="-122"/>
              </a:rPr>
              <a:t>B</a:t>
            </a:r>
            <a:r>
              <a:rPr kumimoji="1" lang="en-US" altLang="zh-CN" sz="2800" b="1" i="1" baseline="-25000">
                <a:solidFill>
                  <a:srgbClr val="000000"/>
                </a:solidFill>
                <a:latin typeface="Times New Roman" panose="02020603050405020304" pitchFamily="18" charset="0"/>
                <a:ea typeface="楷体_GB2312" pitchFamily="49" charset="-122"/>
              </a:rPr>
              <a:t>n </a:t>
            </a:r>
            <a:r>
              <a:rPr kumimoji="1" lang="zh-CN" altLang="en-US" sz="2800" b="1">
                <a:solidFill>
                  <a:srgbClr val="000000"/>
                </a:solidFill>
                <a:latin typeface="楷体_GB2312" pitchFamily="49" charset="-122"/>
                <a:ea typeface="楷体_GB2312" pitchFamily="49" charset="-122"/>
              </a:rPr>
              <a:t>是</a:t>
            </a:r>
            <a:r>
              <a:rPr kumimoji="1" lang="en-US" altLang="zh-CN" sz="2800" b="1" i="1">
                <a:solidFill>
                  <a:srgbClr val="000000"/>
                </a:solidFill>
                <a:latin typeface="Times New Roman" panose="02020603050405020304" pitchFamily="18" charset="0"/>
                <a:ea typeface="楷体_GB2312" pitchFamily="49" charset="-122"/>
              </a:rPr>
              <a:t>n</a:t>
            </a:r>
            <a:r>
              <a:rPr kumimoji="1" lang="zh-CN" altLang="en-US" sz="2800" b="1">
                <a:solidFill>
                  <a:srgbClr val="000000"/>
                </a:solidFill>
                <a:latin typeface="楷体_GB2312" pitchFamily="49" charset="-122"/>
                <a:ea typeface="楷体_GB2312" pitchFamily="49" charset="-122"/>
              </a:rPr>
              <a:t>个互不相容的事件，事件</a:t>
            </a:r>
            <a:endParaRPr kumimoji="1" lang="zh-CN" altLang="en-US" sz="2800">
              <a:solidFill>
                <a:srgbClr val="000000"/>
              </a:solidFill>
              <a:latin typeface="楷体_GB2312" pitchFamily="49" charset="-122"/>
              <a:ea typeface="楷体_GB2312" pitchFamily="49" charset="-122"/>
            </a:endParaRPr>
          </a:p>
        </p:txBody>
      </p:sp>
      <p:sp>
        <p:nvSpPr>
          <p:cNvPr id="6" name="Text Box 11">
            <a:extLst>
              <a:ext uri="{FF2B5EF4-FFF2-40B4-BE49-F238E27FC236}">
                <a16:creationId xmlns:a16="http://schemas.microsoft.com/office/drawing/2014/main" id="{43BA3FCC-3A15-4FE4-90B6-289EEA202E9F}"/>
              </a:ext>
            </a:extLst>
          </p:cNvPr>
          <p:cNvSpPr txBox="1">
            <a:spLocks noChangeArrowheads="1"/>
          </p:cNvSpPr>
          <p:nvPr/>
        </p:nvSpPr>
        <p:spPr bwMode="auto">
          <a:xfrm>
            <a:off x="2514600" y="2133600"/>
            <a:ext cx="54244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00"/>
                </a:solidFill>
                <a:latin typeface="楷体_GB2312" pitchFamily="49" charset="-122"/>
                <a:ea typeface="楷体_GB2312" pitchFamily="49" charset="-122"/>
              </a:rPr>
              <a:t>且</a:t>
            </a:r>
            <a:r>
              <a:rPr kumimoji="1" lang="en-US" altLang="zh-CN" sz="2800" b="1" i="1">
                <a:solidFill>
                  <a:srgbClr val="000000"/>
                </a:solidFill>
                <a:latin typeface="Times New Roman" panose="02020603050405020304" pitchFamily="18" charset="0"/>
                <a:ea typeface="楷体_GB2312" pitchFamily="49" charset="-122"/>
              </a:rPr>
              <a:t>P</a:t>
            </a:r>
            <a:r>
              <a:rPr kumimoji="1" lang="en-US" altLang="zh-CN" sz="2800" b="1">
                <a:solidFill>
                  <a:srgbClr val="000000"/>
                </a:solidFill>
                <a:latin typeface="Times New Roman" panose="02020603050405020304" pitchFamily="18" charset="0"/>
                <a:ea typeface="楷体_GB2312" pitchFamily="49" charset="-122"/>
              </a:rPr>
              <a:t>(</a:t>
            </a:r>
            <a:r>
              <a:rPr kumimoji="1" lang="en-US" altLang="zh-CN" sz="2800" b="1" i="1">
                <a:solidFill>
                  <a:srgbClr val="000000"/>
                </a:solidFill>
                <a:latin typeface="Times New Roman" panose="02020603050405020304" pitchFamily="18" charset="0"/>
                <a:ea typeface="楷体_GB2312" pitchFamily="49" charset="-122"/>
              </a:rPr>
              <a:t>A</a:t>
            </a:r>
            <a:r>
              <a:rPr kumimoji="1" lang="en-US" altLang="zh-CN" sz="2800" b="1">
                <a:solidFill>
                  <a:srgbClr val="000000"/>
                </a:solidFill>
                <a:latin typeface="Times New Roman" panose="02020603050405020304" pitchFamily="18" charset="0"/>
                <a:ea typeface="楷体_GB2312" pitchFamily="49" charset="-122"/>
              </a:rPr>
              <a:t>)&gt;0,</a:t>
            </a:r>
            <a:r>
              <a:rPr kumimoji="1" lang="en-US" altLang="zh-CN" sz="2800" b="1">
                <a:solidFill>
                  <a:srgbClr val="000000"/>
                </a:solidFill>
                <a:latin typeface="楷体_GB2312" pitchFamily="49" charset="-122"/>
                <a:ea typeface="楷体_GB2312" pitchFamily="49" charset="-122"/>
              </a:rPr>
              <a:t> </a:t>
            </a:r>
            <a:r>
              <a:rPr kumimoji="1" lang="en-US" altLang="zh-CN" sz="2800" b="1" i="1">
                <a:solidFill>
                  <a:srgbClr val="000000"/>
                </a:solidFill>
                <a:latin typeface="Times New Roman" panose="02020603050405020304" pitchFamily="18" charset="0"/>
                <a:ea typeface="楷体_GB2312" pitchFamily="49" charset="-122"/>
              </a:rPr>
              <a:t>P</a:t>
            </a:r>
            <a:r>
              <a:rPr kumimoji="1" lang="en-US" altLang="zh-CN" sz="2800" b="1">
                <a:solidFill>
                  <a:srgbClr val="000000"/>
                </a:solidFill>
                <a:latin typeface="Times New Roman" panose="02020603050405020304" pitchFamily="18" charset="0"/>
                <a:ea typeface="楷体_GB2312" pitchFamily="49" charset="-122"/>
              </a:rPr>
              <a:t>(</a:t>
            </a:r>
            <a:r>
              <a:rPr kumimoji="1" lang="en-US" altLang="zh-CN" sz="2800" b="1" i="1">
                <a:solidFill>
                  <a:srgbClr val="000000"/>
                </a:solidFill>
                <a:latin typeface="Times New Roman" panose="02020603050405020304" pitchFamily="18" charset="0"/>
                <a:ea typeface="楷体_GB2312" pitchFamily="49" charset="-122"/>
              </a:rPr>
              <a:t>B</a:t>
            </a:r>
            <a:r>
              <a:rPr kumimoji="1" lang="en-US" altLang="zh-CN" sz="2800" b="1" i="1" baseline="-25000">
                <a:solidFill>
                  <a:srgbClr val="000000"/>
                </a:solidFill>
                <a:latin typeface="Times New Roman" panose="02020603050405020304" pitchFamily="18" charset="0"/>
                <a:ea typeface="楷体_GB2312" pitchFamily="49" charset="-122"/>
              </a:rPr>
              <a:t>i</a:t>
            </a:r>
            <a:r>
              <a:rPr kumimoji="1" lang="en-US" altLang="zh-CN" sz="2800" b="1">
                <a:solidFill>
                  <a:srgbClr val="000000"/>
                </a:solidFill>
                <a:latin typeface="Times New Roman" panose="02020603050405020304" pitchFamily="18" charset="0"/>
                <a:ea typeface="楷体_GB2312" pitchFamily="49" charset="-122"/>
              </a:rPr>
              <a:t>)&gt;0,(</a:t>
            </a:r>
            <a:r>
              <a:rPr kumimoji="1" lang="en-US" altLang="zh-CN" sz="2800" b="1" i="1">
                <a:solidFill>
                  <a:srgbClr val="000000"/>
                </a:solidFill>
                <a:latin typeface="Times New Roman" panose="02020603050405020304" pitchFamily="18" charset="0"/>
                <a:ea typeface="楷体_GB2312" pitchFamily="49" charset="-122"/>
              </a:rPr>
              <a:t>i</a:t>
            </a:r>
            <a:r>
              <a:rPr kumimoji="1" lang="en-US" altLang="zh-CN" sz="2800" b="1">
                <a:solidFill>
                  <a:srgbClr val="000000"/>
                </a:solidFill>
                <a:latin typeface="Times New Roman" panose="02020603050405020304" pitchFamily="18" charset="0"/>
                <a:ea typeface="楷体_GB2312" pitchFamily="49" charset="-122"/>
              </a:rPr>
              <a:t>=1,2,…,</a:t>
            </a:r>
            <a:r>
              <a:rPr kumimoji="1" lang="en-US" altLang="zh-CN" sz="2800" b="1" i="1">
                <a:solidFill>
                  <a:srgbClr val="000000"/>
                </a:solidFill>
                <a:latin typeface="Times New Roman" panose="02020603050405020304" pitchFamily="18" charset="0"/>
                <a:ea typeface="楷体_GB2312" pitchFamily="49" charset="-122"/>
              </a:rPr>
              <a:t>n</a:t>
            </a:r>
            <a:r>
              <a:rPr kumimoji="1" lang="en-US" altLang="zh-CN" sz="2800" b="1">
                <a:solidFill>
                  <a:srgbClr val="000000"/>
                </a:solidFill>
                <a:latin typeface="楷体_GB2312" pitchFamily="49" charset="-122"/>
                <a:ea typeface="楷体_GB2312" pitchFamily="49" charset="-122"/>
              </a:rPr>
              <a:t>),</a:t>
            </a:r>
            <a:r>
              <a:rPr kumimoji="1" lang="zh-CN" altLang="en-US" sz="2800" b="1">
                <a:solidFill>
                  <a:srgbClr val="000000"/>
                </a:solidFill>
                <a:latin typeface="楷体_GB2312" pitchFamily="49" charset="-122"/>
                <a:ea typeface="楷体_GB2312" pitchFamily="49" charset="-122"/>
              </a:rPr>
              <a:t>则</a:t>
            </a:r>
          </a:p>
        </p:txBody>
      </p:sp>
      <p:graphicFrame>
        <p:nvGraphicFramePr>
          <p:cNvPr id="7" name="Object 12">
            <a:extLst>
              <a:ext uri="{FF2B5EF4-FFF2-40B4-BE49-F238E27FC236}">
                <a16:creationId xmlns:a16="http://schemas.microsoft.com/office/drawing/2014/main" id="{7E1AF398-0904-4971-8108-C239CF7B4D7F}"/>
              </a:ext>
            </a:extLst>
          </p:cNvPr>
          <p:cNvGraphicFramePr>
            <a:graphicFrameLocks noChangeAspect="1"/>
          </p:cNvGraphicFramePr>
          <p:nvPr/>
        </p:nvGraphicFramePr>
        <p:xfrm>
          <a:off x="838200" y="1905000"/>
          <a:ext cx="1589088" cy="990600"/>
        </p:xfrm>
        <a:graphic>
          <a:graphicData uri="http://schemas.openxmlformats.org/presentationml/2006/ole">
            <mc:AlternateContent xmlns:mc="http://schemas.openxmlformats.org/markup-compatibility/2006">
              <mc:Choice xmlns:v="urn:schemas-microsoft-com:vml" Requires="v">
                <p:oleObj spid="_x0000_s28098" name="Equation" r:id="rId3" imgW="660240" imgH="431640" progId="Equation.DSMT4">
                  <p:embed/>
                </p:oleObj>
              </mc:Choice>
              <mc:Fallback>
                <p:oleObj name="Equation" r:id="rId3" imgW="660240" imgH="431640" progId="Equation.DSMT4">
                  <p:embed/>
                  <p:pic>
                    <p:nvPicPr>
                      <p:cNvPr id="87052" name="Object 12">
                        <a:extLst>
                          <a:ext uri="{FF2B5EF4-FFF2-40B4-BE49-F238E27FC236}">
                            <a16:creationId xmlns:a16="http://schemas.microsoft.com/office/drawing/2014/main" id="{1DA5E2CA-3E46-42BA-ADAE-908A73C7D1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905000"/>
                        <a:ext cx="1589088"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3">
            <a:extLst>
              <a:ext uri="{FF2B5EF4-FFF2-40B4-BE49-F238E27FC236}">
                <a16:creationId xmlns:a16="http://schemas.microsoft.com/office/drawing/2014/main" id="{AA67BD99-2077-4EDF-9D4C-BDB4E68054F6}"/>
              </a:ext>
            </a:extLst>
          </p:cNvPr>
          <p:cNvGraphicFramePr>
            <a:graphicFrameLocks noChangeAspect="1"/>
          </p:cNvGraphicFramePr>
          <p:nvPr/>
        </p:nvGraphicFramePr>
        <p:xfrm>
          <a:off x="838200" y="2743200"/>
          <a:ext cx="7132638" cy="1522413"/>
        </p:xfrm>
        <a:graphic>
          <a:graphicData uri="http://schemas.openxmlformats.org/presentationml/2006/ole">
            <mc:AlternateContent xmlns:mc="http://schemas.openxmlformats.org/markup-compatibility/2006">
              <mc:Choice xmlns:v="urn:schemas-microsoft-com:vml" Requires="v">
                <p:oleObj spid="_x0000_s28099" name="Equation" r:id="rId5" imgW="2920680" imgH="622080" progId="Equation.DSMT4">
                  <p:embed/>
                </p:oleObj>
              </mc:Choice>
              <mc:Fallback>
                <p:oleObj name="Equation" r:id="rId5" imgW="2920680" imgH="622080" progId="Equation.DSMT4">
                  <p:embed/>
                  <p:pic>
                    <p:nvPicPr>
                      <p:cNvPr id="87053" name="Object 13">
                        <a:extLst>
                          <a:ext uri="{FF2B5EF4-FFF2-40B4-BE49-F238E27FC236}">
                            <a16:creationId xmlns:a16="http://schemas.microsoft.com/office/drawing/2014/main" id="{E243F16D-9032-485A-A109-EBEB4ECDF47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2743200"/>
                        <a:ext cx="7132638" cy="1522413"/>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AutoShape 17">
            <a:extLst>
              <a:ext uri="{FF2B5EF4-FFF2-40B4-BE49-F238E27FC236}">
                <a16:creationId xmlns:a16="http://schemas.microsoft.com/office/drawing/2014/main" id="{C303D0FB-0631-4DF9-B607-7AFC107A587E}"/>
              </a:ext>
            </a:extLst>
          </p:cNvPr>
          <p:cNvSpPr>
            <a:spLocks noChangeArrowheads="1"/>
          </p:cNvSpPr>
          <p:nvPr/>
        </p:nvSpPr>
        <p:spPr bwMode="auto">
          <a:xfrm>
            <a:off x="5943600" y="3886200"/>
            <a:ext cx="2133600" cy="838200"/>
          </a:xfrm>
          <a:prstGeom prst="wedgeRoundRectCallout">
            <a:avLst>
              <a:gd name="adj1" fmla="val -68306"/>
              <a:gd name="adj2" fmla="val -118940"/>
              <a:gd name="adj3" fmla="val 16667"/>
            </a:avLst>
          </a:prstGeom>
          <a:noFill/>
          <a:ln w="9525">
            <a:solidFill>
              <a:srgbClr val="008000"/>
            </a:solidFill>
            <a:miter lim="800000"/>
            <a:headEnd/>
            <a:tailEnd/>
          </a:ln>
          <a:extLst>
            <a:ext uri="{909E8E84-426E-40DD-AFC4-6F175D3DCCD1}">
              <a14:hiddenFill xmlns:a14="http://schemas.microsoft.com/office/drawing/2010/main">
                <a:solidFill>
                  <a:srgbClr val="660033"/>
                </a:solidFill>
              </a14:hiddenFill>
            </a:ext>
          </a:extLst>
        </p:spPr>
        <p:txBody>
          <a:bodyPr wrap="none" anchor="ctr"/>
          <a:lstStyle/>
          <a:p>
            <a:pPr eaLnBrk="0" hangingPunct="0"/>
            <a:r>
              <a:rPr kumimoji="1" lang="zh-CN" altLang="en-US" sz="2800" b="1">
                <a:solidFill>
                  <a:srgbClr val="FF0066"/>
                </a:solidFill>
                <a:latin typeface="Times New Roman" panose="02020603050405020304" pitchFamily="18" charset="0"/>
                <a:ea typeface="楷体_GB2312" pitchFamily="49" charset="-122"/>
              </a:rPr>
              <a:t>贝叶斯公式</a:t>
            </a:r>
            <a:endParaRPr lang="zh-CN" altLang="en-US" sz="2800" b="1">
              <a:solidFill>
                <a:srgbClr val="FF0066"/>
              </a:solidFill>
              <a:ea typeface="楷体_GB2312" pitchFamily="49" charset="-122"/>
            </a:endParaRPr>
          </a:p>
        </p:txBody>
      </p:sp>
      <p:sp>
        <p:nvSpPr>
          <p:cNvPr id="10" name="Text Box 20">
            <a:extLst>
              <a:ext uri="{FF2B5EF4-FFF2-40B4-BE49-F238E27FC236}">
                <a16:creationId xmlns:a16="http://schemas.microsoft.com/office/drawing/2014/main" id="{6907E65E-629F-4B3F-838E-BB246EF5ABA8}"/>
              </a:ext>
            </a:extLst>
          </p:cNvPr>
          <p:cNvSpPr txBox="1">
            <a:spLocks noChangeArrowheads="1"/>
          </p:cNvSpPr>
          <p:nvPr/>
        </p:nvSpPr>
        <p:spPr bwMode="auto">
          <a:xfrm>
            <a:off x="700088" y="4303713"/>
            <a:ext cx="10779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00"/>
                </a:solidFill>
                <a:latin typeface="楷体_GB2312" pitchFamily="49" charset="-122"/>
                <a:ea typeface="楷体_GB2312" pitchFamily="49" charset="-122"/>
              </a:rPr>
              <a:t>分析</a:t>
            </a:r>
            <a:r>
              <a:rPr kumimoji="1" lang="en-US" altLang="zh-CN" sz="2800" b="1">
                <a:solidFill>
                  <a:srgbClr val="000000"/>
                </a:solidFill>
                <a:latin typeface="楷体_GB2312" pitchFamily="49" charset="-122"/>
                <a:ea typeface="楷体_GB2312" pitchFamily="49" charset="-122"/>
              </a:rPr>
              <a:t>:</a:t>
            </a:r>
          </a:p>
        </p:txBody>
      </p:sp>
      <p:graphicFrame>
        <p:nvGraphicFramePr>
          <p:cNvPr id="11" name="Object 21">
            <a:extLst>
              <a:ext uri="{FF2B5EF4-FFF2-40B4-BE49-F238E27FC236}">
                <a16:creationId xmlns:a16="http://schemas.microsoft.com/office/drawing/2014/main" id="{6F0A5C73-435A-49FA-96A6-EA522E4E3B14}"/>
              </a:ext>
            </a:extLst>
          </p:cNvPr>
          <p:cNvGraphicFramePr>
            <a:graphicFrameLocks noChangeAspect="1"/>
          </p:cNvGraphicFramePr>
          <p:nvPr/>
        </p:nvGraphicFramePr>
        <p:xfrm>
          <a:off x="1981200" y="4200525"/>
          <a:ext cx="3352800" cy="1036638"/>
        </p:xfrm>
        <a:graphic>
          <a:graphicData uri="http://schemas.openxmlformats.org/presentationml/2006/ole">
            <mc:AlternateContent xmlns:mc="http://schemas.openxmlformats.org/markup-compatibility/2006">
              <mc:Choice xmlns:v="urn:schemas-microsoft-com:vml" Requires="v">
                <p:oleObj spid="_x0000_s28100" name="公式" r:id="rId7" imgW="1358640" imgH="419040" progId="Equation.3">
                  <p:embed/>
                </p:oleObj>
              </mc:Choice>
              <mc:Fallback>
                <p:oleObj name="公式" r:id="rId7" imgW="1358640" imgH="419040" progId="Equation.3">
                  <p:embed/>
                  <p:pic>
                    <p:nvPicPr>
                      <p:cNvPr id="87061" name="Object 21">
                        <a:extLst>
                          <a:ext uri="{FF2B5EF4-FFF2-40B4-BE49-F238E27FC236}">
                            <a16:creationId xmlns:a16="http://schemas.microsoft.com/office/drawing/2014/main" id="{E40ACE0F-88E1-4D0F-88DB-576A6158888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4200525"/>
                        <a:ext cx="3352800" cy="1036638"/>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22">
            <a:extLst>
              <a:ext uri="{FF2B5EF4-FFF2-40B4-BE49-F238E27FC236}">
                <a16:creationId xmlns:a16="http://schemas.microsoft.com/office/drawing/2014/main" id="{CD80867A-E0F8-442B-A9C6-8114F2D20758}"/>
              </a:ext>
            </a:extLst>
          </p:cNvPr>
          <p:cNvGraphicFramePr>
            <a:graphicFrameLocks noChangeAspect="1"/>
          </p:cNvGraphicFramePr>
          <p:nvPr/>
        </p:nvGraphicFramePr>
        <p:xfrm>
          <a:off x="1816100" y="5186363"/>
          <a:ext cx="5346700" cy="1411287"/>
        </p:xfrm>
        <a:graphic>
          <a:graphicData uri="http://schemas.openxmlformats.org/presentationml/2006/ole">
            <mc:AlternateContent xmlns:mc="http://schemas.openxmlformats.org/markup-compatibility/2006">
              <mc:Choice xmlns:v="urn:schemas-microsoft-com:vml" Requires="v">
                <p:oleObj spid="_x0000_s28101" name="公式" r:id="rId9" imgW="2361960" imgH="622080" progId="Equation.3">
                  <p:embed/>
                </p:oleObj>
              </mc:Choice>
              <mc:Fallback>
                <p:oleObj name="公式" r:id="rId9" imgW="2361960" imgH="622080" progId="Equation.3">
                  <p:embed/>
                  <p:pic>
                    <p:nvPicPr>
                      <p:cNvPr id="87062" name="Object 22">
                        <a:extLst>
                          <a:ext uri="{FF2B5EF4-FFF2-40B4-BE49-F238E27FC236}">
                            <a16:creationId xmlns:a16="http://schemas.microsoft.com/office/drawing/2014/main" id="{34C3CF1F-788F-4310-A976-B9B6BB13E24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16100" y="5186363"/>
                        <a:ext cx="5346700" cy="1411287"/>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62703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500"/>
                            </p:stCondLst>
                            <p:childTnLst>
                              <p:par>
                                <p:cTn id="22" presetID="2" presetClass="entr" presetSubtype="2"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9" grpId="0" animBg="1" autoUpdateAnimBg="0"/>
      <p:bldP spid="10"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3CC80E-CB87-401E-9A13-CDFDFFD380D6}"/>
              </a:ext>
            </a:extLst>
          </p:cNvPr>
          <p:cNvSpPr>
            <a:spLocks noGrp="1"/>
          </p:cNvSpPr>
          <p:nvPr>
            <p:ph type="title"/>
          </p:nvPr>
        </p:nvSpPr>
        <p:spPr/>
        <p:txBody>
          <a:bodyPr/>
          <a:lstStyle/>
          <a:p>
            <a:r>
              <a:rPr lang="en-US" altLang="zh-CN" dirty="0"/>
              <a:t>3.3-2 </a:t>
            </a:r>
            <a:r>
              <a:rPr lang="zh-CN" altLang="en-US" dirty="0"/>
              <a:t>全概率公式</a:t>
            </a:r>
          </a:p>
        </p:txBody>
      </p:sp>
      <p:sp>
        <p:nvSpPr>
          <p:cNvPr id="3" name="内容占位符 2">
            <a:extLst>
              <a:ext uri="{FF2B5EF4-FFF2-40B4-BE49-F238E27FC236}">
                <a16:creationId xmlns:a16="http://schemas.microsoft.com/office/drawing/2014/main" id="{05C0EF2F-C52D-461B-8CB5-B67D8F1EF911}"/>
              </a:ext>
            </a:extLst>
          </p:cNvPr>
          <p:cNvSpPr>
            <a:spLocks noGrp="1"/>
          </p:cNvSpPr>
          <p:nvPr>
            <p:ph idx="1"/>
          </p:nvPr>
        </p:nvSpPr>
        <p:spPr/>
        <p:txBody>
          <a:bodyPr/>
          <a:lstStyle/>
          <a:p>
            <a:r>
              <a:rPr lang="zh-CN" altLang="en-US" dirty="0"/>
              <a:t>贝叶斯公式</a:t>
            </a:r>
          </a:p>
        </p:txBody>
      </p:sp>
      <p:sp>
        <p:nvSpPr>
          <p:cNvPr id="4" name="Text Box 4">
            <a:extLst>
              <a:ext uri="{FF2B5EF4-FFF2-40B4-BE49-F238E27FC236}">
                <a16:creationId xmlns:a16="http://schemas.microsoft.com/office/drawing/2014/main" id="{512762A6-AFDC-431C-81AE-E9678B12D1E1}"/>
              </a:ext>
            </a:extLst>
          </p:cNvPr>
          <p:cNvSpPr txBox="1">
            <a:spLocks noChangeArrowheads="1"/>
          </p:cNvSpPr>
          <p:nvPr/>
        </p:nvSpPr>
        <p:spPr bwMode="auto">
          <a:xfrm>
            <a:off x="695178" y="1020762"/>
            <a:ext cx="7620000" cy="1501775"/>
          </a:xfrm>
          <a:prstGeom prst="rect">
            <a:avLst/>
          </a:prstGeom>
          <a:noFill/>
          <a:ln>
            <a:noFill/>
          </a:ln>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rgbClr val="FFFF99"/>
                </a:solidFill>
                <a:miter lim="800000"/>
                <a:headEnd/>
                <a:tailEnd/>
              </a14:hiddenLine>
            </a:ext>
          </a:extLst>
        </p:spPr>
        <p:txBody>
          <a:bodyPr anchor="ctr">
            <a:spAutoFit/>
          </a:bodyPr>
          <a:lstStyle/>
          <a:p>
            <a:pPr>
              <a:lnSpc>
                <a:spcPct val="110000"/>
              </a:lnSpc>
              <a:spcBef>
                <a:spcPct val="10000"/>
              </a:spcBef>
            </a:pPr>
            <a:r>
              <a:rPr kumimoji="1" lang="zh-CN" altLang="en-US" sz="2800" b="1" dirty="0">
                <a:solidFill>
                  <a:srgbClr val="000000"/>
                </a:solidFill>
                <a:latin typeface="楷体_GB2312" pitchFamily="49" charset="-122"/>
                <a:ea typeface="楷体_GB2312" pitchFamily="49" charset="-122"/>
                <a:cs typeface="ˎ̥"/>
              </a:rPr>
              <a:t>该公式于</a:t>
            </a:r>
            <a:r>
              <a:rPr kumimoji="1" lang="en-US" altLang="zh-CN" sz="2800" b="1" dirty="0">
                <a:solidFill>
                  <a:srgbClr val="000000"/>
                </a:solidFill>
                <a:latin typeface="楷体_GB2312" pitchFamily="49" charset="-122"/>
                <a:ea typeface="楷体_GB2312" pitchFamily="49" charset="-122"/>
                <a:cs typeface="ˎ̥"/>
              </a:rPr>
              <a:t>1763</a:t>
            </a:r>
            <a:r>
              <a:rPr kumimoji="1" lang="zh-CN" altLang="en-US" sz="2800" b="1" dirty="0">
                <a:solidFill>
                  <a:srgbClr val="000000"/>
                </a:solidFill>
                <a:latin typeface="楷体_GB2312" pitchFamily="49" charset="-122"/>
                <a:ea typeface="楷体_GB2312" pitchFamily="49" charset="-122"/>
                <a:cs typeface="ˎ̥"/>
              </a:rPr>
              <a:t>年由</a:t>
            </a:r>
            <a:r>
              <a:rPr kumimoji="1" lang="zh-CN" altLang="en-US" sz="2800" b="1" dirty="0">
                <a:solidFill>
                  <a:srgbClr val="0000FF"/>
                </a:solidFill>
                <a:latin typeface="楷体_GB2312" pitchFamily="49" charset="-122"/>
                <a:ea typeface="楷体_GB2312" pitchFamily="49" charset="-122"/>
                <a:cs typeface="ˎ̥"/>
              </a:rPr>
              <a:t>贝叶斯</a:t>
            </a:r>
            <a:r>
              <a:rPr kumimoji="1" lang="en-US" altLang="zh-CN" sz="2800" b="1" dirty="0">
                <a:solidFill>
                  <a:srgbClr val="0000FF"/>
                </a:solidFill>
                <a:latin typeface="楷体_GB2312" pitchFamily="49" charset="-122"/>
                <a:ea typeface="楷体_GB2312" pitchFamily="49" charset="-122"/>
                <a:cs typeface="ˎ̥"/>
              </a:rPr>
              <a:t>(Bayes)</a:t>
            </a:r>
            <a:r>
              <a:rPr kumimoji="1" lang="zh-CN" altLang="en-US" sz="2800" b="1" dirty="0">
                <a:solidFill>
                  <a:srgbClr val="000000"/>
                </a:solidFill>
                <a:latin typeface="楷体_GB2312" pitchFamily="49" charset="-122"/>
                <a:ea typeface="楷体_GB2312" pitchFamily="49" charset="-122"/>
                <a:cs typeface="ˎ̥"/>
              </a:rPr>
              <a:t>给出。 它是在观察到事件</a:t>
            </a:r>
            <a:r>
              <a:rPr kumimoji="1" lang="en-US" altLang="zh-CN" sz="2800" b="1" i="1" dirty="0">
                <a:solidFill>
                  <a:srgbClr val="000000"/>
                </a:solidFill>
                <a:latin typeface="Times New Roman" panose="02020603050405020304" pitchFamily="18" charset="0"/>
                <a:ea typeface="楷体_GB2312" pitchFamily="49" charset="-122"/>
                <a:cs typeface="ˎ̥"/>
              </a:rPr>
              <a:t>A</a:t>
            </a:r>
            <a:r>
              <a:rPr kumimoji="1" lang="zh-CN" altLang="en-US" sz="2800" b="1" dirty="0">
                <a:solidFill>
                  <a:srgbClr val="000000"/>
                </a:solidFill>
                <a:latin typeface="楷体_GB2312" pitchFamily="49" charset="-122"/>
                <a:ea typeface="楷体_GB2312" pitchFamily="49" charset="-122"/>
                <a:cs typeface="ˎ̥"/>
              </a:rPr>
              <a:t>已发生的条件下，寻找导致</a:t>
            </a:r>
            <a:r>
              <a:rPr kumimoji="1" lang="en-US" altLang="zh-CN" sz="2800" b="1" i="1" dirty="0">
                <a:solidFill>
                  <a:srgbClr val="000000"/>
                </a:solidFill>
                <a:latin typeface="Times New Roman" panose="02020603050405020304" pitchFamily="18" charset="0"/>
                <a:ea typeface="楷体_GB2312" pitchFamily="49" charset="-122"/>
                <a:cs typeface="ˎ̥"/>
              </a:rPr>
              <a:t>A</a:t>
            </a:r>
            <a:r>
              <a:rPr kumimoji="1" lang="zh-CN" altLang="en-US" sz="2800" b="1" dirty="0">
                <a:solidFill>
                  <a:srgbClr val="000000"/>
                </a:solidFill>
                <a:latin typeface="楷体_GB2312" pitchFamily="49" charset="-122"/>
                <a:ea typeface="楷体_GB2312" pitchFamily="49" charset="-122"/>
                <a:cs typeface="ˎ̥"/>
              </a:rPr>
              <a:t>发生的每个原因的概率。</a:t>
            </a:r>
            <a:r>
              <a:rPr kumimoji="1" lang="zh-CN" altLang="en-US" sz="2800" b="1" dirty="0">
                <a:latin typeface="楷体_GB2312" pitchFamily="49" charset="-122"/>
                <a:ea typeface="楷体_GB2312" pitchFamily="49" charset="-122"/>
                <a:cs typeface="ˎ̥"/>
              </a:rPr>
              <a:t> </a:t>
            </a:r>
            <a:endParaRPr lang="zh-CN" altLang="en-US" sz="2800" b="1" dirty="0">
              <a:latin typeface="楷体_GB2312" pitchFamily="49" charset="-122"/>
              <a:ea typeface="楷体_GB2312" pitchFamily="49" charset="-122"/>
              <a:cs typeface="ˎ̥"/>
            </a:endParaRPr>
          </a:p>
        </p:txBody>
      </p:sp>
      <p:sp>
        <p:nvSpPr>
          <p:cNvPr id="5" name="Text Box 6">
            <a:extLst>
              <a:ext uri="{FF2B5EF4-FFF2-40B4-BE49-F238E27FC236}">
                <a16:creationId xmlns:a16="http://schemas.microsoft.com/office/drawing/2014/main" id="{0CD099ED-5E8A-4A0B-A08B-1FDCF7FC9B52}"/>
              </a:ext>
            </a:extLst>
          </p:cNvPr>
          <p:cNvSpPr txBox="1">
            <a:spLocks noChangeArrowheads="1"/>
          </p:cNvSpPr>
          <p:nvPr/>
        </p:nvSpPr>
        <p:spPr bwMode="auto">
          <a:xfrm>
            <a:off x="685800" y="2743200"/>
            <a:ext cx="781208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Char char="u"/>
            </a:pPr>
            <a:r>
              <a:rPr kumimoji="1" lang="en-US" altLang="zh-CN" sz="3200" dirty="0">
                <a:solidFill>
                  <a:schemeClr val="hlink"/>
                </a:solidFill>
                <a:latin typeface="Times New Roman" panose="02020603050405020304" pitchFamily="18" charset="0"/>
                <a:ea typeface="楷体_GB2312" pitchFamily="49" charset="-122"/>
              </a:rPr>
              <a:t> </a:t>
            </a:r>
            <a:r>
              <a:rPr kumimoji="1" lang="en-US" altLang="zh-CN" sz="3200" dirty="0">
                <a:latin typeface="Times New Roman" panose="02020603050405020304" pitchFamily="18" charset="0"/>
                <a:ea typeface="楷体_GB2312" pitchFamily="49" charset="-122"/>
              </a:rPr>
              <a:t> </a:t>
            </a:r>
            <a:r>
              <a:rPr kumimoji="1" lang="zh-CN" altLang="en-US" sz="2800" b="1" dirty="0">
                <a:solidFill>
                  <a:srgbClr val="000000"/>
                </a:solidFill>
                <a:latin typeface="Times New Roman" panose="02020603050405020304" pitchFamily="18" charset="0"/>
                <a:ea typeface="楷体_GB2312" pitchFamily="49" charset="-122"/>
              </a:rPr>
              <a:t>称 </a:t>
            </a:r>
            <a:r>
              <a:rPr kumimoji="1" lang="en-US" altLang="zh-CN" sz="2800" b="1" i="1" dirty="0">
                <a:solidFill>
                  <a:srgbClr val="000000"/>
                </a:solidFill>
                <a:latin typeface="Times New Roman" panose="02020603050405020304" pitchFamily="18" charset="0"/>
                <a:ea typeface="楷体_GB2312" pitchFamily="49" charset="-122"/>
              </a:rPr>
              <a:t>P</a:t>
            </a:r>
            <a:r>
              <a:rPr kumimoji="1" lang="en-US" altLang="zh-CN" sz="2800" b="1" dirty="0">
                <a:solidFill>
                  <a:srgbClr val="000000"/>
                </a:solidFill>
                <a:latin typeface="Times New Roman" panose="02020603050405020304" pitchFamily="18" charset="0"/>
                <a:ea typeface="楷体_GB2312" pitchFamily="49" charset="-122"/>
              </a:rPr>
              <a:t>( </a:t>
            </a:r>
            <a:r>
              <a:rPr kumimoji="1" lang="en-US" altLang="zh-CN" sz="2800" b="1" i="1" dirty="0">
                <a:solidFill>
                  <a:srgbClr val="000000"/>
                </a:solidFill>
                <a:latin typeface="Times New Roman" panose="02020603050405020304" pitchFamily="18" charset="0"/>
                <a:ea typeface="楷体_GB2312" pitchFamily="49" charset="-122"/>
              </a:rPr>
              <a:t>B</a:t>
            </a:r>
            <a:r>
              <a:rPr kumimoji="1" lang="en-US" altLang="zh-CN" sz="2800" b="1" i="1" baseline="-25000" dirty="0">
                <a:solidFill>
                  <a:srgbClr val="000000"/>
                </a:solidFill>
                <a:latin typeface="Times New Roman" panose="02020603050405020304" pitchFamily="18" charset="0"/>
                <a:ea typeface="楷体_GB2312" pitchFamily="49" charset="-122"/>
              </a:rPr>
              <a:t>i</a:t>
            </a:r>
            <a:r>
              <a:rPr kumimoji="1" lang="en-US" altLang="zh-CN" sz="2800" b="1" dirty="0">
                <a:solidFill>
                  <a:srgbClr val="000000"/>
                </a:solidFill>
                <a:latin typeface="Times New Roman" panose="02020603050405020304" pitchFamily="18" charset="0"/>
                <a:ea typeface="楷体_GB2312" pitchFamily="49" charset="-122"/>
              </a:rPr>
              <a:t> ) </a:t>
            </a:r>
            <a:r>
              <a:rPr kumimoji="1" lang="zh-CN" altLang="en-US" sz="2800" b="1" dirty="0">
                <a:solidFill>
                  <a:srgbClr val="000000"/>
                </a:solidFill>
                <a:latin typeface="Times New Roman" panose="02020603050405020304" pitchFamily="18" charset="0"/>
                <a:ea typeface="楷体_GB2312" pitchFamily="49" charset="-122"/>
              </a:rPr>
              <a:t>为</a:t>
            </a:r>
            <a:r>
              <a:rPr kumimoji="1" lang="zh-CN" altLang="en-US" sz="2800" b="1" dirty="0">
                <a:solidFill>
                  <a:srgbClr val="FF0000"/>
                </a:solidFill>
                <a:latin typeface="Times New Roman" panose="02020603050405020304" pitchFamily="18" charset="0"/>
                <a:ea typeface="楷体_GB2312" pitchFamily="49" charset="-122"/>
              </a:rPr>
              <a:t>先验概率</a:t>
            </a:r>
            <a:r>
              <a:rPr kumimoji="1" lang="zh-CN" altLang="en-US" sz="2800" b="1" dirty="0">
                <a:solidFill>
                  <a:srgbClr val="000000"/>
                </a:solidFill>
                <a:latin typeface="Times New Roman" panose="02020603050405020304" pitchFamily="18" charset="0"/>
                <a:ea typeface="楷体_GB2312" pitchFamily="49" charset="-122"/>
              </a:rPr>
              <a:t>，它是由以往的经验得到的， 它是事件</a:t>
            </a:r>
            <a:r>
              <a:rPr kumimoji="1" lang="zh-CN" altLang="en-US" sz="2800" b="1" i="1" dirty="0">
                <a:solidFill>
                  <a:srgbClr val="000000"/>
                </a:solidFill>
                <a:latin typeface="Times New Roman" panose="02020603050405020304" pitchFamily="18" charset="0"/>
                <a:ea typeface="楷体_GB2312" pitchFamily="49" charset="-122"/>
              </a:rPr>
              <a:t> </a:t>
            </a:r>
            <a:r>
              <a:rPr kumimoji="1" lang="en-US" altLang="zh-CN" sz="2800" b="1" i="1" dirty="0">
                <a:solidFill>
                  <a:srgbClr val="000000"/>
                </a:solidFill>
                <a:latin typeface="Times New Roman" panose="02020603050405020304" pitchFamily="18" charset="0"/>
                <a:ea typeface="楷体_GB2312" pitchFamily="49" charset="-122"/>
              </a:rPr>
              <a:t>A</a:t>
            </a:r>
            <a:r>
              <a:rPr kumimoji="1" lang="en-US" altLang="zh-CN" sz="2800" b="1" dirty="0">
                <a:solidFill>
                  <a:srgbClr val="000000"/>
                </a:solidFill>
                <a:latin typeface="Times New Roman" panose="02020603050405020304" pitchFamily="18" charset="0"/>
                <a:ea typeface="楷体_GB2312" pitchFamily="49" charset="-122"/>
              </a:rPr>
              <a:t> </a:t>
            </a:r>
            <a:r>
              <a:rPr kumimoji="1" lang="zh-CN" altLang="en-US" sz="2800" b="1" dirty="0">
                <a:solidFill>
                  <a:srgbClr val="000000"/>
                </a:solidFill>
                <a:latin typeface="Times New Roman" panose="02020603050405020304" pitchFamily="18" charset="0"/>
                <a:ea typeface="楷体_GB2312" pitchFamily="49" charset="-122"/>
              </a:rPr>
              <a:t>的原因。</a:t>
            </a:r>
          </a:p>
        </p:txBody>
      </p:sp>
      <p:sp>
        <p:nvSpPr>
          <p:cNvPr id="6" name="Text Box 8">
            <a:extLst>
              <a:ext uri="{FF2B5EF4-FFF2-40B4-BE49-F238E27FC236}">
                <a16:creationId xmlns:a16="http://schemas.microsoft.com/office/drawing/2014/main" id="{66CBA08C-CB2F-4A5E-802D-0088CDED55C2}"/>
              </a:ext>
            </a:extLst>
          </p:cNvPr>
          <p:cNvSpPr txBox="1">
            <a:spLocks noChangeArrowheads="1"/>
          </p:cNvSpPr>
          <p:nvPr/>
        </p:nvSpPr>
        <p:spPr bwMode="auto">
          <a:xfrm>
            <a:off x="762000" y="4191000"/>
            <a:ext cx="7543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Char char="u"/>
            </a:pPr>
            <a:r>
              <a:rPr kumimoji="1" lang="en-US" altLang="zh-CN" sz="2800" b="1" dirty="0">
                <a:solidFill>
                  <a:schemeClr val="hlink"/>
                </a:solidFill>
                <a:latin typeface="Times New Roman" panose="02020603050405020304" pitchFamily="18" charset="0"/>
                <a:ea typeface="楷体_GB2312" pitchFamily="49" charset="-122"/>
              </a:rPr>
              <a:t> </a:t>
            </a:r>
            <a:r>
              <a:rPr kumimoji="1" lang="en-US" altLang="zh-CN" sz="2800" b="1" dirty="0">
                <a:latin typeface="Times New Roman" panose="02020603050405020304" pitchFamily="18" charset="0"/>
                <a:ea typeface="楷体_GB2312" pitchFamily="49" charset="-122"/>
              </a:rPr>
              <a:t>  </a:t>
            </a:r>
            <a:r>
              <a:rPr kumimoji="1" lang="zh-CN" altLang="en-US" sz="2800" b="1" dirty="0">
                <a:solidFill>
                  <a:srgbClr val="000000"/>
                </a:solidFill>
                <a:latin typeface="Times New Roman" panose="02020603050405020304" pitchFamily="18" charset="0"/>
                <a:ea typeface="楷体_GB2312" pitchFamily="49" charset="-122"/>
              </a:rPr>
              <a:t>称 </a:t>
            </a:r>
            <a:r>
              <a:rPr kumimoji="1" lang="en-US" altLang="zh-CN" sz="2800" b="1" i="1" dirty="0">
                <a:solidFill>
                  <a:srgbClr val="000000"/>
                </a:solidFill>
                <a:latin typeface="Times New Roman" panose="02020603050405020304" pitchFamily="18" charset="0"/>
                <a:ea typeface="楷体_GB2312" pitchFamily="49" charset="-122"/>
              </a:rPr>
              <a:t>P</a:t>
            </a:r>
            <a:r>
              <a:rPr kumimoji="1" lang="en-US" altLang="zh-CN" sz="2800" b="1" dirty="0">
                <a:solidFill>
                  <a:srgbClr val="000000"/>
                </a:solidFill>
                <a:latin typeface="Times New Roman" panose="02020603050405020304" pitchFamily="18" charset="0"/>
                <a:ea typeface="楷体_GB2312" pitchFamily="49" charset="-122"/>
              </a:rPr>
              <a:t>(</a:t>
            </a:r>
            <a:r>
              <a:rPr kumimoji="1" lang="en-US" altLang="zh-CN" sz="2800" b="1" i="1" dirty="0" err="1">
                <a:solidFill>
                  <a:srgbClr val="000000"/>
                </a:solidFill>
                <a:latin typeface="Times New Roman" panose="02020603050405020304" pitchFamily="18" charset="0"/>
                <a:ea typeface="楷体_GB2312" pitchFamily="49" charset="-122"/>
              </a:rPr>
              <a:t>B</a:t>
            </a:r>
            <a:r>
              <a:rPr kumimoji="1" lang="en-US" altLang="zh-CN" sz="2800" b="1" i="1" baseline="-25000" dirty="0" err="1">
                <a:solidFill>
                  <a:srgbClr val="000000"/>
                </a:solidFill>
                <a:latin typeface="Times New Roman" panose="02020603050405020304" pitchFamily="18" charset="0"/>
                <a:ea typeface="楷体_GB2312" pitchFamily="49" charset="-122"/>
              </a:rPr>
              <a:t>i</a:t>
            </a:r>
            <a:r>
              <a:rPr kumimoji="1" lang="en-US" altLang="zh-CN" sz="2800" b="1" i="1" dirty="0" err="1">
                <a:solidFill>
                  <a:srgbClr val="000000"/>
                </a:solidFill>
                <a:latin typeface="Times New Roman" panose="02020603050405020304" pitchFamily="18" charset="0"/>
                <a:ea typeface="楷体_GB2312" pitchFamily="49" charset="-122"/>
              </a:rPr>
              <a:t>|A</a:t>
            </a:r>
            <a:r>
              <a:rPr kumimoji="1" lang="en-US" altLang="zh-CN" sz="2800" b="1" dirty="0">
                <a:solidFill>
                  <a:srgbClr val="000000"/>
                </a:solidFill>
                <a:latin typeface="Times New Roman" panose="02020603050405020304" pitchFamily="18" charset="0"/>
                <a:ea typeface="楷体_GB2312" pitchFamily="49" charset="-122"/>
              </a:rPr>
              <a:t>)</a:t>
            </a:r>
            <a:r>
              <a:rPr kumimoji="1" lang="zh-CN" altLang="en-US" sz="2800" b="1" dirty="0">
                <a:solidFill>
                  <a:srgbClr val="000000"/>
                </a:solidFill>
                <a:latin typeface="Times New Roman" panose="02020603050405020304" pitchFamily="18" charset="0"/>
                <a:ea typeface="楷体_GB2312" pitchFamily="49" charset="-122"/>
              </a:rPr>
              <a:t>为</a:t>
            </a:r>
            <a:r>
              <a:rPr kumimoji="1" lang="zh-CN" altLang="en-US" sz="2800" b="1" dirty="0">
                <a:solidFill>
                  <a:srgbClr val="FF0000"/>
                </a:solidFill>
                <a:latin typeface="Times New Roman" panose="02020603050405020304" pitchFamily="18" charset="0"/>
                <a:ea typeface="楷体_GB2312" pitchFamily="49" charset="-122"/>
              </a:rPr>
              <a:t>后验概率</a:t>
            </a:r>
            <a:r>
              <a:rPr kumimoji="1" lang="zh-CN" altLang="en-US" sz="2800" b="1" dirty="0">
                <a:solidFill>
                  <a:srgbClr val="000000"/>
                </a:solidFill>
                <a:latin typeface="Times New Roman" panose="02020603050405020304" pitchFamily="18" charset="0"/>
                <a:ea typeface="楷体_GB2312" pitchFamily="49" charset="-122"/>
              </a:rPr>
              <a:t>，它是得到了信息“</a:t>
            </a:r>
            <a:r>
              <a:rPr kumimoji="1" lang="en-US" altLang="zh-CN" sz="2800" b="1" i="1" dirty="0">
                <a:solidFill>
                  <a:srgbClr val="000000"/>
                </a:solidFill>
                <a:latin typeface="Times New Roman" panose="02020603050405020304" pitchFamily="18" charset="0"/>
                <a:ea typeface="楷体_GB2312" pitchFamily="49" charset="-122"/>
              </a:rPr>
              <a:t>A</a:t>
            </a:r>
            <a:r>
              <a:rPr kumimoji="1" lang="zh-CN" altLang="en-US" sz="2800" b="1" dirty="0">
                <a:solidFill>
                  <a:srgbClr val="000000"/>
                </a:solidFill>
                <a:latin typeface="Times New Roman" panose="02020603050405020304" pitchFamily="18" charset="0"/>
                <a:ea typeface="楷体_GB2312" pitchFamily="49" charset="-122"/>
              </a:rPr>
              <a:t>发生”，再对导致</a:t>
            </a:r>
            <a:r>
              <a:rPr kumimoji="1" lang="en-US" altLang="zh-CN" sz="2800" b="1" i="1" dirty="0">
                <a:solidFill>
                  <a:srgbClr val="000000"/>
                </a:solidFill>
                <a:latin typeface="Times New Roman" panose="02020603050405020304" pitchFamily="18" charset="0"/>
                <a:ea typeface="楷体_GB2312" pitchFamily="49" charset="-122"/>
              </a:rPr>
              <a:t>A</a:t>
            </a:r>
            <a:r>
              <a:rPr kumimoji="1" lang="zh-CN" altLang="en-US" sz="2800" b="1" dirty="0">
                <a:solidFill>
                  <a:srgbClr val="000000"/>
                </a:solidFill>
                <a:latin typeface="Times New Roman" panose="02020603050405020304" pitchFamily="18" charset="0"/>
                <a:ea typeface="楷体_GB2312" pitchFamily="49" charset="-122"/>
              </a:rPr>
              <a:t>出现的原因发生的可能性大小重新加以修正。 </a:t>
            </a:r>
          </a:p>
        </p:txBody>
      </p:sp>
      <p:sp>
        <p:nvSpPr>
          <p:cNvPr id="7" name="Text Box 9">
            <a:extLst>
              <a:ext uri="{FF2B5EF4-FFF2-40B4-BE49-F238E27FC236}">
                <a16:creationId xmlns:a16="http://schemas.microsoft.com/office/drawing/2014/main" id="{56A44D64-0574-4B8B-84BA-D9F1CCAD10ED}"/>
              </a:ext>
            </a:extLst>
          </p:cNvPr>
          <p:cNvSpPr txBox="1">
            <a:spLocks noChangeArrowheads="1"/>
          </p:cNvSpPr>
          <p:nvPr/>
        </p:nvSpPr>
        <p:spPr bwMode="auto">
          <a:xfrm>
            <a:off x="1066800" y="5867400"/>
            <a:ext cx="7162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solidFill>
                  <a:srgbClr val="000000"/>
                </a:solidFill>
                <a:latin typeface="楷体_GB2312" pitchFamily="49" charset="-122"/>
                <a:ea typeface="楷体_GB2312" pitchFamily="49" charset="-122"/>
              </a:rPr>
              <a:t>全概率</a:t>
            </a:r>
            <a:r>
              <a:rPr kumimoji="1" lang="en-US" altLang="zh-CN" sz="2800" b="1" dirty="0">
                <a:solidFill>
                  <a:srgbClr val="000000"/>
                </a:solidFill>
                <a:latin typeface="楷体_GB2312" pitchFamily="49" charset="-122"/>
                <a:ea typeface="楷体_GB2312" pitchFamily="49" charset="-122"/>
              </a:rPr>
              <a:t>---</a:t>
            </a:r>
            <a:r>
              <a:rPr kumimoji="1" lang="zh-CN" altLang="en-US" sz="2800" b="1" dirty="0">
                <a:solidFill>
                  <a:srgbClr val="0000FF"/>
                </a:solidFill>
                <a:latin typeface="楷体_GB2312" pitchFamily="49" charset="-122"/>
                <a:ea typeface="楷体_GB2312" pitchFamily="49" charset="-122"/>
              </a:rPr>
              <a:t>由因求果</a:t>
            </a:r>
            <a:r>
              <a:rPr kumimoji="1" lang="zh-CN" altLang="en-US" sz="2800" b="1" dirty="0">
                <a:solidFill>
                  <a:srgbClr val="000000"/>
                </a:solidFill>
                <a:latin typeface="楷体_GB2312" pitchFamily="49" charset="-122"/>
                <a:ea typeface="楷体_GB2312" pitchFamily="49" charset="-122"/>
              </a:rPr>
              <a:t>    贝叶斯</a:t>
            </a:r>
            <a:r>
              <a:rPr kumimoji="1" lang="en-US" altLang="zh-CN" sz="2800" b="1" dirty="0">
                <a:solidFill>
                  <a:srgbClr val="000000"/>
                </a:solidFill>
                <a:latin typeface="楷体_GB2312" pitchFamily="49" charset="-122"/>
                <a:ea typeface="楷体_GB2312" pitchFamily="49" charset="-122"/>
              </a:rPr>
              <a:t>----</a:t>
            </a:r>
            <a:r>
              <a:rPr kumimoji="1" lang="zh-CN" altLang="en-US" sz="2800" b="1" dirty="0">
                <a:solidFill>
                  <a:srgbClr val="0000FF"/>
                </a:solidFill>
                <a:latin typeface="楷体_GB2312" pitchFamily="49" charset="-122"/>
                <a:ea typeface="楷体_GB2312" pitchFamily="49" charset="-122"/>
              </a:rPr>
              <a:t>执果求因</a:t>
            </a:r>
          </a:p>
        </p:txBody>
      </p:sp>
    </p:spTree>
    <p:extLst>
      <p:ext uri="{BB962C8B-B14F-4D97-AF65-F5344CB8AC3E}">
        <p14:creationId xmlns:p14="http://schemas.microsoft.com/office/powerpoint/2010/main" val="3710879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par>
                          <p:cTn id="18" fill="hold">
                            <p:stCondLst>
                              <p:cond delay="500"/>
                            </p:stCondLst>
                            <p:childTnLst>
                              <p:par>
                                <p:cTn id="19" presetID="2" presetClass="entr" presetSubtype="2"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p:bldP spid="6" grpId="0"/>
      <p:bldP spid="7"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455519-EC14-4CDE-8332-017F76AE9189}"/>
              </a:ext>
            </a:extLst>
          </p:cNvPr>
          <p:cNvSpPr>
            <a:spLocks noGrp="1"/>
          </p:cNvSpPr>
          <p:nvPr>
            <p:ph type="title"/>
          </p:nvPr>
        </p:nvSpPr>
        <p:spPr/>
        <p:txBody>
          <a:bodyPr/>
          <a:lstStyle/>
          <a:p>
            <a:r>
              <a:rPr lang="en-US" altLang="zh-CN" dirty="0"/>
              <a:t>3.3-2 </a:t>
            </a:r>
            <a:r>
              <a:rPr lang="zh-CN" altLang="en-US" dirty="0"/>
              <a:t>全概率公式</a:t>
            </a:r>
          </a:p>
        </p:txBody>
      </p:sp>
      <p:sp>
        <p:nvSpPr>
          <p:cNvPr id="3" name="内容占位符 2">
            <a:extLst>
              <a:ext uri="{FF2B5EF4-FFF2-40B4-BE49-F238E27FC236}">
                <a16:creationId xmlns:a16="http://schemas.microsoft.com/office/drawing/2014/main" id="{06783A98-257B-4E0B-80EF-587A40B5B56F}"/>
              </a:ext>
            </a:extLst>
          </p:cNvPr>
          <p:cNvSpPr>
            <a:spLocks noGrp="1"/>
          </p:cNvSpPr>
          <p:nvPr>
            <p:ph idx="1"/>
          </p:nvPr>
        </p:nvSpPr>
        <p:spPr/>
        <p:txBody>
          <a:bodyPr/>
          <a:lstStyle/>
          <a:p>
            <a:r>
              <a:rPr lang="zh-CN" altLang="en-US" dirty="0">
                <a:solidFill>
                  <a:srgbClr val="0000FF"/>
                </a:solidFill>
              </a:rPr>
              <a:t>例</a:t>
            </a:r>
          </a:p>
        </p:txBody>
      </p:sp>
      <p:sp>
        <p:nvSpPr>
          <p:cNvPr id="4" name="Text Box 4">
            <a:extLst>
              <a:ext uri="{FF2B5EF4-FFF2-40B4-BE49-F238E27FC236}">
                <a16:creationId xmlns:a16="http://schemas.microsoft.com/office/drawing/2014/main" id="{D120084A-3F20-4870-ACE3-79F57D9C4FCC}"/>
              </a:ext>
            </a:extLst>
          </p:cNvPr>
          <p:cNvSpPr txBox="1">
            <a:spLocks noChangeArrowheads="1"/>
          </p:cNvSpPr>
          <p:nvPr/>
        </p:nvSpPr>
        <p:spPr bwMode="auto">
          <a:xfrm>
            <a:off x="609704" y="885263"/>
            <a:ext cx="815318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dirty="0">
                <a:solidFill>
                  <a:srgbClr val="000000"/>
                </a:solidFill>
                <a:latin typeface="楷体_GB2312" pitchFamily="49" charset="-122"/>
                <a:ea typeface="楷体_GB2312" pitchFamily="49" charset="-122"/>
              </a:rPr>
              <a:t>某射击小组共有</a:t>
            </a:r>
            <a:r>
              <a:rPr kumimoji="1" lang="en-US" altLang="zh-CN" sz="2400" b="1" dirty="0">
                <a:solidFill>
                  <a:srgbClr val="000000"/>
                </a:solidFill>
                <a:latin typeface="Times New Roman" panose="02020603050405020304" pitchFamily="18" charset="0"/>
                <a:ea typeface="楷体_GB2312" pitchFamily="49" charset="-122"/>
              </a:rPr>
              <a:t>20</a:t>
            </a:r>
            <a:r>
              <a:rPr kumimoji="1" lang="zh-CN" altLang="en-US" sz="2400" b="1" dirty="0">
                <a:solidFill>
                  <a:srgbClr val="000000"/>
                </a:solidFill>
                <a:latin typeface="楷体_GB2312" pitchFamily="49" charset="-122"/>
                <a:ea typeface="楷体_GB2312" pitchFamily="49" charset="-122"/>
              </a:rPr>
              <a:t>名射手，其中一级射手</a:t>
            </a:r>
            <a:r>
              <a:rPr kumimoji="1" lang="en-US" altLang="zh-CN" sz="2400" b="1" dirty="0">
                <a:solidFill>
                  <a:srgbClr val="000000"/>
                </a:solidFill>
                <a:latin typeface="Times New Roman" panose="02020603050405020304" pitchFamily="18" charset="0"/>
                <a:ea typeface="楷体_GB2312" pitchFamily="49" charset="-122"/>
              </a:rPr>
              <a:t>4</a:t>
            </a:r>
            <a:r>
              <a:rPr kumimoji="1" lang="zh-CN" altLang="en-US" sz="2400" b="1" dirty="0">
                <a:solidFill>
                  <a:srgbClr val="000000"/>
                </a:solidFill>
                <a:latin typeface="楷体_GB2312" pitchFamily="49" charset="-122"/>
                <a:ea typeface="楷体_GB2312" pitchFamily="49" charset="-122"/>
              </a:rPr>
              <a:t>人，二级射手</a:t>
            </a:r>
            <a:r>
              <a:rPr kumimoji="1" lang="en-US" altLang="zh-CN" sz="2400" b="1" dirty="0">
                <a:solidFill>
                  <a:srgbClr val="000000"/>
                </a:solidFill>
                <a:latin typeface="Times New Roman" panose="02020603050405020304" pitchFamily="18" charset="0"/>
                <a:ea typeface="楷体_GB2312" pitchFamily="49" charset="-122"/>
              </a:rPr>
              <a:t>8</a:t>
            </a:r>
            <a:r>
              <a:rPr kumimoji="1" lang="zh-CN" altLang="en-US" sz="2400" b="1" dirty="0">
                <a:solidFill>
                  <a:srgbClr val="000000"/>
                </a:solidFill>
                <a:latin typeface="楷体_GB2312" pitchFamily="49" charset="-122"/>
                <a:ea typeface="楷体_GB2312" pitchFamily="49" charset="-122"/>
              </a:rPr>
              <a:t>人，三级射手</a:t>
            </a:r>
            <a:r>
              <a:rPr kumimoji="1" lang="en-US" altLang="zh-CN" sz="2400" b="1" dirty="0">
                <a:solidFill>
                  <a:srgbClr val="000000"/>
                </a:solidFill>
                <a:latin typeface="Times New Roman" panose="02020603050405020304" pitchFamily="18" charset="0"/>
                <a:ea typeface="楷体_GB2312" pitchFamily="49" charset="-122"/>
              </a:rPr>
              <a:t>7</a:t>
            </a:r>
            <a:r>
              <a:rPr kumimoji="1" lang="zh-CN" altLang="en-US" sz="2400" b="1" dirty="0">
                <a:solidFill>
                  <a:srgbClr val="000000"/>
                </a:solidFill>
                <a:latin typeface="楷体_GB2312" pitchFamily="49" charset="-122"/>
                <a:ea typeface="楷体_GB2312" pitchFamily="49" charset="-122"/>
              </a:rPr>
              <a:t>人，四级射手</a:t>
            </a:r>
            <a:r>
              <a:rPr kumimoji="1" lang="en-US" altLang="zh-CN" sz="2400" b="1" dirty="0">
                <a:solidFill>
                  <a:srgbClr val="000000"/>
                </a:solidFill>
                <a:latin typeface="Times New Roman" panose="02020603050405020304" pitchFamily="18" charset="0"/>
                <a:ea typeface="楷体_GB2312" pitchFamily="49" charset="-122"/>
              </a:rPr>
              <a:t>1</a:t>
            </a:r>
            <a:r>
              <a:rPr kumimoji="1" lang="zh-CN" altLang="en-US" sz="2400" b="1" dirty="0">
                <a:solidFill>
                  <a:srgbClr val="000000"/>
                </a:solidFill>
                <a:latin typeface="楷体_GB2312" pitchFamily="49" charset="-122"/>
                <a:ea typeface="楷体_GB2312" pitchFamily="49" charset="-122"/>
              </a:rPr>
              <a:t>人，一、二、三、四级射手能通过选拔进入比赛的概率分别</a:t>
            </a:r>
            <a:r>
              <a:rPr kumimoji="1" lang="en-US" altLang="zh-CN" sz="2400" b="1" dirty="0">
                <a:solidFill>
                  <a:srgbClr val="000000"/>
                </a:solidFill>
                <a:latin typeface="Times New Roman" panose="02020603050405020304" pitchFamily="18" charset="0"/>
                <a:ea typeface="楷体_GB2312" pitchFamily="49" charset="-122"/>
              </a:rPr>
              <a:t>0.9</a:t>
            </a:r>
            <a:r>
              <a:rPr kumimoji="1" lang="zh-CN" altLang="en-US" sz="2400" b="1" dirty="0">
                <a:solidFill>
                  <a:srgbClr val="000000"/>
                </a:solidFill>
                <a:latin typeface="Times New Roman" panose="02020603050405020304" pitchFamily="18" charset="0"/>
                <a:ea typeface="楷体_GB2312" pitchFamily="49" charset="-122"/>
              </a:rPr>
              <a:t>，</a:t>
            </a:r>
            <a:r>
              <a:rPr kumimoji="1" lang="en-US" altLang="zh-CN" sz="2400" b="1" dirty="0">
                <a:solidFill>
                  <a:srgbClr val="000000"/>
                </a:solidFill>
                <a:latin typeface="Times New Roman" panose="02020603050405020304" pitchFamily="18" charset="0"/>
                <a:ea typeface="楷体_GB2312" pitchFamily="49" charset="-122"/>
              </a:rPr>
              <a:t>0.7</a:t>
            </a:r>
            <a:r>
              <a:rPr kumimoji="1" lang="zh-CN" altLang="en-US" sz="2400" b="1" dirty="0">
                <a:solidFill>
                  <a:srgbClr val="000000"/>
                </a:solidFill>
                <a:latin typeface="Times New Roman" panose="02020603050405020304" pitchFamily="18" charset="0"/>
                <a:ea typeface="楷体_GB2312" pitchFamily="49" charset="-122"/>
              </a:rPr>
              <a:t>，</a:t>
            </a:r>
            <a:r>
              <a:rPr kumimoji="1" lang="en-US" altLang="zh-CN" sz="2400" b="1" dirty="0">
                <a:solidFill>
                  <a:srgbClr val="000000"/>
                </a:solidFill>
                <a:latin typeface="Times New Roman" panose="02020603050405020304" pitchFamily="18" charset="0"/>
                <a:ea typeface="楷体_GB2312" pitchFamily="49" charset="-122"/>
              </a:rPr>
              <a:t>0.5</a:t>
            </a:r>
            <a:r>
              <a:rPr kumimoji="1" lang="zh-CN" altLang="en-US" sz="2400" b="1" dirty="0">
                <a:solidFill>
                  <a:srgbClr val="000000"/>
                </a:solidFill>
                <a:latin typeface="Times New Roman" panose="02020603050405020304" pitchFamily="18" charset="0"/>
                <a:ea typeface="楷体_GB2312" pitchFamily="49" charset="-122"/>
              </a:rPr>
              <a:t>，</a:t>
            </a:r>
            <a:r>
              <a:rPr kumimoji="1" lang="en-US" altLang="zh-CN" sz="2400" b="1" dirty="0">
                <a:solidFill>
                  <a:srgbClr val="000000"/>
                </a:solidFill>
                <a:latin typeface="Times New Roman" panose="02020603050405020304" pitchFamily="18" charset="0"/>
                <a:ea typeface="楷体_GB2312" pitchFamily="49" charset="-122"/>
              </a:rPr>
              <a:t>0.2</a:t>
            </a:r>
            <a:r>
              <a:rPr kumimoji="1" lang="zh-CN" altLang="en-US" sz="2400" b="1" dirty="0">
                <a:solidFill>
                  <a:srgbClr val="000000"/>
                </a:solidFill>
                <a:latin typeface="楷体_GB2312" pitchFamily="49" charset="-122"/>
                <a:ea typeface="楷体_GB2312" pitchFamily="49" charset="-122"/>
              </a:rPr>
              <a:t>。现从该射击小组任选一人，若此人已通过选拔进入比赛，</a:t>
            </a:r>
            <a:r>
              <a:rPr kumimoji="1" lang="zh-CN" altLang="en-US" sz="2400" b="1" dirty="0">
                <a:solidFill>
                  <a:srgbClr val="FF0000"/>
                </a:solidFill>
                <a:latin typeface="楷体_GB2312" pitchFamily="49" charset="-122"/>
                <a:ea typeface="楷体_GB2312" pitchFamily="49" charset="-122"/>
              </a:rPr>
              <a:t>问此人是一级射手的概率是多少</a:t>
            </a:r>
            <a:r>
              <a:rPr kumimoji="1" lang="en-US" altLang="zh-CN" sz="2400" b="1" dirty="0">
                <a:solidFill>
                  <a:srgbClr val="000000"/>
                </a:solidFill>
                <a:latin typeface="楷体_GB2312" pitchFamily="49" charset="-122"/>
                <a:ea typeface="楷体_GB2312" pitchFamily="49" charset="-122"/>
              </a:rPr>
              <a:t>?</a:t>
            </a:r>
          </a:p>
        </p:txBody>
      </p:sp>
      <p:sp>
        <p:nvSpPr>
          <p:cNvPr id="5" name="Text Box 5">
            <a:extLst>
              <a:ext uri="{FF2B5EF4-FFF2-40B4-BE49-F238E27FC236}">
                <a16:creationId xmlns:a16="http://schemas.microsoft.com/office/drawing/2014/main" id="{23041809-7045-49CB-AC0E-4D0D14015406}"/>
              </a:ext>
            </a:extLst>
          </p:cNvPr>
          <p:cNvSpPr txBox="1">
            <a:spLocks noChangeArrowheads="1"/>
          </p:cNvSpPr>
          <p:nvPr/>
        </p:nvSpPr>
        <p:spPr bwMode="auto">
          <a:xfrm>
            <a:off x="762100" y="3237552"/>
            <a:ext cx="838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dirty="0">
                <a:solidFill>
                  <a:srgbClr val="0000FF"/>
                </a:solidFill>
                <a:latin typeface="楷体_GB2312" pitchFamily="49" charset="-122"/>
                <a:ea typeface="楷体_GB2312" pitchFamily="49" charset="-122"/>
              </a:rPr>
              <a:t>解</a:t>
            </a:r>
            <a:r>
              <a:rPr kumimoji="1" lang="en-US" altLang="zh-CN" sz="2400" b="1" dirty="0">
                <a:solidFill>
                  <a:srgbClr val="0000FF"/>
                </a:solidFill>
                <a:latin typeface="楷体_GB2312" pitchFamily="49" charset="-122"/>
                <a:ea typeface="楷体_GB2312" pitchFamily="49" charset="-122"/>
              </a:rPr>
              <a:t>:</a:t>
            </a:r>
          </a:p>
        </p:txBody>
      </p:sp>
      <p:sp>
        <p:nvSpPr>
          <p:cNvPr id="6" name="Text Box 6">
            <a:extLst>
              <a:ext uri="{FF2B5EF4-FFF2-40B4-BE49-F238E27FC236}">
                <a16:creationId xmlns:a16="http://schemas.microsoft.com/office/drawing/2014/main" id="{0D94CAA7-AF50-4970-A096-ED12FA2D6DC8}"/>
              </a:ext>
            </a:extLst>
          </p:cNvPr>
          <p:cNvSpPr txBox="1">
            <a:spLocks noChangeArrowheads="1"/>
          </p:cNvSpPr>
          <p:nvPr/>
        </p:nvSpPr>
        <p:spPr bwMode="auto">
          <a:xfrm>
            <a:off x="1295502" y="3276606"/>
            <a:ext cx="6934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i="1" dirty="0">
                <a:latin typeface="Times New Roman" panose="02020603050405020304" pitchFamily="18" charset="0"/>
                <a:ea typeface="楷体_GB2312" pitchFamily="49" charset="-122"/>
              </a:rPr>
              <a:t>A</a:t>
            </a:r>
            <a:r>
              <a:rPr kumimoji="1" lang="zh-CN" altLang="en-US" sz="2400" b="1" dirty="0">
                <a:latin typeface="楷体_GB2312" pitchFamily="49" charset="-122"/>
                <a:ea typeface="楷体_GB2312" pitchFamily="49" charset="-122"/>
              </a:rPr>
              <a:t>：</a:t>
            </a:r>
            <a:r>
              <a:rPr kumimoji="1" lang="zh-CN" altLang="en-US" sz="2400" b="1" dirty="0">
                <a:latin typeface="Times New Roman" panose="02020603050405020304" pitchFamily="18" charset="0"/>
                <a:ea typeface="楷体_GB2312" pitchFamily="49" charset="-122"/>
              </a:rPr>
              <a:t>“</a:t>
            </a:r>
            <a:r>
              <a:rPr kumimoji="1" lang="zh-CN" altLang="en-US" sz="2400" b="1" dirty="0">
                <a:latin typeface="楷体_GB2312" pitchFamily="49" charset="-122"/>
                <a:ea typeface="楷体_GB2312" pitchFamily="49" charset="-122"/>
              </a:rPr>
              <a:t>射手能通过选拔进入比赛</a:t>
            </a:r>
            <a:r>
              <a:rPr kumimoji="1" lang="zh-CN" altLang="en-US" sz="2400" b="1" dirty="0">
                <a:latin typeface="Times New Roman" panose="02020603050405020304" pitchFamily="18" charset="0"/>
                <a:ea typeface="楷体_GB2312" pitchFamily="49" charset="-122"/>
              </a:rPr>
              <a:t>”</a:t>
            </a:r>
            <a:r>
              <a:rPr kumimoji="1" lang="zh-CN" altLang="en-US" sz="2400" b="1" dirty="0">
                <a:latin typeface="楷体_GB2312" pitchFamily="49" charset="-122"/>
                <a:ea typeface="楷体_GB2312" pitchFamily="49" charset="-122"/>
              </a:rPr>
              <a:t> </a:t>
            </a:r>
          </a:p>
        </p:txBody>
      </p:sp>
      <p:sp>
        <p:nvSpPr>
          <p:cNvPr id="7" name="Text Box 7">
            <a:extLst>
              <a:ext uri="{FF2B5EF4-FFF2-40B4-BE49-F238E27FC236}">
                <a16:creationId xmlns:a16="http://schemas.microsoft.com/office/drawing/2014/main" id="{0A0328F3-D075-4C80-9774-972551D08866}"/>
              </a:ext>
            </a:extLst>
          </p:cNvPr>
          <p:cNvSpPr txBox="1">
            <a:spLocks noChangeArrowheads="1"/>
          </p:cNvSpPr>
          <p:nvPr/>
        </p:nvSpPr>
        <p:spPr bwMode="auto">
          <a:xfrm>
            <a:off x="1295502" y="4037019"/>
            <a:ext cx="586732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i="1" dirty="0">
                <a:latin typeface="Times New Roman" panose="02020603050405020304" pitchFamily="18" charset="0"/>
                <a:ea typeface="楷体_GB2312" pitchFamily="49" charset="-122"/>
              </a:rPr>
              <a:t>B</a:t>
            </a:r>
            <a:r>
              <a:rPr kumimoji="1" lang="en-US" altLang="zh-CN" sz="2400" b="1" i="1" baseline="-25000" dirty="0">
                <a:latin typeface="Times New Roman" panose="02020603050405020304" pitchFamily="18" charset="0"/>
                <a:ea typeface="楷体_GB2312" pitchFamily="49" charset="-122"/>
              </a:rPr>
              <a:t>i</a:t>
            </a:r>
            <a:r>
              <a:rPr kumimoji="1" lang="zh-CN" altLang="en-US" sz="2400" b="1" dirty="0">
                <a:latin typeface="楷体_GB2312" pitchFamily="49" charset="-122"/>
                <a:ea typeface="楷体_GB2312" pitchFamily="49" charset="-122"/>
              </a:rPr>
              <a:t>：</a:t>
            </a:r>
            <a:r>
              <a:rPr kumimoji="1" lang="zh-CN" altLang="en-US" sz="2400" b="1" dirty="0">
                <a:latin typeface="Times New Roman" panose="02020603050405020304" pitchFamily="18" charset="0"/>
                <a:ea typeface="楷体_GB2312" pitchFamily="49" charset="-122"/>
              </a:rPr>
              <a:t>“</a:t>
            </a:r>
            <a:r>
              <a:rPr kumimoji="1" lang="zh-CN" altLang="en-US" sz="2400" b="1" dirty="0">
                <a:latin typeface="楷体_GB2312" pitchFamily="49" charset="-122"/>
                <a:ea typeface="楷体_GB2312" pitchFamily="49" charset="-122"/>
              </a:rPr>
              <a:t>射手是</a:t>
            </a:r>
            <a:r>
              <a:rPr kumimoji="1" lang="en-US" altLang="zh-CN" sz="2400" b="1" i="1" dirty="0" err="1">
                <a:latin typeface="Times New Roman" panose="02020603050405020304" pitchFamily="18" charset="0"/>
                <a:ea typeface="楷体_GB2312" pitchFamily="49" charset="-122"/>
              </a:rPr>
              <a:t>i</a:t>
            </a:r>
            <a:r>
              <a:rPr kumimoji="1" lang="en-US" altLang="zh-CN" sz="2400" b="1" i="1" dirty="0">
                <a:latin typeface="Times New Roman" panose="02020603050405020304" pitchFamily="18" charset="0"/>
                <a:ea typeface="楷体_GB2312" pitchFamily="49" charset="-122"/>
              </a:rPr>
              <a:t> </a:t>
            </a:r>
            <a:r>
              <a:rPr kumimoji="1" lang="zh-CN" altLang="en-US" sz="2400" b="1" dirty="0">
                <a:latin typeface="楷体_GB2312" pitchFamily="49" charset="-122"/>
                <a:ea typeface="楷体_GB2312" pitchFamily="49" charset="-122"/>
              </a:rPr>
              <a:t>级射手</a:t>
            </a:r>
            <a:r>
              <a:rPr kumimoji="1" lang="zh-CN" altLang="en-US" sz="2400" b="1" dirty="0">
                <a:latin typeface="Times New Roman" panose="02020603050405020304" pitchFamily="18" charset="0"/>
                <a:ea typeface="楷体_GB2312" pitchFamily="49" charset="-122"/>
              </a:rPr>
              <a:t>”</a:t>
            </a:r>
            <a:endParaRPr kumimoji="1" lang="zh-CN" altLang="en-US" sz="2400" b="1" dirty="0">
              <a:latin typeface="楷体_GB2312" pitchFamily="49" charset="-122"/>
              <a:ea typeface="楷体_GB2312" pitchFamily="49" charset="-122"/>
            </a:endParaRPr>
          </a:p>
          <a:p>
            <a:pPr eaLnBrk="1" hangingPunct="1"/>
            <a:r>
              <a:rPr kumimoji="1" lang="zh-CN" altLang="en-US" sz="2400" b="1" dirty="0">
                <a:latin typeface="楷体_GB2312" pitchFamily="49" charset="-122"/>
                <a:ea typeface="楷体_GB2312" pitchFamily="49" charset="-122"/>
              </a:rPr>
              <a:t>                 </a:t>
            </a:r>
            <a:r>
              <a:rPr kumimoji="1" lang="en-US" altLang="zh-CN" sz="2400" b="1" dirty="0">
                <a:solidFill>
                  <a:srgbClr val="000000"/>
                </a:solidFill>
                <a:latin typeface="楷体_GB2312" pitchFamily="49" charset="-122"/>
                <a:ea typeface="楷体_GB2312" pitchFamily="49" charset="-122"/>
              </a:rPr>
              <a:t>(</a:t>
            </a:r>
            <a:r>
              <a:rPr kumimoji="1" lang="en-US" altLang="zh-CN" sz="2400" b="1" i="1" dirty="0" err="1">
                <a:solidFill>
                  <a:srgbClr val="000000"/>
                </a:solidFill>
                <a:latin typeface="Times New Roman" panose="02020603050405020304" pitchFamily="18" charset="0"/>
                <a:ea typeface="楷体_GB2312" pitchFamily="49" charset="-122"/>
              </a:rPr>
              <a:t>i</a:t>
            </a:r>
            <a:r>
              <a:rPr kumimoji="1" lang="en-US" altLang="zh-CN" sz="2400" b="1" dirty="0">
                <a:solidFill>
                  <a:srgbClr val="000000"/>
                </a:solidFill>
                <a:latin typeface="楷体_GB2312" pitchFamily="49" charset="-122"/>
                <a:ea typeface="楷体_GB2312" pitchFamily="49" charset="-122"/>
              </a:rPr>
              <a:t>=</a:t>
            </a:r>
            <a:r>
              <a:rPr kumimoji="1" lang="en-US" altLang="zh-CN" sz="2400" b="1" dirty="0">
                <a:solidFill>
                  <a:srgbClr val="000000"/>
                </a:solidFill>
                <a:latin typeface="Times New Roman" panose="02020603050405020304" pitchFamily="18" charset="0"/>
                <a:ea typeface="楷体_GB2312" pitchFamily="49" charset="-122"/>
              </a:rPr>
              <a:t>1,2,3,4</a:t>
            </a:r>
            <a:r>
              <a:rPr kumimoji="1" lang="en-US" altLang="zh-CN" sz="2400" b="1" dirty="0">
                <a:solidFill>
                  <a:srgbClr val="000000"/>
                </a:solidFill>
                <a:latin typeface="楷体_GB2312" pitchFamily="49" charset="-122"/>
                <a:ea typeface="楷体_GB2312" pitchFamily="49" charset="-122"/>
              </a:rPr>
              <a:t>)</a:t>
            </a:r>
            <a:r>
              <a:rPr kumimoji="1" lang="en-US" altLang="zh-CN" sz="2400" dirty="0">
                <a:latin typeface="楷体_GB2312" pitchFamily="49" charset="-122"/>
                <a:ea typeface="楷体_GB2312" pitchFamily="49" charset="-122"/>
              </a:rPr>
              <a:t> </a:t>
            </a:r>
          </a:p>
        </p:txBody>
      </p:sp>
      <p:sp>
        <p:nvSpPr>
          <p:cNvPr id="8" name="Text Box 8">
            <a:extLst>
              <a:ext uri="{FF2B5EF4-FFF2-40B4-BE49-F238E27FC236}">
                <a16:creationId xmlns:a16="http://schemas.microsoft.com/office/drawing/2014/main" id="{641EBE98-60BA-44EF-893B-106898FA29F2}"/>
              </a:ext>
            </a:extLst>
          </p:cNvPr>
          <p:cNvSpPr txBox="1">
            <a:spLocks noChangeArrowheads="1"/>
          </p:cNvSpPr>
          <p:nvPr/>
        </p:nvSpPr>
        <p:spPr bwMode="auto">
          <a:xfrm>
            <a:off x="1219302" y="5105406"/>
            <a:ext cx="6934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000000"/>
                </a:solidFill>
                <a:latin typeface="Times New Roman" panose="02020603050405020304" pitchFamily="18" charset="0"/>
                <a:ea typeface="楷体_GB2312" pitchFamily="49" charset="-122"/>
              </a:rPr>
              <a:t>显然，</a:t>
            </a:r>
            <a:r>
              <a:rPr kumimoji="1" lang="en-US" altLang="zh-CN" sz="2400" b="1" i="1">
                <a:solidFill>
                  <a:srgbClr val="000000"/>
                </a:solidFill>
                <a:latin typeface="Times New Roman" panose="02020603050405020304" pitchFamily="18" charset="0"/>
                <a:ea typeface="楷体_GB2312" pitchFamily="49" charset="-122"/>
              </a:rPr>
              <a:t>B</a:t>
            </a:r>
            <a:r>
              <a:rPr kumimoji="1" lang="en-US" altLang="zh-CN" sz="2400" b="1">
                <a:solidFill>
                  <a:srgbClr val="000000"/>
                </a:solidFill>
                <a:latin typeface="Times New Roman" panose="02020603050405020304" pitchFamily="18" charset="0"/>
                <a:ea typeface="楷体_GB2312" pitchFamily="49" charset="-122"/>
              </a:rPr>
              <a:t>1</a:t>
            </a:r>
            <a:r>
              <a:rPr kumimoji="1" lang="zh-CN" altLang="en-US" sz="2400" b="1">
                <a:solidFill>
                  <a:srgbClr val="000000"/>
                </a:solidFill>
                <a:latin typeface="Times New Roman" panose="02020603050405020304" pitchFamily="18" charset="0"/>
                <a:ea typeface="楷体_GB2312" pitchFamily="49" charset="-122"/>
              </a:rPr>
              <a:t>、</a:t>
            </a:r>
            <a:r>
              <a:rPr kumimoji="1" lang="en-US" altLang="zh-CN" sz="2400" b="1" i="1">
                <a:solidFill>
                  <a:srgbClr val="000000"/>
                </a:solidFill>
                <a:latin typeface="Times New Roman" panose="02020603050405020304" pitchFamily="18" charset="0"/>
                <a:ea typeface="楷体_GB2312" pitchFamily="49" charset="-122"/>
              </a:rPr>
              <a:t>B</a:t>
            </a:r>
            <a:r>
              <a:rPr kumimoji="1" lang="en-US" altLang="zh-CN" sz="2400" b="1">
                <a:solidFill>
                  <a:srgbClr val="000000"/>
                </a:solidFill>
                <a:latin typeface="Times New Roman" panose="02020603050405020304" pitchFamily="18" charset="0"/>
                <a:ea typeface="楷体_GB2312" pitchFamily="49" charset="-122"/>
              </a:rPr>
              <a:t>2</a:t>
            </a:r>
            <a:r>
              <a:rPr kumimoji="1" lang="zh-CN" altLang="en-US" sz="2400" b="1">
                <a:solidFill>
                  <a:srgbClr val="000000"/>
                </a:solidFill>
                <a:latin typeface="Times New Roman" panose="02020603050405020304" pitchFamily="18" charset="0"/>
                <a:ea typeface="楷体_GB2312" pitchFamily="49" charset="-122"/>
              </a:rPr>
              <a:t>、</a:t>
            </a:r>
            <a:r>
              <a:rPr kumimoji="1" lang="en-US" altLang="zh-CN" sz="2400" b="1" i="1">
                <a:solidFill>
                  <a:srgbClr val="000000"/>
                </a:solidFill>
                <a:latin typeface="Times New Roman" panose="02020603050405020304" pitchFamily="18" charset="0"/>
                <a:ea typeface="楷体_GB2312" pitchFamily="49" charset="-122"/>
              </a:rPr>
              <a:t>B</a:t>
            </a:r>
            <a:r>
              <a:rPr kumimoji="1" lang="en-US" altLang="zh-CN" sz="2400" b="1">
                <a:solidFill>
                  <a:srgbClr val="000000"/>
                </a:solidFill>
                <a:latin typeface="Times New Roman" panose="02020603050405020304" pitchFamily="18" charset="0"/>
                <a:ea typeface="楷体_GB2312" pitchFamily="49" charset="-122"/>
              </a:rPr>
              <a:t>3</a:t>
            </a:r>
            <a:r>
              <a:rPr kumimoji="1" lang="zh-CN" altLang="en-US" sz="2400" b="1">
                <a:solidFill>
                  <a:srgbClr val="000000"/>
                </a:solidFill>
                <a:latin typeface="Times New Roman" panose="02020603050405020304" pitchFamily="18" charset="0"/>
                <a:ea typeface="楷体_GB2312" pitchFamily="49" charset="-122"/>
              </a:rPr>
              <a:t>、</a:t>
            </a:r>
            <a:r>
              <a:rPr kumimoji="1" lang="en-US" altLang="zh-CN" sz="2400" b="1" i="1">
                <a:solidFill>
                  <a:srgbClr val="000000"/>
                </a:solidFill>
                <a:latin typeface="Times New Roman" panose="02020603050405020304" pitchFamily="18" charset="0"/>
                <a:ea typeface="楷体_GB2312" pitchFamily="49" charset="-122"/>
              </a:rPr>
              <a:t>B</a:t>
            </a:r>
            <a:r>
              <a:rPr kumimoji="1" lang="en-US" altLang="zh-CN" sz="2400" b="1">
                <a:solidFill>
                  <a:srgbClr val="000000"/>
                </a:solidFill>
                <a:latin typeface="Times New Roman" panose="02020603050405020304" pitchFamily="18" charset="0"/>
                <a:ea typeface="楷体_GB2312" pitchFamily="49" charset="-122"/>
              </a:rPr>
              <a:t>4</a:t>
            </a:r>
            <a:r>
              <a:rPr kumimoji="1" lang="zh-CN" altLang="en-US" sz="2400" b="1">
                <a:solidFill>
                  <a:srgbClr val="000000"/>
                </a:solidFill>
                <a:latin typeface="Times New Roman" panose="02020603050405020304" pitchFamily="18" charset="0"/>
                <a:ea typeface="楷体_GB2312" pitchFamily="49" charset="-122"/>
              </a:rPr>
              <a:t>是样本空间的一个划分</a:t>
            </a:r>
          </a:p>
        </p:txBody>
      </p:sp>
    </p:spTree>
    <p:extLst>
      <p:ext uri="{BB962C8B-B14F-4D97-AF65-F5344CB8AC3E}">
        <p14:creationId xmlns:p14="http://schemas.microsoft.com/office/powerpoint/2010/main" val="2441521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heckerboard(across)">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autoUpdateAnimBg="0"/>
      <p:bldP spid="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EA6DA1-547B-49C3-9CEE-41AEBD81C39F}"/>
              </a:ext>
            </a:extLst>
          </p:cNvPr>
          <p:cNvSpPr>
            <a:spLocks noGrp="1"/>
          </p:cNvSpPr>
          <p:nvPr>
            <p:ph type="title"/>
          </p:nvPr>
        </p:nvSpPr>
        <p:spPr/>
        <p:txBody>
          <a:bodyPr/>
          <a:lstStyle/>
          <a:p>
            <a:r>
              <a:rPr lang="en-US" altLang="zh-CN" dirty="0"/>
              <a:t>3.3-2 </a:t>
            </a:r>
            <a:r>
              <a:rPr lang="zh-CN" altLang="en-US" dirty="0"/>
              <a:t>全概率公式</a:t>
            </a:r>
          </a:p>
        </p:txBody>
      </p:sp>
      <p:sp>
        <p:nvSpPr>
          <p:cNvPr id="3" name="内容占位符 2">
            <a:extLst>
              <a:ext uri="{FF2B5EF4-FFF2-40B4-BE49-F238E27FC236}">
                <a16:creationId xmlns:a16="http://schemas.microsoft.com/office/drawing/2014/main" id="{6E6B6BE9-98A7-4070-B27A-EF3ECF0A1619}"/>
              </a:ext>
            </a:extLst>
          </p:cNvPr>
          <p:cNvSpPr>
            <a:spLocks noGrp="1"/>
          </p:cNvSpPr>
          <p:nvPr>
            <p:ph idx="1"/>
          </p:nvPr>
        </p:nvSpPr>
        <p:spPr/>
        <p:txBody>
          <a:bodyPr/>
          <a:lstStyle/>
          <a:p>
            <a:endParaRPr lang="zh-CN" altLang="en-US" dirty="0"/>
          </a:p>
        </p:txBody>
      </p:sp>
      <p:sp>
        <p:nvSpPr>
          <p:cNvPr id="4" name="Text Box 18">
            <a:extLst>
              <a:ext uri="{FF2B5EF4-FFF2-40B4-BE49-F238E27FC236}">
                <a16:creationId xmlns:a16="http://schemas.microsoft.com/office/drawing/2014/main" id="{B2C78A9B-2A1F-4887-A04D-66A3E73C1D15}"/>
              </a:ext>
            </a:extLst>
          </p:cNvPr>
          <p:cNvSpPr txBox="1">
            <a:spLocks noChangeArrowheads="1"/>
          </p:cNvSpPr>
          <p:nvPr/>
        </p:nvSpPr>
        <p:spPr bwMode="auto">
          <a:xfrm>
            <a:off x="762100" y="758904"/>
            <a:ext cx="1435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dirty="0">
                <a:solidFill>
                  <a:srgbClr val="000000"/>
                </a:solidFill>
                <a:latin typeface="楷体_GB2312" pitchFamily="49" charset="-122"/>
                <a:ea typeface="楷体_GB2312" pitchFamily="49" charset="-122"/>
              </a:rPr>
              <a:t>由已知</a:t>
            </a:r>
            <a:r>
              <a:rPr kumimoji="1" lang="en-US" altLang="zh-CN" sz="2800" b="1" dirty="0">
                <a:solidFill>
                  <a:srgbClr val="000000"/>
                </a:solidFill>
                <a:latin typeface="楷体_GB2312" pitchFamily="49" charset="-122"/>
                <a:ea typeface="楷体_GB2312" pitchFamily="49" charset="-122"/>
              </a:rPr>
              <a:t>:</a:t>
            </a:r>
          </a:p>
        </p:txBody>
      </p:sp>
      <p:sp>
        <p:nvSpPr>
          <p:cNvPr id="5" name="Text Box 19">
            <a:extLst>
              <a:ext uri="{FF2B5EF4-FFF2-40B4-BE49-F238E27FC236}">
                <a16:creationId xmlns:a16="http://schemas.microsoft.com/office/drawing/2014/main" id="{FAFC6A98-15D9-4158-A268-76AECB936833}"/>
              </a:ext>
            </a:extLst>
          </p:cNvPr>
          <p:cNvSpPr txBox="1">
            <a:spLocks noChangeArrowheads="1"/>
          </p:cNvSpPr>
          <p:nvPr/>
        </p:nvSpPr>
        <p:spPr bwMode="auto">
          <a:xfrm>
            <a:off x="2362200" y="2142780"/>
            <a:ext cx="449573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i="1" dirty="0">
                <a:latin typeface="Times New Roman" panose="02020603050405020304" pitchFamily="18" charset="0"/>
              </a:rPr>
              <a:t>P</a:t>
            </a:r>
            <a:r>
              <a:rPr kumimoji="1" lang="en-US" altLang="zh-CN" sz="2800" b="1" dirty="0">
                <a:latin typeface="Times New Roman" panose="02020603050405020304" pitchFamily="18" charset="0"/>
              </a:rPr>
              <a:t>(</a:t>
            </a:r>
            <a:r>
              <a:rPr kumimoji="1" lang="en-US" altLang="zh-CN" sz="2800" b="1" i="1" dirty="0">
                <a:latin typeface="Times New Roman" panose="02020603050405020304" pitchFamily="18" charset="0"/>
              </a:rPr>
              <a:t>A</a:t>
            </a:r>
            <a:r>
              <a:rPr kumimoji="1" lang="en-US" altLang="zh-CN" sz="2800" b="1" dirty="0">
                <a:latin typeface="Times New Roman" panose="02020603050405020304" pitchFamily="18" charset="0"/>
              </a:rPr>
              <a:t>|</a:t>
            </a:r>
            <a:r>
              <a:rPr kumimoji="1" lang="en-US" altLang="zh-CN" sz="2800" b="1" i="1" dirty="0">
                <a:latin typeface="Times New Roman" panose="02020603050405020304" pitchFamily="18" charset="0"/>
              </a:rPr>
              <a:t>B</a:t>
            </a:r>
            <a:r>
              <a:rPr kumimoji="1" lang="en-US" altLang="zh-CN" sz="2800" b="1" baseline="-25000" dirty="0">
                <a:latin typeface="Times New Roman" panose="02020603050405020304" pitchFamily="18" charset="0"/>
              </a:rPr>
              <a:t>1</a:t>
            </a:r>
            <a:r>
              <a:rPr kumimoji="1" lang="en-US" altLang="zh-CN" sz="2800" b="1" dirty="0">
                <a:latin typeface="Times New Roman" panose="02020603050405020304" pitchFamily="18" charset="0"/>
              </a:rPr>
              <a:t>)=0.9,  </a:t>
            </a:r>
            <a:r>
              <a:rPr kumimoji="1" lang="en-US" altLang="zh-CN" sz="2800" b="1" i="1" dirty="0">
                <a:latin typeface="Times New Roman" panose="02020603050405020304" pitchFamily="18" charset="0"/>
              </a:rPr>
              <a:t>P</a:t>
            </a:r>
            <a:r>
              <a:rPr kumimoji="1" lang="en-US" altLang="zh-CN" sz="2800" b="1" dirty="0">
                <a:latin typeface="Times New Roman" panose="02020603050405020304" pitchFamily="18" charset="0"/>
              </a:rPr>
              <a:t>(</a:t>
            </a:r>
            <a:r>
              <a:rPr kumimoji="1" lang="en-US" altLang="zh-CN" sz="2800" b="1" i="1" dirty="0">
                <a:latin typeface="Times New Roman" panose="02020603050405020304" pitchFamily="18" charset="0"/>
              </a:rPr>
              <a:t>A</a:t>
            </a:r>
            <a:r>
              <a:rPr kumimoji="1" lang="en-US" altLang="zh-CN" sz="2800" b="1" dirty="0">
                <a:latin typeface="Times New Roman" panose="02020603050405020304" pitchFamily="18" charset="0"/>
              </a:rPr>
              <a:t>|</a:t>
            </a:r>
            <a:r>
              <a:rPr kumimoji="1" lang="en-US" altLang="zh-CN" sz="2800" b="1" i="1" dirty="0">
                <a:latin typeface="Times New Roman" panose="02020603050405020304" pitchFamily="18" charset="0"/>
              </a:rPr>
              <a:t>B</a:t>
            </a:r>
            <a:r>
              <a:rPr kumimoji="1" lang="en-US" altLang="zh-CN" sz="2800" b="1" baseline="-25000" dirty="0">
                <a:latin typeface="Times New Roman" panose="02020603050405020304" pitchFamily="18" charset="0"/>
              </a:rPr>
              <a:t>2</a:t>
            </a:r>
            <a:r>
              <a:rPr kumimoji="1" lang="en-US" altLang="zh-CN" sz="2800" b="1" dirty="0">
                <a:latin typeface="Times New Roman" panose="02020603050405020304" pitchFamily="18" charset="0"/>
              </a:rPr>
              <a:t>)=0.7, </a:t>
            </a:r>
            <a:r>
              <a:rPr kumimoji="1" lang="en-US" altLang="zh-CN" sz="2800" b="1" i="1" dirty="0">
                <a:latin typeface="Times New Roman" panose="02020603050405020304" pitchFamily="18" charset="0"/>
              </a:rPr>
              <a:t>P</a:t>
            </a:r>
            <a:r>
              <a:rPr kumimoji="1" lang="en-US" altLang="zh-CN" sz="2800" b="1" dirty="0">
                <a:latin typeface="Times New Roman" panose="02020603050405020304" pitchFamily="18" charset="0"/>
              </a:rPr>
              <a:t>(</a:t>
            </a:r>
            <a:r>
              <a:rPr kumimoji="1" lang="en-US" altLang="zh-CN" sz="2800" b="1" i="1" dirty="0">
                <a:latin typeface="Times New Roman" panose="02020603050405020304" pitchFamily="18" charset="0"/>
              </a:rPr>
              <a:t>A</a:t>
            </a:r>
            <a:r>
              <a:rPr kumimoji="1" lang="en-US" altLang="zh-CN" sz="2800" b="1" dirty="0">
                <a:latin typeface="Times New Roman" panose="02020603050405020304" pitchFamily="18" charset="0"/>
              </a:rPr>
              <a:t>|</a:t>
            </a:r>
            <a:r>
              <a:rPr kumimoji="1" lang="en-US" altLang="zh-CN" sz="2800" b="1" i="1" dirty="0">
                <a:latin typeface="Times New Roman" panose="02020603050405020304" pitchFamily="18" charset="0"/>
              </a:rPr>
              <a:t>B</a:t>
            </a:r>
            <a:r>
              <a:rPr kumimoji="1" lang="en-US" altLang="zh-CN" sz="2800" b="1" baseline="-25000" dirty="0">
                <a:latin typeface="Times New Roman" panose="02020603050405020304" pitchFamily="18" charset="0"/>
              </a:rPr>
              <a:t>3</a:t>
            </a:r>
            <a:r>
              <a:rPr kumimoji="1" lang="en-US" altLang="zh-CN" sz="2800" b="1" dirty="0">
                <a:latin typeface="Times New Roman" panose="02020603050405020304" pitchFamily="18" charset="0"/>
              </a:rPr>
              <a:t>)=0.5,  </a:t>
            </a:r>
            <a:r>
              <a:rPr kumimoji="1" lang="en-US" altLang="zh-CN" sz="2800" b="1" i="1" dirty="0">
                <a:latin typeface="Times New Roman" panose="02020603050405020304" pitchFamily="18" charset="0"/>
              </a:rPr>
              <a:t>P</a:t>
            </a:r>
            <a:r>
              <a:rPr kumimoji="1" lang="en-US" altLang="zh-CN" sz="2800" b="1" dirty="0">
                <a:latin typeface="Times New Roman" panose="02020603050405020304" pitchFamily="18" charset="0"/>
              </a:rPr>
              <a:t>(</a:t>
            </a:r>
            <a:r>
              <a:rPr kumimoji="1" lang="en-US" altLang="zh-CN" sz="2800" b="1" i="1" dirty="0">
                <a:latin typeface="Times New Roman" panose="02020603050405020304" pitchFamily="18" charset="0"/>
              </a:rPr>
              <a:t>A</a:t>
            </a:r>
            <a:r>
              <a:rPr kumimoji="1" lang="en-US" altLang="zh-CN" sz="2800" b="1" dirty="0">
                <a:latin typeface="Times New Roman" panose="02020603050405020304" pitchFamily="18" charset="0"/>
              </a:rPr>
              <a:t>|</a:t>
            </a:r>
            <a:r>
              <a:rPr kumimoji="1" lang="en-US" altLang="zh-CN" sz="2800" b="1" i="1" dirty="0">
                <a:latin typeface="Times New Roman" panose="02020603050405020304" pitchFamily="18" charset="0"/>
              </a:rPr>
              <a:t>B</a:t>
            </a:r>
            <a:r>
              <a:rPr kumimoji="1" lang="en-US" altLang="zh-CN" sz="2800" b="1" baseline="-25000" dirty="0">
                <a:latin typeface="Times New Roman" panose="02020603050405020304" pitchFamily="18" charset="0"/>
              </a:rPr>
              <a:t>4</a:t>
            </a:r>
            <a:r>
              <a:rPr kumimoji="1" lang="en-US" altLang="zh-CN" sz="2800" b="1" dirty="0">
                <a:latin typeface="Times New Roman" panose="02020603050405020304" pitchFamily="18" charset="0"/>
              </a:rPr>
              <a:t>)=0.2</a:t>
            </a:r>
            <a:endParaRPr kumimoji="1" lang="el-GR" altLang="zh-CN" sz="2800" b="1" dirty="0">
              <a:latin typeface="Times New Roman" panose="02020603050405020304" pitchFamily="18" charset="0"/>
            </a:endParaRPr>
          </a:p>
        </p:txBody>
      </p:sp>
      <p:graphicFrame>
        <p:nvGraphicFramePr>
          <p:cNvPr id="6" name="Object 20">
            <a:extLst>
              <a:ext uri="{FF2B5EF4-FFF2-40B4-BE49-F238E27FC236}">
                <a16:creationId xmlns:a16="http://schemas.microsoft.com/office/drawing/2014/main" id="{37BDEEBD-BA1F-45AC-A9FC-B57F9CA28E36}"/>
              </a:ext>
            </a:extLst>
          </p:cNvPr>
          <p:cNvGraphicFramePr>
            <a:graphicFrameLocks noChangeAspect="1"/>
          </p:cNvGraphicFramePr>
          <p:nvPr/>
        </p:nvGraphicFramePr>
        <p:xfrm>
          <a:off x="2362200" y="609600"/>
          <a:ext cx="3835400" cy="844550"/>
        </p:xfrm>
        <a:graphic>
          <a:graphicData uri="http://schemas.openxmlformats.org/presentationml/2006/ole">
            <mc:AlternateContent xmlns:mc="http://schemas.openxmlformats.org/markup-compatibility/2006">
              <mc:Choice xmlns:v="urn:schemas-microsoft-com:vml" Requires="v">
                <p:oleObj spid="_x0000_s29058" name="公式" r:id="rId4" imgW="1562100" imgH="342900" progId="Equation.3">
                  <p:embed/>
                </p:oleObj>
              </mc:Choice>
              <mc:Fallback>
                <p:oleObj name="公式" r:id="rId4" imgW="1562100" imgH="342900" progId="Equation.3">
                  <p:embed/>
                  <p:pic>
                    <p:nvPicPr>
                      <p:cNvPr id="90132" name="Object 20">
                        <a:extLst>
                          <a:ext uri="{FF2B5EF4-FFF2-40B4-BE49-F238E27FC236}">
                            <a16:creationId xmlns:a16="http://schemas.microsoft.com/office/drawing/2014/main" id="{192CADDD-3E1D-4601-BA16-6AD8F709F4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609600"/>
                        <a:ext cx="3835400" cy="844550"/>
                      </a:xfrm>
                      <a:prstGeom prst="rect">
                        <a:avLst/>
                      </a:prstGeom>
                      <a:noFill/>
                      <a:ln>
                        <a:noFill/>
                      </a:ln>
                      <a:effectLst/>
                      <a:extLst>
                        <a:ext uri="{909E8E84-426E-40DD-AFC4-6F175D3DCCD1}">
                          <a14:hiddenFill xmlns:a14="http://schemas.microsoft.com/office/drawing/2010/main">
                            <a:solidFill>
                              <a:schemeClr val="hlink">
                                <a:alpha val="50195"/>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21">
            <a:extLst>
              <a:ext uri="{FF2B5EF4-FFF2-40B4-BE49-F238E27FC236}">
                <a16:creationId xmlns:a16="http://schemas.microsoft.com/office/drawing/2014/main" id="{817C3E0E-0445-49F3-86C2-4082EAAFA974}"/>
              </a:ext>
            </a:extLst>
          </p:cNvPr>
          <p:cNvGraphicFramePr>
            <a:graphicFrameLocks noChangeAspect="1"/>
          </p:cNvGraphicFramePr>
          <p:nvPr>
            <p:extLst>
              <p:ext uri="{D42A27DB-BD31-4B8C-83A1-F6EECF244321}">
                <p14:modId xmlns:p14="http://schemas.microsoft.com/office/powerpoint/2010/main" val="415870427"/>
              </p:ext>
            </p:extLst>
          </p:nvPr>
        </p:nvGraphicFramePr>
        <p:xfrm>
          <a:off x="2363350" y="1312109"/>
          <a:ext cx="4038600" cy="889000"/>
        </p:xfrm>
        <a:graphic>
          <a:graphicData uri="http://schemas.openxmlformats.org/presentationml/2006/ole">
            <mc:AlternateContent xmlns:mc="http://schemas.openxmlformats.org/markup-compatibility/2006">
              <mc:Choice xmlns:v="urn:schemas-microsoft-com:vml" Requires="v">
                <p:oleObj spid="_x0000_s29059" name="公式" r:id="rId6" imgW="1562100" imgH="342900" progId="Equation.3">
                  <p:embed/>
                </p:oleObj>
              </mc:Choice>
              <mc:Fallback>
                <p:oleObj name="公式" r:id="rId6" imgW="1562100" imgH="342900" progId="Equation.3">
                  <p:embed/>
                  <p:pic>
                    <p:nvPicPr>
                      <p:cNvPr id="90133" name="Object 21">
                        <a:extLst>
                          <a:ext uri="{FF2B5EF4-FFF2-40B4-BE49-F238E27FC236}">
                            <a16:creationId xmlns:a16="http://schemas.microsoft.com/office/drawing/2014/main" id="{85AAD8AD-C958-46C9-8510-03176F887A1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3350" y="1312109"/>
                        <a:ext cx="4038600" cy="889000"/>
                      </a:xfrm>
                      <a:prstGeom prst="rect">
                        <a:avLst/>
                      </a:prstGeom>
                      <a:noFill/>
                      <a:ln>
                        <a:noFill/>
                      </a:ln>
                      <a:effectLst/>
                      <a:extLst>
                        <a:ext uri="{909E8E84-426E-40DD-AFC4-6F175D3DCCD1}">
                          <a14:hiddenFill xmlns:a14="http://schemas.microsoft.com/office/drawing/2010/main">
                            <a:solidFill>
                              <a:schemeClr val="hlink">
                                <a:alpha val="50195"/>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23">
            <a:extLst>
              <a:ext uri="{FF2B5EF4-FFF2-40B4-BE49-F238E27FC236}">
                <a16:creationId xmlns:a16="http://schemas.microsoft.com/office/drawing/2014/main" id="{E13E65C5-E29F-4275-9451-C6D0C6E16BF3}"/>
              </a:ext>
            </a:extLst>
          </p:cNvPr>
          <p:cNvSpPr txBox="1">
            <a:spLocks noChangeArrowheads="1"/>
          </p:cNvSpPr>
          <p:nvPr/>
        </p:nvSpPr>
        <p:spPr bwMode="auto">
          <a:xfrm>
            <a:off x="609600" y="3124200"/>
            <a:ext cx="25066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dirty="0">
                <a:latin typeface="楷体_GB2312" pitchFamily="49" charset="-122"/>
                <a:ea typeface="楷体_GB2312" pitchFamily="49" charset="-122"/>
              </a:rPr>
              <a:t>由贝叶斯公式</a:t>
            </a:r>
            <a:r>
              <a:rPr kumimoji="1" lang="en-US" altLang="zh-CN" sz="2800" b="1" dirty="0">
                <a:latin typeface="楷体_GB2312" pitchFamily="49" charset="-122"/>
                <a:ea typeface="楷体_GB2312" pitchFamily="49" charset="-122"/>
              </a:rPr>
              <a:t>:</a:t>
            </a:r>
          </a:p>
        </p:txBody>
      </p:sp>
      <p:sp>
        <p:nvSpPr>
          <p:cNvPr id="9" name="Text Box 24">
            <a:extLst>
              <a:ext uri="{FF2B5EF4-FFF2-40B4-BE49-F238E27FC236}">
                <a16:creationId xmlns:a16="http://schemas.microsoft.com/office/drawing/2014/main" id="{7E95D921-2F87-4D19-90B3-6405253FC91B}"/>
              </a:ext>
            </a:extLst>
          </p:cNvPr>
          <p:cNvSpPr txBox="1">
            <a:spLocks noChangeArrowheads="1"/>
          </p:cNvSpPr>
          <p:nvPr/>
        </p:nvSpPr>
        <p:spPr bwMode="auto">
          <a:xfrm>
            <a:off x="6102350" y="3970338"/>
            <a:ext cx="26292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dirty="0">
                <a:solidFill>
                  <a:srgbClr val="FF0000"/>
                </a:solidFill>
                <a:latin typeface="Times New Roman" panose="02020603050405020304" pitchFamily="18" charset="0"/>
                <a:ea typeface="楷体_GB2312" pitchFamily="49" charset="-122"/>
              </a:rPr>
              <a:t>“</a:t>
            </a:r>
            <a:r>
              <a:rPr kumimoji="1" lang="zh-CN" altLang="en-US" sz="2800" b="1" dirty="0">
                <a:solidFill>
                  <a:srgbClr val="FF0000"/>
                </a:solidFill>
                <a:latin typeface="楷体_GB2312" pitchFamily="49" charset="-122"/>
                <a:ea typeface="楷体_GB2312" pitchFamily="49" charset="-122"/>
              </a:rPr>
              <a:t>结果</a:t>
            </a:r>
            <a:r>
              <a:rPr kumimoji="1" lang="zh-CN" altLang="en-US" sz="2800" b="1" dirty="0">
                <a:solidFill>
                  <a:srgbClr val="FF0000"/>
                </a:solidFill>
                <a:latin typeface="楷体_GB2312" pitchFamily="49" charset="-122"/>
                <a:ea typeface="楷体_GB2312" pitchFamily="49" charset="-122"/>
                <a:sym typeface="Symbol" panose="05050102010706020507" pitchFamily="18" charset="2"/>
              </a:rPr>
              <a:t></a:t>
            </a:r>
            <a:r>
              <a:rPr kumimoji="1" lang="zh-CN" altLang="en-US" sz="2800" b="1" dirty="0">
                <a:solidFill>
                  <a:srgbClr val="FF0000"/>
                </a:solidFill>
                <a:latin typeface="楷体_GB2312" pitchFamily="49" charset="-122"/>
                <a:ea typeface="楷体_GB2312" pitchFamily="49" charset="-122"/>
              </a:rPr>
              <a:t>原因</a:t>
            </a:r>
            <a:r>
              <a:rPr kumimoji="1" lang="zh-CN" altLang="en-US" sz="2800" b="1" dirty="0">
                <a:solidFill>
                  <a:srgbClr val="FF0000"/>
                </a:solidFill>
                <a:latin typeface="Times New Roman" panose="02020603050405020304" pitchFamily="18" charset="0"/>
                <a:ea typeface="楷体_GB2312" pitchFamily="49" charset="-122"/>
              </a:rPr>
              <a:t>”</a:t>
            </a:r>
            <a:r>
              <a:rPr kumimoji="1" lang="zh-CN" altLang="en-US" sz="3600" b="1" dirty="0">
                <a:solidFill>
                  <a:srgbClr val="FF0000"/>
                </a:solidFill>
                <a:latin typeface="Times New Roman" panose="02020603050405020304" pitchFamily="18" charset="0"/>
              </a:rPr>
              <a:t> </a:t>
            </a:r>
          </a:p>
        </p:txBody>
      </p:sp>
      <p:graphicFrame>
        <p:nvGraphicFramePr>
          <p:cNvPr id="10" name="Object 25">
            <a:extLst>
              <a:ext uri="{FF2B5EF4-FFF2-40B4-BE49-F238E27FC236}">
                <a16:creationId xmlns:a16="http://schemas.microsoft.com/office/drawing/2014/main" id="{04DDA37C-7CCD-42F4-82F3-5F3EF3E241DD}"/>
              </a:ext>
            </a:extLst>
          </p:cNvPr>
          <p:cNvGraphicFramePr>
            <a:graphicFrameLocks noChangeAspect="1"/>
          </p:cNvGraphicFramePr>
          <p:nvPr/>
        </p:nvGraphicFramePr>
        <p:xfrm>
          <a:off x="1295400" y="3581400"/>
          <a:ext cx="4724400" cy="1485900"/>
        </p:xfrm>
        <a:graphic>
          <a:graphicData uri="http://schemas.openxmlformats.org/presentationml/2006/ole">
            <mc:AlternateContent xmlns:mc="http://schemas.openxmlformats.org/markup-compatibility/2006">
              <mc:Choice xmlns:v="urn:schemas-microsoft-com:vml" Requires="v">
                <p:oleObj spid="_x0000_s29060" name="公式" r:id="rId8" imgW="1981200" imgH="622300" progId="Equation.3">
                  <p:embed/>
                </p:oleObj>
              </mc:Choice>
              <mc:Fallback>
                <p:oleObj name="公式" r:id="rId8" imgW="1981200" imgH="622300" progId="Equation.3">
                  <p:embed/>
                  <p:pic>
                    <p:nvPicPr>
                      <p:cNvPr id="90137" name="Object 25">
                        <a:extLst>
                          <a:ext uri="{FF2B5EF4-FFF2-40B4-BE49-F238E27FC236}">
                            <a16:creationId xmlns:a16="http://schemas.microsoft.com/office/drawing/2014/main" id="{6212873D-D612-4479-92A1-B0D20161687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5400" y="3581400"/>
                        <a:ext cx="4724400" cy="1485900"/>
                      </a:xfrm>
                      <a:prstGeom prst="rect">
                        <a:avLst/>
                      </a:prstGeom>
                      <a:noFill/>
                      <a:ln>
                        <a:noFill/>
                      </a:ln>
                      <a:effectLst/>
                      <a:extLst>
                        <a:ext uri="{909E8E84-426E-40DD-AFC4-6F175D3DCCD1}">
                          <a14:hiddenFill xmlns:a14="http://schemas.microsoft.com/office/drawing/2010/main">
                            <a:solidFill>
                              <a:schemeClr val="hlink">
                                <a:alpha val="50195"/>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26">
            <a:extLst>
              <a:ext uri="{FF2B5EF4-FFF2-40B4-BE49-F238E27FC236}">
                <a16:creationId xmlns:a16="http://schemas.microsoft.com/office/drawing/2014/main" id="{A387DC25-FD0D-44E5-B93F-E1094E22AACD}"/>
              </a:ext>
            </a:extLst>
          </p:cNvPr>
          <p:cNvGraphicFramePr>
            <a:graphicFrameLocks noChangeAspect="1"/>
          </p:cNvGraphicFramePr>
          <p:nvPr/>
        </p:nvGraphicFramePr>
        <p:xfrm>
          <a:off x="990600" y="4762500"/>
          <a:ext cx="6553200" cy="1725613"/>
        </p:xfrm>
        <a:graphic>
          <a:graphicData uri="http://schemas.openxmlformats.org/presentationml/2006/ole">
            <mc:AlternateContent xmlns:mc="http://schemas.openxmlformats.org/markup-compatibility/2006">
              <mc:Choice xmlns:v="urn:schemas-microsoft-com:vml" Requires="v">
                <p:oleObj spid="_x0000_s29061" name="公式" r:id="rId10" imgW="2895600" imgH="762000" progId="Equation.3">
                  <p:embed/>
                </p:oleObj>
              </mc:Choice>
              <mc:Fallback>
                <p:oleObj name="公式" r:id="rId10" imgW="2895600" imgH="762000" progId="Equation.3">
                  <p:embed/>
                  <p:pic>
                    <p:nvPicPr>
                      <p:cNvPr id="90138" name="Object 26">
                        <a:extLst>
                          <a:ext uri="{FF2B5EF4-FFF2-40B4-BE49-F238E27FC236}">
                            <a16:creationId xmlns:a16="http://schemas.microsoft.com/office/drawing/2014/main" id="{91CF2484-C7F1-4040-B839-16C219680C4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0600" y="4762500"/>
                        <a:ext cx="6553200" cy="1725613"/>
                      </a:xfrm>
                      <a:prstGeom prst="rect">
                        <a:avLst/>
                      </a:prstGeom>
                      <a:noFill/>
                      <a:ln>
                        <a:noFill/>
                      </a:ln>
                      <a:effectLst/>
                      <a:extLst>
                        <a:ext uri="{909E8E84-426E-40DD-AFC4-6F175D3DCCD1}">
                          <a14:hiddenFill xmlns:a14="http://schemas.microsoft.com/office/drawing/2010/main">
                            <a:solidFill>
                              <a:schemeClr val="hlink">
                                <a:alpha val="50195"/>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5646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left)">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8" grpId="0" autoUpdateAnimBg="0"/>
      <p:bldP spid="9"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A09903-C92F-4F08-8740-E284F5970AA1}"/>
              </a:ext>
            </a:extLst>
          </p:cNvPr>
          <p:cNvSpPr>
            <a:spLocks noGrp="1"/>
          </p:cNvSpPr>
          <p:nvPr>
            <p:ph type="title"/>
          </p:nvPr>
        </p:nvSpPr>
        <p:spPr/>
        <p:txBody>
          <a:bodyPr/>
          <a:lstStyle/>
          <a:p>
            <a:r>
              <a:rPr lang="en-US" altLang="zh-CN" dirty="0"/>
              <a:t>3.3-3 </a:t>
            </a:r>
            <a:r>
              <a:rPr lang="zh-CN" altLang="en-US" dirty="0"/>
              <a:t>事件独立性</a:t>
            </a:r>
          </a:p>
        </p:txBody>
      </p:sp>
      <p:sp>
        <p:nvSpPr>
          <p:cNvPr id="3" name="内容占位符 2">
            <a:extLst>
              <a:ext uri="{FF2B5EF4-FFF2-40B4-BE49-F238E27FC236}">
                <a16:creationId xmlns:a16="http://schemas.microsoft.com/office/drawing/2014/main" id="{36D4F829-EDFB-4D96-AB2B-39B595EB932B}"/>
              </a:ext>
            </a:extLst>
          </p:cNvPr>
          <p:cNvSpPr>
            <a:spLocks noGrp="1"/>
          </p:cNvSpPr>
          <p:nvPr>
            <p:ph idx="1"/>
          </p:nvPr>
        </p:nvSpPr>
        <p:spPr/>
        <p:txBody>
          <a:bodyPr/>
          <a:lstStyle/>
          <a:p>
            <a:r>
              <a:rPr lang="zh-CN" altLang="en-US" dirty="0">
                <a:solidFill>
                  <a:srgbClr val="000000"/>
                </a:solidFill>
                <a:latin typeface="Times New Roman" panose="02020603050405020304" pitchFamily="18" charset="0"/>
              </a:rPr>
              <a:t>先看个例子：</a:t>
            </a:r>
          </a:p>
          <a:p>
            <a:endParaRPr lang="zh-CN" altLang="en-US" dirty="0"/>
          </a:p>
        </p:txBody>
      </p:sp>
      <p:sp>
        <p:nvSpPr>
          <p:cNvPr id="4" name="Text Box 7">
            <a:extLst>
              <a:ext uri="{FF2B5EF4-FFF2-40B4-BE49-F238E27FC236}">
                <a16:creationId xmlns:a16="http://schemas.microsoft.com/office/drawing/2014/main" id="{D75B9AE7-3A7A-4E7F-A3A5-5252FB84BD71}"/>
              </a:ext>
            </a:extLst>
          </p:cNvPr>
          <p:cNvSpPr txBox="1">
            <a:spLocks noChangeArrowheads="1"/>
          </p:cNvSpPr>
          <p:nvPr/>
        </p:nvSpPr>
        <p:spPr bwMode="auto">
          <a:xfrm>
            <a:off x="1524080" y="3232771"/>
            <a:ext cx="5562600"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2400" b="1" dirty="0">
                <a:solidFill>
                  <a:srgbClr val="000000"/>
                </a:solidFill>
              </a:rPr>
              <a:t>则有 </a:t>
            </a:r>
            <a:r>
              <a:rPr lang="en-US" altLang="zh-CN" sz="2400" b="1" dirty="0">
                <a:solidFill>
                  <a:srgbClr val="000000"/>
                </a:solidFill>
                <a:latin typeface="Times New Roman" panose="02020603050405020304" pitchFamily="18" charset="0"/>
              </a:rPr>
              <a:t>P(</a:t>
            </a:r>
            <a:r>
              <a:rPr lang="en-US" altLang="zh-CN" sz="2400" b="1" i="1" dirty="0">
                <a:solidFill>
                  <a:srgbClr val="000000"/>
                </a:solidFill>
                <a:latin typeface="Times New Roman" panose="02020603050405020304" pitchFamily="18" charset="0"/>
              </a:rPr>
              <a:t>B</a:t>
            </a:r>
            <a:r>
              <a:rPr lang="en-US" altLang="zh-CN" sz="2400" b="1" dirty="0">
                <a:solidFill>
                  <a:srgbClr val="000000"/>
                </a:solidFill>
              </a:rPr>
              <a:t>|</a:t>
            </a:r>
            <a:r>
              <a:rPr lang="en-US" altLang="zh-CN" sz="2400" b="1" i="1" dirty="0">
                <a:solidFill>
                  <a:srgbClr val="000000"/>
                </a:solidFill>
                <a:latin typeface="Times New Roman" panose="02020603050405020304" pitchFamily="18" charset="0"/>
              </a:rPr>
              <a:t>A</a:t>
            </a:r>
            <a:r>
              <a:rPr lang="en-US" altLang="zh-CN" sz="2400" b="1" dirty="0">
                <a:solidFill>
                  <a:srgbClr val="000000"/>
                </a:solidFill>
                <a:latin typeface="Times New Roman" panose="02020603050405020304" pitchFamily="18" charset="0"/>
              </a:rPr>
              <a:t>)=1/6=6/36=</a:t>
            </a:r>
            <a:r>
              <a:rPr lang="en-US" altLang="zh-CN" sz="2400" b="1" i="1" dirty="0">
                <a:solidFill>
                  <a:srgbClr val="000000"/>
                </a:solidFill>
                <a:latin typeface="Times New Roman" panose="02020603050405020304" pitchFamily="18" charset="0"/>
              </a:rPr>
              <a:t>P</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B</a:t>
            </a:r>
            <a:r>
              <a:rPr lang="en-US" altLang="zh-CN" sz="2400" b="1" dirty="0">
                <a:solidFill>
                  <a:srgbClr val="000000"/>
                </a:solidFill>
                <a:latin typeface="Times New Roman" panose="02020603050405020304" pitchFamily="18" charset="0"/>
              </a:rPr>
              <a:t>)</a:t>
            </a:r>
          </a:p>
        </p:txBody>
      </p:sp>
      <p:sp>
        <p:nvSpPr>
          <p:cNvPr id="5" name="Rectangle 8">
            <a:extLst>
              <a:ext uri="{FF2B5EF4-FFF2-40B4-BE49-F238E27FC236}">
                <a16:creationId xmlns:a16="http://schemas.microsoft.com/office/drawing/2014/main" id="{72A18AB5-DF3B-47E5-A83C-33198F514829}"/>
              </a:ext>
            </a:extLst>
          </p:cNvPr>
          <p:cNvSpPr>
            <a:spLocks noChangeArrowheads="1"/>
          </p:cNvSpPr>
          <p:nvPr/>
        </p:nvSpPr>
        <p:spPr bwMode="auto">
          <a:xfrm>
            <a:off x="2133600" y="2069697"/>
            <a:ext cx="3962400" cy="830997"/>
          </a:xfrm>
          <a:prstGeom prst="rect">
            <a:avLst/>
          </a:prstGeom>
          <a:noFill/>
          <a:ln>
            <a:noFill/>
          </a:ln>
          <a:effectLst/>
          <a:extLst>
            <a:ext uri="{909E8E84-426E-40DD-AFC4-6F175D3DCCD1}">
              <a14:hiddenFill xmlns:a14="http://schemas.microsoft.com/office/drawing/2010/main">
                <a:solidFill>
                  <a:srgbClr val="6600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r>
              <a:rPr lang="en-US" altLang="zh-CN" sz="2400" b="1" i="1" dirty="0">
                <a:solidFill>
                  <a:srgbClr val="FF0000"/>
                </a:solidFill>
              </a:rPr>
              <a:t> </a:t>
            </a:r>
            <a:r>
              <a:rPr lang="en-US" altLang="zh-CN" sz="2400" b="1" i="1" dirty="0">
                <a:solidFill>
                  <a:srgbClr val="FF0000"/>
                </a:solidFill>
                <a:latin typeface="Times New Roman" panose="02020603050405020304" pitchFamily="18" charset="0"/>
              </a:rPr>
              <a:t>A</a:t>
            </a:r>
            <a:r>
              <a:rPr lang="en-US" altLang="zh-CN" sz="2400" b="1" dirty="0">
                <a:solidFill>
                  <a:srgbClr val="FF0000"/>
                </a:solidFill>
              </a:rPr>
              <a:t>={</a:t>
            </a:r>
            <a:r>
              <a:rPr lang="zh-CN" altLang="en-US" sz="2400" b="1" dirty="0">
                <a:solidFill>
                  <a:srgbClr val="FF0000"/>
                </a:solidFill>
              </a:rPr>
              <a:t>第一次掷出</a:t>
            </a:r>
            <a:r>
              <a:rPr lang="en-US" altLang="zh-CN" sz="2400" b="1" dirty="0">
                <a:solidFill>
                  <a:srgbClr val="FF0000"/>
                </a:solidFill>
              </a:rPr>
              <a:t>6</a:t>
            </a:r>
            <a:r>
              <a:rPr lang="zh-CN" altLang="en-US" sz="2400" b="1" dirty="0">
                <a:solidFill>
                  <a:srgbClr val="FF0000"/>
                </a:solidFill>
              </a:rPr>
              <a:t>点</a:t>
            </a:r>
            <a:r>
              <a:rPr lang="en-US" altLang="zh-CN" sz="2400" b="1" dirty="0">
                <a:solidFill>
                  <a:srgbClr val="FF0000"/>
                </a:solidFill>
              </a:rPr>
              <a:t>}</a:t>
            </a:r>
          </a:p>
          <a:p>
            <a:r>
              <a:rPr lang="en-US" altLang="zh-CN" sz="2400" b="1" i="1" dirty="0">
                <a:solidFill>
                  <a:srgbClr val="FF0000"/>
                </a:solidFill>
              </a:rPr>
              <a:t> </a:t>
            </a:r>
            <a:r>
              <a:rPr lang="en-US" altLang="zh-CN" sz="2400" b="1" i="1" dirty="0">
                <a:solidFill>
                  <a:srgbClr val="FF0000"/>
                </a:solidFill>
                <a:latin typeface="Times New Roman" panose="02020603050405020304" pitchFamily="18" charset="0"/>
              </a:rPr>
              <a:t>B</a:t>
            </a:r>
            <a:r>
              <a:rPr lang="en-US" altLang="zh-CN" sz="2400" b="1" dirty="0">
                <a:solidFill>
                  <a:srgbClr val="FF0000"/>
                </a:solidFill>
              </a:rPr>
              <a:t>={</a:t>
            </a:r>
            <a:r>
              <a:rPr lang="zh-CN" altLang="en-US" sz="2400" b="1" dirty="0">
                <a:solidFill>
                  <a:srgbClr val="FF0000"/>
                </a:solidFill>
              </a:rPr>
              <a:t>第二次掷出</a:t>
            </a:r>
            <a:r>
              <a:rPr lang="en-US" altLang="zh-CN" sz="2400" b="1" dirty="0">
                <a:solidFill>
                  <a:srgbClr val="FF0000"/>
                </a:solidFill>
              </a:rPr>
              <a:t>6</a:t>
            </a:r>
            <a:r>
              <a:rPr lang="zh-CN" altLang="en-US" sz="2400" b="1" dirty="0">
                <a:solidFill>
                  <a:srgbClr val="FF0000"/>
                </a:solidFill>
              </a:rPr>
              <a:t>点</a:t>
            </a:r>
            <a:r>
              <a:rPr lang="en-US" altLang="zh-CN" sz="2400" b="1" dirty="0">
                <a:solidFill>
                  <a:srgbClr val="FF0000"/>
                </a:solidFill>
              </a:rPr>
              <a:t>}</a:t>
            </a:r>
          </a:p>
        </p:txBody>
      </p:sp>
      <p:sp>
        <p:nvSpPr>
          <p:cNvPr id="6" name="Rectangle 9">
            <a:extLst>
              <a:ext uri="{FF2B5EF4-FFF2-40B4-BE49-F238E27FC236}">
                <a16:creationId xmlns:a16="http://schemas.microsoft.com/office/drawing/2014/main" id="{6B6FF8B1-FD2C-4BD4-B8B5-82DAD9C2730B}"/>
              </a:ext>
            </a:extLst>
          </p:cNvPr>
          <p:cNvSpPr>
            <a:spLocks noChangeArrowheads="1"/>
          </p:cNvSpPr>
          <p:nvPr/>
        </p:nvSpPr>
        <p:spPr bwMode="auto">
          <a:xfrm>
            <a:off x="914400" y="1095488"/>
            <a:ext cx="6008688" cy="461665"/>
          </a:xfrm>
          <a:prstGeom prst="rect">
            <a:avLst/>
          </a:prstGeom>
          <a:noFill/>
          <a:ln>
            <a:noFill/>
          </a:ln>
          <a:effectLst/>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spcBef>
                <a:spcPct val="0"/>
              </a:spcBef>
            </a:pPr>
            <a:r>
              <a:rPr lang="zh-CN" altLang="en-US" sz="2400" b="1" dirty="0">
                <a:solidFill>
                  <a:srgbClr val="000000"/>
                </a:solidFill>
              </a:rPr>
              <a:t>例</a:t>
            </a:r>
            <a:r>
              <a:rPr lang="en-US" altLang="zh-CN" sz="2400" b="1" dirty="0">
                <a:solidFill>
                  <a:srgbClr val="000000"/>
                </a:solidFill>
              </a:rPr>
              <a:t>. </a:t>
            </a:r>
            <a:r>
              <a:rPr lang="zh-CN" altLang="en-US" sz="2400" b="1" dirty="0">
                <a:solidFill>
                  <a:srgbClr val="000000"/>
                </a:solidFill>
              </a:rPr>
              <a:t>将一颗均匀骰子连掷两次，设</a:t>
            </a:r>
          </a:p>
        </p:txBody>
      </p:sp>
      <p:pic>
        <p:nvPicPr>
          <p:cNvPr id="7" name="Picture 14" descr="骰子">
            <a:extLst>
              <a:ext uri="{FF2B5EF4-FFF2-40B4-BE49-F238E27FC236}">
                <a16:creationId xmlns:a16="http://schemas.microsoft.com/office/drawing/2014/main" id="{F5B88B71-8653-43B2-892E-A26F4DEFA7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114764"/>
            <a:ext cx="4114800" cy="685800"/>
          </a:xfrm>
          <a:prstGeom prst="rect">
            <a:avLst/>
          </a:prstGeom>
          <a:solidFill>
            <a:srgbClr val="993366"/>
          </a:solidFill>
        </p:spPr>
      </p:pic>
    </p:spTree>
    <p:extLst>
      <p:ext uri="{BB962C8B-B14F-4D97-AF65-F5344CB8AC3E}">
        <p14:creationId xmlns:p14="http://schemas.microsoft.com/office/powerpoint/2010/main" val="2186107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 calcmode="lin" valueType="num">
                                      <p:cBhvr>
                                        <p:cTn id="13" dur="500" fill="hold"/>
                                        <p:tgtEl>
                                          <p:spTgt spid="7"/>
                                        </p:tgtEl>
                                        <p:attrNameLst>
                                          <p:attrName>style.rotation</p:attrName>
                                        </p:attrNameLst>
                                      </p:cBhvr>
                                      <p:tavLst>
                                        <p:tav tm="0">
                                          <p:val>
                                            <p:fltVal val="360"/>
                                          </p:val>
                                        </p:tav>
                                        <p:tav tm="100000">
                                          <p:val>
                                            <p:fltVal val="0"/>
                                          </p:val>
                                        </p:tav>
                                      </p:tavLst>
                                    </p:anim>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checkerboard(across)">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C57881-200A-43AF-8EBB-23D859AEF9F0}"/>
              </a:ext>
            </a:extLst>
          </p:cNvPr>
          <p:cNvSpPr>
            <a:spLocks noGrp="1"/>
          </p:cNvSpPr>
          <p:nvPr>
            <p:ph type="title"/>
          </p:nvPr>
        </p:nvSpPr>
        <p:spPr/>
        <p:txBody>
          <a:bodyPr/>
          <a:lstStyle/>
          <a:p>
            <a:r>
              <a:rPr lang="en-US" altLang="zh-CN" dirty="0"/>
              <a:t>3.3-3 </a:t>
            </a:r>
            <a:r>
              <a:rPr lang="zh-CN" altLang="en-US" dirty="0"/>
              <a:t>事件独立性</a:t>
            </a:r>
            <a:endParaRPr lang="zh-CN" altLang="en-US" b="0" dirty="0"/>
          </a:p>
        </p:txBody>
      </p:sp>
      <p:sp>
        <p:nvSpPr>
          <p:cNvPr id="3" name="内容占位符 2">
            <a:extLst>
              <a:ext uri="{FF2B5EF4-FFF2-40B4-BE49-F238E27FC236}">
                <a16:creationId xmlns:a16="http://schemas.microsoft.com/office/drawing/2014/main" id="{500C7CFE-0A9D-43D9-BAD7-06A3FEC3453E}"/>
              </a:ext>
            </a:extLst>
          </p:cNvPr>
          <p:cNvSpPr>
            <a:spLocks noGrp="1"/>
          </p:cNvSpPr>
          <p:nvPr>
            <p:ph idx="1"/>
          </p:nvPr>
        </p:nvSpPr>
        <p:spPr/>
        <p:txBody>
          <a:bodyPr/>
          <a:lstStyle/>
          <a:p>
            <a:endParaRPr lang="zh-CN" altLang="en-US" dirty="0"/>
          </a:p>
        </p:txBody>
      </p:sp>
      <p:sp>
        <p:nvSpPr>
          <p:cNvPr id="4" name="Text Box 4">
            <a:extLst>
              <a:ext uri="{FF2B5EF4-FFF2-40B4-BE49-F238E27FC236}">
                <a16:creationId xmlns:a16="http://schemas.microsoft.com/office/drawing/2014/main" id="{100B72C9-E125-4367-B9FF-641881BE610E}"/>
              </a:ext>
            </a:extLst>
          </p:cNvPr>
          <p:cNvSpPr txBox="1">
            <a:spLocks noChangeArrowheads="1"/>
          </p:cNvSpPr>
          <p:nvPr/>
        </p:nvSpPr>
        <p:spPr bwMode="auto">
          <a:xfrm>
            <a:off x="457200" y="914400"/>
            <a:ext cx="7391400" cy="830997"/>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cs typeface="Arial" panose="020B0604020202020204" pitchFamily="34" charset="0"/>
              </a:rPr>
              <a:t>   </a:t>
            </a:r>
            <a:r>
              <a:rPr lang="zh-CN" altLang="en-US" sz="2400" b="1" dirty="0">
                <a:solidFill>
                  <a:srgbClr val="000000"/>
                </a:solidFill>
                <a:cs typeface="Arial" panose="020B0604020202020204" pitchFamily="34" charset="0"/>
              </a:rPr>
              <a:t>从问题的实际意义理解，就是说</a:t>
            </a:r>
            <a:r>
              <a:rPr lang="zh-CN" altLang="en-US" sz="2400" b="1" dirty="0">
                <a:cs typeface="Arial" panose="020B0604020202020204" pitchFamily="34" charset="0"/>
              </a:rPr>
              <a:t>事件</a:t>
            </a:r>
            <a:r>
              <a:rPr lang="en-US" altLang="zh-CN" sz="2400" b="1" i="1" dirty="0">
                <a:cs typeface="Arial" panose="020B0604020202020204" pitchFamily="34" charset="0"/>
              </a:rPr>
              <a:t>A</a:t>
            </a:r>
            <a:r>
              <a:rPr lang="zh-CN" altLang="en-US" sz="2400" b="1" dirty="0">
                <a:cs typeface="Arial" panose="020B0604020202020204" pitchFamily="34" charset="0"/>
              </a:rPr>
              <a:t>和事件</a:t>
            </a:r>
            <a:r>
              <a:rPr lang="en-US" altLang="zh-CN" sz="2400" b="1" i="1" dirty="0">
                <a:cs typeface="Arial" panose="020B0604020202020204" pitchFamily="34" charset="0"/>
              </a:rPr>
              <a:t>B</a:t>
            </a:r>
            <a:r>
              <a:rPr lang="zh-CN" altLang="en-US" sz="2400" b="1" dirty="0">
                <a:cs typeface="Arial" panose="020B0604020202020204" pitchFamily="34" charset="0"/>
              </a:rPr>
              <a:t>出现的概率彼此不受影响</a:t>
            </a:r>
            <a:r>
              <a:rPr lang="en-US" altLang="zh-CN" sz="2400" b="1" dirty="0">
                <a:solidFill>
                  <a:srgbClr val="000000"/>
                </a:solidFill>
                <a:cs typeface="Arial" panose="020B0604020202020204" pitchFamily="34" charset="0"/>
              </a:rPr>
              <a:t>.</a:t>
            </a:r>
            <a:r>
              <a:rPr lang="zh-CN" altLang="en-US" sz="2400" b="1" dirty="0">
                <a:solidFill>
                  <a:srgbClr val="000000"/>
                </a:solidFill>
                <a:cs typeface="Arial" panose="020B0604020202020204" pitchFamily="34" charset="0"/>
              </a:rPr>
              <a:t>这时称</a:t>
            </a:r>
            <a:r>
              <a:rPr lang="en-US" altLang="zh-CN" sz="2400" b="1" i="1" dirty="0">
                <a:solidFill>
                  <a:srgbClr val="000000"/>
                </a:solidFill>
                <a:cs typeface="Arial" panose="020B0604020202020204" pitchFamily="34" charset="0"/>
              </a:rPr>
              <a:t>A</a:t>
            </a:r>
            <a:r>
              <a:rPr lang="en-US" altLang="zh-CN" sz="2400" b="1" dirty="0">
                <a:solidFill>
                  <a:srgbClr val="000000"/>
                </a:solidFill>
                <a:cs typeface="Arial" panose="020B0604020202020204" pitchFamily="34" charset="0"/>
              </a:rPr>
              <a:t>, </a:t>
            </a:r>
            <a:r>
              <a:rPr lang="en-US" altLang="zh-CN" sz="2400" b="1" i="1" dirty="0">
                <a:solidFill>
                  <a:srgbClr val="000000"/>
                </a:solidFill>
                <a:cs typeface="Arial" panose="020B0604020202020204" pitchFamily="34" charset="0"/>
              </a:rPr>
              <a:t>B</a:t>
            </a:r>
            <a:r>
              <a:rPr lang="zh-CN" altLang="en-US" sz="2400" b="1" dirty="0">
                <a:solidFill>
                  <a:srgbClr val="000000"/>
                </a:solidFill>
                <a:cs typeface="Arial" panose="020B0604020202020204" pitchFamily="34" charset="0"/>
              </a:rPr>
              <a:t>是</a:t>
            </a:r>
            <a:r>
              <a:rPr lang="zh-CN" altLang="en-US" sz="2400" b="1" dirty="0">
                <a:solidFill>
                  <a:srgbClr val="FF0000"/>
                </a:solidFill>
                <a:cs typeface="Arial" panose="020B0604020202020204" pitchFamily="34" charset="0"/>
              </a:rPr>
              <a:t>相互独立</a:t>
            </a:r>
            <a:r>
              <a:rPr lang="zh-CN" altLang="en-US" sz="2400" b="1" dirty="0">
                <a:solidFill>
                  <a:srgbClr val="000000"/>
                </a:solidFill>
                <a:cs typeface="Arial" panose="020B0604020202020204" pitchFamily="34" charset="0"/>
              </a:rPr>
              <a:t>的</a:t>
            </a:r>
            <a:r>
              <a:rPr lang="en-US" altLang="zh-CN" sz="2400" b="1" dirty="0">
                <a:solidFill>
                  <a:srgbClr val="000000"/>
                </a:solidFill>
                <a:cs typeface="Arial" panose="020B0604020202020204" pitchFamily="34" charset="0"/>
              </a:rPr>
              <a:t>.</a:t>
            </a:r>
          </a:p>
        </p:txBody>
      </p:sp>
      <p:sp>
        <p:nvSpPr>
          <p:cNvPr id="5" name="Text Box 6">
            <a:extLst>
              <a:ext uri="{FF2B5EF4-FFF2-40B4-BE49-F238E27FC236}">
                <a16:creationId xmlns:a16="http://schemas.microsoft.com/office/drawing/2014/main" id="{75620650-A77D-4AA5-9268-5445307AA897}"/>
              </a:ext>
            </a:extLst>
          </p:cNvPr>
          <p:cNvSpPr txBox="1">
            <a:spLocks noChangeArrowheads="1"/>
          </p:cNvSpPr>
          <p:nvPr/>
        </p:nvSpPr>
        <p:spPr bwMode="auto">
          <a:xfrm>
            <a:off x="685800" y="2286000"/>
            <a:ext cx="27318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400" b="1" dirty="0">
                <a:solidFill>
                  <a:srgbClr val="000000"/>
                </a:solidFill>
                <a:cs typeface="Arial" panose="020B0604020202020204" pitchFamily="34" charset="0"/>
              </a:rPr>
              <a:t>综合上面例子有：</a:t>
            </a:r>
            <a:r>
              <a:rPr lang="zh-CN" altLang="en-US" sz="2400" b="1" dirty="0">
                <a:cs typeface="Arial" panose="020B0604020202020204" pitchFamily="34" charset="0"/>
              </a:rPr>
              <a:t> </a:t>
            </a:r>
          </a:p>
        </p:txBody>
      </p:sp>
      <p:sp>
        <p:nvSpPr>
          <p:cNvPr id="6" name="Text Box 7">
            <a:extLst>
              <a:ext uri="{FF2B5EF4-FFF2-40B4-BE49-F238E27FC236}">
                <a16:creationId xmlns:a16="http://schemas.microsoft.com/office/drawing/2014/main" id="{4B7A0AB0-15D2-4C6A-B99A-A7E50E7B7ECA}"/>
              </a:ext>
            </a:extLst>
          </p:cNvPr>
          <p:cNvSpPr txBox="1">
            <a:spLocks noChangeArrowheads="1"/>
          </p:cNvSpPr>
          <p:nvPr/>
        </p:nvSpPr>
        <p:spPr bwMode="auto">
          <a:xfrm>
            <a:off x="1143000" y="3048000"/>
            <a:ext cx="6705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zh-CN" altLang="en-US" sz="2400" b="1" dirty="0">
                <a:solidFill>
                  <a:srgbClr val="FF0000"/>
                </a:solidFill>
                <a:cs typeface="Arial" panose="020B0604020202020204" pitchFamily="34" charset="0"/>
              </a:rPr>
              <a:t>定义</a:t>
            </a:r>
            <a:r>
              <a:rPr lang="en-US" altLang="zh-CN" sz="2400" b="1" dirty="0">
                <a:solidFill>
                  <a:srgbClr val="FF0000"/>
                </a:solidFill>
                <a:cs typeface="Arial" panose="020B0604020202020204" pitchFamily="34" charset="0"/>
              </a:rPr>
              <a:t>1</a:t>
            </a:r>
            <a:r>
              <a:rPr lang="zh-CN" altLang="en-US" sz="2400" b="1" dirty="0">
                <a:solidFill>
                  <a:srgbClr val="FF0000"/>
                </a:solidFill>
                <a:cs typeface="Arial" panose="020B0604020202020204" pitchFamily="34" charset="0"/>
              </a:rPr>
              <a:t> </a:t>
            </a:r>
            <a:r>
              <a:rPr lang="zh-CN" altLang="en-US" sz="2400" b="1" dirty="0">
                <a:solidFill>
                  <a:srgbClr val="000000"/>
                </a:solidFill>
                <a:cs typeface="Arial" panose="020B0604020202020204" pitchFamily="34" charset="0"/>
              </a:rPr>
              <a:t>设</a:t>
            </a:r>
            <a:r>
              <a:rPr lang="en-US" altLang="zh-CN" sz="2400" b="1" i="1" dirty="0">
                <a:solidFill>
                  <a:srgbClr val="000000"/>
                </a:solidFill>
                <a:cs typeface="Arial" panose="020B0604020202020204" pitchFamily="34" charset="0"/>
              </a:rPr>
              <a:t>A</a:t>
            </a:r>
            <a:r>
              <a:rPr lang="zh-CN" altLang="en-US" sz="2400" b="1" dirty="0">
                <a:solidFill>
                  <a:srgbClr val="000000"/>
                </a:solidFill>
                <a:cs typeface="Arial" panose="020B0604020202020204" pitchFamily="34" charset="0"/>
              </a:rPr>
              <a:t>，</a:t>
            </a:r>
            <a:r>
              <a:rPr lang="en-US" altLang="zh-CN" sz="2400" b="1" i="1" dirty="0">
                <a:solidFill>
                  <a:srgbClr val="000000"/>
                </a:solidFill>
                <a:cs typeface="Arial" panose="020B0604020202020204" pitchFamily="34" charset="0"/>
              </a:rPr>
              <a:t>B</a:t>
            </a:r>
            <a:r>
              <a:rPr lang="zh-CN" altLang="en-US" sz="2400" b="1" dirty="0">
                <a:solidFill>
                  <a:srgbClr val="000000"/>
                </a:solidFill>
                <a:cs typeface="Arial" panose="020B0604020202020204" pitchFamily="34" charset="0"/>
              </a:rPr>
              <a:t>是两个随机事件，若</a:t>
            </a:r>
            <a:r>
              <a:rPr lang="en-US" altLang="zh-CN" sz="2400" b="1" i="1" dirty="0">
                <a:solidFill>
                  <a:srgbClr val="000000"/>
                </a:solidFill>
                <a:cs typeface="Arial" panose="020B0604020202020204" pitchFamily="34" charset="0"/>
              </a:rPr>
              <a:t>P</a:t>
            </a:r>
            <a:r>
              <a:rPr lang="en-US" altLang="zh-CN" sz="2400" b="1" dirty="0">
                <a:solidFill>
                  <a:srgbClr val="000000"/>
                </a:solidFill>
                <a:cs typeface="Arial" panose="020B0604020202020204" pitchFamily="34" charset="0"/>
              </a:rPr>
              <a:t>(</a:t>
            </a:r>
            <a:r>
              <a:rPr lang="en-US" altLang="zh-CN" sz="2400" b="1" i="1" dirty="0">
                <a:solidFill>
                  <a:srgbClr val="000000"/>
                </a:solidFill>
                <a:cs typeface="Arial" panose="020B0604020202020204" pitchFamily="34" charset="0"/>
              </a:rPr>
              <a:t>A</a:t>
            </a:r>
            <a:r>
              <a:rPr lang="en-US" altLang="zh-CN" sz="2400" b="1" dirty="0">
                <a:solidFill>
                  <a:srgbClr val="000000"/>
                </a:solidFill>
                <a:cs typeface="Arial" panose="020B0604020202020204" pitchFamily="34" charset="0"/>
              </a:rPr>
              <a:t>)&gt;0</a:t>
            </a:r>
            <a:r>
              <a:rPr lang="zh-CN" altLang="en-US" sz="2400" b="1" dirty="0">
                <a:solidFill>
                  <a:srgbClr val="000000"/>
                </a:solidFill>
                <a:cs typeface="Arial" panose="020B0604020202020204" pitchFamily="34" charset="0"/>
              </a:rPr>
              <a:t>，且有如下关系式</a:t>
            </a:r>
          </a:p>
        </p:txBody>
      </p:sp>
      <p:sp>
        <p:nvSpPr>
          <p:cNvPr id="7" name="Text Box 8">
            <a:extLst>
              <a:ext uri="{FF2B5EF4-FFF2-40B4-BE49-F238E27FC236}">
                <a16:creationId xmlns:a16="http://schemas.microsoft.com/office/drawing/2014/main" id="{8217BEA9-D2B5-42FC-AF6A-1CE62525CD1F}"/>
              </a:ext>
            </a:extLst>
          </p:cNvPr>
          <p:cNvSpPr txBox="1">
            <a:spLocks noChangeArrowheads="1"/>
          </p:cNvSpPr>
          <p:nvPr/>
        </p:nvSpPr>
        <p:spPr bwMode="auto">
          <a:xfrm>
            <a:off x="3200400" y="4038600"/>
            <a:ext cx="2438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zh-CN" sz="2400" b="1" i="1" dirty="0">
                <a:cs typeface="Arial" panose="020B0604020202020204" pitchFamily="34" charset="0"/>
              </a:rPr>
              <a:t>P</a:t>
            </a:r>
            <a:r>
              <a:rPr lang="en-US" altLang="zh-CN" sz="2400" b="1" dirty="0">
                <a:cs typeface="Arial" panose="020B0604020202020204" pitchFamily="34" charset="0"/>
              </a:rPr>
              <a:t>(</a:t>
            </a:r>
            <a:r>
              <a:rPr lang="en-US" altLang="zh-CN" sz="2400" b="1" i="1" dirty="0">
                <a:cs typeface="Arial" panose="020B0604020202020204" pitchFamily="34" charset="0"/>
              </a:rPr>
              <a:t>B</a:t>
            </a:r>
            <a:r>
              <a:rPr lang="en-US" altLang="zh-CN" sz="2400" b="1" dirty="0">
                <a:cs typeface="Arial" panose="020B0604020202020204" pitchFamily="34" charset="0"/>
              </a:rPr>
              <a:t>|</a:t>
            </a:r>
            <a:r>
              <a:rPr lang="en-US" altLang="zh-CN" sz="2400" b="1" i="1" dirty="0">
                <a:cs typeface="Arial" panose="020B0604020202020204" pitchFamily="34" charset="0"/>
              </a:rPr>
              <a:t>A</a:t>
            </a:r>
            <a:r>
              <a:rPr lang="en-US" altLang="zh-CN" sz="2400" b="1" dirty="0">
                <a:cs typeface="Arial" panose="020B0604020202020204" pitchFamily="34" charset="0"/>
              </a:rPr>
              <a:t>)=</a:t>
            </a:r>
            <a:r>
              <a:rPr lang="en-US" altLang="zh-CN" sz="2400" b="1" i="1" dirty="0">
                <a:cs typeface="Arial" panose="020B0604020202020204" pitchFamily="34" charset="0"/>
              </a:rPr>
              <a:t>P</a:t>
            </a:r>
            <a:r>
              <a:rPr lang="en-US" altLang="zh-CN" sz="2400" b="1" dirty="0">
                <a:cs typeface="Arial" panose="020B0604020202020204" pitchFamily="34" charset="0"/>
              </a:rPr>
              <a:t>(</a:t>
            </a:r>
            <a:r>
              <a:rPr lang="en-US" altLang="zh-CN" sz="2400" b="1" i="1" dirty="0">
                <a:cs typeface="Arial" panose="020B0604020202020204" pitchFamily="34" charset="0"/>
              </a:rPr>
              <a:t>B</a:t>
            </a:r>
            <a:r>
              <a:rPr lang="en-US" altLang="zh-CN" sz="2400" b="1" dirty="0">
                <a:cs typeface="Arial" panose="020B0604020202020204" pitchFamily="34" charset="0"/>
              </a:rPr>
              <a:t>)</a:t>
            </a:r>
          </a:p>
        </p:txBody>
      </p:sp>
      <p:sp>
        <p:nvSpPr>
          <p:cNvPr id="8" name="Text Box 9">
            <a:extLst>
              <a:ext uri="{FF2B5EF4-FFF2-40B4-BE49-F238E27FC236}">
                <a16:creationId xmlns:a16="http://schemas.microsoft.com/office/drawing/2014/main" id="{38235A4C-A1CD-44AA-AA0D-4443F81358EE}"/>
              </a:ext>
            </a:extLst>
          </p:cNvPr>
          <p:cNvSpPr txBox="1">
            <a:spLocks noChangeArrowheads="1"/>
          </p:cNvSpPr>
          <p:nvPr/>
        </p:nvSpPr>
        <p:spPr bwMode="auto">
          <a:xfrm>
            <a:off x="990600" y="4724400"/>
            <a:ext cx="6172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zh-CN" altLang="en-US" sz="2400" b="1" dirty="0">
                <a:solidFill>
                  <a:srgbClr val="000000"/>
                </a:solidFill>
                <a:cs typeface="Arial" panose="020B0604020202020204" pitchFamily="34" charset="0"/>
              </a:rPr>
              <a:t>则称</a:t>
            </a:r>
            <a:r>
              <a:rPr lang="zh-CN" altLang="en-US" sz="2400" b="1" dirty="0">
                <a:solidFill>
                  <a:srgbClr val="0000FF"/>
                </a:solidFill>
                <a:cs typeface="Arial" panose="020B0604020202020204" pitchFamily="34" charset="0"/>
              </a:rPr>
              <a:t>事件</a:t>
            </a:r>
            <a:r>
              <a:rPr lang="en-US" altLang="zh-CN" sz="2400" b="1" i="1" dirty="0">
                <a:solidFill>
                  <a:srgbClr val="0000FF"/>
                </a:solidFill>
                <a:cs typeface="Arial" panose="020B0604020202020204" pitchFamily="34" charset="0"/>
              </a:rPr>
              <a:t>B</a:t>
            </a:r>
            <a:r>
              <a:rPr lang="zh-CN" altLang="en-US" sz="2400" b="1" dirty="0">
                <a:solidFill>
                  <a:srgbClr val="0000FF"/>
                </a:solidFill>
                <a:cs typeface="Arial" panose="020B0604020202020204" pitchFamily="34" charset="0"/>
              </a:rPr>
              <a:t>关于事件</a:t>
            </a:r>
            <a:r>
              <a:rPr lang="en-US" altLang="zh-CN" sz="2400" b="1" i="1" dirty="0">
                <a:solidFill>
                  <a:srgbClr val="0000FF"/>
                </a:solidFill>
                <a:cs typeface="Arial" panose="020B0604020202020204" pitchFamily="34" charset="0"/>
              </a:rPr>
              <a:t>A</a:t>
            </a:r>
            <a:r>
              <a:rPr lang="zh-CN" altLang="en-US" sz="2400" b="1" dirty="0">
                <a:solidFill>
                  <a:srgbClr val="0000FF"/>
                </a:solidFill>
                <a:cs typeface="Arial" panose="020B0604020202020204" pitchFamily="34" charset="0"/>
              </a:rPr>
              <a:t>是独立的</a:t>
            </a:r>
            <a:r>
              <a:rPr lang="zh-CN" altLang="en-US" sz="2400" b="1" dirty="0">
                <a:solidFill>
                  <a:srgbClr val="000000"/>
                </a:solidFill>
                <a:cs typeface="Arial" panose="020B0604020202020204" pitchFamily="34" charset="0"/>
              </a:rPr>
              <a:t>。</a:t>
            </a:r>
          </a:p>
        </p:txBody>
      </p:sp>
      <p:sp>
        <p:nvSpPr>
          <p:cNvPr id="9" name="Text Box 10">
            <a:extLst>
              <a:ext uri="{FF2B5EF4-FFF2-40B4-BE49-F238E27FC236}">
                <a16:creationId xmlns:a16="http://schemas.microsoft.com/office/drawing/2014/main" id="{6F751560-03C7-4F2A-BB8A-ABBA0D550F3C}"/>
              </a:ext>
            </a:extLst>
          </p:cNvPr>
          <p:cNvSpPr txBox="1">
            <a:spLocks noChangeArrowheads="1"/>
          </p:cNvSpPr>
          <p:nvPr/>
        </p:nvSpPr>
        <p:spPr bwMode="auto">
          <a:xfrm>
            <a:off x="990600" y="5410200"/>
            <a:ext cx="6553200" cy="830997"/>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zh-CN" altLang="en-US" sz="2400" b="1" dirty="0">
                <a:solidFill>
                  <a:srgbClr val="FF0000"/>
                </a:solidFill>
                <a:cs typeface="Arial" panose="020B0604020202020204" pitchFamily="34" charset="0"/>
              </a:rPr>
              <a:t>注意：</a:t>
            </a:r>
            <a:r>
              <a:rPr lang="en-US" altLang="zh-CN" sz="2400" b="1" i="1" dirty="0">
                <a:solidFill>
                  <a:srgbClr val="000000"/>
                </a:solidFill>
                <a:cs typeface="Arial" panose="020B0604020202020204" pitchFamily="34" charset="0"/>
              </a:rPr>
              <a:t>B</a:t>
            </a:r>
            <a:r>
              <a:rPr lang="zh-CN" altLang="en-US" sz="2400" b="1" dirty="0">
                <a:solidFill>
                  <a:srgbClr val="000000"/>
                </a:solidFill>
                <a:cs typeface="Arial" panose="020B0604020202020204" pitchFamily="34" charset="0"/>
              </a:rPr>
              <a:t>关于</a:t>
            </a:r>
            <a:r>
              <a:rPr lang="en-US" altLang="zh-CN" sz="2400" b="1" i="1" dirty="0">
                <a:solidFill>
                  <a:srgbClr val="000000"/>
                </a:solidFill>
                <a:cs typeface="Arial" panose="020B0604020202020204" pitchFamily="34" charset="0"/>
              </a:rPr>
              <a:t>A</a:t>
            </a:r>
            <a:r>
              <a:rPr lang="zh-CN" altLang="en-US" sz="2400" b="1" dirty="0">
                <a:solidFill>
                  <a:srgbClr val="000000"/>
                </a:solidFill>
                <a:cs typeface="Arial" panose="020B0604020202020204" pitchFamily="34" charset="0"/>
              </a:rPr>
              <a:t>独立的含义是事件</a:t>
            </a:r>
            <a:r>
              <a:rPr lang="en-US" altLang="zh-CN" sz="2400" b="1" i="1" dirty="0">
                <a:solidFill>
                  <a:srgbClr val="0000FF"/>
                </a:solidFill>
                <a:cs typeface="Arial" panose="020B0604020202020204" pitchFamily="34" charset="0"/>
              </a:rPr>
              <a:t>B</a:t>
            </a:r>
            <a:r>
              <a:rPr lang="zh-CN" altLang="en-US" sz="2400" b="1" dirty="0">
                <a:solidFill>
                  <a:srgbClr val="0000FF"/>
                </a:solidFill>
                <a:cs typeface="Arial" panose="020B0604020202020204" pitchFamily="34" charset="0"/>
              </a:rPr>
              <a:t>的概率不受附加条件“事件</a:t>
            </a:r>
            <a:r>
              <a:rPr lang="en-US" altLang="zh-CN" sz="2400" b="1" i="1" dirty="0">
                <a:solidFill>
                  <a:srgbClr val="0000FF"/>
                </a:solidFill>
                <a:cs typeface="Arial" panose="020B0604020202020204" pitchFamily="34" charset="0"/>
              </a:rPr>
              <a:t>A</a:t>
            </a:r>
            <a:r>
              <a:rPr lang="zh-CN" altLang="en-US" sz="2400" b="1" dirty="0">
                <a:solidFill>
                  <a:srgbClr val="0000FF"/>
                </a:solidFill>
                <a:cs typeface="Arial" panose="020B0604020202020204" pitchFamily="34" charset="0"/>
              </a:rPr>
              <a:t>已发生”的影响</a:t>
            </a:r>
            <a:r>
              <a:rPr lang="zh-CN" altLang="en-US" sz="2400" b="1" dirty="0">
                <a:solidFill>
                  <a:srgbClr val="000000"/>
                </a:solidFill>
                <a:cs typeface="Arial" panose="020B0604020202020204" pitchFamily="34" charset="0"/>
              </a:rPr>
              <a:t>。</a:t>
            </a:r>
          </a:p>
        </p:txBody>
      </p:sp>
    </p:spTree>
    <p:extLst>
      <p:ext uri="{BB962C8B-B14F-4D97-AF65-F5344CB8AC3E}">
        <p14:creationId xmlns:p14="http://schemas.microsoft.com/office/powerpoint/2010/main" val="3827376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32"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amond(ou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circle(in)">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utoUpdateAnimBg="0"/>
      <p:bldP spid="6" grpId="0"/>
      <p:bldP spid="7" grpId="0"/>
      <p:bldP spid="8" grpId="0"/>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66E044-E94E-49EB-93A3-DA2BD17ABFE6}"/>
              </a:ext>
            </a:extLst>
          </p:cNvPr>
          <p:cNvSpPr>
            <a:spLocks noGrp="1"/>
          </p:cNvSpPr>
          <p:nvPr>
            <p:ph type="title"/>
          </p:nvPr>
        </p:nvSpPr>
        <p:spPr/>
        <p:txBody>
          <a:bodyPr/>
          <a:lstStyle/>
          <a:p>
            <a:r>
              <a:rPr lang="en-US" altLang="zh-CN" dirty="0"/>
              <a:t>3.1 </a:t>
            </a:r>
            <a:r>
              <a:rPr lang="zh-CN" altLang="en-US" dirty="0"/>
              <a:t>概率论学科概述</a:t>
            </a:r>
          </a:p>
        </p:txBody>
      </p:sp>
      <p:sp>
        <p:nvSpPr>
          <p:cNvPr id="3" name="内容占位符 2">
            <a:extLst>
              <a:ext uri="{FF2B5EF4-FFF2-40B4-BE49-F238E27FC236}">
                <a16:creationId xmlns:a16="http://schemas.microsoft.com/office/drawing/2014/main" id="{F3BBE9E4-61F6-4ADE-8301-CD17C790D23C}"/>
              </a:ext>
            </a:extLst>
          </p:cNvPr>
          <p:cNvSpPr>
            <a:spLocks noGrp="1"/>
          </p:cNvSpPr>
          <p:nvPr>
            <p:ph idx="1"/>
          </p:nvPr>
        </p:nvSpPr>
        <p:spPr/>
        <p:txBody>
          <a:bodyPr/>
          <a:lstStyle/>
          <a:p>
            <a:r>
              <a:rPr lang="zh-CN" altLang="en-US" dirty="0"/>
              <a:t>概率论应用</a:t>
            </a:r>
            <a:endParaRPr lang="en-US" altLang="zh-CN" dirty="0"/>
          </a:p>
          <a:p>
            <a:pPr lvl="1"/>
            <a:r>
              <a:rPr kumimoji="1" lang="zh-CN" altLang="en-US" dirty="0">
                <a:solidFill>
                  <a:srgbClr val="0000FF"/>
                </a:solidFill>
                <a:latin typeface="Times New Roman" panose="02020603050405020304" pitchFamily="18" charset="0"/>
              </a:rPr>
              <a:t>求职面试</a:t>
            </a:r>
            <a:r>
              <a:rPr kumimoji="1" lang="zh-CN" altLang="en-US" dirty="0">
                <a:latin typeface="Times New Roman" panose="02020603050405020304" pitchFamily="18" charset="0"/>
              </a:rPr>
              <a:t>：</a:t>
            </a:r>
            <a:r>
              <a:rPr kumimoji="1" lang="en-US" altLang="zh-CN" dirty="0">
                <a:latin typeface="Times New Roman" panose="02020603050405020304" pitchFamily="18" charset="0"/>
              </a:rPr>
              <a:t>100</a:t>
            </a:r>
            <a:r>
              <a:rPr kumimoji="1" lang="zh-CN" altLang="en-US" dirty="0">
                <a:latin typeface="Times New Roman" panose="02020603050405020304" pitchFamily="18" charset="0"/>
              </a:rPr>
              <a:t>人报名，录取</a:t>
            </a:r>
            <a:r>
              <a:rPr kumimoji="1" lang="en-US" altLang="zh-CN" dirty="0">
                <a:latin typeface="Times New Roman" panose="02020603050405020304" pitchFamily="18" charset="0"/>
              </a:rPr>
              <a:t>2</a:t>
            </a:r>
            <a:r>
              <a:rPr kumimoji="1" lang="zh-CN" altLang="en-US" dirty="0">
                <a:latin typeface="Times New Roman" panose="02020603050405020304" pitchFamily="18" charset="0"/>
              </a:rPr>
              <a:t>人，胜算多大？</a:t>
            </a:r>
            <a:endParaRPr kumimoji="1" lang="en-US" altLang="zh-CN" dirty="0">
              <a:latin typeface="Times New Roman" panose="02020603050405020304" pitchFamily="18" charset="0"/>
            </a:endParaRPr>
          </a:p>
          <a:p>
            <a:pPr lvl="1"/>
            <a:r>
              <a:rPr kumimoji="1" lang="zh-CN" altLang="en-US" dirty="0">
                <a:solidFill>
                  <a:srgbClr val="0000FF"/>
                </a:solidFill>
                <a:latin typeface="Times New Roman" panose="02020603050405020304" pitchFamily="18" charset="0"/>
              </a:rPr>
              <a:t>气象、水文、地震预报、人口控制及预测</a:t>
            </a:r>
            <a:r>
              <a:rPr kumimoji="1" lang="zh-CN" altLang="en-US" dirty="0">
                <a:latin typeface="Times New Roman" panose="02020603050405020304" pitchFamily="18" charset="0"/>
              </a:rPr>
              <a:t>都与 概率论 紧密相关</a:t>
            </a:r>
            <a:r>
              <a:rPr kumimoji="1" lang="en-US" altLang="zh-CN" dirty="0">
                <a:latin typeface="Times New Roman" panose="02020603050405020304" pitchFamily="18" charset="0"/>
              </a:rPr>
              <a:t>;</a:t>
            </a:r>
          </a:p>
          <a:p>
            <a:pPr lvl="1"/>
            <a:r>
              <a:rPr kumimoji="1" lang="zh-CN" altLang="en-US" dirty="0">
                <a:solidFill>
                  <a:srgbClr val="0000FF"/>
                </a:solidFill>
                <a:latin typeface="Times New Roman" panose="02020603050405020304" pitchFamily="18" charset="0"/>
              </a:rPr>
              <a:t>产品的抽样</a:t>
            </a:r>
            <a:r>
              <a:rPr kumimoji="1" lang="zh-CN" altLang="en-US" dirty="0">
                <a:latin typeface="Times New Roman" panose="02020603050405020304" pitchFamily="18" charset="0"/>
              </a:rPr>
              <a:t>验收，新研制的药品能否在临床中应用，均需要用到 假设检验</a:t>
            </a:r>
            <a:r>
              <a:rPr kumimoji="1" lang="en-US" altLang="zh-CN" dirty="0">
                <a:latin typeface="Times New Roman" panose="02020603050405020304" pitchFamily="18" charset="0"/>
              </a:rPr>
              <a:t>; </a:t>
            </a:r>
            <a:endParaRPr kumimoji="1" lang="zh-CN" altLang="en-US" dirty="0">
              <a:latin typeface="Times New Roman" panose="02020603050405020304" pitchFamily="18" charset="0"/>
            </a:endParaRPr>
          </a:p>
          <a:p>
            <a:pPr lvl="1"/>
            <a:r>
              <a:rPr kumimoji="1" lang="zh-CN" altLang="en-US" dirty="0">
                <a:latin typeface="Times New Roman" panose="02020603050405020304" pitchFamily="18" charset="0"/>
              </a:rPr>
              <a:t>寻求最佳生产方案要进行</a:t>
            </a:r>
            <a:r>
              <a:rPr kumimoji="1" lang="zh-CN" altLang="en-US" dirty="0">
                <a:solidFill>
                  <a:srgbClr val="0000FF"/>
                </a:solidFill>
                <a:latin typeface="Times New Roman" panose="02020603050405020304" pitchFamily="18" charset="0"/>
              </a:rPr>
              <a:t>实验设计</a:t>
            </a:r>
            <a:r>
              <a:rPr kumimoji="1" lang="zh-CN" altLang="en-US" dirty="0">
                <a:latin typeface="Times New Roman" panose="02020603050405020304" pitchFamily="18" charset="0"/>
              </a:rPr>
              <a:t>和数据处理</a:t>
            </a:r>
            <a:r>
              <a:rPr kumimoji="1" lang="en-US" altLang="zh-CN" dirty="0">
                <a:latin typeface="Times New Roman" panose="02020603050405020304" pitchFamily="18" charset="0"/>
              </a:rPr>
              <a:t>;</a:t>
            </a:r>
          </a:p>
          <a:p>
            <a:pPr lvl="1"/>
            <a:r>
              <a:rPr kumimoji="1" lang="zh-CN" altLang="en-US" dirty="0">
                <a:latin typeface="Times New Roman" panose="02020603050405020304" pitchFamily="18" charset="0"/>
              </a:rPr>
              <a:t>处理</a:t>
            </a:r>
            <a:r>
              <a:rPr kumimoji="1" lang="zh-CN" altLang="en-US" dirty="0">
                <a:solidFill>
                  <a:srgbClr val="0000FF"/>
                </a:solidFill>
                <a:latin typeface="Times New Roman" panose="02020603050405020304" pitchFamily="18" charset="0"/>
              </a:rPr>
              <a:t>通信问题</a:t>
            </a:r>
            <a:r>
              <a:rPr kumimoji="1" lang="en-US" altLang="zh-CN" dirty="0">
                <a:latin typeface="Times New Roman" panose="02020603050405020304" pitchFamily="18" charset="0"/>
              </a:rPr>
              <a:t>, </a:t>
            </a:r>
            <a:r>
              <a:rPr kumimoji="1" lang="zh-CN" altLang="en-US" dirty="0">
                <a:latin typeface="Times New Roman" panose="02020603050405020304" pitchFamily="18" charset="0"/>
              </a:rPr>
              <a:t>需要研究信息论</a:t>
            </a:r>
            <a:r>
              <a:rPr kumimoji="1" lang="en-US" altLang="zh-CN" dirty="0">
                <a:latin typeface="Times New Roman" panose="02020603050405020304" pitchFamily="18" charset="0"/>
              </a:rPr>
              <a:t>;</a:t>
            </a:r>
          </a:p>
          <a:p>
            <a:pPr lvl="1"/>
            <a:r>
              <a:rPr kumimoji="1" lang="zh-CN" altLang="en-US" dirty="0">
                <a:latin typeface="Times New Roman" panose="02020603050405020304" pitchFamily="18" charset="0"/>
              </a:rPr>
              <a:t>探讨</a:t>
            </a:r>
            <a:r>
              <a:rPr kumimoji="1" lang="zh-CN" altLang="en-US" dirty="0">
                <a:solidFill>
                  <a:srgbClr val="0000FF"/>
                </a:solidFill>
                <a:latin typeface="Times New Roman" panose="02020603050405020304" pitchFamily="18" charset="0"/>
              </a:rPr>
              <a:t>太阳黑子</a:t>
            </a:r>
            <a:r>
              <a:rPr kumimoji="1" lang="zh-CN" altLang="en-US" dirty="0">
                <a:latin typeface="Times New Roman" panose="02020603050405020304" pitchFamily="18" charset="0"/>
              </a:rPr>
              <a:t>的变化规律时，时间序列分析方法非常有用</a:t>
            </a:r>
            <a:r>
              <a:rPr kumimoji="1" lang="en-US" altLang="zh-CN" dirty="0">
                <a:latin typeface="Times New Roman" panose="02020603050405020304" pitchFamily="18" charset="0"/>
              </a:rPr>
              <a:t>;</a:t>
            </a:r>
          </a:p>
          <a:p>
            <a:endParaRPr lang="en-US" altLang="zh-CN" dirty="0"/>
          </a:p>
          <a:p>
            <a:r>
              <a:rPr lang="zh-CN" altLang="en-US" dirty="0"/>
              <a:t>问题的共同特性</a:t>
            </a:r>
            <a:endParaRPr lang="en-US" altLang="zh-CN" dirty="0"/>
          </a:p>
          <a:p>
            <a:pPr lvl="1"/>
            <a:r>
              <a:rPr kumimoji="1" lang="zh-CN" altLang="en-US" dirty="0">
                <a:latin typeface="Times New Roman" panose="02020603050405020304" pitchFamily="18" charset="0"/>
              </a:rPr>
              <a:t>每一个问题都涉及</a:t>
            </a:r>
            <a:r>
              <a:rPr kumimoji="1" lang="zh-CN" altLang="en-US" b="1" dirty="0">
                <a:solidFill>
                  <a:srgbClr val="FF0000"/>
                </a:solidFill>
                <a:latin typeface="Times New Roman" panose="02020603050405020304" pitchFamily="18" charset="0"/>
              </a:rPr>
              <a:t>不确定性</a:t>
            </a:r>
            <a:r>
              <a:rPr kumimoji="1" lang="zh-CN" altLang="en-US" dirty="0">
                <a:latin typeface="Times New Roman" panose="02020603050405020304" pitchFamily="18" charset="0"/>
              </a:rPr>
              <a:t>或</a:t>
            </a:r>
            <a:r>
              <a:rPr kumimoji="1" lang="zh-CN" altLang="en-US" b="1" dirty="0">
                <a:solidFill>
                  <a:srgbClr val="FF0000"/>
                </a:solidFill>
                <a:latin typeface="Times New Roman" panose="02020603050405020304" pitchFamily="18" charset="0"/>
              </a:rPr>
              <a:t>可能性</a:t>
            </a:r>
            <a:r>
              <a:rPr kumimoji="1" lang="zh-CN" altLang="en-US" dirty="0">
                <a:latin typeface="Times New Roman" panose="02020603050405020304" pitchFamily="18" charset="0"/>
                <a:ea typeface="楷体_GB2312" pitchFamily="49" charset="-122"/>
              </a:rPr>
              <a:t>。</a:t>
            </a:r>
            <a:endParaRPr kumimoji="1" lang="en-US" altLang="zh-CN" dirty="0">
              <a:latin typeface="Times New Roman" panose="02020603050405020304" pitchFamily="18" charset="0"/>
              <a:ea typeface="楷体_GB2312" pitchFamily="49" charset="-122"/>
            </a:endParaRPr>
          </a:p>
          <a:p>
            <a:pPr lvl="1"/>
            <a:endParaRPr kumimoji="1" lang="en-US" altLang="zh-CN" dirty="0">
              <a:latin typeface="Times New Roman" panose="02020603050405020304" pitchFamily="18" charset="0"/>
              <a:ea typeface="楷体_GB2312" pitchFamily="49" charset="-122"/>
            </a:endParaRPr>
          </a:p>
          <a:p>
            <a:pPr lvl="1"/>
            <a:endParaRPr kumimoji="1" lang="zh-CN" altLang="en-US" sz="2400" b="1" dirty="0">
              <a:latin typeface="Times New Roman" panose="02020603050405020304" pitchFamily="18" charset="0"/>
              <a:ea typeface="楷体_GB2312" pitchFamily="49" charset="-122"/>
            </a:endParaRPr>
          </a:p>
          <a:p>
            <a:pPr lvl="1"/>
            <a:endParaRPr kumimoji="1" lang="zh-CN" altLang="en-US" dirty="0">
              <a:latin typeface="Times New Roman" panose="02020603050405020304" pitchFamily="18" charset="0"/>
              <a:ea typeface="楷体_GB2312" pitchFamily="49" charset="-122"/>
            </a:endParaRPr>
          </a:p>
          <a:p>
            <a:pPr lvl="1"/>
            <a:endParaRPr lang="zh-CN" altLang="en-US" dirty="0"/>
          </a:p>
        </p:txBody>
      </p:sp>
    </p:spTree>
    <p:extLst>
      <p:ext uri="{BB962C8B-B14F-4D97-AF65-F5344CB8AC3E}">
        <p14:creationId xmlns:p14="http://schemas.microsoft.com/office/powerpoint/2010/main" val="235530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9BAF3C-DB5E-485B-9B04-2F8A764FF66E}"/>
              </a:ext>
            </a:extLst>
          </p:cNvPr>
          <p:cNvSpPr>
            <a:spLocks noGrp="1"/>
          </p:cNvSpPr>
          <p:nvPr>
            <p:ph type="title"/>
          </p:nvPr>
        </p:nvSpPr>
        <p:spPr/>
        <p:txBody>
          <a:bodyPr/>
          <a:lstStyle/>
          <a:p>
            <a:r>
              <a:rPr lang="en-US" altLang="zh-CN" dirty="0"/>
              <a:t>3.3-3 </a:t>
            </a:r>
            <a:r>
              <a:rPr lang="zh-CN" altLang="en-US" dirty="0"/>
              <a:t>事件独立性</a:t>
            </a:r>
          </a:p>
        </p:txBody>
      </p:sp>
      <p:sp>
        <p:nvSpPr>
          <p:cNvPr id="3" name="内容占位符 2">
            <a:extLst>
              <a:ext uri="{FF2B5EF4-FFF2-40B4-BE49-F238E27FC236}">
                <a16:creationId xmlns:a16="http://schemas.microsoft.com/office/drawing/2014/main" id="{BFD66E6B-E9FA-49F2-AB5C-1BAB26DE9A86}"/>
              </a:ext>
            </a:extLst>
          </p:cNvPr>
          <p:cNvSpPr>
            <a:spLocks noGrp="1"/>
          </p:cNvSpPr>
          <p:nvPr>
            <p:ph idx="1"/>
          </p:nvPr>
        </p:nvSpPr>
        <p:spPr/>
        <p:txBody>
          <a:bodyPr/>
          <a:lstStyle/>
          <a:p>
            <a:r>
              <a:rPr lang="zh-CN" altLang="en-US" dirty="0">
                <a:solidFill>
                  <a:srgbClr val="0000FF"/>
                </a:solidFill>
                <a:latin typeface="Arial" panose="020B0604020202020204" pitchFamily="34" charset="0"/>
                <a:cs typeface="Arial" panose="020B0604020202020204" pitchFamily="34" charset="0"/>
              </a:rPr>
              <a:t>等价定义</a:t>
            </a:r>
          </a:p>
          <a:p>
            <a:endParaRPr lang="zh-CN" altLang="en-US" dirty="0"/>
          </a:p>
        </p:txBody>
      </p:sp>
      <p:sp>
        <p:nvSpPr>
          <p:cNvPr id="5" name="Text Box 4">
            <a:extLst>
              <a:ext uri="{FF2B5EF4-FFF2-40B4-BE49-F238E27FC236}">
                <a16:creationId xmlns:a16="http://schemas.microsoft.com/office/drawing/2014/main" id="{33C66A8F-9382-41BF-8C33-62B9464C7090}"/>
              </a:ext>
            </a:extLst>
          </p:cNvPr>
          <p:cNvSpPr txBox="1">
            <a:spLocks noChangeArrowheads="1"/>
          </p:cNvSpPr>
          <p:nvPr/>
        </p:nvSpPr>
        <p:spPr bwMode="auto">
          <a:xfrm>
            <a:off x="572070" y="1161659"/>
            <a:ext cx="7467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zh-CN" altLang="en-US" sz="2400" dirty="0">
                <a:solidFill>
                  <a:srgbClr val="FF0000"/>
                </a:solidFill>
                <a:cs typeface="Arial" panose="020B0604020202020204" pitchFamily="34" charset="0"/>
              </a:rPr>
              <a:t>定理</a:t>
            </a:r>
            <a:r>
              <a:rPr lang="en-US" altLang="zh-CN" sz="2400" dirty="0">
                <a:cs typeface="Arial" panose="020B0604020202020204" pitchFamily="34" charset="0"/>
              </a:rPr>
              <a:t> </a:t>
            </a:r>
            <a:r>
              <a:rPr lang="zh-CN" altLang="en-US" sz="2400" dirty="0">
                <a:solidFill>
                  <a:srgbClr val="000000"/>
                </a:solidFill>
                <a:cs typeface="Arial" panose="020B0604020202020204" pitchFamily="34" charset="0"/>
              </a:rPr>
              <a:t>设</a:t>
            </a:r>
            <a:r>
              <a:rPr lang="en-US" altLang="zh-CN" sz="2400" i="1" dirty="0">
                <a:solidFill>
                  <a:srgbClr val="000000"/>
                </a:solidFill>
                <a:cs typeface="Arial" panose="020B0604020202020204" pitchFamily="34" charset="0"/>
              </a:rPr>
              <a:t>A</a:t>
            </a:r>
            <a:r>
              <a:rPr lang="zh-CN" altLang="en-US" sz="2400" dirty="0">
                <a:solidFill>
                  <a:srgbClr val="000000"/>
                </a:solidFill>
                <a:cs typeface="Arial" panose="020B0604020202020204" pitchFamily="34" charset="0"/>
              </a:rPr>
              <a:t>，</a:t>
            </a:r>
            <a:r>
              <a:rPr lang="en-US" altLang="zh-CN" sz="2400" i="1" dirty="0">
                <a:solidFill>
                  <a:srgbClr val="000000"/>
                </a:solidFill>
                <a:cs typeface="Arial" panose="020B0604020202020204" pitchFamily="34" charset="0"/>
              </a:rPr>
              <a:t>B</a:t>
            </a:r>
            <a:r>
              <a:rPr lang="zh-CN" altLang="en-US" sz="2400" dirty="0">
                <a:solidFill>
                  <a:srgbClr val="000000"/>
                </a:solidFill>
                <a:cs typeface="Arial" panose="020B0604020202020204" pitchFamily="34" charset="0"/>
              </a:rPr>
              <a:t>是两个随机事件，若</a:t>
            </a:r>
            <a:r>
              <a:rPr lang="en-US" altLang="zh-CN" sz="2400" i="1" dirty="0">
                <a:solidFill>
                  <a:srgbClr val="000000"/>
                </a:solidFill>
                <a:cs typeface="Arial" panose="020B0604020202020204" pitchFamily="34" charset="0"/>
              </a:rPr>
              <a:t>P</a:t>
            </a:r>
            <a:r>
              <a:rPr lang="en-US" altLang="zh-CN" sz="2400" dirty="0">
                <a:solidFill>
                  <a:srgbClr val="000000"/>
                </a:solidFill>
                <a:cs typeface="Arial" panose="020B0604020202020204" pitchFamily="34" charset="0"/>
              </a:rPr>
              <a:t>(</a:t>
            </a:r>
            <a:r>
              <a:rPr lang="en-US" altLang="zh-CN" sz="2400" i="1" dirty="0">
                <a:solidFill>
                  <a:srgbClr val="000000"/>
                </a:solidFill>
                <a:cs typeface="Arial" panose="020B0604020202020204" pitchFamily="34" charset="0"/>
              </a:rPr>
              <a:t>A</a:t>
            </a:r>
            <a:r>
              <a:rPr lang="en-US" altLang="zh-CN" sz="2400" dirty="0">
                <a:solidFill>
                  <a:srgbClr val="000000"/>
                </a:solidFill>
                <a:cs typeface="Arial" panose="020B0604020202020204" pitchFamily="34" charset="0"/>
              </a:rPr>
              <a:t>)&gt;0</a:t>
            </a:r>
            <a:r>
              <a:rPr lang="zh-CN" altLang="en-US" sz="2400" dirty="0">
                <a:solidFill>
                  <a:srgbClr val="000000"/>
                </a:solidFill>
                <a:cs typeface="Arial" panose="020B0604020202020204" pitchFamily="34" charset="0"/>
              </a:rPr>
              <a:t>，则事件</a:t>
            </a:r>
            <a:r>
              <a:rPr lang="en-US" altLang="zh-CN" sz="2400" i="1" dirty="0">
                <a:solidFill>
                  <a:srgbClr val="000000"/>
                </a:solidFill>
                <a:cs typeface="Arial" panose="020B0604020202020204" pitchFamily="34" charset="0"/>
              </a:rPr>
              <a:t>B</a:t>
            </a:r>
            <a:r>
              <a:rPr lang="zh-CN" altLang="en-US" sz="2400" dirty="0">
                <a:solidFill>
                  <a:srgbClr val="000000"/>
                </a:solidFill>
                <a:cs typeface="Arial" panose="020B0604020202020204" pitchFamily="34" charset="0"/>
              </a:rPr>
              <a:t>关于事件</a:t>
            </a:r>
            <a:r>
              <a:rPr lang="en-US" altLang="zh-CN" sz="2400" i="1" dirty="0">
                <a:solidFill>
                  <a:srgbClr val="000000"/>
                </a:solidFill>
                <a:cs typeface="Arial" panose="020B0604020202020204" pitchFamily="34" charset="0"/>
              </a:rPr>
              <a:t>A</a:t>
            </a:r>
            <a:r>
              <a:rPr lang="zh-CN" altLang="en-US" sz="2400" dirty="0">
                <a:solidFill>
                  <a:srgbClr val="000000"/>
                </a:solidFill>
                <a:cs typeface="Arial" panose="020B0604020202020204" pitchFamily="34" charset="0"/>
              </a:rPr>
              <a:t>独立的充要条件是</a:t>
            </a:r>
          </a:p>
        </p:txBody>
      </p:sp>
      <p:sp>
        <p:nvSpPr>
          <p:cNvPr id="6" name="Text Box 5">
            <a:extLst>
              <a:ext uri="{FF2B5EF4-FFF2-40B4-BE49-F238E27FC236}">
                <a16:creationId xmlns:a16="http://schemas.microsoft.com/office/drawing/2014/main" id="{9A853E31-A3E2-4D11-B3FA-08E73C83530A}"/>
              </a:ext>
            </a:extLst>
          </p:cNvPr>
          <p:cNvSpPr txBox="1">
            <a:spLocks noChangeArrowheads="1"/>
          </p:cNvSpPr>
          <p:nvPr/>
        </p:nvSpPr>
        <p:spPr bwMode="auto">
          <a:xfrm>
            <a:off x="2819400" y="2203896"/>
            <a:ext cx="2819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zh-CN" sz="2400" i="1" dirty="0">
                <a:cs typeface="Arial" panose="020B0604020202020204" pitchFamily="34" charset="0"/>
              </a:rPr>
              <a:t>P</a:t>
            </a:r>
            <a:r>
              <a:rPr lang="en-US" altLang="zh-CN" sz="2400" dirty="0">
                <a:cs typeface="Arial" panose="020B0604020202020204" pitchFamily="34" charset="0"/>
              </a:rPr>
              <a:t>(</a:t>
            </a:r>
            <a:r>
              <a:rPr lang="en-US" altLang="zh-CN" sz="2400" i="1" dirty="0">
                <a:cs typeface="Arial" panose="020B0604020202020204" pitchFamily="34" charset="0"/>
              </a:rPr>
              <a:t>AB</a:t>
            </a:r>
            <a:r>
              <a:rPr lang="en-US" altLang="zh-CN" sz="2400" dirty="0">
                <a:cs typeface="Arial" panose="020B0604020202020204" pitchFamily="34" charset="0"/>
              </a:rPr>
              <a:t>)=</a:t>
            </a:r>
            <a:r>
              <a:rPr lang="en-US" altLang="zh-CN" sz="2400" i="1" dirty="0">
                <a:cs typeface="Arial" panose="020B0604020202020204" pitchFamily="34" charset="0"/>
              </a:rPr>
              <a:t>P</a:t>
            </a:r>
            <a:r>
              <a:rPr lang="en-US" altLang="zh-CN" sz="2400" dirty="0">
                <a:cs typeface="Arial" panose="020B0604020202020204" pitchFamily="34" charset="0"/>
              </a:rPr>
              <a:t>(</a:t>
            </a:r>
            <a:r>
              <a:rPr lang="en-US" altLang="zh-CN" sz="2400" i="1" dirty="0">
                <a:cs typeface="Arial" panose="020B0604020202020204" pitchFamily="34" charset="0"/>
              </a:rPr>
              <a:t>A</a:t>
            </a:r>
            <a:r>
              <a:rPr lang="en-US" altLang="zh-CN" sz="2400" dirty="0">
                <a:cs typeface="Arial" panose="020B0604020202020204" pitchFamily="34" charset="0"/>
              </a:rPr>
              <a:t>)</a:t>
            </a:r>
            <a:r>
              <a:rPr lang="en-US" altLang="zh-CN" sz="2400" i="1" dirty="0">
                <a:cs typeface="Arial" panose="020B0604020202020204" pitchFamily="34" charset="0"/>
              </a:rPr>
              <a:t>P</a:t>
            </a:r>
            <a:r>
              <a:rPr lang="en-US" altLang="zh-CN" sz="2400" dirty="0">
                <a:cs typeface="Arial" panose="020B0604020202020204" pitchFamily="34" charset="0"/>
              </a:rPr>
              <a:t>(</a:t>
            </a:r>
            <a:r>
              <a:rPr lang="en-US" altLang="zh-CN" sz="2400" i="1" dirty="0">
                <a:cs typeface="Arial" panose="020B0604020202020204" pitchFamily="34" charset="0"/>
              </a:rPr>
              <a:t>B</a:t>
            </a:r>
            <a:r>
              <a:rPr lang="en-US" altLang="zh-CN" sz="2400" dirty="0">
                <a:cs typeface="Arial" panose="020B0604020202020204" pitchFamily="34" charset="0"/>
              </a:rPr>
              <a:t>)</a:t>
            </a:r>
          </a:p>
        </p:txBody>
      </p:sp>
      <p:sp>
        <p:nvSpPr>
          <p:cNvPr id="7" name="Text Box 6">
            <a:extLst>
              <a:ext uri="{FF2B5EF4-FFF2-40B4-BE49-F238E27FC236}">
                <a16:creationId xmlns:a16="http://schemas.microsoft.com/office/drawing/2014/main" id="{165DD6FD-91B9-499B-B3D1-37EC908EA7AF}"/>
              </a:ext>
            </a:extLst>
          </p:cNvPr>
          <p:cNvSpPr txBox="1">
            <a:spLocks noChangeArrowheads="1"/>
          </p:cNvSpPr>
          <p:nvPr/>
        </p:nvSpPr>
        <p:spPr bwMode="auto">
          <a:xfrm>
            <a:off x="609600" y="2971800"/>
            <a:ext cx="1447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zh-CN" altLang="en-US" sz="2400" b="1" dirty="0">
                <a:solidFill>
                  <a:srgbClr val="0000FF"/>
                </a:solidFill>
                <a:cs typeface="Arial" panose="020B0604020202020204" pitchFamily="34" charset="0"/>
              </a:rPr>
              <a:t>证明：</a:t>
            </a:r>
          </a:p>
        </p:txBody>
      </p:sp>
      <p:sp>
        <p:nvSpPr>
          <p:cNvPr id="8" name="Text Box 7">
            <a:extLst>
              <a:ext uri="{FF2B5EF4-FFF2-40B4-BE49-F238E27FC236}">
                <a16:creationId xmlns:a16="http://schemas.microsoft.com/office/drawing/2014/main" id="{E6BC7AA7-7431-4CEC-BA5F-D16ABC608623}"/>
              </a:ext>
            </a:extLst>
          </p:cNvPr>
          <p:cNvSpPr txBox="1">
            <a:spLocks noChangeArrowheads="1"/>
          </p:cNvSpPr>
          <p:nvPr/>
        </p:nvSpPr>
        <p:spPr bwMode="auto">
          <a:xfrm>
            <a:off x="1676400" y="2971800"/>
            <a:ext cx="6858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zh-CN" altLang="en-US" sz="2400">
                <a:solidFill>
                  <a:srgbClr val="000000"/>
                </a:solidFill>
                <a:cs typeface="Arial" panose="020B0604020202020204" pitchFamily="34" charset="0"/>
              </a:rPr>
              <a:t>若事件</a:t>
            </a:r>
            <a:r>
              <a:rPr lang="en-US" altLang="zh-CN" sz="2400" i="1">
                <a:solidFill>
                  <a:srgbClr val="000000"/>
                </a:solidFill>
                <a:cs typeface="Arial" panose="020B0604020202020204" pitchFamily="34" charset="0"/>
              </a:rPr>
              <a:t>B</a:t>
            </a:r>
            <a:r>
              <a:rPr lang="zh-CN" altLang="en-US" sz="2400">
                <a:solidFill>
                  <a:srgbClr val="000000"/>
                </a:solidFill>
                <a:cs typeface="Arial" panose="020B0604020202020204" pitchFamily="34" charset="0"/>
              </a:rPr>
              <a:t>关于事件</a:t>
            </a:r>
            <a:r>
              <a:rPr lang="en-US" altLang="zh-CN" sz="2400" i="1">
                <a:solidFill>
                  <a:srgbClr val="000000"/>
                </a:solidFill>
                <a:cs typeface="Arial" panose="020B0604020202020204" pitchFamily="34" charset="0"/>
              </a:rPr>
              <a:t>A</a:t>
            </a:r>
            <a:r>
              <a:rPr lang="zh-CN" altLang="en-US" sz="2400">
                <a:solidFill>
                  <a:srgbClr val="000000"/>
                </a:solidFill>
                <a:cs typeface="Arial" panose="020B0604020202020204" pitchFamily="34" charset="0"/>
              </a:rPr>
              <a:t>独立，即</a:t>
            </a:r>
            <a:r>
              <a:rPr lang="en-US" altLang="zh-CN" sz="2400" i="1">
                <a:solidFill>
                  <a:srgbClr val="000000"/>
                </a:solidFill>
                <a:cs typeface="Arial" panose="020B0604020202020204" pitchFamily="34" charset="0"/>
              </a:rPr>
              <a:t>P</a:t>
            </a:r>
            <a:r>
              <a:rPr lang="en-US" altLang="zh-CN" sz="2400">
                <a:solidFill>
                  <a:srgbClr val="000000"/>
                </a:solidFill>
                <a:cs typeface="Arial" panose="020B0604020202020204" pitchFamily="34" charset="0"/>
              </a:rPr>
              <a:t>(</a:t>
            </a:r>
            <a:r>
              <a:rPr lang="en-US" altLang="zh-CN" sz="2400" i="1">
                <a:solidFill>
                  <a:srgbClr val="000000"/>
                </a:solidFill>
                <a:cs typeface="Arial" panose="020B0604020202020204" pitchFamily="34" charset="0"/>
              </a:rPr>
              <a:t>B|A</a:t>
            </a:r>
            <a:r>
              <a:rPr lang="en-US" altLang="zh-CN" sz="2400">
                <a:solidFill>
                  <a:srgbClr val="000000"/>
                </a:solidFill>
                <a:cs typeface="Arial" panose="020B0604020202020204" pitchFamily="34" charset="0"/>
              </a:rPr>
              <a:t>)=</a:t>
            </a:r>
            <a:r>
              <a:rPr lang="en-US" altLang="zh-CN" sz="2400" i="1">
                <a:solidFill>
                  <a:srgbClr val="000000"/>
                </a:solidFill>
                <a:cs typeface="Arial" panose="020B0604020202020204" pitchFamily="34" charset="0"/>
              </a:rPr>
              <a:t>P(B</a:t>
            </a:r>
            <a:r>
              <a:rPr lang="en-US" altLang="zh-CN" sz="2400">
                <a:solidFill>
                  <a:srgbClr val="000000"/>
                </a:solidFill>
                <a:cs typeface="Arial" panose="020B0604020202020204" pitchFamily="34" charset="0"/>
              </a:rPr>
              <a:t>)</a:t>
            </a:r>
          </a:p>
        </p:txBody>
      </p:sp>
      <p:sp>
        <p:nvSpPr>
          <p:cNvPr id="9" name="Text Box 8">
            <a:extLst>
              <a:ext uri="{FF2B5EF4-FFF2-40B4-BE49-F238E27FC236}">
                <a16:creationId xmlns:a16="http://schemas.microsoft.com/office/drawing/2014/main" id="{5150A0F0-5D4C-408A-8F71-4B914EAF0663}"/>
              </a:ext>
            </a:extLst>
          </p:cNvPr>
          <p:cNvSpPr txBox="1">
            <a:spLocks noChangeArrowheads="1"/>
          </p:cNvSpPr>
          <p:nvPr/>
        </p:nvSpPr>
        <p:spPr bwMode="auto">
          <a:xfrm>
            <a:off x="1676400" y="3581400"/>
            <a:ext cx="3200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zh-CN" altLang="en-US" sz="2400">
                <a:solidFill>
                  <a:srgbClr val="000000"/>
                </a:solidFill>
                <a:cs typeface="Arial" panose="020B0604020202020204" pitchFamily="34" charset="0"/>
              </a:rPr>
              <a:t>则由乘法公式可得</a:t>
            </a:r>
          </a:p>
        </p:txBody>
      </p:sp>
      <p:sp>
        <p:nvSpPr>
          <p:cNvPr id="10" name="Text Box 9">
            <a:extLst>
              <a:ext uri="{FF2B5EF4-FFF2-40B4-BE49-F238E27FC236}">
                <a16:creationId xmlns:a16="http://schemas.microsoft.com/office/drawing/2014/main" id="{632176E5-2957-43AD-B25D-58C81039AADA}"/>
              </a:ext>
            </a:extLst>
          </p:cNvPr>
          <p:cNvSpPr txBox="1">
            <a:spLocks noChangeArrowheads="1"/>
          </p:cNvSpPr>
          <p:nvPr/>
        </p:nvSpPr>
        <p:spPr bwMode="auto">
          <a:xfrm>
            <a:off x="2209800" y="4191000"/>
            <a:ext cx="4648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zh-CN" sz="2400" i="1">
                <a:solidFill>
                  <a:srgbClr val="000000"/>
                </a:solidFill>
                <a:cs typeface="Arial" panose="020B0604020202020204" pitchFamily="34" charset="0"/>
              </a:rPr>
              <a:t>P</a:t>
            </a:r>
            <a:r>
              <a:rPr lang="en-US" altLang="zh-CN" sz="2400">
                <a:solidFill>
                  <a:srgbClr val="000000"/>
                </a:solidFill>
                <a:cs typeface="Arial" panose="020B0604020202020204" pitchFamily="34" charset="0"/>
              </a:rPr>
              <a:t>(</a:t>
            </a:r>
            <a:r>
              <a:rPr lang="en-US" altLang="zh-CN" sz="2400" i="1">
                <a:solidFill>
                  <a:srgbClr val="000000"/>
                </a:solidFill>
                <a:cs typeface="Arial" panose="020B0604020202020204" pitchFamily="34" charset="0"/>
              </a:rPr>
              <a:t>AB</a:t>
            </a:r>
            <a:r>
              <a:rPr lang="en-US" altLang="zh-CN" sz="2400">
                <a:solidFill>
                  <a:srgbClr val="000000"/>
                </a:solidFill>
                <a:cs typeface="Arial" panose="020B0604020202020204" pitchFamily="34" charset="0"/>
              </a:rPr>
              <a:t>)=</a:t>
            </a:r>
            <a:r>
              <a:rPr lang="en-US" altLang="zh-CN" sz="2400" i="1">
                <a:solidFill>
                  <a:srgbClr val="000000"/>
                </a:solidFill>
                <a:cs typeface="Arial" panose="020B0604020202020204" pitchFamily="34" charset="0"/>
              </a:rPr>
              <a:t>P</a:t>
            </a:r>
            <a:r>
              <a:rPr lang="en-US" altLang="zh-CN" sz="2400">
                <a:solidFill>
                  <a:srgbClr val="000000"/>
                </a:solidFill>
                <a:cs typeface="Arial" panose="020B0604020202020204" pitchFamily="34" charset="0"/>
              </a:rPr>
              <a:t>(</a:t>
            </a:r>
            <a:r>
              <a:rPr lang="en-US" altLang="zh-CN" sz="2400" i="1">
                <a:solidFill>
                  <a:srgbClr val="000000"/>
                </a:solidFill>
                <a:cs typeface="Arial" panose="020B0604020202020204" pitchFamily="34" charset="0"/>
              </a:rPr>
              <a:t>A</a:t>
            </a:r>
            <a:r>
              <a:rPr lang="en-US" altLang="zh-CN" sz="2400">
                <a:solidFill>
                  <a:srgbClr val="000000"/>
                </a:solidFill>
                <a:cs typeface="Arial" panose="020B0604020202020204" pitchFamily="34" charset="0"/>
              </a:rPr>
              <a:t>)</a:t>
            </a:r>
            <a:r>
              <a:rPr lang="en-US" altLang="zh-CN" sz="2400" i="1">
                <a:solidFill>
                  <a:srgbClr val="000000"/>
                </a:solidFill>
                <a:cs typeface="Arial" panose="020B0604020202020204" pitchFamily="34" charset="0"/>
              </a:rPr>
              <a:t>P</a:t>
            </a:r>
            <a:r>
              <a:rPr lang="en-US" altLang="zh-CN" sz="2400">
                <a:solidFill>
                  <a:srgbClr val="000000"/>
                </a:solidFill>
                <a:cs typeface="Arial" panose="020B0604020202020204" pitchFamily="34" charset="0"/>
              </a:rPr>
              <a:t>(</a:t>
            </a:r>
            <a:r>
              <a:rPr lang="en-US" altLang="zh-CN" sz="2400" i="1">
                <a:solidFill>
                  <a:srgbClr val="000000"/>
                </a:solidFill>
                <a:cs typeface="Arial" panose="020B0604020202020204" pitchFamily="34" charset="0"/>
              </a:rPr>
              <a:t>B</a:t>
            </a:r>
            <a:r>
              <a:rPr lang="en-US" altLang="zh-CN" sz="2400">
                <a:solidFill>
                  <a:srgbClr val="000000"/>
                </a:solidFill>
                <a:cs typeface="Arial" panose="020B0604020202020204" pitchFamily="34" charset="0"/>
              </a:rPr>
              <a:t>|</a:t>
            </a:r>
            <a:r>
              <a:rPr lang="en-US" altLang="zh-CN" sz="2400" i="1">
                <a:solidFill>
                  <a:srgbClr val="000000"/>
                </a:solidFill>
                <a:cs typeface="Arial" panose="020B0604020202020204" pitchFamily="34" charset="0"/>
              </a:rPr>
              <a:t>A</a:t>
            </a:r>
            <a:r>
              <a:rPr lang="en-US" altLang="zh-CN" sz="2400">
                <a:solidFill>
                  <a:srgbClr val="000000"/>
                </a:solidFill>
                <a:cs typeface="Arial" panose="020B0604020202020204" pitchFamily="34" charset="0"/>
              </a:rPr>
              <a:t>)=</a:t>
            </a:r>
            <a:r>
              <a:rPr lang="en-US" altLang="zh-CN" sz="2400" i="1">
                <a:solidFill>
                  <a:srgbClr val="000000"/>
                </a:solidFill>
                <a:cs typeface="Arial" panose="020B0604020202020204" pitchFamily="34" charset="0"/>
              </a:rPr>
              <a:t>P</a:t>
            </a:r>
            <a:r>
              <a:rPr lang="en-US" altLang="zh-CN" sz="2400">
                <a:solidFill>
                  <a:srgbClr val="000000"/>
                </a:solidFill>
                <a:cs typeface="Arial" panose="020B0604020202020204" pitchFamily="34" charset="0"/>
              </a:rPr>
              <a:t>(</a:t>
            </a:r>
            <a:r>
              <a:rPr lang="en-US" altLang="zh-CN" sz="2400" i="1">
                <a:solidFill>
                  <a:srgbClr val="000000"/>
                </a:solidFill>
                <a:cs typeface="Arial" panose="020B0604020202020204" pitchFamily="34" charset="0"/>
              </a:rPr>
              <a:t>A</a:t>
            </a:r>
            <a:r>
              <a:rPr lang="en-US" altLang="zh-CN" sz="2400">
                <a:solidFill>
                  <a:srgbClr val="000000"/>
                </a:solidFill>
                <a:cs typeface="Arial" panose="020B0604020202020204" pitchFamily="34" charset="0"/>
              </a:rPr>
              <a:t>)</a:t>
            </a:r>
            <a:r>
              <a:rPr lang="en-US" altLang="zh-CN" sz="2400" i="1">
                <a:solidFill>
                  <a:srgbClr val="000000"/>
                </a:solidFill>
                <a:cs typeface="Arial" panose="020B0604020202020204" pitchFamily="34" charset="0"/>
              </a:rPr>
              <a:t>P</a:t>
            </a:r>
            <a:r>
              <a:rPr lang="en-US" altLang="zh-CN" sz="2400">
                <a:solidFill>
                  <a:srgbClr val="000000"/>
                </a:solidFill>
                <a:cs typeface="Arial" panose="020B0604020202020204" pitchFamily="34" charset="0"/>
              </a:rPr>
              <a:t>(</a:t>
            </a:r>
            <a:r>
              <a:rPr lang="en-US" altLang="zh-CN" sz="2400" i="1">
                <a:solidFill>
                  <a:srgbClr val="000000"/>
                </a:solidFill>
                <a:cs typeface="Arial" panose="020B0604020202020204" pitchFamily="34" charset="0"/>
              </a:rPr>
              <a:t>B</a:t>
            </a:r>
            <a:r>
              <a:rPr lang="en-US" altLang="zh-CN" sz="2400">
                <a:solidFill>
                  <a:srgbClr val="000000"/>
                </a:solidFill>
                <a:cs typeface="Arial" panose="020B0604020202020204" pitchFamily="34" charset="0"/>
              </a:rPr>
              <a:t>)</a:t>
            </a:r>
          </a:p>
        </p:txBody>
      </p:sp>
      <p:sp>
        <p:nvSpPr>
          <p:cNvPr id="11" name="Text Box 10">
            <a:extLst>
              <a:ext uri="{FF2B5EF4-FFF2-40B4-BE49-F238E27FC236}">
                <a16:creationId xmlns:a16="http://schemas.microsoft.com/office/drawing/2014/main" id="{A535B32F-ACE3-4948-B28A-9B2A411C91A1}"/>
              </a:ext>
            </a:extLst>
          </p:cNvPr>
          <p:cNvSpPr txBox="1">
            <a:spLocks noChangeArrowheads="1"/>
          </p:cNvSpPr>
          <p:nvPr/>
        </p:nvSpPr>
        <p:spPr bwMode="auto">
          <a:xfrm>
            <a:off x="1600200" y="4800600"/>
            <a:ext cx="6934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zh-CN" altLang="en-US" sz="2400">
                <a:solidFill>
                  <a:srgbClr val="000000"/>
                </a:solidFill>
                <a:cs typeface="Arial" panose="020B0604020202020204" pitchFamily="34" charset="0"/>
              </a:rPr>
              <a:t>反之，若</a:t>
            </a:r>
            <a:r>
              <a:rPr lang="en-US" altLang="zh-CN" sz="2400" i="1">
                <a:solidFill>
                  <a:srgbClr val="000000"/>
                </a:solidFill>
                <a:cs typeface="Arial" panose="020B0604020202020204" pitchFamily="34" charset="0"/>
              </a:rPr>
              <a:t>P</a:t>
            </a:r>
            <a:r>
              <a:rPr lang="en-US" altLang="zh-CN" sz="2400">
                <a:solidFill>
                  <a:srgbClr val="000000"/>
                </a:solidFill>
                <a:cs typeface="Arial" panose="020B0604020202020204" pitchFamily="34" charset="0"/>
              </a:rPr>
              <a:t>(</a:t>
            </a:r>
            <a:r>
              <a:rPr lang="en-US" altLang="zh-CN" sz="2400" i="1">
                <a:solidFill>
                  <a:srgbClr val="000000"/>
                </a:solidFill>
                <a:cs typeface="Arial" panose="020B0604020202020204" pitchFamily="34" charset="0"/>
              </a:rPr>
              <a:t>AB</a:t>
            </a:r>
            <a:r>
              <a:rPr lang="en-US" altLang="zh-CN" sz="2400">
                <a:solidFill>
                  <a:srgbClr val="000000"/>
                </a:solidFill>
                <a:cs typeface="Arial" panose="020B0604020202020204" pitchFamily="34" charset="0"/>
              </a:rPr>
              <a:t>)=</a:t>
            </a:r>
            <a:r>
              <a:rPr lang="en-US" altLang="zh-CN" sz="2400" i="1">
                <a:solidFill>
                  <a:srgbClr val="000000"/>
                </a:solidFill>
                <a:cs typeface="Arial" panose="020B0604020202020204" pitchFamily="34" charset="0"/>
              </a:rPr>
              <a:t>P</a:t>
            </a:r>
            <a:r>
              <a:rPr lang="en-US" altLang="zh-CN" sz="2400">
                <a:solidFill>
                  <a:srgbClr val="000000"/>
                </a:solidFill>
                <a:cs typeface="Arial" panose="020B0604020202020204" pitchFamily="34" charset="0"/>
              </a:rPr>
              <a:t>(</a:t>
            </a:r>
            <a:r>
              <a:rPr lang="en-US" altLang="zh-CN" sz="2400" i="1">
                <a:solidFill>
                  <a:srgbClr val="000000"/>
                </a:solidFill>
                <a:cs typeface="Arial" panose="020B0604020202020204" pitchFamily="34" charset="0"/>
              </a:rPr>
              <a:t>A</a:t>
            </a:r>
            <a:r>
              <a:rPr lang="en-US" altLang="zh-CN" sz="2400">
                <a:solidFill>
                  <a:srgbClr val="000000"/>
                </a:solidFill>
                <a:cs typeface="Arial" panose="020B0604020202020204" pitchFamily="34" charset="0"/>
              </a:rPr>
              <a:t>)</a:t>
            </a:r>
            <a:r>
              <a:rPr lang="en-US" altLang="zh-CN" sz="2400" i="1">
                <a:solidFill>
                  <a:srgbClr val="000000"/>
                </a:solidFill>
                <a:cs typeface="Arial" panose="020B0604020202020204" pitchFamily="34" charset="0"/>
              </a:rPr>
              <a:t>P</a:t>
            </a:r>
            <a:r>
              <a:rPr lang="en-US" altLang="zh-CN" sz="2400">
                <a:solidFill>
                  <a:srgbClr val="000000"/>
                </a:solidFill>
                <a:cs typeface="Arial" panose="020B0604020202020204" pitchFamily="34" charset="0"/>
              </a:rPr>
              <a:t>(</a:t>
            </a:r>
            <a:r>
              <a:rPr lang="en-US" altLang="zh-CN" sz="2400" i="1">
                <a:solidFill>
                  <a:srgbClr val="000000"/>
                </a:solidFill>
                <a:cs typeface="Arial" panose="020B0604020202020204" pitchFamily="34" charset="0"/>
              </a:rPr>
              <a:t>B</a:t>
            </a:r>
            <a:r>
              <a:rPr lang="en-US" altLang="zh-CN" sz="2400">
                <a:solidFill>
                  <a:srgbClr val="000000"/>
                </a:solidFill>
                <a:cs typeface="Arial" panose="020B0604020202020204" pitchFamily="34" charset="0"/>
              </a:rPr>
              <a:t>)</a:t>
            </a:r>
            <a:r>
              <a:rPr lang="zh-CN" altLang="en-US" sz="2400">
                <a:solidFill>
                  <a:srgbClr val="000000"/>
                </a:solidFill>
                <a:cs typeface="Arial" panose="020B0604020202020204" pitchFamily="34" charset="0"/>
              </a:rPr>
              <a:t>，已知</a:t>
            </a:r>
            <a:r>
              <a:rPr lang="en-US" altLang="zh-CN" sz="2400" i="1">
                <a:solidFill>
                  <a:srgbClr val="000000"/>
                </a:solidFill>
                <a:cs typeface="Arial" panose="020B0604020202020204" pitchFamily="34" charset="0"/>
              </a:rPr>
              <a:t>P</a:t>
            </a:r>
            <a:r>
              <a:rPr lang="en-US" altLang="zh-CN" sz="2400">
                <a:solidFill>
                  <a:srgbClr val="000000"/>
                </a:solidFill>
                <a:cs typeface="Arial" panose="020B0604020202020204" pitchFamily="34" charset="0"/>
              </a:rPr>
              <a:t>(</a:t>
            </a:r>
            <a:r>
              <a:rPr lang="en-US" altLang="zh-CN" sz="2400" i="1">
                <a:solidFill>
                  <a:srgbClr val="000000"/>
                </a:solidFill>
                <a:cs typeface="Arial" panose="020B0604020202020204" pitchFamily="34" charset="0"/>
              </a:rPr>
              <a:t>A</a:t>
            </a:r>
            <a:r>
              <a:rPr lang="en-US" altLang="zh-CN" sz="2400">
                <a:solidFill>
                  <a:srgbClr val="000000"/>
                </a:solidFill>
                <a:cs typeface="Arial" panose="020B0604020202020204" pitchFamily="34" charset="0"/>
              </a:rPr>
              <a:t>)&gt;0</a:t>
            </a:r>
          </a:p>
        </p:txBody>
      </p:sp>
      <p:sp>
        <p:nvSpPr>
          <p:cNvPr id="12" name="Text Box 11">
            <a:extLst>
              <a:ext uri="{FF2B5EF4-FFF2-40B4-BE49-F238E27FC236}">
                <a16:creationId xmlns:a16="http://schemas.microsoft.com/office/drawing/2014/main" id="{F680A613-4392-498C-B06E-4FD8D25D42D4}"/>
              </a:ext>
            </a:extLst>
          </p:cNvPr>
          <p:cNvSpPr txBox="1">
            <a:spLocks noChangeArrowheads="1"/>
          </p:cNvSpPr>
          <p:nvPr/>
        </p:nvSpPr>
        <p:spPr bwMode="auto">
          <a:xfrm>
            <a:off x="1676400" y="5638800"/>
            <a:ext cx="2057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zh-CN" altLang="en-US" sz="2400" dirty="0">
                <a:solidFill>
                  <a:srgbClr val="000000"/>
                </a:solidFill>
                <a:cs typeface="Arial" panose="020B0604020202020204" pitchFamily="34" charset="0"/>
              </a:rPr>
              <a:t>则可以得到</a:t>
            </a:r>
          </a:p>
        </p:txBody>
      </p:sp>
      <p:graphicFrame>
        <p:nvGraphicFramePr>
          <p:cNvPr id="13" name="Object 15">
            <a:extLst>
              <a:ext uri="{FF2B5EF4-FFF2-40B4-BE49-F238E27FC236}">
                <a16:creationId xmlns:a16="http://schemas.microsoft.com/office/drawing/2014/main" id="{00FD0DE9-9559-42B2-8D72-7D976052E4FC}"/>
              </a:ext>
            </a:extLst>
          </p:cNvPr>
          <p:cNvGraphicFramePr>
            <a:graphicFrameLocks noChangeAspect="1"/>
          </p:cNvGraphicFramePr>
          <p:nvPr>
            <p:extLst>
              <p:ext uri="{D42A27DB-BD31-4B8C-83A1-F6EECF244321}">
                <p14:modId xmlns:p14="http://schemas.microsoft.com/office/powerpoint/2010/main" val="670651483"/>
              </p:ext>
            </p:extLst>
          </p:nvPr>
        </p:nvGraphicFramePr>
        <p:xfrm>
          <a:off x="3733800" y="5410200"/>
          <a:ext cx="3810000" cy="973138"/>
        </p:xfrm>
        <a:graphic>
          <a:graphicData uri="http://schemas.openxmlformats.org/presentationml/2006/ole">
            <mc:AlternateContent xmlns:mc="http://schemas.openxmlformats.org/markup-compatibility/2006">
              <mc:Choice xmlns:v="urn:schemas-microsoft-com:vml" Requires="v">
                <p:oleObj spid="_x0000_s29792" name="公式" r:id="rId4" imgW="1688760" imgH="431640" progId="Equation.3">
                  <p:embed/>
                </p:oleObj>
              </mc:Choice>
              <mc:Fallback>
                <p:oleObj name="公式" r:id="rId4" imgW="1688760" imgH="431640" progId="Equation.3">
                  <p:embed/>
                  <p:pic>
                    <p:nvPicPr>
                      <p:cNvPr id="107535" name="Object 15">
                        <a:extLst>
                          <a:ext uri="{FF2B5EF4-FFF2-40B4-BE49-F238E27FC236}">
                            <a16:creationId xmlns:a16="http://schemas.microsoft.com/office/drawing/2014/main" id="{1A0161DD-314C-4982-9277-2CFB168B96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5410200"/>
                        <a:ext cx="3810000" cy="973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0964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strips(downLeft)">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checkerboard(across)">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0"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edge">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additive="base">
                                        <p:cTn id="44" dur="500" fill="hold"/>
                                        <p:tgtEl>
                                          <p:spTgt spid="12"/>
                                        </p:tgtEl>
                                        <p:attrNameLst>
                                          <p:attrName>ppt_x</p:attrName>
                                        </p:attrNameLst>
                                      </p:cBhvr>
                                      <p:tavLst>
                                        <p:tav tm="0">
                                          <p:val>
                                            <p:strVal val="#ppt_x"/>
                                          </p:val>
                                        </p:tav>
                                        <p:tav tm="100000">
                                          <p:val>
                                            <p:strVal val="#ppt_x"/>
                                          </p:val>
                                        </p:tav>
                                      </p:tavLst>
                                    </p:anim>
                                    <p:anim calcmode="lin" valueType="num">
                                      <p:cBhvr additive="base">
                                        <p:cTn id="4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blinds(horizontal)">
                                      <p:cBhvr>
                                        <p:cTn id="5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C2B33E-FC0F-4447-A8EE-F3534AD2E953}"/>
              </a:ext>
            </a:extLst>
          </p:cNvPr>
          <p:cNvSpPr>
            <a:spLocks noGrp="1"/>
          </p:cNvSpPr>
          <p:nvPr>
            <p:ph type="title"/>
          </p:nvPr>
        </p:nvSpPr>
        <p:spPr/>
        <p:txBody>
          <a:bodyPr/>
          <a:lstStyle/>
          <a:p>
            <a:r>
              <a:rPr lang="en-US" altLang="zh-CN" dirty="0"/>
              <a:t>3.3-3 </a:t>
            </a:r>
            <a:r>
              <a:rPr lang="zh-CN" altLang="en-US" dirty="0"/>
              <a:t>事件独立性</a:t>
            </a:r>
          </a:p>
        </p:txBody>
      </p:sp>
      <p:sp>
        <p:nvSpPr>
          <p:cNvPr id="3" name="内容占位符 2">
            <a:extLst>
              <a:ext uri="{FF2B5EF4-FFF2-40B4-BE49-F238E27FC236}">
                <a16:creationId xmlns:a16="http://schemas.microsoft.com/office/drawing/2014/main" id="{9D86A230-0ED8-4E51-88FC-5EDE004E81F1}"/>
              </a:ext>
            </a:extLst>
          </p:cNvPr>
          <p:cNvSpPr>
            <a:spLocks noGrp="1"/>
          </p:cNvSpPr>
          <p:nvPr>
            <p:ph idx="1"/>
          </p:nvPr>
        </p:nvSpPr>
        <p:spPr/>
        <p:txBody>
          <a:bodyPr/>
          <a:lstStyle/>
          <a:p>
            <a:r>
              <a:rPr lang="zh-CN" altLang="en-US" dirty="0">
                <a:cs typeface="Arial" panose="020B0604020202020204" pitchFamily="34" charset="0"/>
              </a:rPr>
              <a:t>事件独立性的</a:t>
            </a:r>
            <a:r>
              <a:rPr lang="zh-CN" altLang="en-US" dirty="0">
                <a:solidFill>
                  <a:srgbClr val="0000FF"/>
                </a:solidFill>
                <a:cs typeface="Arial" panose="020B0604020202020204" pitchFamily="34" charset="0"/>
              </a:rPr>
              <a:t>另一定义</a:t>
            </a:r>
          </a:p>
          <a:p>
            <a:endParaRPr lang="zh-CN" altLang="en-US" dirty="0"/>
          </a:p>
        </p:txBody>
      </p:sp>
      <p:sp>
        <p:nvSpPr>
          <p:cNvPr id="4" name="Text Box 4">
            <a:extLst>
              <a:ext uri="{FF2B5EF4-FFF2-40B4-BE49-F238E27FC236}">
                <a16:creationId xmlns:a16="http://schemas.microsoft.com/office/drawing/2014/main" id="{DDA630D7-2888-487B-B194-6E5EDB1DDCB6}"/>
              </a:ext>
            </a:extLst>
          </p:cNvPr>
          <p:cNvSpPr txBox="1">
            <a:spLocks noChangeArrowheads="1"/>
          </p:cNvSpPr>
          <p:nvPr/>
        </p:nvSpPr>
        <p:spPr bwMode="auto">
          <a:xfrm>
            <a:off x="914400" y="1371654"/>
            <a:ext cx="7696200" cy="1430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accent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0"/>
              </a:spcBef>
            </a:pPr>
            <a:r>
              <a:rPr lang="zh-CN" altLang="en-US" sz="2400" b="1" dirty="0">
                <a:solidFill>
                  <a:srgbClr val="FF0000"/>
                </a:solidFill>
                <a:cs typeface="Arial" panose="020B0604020202020204" pitchFamily="34" charset="0"/>
              </a:rPr>
              <a:t>定义</a:t>
            </a:r>
            <a:r>
              <a:rPr lang="en-US" altLang="zh-CN" sz="2400" b="1" dirty="0">
                <a:solidFill>
                  <a:srgbClr val="FF0000"/>
                </a:solidFill>
                <a:cs typeface="Arial" panose="020B0604020202020204" pitchFamily="34" charset="0"/>
              </a:rPr>
              <a:t>2</a:t>
            </a:r>
            <a:r>
              <a:rPr lang="en-US" altLang="zh-CN" sz="2400" b="1" dirty="0">
                <a:cs typeface="Arial" panose="020B0604020202020204" pitchFamily="34" charset="0"/>
              </a:rPr>
              <a:t> </a:t>
            </a:r>
            <a:r>
              <a:rPr lang="zh-CN" altLang="zh-CN" sz="2400" b="1" dirty="0">
                <a:solidFill>
                  <a:srgbClr val="000000"/>
                </a:solidFill>
                <a:cs typeface="Arial" panose="020B0604020202020204" pitchFamily="34" charset="0"/>
              </a:rPr>
              <a:t>设</a:t>
            </a:r>
            <a:r>
              <a:rPr lang="zh-CN" altLang="zh-CN" sz="2400" b="1" i="1" dirty="0">
                <a:solidFill>
                  <a:srgbClr val="000000"/>
                </a:solidFill>
                <a:cs typeface="Arial" panose="020B0604020202020204" pitchFamily="34" charset="0"/>
              </a:rPr>
              <a:t>A</a:t>
            </a:r>
            <a:r>
              <a:rPr lang="zh-CN" altLang="zh-CN" sz="2400" b="1" dirty="0">
                <a:solidFill>
                  <a:srgbClr val="000000"/>
                </a:solidFill>
                <a:cs typeface="Arial" panose="020B0604020202020204" pitchFamily="34" charset="0"/>
              </a:rPr>
              <a:t>，</a:t>
            </a:r>
            <a:r>
              <a:rPr lang="zh-CN" altLang="zh-CN" sz="2400" b="1" i="1" dirty="0">
                <a:solidFill>
                  <a:srgbClr val="000000"/>
                </a:solidFill>
                <a:cs typeface="Arial" panose="020B0604020202020204" pitchFamily="34" charset="0"/>
              </a:rPr>
              <a:t>B</a:t>
            </a:r>
            <a:r>
              <a:rPr lang="zh-CN" altLang="zh-CN" sz="2400" b="1" dirty="0">
                <a:solidFill>
                  <a:srgbClr val="000000"/>
                </a:solidFill>
                <a:cs typeface="Arial" panose="020B0604020202020204" pitchFamily="34" charset="0"/>
              </a:rPr>
              <a:t>是两个随机事件，</a:t>
            </a:r>
            <a:r>
              <a:rPr lang="zh-CN" altLang="en-US" sz="2400" b="1" dirty="0">
                <a:solidFill>
                  <a:srgbClr val="000000"/>
                </a:solidFill>
                <a:cs typeface="Arial" panose="020B0604020202020204" pitchFamily="34" charset="0"/>
              </a:rPr>
              <a:t>如果</a:t>
            </a:r>
          </a:p>
          <a:p>
            <a:pPr>
              <a:lnSpc>
                <a:spcPct val="125000"/>
              </a:lnSpc>
              <a:spcBef>
                <a:spcPct val="0"/>
              </a:spcBef>
            </a:pPr>
            <a:r>
              <a:rPr lang="zh-CN" altLang="en-US" sz="2400" b="1" dirty="0">
                <a:solidFill>
                  <a:srgbClr val="000000"/>
                </a:solidFill>
                <a:cs typeface="Arial" panose="020B0604020202020204" pitchFamily="34" charset="0"/>
              </a:rPr>
              <a:t>          </a:t>
            </a:r>
            <a:r>
              <a:rPr lang="en-US" altLang="zh-CN" sz="2400" b="1" i="1" dirty="0">
                <a:solidFill>
                  <a:srgbClr val="000000"/>
                </a:solidFill>
                <a:cs typeface="Arial" panose="020B0604020202020204" pitchFamily="34" charset="0"/>
              </a:rPr>
              <a:t>P</a:t>
            </a:r>
            <a:r>
              <a:rPr lang="en-US" altLang="zh-CN" sz="2400" b="1" dirty="0">
                <a:solidFill>
                  <a:srgbClr val="000000"/>
                </a:solidFill>
                <a:cs typeface="Arial" panose="020B0604020202020204" pitchFamily="34" charset="0"/>
              </a:rPr>
              <a:t>(</a:t>
            </a:r>
            <a:r>
              <a:rPr lang="en-US" altLang="zh-CN" sz="2400" b="1" i="1" dirty="0">
                <a:solidFill>
                  <a:srgbClr val="000000"/>
                </a:solidFill>
                <a:cs typeface="Arial" panose="020B0604020202020204" pitchFamily="34" charset="0"/>
              </a:rPr>
              <a:t>AB</a:t>
            </a:r>
            <a:r>
              <a:rPr lang="en-US" altLang="zh-CN" sz="2400" b="1" dirty="0">
                <a:solidFill>
                  <a:srgbClr val="000000"/>
                </a:solidFill>
                <a:cs typeface="Arial" panose="020B0604020202020204" pitchFamily="34" charset="0"/>
              </a:rPr>
              <a:t>)=</a:t>
            </a:r>
            <a:r>
              <a:rPr lang="en-US" altLang="zh-CN" sz="2400" b="1" i="1" dirty="0">
                <a:solidFill>
                  <a:srgbClr val="000000"/>
                </a:solidFill>
                <a:cs typeface="Arial" panose="020B0604020202020204" pitchFamily="34" charset="0"/>
              </a:rPr>
              <a:t>P</a:t>
            </a:r>
            <a:r>
              <a:rPr lang="en-US" altLang="zh-CN" sz="2400" b="1" dirty="0">
                <a:solidFill>
                  <a:srgbClr val="000000"/>
                </a:solidFill>
                <a:cs typeface="Arial" panose="020B0604020202020204" pitchFamily="34" charset="0"/>
              </a:rPr>
              <a:t>(</a:t>
            </a:r>
            <a:r>
              <a:rPr lang="en-US" altLang="zh-CN" sz="2400" b="1" i="1" dirty="0">
                <a:solidFill>
                  <a:srgbClr val="000000"/>
                </a:solidFill>
                <a:cs typeface="Arial" panose="020B0604020202020204" pitchFamily="34" charset="0"/>
              </a:rPr>
              <a:t>A</a:t>
            </a:r>
            <a:r>
              <a:rPr lang="en-US" altLang="zh-CN" sz="2400" b="1" dirty="0">
                <a:solidFill>
                  <a:srgbClr val="000000"/>
                </a:solidFill>
                <a:cs typeface="Arial" panose="020B0604020202020204" pitchFamily="34" charset="0"/>
              </a:rPr>
              <a:t>)P(</a:t>
            </a:r>
            <a:r>
              <a:rPr lang="en-US" altLang="zh-CN" sz="2400" b="1" i="1" dirty="0">
                <a:solidFill>
                  <a:srgbClr val="000000"/>
                </a:solidFill>
                <a:cs typeface="Arial" panose="020B0604020202020204" pitchFamily="34" charset="0"/>
              </a:rPr>
              <a:t>B</a:t>
            </a:r>
            <a:r>
              <a:rPr lang="en-US" altLang="zh-CN" sz="2400" b="1" dirty="0">
                <a:solidFill>
                  <a:srgbClr val="000000"/>
                </a:solidFill>
                <a:cs typeface="Arial" panose="020B0604020202020204" pitchFamily="34" charset="0"/>
              </a:rPr>
              <a:t>)</a:t>
            </a:r>
          </a:p>
          <a:p>
            <a:pPr>
              <a:lnSpc>
                <a:spcPct val="125000"/>
              </a:lnSpc>
              <a:spcBef>
                <a:spcPct val="0"/>
              </a:spcBef>
            </a:pPr>
            <a:r>
              <a:rPr lang="zh-CN" altLang="en-US" sz="2400" b="1" dirty="0">
                <a:solidFill>
                  <a:srgbClr val="000000"/>
                </a:solidFill>
                <a:cs typeface="Arial" panose="020B0604020202020204" pitchFamily="34" charset="0"/>
              </a:rPr>
              <a:t>则称事件</a:t>
            </a:r>
            <a:r>
              <a:rPr lang="en-US" altLang="zh-CN" sz="2400" b="1" i="1" dirty="0">
                <a:solidFill>
                  <a:srgbClr val="000000"/>
                </a:solidFill>
                <a:cs typeface="Arial" panose="020B0604020202020204" pitchFamily="34" charset="0"/>
              </a:rPr>
              <a:t>A</a:t>
            </a:r>
            <a:r>
              <a:rPr lang="zh-CN" altLang="en-US" sz="2400" b="1" dirty="0">
                <a:solidFill>
                  <a:srgbClr val="000000"/>
                </a:solidFill>
                <a:cs typeface="Arial" panose="020B0604020202020204" pitchFamily="34" charset="0"/>
              </a:rPr>
              <a:t>和</a:t>
            </a:r>
            <a:r>
              <a:rPr lang="en-US" altLang="zh-CN" sz="2400" b="1" i="1" dirty="0">
                <a:solidFill>
                  <a:srgbClr val="000000"/>
                </a:solidFill>
                <a:cs typeface="Arial" panose="020B0604020202020204" pitchFamily="34" charset="0"/>
              </a:rPr>
              <a:t>B</a:t>
            </a:r>
            <a:r>
              <a:rPr lang="zh-CN" altLang="en-US" sz="2400" b="1" dirty="0">
                <a:solidFill>
                  <a:srgbClr val="000000"/>
                </a:solidFill>
                <a:cs typeface="Arial" panose="020B0604020202020204" pitchFamily="34" charset="0"/>
              </a:rPr>
              <a:t>是相互独立的，简称</a:t>
            </a:r>
            <a:r>
              <a:rPr lang="en-US" altLang="zh-CN" sz="2400" b="1" i="1" dirty="0">
                <a:solidFill>
                  <a:srgbClr val="000000"/>
                </a:solidFill>
                <a:cs typeface="Arial" panose="020B0604020202020204" pitchFamily="34" charset="0"/>
              </a:rPr>
              <a:t>A</a:t>
            </a:r>
            <a:r>
              <a:rPr lang="zh-CN" altLang="en-US" sz="2400" b="1" dirty="0">
                <a:solidFill>
                  <a:srgbClr val="000000"/>
                </a:solidFill>
                <a:cs typeface="Arial" panose="020B0604020202020204" pitchFamily="34" charset="0"/>
              </a:rPr>
              <a:t>与</a:t>
            </a:r>
            <a:r>
              <a:rPr lang="en-US" altLang="zh-CN" sz="2400" b="1" i="1" dirty="0">
                <a:solidFill>
                  <a:srgbClr val="000000"/>
                </a:solidFill>
                <a:cs typeface="Arial" panose="020B0604020202020204" pitchFamily="34" charset="0"/>
              </a:rPr>
              <a:t>B</a:t>
            </a:r>
            <a:r>
              <a:rPr lang="zh-CN" altLang="en-US" sz="2400" b="1" dirty="0">
                <a:solidFill>
                  <a:srgbClr val="000000"/>
                </a:solidFill>
                <a:cs typeface="Arial" panose="020B0604020202020204" pitchFamily="34" charset="0"/>
              </a:rPr>
              <a:t>独立。</a:t>
            </a:r>
          </a:p>
        </p:txBody>
      </p:sp>
      <p:sp>
        <p:nvSpPr>
          <p:cNvPr id="6" name="Text Box 6">
            <a:extLst>
              <a:ext uri="{FF2B5EF4-FFF2-40B4-BE49-F238E27FC236}">
                <a16:creationId xmlns:a16="http://schemas.microsoft.com/office/drawing/2014/main" id="{7960C03B-86B9-47D0-B93F-75CFF0608468}"/>
              </a:ext>
            </a:extLst>
          </p:cNvPr>
          <p:cNvSpPr txBox="1">
            <a:spLocks noChangeArrowheads="1"/>
          </p:cNvSpPr>
          <p:nvPr/>
        </p:nvSpPr>
        <p:spPr bwMode="auto">
          <a:xfrm>
            <a:off x="937910" y="3429000"/>
            <a:ext cx="7086600" cy="830997"/>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zh-CN" altLang="en-US" sz="2400" b="1">
                <a:solidFill>
                  <a:srgbClr val="FF0000"/>
                </a:solidFill>
                <a:cs typeface="Arial" panose="020B0604020202020204" pitchFamily="34" charset="0"/>
              </a:rPr>
              <a:t>注意：</a:t>
            </a:r>
            <a:r>
              <a:rPr lang="zh-CN" altLang="en-US" sz="2400" b="1">
                <a:solidFill>
                  <a:srgbClr val="000000"/>
                </a:solidFill>
                <a:cs typeface="Arial" panose="020B0604020202020204" pitchFamily="34" charset="0"/>
              </a:rPr>
              <a:t>作为表达更简洁、适用范围更广的定义，我们以后均采用该定义为事件之间的独立性的定义。</a:t>
            </a:r>
          </a:p>
        </p:txBody>
      </p:sp>
      <p:sp>
        <p:nvSpPr>
          <p:cNvPr id="7" name="Text Box 8">
            <a:extLst>
              <a:ext uri="{FF2B5EF4-FFF2-40B4-BE49-F238E27FC236}">
                <a16:creationId xmlns:a16="http://schemas.microsoft.com/office/drawing/2014/main" id="{C27F0E7D-A349-405B-8FB0-CFDCE0B1B4C2}"/>
              </a:ext>
            </a:extLst>
          </p:cNvPr>
          <p:cNvSpPr txBox="1">
            <a:spLocks noChangeArrowheads="1"/>
          </p:cNvSpPr>
          <p:nvPr/>
        </p:nvSpPr>
        <p:spPr bwMode="auto">
          <a:xfrm>
            <a:off x="990600" y="5181654"/>
            <a:ext cx="4615366" cy="461665"/>
          </a:xfrm>
          <a:prstGeom prst="rect">
            <a:avLst/>
          </a:prstGeom>
          <a:noFill/>
          <a:ln w="9525" algn="ctr">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2400" b="1" i="1" dirty="0">
                <a:solidFill>
                  <a:srgbClr val="000000"/>
                </a:solidFill>
                <a:cs typeface="Arial" panose="020B0604020202020204" pitchFamily="34" charset="0"/>
              </a:rPr>
              <a:t>P</a:t>
            </a:r>
            <a:r>
              <a:rPr lang="en-US" altLang="zh-CN" sz="2400" b="1" dirty="0">
                <a:solidFill>
                  <a:srgbClr val="000000"/>
                </a:solidFill>
                <a:cs typeface="Arial" panose="020B0604020202020204" pitchFamily="34" charset="0"/>
              </a:rPr>
              <a:t>(</a:t>
            </a:r>
            <a:r>
              <a:rPr lang="en-US" altLang="zh-CN" sz="2400" b="1" i="1" dirty="0">
                <a:solidFill>
                  <a:srgbClr val="000000"/>
                </a:solidFill>
                <a:cs typeface="Arial" panose="020B0604020202020204" pitchFamily="34" charset="0"/>
              </a:rPr>
              <a:t>A</a:t>
            </a:r>
            <a:r>
              <a:rPr lang="en-US" altLang="zh-CN" sz="2400" b="1" dirty="0">
                <a:solidFill>
                  <a:srgbClr val="000000"/>
                </a:solidFill>
                <a:cs typeface="Arial" panose="020B0604020202020204" pitchFamily="34" charset="0"/>
              </a:rPr>
              <a:t>)&gt;0</a:t>
            </a:r>
            <a:r>
              <a:rPr lang="zh-CN" altLang="en-US" sz="2400" b="1" dirty="0">
                <a:solidFill>
                  <a:srgbClr val="000000"/>
                </a:solidFill>
                <a:cs typeface="Arial" panose="020B0604020202020204" pitchFamily="34" charset="0"/>
              </a:rPr>
              <a:t>时，定义</a:t>
            </a:r>
            <a:r>
              <a:rPr lang="en-US" altLang="zh-CN" sz="2400" b="1" dirty="0">
                <a:solidFill>
                  <a:srgbClr val="000000"/>
                </a:solidFill>
                <a:cs typeface="Arial" panose="020B0604020202020204" pitchFamily="34" charset="0"/>
              </a:rPr>
              <a:t>1</a:t>
            </a:r>
            <a:r>
              <a:rPr lang="zh-CN" altLang="en-US" sz="2400" b="1" dirty="0">
                <a:solidFill>
                  <a:srgbClr val="000000"/>
                </a:solidFill>
                <a:cs typeface="Arial" panose="020B0604020202020204" pitchFamily="34" charset="0"/>
              </a:rPr>
              <a:t>与定义</a:t>
            </a:r>
            <a:r>
              <a:rPr lang="en-US" altLang="zh-CN" sz="2400" b="1" dirty="0">
                <a:solidFill>
                  <a:srgbClr val="000000"/>
                </a:solidFill>
                <a:cs typeface="Arial" panose="020B0604020202020204" pitchFamily="34" charset="0"/>
              </a:rPr>
              <a:t>2</a:t>
            </a:r>
            <a:r>
              <a:rPr lang="zh-CN" altLang="en-US" sz="2400" b="1" dirty="0">
                <a:solidFill>
                  <a:srgbClr val="000000"/>
                </a:solidFill>
                <a:cs typeface="Arial" panose="020B0604020202020204" pitchFamily="34" charset="0"/>
              </a:rPr>
              <a:t>一致。</a:t>
            </a:r>
          </a:p>
        </p:txBody>
      </p:sp>
    </p:spTree>
    <p:extLst>
      <p:ext uri="{BB962C8B-B14F-4D97-AF65-F5344CB8AC3E}">
        <p14:creationId xmlns:p14="http://schemas.microsoft.com/office/powerpoint/2010/main" val="1896498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amond(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23E9A9-0D2E-4935-9D37-30D383CB066A}"/>
              </a:ext>
            </a:extLst>
          </p:cNvPr>
          <p:cNvSpPr>
            <a:spLocks noGrp="1"/>
          </p:cNvSpPr>
          <p:nvPr>
            <p:ph type="title"/>
          </p:nvPr>
        </p:nvSpPr>
        <p:spPr/>
        <p:txBody>
          <a:bodyPr/>
          <a:lstStyle/>
          <a:p>
            <a:r>
              <a:rPr lang="en-US" altLang="zh-CN" dirty="0"/>
              <a:t>3.3-3 </a:t>
            </a:r>
            <a:r>
              <a:rPr lang="zh-CN" altLang="en-US" dirty="0"/>
              <a:t>事件独立性</a:t>
            </a:r>
          </a:p>
        </p:txBody>
      </p:sp>
      <p:sp>
        <p:nvSpPr>
          <p:cNvPr id="3" name="内容占位符 2">
            <a:extLst>
              <a:ext uri="{FF2B5EF4-FFF2-40B4-BE49-F238E27FC236}">
                <a16:creationId xmlns:a16="http://schemas.microsoft.com/office/drawing/2014/main" id="{F3F5E5EB-B160-4FB8-8898-223AFFDF244F}"/>
              </a:ext>
            </a:extLst>
          </p:cNvPr>
          <p:cNvSpPr>
            <a:spLocks noGrp="1"/>
          </p:cNvSpPr>
          <p:nvPr>
            <p:ph idx="1"/>
          </p:nvPr>
        </p:nvSpPr>
        <p:spPr/>
        <p:txBody>
          <a:bodyPr/>
          <a:lstStyle/>
          <a:p>
            <a:r>
              <a:rPr lang="zh-CN" altLang="en-US" dirty="0">
                <a:cs typeface="Arial" panose="020B0604020202020204" pitchFamily="34" charset="0"/>
              </a:rPr>
              <a:t>独立与互斥的关系</a:t>
            </a:r>
          </a:p>
          <a:p>
            <a:endParaRPr lang="zh-CN" altLang="en-US" dirty="0"/>
          </a:p>
        </p:txBody>
      </p:sp>
      <p:sp>
        <p:nvSpPr>
          <p:cNvPr id="5" name="Text Box 5">
            <a:extLst>
              <a:ext uri="{FF2B5EF4-FFF2-40B4-BE49-F238E27FC236}">
                <a16:creationId xmlns:a16="http://schemas.microsoft.com/office/drawing/2014/main" id="{1D9E1767-72A1-45B1-BD1D-AC56F3F72E19}"/>
              </a:ext>
            </a:extLst>
          </p:cNvPr>
          <p:cNvSpPr txBox="1">
            <a:spLocks noChangeArrowheads="1"/>
          </p:cNvSpPr>
          <p:nvPr/>
        </p:nvSpPr>
        <p:spPr bwMode="auto">
          <a:xfrm>
            <a:off x="702570" y="1197272"/>
            <a:ext cx="3929063" cy="461665"/>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0"/>
              </a:spcBef>
            </a:pPr>
            <a:r>
              <a:rPr kumimoji="0" lang="zh-CN" altLang="en-US" sz="2400" b="1" dirty="0">
                <a:solidFill>
                  <a:srgbClr val="0000FF"/>
                </a:solidFill>
                <a:cs typeface="Arial" panose="020B0604020202020204" pitchFamily="34" charset="0"/>
              </a:rPr>
              <a:t>这是两个不同的概念！</a:t>
            </a:r>
          </a:p>
        </p:txBody>
      </p:sp>
      <p:sp>
        <p:nvSpPr>
          <p:cNvPr id="6" name="Rectangle 6">
            <a:extLst>
              <a:ext uri="{FF2B5EF4-FFF2-40B4-BE49-F238E27FC236}">
                <a16:creationId xmlns:a16="http://schemas.microsoft.com/office/drawing/2014/main" id="{63008185-6F89-4691-92BA-FF0409BC4F99}"/>
              </a:ext>
            </a:extLst>
          </p:cNvPr>
          <p:cNvSpPr>
            <a:spLocks noChangeArrowheads="1"/>
          </p:cNvSpPr>
          <p:nvPr/>
        </p:nvSpPr>
        <p:spPr bwMode="auto">
          <a:xfrm>
            <a:off x="762102" y="2111375"/>
            <a:ext cx="5638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0"/>
              </a:spcBef>
            </a:pPr>
            <a:r>
              <a:rPr kumimoji="0" lang="zh-CN" altLang="en-US" sz="2400" b="1">
                <a:solidFill>
                  <a:srgbClr val="000000"/>
                </a:solidFill>
                <a:cs typeface="Arial" panose="020B0604020202020204" pitchFamily="34" charset="0"/>
              </a:rPr>
              <a:t>两事件相互独立 </a:t>
            </a:r>
            <a:r>
              <a:rPr lang="en-US" altLang="zh-CN" sz="2400" b="1" i="1">
                <a:solidFill>
                  <a:srgbClr val="000000"/>
                </a:solidFill>
                <a:cs typeface="Arial" panose="020B0604020202020204" pitchFamily="34" charset="0"/>
              </a:rPr>
              <a:t>P</a:t>
            </a:r>
            <a:r>
              <a:rPr lang="en-US" altLang="zh-CN" sz="2400" b="1">
                <a:solidFill>
                  <a:srgbClr val="000000"/>
                </a:solidFill>
                <a:cs typeface="Arial" panose="020B0604020202020204" pitchFamily="34" charset="0"/>
              </a:rPr>
              <a:t>(</a:t>
            </a:r>
            <a:r>
              <a:rPr lang="en-US" altLang="zh-CN" sz="2400" b="1" i="1">
                <a:solidFill>
                  <a:srgbClr val="000000"/>
                </a:solidFill>
                <a:cs typeface="Arial" panose="020B0604020202020204" pitchFamily="34" charset="0"/>
              </a:rPr>
              <a:t>AB</a:t>
            </a:r>
            <a:r>
              <a:rPr lang="en-US" altLang="zh-CN" sz="2400" b="1">
                <a:solidFill>
                  <a:srgbClr val="000000"/>
                </a:solidFill>
                <a:cs typeface="Arial" panose="020B0604020202020204" pitchFamily="34" charset="0"/>
              </a:rPr>
              <a:t>)=</a:t>
            </a:r>
            <a:r>
              <a:rPr lang="en-US" altLang="zh-CN" sz="2400" b="1" i="1">
                <a:solidFill>
                  <a:srgbClr val="000000"/>
                </a:solidFill>
                <a:cs typeface="Arial" panose="020B0604020202020204" pitchFamily="34" charset="0"/>
              </a:rPr>
              <a:t>P</a:t>
            </a:r>
            <a:r>
              <a:rPr lang="en-US" altLang="zh-CN" sz="2400" b="1">
                <a:solidFill>
                  <a:srgbClr val="000000"/>
                </a:solidFill>
                <a:cs typeface="Arial" panose="020B0604020202020204" pitchFamily="34" charset="0"/>
              </a:rPr>
              <a:t>(</a:t>
            </a:r>
            <a:r>
              <a:rPr lang="en-US" altLang="zh-CN" sz="2400" b="1" i="1">
                <a:solidFill>
                  <a:srgbClr val="000000"/>
                </a:solidFill>
                <a:cs typeface="Arial" panose="020B0604020202020204" pitchFamily="34" charset="0"/>
              </a:rPr>
              <a:t>A</a:t>
            </a:r>
            <a:r>
              <a:rPr lang="en-US" altLang="zh-CN" sz="2400" b="1">
                <a:solidFill>
                  <a:srgbClr val="000000"/>
                </a:solidFill>
                <a:cs typeface="Arial" panose="020B0604020202020204" pitchFamily="34" charset="0"/>
              </a:rPr>
              <a:t>)P(</a:t>
            </a:r>
            <a:r>
              <a:rPr lang="en-US" altLang="zh-CN" sz="2400" b="1" i="1">
                <a:solidFill>
                  <a:srgbClr val="000000"/>
                </a:solidFill>
                <a:cs typeface="Arial" panose="020B0604020202020204" pitchFamily="34" charset="0"/>
              </a:rPr>
              <a:t>B</a:t>
            </a:r>
            <a:r>
              <a:rPr lang="en-US" altLang="zh-CN" sz="2400" b="1">
                <a:solidFill>
                  <a:srgbClr val="000000"/>
                </a:solidFill>
                <a:cs typeface="Arial" panose="020B0604020202020204" pitchFamily="34" charset="0"/>
              </a:rPr>
              <a:t>)</a:t>
            </a:r>
          </a:p>
        </p:txBody>
      </p:sp>
      <p:sp>
        <p:nvSpPr>
          <p:cNvPr id="7" name="Rectangle 8">
            <a:extLst>
              <a:ext uri="{FF2B5EF4-FFF2-40B4-BE49-F238E27FC236}">
                <a16:creationId xmlns:a16="http://schemas.microsoft.com/office/drawing/2014/main" id="{6A5AB61C-B495-440E-A72C-1C82D40510C3}"/>
              </a:ext>
            </a:extLst>
          </p:cNvPr>
          <p:cNvSpPr>
            <a:spLocks noChangeArrowheads="1"/>
          </p:cNvSpPr>
          <p:nvPr/>
        </p:nvSpPr>
        <p:spPr bwMode="auto">
          <a:xfrm>
            <a:off x="762102" y="2732088"/>
            <a:ext cx="533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0"/>
              </a:spcBef>
            </a:pPr>
            <a:r>
              <a:rPr kumimoji="0" lang="zh-CN" altLang="en-US" sz="2400" b="1" dirty="0">
                <a:solidFill>
                  <a:srgbClr val="000000"/>
                </a:solidFill>
                <a:cs typeface="Arial" panose="020B0604020202020204" pitchFamily="34" charset="0"/>
              </a:rPr>
              <a:t>两事件互斥     </a:t>
            </a:r>
            <a:r>
              <a:rPr kumimoji="0" lang="en-US" altLang="zh-CN" sz="2400" b="1" i="1" dirty="0">
                <a:solidFill>
                  <a:srgbClr val="000000"/>
                </a:solidFill>
                <a:cs typeface="Arial" panose="020B0604020202020204" pitchFamily="34" charset="0"/>
              </a:rPr>
              <a:t>AB</a:t>
            </a:r>
            <a:r>
              <a:rPr kumimoji="0" lang="en-US" altLang="zh-CN" sz="2400" b="1" dirty="0">
                <a:solidFill>
                  <a:srgbClr val="000000"/>
                </a:solidFill>
                <a:cs typeface="Arial" panose="020B0604020202020204" pitchFamily="34" charset="0"/>
              </a:rPr>
              <a:t>=</a:t>
            </a:r>
            <a:r>
              <a:rPr kumimoji="0" lang="el-GR" altLang="zh-CN" sz="2400" b="1" dirty="0">
                <a:solidFill>
                  <a:srgbClr val="000000"/>
                </a:solidFill>
                <a:cs typeface="Arial" panose="020B0604020202020204" pitchFamily="34" charset="0"/>
              </a:rPr>
              <a:t>Φ</a:t>
            </a:r>
            <a:endParaRPr kumimoji="0" lang="en-US" altLang="zh-CN" sz="2400" b="1" dirty="0">
              <a:solidFill>
                <a:srgbClr val="000000"/>
              </a:solidFill>
              <a:cs typeface="Arial" panose="020B0604020202020204" pitchFamily="34" charset="0"/>
            </a:endParaRPr>
          </a:p>
        </p:txBody>
      </p:sp>
      <p:grpSp>
        <p:nvGrpSpPr>
          <p:cNvPr id="8" name="Group 10">
            <a:extLst>
              <a:ext uri="{FF2B5EF4-FFF2-40B4-BE49-F238E27FC236}">
                <a16:creationId xmlns:a16="http://schemas.microsoft.com/office/drawing/2014/main" id="{87B7AA39-24AF-4FA8-A40C-5655540EDCD4}"/>
              </a:ext>
            </a:extLst>
          </p:cNvPr>
          <p:cNvGrpSpPr>
            <a:grpSpLocks/>
          </p:cNvGrpSpPr>
          <p:nvPr/>
        </p:nvGrpSpPr>
        <p:grpSpPr bwMode="auto">
          <a:xfrm>
            <a:off x="6172302" y="2209800"/>
            <a:ext cx="2209800" cy="914400"/>
            <a:chOff x="4176" y="1056"/>
            <a:chExt cx="1289" cy="576"/>
          </a:xfrm>
        </p:grpSpPr>
        <p:sp>
          <p:nvSpPr>
            <p:cNvPr id="9" name="Text Box 11">
              <a:extLst>
                <a:ext uri="{FF2B5EF4-FFF2-40B4-BE49-F238E27FC236}">
                  <a16:creationId xmlns:a16="http://schemas.microsoft.com/office/drawing/2014/main" id="{0230E1BA-B62F-4B33-A0A6-59C393972996}"/>
                </a:ext>
              </a:extLst>
            </p:cNvPr>
            <p:cNvSpPr txBox="1">
              <a:spLocks noChangeArrowheads="1"/>
            </p:cNvSpPr>
            <p:nvPr/>
          </p:nvSpPr>
          <p:spPr bwMode="auto">
            <a:xfrm>
              <a:off x="4224" y="1056"/>
              <a:ext cx="124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0"/>
                </a:spcBef>
              </a:pPr>
              <a:r>
                <a:rPr kumimoji="0" lang="zh-CN" altLang="en-US" sz="2400" b="1">
                  <a:solidFill>
                    <a:srgbClr val="FF0000"/>
                  </a:solidFill>
                  <a:cs typeface="Arial" panose="020B0604020202020204" pitchFamily="34" charset="0"/>
                </a:rPr>
                <a:t>二者之间没</a:t>
              </a:r>
            </a:p>
            <a:p>
              <a:pPr eaLnBrk="0" hangingPunct="0">
                <a:spcBef>
                  <a:spcPct val="0"/>
                </a:spcBef>
              </a:pPr>
              <a:r>
                <a:rPr kumimoji="0" lang="zh-CN" altLang="en-US" sz="2400" b="1">
                  <a:solidFill>
                    <a:srgbClr val="FF0000"/>
                  </a:solidFill>
                  <a:cs typeface="Arial" panose="020B0604020202020204" pitchFamily="34" charset="0"/>
                </a:rPr>
                <a:t>有必然联系</a:t>
              </a:r>
            </a:p>
          </p:txBody>
        </p:sp>
        <p:grpSp>
          <p:nvGrpSpPr>
            <p:cNvPr id="10" name="Group 12">
              <a:extLst>
                <a:ext uri="{FF2B5EF4-FFF2-40B4-BE49-F238E27FC236}">
                  <a16:creationId xmlns:a16="http://schemas.microsoft.com/office/drawing/2014/main" id="{5E6913FE-432C-461E-A414-D430BAC17E3B}"/>
                </a:ext>
              </a:extLst>
            </p:cNvPr>
            <p:cNvGrpSpPr>
              <a:grpSpLocks/>
            </p:cNvGrpSpPr>
            <p:nvPr/>
          </p:nvGrpSpPr>
          <p:grpSpPr bwMode="auto">
            <a:xfrm>
              <a:off x="4176" y="1104"/>
              <a:ext cx="48" cy="528"/>
              <a:chOff x="4176" y="1104"/>
              <a:chExt cx="48" cy="528"/>
            </a:xfrm>
          </p:grpSpPr>
          <p:sp>
            <p:nvSpPr>
              <p:cNvPr id="11" name="Line 13">
                <a:extLst>
                  <a:ext uri="{FF2B5EF4-FFF2-40B4-BE49-F238E27FC236}">
                    <a16:creationId xmlns:a16="http://schemas.microsoft.com/office/drawing/2014/main" id="{7967CC39-1AC2-4537-BA70-1CDB1944F3FE}"/>
                  </a:ext>
                </a:extLst>
              </p:cNvPr>
              <p:cNvSpPr>
                <a:spLocks noChangeShapeType="1"/>
              </p:cNvSpPr>
              <p:nvPr/>
            </p:nvSpPr>
            <p:spPr bwMode="auto">
              <a:xfrm>
                <a:off x="4224" y="1104"/>
                <a:ext cx="0" cy="528"/>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cs typeface="Arial" panose="020B0604020202020204" pitchFamily="34" charset="0"/>
                </a:endParaRPr>
              </a:p>
            </p:txBody>
          </p:sp>
          <p:sp>
            <p:nvSpPr>
              <p:cNvPr id="12" name="Line 14">
                <a:extLst>
                  <a:ext uri="{FF2B5EF4-FFF2-40B4-BE49-F238E27FC236}">
                    <a16:creationId xmlns:a16="http://schemas.microsoft.com/office/drawing/2014/main" id="{A6812A78-9597-4B52-A7E2-F3D64E515C36}"/>
                  </a:ext>
                </a:extLst>
              </p:cNvPr>
              <p:cNvSpPr>
                <a:spLocks noChangeShapeType="1"/>
              </p:cNvSpPr>
              <p:nvPr/>
            </p:nvSpPr>
            <p:spPr bwMode="auto">
              <a:xfrm>
                <a:off x="4176" y="1632"/>
                <a:ext cx="48" cy="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cs typeface="Arial" panose="020B0604020202020204" pitchFamily="34" charset="0"/>
                </a:endParaRPr>
              </a:p>
            </p:txBody>
          </p:sp>
          <p:sp>
            <p:nvSpPr>
              <p:cNvPr id="13" name="Line 15">
                <a:extLst>
                  <a:ext uri="{FF2B5EF4-FFF2-40B4-BE49-F238E27FC236}">
                    <a16:creationId xmlns:a16="http://schemas.microsoft.com/office/drawing/2014/main" id="{7AD57B57-5265-427C-8062-CEF8145506FC}"/>
                  </a:ext>
                </a:extLst>
              </p:cNvPr>
              <p:cNvSpPr>
                <a:spLocks noChangeShapeType="1"/>
              </p:cNvSpPr>
              <p:nvPr/>
            </p:nvSpPr>
            <p:spPr bwMode="auto">
              <a:xfrm>
                <a:off x="4176" y="1104"/>
                <a:ext cx="48" cy="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cs typeface="Arial" panose="020B0604020202020204" pitchFamily="34" charset="0"/>
                </a:endParaRPr>
              </a:p>
            </p:txBody>
          </p:sp>
        </p:grpSp>
      </p:grpSp>
      <mc:AlternateContent xmlns:mc="http://schemas.openxmlformats.org/markup-compatibility/2006" xmlns:a14="http://schemas.microsoft.com/office/drawing/2010/main">
        <mc:Choice Requires="a14">
          <p:sp>
            <p:nvSpPr>
              <p:cNvPr id="30" name="Object 33">
                <a:extLst>
                  <a:ext uri="{FF2B5EF4-FFF2-40B4-BE49-F238E27FC236}">
                    <a16:creationId xmlns:a16="http://schemas.microsoft.com/office/drawing/2014/main" id="{E25A011A-040F-48EC-9FE9-2BBF2386AF15}"/>
                  </a:ext>
                </a:extLst>
              </p:cNvPr>
              <p:cNvSpPr txBox="1"/>
              <p:nvPr/>
            </p:nvSpPr>
            <p:spPr bwMode="auto">
              <a:xfrm>
                <a:off x="909638" y="3556000"/>
                <a:ext cx="4428966" cy="1693863"/>
              </a:xfrm>
              <a:prstGeom prst="rect">
                <a:avLst/>
              </a:prstGeom>
              <a:noFill/>
              <a:ln>
                <a:noFill/>
              </a:ln>
              <a:effectLst/>
              <a:extLst/>
            </p:spPr>
            <p:txBody>
              <a:bodyPr>
                <a:no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𝑃</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𝐴</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𝑃</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𝐵</m:t>
                      </m:r>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1</m:t>
                          </m:r>
                        </m:num>
                        <m:den>
                          <m:r>
                            <a:rPr lang="zh-CN" altLang="en-US" sz="2400" i="1">
                              <a:solidFill>
                                <a:srgbClr val="000000"/>
                              </a:solidFill>
                              <a:latin typeface="Cambria Math" panose="02040503050406030204" pitchFamily="18" charset="0"/>
                            </a:rPr>
                            <m:t>2</m:t>
                          </m:r>
                        </m:den>
                      </m:f>
                      <m:r>
                        <a:rPr lang="zh-CN" altLang="en-US" sz="2400" i="1">
                          <a:solidFill>
                            <a:srgbClr val="000000"/>
                          </a:solidFill>
                          <a:latin typeface="Cambria Math" panose="02040503050406030204" pitchFamily="18" charset="0"/>
                        </a:rPr>
                        <m:t>,</m:t>
                      </m:r>
                    </m:oMath>
                    <m:oMath xmlns:m="http://schemas.openxmlformats.org/officeDocument/2006/math">
                      <m:r>
                        <a:rPr lang="zh-CN" altLang="en-US" sz="2400" i="1">
                          <a:solidFill>
                            <a:srgbClr val="000000"/>
                          </a:solidFill>
                          <a:latin typeface="Cambria Math" panose="02040503050406030204" pitchFamily="18" charset="0"/>
                        </a:rPr>
                        <m:t>𝑃</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𝐴𝐵</m:t>
                      </m:r>
                      <m:r>
                        <a:rPr lang="zh-CN" altLang="en-US" sz="2400" i="1">
                          <a:solidFill>
                            <a:srgbClr val="000000"/>
                          </a:solidFill>
                          <a:latin typeface="Cambria Math" panose="02040503050406030204" pitchFamily="18" charset="0"/>
                        </a:rPr>
                        <m:t>)=0≠</m:t>
                      </m:r>
                      <m:r>
                        <a:rPr lang="zh-CN" altLang="en-US" sz="2400" i="1">
                          <a:solidFill>
                            <a:srgbClr val="000000"/>
                          </a:solidFill>
                          <a:latin typeface="Cambria Math" panose="02040503050406030204" pitchFamily="18" charset="0"/>
                        </a:rPr>
                        <m:t>𝑃</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𝐴</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𝑃</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𝐵</m:t>
                      </m:r>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1</m:t>
                          </m:r>
                        </m:num>
                        <m:den>
                          <m:r>
                            <a:rPr lang="zh-CN" altLang="en-US" sz="2400" i="1">
                              <a:solidFill>
                                <a:srgbClr val="000000"/>
                              </a:solidFill>
                              <a:latin typeface="Cambria Math" panose="02040503050406030204" pitchFamily="18" charset="0"/>
                            </a:rPr>
                            <m:t>4</m:t>
                          </m:r>
                        </m:den>
                      </m:f>
                    </m:oMath>
                  </m:oMathPara>
                </a14:m>
                <a:endParaRPr lang="zh-CN" altLang="en-US" sz="2400" dirty="0"/>
              </a:p>
            </p:txBody>
          </p:sp>
        </mc:Choice>
        <mc:Fallback xmlns="">
          <p:sp>
            <p:nvSpPr>
              <p:cNvPr id="30" name="Object 33">
                <a:extLst>
                  <a:ext uri="{FF2B5EF4-FFF2-40B4-BE49-F238E27FC236}">
                    <a16:creationId xmlns:a16="http://schemas.microsoft.com/office/drawing/2014/main" id="{E25A011A-040F-48EC-9FE9-2BBF2386AF15}"/>
                  </a:ext>
                </a:extLst>
              </p:cNvPr>
              <p:cNvSpPr txBox="1">
                <a:spLocks noRot="1" noChangeAspect="1" noMove="1" noResize="1" noEditPoints="1" noAdjustHandles="1" noChangeArrowheads="1" noChangeShapeType="1" noTextEdit="1"/>
              </p:cNvSpPr>
              <p:nvPr/>
            </p:nvSpPr>
            <p:spPr bwMode="auto">
              <a:xfrm>
                <a:off x="909638" y="3556000"/>
                <a:ext cx="4428966" cy="1693863"/>
              </a:xfrm>
              <a:prstGeom prst="rect">
                <a:avLst/>
              </a:prstGeom>
              <a:blipFill>
                <a:blip r:embed="rId3"/>
                <a:stretch>
                  <a:fillRect/>
                </a:stretch>
              </a:blipFill>
              <a:ln>
                <a:noFill/>
              </a:ln>
              <a:effectLst/>
              <a:extLst/>
            </p:spPr>
            <p:txBody>
              <a:bodyPr/>
              <a:lstStyle/>
              <a:p>
                <a:r>
                  <a:rPr lang="zh-CN" altLang="en-US">
                    <a:noFill/>
                  </a:rPr>
                  <a:t> </a:t>
                </a:r>
              </a:p>
            </p:txBody>
          </p:sp>
        </mc:Fallback>
      </mc:AlternateContent>
      <p:sp>
        <p:nvSpPr>
          <p:cNvPr id="32" name="Rectangle 28">
            <a:extLst>
              <a:ext uri="{FF2B5EF4-FFF2-40B4-BE49-F238E27FC236}">
                <a16:creationId xmlns:a16="http://schemas.microsoft.com/office/drawing/2014/main" id="{6BFC106B-C0F3-477A-9B11-61F0CBDB03CF}"/>
              </a:ext>
            </a:extLst>
          </p:cNvPr>
          <p:cNvSpPr>
            <a:spLocks noChangeArrowheads="1"/>
          </p:cNvSpPr>
          <p:nvPr/>
        </p:nvSpPr>
        <p:spPr bwMode="auto">
          <a:xfrm>
            <a:off x="6254591" y="3613002"/>
            <a:ext cx="1524000" cy="1524000"/>
          </a:xfrm>
          <a:prstGeom prst="rect">
            <a:avLst/>
          </a:prstGeom>
          <a:solidFill>
            <a:srgbClr val="00FF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cs typeface="Arial" panose="020B0604020202020204" pitchFamily="34" charset="0"/>
            </a:endParaRPr>
          </a:p>
        </p:txBody>
      </p:sp>
      <p:grpSp>
        <p:nvGrpSpPr>
          <p:cNvPr id="33" name="Group 41">
            <a:extLst>
              <a:ext uri="{FF2B5EF4-FFF2-40B4-BE49-F238E27FC236}">
                <a16:creationId xmlns:a16="http://schemas.microsoft.com/office/drawing/2014/main" id="{F6E182F3-39C4-4ECB-BC9C-BB533F472D37}"/>
              </a:ext>
            </a:extLst>
          </p:cNvPr>
          <p:cNvGrpSpPr>
            <a:grpSpLocks/>
          </p:cNvGrpSpPr>
          <p:nvPr/>
        </p:nvGrpSpPr>
        <p:grpSpPr bwMode="auto">
          <a:xfrm>
            <a:off x="6254591" y="3613002"/>
            <a:ext cx="1524000" cy="1524000"/>
            <a:chOff x="4281" y="1452"/>
            <a:chExt cx="960" cy="960"/>
          </a:xfrm>
        </p:grpSpPr>
        <p:sp>
          <p:nvSpPr>
            <p:cNvPr id="34" name="AutoShape 27" descr="BJ1124">
              <a:extLst>
                <a:ext uri="{FF2B5EF4-FFF2-40B4-BE49-F238E27FC236}">
                  <a16:creationId xmlns:a16="http://schemas.microsoft.com/office/drawing/2014/main" id="{628A5703-B06A-4C84-929E-33C4D13E360C}"/>
                </a:ext>
              </a:extLst>
            </p:cNvPr>
            <p:cNvSpPr>
              <a:spLocks noChangeArrowheads="1"/>
            </p:cNvSpPr>
            <p:nvPr/>
          </p:nvSpPr>
          <p:spPr bwMode="auto">
            <a:xfrm>
              <a:off x="4281" y="1452"/>
              <a:ext cx="960" cy="960"/>
            </a:xfrm>
            <a:prstGeom prst="rtTriangle">
              <a:avLst/>
            </a:prstGeom>
            <a:blipFill dpi="0" rotWithShape="0">
              <a:blip r:embed="rId4"/>
              <a:srcRect/>
              <a:stretch>
                <a:fillRect/>
              </a:stretch>
            </a:blip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cs typeface="Arial" panose="020B0604020202020204" pitchFamily="34" charset="0"/>
              </a:endParaRPr>
            </a:p>
          </p:txBody>
        </p:sp>
        <p:graphicFrame>
          <p:nvGraphicFramePr>
            <p:cNvPr id="35" name="Object 30">
              <a:extLst>
                <a:ext uri="{FF2B5EF4-FFF2-40B4-BE49-F238E27FC236}">
                  <a16:creationId xmlns:a16="http://schemas.microsoft.com/office/drawing/2014/main" id="{6B613513-9F33-44C7-8D0D-956F63E3C746}"/>
                </a:ext>
              </a:extLst>
            </p:cNvPr>
            <p:cNvGraphicFramePr>
              <a:graphicFrameLocks noChangeAspect="1"/>
            </p:cNvGraphicFramePr>
            <p:nvPr/>
          </p:nvGraphicFramePr>
          <p:xfrm>
            <a:off x="4464" y="2016"/>
            <a:ext cx="200" cy="200"/>
          </p:xfrm>
          <a:graphic>
            <a:graphicData uri="http://schemas.openxmlformats.org/presentationml/2006/ole">
              <mc:AlternateContent xmlns:mc="http://schemas.openxmlformats.org/markup-compatibility/2006">
                <mc:Choice xmlns:v="urn:schemas-microsoft-com:vml" Requires="v">
                  <p:oleObj spid="_x0000_s30985" name="Equation" r:id="rId5" imgW="317160" imgH="317160" progId="Equation.3">
                    <p:embed/>
                  </p:oleObj>
                </mc:Choice>
                <mc:Fallback>
                  <p:oleObj name="Equation" r:id="rId5" imgW="317160" imgH="317160" progId="Equation.3">
                    <p:embed/>
                    <p:pic>
                      <p:nvPicPr>
                        <p:cNvPr id="8" name="Object 30">
                          <a:extLst>
                            <a:ext uri="{FF2B5EF4-FFF2-40B4-BE49-F238E27FC236}">
                              <a16:creationId xmlns:a16="http://schemas.microsoft.com/office/drawing/2014/main" id="{B1B5D19E-F44E-4A57-93F8-EE7C67A36E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4" y="2016"/>
                          <a:ext cx="200"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 name="Object 31">
              <a:extLst>
                <a:ext uri="{FF2B5EF4-FFF2-40B4-BE49-F238E27FC236}">
                  <a16:creationId xmlns:a16="http://schemas.microsoft.com/office/drawing/2014/main" id="{5AEA7A94-C3F7-4ACC-AA5F-A2E6DDD1724E}"/>
                </a:ext>
              </a:extLst>
            </p:cNvPr>
            <p:cNvGraphicFramePr>
              <a:graphicFrameLocks noChangeAspect="1"/>
            </p:cNvGraphicFramePr>
            <p:nvPr/>
          </p:nvGraphicFramePr>
          <p:xfrm>
            <a:off x="4848" y="1632"/>
            <a:ext cx="200" cy="200"/>
          </p:xfrm>
          <a:graphic>
            <a:graphicData uri="http://schemas.openxmlformats.org/presentationml/2006/ole">
              <mc:AlternateContent xmlns:mc="http://schemas.openxmlformats.org/markup-compatibility/2006">
                <mc:Choice xmlns:v="urn:schemas-microsoft-com:vml" Requires="v">
                  <p:oleObj spid="_x0000_s30986" name="Equation" r:id="rId7" imgW="317160" imgH="317160" progId="Equation.3">
                    <p:embed/>
                  </p:oleObj>
                </mc:Choice>
                <mc:Fallback>
                  <p:oleObj name="Equation" r:id="rId7" imgW="317160" imgH="317160" progId="Equation.3">
                    <p:embed/>
                    <p:pic>
                      <p:nvPicPr>
                        <p:cNvPr id="9" name="Object 31">
                          <a:extLst>
                            <a:ext uri="{FF2B5EF4-FFF2-40B4-BE49-F238E27FC236}">
                              <a16:creationId xmlns:a16="http://schemas.microsoft.com/office/drawing/2014/main" id="{35F1F18E-104E-46FF-93F1-347508F659C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48" y="1632"/>
                          <a:ext cx="200"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7" name="Rectangle 35">
            <a:extLst>
              <a:ext uri="{FF2B5EF4-FFF2-40B4-BE49-F238E27FC236}">
                <a16:creationId xmlns:a16="http://schemas.microsoft.com/office/drawing/2014/main" id="{3DD35C3B-F4D9-4E05-ACFF-4C2F488A68CB}"/>
              </a:ext>
            </a:extLst>
          </p:cNvPr>
          <p:cNvSpPr>
            <a:spLocks noChangeArrowheads="1"/>
          </p:cNvSpPr>
          <p:nvPr/>
        </p:nvSpPr>
        <p:spPr bwMode="auto">
          <a:xfrm>
            <a:off x="838130" y="5410148"/>
            <a:ext cx="48013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pPr>
            <a:r>
              <a:rPr kumimoji="0" lang="zh-CN" altLang="en-US" sz="2400" b="1" dirty="0">
                <a:solidFill>
                  <a:srgbClr val="000000"/>
                </a:solidFill>
                <a:cs typeface="Arial" panose="020B0604020202020204" pitchFamily="34" charset="0"/>
              </a:rPr>
              <a:t>由此可见，两事件</a:t>
            </a:r>
            <a:r>
              <a:rPr kumimoji="0" lang="zh-CN" altLang="en-US" sz="2400" b="1" dirty="0">
                <a:solidFill>
                  <a:srgbClr val="FF0000"/>
                </a:solidFill>
                <a:cs typeface="Arial" panose="020B0604020202020204" pitchFamily="34" charset="0"/>
              </a:rPr>
              <a:t>互斥</a:t>
            </a:r>
            <a:r>
              <a:rPr kumimoji="0" lang="zh-CN" altLang="en-US" sz="2400" b="1" dirty="0">
                <a:solidFill>
                  <a:srgbClr val="000000"/>
                </a:solidFill>
                <a:cs typeface="Arial" panose="020B0604020202020204" pitchFamily="34" charset="0"/>
              </a:rPr>
              <a:t>但</a:t>
            </a:r>
            <a:r>
              <a:rPr kumimoji="0" lang="zh-CN" altLang="en-US" sz="2400" b="1" dirty="0">
                <a:solidFill>
                  <a:srgbClr val="FF0000"/>
                </a:solidFill>
                <a:cs typeface="Arial" panose="020B0604020202020204" pitchFamily="34" charset="0"/>
              </a:rPr>
              <a:t>不独立</a:t>
            </a:r>
            <a:r>
              <a:rPr kumimoji="0" lang="zh-CN" altLang="en-US" sz="2400" b="1" dirty="0">
                <a:solidFill>
                  <a:srgbClr val="000000"/>
                </a:solidFill>
                <a:cs typeface="Arial" panose="020B0604020202020204" pitchFamily="34" charset="0"/>
              </a:rPr>
              <a:t>。</a:t>
            </a:r>
          </a:p>
        </p:txBody>
      </p:sp>
      <p:sp>
        <p:nvSpPr>
          <p:cNvPr id="38" name="Rectangle 36">
            <a:extLst>
              <a:ext uri="{FF2B5EF4-FFF2-40B4-BE49-F238E27FC236}">
                <a16:creationId xmlns:a16="http://schemas.microsoft.com/office/drawing/2014/main" id="{8461A1B6-8CBA-45C4-807D-EAEC841CBF8F}"/>
              </a:ext>
            </a:extLst>
          </p:cNvPr>
          <p:cNvSpPr>
            <a:spLocks noChangeArrowheads="1"/>
          </p:cNvSpPr>
          <p:nvPr/>
        </p:nvSpPr>
        <p:spPr bwMode="auto">
          <a:xfrm>
            <a:off x="3733730" y="6143573"/>
            <a:ext cx="3505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0"/>
              </a:spcBef>
            </a:pPr>
            <a:r>
              <a:rPr kumimoji="0" lang="zh-CN" altLang="en-US" sz="2400" b="1">
                <a:solidFill>
                  <a:srgbClr val="000000"/>
                </a:solidFill>
                <a:cs typeface="Arial" panose="020B0604020202020204" pitchFamily="34" charset="0"/>
              </a:rPr>
              <a:t>两事件</a:t>
            </a:r>
            <a:r>
              <a:rPr kumimoji="0" lang="zh-CN" altLang="en-US" sz="2400" b="1">
                <a:solidFill>
                  <a:srgbClr val="FF0000"/>
                </a:solidFill>
                <a:cs typeface="Arial" panose="020B0604020202020204" pitchFamily="34" charset="0"/>
              </a:rPr>
              <a:t>相互独立</a:t>
            </a:r>
            <a:endParaRPr kumimoji="0" lang="zh-CN" altLang="en-US" sz="2400" b="1">
              <a:cs typeface="Arial" panose="020B0604020202020204" pitchFamily="34" charset="0"/>
            </a:endParaRPr>
          </a:p>
        </p:txBody>
      </p:sp>
      <p:grpSp>
        <p:nvGrpSpPr>
          <p:cNvPr id="39" name="Group 37">
            <a:extLst>
              <a:ext uri="{FF2B5EF4-FFF2-40B4-BE49-F238E27FC236}">
                <a16:creationId xmlns:a16="http://schemas.microsoft.com/office/drawing/2014/main" id="{A0DF7449-220B-48AE-B591-C53A0DB8D031}"/>
              </a:ext>
            </a:extLst>
          </p:cNvPr>
          <p:cNvGrpSpPr>
            <a:grpSpLocks/>
          </p:cNvGrpSpPr>
          <p:nvPr/>
        </p:nvGrpSpPr>
        <p:grpSpPr bwMode="auto">
          <a:xfrm>
            <a:off x="2895530" y="6270573"/>
            <a:ext cx="838200" cy="290513"/>
            <a:chOff x="2352" y="3552"/>
            <a:chExt cx="528" cy="183"/>
          </a:xfrm>
        </p:grpSpPr>
        <p:sp>
          <p:nvSpPr>
            <p:cNvPr id="40" name="Line 38">
              <a:extLst>
                <a:ext uri="{FF2B5EF4-FFF2-40B4-BE49-F238E27FC236}">
                  <a16:creationId xmlns:a16="http://schemas.microsoft.com/office/drawing/2014/main" id="{BDF90050-8545-4A5F-AEFA-1FA84734572F}"/>
                </a:ext>
              </a:extLst>
            </p:cNvPr>
            <p:cNvSpPr>
              <a:spLocks noChangeShapeType="1"/>
            </p:cNvSpPr>
            <p:nvPr/>
          </p:nvSpPr>
          <p:spPr bwMode="auto">
            <a:xfrm flipH="1">
              <a:off x="2496" y="3552"/>
              <a:ext cx="192" cy="18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2400" b="1">
                <a:cs typeface="Arial" panose="020B0604020202020204" pitchFamily="34" charset="0"/>
              </a:endParaRPr>
            </a:p>
          </p:txBody>
        </p:sp>
        <p:sp>
          <p:nvSpPr>
            <p:cNvPr id="41" name="Line 39">
              <a:extLst>
                <a:ext uri="{FF2B5EF4-FFF2-40B4-BE49-F238E27FC236}">
                  <a16:creationId xmlns:a16="http://schemas.microsoft.com/office/drawing/2014/main" id="{A78B27C7-8303-4814-925F-F66C297CF5C4}"/>
                </a:ext>
              </a:extLst>
            </p:cNvPr>
            <p:cNvSpPr>
              <a:spLocks noChangeShapeType="1"/>
            </p:cNvSpPr>
            <p:nvPr/>
          </p:nvSpPr>
          <p:spPr bwMode="auto">
            <a:xfrm>
              <a:off x="2352" y="3648"/>
              <a:ext cx="528"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2400" b="1">
                <a:cs typeface="Arial" panose="020B0604020202020204" pitchFamily="34" charset="0"/>
              </a:endParaRPr>
            </a:p>
          </p:txBody>
        </p:sp>
      </p:grpSp>
      <p:sp>
        <p:nvSpPr>
          <p:cNvPr id="42" name="Rectangle 40">
            <a:extLst>
              <a:ext uri="{FF2B5EF4-FFF2-40B4-BE49-F238E27FC236}">
                <a16:creationId xmlns:a16="http://schemas.microsoft.com/office/drawing/2014/main" id="{2BBFA16F-A09C-44C0-8E54-2843B8155BC4}"/>
              </a:ext>
            </a:extLst>
          </p:cNvPr>
          <p:cNvSpPr>
            <a:spLocks noChangeArrowheads="1"/>
          </p:cNvSpPr>
          <p:nvPr/>
        </p:nvSpPr>
        <p:spPr bwMode="auto">
          <a:xfrm>
            <a:off x="838130" y="6095948"/>
            <a:ext cx="2438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0"/>
              </a:spcBef>
            </a:pPr>
            <a:r>
              <a:rPr kumimoji="0" lang="zh-CN" altLang="en-US" sz="2400" b="1">
                <a:solidFill>
                  <a:srgbClr val="000000"/>
                </a:solidFill>
                <a:cs typeface="Arial" panose="020B0604020202020204" pitchFamily="34" charset="0"/>
              </a:rPr>
              <a:t>两事件</a:t>
            </a:r>
            <a:r>
              <a:rPr kumimoji="0" lang="zh-CN" altLang="en-US" sz="2400" b="1">
                <a:solidFill>
                  <a:srgbClr val="FF0000"/>
                </a:solidFill>
                <a:cs typeface="Arial" panose="020B0604020202020204" pitchFamily="34" charset="0"/>
              </a:rPr>
              <a:t>互斥</a:t>
            </a:r>
            <a:endParaRPr kumimoji="0" lang="zh-CN" altLang="en-US" sz="2400" b="1">
              <a:cs typeface="Arial" panose="020B0604020202020204" pitchFamily="34" charset="0"/>
            </a:endParaRPr>
          </a:p>
        </p:txBody>
      </p:sp>
    </p:spTree>
    <p:extLst>
      <p:ext uri="{BB962C8B-B14F-4D97-AF65-F5344CB8AC3E}">
        <p14:creationId xmlns:p14="http://schemas.microsoft.com/office/powerpoint/2010/main" val="23910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left)">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blinds(horizontal)">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blinds(horizontal)">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37"/>
                                        </p:tgtEl>
                                        <p:attrNameLst>
                                          <p:attrName>style.visibility</p:attrName>
                                        </p:attrNameLst>
                                      </p:cBhvr>
                                      <p:to>
                                        <p:strVal val="visible"/>
                                      </p:to>
                                    </p:set>
                                    <p:animEffect transition="in" filter="wipe(left)">
                                      <p:cBhvr>
                                        <p:cTn id="37" dur="75"/>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2">
                                            <p:txEl>
                                              <p:pRg st="0" end="0"/>
                                            </p:txEl>
                                          </p:spTgt>
                                        </p:tgtEl>
                                        <p:attrNameLst>
                                          <p:attrName>style.visibility</p:attrName>
                                        </p:attrNameLst>
                                      </p:cBhvr>
                                      <p:to>
                                        <p:strVal val="visible"/>
                                      </p:to>
                                    </p:set>
                                    <p:animEffect transition="in" filter="wipe(left)">
                                      <p:cBhvr>
                                        <p:cTn id="42" dur="500"/>
                                        <p:tgtEl>
                                          <p:spTgt spid="4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wipe(left)">
                                      <p:cBhvr>
                                        <p:cTn id="47" dur="500"/>
                                        <p:tgtEl>
                                          <p:spTgt spid="3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8">
                                            <p:txEl>
                                              <p:pRg st="0" end="0"/>
                                            </p:txEl>
                                          </p:spTgt>
                                        </p:tgtEl>
                                        <p:attrNameLst>
                                          <p:attrName>style.visibility</p:attrName>
                                        </p:attrNameLst>
                                      </p:cBhvr>
                                      <p:to>
                                        <p:strVal val="visible"/>
                                      </p:to>
                                    </p:set>
                                    <p:animEffect transition="in" filter="wipe(left)">
                                      <p:cBhvr>
                                        <p:cTn id="52" dur="500"/>
                                        <p:tgtEl>
                                          <p:spTgt spid="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autoUpdateAnimBg="0"/>
      <p:bldP spid="7" grpId="0" build="p" autoUpdateAnimBg="0"/>
      <p:bldP spid="37" grpId="0" autoUpdateAnimBg="0"/>
      <p:bldP spid="38" grpId="0" build="p" autoUpdateAnimBg="0"/>
      <p:bldP spid="42"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DF2E1C-29C9-4311-BB7F-C10452C0CF73}"/>
              </a:ext>
            </a:extLst>
          </p:cNvPr>
          <p:cNvSpPr>
            <a:spLocks noGrp="1"/>
          </p:cNvSpPr>
          <p:nvPr>
            <p:ph type="title"/>
          </p:nvPr>
        </p:nvSpPr>
        <p:spPr>
          <a:xfrm>
            <a:off x="76318" y="33062"/>
            <a:ext cx="7867440" cy="279116"/>
          </a:xfrm>
        </p:spPr>
        <p:txBody>
          <a:bodyPr/>
          <a:lstStyle/>
          <a:p>
            <a:r>
              <a:rPr lang="en-US" altLang="zh-CN" dirty="0"/>
              <a:t>3.3-3 </a:t>
            </a:r>
            <a:r>
              <a:rPr lang="zh-CN" altLang="en-US" dirty="0"/>
              <a:t>事件独立性</a:t>
            </a:r>
          </a:p>
        </p:txBody>
      </p:sp>
      <p:sp>
        <p:nvSpPr>
          <p:cNvPr id="3" name="内容占位符 2">
            <a:extLst>
              <a:ext uri="{FF2B5EF4-FFF2-40B4-BE49-F238E27FC236}">
                <a16:creationId xmlns:a16="http://schemas.microsoft.com/office/drawing/2014/main" id="{3F36DA36-A945-404A-AEEF-C3A069A26BCC}"/>
              </a:ext>
            </a:extLst>
          </p:cNvPr>
          <p:cNvSpPr>
            <a:spLocks noGrp="1"/>
          </p:cNvSpPr>
          <p:nvPr>
            <p:ph idx="1"/>
          </p:nvPr>
        </p:nvSpPr>
        <p:spPr/>
        <p:txBody>
          <a:bodyPr/>
          <a:lstStyle/>
          <a:p>
            <a:endParaRPr lang="zh-CN" altLang="en-US" dirty="0"/>
          </a:p>
        </p:txBody>
      </p:sp>
      <p:sp>
        <p:nvSpPr>
          <p:cNvPr id="4" name="Text Box 4">
            <a:extLst>
              <a:ext uri="{FF2B5EF4-FFF2-40B4-BE49-F238E27FC236}">
                <a16:creationId xmlns:a16="http://schemas.microsoft.com/office/drawing/2014/main" id="{D417424F-41C8-4E54-8B8F-3EB4D9F50C1E}"/>
              </a:ext>
            </a:extLst>
          </p:cNvPr>
          <p:cNvSpPr txBox="1">
            <a:spLocks noChangeArrowheads="1"/>
          </p:cNvSpPr>
          <p:nvPr/>
        </p:nvSpPr>
        <p:spPr bwMode="auto">
          <a:xfrm>
            <a:off x="762000" y="914400"/>
            <a:ext cx="2895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a:solidFill>
                  <a:srgbClr val="000000"/>
                </a:solidFill>
              </a:rPr>
              <a:t>需要注意的是，</a:t>
            </a:r>
          </a:p>
        </p:txBody>
      </p:sp>
      <p:graphicFrame>
        <p:nvGraphicFramePr>
          <p:cNvPr id="5" name="Object 5">
            <a:extLst>
              <a:ext uri="{FF2B5EF4-FFF2-40B4-BE49-F238E27FC236}">
                <a16:creationId xmlns:a16="http://schemas.microsoft.com/office/drawing/2014/main" id="{6D1790BA-D9B7-4970-9840-E2E2D39DAEF4}"/>
              </a:ext>
            </a:extLst>
          </p:cNvPr>
          <p:cNvGraphicFramePr>
            <a:graphicFrameLocks noChangeAspect="1"/>
          </p:cNvGraphicFramePr>
          <p:nvPr>
            <p:extLst>
              <p:ext uri="{D42A27DB-BD31-4B8C-83A1-F6EECF244321}">
                <p14:modId xmlns:p14="http://schemas.microsoft.com/office/powerpoint/2010/main" val="154671601"/>
              </p:ext>
            </p:extLst>
          </p:nvPr>
        </p:nvGraphicFramePr>
        <p:xfrm>
          <a:off x="3099551" y="958705"/>
          <a:ext cx="3682193" cy="429327"/>
        </p:xfrm>
        <a:graphic>
          <a:graphicData uri="http://schemas.openxmlformats.org/presentationml/2006/ole">
            <mc:AlternateContent xmlns:mc="http://schemas.openxmlformats.org/markup-compatibility/2006">
              <mc:Choice xmlns:v="urn:schemas-microsoft-com:vml" Requires="v">
                <p:oleObj spid="_x0000_s33235" name="公式" r:id="rId3" imgW="1828800" imgH="203040" progId="Equation.3">
                  <p:embed/>
                </p:oleObj>
              </mc:Choice>
              <mc:Fallback>
                <p:oleObj name="公式" r:id="rId3" imgW="1828800" imgH="203040" progId="Equation.3">
                  <p:embed/>
                  <p:pic>
                    <p:nvPicPr>
                      <p:cNvPr id="115717" name="Object 5">
                        <a:extLst>
                          <a:ext uri="{FF2B5EF4-FFF2-40B4-BE49-F238E27FC236}">
                            <a16:creationId xmlns:a16="http://schemas.microsoft.com/office/drawing/2014/main" id="{3C2AE4BE-5084-4472-A635-E72A20E580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9551" y="958705"/>
                        <a:ext cx="3682193" cy="429327"/>
                      </a:xfrm>
                      <a:prstGeom prst="rect">
                        <a:avLst/>
                      </a:prstGeom>
                      <a:noFill/>
                      <a:ln>
                        <a:noFill/>
                      </a:ln>
                      <a:effectLst/>
                      <a:extLst/>
                    </p:spPr>
                  </p:pic>
                </p:oleObj>
              </mc:Fallback>
            </mc:AlternateContent>
          </a:graphicData>
        </a:graphic>
      </p:graphicFrame>
      <p:sp>
        <p:nvSpPr>
          <p:cNvPr id="6" name="Text Box 6">
            <a:extLst>
              <a:ext uri="{FF2B5EF4-FFF2-40B4-BE49-F238E27FC236}">
                <a16:creationId xmlns:a16="http://schemas.microsoft.com/office/drawing/2014/main" id="{86628D95-7BF7-4DAD-97D4-0CD88C070096}"/>
              </a:ext>
            </a:extLst>
          </p:cNvPr>
          <p:cNvSpPr txBox="1">
            <a:spLocks noChangeArrowheads="1"/>
          </p:cNvSpPr>
          <p:nvPr/>
        </p:nvSpPr>
        <p:spPr bwMode="auto">
          <a:xfrm>
            <a:off x="1524000" y="1652466"/>
            <a:ext cx="2590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0"/>
              </a:spcBef>
            </a:pPr>
            <a:r>
              <a:rPr lang="en-US" altLang="zh-CN" sz="2400" b="1" dirty="0">
                <a:latin typeface="Times New Roman" panose="02020603050405020304" pitchFamily="18" charset="0"/>
              </a:rPr>
              <a:t>(1) </a:t>
            </a:r>
            <a:r>
              <a:rPr kumimoji="0" lang="en-US" altLang="zh-CN" sz="2400" b="1" i="1" dirty="0">
                <a:latin typeface="Times New Roman" panose="02020603050405020304" pitchFamily="18" charset="0"/>
              </a:rPr>
              <a:t>A</a:t>
            </a:r>
            <a:r>
              <a:rPr kumimoji="0" lang="zh-CN" altLang="en-US" sz="2400" b="1" dirty="0"/>
              <a:t>与</a:t>
            </a:r>
            <a:r>
              <a:rPr kumimoji="0" lang="en-US" altLang="zh-CN" sz="2400" b="1" i="1" dirty="0">
                <a:latin typeface="Times New Roman" panose="02020603050405020304" pitchFamily="18" charset="0"/>
              </a:rPr>
              <a:t>B</a:t>
            </a:r>
            <a:r>
              <a:rPr kumimoji="0" lang="en-US" altLang="zh-CN" sz="2400" b="1" dirty="0">
                <a:latin typeface="Times New Roman" panose="02020603050405020304" pitchFamily="18" charset="0"/>
              </a:rPr>
              <a:t> </a:t>
            </a:r>
            <a:r>
              <a:rPr kumimoji="0" lang="zh-CN" altLang="en-US" sz="2400" b="1" dirty="0"/>
              <a:t>独立</a:t>
            </a:r>
            <a:r>
              <a:rPr kumimoji="0" lang="zh-CN" altLang="en-US" sz="2400" b="1" dirty="0">
                <a:solidFill>
                  <a:schemeClr val="tx2"/>
                </a:solidFill>
              </a:rPr>
              <a:t> </a:t>
            </a:r>
            <a:r>
              <a:rPr kumimoji="0" lang="zh-CN" altLang="en-US" sz="2400" b="1" dirty="0">
                <a:solidFill>
                  <a:srgbClr val="000000"/>
                </a:solidFill>
                <a:sym typeface="Symbol" panose="05050102010706020507" pitchFamily="18" charset="2"/>
              </a:rPr>
              <a:t> </a:t>
            </a:r>
            <a:endParaRPr kumimoji="0" lang="zh-CN" altLang="en-US" sz="2400" b="1" dirty="0">
              <a:solidFill>
                <a:srgbClr val="000000"/>
              </a:solidFill>
            </a:endParaRPr>
          </a:p>
        </p:txBody>
      </p:sp>
      <p:sp>
        <p:nvSpPr>
          <p:cNvPr id="7" name="Text Box 7">
            <a:extLst>
              <a:ext uri="{FF2B5EF4-FFF2-40B4-BE49-F238E27FC236}">
                <a16:creationId xmlns:a16="http://schemas.microsoft.com/office/drawing/2014/main" id="{AB666BD4-6C3A-4EF2-B35E-B44E663E1B86}"/>
              </a:ext>
            </a:extLst>
          </p:cNvPr>
          <p:cNvSpPr txBox="1">
            <a:spLocks noChangeArrowheads="1"/>
          </p:cNvSpPr>
          <p:nvPr/>
        </p:nvSpPr>
        <p:spPr bwMode="auto">
          <a:xfrm>
            <a:off x="3886200" y="1676400"/>
            <a:ext cx="3886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0"/>
              </a:spcBef>
            </a:pPr>
            <a:r>
              <a:rPr kumimoji="0" lang="en-US" altLang="zh-CN" sz="2400" b="1" i="1" dirty="0">
                <a:latin typeface="Times New Roman" panose="02020603050405020304" pitchFamily="18" charset="0"/>
              </a:rPr>
              <a:t> A</a:t>
            </a:r>
            <a:r>
              <a:rPr kumimoji="0" lang="zh-CN" altLang="en-US" sz="2400" b="1" dirty="0"/>
              <a:t>与</a:t>
            </a:r>
            <a:r>
              <a:rPr kumimoji="0" lang="en-US" altLang="zh-CN" sz="2400" b="1" i="1" dirty="0">
                <a:latin typeface="Times New Roman" panose="02020603050405020304" pitchFamily="18" charset="0"/>
              </a:rPr>
              <a:t>B</a:t>
            </a:r>
            <a:r>
              <a:rPr kumimoji="0" lang="en-US" altLang="zh-CN" sz="2400" b="1" dirty="0"/>
              <a:t> </a:t>
            </a:r>
            <a:r>
              <a:rPr kumimoji="0" lang="zh-CN" altLang="en-US" sz="2400" b="1" dirty="0"/>
              <a:t>相容</a:t>
            </a:r>
            <a:r>
              <a:rPr kumimoji="0" lang="en-US" altLang="zh-CN" sz="2400" b="1" dirty="0"/>
              <a:t>( </a:t>
            </a:r>
            <a:r>
              <a:rPr kumimoji="0" lang="zh-CN" altLang="en-US" sz="2400" b="1" dirty="0"/>
              <a:t>不互斥</a:t>
            </a:r>
            <a:r>
              <a:rPr kumimoji="0" lang="en-US" altLang="zh-CN" sz="2400" b="1" dirty="0"/>
              <a:t>)</a:t>
            </a:r>
            <a:r>
              <a:rPr kumimoji="0" lang="en-US" altLang="zh-CN" sz="2400" b="1" dirty="0">
                <a:sym typeface="Symbol" panose="05050102010706020507" pitchFamily="18" charset="2"/>
              </a:rPr>
              <a:t> </a:t>
            </a:r>
            <a:endParaRPr kumimoji="0" lang="en-US" altLang="zh-CN" sz="2400" b="1" dirty="0">
              <a:solidFill>
                <a:schemeClr val="tx2"/>
              </a:solidFill>
            </a:endParaRPr>
          </a:p>
        </p:txBody>
      </p:sp>
      <p:sp>
        <p:nvSpPr>
          <p:cNvPr id="8" name="Text Box 8">
            <a:extLst>
              <a:ext uri="{FF2B5EF4-FFF2-40B4-BE49-F238E27FC236}">
                <a16:creationId xmlns:a16="http://schemas.microsoft.com/office/drawing/2014/main" id="{72276258-07F4-482A-8CC0-50C3F9523A13}"/>
              </a:ext>
            </a:extLst>
          </p:cNvPr>
          <p:cNvSpPr txBox="1">
            <a:spLocks noChangeArrowheads="1"/>
          </p:cNvSpPr>
          <p:nvPr/>
        </p:nvSpPr>
        <p:spPr bwMode="auto">
          <a:xfrm>
            <a:off x="914496" y="2312040"/>
            <a:ext cx="1143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a:solidFill>
                  <a:srgbClr val="000000"/>
                </a:solidFill>
              </a:rPr>
              <a:t>或</a:t>
            </a:r>
          </a:p>
        </p:txBody>
      </p:sp>
      <p:sp>
        <p:nvSpPr>
          <p:cNvPr id="9" name="Text Box 9">
            <a:extLst>
              <a:ext uri="{FF2B5EF4-FFF2-40B4-BE49-F238E27FC236}">
                <a16:creationId xmlns:a16="http://schemas.microsoft.com/office/drawing/2014/main" id="{636B288D-61C7-4086-837A-4C6301609644}"/>
              </a:ext>
            </a:extLst>
          </p:cNvPr>
          <p:cNvSpPr txBox="1">
            <a:spLocks noChangeArrowheads="1"/>
          </p:cNvSpPr>
          <p:nvPr/>
        </p:nvSpPr>
        <p:spPr bwMode="auto">
          <a:xfrm>
            <a:off x="1543929" y="2296296"/>
            <a:ext cx="2590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0"/>
              </a:spcBef>
            </a:pPr>
            <a:r>
              <a:rPr kumimoji="0" lang="en-US" altLang="zh-CN" sz="2400" b="1" dirty="0">
                <a:latin typeface="Times New Roman" panose="02020603050405020304" pitchFamily="18" charset="0"/>
              </a:rPr>
              <a:t>(2) </a:t>
            </a:r>
            <a:r>
              <a:rPr kumimoji="0" lang="en-US" altLang="zh-CN" sz="2400" b="1" i="1" dirty="0">
                <a:latin typeface="Times New Roman" panose="02020603050405020304" pitchFamily="18" charset="0"/>
              </a:rPr>
              <a:t>A</a:t>
            </a:r>
            <a:r>
              <a:rPr kumimoji="0" lang="zh-CN" altLang="en-US" sz="2400" b="1" dirty="0"/>
              <a:t>与</a:t>
            </a:r>
            <a:r>
              <a:rPr kumimoji="0" lang="en-US" altLang="zh-CN" sz="2400" b="1" i="1" dirty="0">
                <a:latin typeface="Times New Roman" panose="02020603050405020304" pitchFamily="18" charset="0"/>
              </a:rPr>
              <a:t>B</a:t>
            </a:r>
            <a:r>
              <a:rPr kumimoji="0" lang="en-US" altLang="zh-CN" sz="2400" b="1" dirty="0">
                <a:latin typeface="Times New Roman" panose="02020603050405020304" pitchFamily="18" charset="0"/>
              </a:rPr>
              <a:t> </a:t>
            </a:r>
            <a:r>
              <a:rPr kumimoji="0" lang="zh-CN" altLang="en-US" sz="2400" b="1" dirty="0"/>
              <a:t>互斥</a:t>
            </a:r>
            <a:r>
              <a:rPr kumimoji="0" lang="zh-CN" altLang="en-US" sz="2400" b="1" dirty="0">
                <a:solidFill>
                  <a:schemeClr val="tx2"/>
                </a:solidFill>
              </a:rPr>
              <a:t> </a:t>
            </a:r>
            <a:r>
              <a:rPr kumimoji="0" lang="zh-CN" altLang="en-US" sz="2400" b="1" dirty="0">
                <a:solidFill>
                  <a:srgbClr val="000000"/>
                </a:solidFill>
                <a:sym typeface="Symbol" panose="05050102010706020507" pitchFamily="18" charset="2"/>
              </a:rPr>
              <a:t> </a:t>
            </a:r>
            <a:endParaRPr kumimoji="0" lang="zh-CN" altLang="en-US" sz="2400" b="1" dirty="0">
              <a:solidFill>
                <a:srgbClr val="000000"/>
              </a:solidFill>
            </a:endParaRPr>
          </a:p>
        </p:txBody>
      </p:sp>
      <p:sp>
        <p:nvSpPr>
          <p:cNvPr id="10" name="Text Box 10">
            <a:extLst>
              <a:ext uri="{FF2B5EF4-FFF2-40B4-BE49-F238E27FC236}">
                <a16:creationId xmlns:a16="http://schemas.microsoft.com/office/drawing/2014/main" id="{479207C2-95C3-4EE1-B126-5589044218C3}"/>
              </a:ext>
            </a:extLst>
          </p:cNvPr>
          <p:cNvSpPr txBox="1">
            <a:spLocks noChangeArrowheads="1"/>
          </p:cNvSpPr>
          <p:nvPr/>
        </p:nvSpPr>
        <p:spPr bwMode="auto">
          <a:xfrm>
            <a:off x="3982285" y="2312040"/>
            <a:ext cx="2590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0"/>
              </a:spcBef>
            </a:pPr>
            <a:r>
              <a:rPr kumimoji="0" lang="en-US" altLang="zh-CN" sz="2400" b="1" i="1" dirty="0">
                <a:latin typeface="Times New Roman" panose="02020603050405020304" pitchFamily="18" charset="0"/>
              </a:rPr>
              <a:t>A</a:t>
            </a:r>
            <a:r>
              <a:rPr kumimoji="0" lang="zh-CN" altLang="en-US" sz="2400" b="1" dirty="0"/>
              <a:t>与</a:t>
            </a:r>
            <a:r>
              <a:rPr kumimoji="0" lang="en-US" altLang="zh-CN" sz="2400" b="1" i="1" dirty="0">
                <a:latin typeface="Times New Roman" panose="02020603050405020304" pitchFamily="18" charset="0"/>
              </a:rPr>
              <a:t>B</a:t>
            </a:r>
            <a:r>
              <a:rPr kumimoji="0" lang="en-US" altLang="zh-CN" sz="2400" b="1" dirty="0"/>
              <a:t> </a:t>
            </a:r>
            <a:r>
              <a:rPr kumimoji="0" lang="zh-CN" altLang="en-US" sz="2400" b="1" dirty="0"/>
              <a:t>不独立</a:t>
            </a:r>
          </a:p>
        </p:txBody>
      </p:sp>
      <p:sp>
        <p:nvSpPr>
          <p:cNvPr id="11" name="Text Box 11">
            <a:extLst>
              <a:ext uri="{FF2B5EF4-FFF2-40B4-BE49-F238E27FC236}">
                <a16:creationId xmlns:a16="http://schemas.microsoft.com/office/drawing/2014/main" id="{6A74A5BE-62CC-43D1-924E-D903350F0E67}"/>
              </a:ext>
            </a:extLst>
          </p:cNvPr>
          <p:cNvSpPr txBox="1">
            <a:spLocks noChangeArrowheads="1"/>
          </p:cNvSpPr>
          <p:nvPr/>
        </p:nvSpPr>
        <p:spPr bwMode="auto">
          <a:xfrm>
            <a:off x="838298" y="3049487"/>
            <a:ext cx="1828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400" b="1" dirty="0">
                <a:solidFill>
                  <a:srgbClr val="0000FF"/>
                </a:solidFill>
              </a:rPr>
              <a:t>证明</a:t>
            </a:r>
            <a:r>
              <a:rPr kumimoji="0" lang="en-US" altLang="zh-CN" sz="2400" b="1" dirty="0">
                <a:solidFill>
                  <a:srgbClr val="0000FF"/>
                </a:solidFill>
                <a:sym typeface="Wingdings" panose="05000000000000000000" pitchFamily="2" charset="2"/>
              </a:rPr>
              <a:t>:</a:t>
            </a:r>
            <a:r>
              <a:rPr kumimoji="0" lang="en-US" altLang="zh-CN" sz="2400" b="1" dirty="0">
                <a:solidFill>
                  <a:srgbClr val="000000"/>
                </a:solidFill>
                <a:sym typeface="Wingdings" panose="05000000000000000000" pitchFamily="2" charset="2"/>
              </a:rPr>
              <a:t> (1)</a:t>
            </a:r>
            <a:endParaRPr kumimoji="0" lang="en-US" altLang="zh-CN" sz="2400" b="1" dirty="0">
              <a:solidFill>
                <a:srgbClr val="000000"/>
              </a:solidFill>
            </a:endParaRPr>
          </a:p>
        </p:txBody>
      </p:sp>
      <p:sp>
        <p:nvSpPr>
          <p:cNvPr id="12" name="Text Box 12">
            <a:extLst>
              <a:ext uri="{FF2B5EF4-FFF2-40B4-BE49-F238E27FC236}">
                <a16:creationId xmlns:a16="http://schemas.microsoft.com/office/drawing/2014/main" id="{FD26E523-E38F-4522-A870-E1E60CA4CEFF}"/>
              </a:ext>
            </a:extLst>
          </p:cNvPr>
          <p:cNvSpPr txBox="1">
            <a:spLocks noChangeArrowheads="1"/>
          </p:cNvSpPr>
          <p:nvPr/>
        </p:nvSpPr>
        <p:spPr bwMode="auto">
          <a:xfrm>
            <a:off x="2514654" y="3077389"/>
            <a:ext cx="3657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0"/>
              </a:spcBef>
            </a:pPr>
            <a:r>
              <a:rPr kumimoji="0" lang="zh-CN" altLang="en-US" sz="2400" b="1" dirty="0">
                <a:solidFill>
                  <a:srgbClr val="000000"/>
                </a:solidFill>
              </a:rPr>
              <a:t>若</a:t>
            </a:r>
            <a:r>
              <a:rPr kumimoji="0" lang="en-US" altLang="zh-CN" sz="2400" b="1" i="1" dirty="0">
                <a:solidFill>
                  <a:srgbClr val="000000"/>
                </a:solidFill>
                <a:latin typeface="Times New Roman" panose="02020603050405020304" pitchFamily="18" charset="0"/>
              </a:rPr>
              <a:t>A</a:t>
            </a:r>
            <a:r>
              <a:rPr kumimoji="0" lang="zh-CN" altLang="en-US" sz="2400" b="1" dirty="0">
                <a:solidFill>
                  <a:srgbClr val="000000"/>
                </a:solidFill>
              </a:rPr>
              <a:t>与</a:t>
            </a:r>
            <a:r>
              <a:rPr kumimoji="0" lang="en-US" altLang="zh-CN" sz="2400" b="1" i="1" dirty="0">
                <a:solidFill>
                  <a:srgbClr val="000000"/>
                </a:solidFill>
                <a:latin typeface="Times New Roman" panose="02020603050405020304" pitchFamily="18" charset="0"/>
              </a:rPr>
              <a:t>B </a:t>
            </a:r>
            <a:r>
              <a:rPr kumimoji="0" lang="zh-CN" altLang="en-US" sz="2400" b="1" dirty="0">
                <a:solidFill>
                  <a:srgbClr val="000000"/>
                </a:solidFill>
              </a:rPr>
              <a:t>独立</a:t>
            </a:r>
            <a:r>
              <a:rPr kumimoji="0" lang="en-US" altLang="zh-CN" sz="2400" b="1" dirty="0">
                <a:solidFill>
                  <a:srgbClr val="000000"/>
                </a:solidFill>
              </a:rPr>
              <a:t>,</a:t>
            </a:r>
            <a:r>
              <a:rPr kumimoji="0" lang="en-US" altLang="zh-CN" sz="2400" b="1" dirty="0">
                <a:solidFill>
                  <a:schemeClr val="tx2"/>
                </a:solidFill>
              </a:rPr>
              <a:t> </a:t>
            </a:r>
            <a:r>
              <a:rPr kumimoji="0" lang="zh-CN" altLang="en-US" sz="2400" b="1" dirty="0">
                <a:solidFill>
                  <a:srgbClr val="000000"/>
                </a:solidFill>
              </a:rPr>
              <a:t>则</a:t>
            </a:r>
            <a:r>
              <a:rPr kumimoji="0" lang="zh-CN" altLang="en-US" sz="2400" b="1" dirty="0">
                <a:solidFill>
                  <a:srgbClr val="000000"/>
                </a:solidFill>
                <a:sym typeface="Symbol" panose="05050102010706020507" pitchFamily="18" charset="2"/>
              </a:rPr>
              <a:t> </a:t>
            </a:r>
            <a:endParaRPr kumimoji="0" lang="zh-CN" altLang="en-US" sz="2400" b="1" dirty="0">
              <a:solidFill>
                <a:srgbClr val="000000"/>
              </a:solidFill>
            </a:endParaRPr>
          </a:p>
        </p:txBody>
      </p:sp>
      <p:graphicFrame>
        <p:nvGraphicFramePr>
          <p:cNvPr id="13" name="Object 13">
            <a:extLst>
              <a:ext uri="{FF2B5EF4-FFF2-40B4-BE49-F238E27FC236}">
                <a16:creationId xmlns:a16="http://schemas.microsoft.com/office/drawing/2014/main" id="{2A52EF3D-2182-42D8-8DDA-FC35D3327A8E}"/>
              </a:ext>
            </a:extLst>
          </p:cNvPr>
          <p:cNvGraphicFramePr>
            <a:graphicFrameLocks noChangeAspect="1"/>
          </p:cNvGraphicFramePr>
          <p:nvPr>
            <p:extLst>
              <p:ext uri="{D42A27DB-BD31-4B8C-83A1-F6EECF244321}">
                <p14:modId xmlns:p14="http://schemas.microsoft.com/office/powerpoint/2010/main" val="4232922320"/>
              </p:ext>
            </p:extLst>
          </p:nvPr>
        </p:nvGraphicFramePr>
        <p:xfrm>
          <a:off x="5049878" y="3090039"/>
          <a:ext cx="3046413" cy="498475"/>
        </p:xfrm>
        <a:graphic>
          <a:graphicData uri="http://schemas.openxmlformats.org/presentationml/2006/ole">
            <mc:AlternateContent xmlns:mc="http://schemas.openxmlformats.org/markup-compatibility/2006">
              <mc:Choice xmlns:v="urn:schemas-microsoft-com:vml" Requires="v">
                <p:oleObj spid="_x0000_s33236" name="Equation" r:id="rId5" imgW="1218960" imgH="190440" progId="Equation.3">
                  <p:embed/>
                </p:oleObj>
              </mc:Choice>
              <mc:Fallback>
                <p:oleObj name="Equation" r:id="rId5" imgW="1218960" imgH="190440" progId="Equation.3">
                  <p:embed/>
                  <p:pic>
                    <p:nvPicPr>
                      <p:cNvPr id="115725" name="Object 13">
                        <a:extLst>
                          <a:ext uri="{FF2B5EF4-FFF2-40B4-BE49-F238E27FC236}">
                            <a16:creationId xmlns:a16="http://schemas.microsoft.com/office/drawing/2014/main" id="{C7CB8640-F39E-4816-B52C-DA87DF72E8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49878" y="3090039"/>
                        <a:ext cx="3046413"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4">
            <a:extLst>
              <a:ext uri="{FF2B5EF4-FFF2-40B4-BE49-F238E27FC236}">
                <a16:creationId xmlns:a16="http://schemas.microsoft.com/office/drawing/2014/main" id="{F23F4935-B220-424A-B304-1D210A0478A4}"/>
              </a:ext>
            </a:extLst>
          </p:cNvPr>
          <p:cNvGraphicFramePr>
            <a:graphicFrameLocks noChangeAspect="1"/>
          </p:cNvGraphicFramePr>
          <p:nvPr>
            <p:extLst>
              <p:ext uri="{D42A27DB-BD31-4B8C-83A1-F6EECF244321}">
                <p14:modId xmlns:p14="http://schemas.microsoft.com/office/powerpoint/2010/main" val="2066487769"/>
              </p:ext>
            </p:extLst>
          </p:nvPr>
        </p:nvGraphicFramePr>
        <p:xfrm>
          <a:off x="2621866" y="3751305"/>
          <a:ext cx="3581400" cy="531770"/>
        </p:xfrm>
        <a:graphic>
          <a:graphicData uri="http://schemas.openxmlformats.org/presentationml/2006/ole">
            <mc:AlternateContent xmlns:mc="http://schemas.openxmlformats.org/markup-compatibility/2006">
              <mc:Choice xmlns:v="urn:schemas-microsoft-com:vml" Requires="v">
                <p:oleObj spid="_x0000_s33237" name="Equation" r:id="rId7" imgW="1523880" imgH="215640" progId="Equation.DSMT4">
                  <p:embed/>
                </p:oleObj>
              </mc:Choice>
              <mc:Fallback>
                <p:oleObj name="Equation" r:id="rId7" imgW="1523880" imgH="215640" progId="Equation.DSMT4">
                  <p:embed/>
                  <p:pic>
                    <p:nvPicPr>
                      <p:cNvPr id="115726" name="Object 14">
                        <a:extLst>
                          <a:ext uri="{FF2B5EF4-FFF2-40B4-BE49-F238E27FC236}">
                            <a16:creationId xmlns:a16="http://schemas.microsoft.com/office/drawing/2014/main" id="{8B051DDB-FA4D-4F44-A043-8174BDC0D4A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1866" y="3751305"/>
                        <a:ext cx="3581400" cy="531770"/>
                      </a:xfrm>
                      <a:prstGeom prst="rect">
                        <a:avLst/>
                      </a:prstGeom>
                      <a:noFill/>
                      <a:ln>
                        <a:noFill/>
                      </a:ln>
                      <a:effectLst/>
                      <a:extLst/>
                    </p:spPr>
                  </p:pic>
                </p:oleObj>
              </mc:Fallback>
            </mc:AlternateContent>
          </a:graphicData>
        </a:graphic>
      </p:graphicFrame>
      <p:graphicFrame>
        <p:nvGraphicFramePr>
          <p:cNvPr id="15" name="Object 15">
            <a:extLst>
              <a:ext uri="{FF2B5EF4-FFF2-40B4-BE49-F238E27FC236}">
                <a16:creationId xmlns:a16="http://schemas.microsoft.com/office/drawing/2014/main" id="{DDF5FDAC-BA8A-46B6-8B98-B2E4159262EA}"/>
              </a:ext>
            </a:extLst>
          </p:cNvPr>
          <p:cNvGraphicFramePr>
            <a:graphicFrameLocks noChangeAspect="1"/>
          </p:cNvGraphicFramePr>
          <p:nvPr>
            <p:extLst>
              <p:ext uri="{D42A27DB-BD31-4B8C-83A1-F6EECF244321}">
                <p14:modId xmlns:p14="http://schemas.microsoft.com/office/powerpoint/2010/main" val="2661305668"/>
              </p:ext>
            </p:extLst>
          </p:nvPr>
        </p:nvGraphicFramePr>
        <p:xfrm>
          <a:off x="2590800" y="4381995"/>
          <a:ext cx="4190944" cy="536875"/>
        </p:xfrm>
        <a:graphic>
          <a:graphicData uri="http://schemas.openxmlformats.org/presentationml/2006/ole">
            <mc:AlternateContent xmlns:mc="http://schemas.openxmlformats.org/markup-compatibility/2006">
              <mc:Choice xmlns:v="urn:schemas-microsoft-com:vml" Requires="v">
                <p:oleObj spid="_x0000_s33238" name="Equation" r:id="rId9" imgW="1765080" imgH="215640" progId="Equation.DSMT4">
                  <p:embed/>
                </p:oleObj>
              </mc:Choice>
              <mc:Fallback>
                <p:oleObj name="Equation" r:id="rId9" imgW="1765080" imgH="215640" progId="Equation.DSMT4">
                  <p:embed/>
                  <p:pic>
                    <p:nvPicPr>
                      <p:cNvPr id="115727" name="Object 15">
                        <a:extLst>
                          <a:ext uri="{FF2B5EF4-FFF2-40B4-BE49-F238E27FC236}">
                            <a16:creationId xmlns:a16="http://schemas.microsoft.com/office/drawing/2014/main" id="{7E06C58D-C334-4C97-A334-589830A2416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00" y="4381995"/>
                        <a:ext cx="4190944" cy="536875"/>
                      </a:xfrm>
                      <a:prstGeom prst="rect">
                        <a:avLst/>
                      </a:prstGeom>
                      <a:noFill/>
                      <a:ln>
                        <a:noFill/>
                      </a:ln>
                      <a:effectLst/>
                      <a:extLst/>
                    </p:spPr>
                  </p:pic>
                </p:oleObj>
              </mc:Fallback>
            </mc:AlternateContent>
          </a:graphicData>
        </a:graphic>
      </p:graphicFrame>
      <p:graphicFrame>
        <p:nvGraphicFramePr>
          <p:cNvPr id="16" name="Object 16">
            <a:extLst>
              <a:ext uri="{FF2B5EF4-FFF2-40B4-BE49-F238E27FC236}">
                <a16:creationId xmlns:a16="http://schemas.microsoft.com/office/drawing/2014/main" id="{A18158ED-AA73-4DC8-82E7-145CA44FC7DE}"/>
              </a:ext>
            </a:extLst>
          </p:cNvPr>
          <p:cNvGraphicFramePr>
            <a:graphicFrameLocks noChangeAspect="1"/>
          </p:cNvGraphicFramePr>
          <p:nvPr>
            <p:extLst>
              <p:ext uri="{D42A27DB-BD31-4B8C-83A1-F6EECF244321}">
                <p14:modId xmlns:p14="http://schemas.microsoft.com/office/powerpoint/2010/main" val="3203368043"/>
              </p:ext>
            </p:extLst>
          </p:nvPr>
        </p:nvGraphicFramePr>
        <p:xfrm>
          <a:off x="2590800" y="5049264"/>
          <a:ext cx="3048000" cy="541338"/>
        </p:xfrm>
        <a:graphic>
          <a:graphicData uri="http://schemas.openxmlformats.org/presentationml/2006/ole">
            <mc:AlternateContent xmlns:mc="http://schemas.openxmlformats.org/markup-compatibility/2006">
              <mc:Choice xmlns:v="urn:schemas-microsoft-com:vml" Requires="v">
                <p:oleObj spid="_x0000_s33239" name="Equation" r:id="rId11" imgW="1117440" imgH="203040" progId="Equation.DSMT4">
                  <p:embed/>
                </p:oleObj>
              </mc:Choice>
              <mc:Fallback>
                <p:oleObj name="Equation" r:id="rId11" imgW="1117440" imgH="203040" progId="Equation.DSMT4">
                  <p:embed/>
                  <p:pic>
                    <p:nvPicPr>
                      <p:cNvPr id="115728" name="Object 16">
                        <a:extLst>
                          <a:ext uri="{FF2B5EF4-FFF2-40B4-BE49-F238E27FC236}">
                            <a16:creationId xmlns:a16="http://schemas.microsoft.com/office/drawing/2014/main" id="{8CEEECA4-1F60-4273-8AEB-20CCC6874AA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0800" y="5049264"/>
                        <a:ext cx="3048000" cy="54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Text Box 17">
            <a:extLst>
              <a:ext uri="{FF2B5EF4-FFF2-40B4-BE49-F238E27FC236}">
                <a16:creationId xmlns:a16="http://schemas.microsoft.com/office/drawing/2014/main" id="{78A885F8-34DF-41BE-9E39-038A3B86362A}"/>
              </a:ext>
            </a:extLst>
          </p:cNvPr>
          <p:cNvSpPr txBox="1">
            <a:spLocks noChangeArrowheads="1"/>
          </p:cNvSpPr>
          <p:nvPr/>
        </p:nvSpPr>
        <p:spPr bwMode="auto">
          <a:xfrm>
            <a:off x="2621866" y="5882128"/>
            <a:ext cx="3962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a:solidFill>
                  <a:srgbClr val="000000"/>
                </a:solidFill>
              </a:rPr>
              <a:t>即 </a:t>
            </a:r>
            <a:r>
              <a:rPr lang="en-US" altLang="zh-CN" sz="2400" b="1" i="1" dirty="0">
                <a:solidFill>
                  <a:srgbClr val="000000"/>
                </a:solidFill>
                <a:latin typeface="Times New Roman" panose="02020603050405020304" pitchFamily="18" charset="0"/>
              </a:rPr>
              <a:t>A</a:t>
            </a:r>
            <a:r>
              <a:rPr lang="zh-CN" altLang="en-US" sz="2400" b="1" dirty="0">
                <a:solidFill>
                  <a:srgbClr val="000000"/>
                </a:solidFill>
              </a:rPr>
              <a:t>与</a:t>
            </a:r>
            <a:r>
              <a:rPr lang="en-US" altLang="zh-CN" sz="2400" b="1" i="1" dirty="0">
                <a:solidFill>
                  <a:srgbClr val="000000"/>
                </a:solidFill>
                <a:latin typeface="Times New Roman" panose="02020603050405020304" pitchFamily="18" charset="0"/>
              </a:rPr>
              <a:t>B</a:t>
            </a:r>
            <a:r>
              <a:rPr lang="en-US" altLang="zh-CN" sz="2400" b="1" dirty="0">
                <a:solidFill>
                  <a:srgbClr val="000000"/>
                </a:solidFill>
                <a:latin typeface="Times New Roman" panose="02020603050405020304" pitchFamily="18" charset="0"/>
              </a:rPr>
              <a:t> </a:t>
            </a:r>
            <a:r>
              <a:rPr lang="zh-CN" altLang="en-US" sz="2400" b="1" dirty="0">
                <a:solidFill>
                  <a:srgbClr val="000000"/>
                </a:solidFill>
              </a:rPr>
              <a:t>不互斥</a:t>
            </a:r>
            <a:r>
              <a:rPr lang="en-US" altLang="zh-CN" sz="2400" b="1" dirty="0">
                <a:solidFill>
                  <a:srgbClr val="000000"/>
                </a:solidFill>
              </a:rPr>
              <a:t>(</a:t>
            </a:r>
            <a:r>
              <a:rPr lang="zh-CN" altLang="en-US" sz="2400" b="1" dirty="0">
                <a:solidFill>
                  <a:srgbClr val="000000"/>
                </a:solidFill>
              </a:rPr>
              <a:t>相容</a:t>
            </a:r>
            <a:r>
              <a:rPr lang="en-US" altLang="zh-CN" sz="2400" b="1" dirty="0">
                <a:solidFill>
                  <a:srgbClr val="000000"/>
                </a:solidFill>
              </a:rPr>
              <a:t>)</a:t>
            </a:r>
          </a:p>
        </p:txBody>
      </p:sp>
    </p:spTree>
    <p:extLst>
      <p:ext uri="{BB962C8B-B14F-4D97-AF65-F5344CB8AC3E}">
        <p14:creationId xmlns:p14="http://schemas.microsoft.com/office/powerpoint/2010/main" val="581984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left)">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wipe(left)">
                                      <p:cBhvr>
                                        <p:cTn id="27" dur="500"/>
                                        <p:tgtEl>
                                          <p:spTgt spid="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wipe(left)">
                                      <p:cBhvr>
                                        <p:cTn id="32" dur="500"/>
                                        <p:tgtEl>
                                          <p:spTgt spid="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animEffect transition="in" filter="wipe(left)">
                                      <p:cBhvr>
                                        <p:cTn id="37" dur="500"/>
                                        <p:tgtEl>
                                          <p:spTgt spid="10">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
                                            <p:txEl>
                                              <p:pRg st="0" end="0"/>
                                            </p:txEl>
                                          </p:spTgt>
                                        </p:tgtEl>
                                        <p:attrNameLst>
                                          <p:attrName>style.visibility</p:attrName>
                                        </p:attrNameLst>
                                      </p:cBhvr>
                                      <p:to>
                                        <p:strVal val="visible"/>
                                      </p:to>
                                    </p:set>
                                    <p:animEffect transition="in" filter="wipe(left)">
                                      <p:cBhvr>
                                        <p:cTn id="42" dur="500"/>
                                        <p:tgtEl>
                                          <p:spTgt spid="11">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
                                            <p:txEl>
                                              <p:pRg st="0" end="0"/>
                                            </p:txEl>
                                          </p:spTgt>
                                        </p:tgtEl>
                                        <p:attrNameLst>
                                          <p:attrName>style.visibility</p:attrName>
                                        </p:attrNameLst>
                                      </p:cBhvr>
                                      <p:to>
                                        <p:strVal val="visible"/>
                                      </p:to>
                                    </p:set>
                                    <p:animEffect transition="in" filter="wipe(left)">
                                      <p:cBhvr>
                                        <p:cTn id="47" dur="500"/>
                                        <p:tgtEl>
                                          <p:spTgt spid="12">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left)">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left)">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left)">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7">
                                            <p:txEl>
                                              <p:pRg st="0" end="0"/>
                                            </p:txEl>
                                          </p:spTgt>
                                        </p:tgtEl>
                                        <p:attrNameLst>
                                          <p:attrName>style.visibility</p:attrName>
                                        </p:attrNameLst>
                                      </p:cBhvr>
                                      <p:to>
                                        <p:strVal val="visible"/>
                                      </p:to>
                                    </p:set>
                                    <p:animEffect transition="in" filter="wipe(left)">
                                      <p:cBhvr>
                                        <p:cTn id="7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6" grpId="0" build="p" autoUpdateAnimBg="0"/>
      <p:bldP spid="7" grpId="0" build="p" autoUpdateAnimBg="0"/>
      <p:bldP spid="8" grpId="0" build="p" autoUpdateAnimBg="0"/>
      <p:bldP spid="9" grpId="0" build="p" autoUpdateAnimBg="0"/>
      <p:bldP spid="10" grpId="0" build="p" autoUpdateAnimBg="0"/>
      <p:bldP spid="11" grpId="0" build="p" autoUpdateAnimBg="0"/>
      <p:bldP spid="12" grpId="0" build="p" autoUpdateAnimBg="0"/>
      <p:bldP spid="17"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F3CBBD-5E9C-4A62-8015-347A168F0EC2}"/>
              </a:ext>
            </a:extLst>
          </p:cNvPr>
          <p:cNvSpPr>
            <a:spLocks noGrp="1"/>
          </p:cNvSpPr>
          <p:nvPr>
            <p:ph type="title"/>
          </p:nvPr>
        </p:nvSpPr>
        <p:spPr/>
        <p:txBody>
          <a:bodyPr/>
          <a:lstStyle/>
          <a:p>
            <a:r>
              <a:rPr lang="en-US" altLang="zh-CN" dirty="0"/>
              <a:t>3.3-3 </a:t>
            </a:r>
            <a:r>
              <a:rPr lang="zh-CN" altLang="en-US" dirty="0"/>
              <a:t>事件独立性</a:t>
            </a:r>
          </a:p>
        </p:txBody>
      </p:sp>
      <p:sp>
        <p:nvSpPr>
          <p:cNvPr id="3" name="内容占位符 2">
            <a:extLst>
              <a:ext uri="{FF2B5EF4-FFF2-40B4-BE49-F238E27FC236}">
                <a16:creationId xmlns:a16="http://schemas.microsoft.com/office/drawing/2014/main" id="{A3A14BDE-CD41-485A-AFC9-6C0DF8DF801B}"/>
              </a:ext>
            </a:extLst>
          </p:cNvPr>
          <p:cNvSpPr>
            <a:spLocks noGrp="1"/>
          </p:cNvSpPr>
          <p:nvPr>
            <p:ph idx="1"/>
          </p:nvPr>
        </p:nvSpPr>
        <p:spPr/>
        <p:txBody>
          <a:bodyPr/>
          <a:lstStyle/>
          <a:p>
            <a:endParaRPr lang="zh-CN" altLang="en-US" dirty="0"/>
          </a:p>
        </p:txBody>
      </p:sp>
      <p:sp>
        <p:nvSpPr>
          <p:cNvPr id="4" name="Text Box 4">
            <a:extLst>
              <a:ext uri="{FF2B5EF4-FFF2-40B4-BE49-F238E27FC236}">
                <a16:creationId xmlns:a16="http://schemas.microsoft.com/office/drawing/2014/main" id="{86362C7B-ABB2-46E0-AB79-01E132934074}"/>
              </a:ext>
            </a:extLst>
          </p:cNvPr>
          <p:cNvSpPr txBox="1">
            <a:spLocks noChangeArrowheads="1"/>
          </p:cNvSpPr>
          <p:nvPr/>
        </p:nvSpPr>
        <p:spPr bwMode="auto">
          <a:xfrm>
            <a:off x="762000" y="1371600"/>
            <a:ext cx="5029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000000"/>
                </a:solidFill>
                <a:cs typeface="Arial" panose="020B0604020202020204" pitchFamily="34" charset="0"/>
              </a:rPr>
              <a:t>(2) </a:t>
            </a:r>
            <a:r>
              <a:rPr lang="zh-CN" altLang="en-US" sz="2400" b="1" dirty="0">
                <a:solidFill>
                  <a:srgbClr val="000000"/>
                </a:solidFill>
                <a:cs typeface="Arial" panose="020B0604020202020204" pitchFamily="34" charset="0"/>
              </a:rPr>
              <a:t>若</a:t>
            </a:r>
            <a:r>
              <a:rPr lang="en-US" altLang="zh-CN" sz="2400" b="1" i="1" dirty="0">
                <a:solidFill>
                  <a:srgbClr val="000000"/>
                </a:solidFill>
                <a:cs typeface="Arial" panose="020B0604020202020204" pitchFamily="34" charset="0"/>
              </a:rPr>
              <a:t>A</a:t>
            </a:r>
            <a:r>
              <a:rPr lang="zh-CN" altLang="en-US" sz="2400" b="1" dirty="0">
                <a:solidFill>
                  <a:srgbClr val="000000"/>
                </a:solidFill>
                <a:cs typeface="Arial" panose="020B0604020202020204" pitchFamily="34" charset="0"/>
              </a:rPr>
              <a:t>与</a:t>
            </a:r>
            <a:r>
              <a:rPr lang="en-US" altLang="zh-CN" sz="2400" b="1" i="1" dirty="0">
                <a:solidFill>
                  <a:srgbClr val="000000"/>
                </a:solidFill>
                <a:cs typeface="Arial" panose="020B0604020202020204" pitchFamily="34" charset="0"/>
              </a:rPr>
              <a:t>B</a:t>
            </a:r>
            <a:r>
              <a:rPr lang="zh-CN" altLang="en-US" sz="2400" b="1" dirty="0">
                <a:solidFill>
                  <a:srgbClr val="000000"/>
                </a:solidFill>
                <a:cs typeface="Arial" panose="020B0604020202020204" pitchFamily="34" charset="0"/>
              </a:rPr>
              <a:t>互斥，则 </a:t>
            </a:r>
            <a:r>
              <a:rPr lang="en-US" altLang="zh-CN" sz="2400" b="1" i="1" dirty="0">
                <a:solidFill>
                  <a:srgbClr val="000000"/>
                </a:solidFill>
                <a:cs typeface="Arial" panose="020B0604020202020204" pitchFamily="34" charset="0"/>
              </a:rPr>
              <a:t>AB</a:t>
            </a:r>
            <a:r>
              <a:rPr lang="en-US" altLang="zh-CN" sz="2400" b="1" dirty="0">
                <a:solidFill>
                  <a:srgbClr val="000000"/>
                </a:solidFill>
                <a:cs typeface="Arial" panose="020B0604020202020204" pitchFamily="34" charset="0"/>
              </a:rPr>
              <a:t> = </a:t>
            </a:r>
            <a:r>
              <a:rPr lang="en-US" altLang="zh-CN" sz="2400" b="1" dirty="0">
                <a:solidFill>
                  <a:srgbClr val="000000"/>
                </a:solidFill>
                <a:cs typeface="Arial" panose="020B0604020202020204" pitchFamily="34" charset="0"/>
                <a:sym typeface="Symbol" panose="05050102010706020507" pitchFamily="18" charset="2"/>
              </a:rPr>
              <a:t></a:t>
            </a:r>
            <a:endParaRPr lang="en-US" altLang="zh-CN" sz="2400" b="1" dirty="0">
              <a:solidFill>
                <a:srgbClr val="000000"/>
              </a:solidFill>
              <a:cs typeface="Arial" panose="020B0604020202020204" pitchFamily="34" charset="0"/>
            </a:endParaRPr>
          </a:p>
        </p:txBody>
      </p:sp>
      <p:sp>
        <p:nvSpPr>
          <p:cNvPr id="5" name="Text Box 5">
            <a:extLst>
              <a:ext uri="{FF2B5EF4-FFF2-40B4-BE49-F238E27FC236}">
                <a16:creationId xmlns:a16="http://schemas.microsoft.com/office/drawing/2014/main" id="{21F423AD-5C67-47AD-B2E6-05D2B102DB06}"/>
              </a:ext>
            </a:extLst>
          </p:cNvPr>
          <p:cNvSpPr txBox="1">
            <a:spLocks noChangeArrowheads="1"/>
          </p:cNvSpPr>
          <p:nvPr/>
        </p:nvSpPr>
        <p:spPr bwMode="auto">
          <a:xfrm>
            <a:off x="1371684" y="2452074"/>
            <a:ext cx="4343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i="1" dirty="0">
                <a:solidFill>
                  <a:srgbClr val="000000"/>
                </a:solidFill>
                <a:cs typeface="Arial" panose="020B0604020202020204" pitchFamily="34" charset="0"/>
              </a:rPr>
              <a:t>B</a:t>
            </a:r>
            <a:r>
              <a:rPr lang="zh-CN" altLang="en-US" sz="2400" b="1" dirty="0">
                <a:solidFill>
                  <a:srgbClr val="000000"/>
                </a:solidFill>
                <a:cs typeface="Arial" panose="020B0604020202020204" pitchFamily="34" charset="0"/>
              </a:rPr>
              <a:t>发生时，</a:t>
            </a:r>
            <a:r>
              <a:rPr lang="en-US" altLang="zh-CN" sz="2400" b="1" i="1" dirty="0">
                <a:solidFill>
                  <a:srgbClr val="000000"/>
                </a:solidFill>
                <a:cs typeface="Arial" panose="020B0604020202020204" pitchFamily="34" charset="0"/>
              </a:rPr>
              <a:t>A</a:t>
            </a:r>
            <a:r>
              <a:rPr lang="zh-CN" altLang="en-US" sz="2400" b="1" dirty="0">
                <a:solidFill>
                  <a:srgbClr val="000000"/>
                </a:solidFill>
                <a:cs typeface="Arial" panose="020B0604020202020204" pitchFamily="34" charset="0"/>
              </a:rPr>
              <a:t>一定不发生。</a:t>
            </a:r>
          </a:p>
        </p:txBody>
      </p:sp>
      <p:grpSp>
        <p:nvGrpSpPr>
          <p:cNvPr id="6" name="Group 7">
            <a:extLst>
              <a:ext uri="{FF2B5EF4-FFF2-40B4-BE49-F238E27FC236}">
                <a16:creationId xmlns:a16="http://schemas.microsoft.com/office/drawing/2014/main" id="{093CE792-BBEC-4E86-BC57-21FDF266FBD0}"/>
              </a:ext>
            </a:extLst>
          </p:cNvPr>
          <p:cNvGrpSpPr>
            <a:grpSpLocks/>
          </p:cNvGrpSpPr>
          <p:nvPr/>
        </p:nvGrpSpPr>
        <p:grpSpPr bwMode="auto">
          <a:xfrm>
            <a:off x="5943600" y="990600"/>
            <a:ext cx="2286000" cy="2508250"/>
            <a:chOff x="4080" y="388"/>
            <a:chExt cx="1440" cy="1580"/>
          </a:xfrm>
        </p:grpSpPr>
        <p:grpSp>
          <p:nvGrpSpPr>
            <p:cNvPr id="7" name="Group 8">
              <a:extLst>
                <a:ext uri="{FF2B5EF4-FFF2-40B4-BE49-F238E27FC236}">
                  <a16:creationId xmlns:a16="http://schemas.microsoft.com/office/drawing/2014/main" id="{AE948EE0-2119-4F35-854A-884F0C637901}"/>
                </a:ext>
              </a:extLst>
            </p:cNvPr>
            <p:cNvGrpSpPr>
              <a:grpSpLocks/>
            </p:cNvGrpSpPr>
            <p:nvPr/>
          </p:nvGrpSpPr>
          <p:grpSpPr bwMode="auto">
            <a:xfrm>
              <a:off x="4080" y="388"/>
              <a:ext cx="1440" cy="1580"/>
              <a:chOff x="4080" y="388"/>
              <a:chExt cx="1440" cy="1580"/>
            </a:xfrm>
          </p:grpSpPr>
          <p:sp>
            <p:nvSpPr>
              <p:cNvPr id="13" name="Rectangle 9">
                <a:extLst>
                  <a:ext uri="{FF2B5EF4-FFF2-40B4-BE49-F238E27FC236}">
                    <a16:creationId xmlns:a16="http://schemas.microsoft.com/office/drawing/2014/main" id="{37A20E98-2201-41FC-AE5C-934A8A9EF2FD}"/>
                  </a:ext>
                </a:extLst>
              </p:cNvPr>
              <p:cNvSpPr>
                <a:spLocks noChangeArrowheads="1"/>
              </p:cNvSpPr>
              <p:nvPr/>
            </p:nvSpPr>
            <p:spPr bwMode="auto">
              <a:xfrm>
                <a:off x="4080" y="672"/>
                <a:ext cx="1440" cy="1296"/>
              </a:xfrm>
              <a:prstGeom prst="rect">
                <a:avLst/>
              </a:prstGeom>
              <a:solidFill>
                <a:srgbClr val="339966"/>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cs typeface="Arial" panose="020B0604020202020204" pitchFamily="34" charset="0"/>
                </a:endParaRPr>
              </a:p>
            </p:txBody>
          </p:sp>
          <p:sp>
            <p:nvSpPr>
              <p:cNvPr id="14" name="Text Box 10">
                <a:extLst>
                  <a:ext uri="{FF2B5EF4-FFF2-40B4-BE49-F238E27FC236}">
                    <a16:creationId xmlns:a16="http://schemas.microsoft.com/office/drawing/2014/main" id="{8BB710AA-D11C-4D62-AE6F-BFDC27AD47FE}"/>
                  </a:ext>
                </a:extLst>
              </p:cNvPr>
              <p:cNvSpPr txBox="1">
                <a:spLocks noChangeArrowheads="1"/>
              </p:cNvSpPr>
              <p:nvPr/>
            </p:nvSpPr>
            <p:spPr bwMode="auto">
              <a:xfrm>
                <a:off x="4608" y="388"/>
                <a:ext cx="62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cs typeface="Arial" panose="020B0604020202020204" pitchFamily="34" charset="0"/>
                    <a:sym typeface="Symbol" panose="05050102010706020507" pitchFamily="18" charset="2"/>
                  </a:rPr>
                  <a:t>  </a:t>
                </a:r>
              </a:p>
              <a:p>
                <a:r>
                  <a:rPr lang="en-US" altLang="zh-CN" sz="2400" b="1">
                    <a:cs typeface="Arial" panose="020B0604020202020204" pitchFamily="34" charset="0"/>
                    <a:sym typeface="Symbol" panose="05050102010706020507" pitchFamily="18" charset="2"/>
                  </a:rPr>
                  <a:t>  </a:t>
                </a:r>
              </a:p>
            </p:txBody>
          </p:sp>
        </p:grpSp>
        <p:grpSp>
          <p:nvGrpSpPr>
            <p:cNvPr id="8" name="Group 11">
              <a:extLst>
                <a:ext uri="{FF2B5EF4-FFF2-40B4-BE49-F238E27FC236}">
                  <a16:creationId xmlns:a16="http://schemas.microsoft.com/office/drawing/2014/main" id="{3FF92A27-75BA-4831-9A24-CB75D50354C6}"/>
                </a:ext>
              </a:extLst>
            </p:cNvPr>
            <p:cNvGrpSpPr>
              <a:grpSpLocks/>
            </p:cNvGrpSpPr>
            <p:nvPr/>
          </p:nvGrpSpPr>
          <p:grpSpPr bwMode="auto">
            <a:xfrm>
              <a:off x="4176" y="816"/>
              <a:ext cx="1248" cy="1056"/>
              <a:chOff x="4176" y="816"/>
              <a:chExt cx="1248" cy="1056"/>
            </a:xfrm>
          </p:grpSpPr>
          <p:sp>
            <p:nvSpPr>
              <p:cNvPr id="9" name="Oval 12" descr="BJ1122">
                <a:extLst>
                  <a:ext uri="{FF2B5EF4-FFF2-40B4-BE49-F238E27FC236}">
                    <a16:creationId xmlns:a16="http://schemas.microsoft.com/office/drawing/2014/main" id="{048D4080-6439-4B47-8C7D-802C9A75E216}"/>
                  </a:ext>
                </a:extLst>
              </p:cNvPr>
              <p:cNvSpPr>
                <a:spLocks noChangeArrowheads="1"/>
              </p:cNvSpPr>
              <p:nvPr/>
            </p:nvSpPr>
            <p:spPr bwMode="auto">
              <a:xfrm>
                <a:off x="4176" y="816"/>
                <a:ext cx="672" cy="672"/>
              </a:xfrm>
              <a:prstGeom prst="ellipse">
                <a:avLst/>
              </a:prstGeom>
              <a:blipFill dpi="0" rotWithShape="0">
                <a:blip r:embed="rId3"/>
                <a:srcRect/>
                <a:stretch>
                  <a:fillRect/>
                </a:stretch>
              </a:blip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cs typeface="Arial" panose="020B0604020202020204" pitchFamily="34" charset="0"/>
                </a:endParaRPr>
              </a:p>
            </p:txBody>
          </p:sp>
          <p:sp>
            <p:nvSpPr>
              <p:cNvPr id="10" name="Text Box 13">
                <a:extLst>
                  <a:ext uri="{FF2B5EF4-FFF2-40B4-BE49-F238E27FC236}">
                    <a16:creationId xmlns:a16="http://schemas.microsoft.com/office/drawing/2014/main" id="{888756C1-0161-4A29-91C0-88BC4C6CCF44}"/>
                  </a:ext>
                </a:extLst>
              </p:cNvPr>
              <p:cNvSpPr txBox="1">
                <a:spLocks noChangeArrowheads="1"/>
              </p:cNvSpPr>
              <p:nvPr/>
            </p:nvSpPr>
            <p:spPr bwMode="auto">
              <a:xfrm>
                <a:off x="4272" y="960"/>
                <a:ext cx="5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i="1">
                    <a:solidFill>
                      <a:srgbClr val="000000"/>
                    </a:solidFill>
                    <a:cs typeface="Arial" panose="020B0604020202020204" pitchFamily="34" charset="0"/>
                  </a:rPr>
                  <a:t>B</a:t>
                </a:r>
              </a:p>
            </p:txBody>
          </p:sp>
          <p:sp>
            <p:nvSpPr>
              <p:cNvPr id="11" name="Oval 14" descr="BJ1124">
                <a:extLst>
                  <a:ext uri="{FF2B5EF4-FFF2-40B4-BE49-F238E27FC236}">
                    <a16:creationId xmlns:a16="http://schemas.microsoft.com/office/drawing/2014/main" id="{8E0E7F9F-BDD5-4D68-BFEE-A1531F408CAD}"/>
                  </a:ext>
                </a:extLst>
              </p:cNvPr>
              <p:cNvSpPr>
                <a:spLocks noChangeArrowheads="1"/>
              </p:cNvSpPr>
              <p:nvPr/>
            </p:nvSpPr>
            <p:spPr bwMode="auto">
              <a:xfrm>
                <a:off x="4848" y="1200"/>
                <a:ext cx="576" cy="672"/>
              </a:xfrm>
              <a:prstGeom prst="ellipse">
                <a:avLst/>
              </a:prstGeom>
              <a:blipFill dpi="0" rotWithShape="0">
                <a:blip r:embed="rId4"/>
                <a:srcRect/>
                <a:stretch>
                  <a:fillRect/>
                </a:stretch>
              </a:blip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cs typeface="Arial" panose="020B0604020202020204" pitchFamily="34" charset="0"/>
                </a:endParaRPr>
              </a:p>
            </p:txBody>
          </p:sp>
          <p:sp>
            <p:nvSpPr>
              <p:cNvPr id="12" name="Text Box 15">
                <a:extLst>
                  <a:ext uri="{FF2B5EF4-FFF2-40B4-BE49-F238E27FC236}">
                    <a16:creationId xmlns:a16="http://schemas.microsoft.com/office/drawing/2014/main" id="{96A0807E-EF7E-4307-AEC3-9B36FA31C9F2}"/>
                  </a:ext>
                </a:extLst>
              </p:cNvPr>
              <p:cNvSpPr txBox="1">
                <a:spLocks noChangeArrowheads="1"/>
              </p:cNvSpPr>
              <p:nvPr/>
            </p:nvSpPr>
            <p:spPr bwMode="auto">
              <a:xfrm>
                <a:off x="4944" y="1392"/>
                <a:ext cx="38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i="1">
                    <a:solidFill>
                      <a:srgbClr val="000000"/>
                    </a:solidFill>
                    <a:cs typeface="Arial" panose="020B0604020202020204" pitchFamily="34" charset="0"/>
                  </a:rPr>
                  <a:t>A</a:t>
                </a:r>
              </a:p>
            </p:txBody>
          </p:sp>
        </p:grpSp>
      </p:grpSp>
      <p:sp>
        <p:nvSpPr>
          <p:cNvPr id="15" name="Text Box 16">
            <a:extLst>
              <a:ext uri="{FF2B5EF4-FFF2-40B4-BE49-F238E27FC236}">
                <a16:creationId xmlns:a16="http://schemas.microsoft.com/office/drawing/2014/main" id="{BF666624-1294-4BDB-91B5-18D70E96CD75}"/>
              </a:ext>
            </a:extLst>
          </p:cNvPr>
          <p:cNvSpPr txBox="1">
            <a:spLocks noChangeArrowheads="1"/>
          </p:cNvSpPr>
          <p:nvPr/>
        </p:nvSpPr>
        <p:spPr bwMode="auto">
          <a:xfrm>
            <a:off x="609704" y="4191000"/>
            <a:ext cx="8000790" cy="1063946"/>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40000"/>
              </a:lnSpc>
            </a:pPr>
            <a:r>
              <a:rPr lang="zh-CN" altLang="en-US" sz="2400" b="1" dirty="0">
                <a:solidFill>
                  <a:srgbClr val="000000"/>
                </a:solidFill>
                <a:cs typeface="Arial" panose="020B0604020202020204" pitchFamily="34" charset="0"/>
              </a:rPr>
              <a:t>这表明</a:t>
            </a:r>
            <a:r>
              <a:rPr lang="en-US" altLang="zh-CN" sz="2400" b="1" dirty="0">
                <a:solidFill>
                  <a:srgbClr val="000000"/>
                </a:solidFill>
                <a:cs typeface="Arial" panose="020B0604020202020204" pitchFamily="34" charset="0"/>
              </a:rPr>
              <a:t>: </a:t>
            </a:r>
            <a:r>
              <a:rPr lang="en-US" altLang="zh-CN" sz="2400" b="1" i="1" dirty="0">
                <a:solidFill>
                  <a:srgbClr val="000000"/>
                </a:solidFill>
                <a:cs typeface="Arial" panose="020B0604020202020204" pitchFamily="34" charset="0"/>
              </a:rPr>
              <a:t>B</a:t>
            </a:r>
            <a:r>
              <a:rPr lang="zh-CN" altLang="en-US" sz="2400" b="1" dirty="0">
                <a:solidFill>
                  <a:srgbClr val="000000"/>
                </a:solidFill>
                <a:cs typeface="Arial" panose="020B0604020202020204" pitchFamily="34" charset="0"/>
              </a:rPr>
              <a:t>的发生会影响 </a:t>
            </a:r>
            <a:r>
              <a:rPr lang="en-US" altLang="zh-CN" sz="2400" b="1" i="1" dirty="0">
                <a:solidFill>
                  <a:srgbClr val="000000"/>
                </a:solidFill>
                <a:cs typeface="Arial" panose="020B0604020202020204" pitchFamily="34" charset="0"/>
              </a:rPr>
              <a:t>A</a:t>
            </a:r>
            <a:r>
              <a:rPr lang="zh-CN" altLang="en-US" sz="2400" b="1" dirty="0">
                <a:solidFill>
                  <a:srgbClr val="000000"/>
                </a:solidFill>
                <a:cs typeface="Arial" panose="020B0604020202020204" pitchFamily="34" charset="0"/>
              </a:rPr>
              <a:t>发生的可能性</a:t>
            </a:r>
            <a:r>
              <a:rPr lang="en-US" altLang="zh-CN" sz="2400" b="1" dirty="0">
                <a:solidFill>
                  <a:srgbClr val="000000"/>
                </a:solidFill>
                <a:cs typeface="Arial" panose="020B0604020202020204" pitchFamily="34" charset="0"/>
              </a:rPr>
              <a:t>(</a:t>
            </a:r>
            <a:r>
              <a:rPr lang="zh-CN" altLang="en-US" sz="2400" b="1" dirty="0">
                <a:solidFill>
                  <a:srgbClr val="000000"/>
                </a:solidFill>
                <a:cs typeface="Arial" panose="020B0604020202020204" pitchFamily="34" charset="0"/>
              </a:rPr>
              <a:t>造成</a:t>
            </a:r>
            <a:r>
              <a:rPr lang="en-US" altLang="zh-CN" sz="2400" b="1" i="1" dirty="0">
                <a:solidFill>
                  <a:srgbClr val="000000"/>
                </a:solidFill>
                <a:cs typeface="Arial" panose="020B0604020202020204" pitchFamily="34" charset="0"/>
              </a:rPr>
              <a:t>A</a:t>
            </a:r>
            <a:r>
              <a:rPr lang="zh-CN" altLang="en-US" sz="2400" b="1" dirty="0">
                <a:solidFill>
                  <a:srgbClr val="000000"/>
                </a:solidFill>
                <a:cs typeface="Arial" panose="020B0604020202020204" pitchFamily="34" charset="0"/>
              </a:rPr>
              <a:t>不发生</a:t>
            </a:r>
            <a:r>
              <a:rPr lang="en-US" altLang="zh-CN" sz="2400" b="1" dirty="0">
                <a:solidFill>
                  <a:srgbClr val="000000"/>
                </a:solidFill>
                <a:cs typeface="Arial" panose="020B0604020202020204" pitchFamily="34" charset="0"/>
              </a:rPr>
              <a:t>), </a:t>
            </a:r>
            <a:r>
              <a:rPr lang="zh-CN" altLang="en-US" sz="2400" b="1" dirty="0">
                <a:solidFill>
                  <a:srgbClr val="000000"/>
                </a:solidFill>
                <a:cs typeface="Arial" panose="020B0604020202020204" pitchFamily="34" charset="0"/>
              </a:rPr>
              <a:t>即</a:t>
            </a:r>
            <a:r>
              <a:rPr lang="en-US" altLang="zh-CN" sz="2400" b="1" i="1" dirty="0">
                <a:solidFill>
                  <a:srgbClr val="000000"/>
                </a:solidFill>
                <a:cs typeface="Arial" panose="020B0604020202020204" pitchFamily="34" charset="0"/>
              </a:rPr>
              <a:t>B</a:t>
            </a:r>
            <a:r>
              <a:rPr lang="zh-CN" altLang="en-US" sz="2400" b="1" dirty="0">
                <a:solidFill>
                  <a:srgbClr val="000000"/>
                </a:solidFill>
                <a:cs typeface="Arial" panose="020B0604020202020204" pitchFamily="34" charset="0"/>
              </a:rPr>
              <a:t>的发生造成 </a:t>
            </a:r>
            <a:r>
              <a:rPr lang="en-US" altLang="zh-CN" sz="2400" b="1" i="1" dirty="0">
                <a:solidFill>
                  <a:srgbClr val="000000"/>
                </a:solidFill>
                <a:cs typeface="Arial" panose="020B0604020202020204" pitchFamily="34" charset="0"/>
              </a:rPr>
              <a:t>A</a:t>
            </a:r>
            <a:r>
              <a:rPr lang="zh-CN" altLang="en-US" sz="2400" b="1" dirty="0">
                <a:solidFill>
                  <a:srgbClr val="000000"/>
                </a:solidFill>
                <a:cs typeface="Arial" panose="020B0604020202020204" pitchFamily="34" charset="0"/>
              </a:rPr>
              <a:t>发生的概率为零，所以</a:t>
            </a:r>
            <a:r>
              <a:rPr lang="en-US" altLang="zh-CN" sz="2400" b="1" i="1" dirty="0">
                <a:solidFill>
                  <a:srgbClr val="000000"/>
                </a:solidFill>
                <a:cs typeface="Arial" panose="020B0604020202020204" pitchFamily="34" charset="0"/>
              </a:rPr>
              <a:t>A</a:t>
            </a:r>
            <a:r>
              <a:rPr lang="zh-CN" altLang="en-US" sz="2400" b="1" dirty="0">
                <a:solidFill>
                  <a:srgbClr val="000000"/>
                </a:solidFill>
                <a:cs typeface="Arial" panose="020B0604020202020204" pitchFamily="34" charset="0"/>
              </a:rPr>
              <a:t>与</a:t>
            </a:r>
            <a:r>
              <a:rPr lang="en-US" altLang="zh-CN" sz="2400" b="1" i="1" dirty="0">
                <a:solidFill>
                  <a:srgbClr val="000000"/>
                </a:solidFill>
                <a:cs typeface="Arial" panose="020B0604020202020204" pitchFamily="34" charset="0"/>
              </a:rPr>
              <a:t>B</a:t>
            </a:r>
            <a:r>
              <a:rPr lang="zh-CN" altLang="en-US" sz="2400" b="1" dirty="0">
                <a:solidFill>
                  <a:srgbClr val="000000"/>
                </a:solidFill>
                <a:cs typeface="Arial" panose="020B0604020202020204" pitchFamily="34" charset="0"/>
              </a:rPr>
              <a:t>不独立。</a:t>
            </a:r>
          </a:p>
        </p:txBody>
      </p:sp>
      <p:sp>
        <p:nvSpPr>
          <p:cNvPr id="16" name="Text Box 17">
            <a:extLst>
              <a:ext uri="{FF2B5EF4-FFF2-40B4-BE49-F238E27FC236}">
                <a16:creationId xmlns:a16="http://schemas.microsoft.com/office/drawing/2014/main" id="{2CF1FFA8-D887-426F-8F92-CF4BD626A608}"/>
              </a:ext>
            </a:extLst>
          </p:cNvPr>
          <p:cNvSpPr txBox="1">
            <a:spLocks noChangeArrowheads="1"/>
          </p:cNvSpPr>
          <p:nvPr/>
        </p:nvSpPr>
        <p:spPr bwMode="auto">
          <a:xfrm>
            <a:off x="1371684" y="3030623"/>
            <a:ext cx="20425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400" b="1" dirty="0">
                <a:solidFill>
                  <a:srgbClr val="000000"/>
                </a:solidFill>
                <a:cs typeface="Arial" panose="020B0604020202020204" pitchFamily="34" charset="0"/>
              </a:rPr>
              <a:t>即  </a:t>
            </a:r>
            <a:r>
              <a:rPr lang="en-US" altLang="zh-CN" sz="2400" b="1" i="1" dirty="0">
                <a:solidFill>
                  <a:srgbClr val="000000"/>
                </a:solidFill>
                <a:cs typeface="Arial" panose="020B0604020202020204" pitchFamily="34" charset="0"/>
              </a:rPr>
              <a:t>P</a:t>
            </a:r>
            <a:r>
              <a:rPr lang="en-US" altLang="zh-CN" sz="2400" b="1" dirty="0">
                <a:solidFill>
                  <a:srgbClr val="000000"/>
                </a:solidFill>
                <a:cs typeface="Arial" panose="020B0604020202020204" pitchFamily="34" charset="0"/>
              </a:rPr>
              <a:t>(</a:t>
            </a:r>
            <a:r>
              <a:rPr lang="en-US" altLang="zh-CN" sz="2400" b="1" i="1" dirty="0">
                <a:solidFill>
                  <a:srgbClr val="000000"/>
                </a:solidFill>
                <a:cs typeface="Arial" panose="020B0604020202020204" pitchFamily="34" charset="0"/>
              </a:rPr>
              <a:t>A</a:t>
            </a:r>
            <a:r>
              <a:rPr lang="en-US" altLang="zh-CN" sz="2400" b="1" dirty="0">
                <a:solidFill>
                  <a:srgbClr val="000000"/>
                </a:solidFill>
                <a:cs typeface="Arial" panose="020B0604020202020204" pitchFamily="34" charset="0"/>
              </a:rPr>
              <a:t>|</a:t>
            </a:r>
            <a:r>
              <a:rPr lang="en-US" altLang="zh-CN" sz="2400" b="1" i="1" dirty="0">
                <a:solidFill>
                  <a:srgbClr val="000000"/>
                </a:solidFill>
                <a:cs typeface="Arial" panose="020B0604020202020204" pitchFamily="34" charset="0"/>
              </a:rPr>
              <a:t>B</a:t>
            </a:r>
            <a:r>
              <a:rPr lang="en-US" altLang="zh-CN" sz="2400" b="1" dirty="0">
                <a:solidFill>
                  <a:srgbClr val="000000"/>
                </a:solidFill>
                <a:cs typeface="Arial" panose="020B0604020202020204" pitchFamily="34" charset="0"/>
              </a:rPr>
              <a:t>)=0.</a:t>
            </a:r>
          </a:p>
        </p:txBody>
      </p:sp>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518C9719-E2DA-49D9-955D-C7BAC4BE3AA9}"/>
                  </a:ext>
                </a:extLst>
              </p:cNvPr>
              <p:cNvSpPr/>
              <p:nvPr/>
            </p:nvSpPr>
            <p:spPr>
              <a:xfrm>
                <a:off x="1302836" y="1887275"/>
                <a:ext cx="3144643"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200" i="1">
                          <a:solidFill>
                            <a:srgbClr val="000000"/>
                          </a:solidFill>
                          <a:latin typeface="Cambria Math" panose="02040503050406030204" pitchFamily="18" charset="0"/>
                        </a:rPr>
                        <m:t>𝑃</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𝐴𝐵</m:t>
                      </m:r>
                      <m:r>
                        <a:rPr lang="zh-CN" altLang="en-US" sz="2200" i="1">
                          <a:solidFill>
                            <a:srgbClr val="000000"/>
                          </a:solidFill>
                          <a:latin typeface="Cambria Math" panose="02040503050406030204" pitchFamily="18" charset="0"/>
                        </a:rPr>
                        <m:t>)=0≠</m:t>
                      </m:r>
                      <m:r>
                        <a:rPr lang="zh-CN" altLang="en-US" sz="2200" i="1">
                          <a:solidFill>
                            <a:srgbClr val="000000"/>
                          </a:solidFill>
                          <a:latin typeface="Cambria Math" panose="02040503050406030204" pitchFamily="18" charset="0"/>
                        </a:rPr>
                        <m:t>𝑃</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𝐴</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𝑃</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𝐵</m:t>
                      </m:r>
                      <m:r>
                        <a:rPr lang="zh-CN" altLang="en-US" sz="2200" i="1">
                          <a:solidFill>
                            <a:srgbClr val="000000"/>
                          </a:solidFill>
                          <a:latin typeface="Cambria Math" panose="02040503050406030204" pitchFamily="18" charset="0"/>
                        </a:rPr>
                        <m:t>)</m:t>
                      </m:r>
                    </m:oMath>
                  </m:oMathPara>
                </a14:m>
                <a:endParaRPr lang="zh-CN" altLang="en-US" sz="2200" dirty="0"/>
              </a:p>
            </p:txBody>
          </p:sp>
        </mc:Choice>
        <mc:Fallback xmlns="">
          <p:sp>
            <p:nvSpPr>
              <p:cNvPr id="17" name="矩形 16">
                <a:extLst>
                  <a:ext uri="{FF2B5EF4-FFF2-40B4-BE49-F238E27FC236}">
                    <a16:creationId xmlns:a16="http://schemas.microsoft.com/office/drawing/2014/main" id="{518C9719-E2DA-49D9-955D-C7BAC4BE3AA9}"/>
                  </a:ext>
                </a:extLst>
              </p:cNvPr>
              <p:cNvSpPr>
                <a:spLocks noRot="1" noChangeAspect="1" noMove="1" noResize="1" noEditPoints="1" noAdjustHandles="1" noChangeArrowheads="1" noChangeShapeType="1" noTextEdit="1"/>
              </p:cNvSpPr>
              <p:nvPr/>
            </p:nvSpPr>
            <p:spPr>
              <a:xfrm>
                <a:off x="1302836" y="1887275"/>
                <a:ext cx="3144643" cy="430887"/>
              </a:xfrm>
              <a:prstGeom prst="rect">
                <a:avLst/>
              </a:prstGeom>
              <a:blipFill>
                <a:blip r:embed="rId5"/>
                <a:stretch>
                  <a:fillRect b="-2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5192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7" presetClass="entr" presetSubtype="0" fill="hold" grpId="0" nodeType="clickEffect">
                                  <p:stCondLst>
                                    <p:cond delay="0"/>
                                  </p:stCondLst>
                                  <p:iterate type="lt">
                                    <p:tmPct val="50000"/>
                                  </p:iterate>
                                  <p:childTnLst>
                                    <p:set>
                                      <p:cBhvr>
                                        <p:cTn id="26" dur="1" fill="hold">
                                          <p:stCondLst>
                                            <p:cond delay="0"/>
                                          </p:stCondLst>
                                        </p:cTn>
                                        <p:tgtEl>
                                          <p:spTgt spid="15"/>
                                        </p:tgtEl>
                                        <p:attrNameLst>
                                          <p:attrName>style.visibility</p:attrName>
                                        </p:attrNameLst>
                                      </p:cBhvr>
                                      <p:to>
                                        <p:strVal val="visible"/>
                                      </p:to>
                                    </p:set>
                                    <p:anim calcmode="discrete" valueType="clr">
                                      <p:cBhvr override="childStyle">
                                        <p:cTn id="27" dur="80"/>
                                        <p:tgtEl>
                                          <p:spTgt spid="15"/>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15"/>
                                        </p:tgtEl>
                                        <p:attrNameLst>
                                          <p:attrName>fillcolor</p:attrName>
                                        </p:attrNameLst>
                                      </p:cBhvr>
                                      <p:tavLst>
                                        <p:tav tm="0">
                                          <p:val>
                                            <p:clrVal>
                                              <a:schemeClr val="accent2"/>
                                            </p:clrVal>
                                          </p:val>
                                        </p:tav>
                                        <p:tav tm="50000">
                                          <p:val>
                                            <p:clrVal>
                                              <a:schemeClr val="hlink"/>
                                            </p:clrVal>
                                          </p:val>
                                        </p:tav>
                                      </p:tavLst>
                                    </p:anim>
                                    <p:set>
                                      <p:cBhvr>
                                        <p:cTn id="29" dur="80"/>
                                        <p:tgtEl>
                                          <p:spTgt spid="1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15" grpId="0" animBg="1" autoUpdateAnimBg="0"/>
      <p:bldP spid="1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CDE5DD-3B1E-4080-BFE9-07794CAADE4A}"/>
              </a:ext>
            </a:extLst>
          </p:cNvPr>
          <p:cNvSpPr>
            <a:spLocks noGrp="1"/>
          </p:cNvSpPr>
          <p:nvPr>
            <p:ph type="title"/>
          </p:nvPr>
        </p:nvSpPr>
        <p:spPr/>
        <p:txBody>
          <a:bodyPr/>
          <a:lstStyle/>
          <a:p>
            <a:r>
              <a:rPr lang="en-US" altLang="zh-CN" dirty="0"/>
              <a:t>3.3-3 </a:t>
            </a:r>
            <a:r>
              <a:rPr lang="zh-CN" altLang="en-US" dirty="0"/>
              <a:t>事件独立性</a:t>
            </a:r>
          </a:p>
        </p:txBody>
      </p:sp>
      <p:sp>
        <p:nvSpPr>
          <p:cNvPr id="3" name="内容占位符 2">
            <a:extLst>
              <a:ext uri="{FF2B5EF4-FFF2-40B4-BE49-F238E27FC236}">
                <a16:creationId xmlns:a16="http://schemas.microsoft.com/office/drawing/2014/main" id="{8AFD1027-F3E3-4C64-815B-B5FC235AE856}"/>
              </a:ext>
            </a:extLst>
          </p:cNvPr>
          <p:cNvSpPr>
            <a:spLocks noGrp="1"/>
          </p:cNvSpPr>
          <p:nvPr>
            <p:ph idx="1"/>
          </p:nvPr>
        </p:nvSpPr>
        <p:spPr/>
        <p:txBody>
          <a:bodyPr/>
          <a:lstStyle/>
          <a:p>
            <a:endParaRPr lang="zh-CN" altLang="en-US" dirty="0"/>
          </a:p>
        </p:txBody>
      </p:sp>
      <p:sp>
        <p:nvSpPr>
          <p:cNvPr id="4" name="Text Box 4">
            <a:extLst>
              <a:ext uri="{FF2B5EF4-FFF2-40B4-BE49-F238E27FC236}">
                <a16:creationId xmlns:a16="http://schemas.microsoft.com/office/drawing/2014/main" id="{68253F52-DDB1-4357-BD0E-CD5C0DCE3685}"/>
              </a:ext>
            </a:extLst>
          </p:cNvPr>
          <p:cNvSpPr txBox="1">
            <a:spLocks noChangeArrowheads="1"/>
          </p:cNvSpPr>
          <p:nvPr/>
        </p:nvSpPr>
        <p:spPr bwMode="auto">
          <a:xfrm>
            <a:off x="1295400" y="1604915"/>
            <a:ext cx="6858000" cy="870046"/>
          </a:xfrm>
          <a:prstGeom prst="rect">
            <a:avLst/>
          </a:prstGeom>
          <a:noFill/>
          <a:ln>
            <a:noFill/>
          </a:ln>
          <a:effectLst/>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10000"/>
              </a:lnSpc>
              <a:spcBef>
                <a:spcPct val="20000"/>
              </a:spcBef>
            </a:pPr>
            <a:r>
              <a:rPr lang="zh-CN" altLang="en-US" sz="2400">
                <a:solidFill>
                  <a:srgbClr val="000000"/>
                </a:solidFill>
                <a:cs typeface="Arial" panose="020B0604020202020204" pitchFamily="34" charset="0"/>
              </a:rPr>
              <a:t>能否在样本空间</a:t>
            </a:r>
            <a:r>
              <a:rPr lang="en-US" altLang="zh-CN" sz="2400" b="0">
                <a:solidFill>
                  <a:srgbClr val="000000"/>
                </a:solidFill>
                <a:cs typeface="Arial" panose="020B0604020202020204" pitchFamily="34" charset="0"/>
              </a:rPr>
              <a:t>Ω</a:t>
            </a:r>
            <a:r>
              <a:rPr lang="zh-CN" altLang="en-US" sz="2400">
                <a:solidFill>
                  <a:srgbClr val="000000"/>
                </a:solidFill>
                <a:cs typeface="Arial" panose="020B0604020202020204" pitchFamily="34" charset="0"/>
              </a:rPr>
              <a:t>中找到两个事件，使得它们既相互独立又互斥</a:t>
            </a:r>
            <a:r>
              <a:rPr lang="en-US" altLang="zh-CN" sz="2400">
                <a:solidFill>
                  <a:srgbClr val="000000"/>
                </a:solidFill>
                <a:cs typeface="Arial" panose="020B0604020202020204" pitchFamily="34" charset="0"/>
              </a:rPr>
              <a:t>?</a:t>
            </a:r>
          </a:p>
        </p:txBody>
      </p:sp>
      <p:sp>
        <p:nvSpPr>
          <p:cNvPr id="5" name="Text Box 5">
            <a:extLst>
              <a:ext uri="{FF2B5EF4-FFF2-40B4-BE49-F238E27FC236}">
                <a16:creationId xmlns:a16="http://schemas.microsoft.com/office/drawing/2014/main" id="{E38AF624-BC2B-4479-BBEB-E5B1E32A8BF4}"/>
              </a:ext>
            </a:extLst>
          </p:cNvPr>
          <p:cNvSpPr txBox="1">
            <a:spLocks noChangeArrowheads="1"/>
          </p:cNvSpPr>
          <p:nvPr/>
        </p:nvSpPr>
        <p:spPr bwMode="auto">
          <a:xfrm>
            <a:off x="2438400" y="2743200"/>
            <a:ext cx="4572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0"/>
              </a:spcBef>
            </a:pPr>
            <a:r>
              <a:rPr lang="zh-CN" altLang="en-US" sz="2400">
                <a:solidFill>
                  <a:srgbClr val="000000"/>
                </a:solidFill>
                <a:cs typeface="Arial" panose="020B0604020202020204" pitchFamily="34" charset="0"/>
              </a:rPr>
              <a:t>答：</a:t>
            </a:r>
            <a:r>
              <a:rPr lang="zh-CN" altLang="en-US" sz="2400">
                <a:cs typeface="Arial" panose="020B0604020202020204" pitchFamily="34" charset="0"/>
              </a:rPr>
              <a:t>可以找到这样的事件</a:t>
            </a:r>
            <a:r>
              <a:rPr lang="zh-CN" altLang="en-US" sz="2400">
                <a:solidFill>
                  <a:srgbClr val="000000"/>
                </a:solidFill>
                <a:cs typeface="Arial" panose="020B0604020202020204" pitchFamily="34" charset="0"/>
              </a:rPr>
              <a:t>。</a:t>
            </a:r>
          </a:p>
        </p:txBody>
      </p:sp>
      <p:sp>
        <p:nvSpPr>
          <p:cNvPr id="6" name="Text Box 6">
            <a:extLst>
              <a:ext uri="{FF2B5EF4-FFF2-40B4-BE49-F238E27FC236}">
                <a16:creationId xmlns:a16="http://schemas.microsoft.com/office/drawing/2014/main" id="{82CFE6A5-2D6F-4ABB-8F65-33AD92CBBCEA}"/>
              </a:ext>
            </a:extLst>
          </p:cNvPr>
          <p:cNvSpPr txBox="1">
            <a:spLocks noChangeArrowheads="1"/>
          </p:cNvSpPr>
          <p:nvPr/>
        </p:nvSpPr>
        <p:spPr bwMode="auto">
          <a:xfrm>
            <a:off x="838200" y="609600"/>
            <a:ext cx="1828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baseline="0">
                <a:solidFill>
                  <a:srgbClr val="2C14BC"/>
                </a:solidFill>
                <a:latin typeface="+mj-lt"/>
                <a:ea typeface="+mj-ea"/>
                <a:cs typeface="+mj-cs"/>
              </a:defRPr>
            </a:lvl1pPr>
            <a:lvl2pPr algn="l" rtl="0" eaLnBrk="0" fontAlgn="base" hangingPunct="0">
              <a:spcBef>
                <a:spcPct val="0"/>
              </a:spcBef>
              <a:spcAft>
                <a:spcPct val="0"/>
              </a:spcAft>
              <a:defRPr sz="3200">
                <a:solidFill>
                  <a:schemeClr val="bg1"/>
                </a:solidFill>
                <a:latin typeface="Arial" pitchFamily="34" charset="0"/>
                <a:ea typeface="黑体" pitchFamily="49" charset="-122"/>
              </a:defRPr>
            </a:lvl2pPr>
            <a:lvl3pPr algn="l" rtl="0" eaLnBrk="0" fontAlgn="base" hangingPunct="0">
              <a:spcBef>
                <a:spcPct val="0"/>
              </a:spcBef>
              <a:spcAft>
                <a:spcPct val="0"/>
              </a:spcAft>
              <a:defRPr sz="3200">
                <a:solidFill>
                  <a:schemeClr val="bg1"/>
                </a:solidFill>
                <a:latin typeface="Arial" pitchFamily="34" charset="0"/>
                <a:ea typeface="黑体" pitchFamily="49" charset="-122"/>
              </a:defRPr>
            </a:lvl3pPr>
            <a:lvl4pPr algn="l" rtl="0" eaLnBrk="0" fontAlgn="base" hangingPunct="0">
              <a:spcBef>
                <a:spcPct val="0"/>
              </a:spcBef>
              <a:spcAft>
                <a:spcPct val="0"/>
              </a:spcAft>
              <a:defRPr sz="3200">
                <a:solidFill>
                  <a:schemeClr val="bg1"/>
                </a:solidFill>
                <a:latin typeface="Arial" pitchFamily="34" charset="0"/>
                <a:ea typeface="黑体" pitchFamily="49" charset="-122"/>
              </a:defRPr>
            </a:lvl4pPr>
            <a:lvl5pPr algn="l" rtl="0" eaLnBrk="0" fontAlgn="base" hangingPunct="0">
              <a:spcBef>
                <a:spcPct val="0"/>
              </a:spcBef>
              <a:spcAft>
                <a:spcPct val="0"/>
              </a:spcAft>
              <a:defRPr sz="3200">
                <a:solidFill>
                  <a:schemeClr val="bg1"/>
                </a:solidFill>
                <a:latin typeface="Arial" pitchFamily="34" charset="0"/>
                <a:ea typeface="黑体" pitchFamily="49" charset="-122"/>
              </a:defRPr>
            </a:lvl5pPr>
            <a:lvl6pPr marL="457200" algn="l" rtl="0" eaLnBrk="0" fontAlgn="base" hangingPunct="0">
              <a:spcBef>
                <a:spcPct val="0"/>
              </a:spcBef>
              <a:spcAft>
                <a:spcPct val="0"/>
              </a:spcAft>
              <a:defRPr sz="3200">
                <a:solidFill>
                  <a:schemeClr val="bg1"/>
                </a:solidFill>
                <a:latin typeface="Arial" pitchFamily="34" charset="0"/>
                <a:ea typeface="黑体" pitchFamily="49" charset="-122"/>
              </a:defRPr>
            </a:lvl6pPr>
            <a:lvl7pPr marL="914400" algn="l" rtl="0" eaLnBrk="0" fontAlgn="base" hangingPunct="0">
              <a:spcBef>
                <a:spcPct val="0"/>
              </a:spcBef>
              <a:spcAft>
                <a:spcPct val="0"/>
              </a:spcAft>
              <a:defRPr sz="3200">
                <a:solidFill>
                  <a:schemeClr val="bg1"/>
                </a:solidFill>
                <a:latin typeface="Arial" pitchFamily="34" charset="0"/>
                <a:ea typeface="黑体" pitchFamily="49" charset="-122"/>
              </a:defRPr>
            </a:lvl7pPr>
            <a:lvl8pPr marL="1371600" algn="l" rtl="0" eaLnBrk="0" fontAlgn="base" hangingPunct="0">
              <a:spcBef>
                <a:spcPct val="0"/>
              </a:spcBef>
              <a:spcAft>
                <a:spcPct val="0"/>
              </a:spcAft>
              <a:defRPr sz="3200">
                <a:solidFill>
                  <a:schemeClr val="bg1"/>
                </a:solidFill>
                <a:latin typeface="Arial" pitchFamily="34" charset="0"/>
                <a:ea typeface="黑体" pitchFamily="49" charset="-122"/>
              </a:defRPr>
            </a:lvl8pPr>
            <a:lvl9pPr marL="1828800" algn="l" rtl="0" eaLnBrk="0" fontAlgn="base" hangingPunct="0">
              <a:spcBef>
                <a:spcPct val="0"/>
              </a:spcBef>
              <a:spcAft>
                <a:spcPct val="0"/>
              </a:spcAft>
              <a:defRPr sz="3200">
                <a:solidFill>
                  <a:schemeClr val="bg1"/>
                </a:solidFill>
                <a:latin typeface="Arial" pitchFamily="34" charset="0"/>
                <a:ea typeface="黑体" pitchFamily="49" charset="-122"/>
              </a:defRPr>
            </a:lvl9pPr>
          </a:lstStyle>
          <a:p>
            <a:r>
              <a:rPr kumimoji="1" lang="zh-CN" altLang="en-US" sz="2400" b="0" kern="0">
                <a:solidFill>
                  <a:srgbClr val="FF0000"/>
                </a:solidFill>
                <a:latin typeface="Arial" panose="020B0604020202020204" pitchFamily="34" charset="0"/>
                <a:cs typeface="Arial" panose="020B0604020202020204" pitchFamily="34" charset="0"/>
              </a:rPr>
              <a:t>想一想</a:t>
            </a:r>
          </a:p>
        </p:txBody>
      </p:sp>
      <p:sp>
        <p:nvSpPr>
          <p:cNvPr id="7" name="WordArt 7">
            <a:extLst>
              <a:ext uri="{FF2B5EF4-FFF2-40B4-BE49-F238E27FC236}">
                <a16:creationId xmlns:a16="http://schemas.microsoft.com/office/drawing/2014/main" id="{26E2F00F-7F51-459C-9C6F-723648D754F7}"/>
              </a:ext>
            </a:extLst>
          </p:cNvPr>
          <p:cNvSpPr>
            <a:spLocks noChangeArrowheads="1" noChangeShapeType="1" noTextEdit="1"/>
          </p:cNvSpPr>
          <p:nvPr/>
        </p:nvSpPr>
        <p:spPr bwMode="auto">
          <a:xfrm>
            <a:off x="2903538" y="762000"/>
            <a:ext cx="1008062" cy="457200"/>
          </a:xfrm>
          <a:prstGeom prst="rect">
            <a:avLst/>
          </a:prstGeom>
        </p:spPr>
        <p:txBody>
          <a:bodyPr wrap="none" fromWordArt="1">
            <a:prstTxWarp prst="textPlain">
              <a:avLst>
                <a:gd name="adj" fmla="val 50000"/>
              </a:avLst>
            </a:prstTxWarp>
          </a:bodyPr>
          <a:lstStyle/>
          <a:p>
            <a:pPr algn="ctr"/>
            <a:r>
              <a:rPr lang="en-US" altLang="zh-CN" sz="2400" kern="10">
                <a:ln w="12700">
                  <a:solidFill>
                    <a:srgbClr val="EAEAEA"/>
                  </a:solidFill>
                  <a:round/>
                  <a:headEnd/>
                  <a:tailEnd/>
                </a:ln>
                <a:gradFill rotWithShape="1">
                  <a:gsLst>
                    <a:gs pos="0">
                      <a:srgbClr val="008000"/>
                    </a:gs>
                    <a:gs pos="100000">
                      <a:srgbClr val="FF0000"/>
                    </a:gs>
                  </a:gsLst>
                  <a:lin ang="5400000" scaled="1"/>
                </a:gradFill>
                <a:effectLst>
                  <a:outerShdw dist="35921" dir="2700000" sy="50000" kx="2115830" algn="bl" rotWithShape="0">
                    <a:srgbClr val="C0C0C0"/>
                  </a:outerShdw>
                </a:effectLst>
                <a:cs typeface="Arial" panose="020B0604020202020204" pitchFamily="34" charset="0"/>
              </a:rPr>
              <a:t>???</a:t>
            </a:r>
            <a:endParaRPr lang="zh-CN" altLang="en-US" sz="2400" kern="10">
              <a:ln w="12700">
                <a:solidFill>
                  <a:srgbClr val="EAEAEA"/>
                </a:solidFill>
                <a:round/>
                <a:headEnd/>
                <a:tailEnd/>
              </a:ln>
              <a:gradFill rotWithShape="1">
                <a:gsLst>
                  <a:gs pos="0">
                    <a:srgbClr val="008000"/>
                  </a:gs>
                  <a:gs pos="100000">
                    <a:srgbClr val="FF0000"/>
                  </a:gs>
                </a:gsLst>
                <a:lin ang="5400000" scaled="1"/>
              </a:gradFill>
              <a:effectLst>
                <a:outerShdw dist="35921" dir="2700000" sy="50000" kx="2115830" algn="bl" rotWithShape="0">
                  <a:srgbClr val="C0C0C0"/>
                </a:outerShdw>
              </a:effectLst>
              <a:cs typeface="Arial" panose="020B0604020202020204" pitchFamily="34" charset="0"/>
            </a:endParaRPr>
          </a:p>
        </p:txBody>
      </p:sp>
      <p:grpSp>
        <p:nvGrpSpPr>
          <p:cNvPr id="8" name="Group 8">
            <a:extLst>
              <a:ext uri="{FF2B5EF4-FFF2-40B4-BE49-F238E27FC236}">
                <a16:creationId xmlns:a16="http://schemas.microsoft.com/office/drawing/2014/main" id="{4D4D2FDC-C940-4296-8C0F-A8C005BAEC9E}"/>
              </a:ext>
            </a:extLst>
          </p:cNvPr>
          <p:cNvGrpSpPr>
            <a:grpSpLocks/>
          </p:cNvGrpSpPr>
          <p:nvPr/>
        </p:nvGrpSpPr>
        <p:grpSpPr bwMode="auto">
          <a:xfrm>
            <a:off x="2469174" y="5253085"/>
            <a:ext cx="4876800" cy="592138"/>
            <a:chOff x="1939" y="2252"/>
            <a:chExt cx="3130" cy="475"/>
          </a:xfrm>
        </p:grpSpPr>
        <p:grpSp>
          <p:nvGrpSpPr>
            <p:cNvPr id="9" name="Group 9">
              <a:extLst>
                <a:ext uri="{FF2B5EF4-FFF2-40B4-BE49-F238E27FC236}">
                  <a16:creationId xmlns:a16="http://schemas.microsoft.com/office/drawing/2014/main" id="{988D3D2A-BE09-4A3D-BF21-F39FC9AE6B56}"/>
                </a:ext>
              </a:extLst>
            </p:cNvPr>
            <p:cNvGrpSpPr>
              <a:grpSpLocks/>
            </p:cNvGrpSpPr>
            <p:nvPr/>
          </p:nvGrpSpPr>
          <p:grpSpPr bwMode="auto">
            <a:xfrm>
              <a:off x="1939" y="2422"/>
              <a:ext cx="3130" cy="283"/>
              <a:chOff x="1939" y="2262"/>
              <a:chExt cx="3130" cy="283"/>
            </a:xfrm>
          </p:grpSpPr>
          <p:graphicFrame>
            <p:nvGraphicFramePr>
              <p:cNvPr id="11" name="Object 10">
                <a:extLst>
                  <a:ext uri="{FF2B5EF4-FFF2-40B4-BE49-F238E27FC236}">
                    <a16:creationId xmlns:a16="http://schemas.microsoft.com/office/drawing/2014/main" id="{04DFB741-1556-48B4-89AC-C7F371B07CFD}"/>
                  </a:ext>
                </a:extLst>
              </p:cNvPr>
              <p:cNvGraphicFramePr>
                <a:graphicFrameLocks noChangeAspect="1"/>
              </p:cNvGraphicFramePr>
              <p:nvPr/>
            </p:nvGraphicFramePr>
            <p:xfrm>
              <a:off x="2496" y="2336"/>
              <a:ext cx="71" cy="135"/>
            </p:xfrm>
            <a:graphic>
              <a:graphicData uri="http://schemas.openxmlformats.org/presentationml/2006/ole">
                <mc:AlternateContent xmlns:mc="http://schemas.openxmlformats.org/markup-compatibility/2006">
                  <mc:Choice xmlns:v="urn:schemas-microsoft-com:vml" Requires="v">
                    <p:oleObj spid="_x0000_s34154" name="公式" r:id="rId3" imgW="114120" imgH="215640" progId="Equation.3">
                      <p:embed/>
                    </p:oleObj>
                  </mc:Choice>
                  <mc:Fallback>
                    <p:oleObj name="公式" r:id="rId3" imgW="114120" imgH="215640" progId="Equation.3">
                      <p:embed/>
                      <p:pic>
                        <p:nvPicPr>
                          <p:cNvPr id="117770" name="Object 10">
                            <a:extLst>
                              <a:ext uri="{FF2B5EF4-FFF2-40B4-BE49-F238E27FC236}">
                                <a16:creationId xmlns:a16="http://schemas.microsoft.com/office/drawing/2014/main" id="{37AAAC85-1ABC-4E85-BB45-786809DAF3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6" y="2336"/>
                            <a:ext cx="71"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Rectangle 11">
                <a:extLst>
                  <a:ext uri="{FF2B5EF4-FFF2-40B4-BE49-F238E27FC236}">
                    <a16:creationId xmlns:a16="http://schemas.microsoft.com/office/drawing/2014/main" id="{02DF7FA7-E5B5-40DE-9CFE-2FBF98D4CFFF}"/>
                  </a:ext>
                </a:extLst>
              </p:cNvPr>
              <p:cNvSpPr>
                <a:spLocks noChangeArrowheads="1"/>
              </p:cNvSpPr>
              <p:nvPr/>
            </p:nvSpPr>
            <p:spPr bwMode="auto">
              <a:xfrm>
                <a:off x="1939" y="2262"/>
                <a:ext cx="3130" cy="283"/>
              </a:xfrm>
              <a:prstGeom prst="rect">
                <a:avLst/>
              </a:prstGeom>
              <a:noFill/>
              <a:ln>
                <a:noFill/>
              </a:ln>
              <a:effectLst/>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70000"/>
                  </a:lnSpc>
                </a:pPr>
                <a:r>
                  <a:rPr lang="zh-CN" altLang="en-US" sz="2400" dirty="0">
                    <a:solidFill>
                      <a:srgbClr val="000000"/>
                    </a:solidFill>
                    <a:cs typeface="Arial" panose="020B0604020202020204" pitchFamily="34" charset="0"/>
                  </a:rPr>
                  <a:t>所以，</a:t>
                </a:r>
                <a:r>
                  <a:rPr lang="el-GR" altLang="zh-CN" sz="2400" dirty="0">
                    <a:solidFill>
                      <a:srgbClr val="0000FF"/>
                    </a:solidFill>
                    <a:cs typeface="Arial" panose="020B0604020202020204" pitchFamily="34" charset="0"/>
                  </a:rPr>
                  <a:t>Φ</a:t>
                </a:r>
                <a:r>
                  <a:rPr lang="zh-CN" altLang="en-US" sz="2400" dirty="0">
                    <a:solidFill>
                      <a:srgbClr val="0000FF"/>
                    </a:solidFill>
                    <a:cs typeface="Arial" panose="020B0604020202020204" pitchFamily="34" charset="0"/>
                  </a:rPr>
                  <a:t>与</a:t>
                </a:r>
                <a:r>
                  <a:rPr lang="en-US" altLang="zh-CN" sz="2400" b="0" dirty="0">
                    <a:solidFill>
                      <a:srgbClr val="0000FF"/>
                    </a:solidFill>
                    <a:cs typeface="Arial" panose="020B0604020202020204" pitchFamily="34" charset="0"/>
                  </a:rPr>
                  <a:t>Ω</a:t>
                </a:r>
                <a:r>
                  <a:rPr lang="zh-CN" altLang="en-US" sz="2400" dirty="0">
                    <a:solidFill>
                      <a:srgbClr val="0000FF"/>
                    </a:solidFill>
                    <a:cs typeface="Arial" panose="020B0604020202020204" pitchFamily="34" charset="0"/>
                  </a:rPr>
                  <a:t>独立且互斥</a:t>
                </a:r>
                <a:r>
                  <a:rPr lang="zh-CN" altLang="en-US" sz="2400" dirty="0">
                    <a:solidFill>
                      <a:srgbClr val="000000"/>
                    </a:solidFill>
                    <a:cs typeface="Arial" panose="020B0604020202020204" pitchFamily="34" charset="0"/>
                  </a:rPr>
                  <a:t>。</a:t>
                </a:r>
              </a:p>
            </p:txBody>
          </p:sp>
        </p:grpSp>
        <p:graphicFrame>
          <p:nvGraphicFramePr>
            <p:cNvPr id="10" name="Object 12">
              <a:extLst>
                <a:ext uri="{FF2B5EF4-FFF2-40B4-BE49-F238E27FC236}">
                  <a16:creationId xmlns:a16="http://schemas.microsoft.com/office/drawing/2014/main" id="{F5523523-9061-493C-ACCC-82F7CC2A65ED}"/>
                </a:ext>
              </a:extLst>
            </p:cNvPr>
            <p:cNvGraphicFramePr>
              <a:graphicFrameLocks noChangeAspect="1"/>
            </p:cNvGraphicFramePr>
            <p:nvPr/>
          </p:nvGraphicFramePr>
          <p:xfrm>
            <a:off x="2450" y="2252"/>
            <a:ext cx="248" cy="475"/>
          </p:xfrm>
          <a:graphic>
            <a:graphicData uri="http://schemas.openxmlformats.org/presentationml/2006/ole">
              <mc:AlternateContent xmlns:mc="http://schemas.openxmlformats.org/markup-compatibility/2006">
                <mc:Choice xmlns:v="urn:schemas-microsoft-com:vml" Requires="v">
                  <p:oleObj spid="_x0000_s34155" name="公式" r:id="rId5" imgW="126720" imgH="241200" progId="Equation.3">
                    <p:embed/>
                  </p:oleObj>
                </mc:Choice>
                <mc:Fallback>
                  <p:oleObj name="公式" r:id="rId5" imgW="126720" imgH="241200" progId="Equation.3">
                    <p:embed/>
                    <p:pic>
                      <p:nvPicPr>
                        <p:cNvPr id="117772" name="Object 12">
                          <a:extLst>
                            <a:ext uri="{FF2B5EF4-FFF2-40B4-BE49-F238E27FC236}">
                              <a16:creationId xmlns:a16="http://schemas.microsoft.com/office/drawing/2014/main" id="{F7067475-823B-4CC2-A866-417E56D221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0" y="2252"/>
                          <a:ext cx="248" cy="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3" name="Object 13">
            <a:extLst>
              <a:ext uri="{FF2B5EF4-FFF2-40B4-BE49-F238E27FC236}">
                <a16:creationId xmlns:a16="http://schemas.microsoft.com/office/drawing/2014/main" id="{01EA7128-750D-45A5-A969-933B31069CEE}"/>
              </a:ext>
            </a:extLst>
          </p:cNvPr>
          <p:cNvGraphicFramePr>
            <a:graphicFrameLocks noChangeAspect="1"/>
          </p:cNvGraphicFramePr>
          <p:nvPr/>
        </p:nvGraphicFramePr>
        <p:xfrm>
          <a:off x="2946400" y="3508375"/>
          <a:ext cx="3683000" cy="514350"/>
        </p:xfrm>
        <a:graphic>
          <a:graphicData uri="http://schemas.openxmlformats.org/presentationml/2006/ole">
            <mc:AlternateContent xmlns:mc="http://schemas.openxmlformats.org/markup-compatibility/2006">
              <mc:Choice xmlns:v="urn:schemas-microsoft-com:vml" Requires="v">
                <p:oleObj spid="_x0000_s34156" name="公式" r:id="rId7" imgW="1143000" imgH="190440" progId="Equation.3">
                  <p:embed/>
                </p:oleObj>
              </mc:Choice>
              <mc:Fallback>
                <p:oleObj name="公式" r:id="rId7" imgW="1143000" imgH="190440" progId="Equation.3">
                  <p:embed/>
                  <p:pic>
                    <p:nvPicPr>
                      <p:cNvPr id="117773" name="Object 13">
                        <a:extLst>
                          <a:ext uri="{FF2B5EF4-FFF2-40B4-BE49-F238E27FC236}">
                            <a16:creationId xmlns:a16="http://schemas.microsoft.com/office/drawing/2014/main" id="{FF96F9F5-7DD5-4E70-8825-E5CBD65A89C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46400" y="3508375"/>
                        <a:ext cx="3683000"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4">
            <a:extLst>
              <a:ext uri="{FF2B5EF4-FFF2-40B4-BE49-F238E27FC236}">
                <a16:creationId xmlns:a16="http://schemas.microsoft.com/office/drawing/2014/main" id="{84E7EF3D-971B-42B6-A107-F7F25BB9F685}"/>
              </a:ext>
            </a:extLst>
          </p:cNvPr>
          <p:cNvGraphicFramePr>
            <a:graphicFrameLocks noChangeAspect="1"/>
          </p:cNvGraphicFramePr>
          <p:nvPr/>
        </p:nvGraphicFramePr>
        <p:xfrm>
          <a:off x="2449513" y="4330700"/>
          <a:ext cx="4332287" cy="546100"/>
        </p:xfrm>
        <a:graphic>
          <a:graphicData uri="http://schemas.openxmlformats.org/presentationml/2006/ole">
            <mc:AlternateContent xmlns:mc="http://schemas.openxmlformats.org/markup-compatibility/2006">
              <mc:Choice xmlns:v="urn:schemas-microsoft-com:vml" Requires="v">
                <p:oleObj spid="_x0000_s34157" name="公式" r:id="rId9" imgW="1688760" imgH="203040" progId="Equation.3">
                  <p:embed/>
                </p:oleObj>
              </mc:Choice>
              <mc:Fallback>
                <p:oleObj name="公式" r:id="rId9" imgW="1688760" imgH="203040" progId="Equation.3">
                  <p:embed/>
                  <p:pic>
                    <p:nvPicPr>
                      <p:cNvPr id="117774" name="Object 14">
                        <a:extLst>
                          <a:ext uri="{FF2B5EF4-FFF2-40B4-BE49-F238E27FC236}">
                            <a16:creationId xmlns:a16="http://schemas.microsoft.com/office/drawing/2014/main" id="{8154D00C-CA8B-454A-8107-C3D4E6CAA4B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49513" y="4330700"/>
                        <a:ext cx="4332287"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54860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strVal val="#ppt_w*0.70"/>
                                          </p:val>
                                        </p:tav>
                                        <p:tav tm="100000">
                                          <p:val>
                                            <p:strVal val="#ppt_w"/>
                                          </p:val>
                                        </p:tav>
                                      </p:tavLst>
                                    </p:anim>
                                    <p:anim calcmode="lin" valueType="num">
                                      <p:cBhvr>
                                        <p:cTn id="13" dur="500" fill="hold"/>
                                        <p:tgtEl>
                                          <p:spTgt spid="5"/>
                                        </p:tgtEl>
                                        <p:attrNameLst>
                                          <p:attrName>ppt_h</p:attrName>
                                        </p:attrNameLst>
                                      </p:cBhvr>
                                      <p:tavLst>
                                        <p:tav tm="0">
                                          <p:val>
                                            <p:strVal val="#ppt_h"/>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checkerboard(across)">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checkerboard(across)">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checkerboard(across)">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2F728-1F54-41B0-9CFC-302A4286A814}"/>
              </a:ext>
            </a:extLst>
          </p:cNvPr>
          <p:cNvSpPr>
            <a:spLocks noGrp="1"/>
          </p:cNvSpPr>
          <p:nvPr>
            <p:ph type="title"/>
          </p:nvPr>
        </p:nvSpPr>
        <p:spPr/>
        <p:txBody>
          <a:bodyPr/>
          <a:lstStyle/>
          <a:p>
            <a:r>
              <a:rPr lang="en-US" altLang="zh-CN" dirty="0"/>
              <a:t>3.3-3 </a:t>
            </a:r>
            <a:r>
              <a:rPr lang="zh-CN" altLang="en-US" dirty="0"/>
              <a:t>事件独立性</a:t>
            </a:r>
          </a:p>
        </p:txBody>
      </p:sp>
      <p:sp>
        <p:nvSpPr>
          <p:cNvPr id="3" name="内容占位符 2">
            <a:extLst>
              <a:ext uri="{FF2B5EF4-FFF2-40B4-BE49-F238E27FC236}">
                <a16:creationId xmlns:a16="http://schemas.microsoft.com/office/drawing/2014/main" id="{EBF77C37-9AF1-4CBF-9966-180222988AF5}"/>
              </a:ext>
            </a:extLst>
          </p:cNvPr>
          <p:cNvSpPr>
            <a:spLocks noGrp="1"/>
          </p:cNvSpPr>
          <p:nvPr>
            <p:ph idx="1"/>
          </p:nvPr>
        </p:nvSpPr>
        <p:spPr/>
        <p:txBody>
          <a:bodyPr/>
          <a:lstStyle/>
          <a:p>
            <a:r>
              <a:rPr lang="zh-CN" altLang="en-US" dirty="0">
                <a:cs typeface="Arial" panose="020B0604020202020204" pitchFamily="34" charset="0"/>
              </a:rPr>
              <a:t>事件独立性的相关结论</a:t>
            </a:r>
          </a:p>
          <a:p>
            <a:endParaRPr lang="zh-CN" altLang="en-US" dirty="0"/>
          </a:p>
        </p:txBody>
      </p:sp>
      <p:sp>
        <p:nvSpPr>
          <p:cNvPr id="4" name="Text Box 4">
            <a:extLst>
              <a:ext uri="{FF2B5EF4-FFF2-40B4-BE49-F238E27FC236}">
                <a16:creationId xmlns:a16="http://schemas.microsoft.com/office/drawing/2014/main" id="{4177D35D-6724-4C79-9DFE-909C57CC70DA}"/>
              </a:ext>
            </a:extLst>
          </p:cNvPr>
          <p:cNvSpPr txBox="1">
            <a:spLocks noChangeArrowheads="1"/>
          </p:cNvSpPr>
          <p:nvPr/>
        </p:nvSpPr>
        <p:spPr bwMode="auto">
          <a:xfrm>
            <a:off x="914496" y="1166402"/>
            <a:ext cx="7543800" cy="1063946"/>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zh-CN" altLang="en-US" sz="2400" b="1" dirty="0">
                <a:solidFill>
                  <a:srgbClr val="FF0000"/>
                </a:solidFill>
                <a:cs typeface="Arial" panose="020B0604020202020204" pitchFamily="34" charset="0"/>
              </a:rPr>
              <a:t>性质</a:t>
            </a:r>
            <a:r>
              <a:rPr lang="en-US" altLang="zh-CN" sz="2400" b="1" dirty="0">
                <a:cs typeface="Arial" panose="020B0604020202020204" pitchFamily="34" charset="0"/>
              </a:rPr>
              <a:t> </a:t>
            </a:r>
            <a:r>
              <a:rPr lang="zh-CN" altLang="en-US" sz="2400" b="1" dirty="0">
                <a:solidFill>
                  <a:srgbClr val="000000"/>
                </a:solidFill>
                <a:cs typeface="Arial" panose="020B0604020202020204" pitchFamily="34" charset="0"/>
              </a:rPr>
              <a:t>必然事件</a:t>
            </a:r>
            <a:r>
              <a:rPr lang="zh-CN" altLang="en-US" sz="2400" b="1" dirty="0">
                <a:solidFill>
                  <a:srgbClr val="000000"/>
                </a:solidFill>
                <a:cs typeface="Arial" panose="020B0604020202020204" pitchFamily="34" charset="0"/>
                <a:sym typeface="Symbol" panose="05050102010706020507" pitchFamily="18" charset="2"/>
              </a:rPr>
              <a:t> 及不可能事件与任何事件</a:t>
            </a:r>
            <a:r>
              <a:rPr lang="en-US" altLang="zh-CN" sz="2400" b="1" i="1" dirty="0">
                <a:solidFill>
                  <a:srgbClr val="000000"/>
                </a:solidFill>
                <a:cs typeface="Arial" panose="020B0604020202020204" pitchFamily="34" charset="0"/>
                <a:sym typeface="Symbol" panose="05050102010706020507" pitchFamily="18" charset="2"/>
              </a:rPr>
              <a:t>A</a:t>
            </a:r>
            <a:r>
              <a:rPr lang="en-US" altLang="zh-CN" sz="2400" b="1" dirty="0">
                <a:solidFill>
                  <a:srgbClr val="000000"/>
                </a:solidFill>
                <a:cs typeface="Arial" panose="020B0604020202020204" pitchFamily="34" charset="0"/>
                <a:sym typeface="Symbol" panose="05050102010706020507" pitchFamily="18" charset="2"/>
              </a:rPr>
              <a:t> </a:t>
            </a:r>
            <a:r>
              <a:rPr lang="zh-CN" altLang="en-US" sz="2400" b="1" dirty="0">
                <a:solidFill>
                  <a:srgbClr val="000000"/>
                </a:solidFill>
                <a:cs typeface="Arial" panose="020B0604020202020204" pitchFamily="34" charset="0"/>
                <a:sym typeface="Symbol" panose="05050102010706020507" pitchFamily="18" charset="2"/>
              </a:rPr>
              <a:t>相互独立。</a:t>
            </a:r>
          </a:p>
        </p:txBody>
      </p:sp>
      <p:sp>
        <p:nvSpPr>
          <p:cNvPr id="5" name="Text Box 5">
            <a:extLst>
              <a:ext uri="{FF2B5EF4-FFF2-40B4-BE49-F238E27FC236}">
                <a16:creationId xmlns:a16="http://schemas.microsoft.com/office/drawing/2014/main" id="{1DC2335F-B004-4644-8A7D-9AAF4F836FB1}"/>
              </a:ext>
            </a:extLst>
          </p:cNvPr>
          <p:cNvSpPr txBox="1">
            <a:spLocks noChangeArrowheads="1"/>
          </p:cNvSpPr>
          <p:nvPr/>
        </p:nvSpPr>
        <p:spPr bwMode="auto">
          <a:xfrm>
            <a:off x="1143000" y="2743200"/>
            <a:ext cx="1295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a:solidFill>
                  <a:srgbClr val="0000FF"/>
                </a:solidFill>
                <a:cs typeface="Arial" panose="020B0604020202020204" pitchFamily="34" charset="0"/>
              </a:rPr>
              <a:t>证明：</a:t>
            </a:r>
          </a:p>
        </p:txBody>
      </p:sp>
      <p:sp>
        <p:nvSpPr>
          <p:cNvPr id="6" name="Text Box 6">
            <a:extLst>
              <a:ext uri="{FF2B5EF4-FFF2-40B4-BE49-F238E27FC236}">
                <a16:creationId xmlns:a16="http://schemas.microsoft.com/office/drawing/2014/main" id="{646F033B-6EF0-4E2B-8C42-03D0FBCFFC72}"/>
              </a:ext>
            </a:extLst>
          </p:cNvPr>
          <p:cNvSpPr txBox="1">
            <a:spLocks noChangeArrowheads="1"/>
          </p:cNvSpPr>
          <p:nvPr/>
        </p:nvSpPr>
        <p:spPr bwMode="auto">
          <a:xfrm>
            <a:off x="2362200" y="2743200"/>
            <a:ext cx="4572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a:solidFill>
                  <a:srgbClr val="000000"/>
                </a:solidFill>
                <a:cs typeface="Arial" panose="020B0604020202020204" pitchFamily="34" charset="0"/>
                <a:sym typeface="Symbol" panose="05050102010706020507" pitchFamily="18" charset="2"/>
              </a:rPr>
              <a:t>因为 </a:t>
            </a:r>
            <a:r>
              <a:rPr lang="en-US" altLang="zh-CN" sz="2400" b="1" i="1" dirty="0">
                <a:solidFill>
                  <a:srgbClr val="000000"/>
                </a:solidFill>
                <a:cs typeface="Arial" panose="020B0604020202020204" pitchFamily="34" charset="0"/>
                <a:sym typeface="Symbol" panose="05050102010706020507" pitchFamily="18" charset="2"/>
              </a:rPr>
              <a:t>A</a:t>
            </a:r>
            <a:r>
              <a:rPr lang="en-US" altLang="zh-CN" sz="2400" b="1" dirty="0">
                <a:solidFill>
                  <a:srgbClr val="000000"/>
                </a:solidFill>
                <a:cs typeface="Arial" panose="020B0604020202020204" pitchFamily="34" charset="0"/>
                <a:sym typeface="Symbol" panose="05050102010706020507" pitchFamily="18" charset="2"/>
              </a:rPr>
              <a:t>=</a:t>
            </a:r>
            <a:r>
              <a:rPr lang="en-US" altLang="zh-CN" sz="2400" b="1" i="1" dirty="0">
                <a:solidFill>
                  <a:srgbClr val="000000"/>
                </a:solidFill>
                <a:cs typeface="Arial" panose="020B0604020202020204" pitchFamily="34" charset="0"/>
                <a:sym typeface="Symbol" panose="05050102010706020507" pitchFamily="18" charset="2"/>
              </a:rPr>
              <a:t>A</a:t>
            </a:r>
            <a:r>
              <a:rPr lang="en-US" altLang="zh-CN" sz="2400" b="1" dirty="0">
                <a:solidFill>
                  <a:srgbClr val="000000"/>
                </a:solidFill>
                <a:cs typeface="Arial" panose="020B0604020202020204" pitchFamily="34" charset="0"/>
                <a:sym typeface="Symbol" panose="05050102010706020507" pitchFamily="18" charset="2"/>
              </a:rPr>
              <a:t>, </a:t>
            </a:r>
            <a:r>
              <a:rPr lang="en-US" altLang="zh-CN" sz="2400" b="1" i="1" dirty="0">
                <a:solidFill>
                  <a:srgbClr val="000000"/>
                </a:solidFill>
                <a:cs typeface="Arial" panose="020B0604020202020204" pitchFamily="34" charset="0"/>
                <a:sym typeface="Symbol" panose="05050102010706020507" pitchFamily="18" charset="2"/>
              </a:rPr>
              <a:t> P</a:t>
            </a:r>
            <a:r>
              <a:rPr lang="en-US" altLang="zh-CN" sz="2400" b="1" dirty="0">
                <a:solidFill>
                  <a:srgbClr val="000000"/>
                </a:solidFill>
                <a:cs typeface="Arial" panose="020B0604020202020204" pitchFamily="34" charset="0"/>
                <a:sym typeface="Symbol" panose="05050102010706020507" pitchFamily="18" charset="2"/>
              </a:rPr>
              <a:t>()=1</a:t>
            </a:r>
          </a:p>
        </p:txBody>
      </p:sp>
      <p:sp>
        <p:nvSpPr>
          <p:cNvPr id="7" name="Text Box 7">
            <a:extLst>
              <a:ext uri="{FF2B5EF4-FFF2-40B4-BE49-F238E27FC236}">
                <a16:creationId xmlns:a16="http://schemas.microsoft.com/office/drawing/2014/main" id="{F11F968E-8DD0-4BA6-832E-BBB8A18ABE7D}"/>
              </a:ext>
            </a:extLst>
          </p:cNvPr>
          <p:cNvSpPr txBox="1">
            <a:spLocks noChangeArrowheads="1"/>
          </p:cNvSpPr>
          <p:nvPr/>
        </p:nvSpPr>
        <p:spPr bwMode="auto">
          <a:xfrm>
            <a:off x="2362200" y="3429000"/>
            <a:ext cx="6172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a:solidFill>
                  <a:srgbClr val="000000"/>
                </a:solidFill>
                <a:cs typeface="Arial" panose="020B0604020202020204" pitchFamily="34" charset="0"/>
              </a:rPr>
              <a:t>所以 </a:t>
            </a:r>
            <a:r>
              <a:rPr lang="en-US" altLang="zh-CN" sz="2400" b="1" i="1" dirty="0">
                <a:solidFill>
                  <a:srgbClr val="000000"/>
                </a:solidFill>
                <a:cs typeface="Arial" panose="020B0604020202020204" pitchFamily="34" charset="0"/>
              </a:rPr>
              <a:t>P</a:t>
            </a:r>
            <a:r>
              <a:rPr lang="en-US" altLang="zh-CN" sz="2400" b="1" dirty="0">
                <a:solidFill>
                  <a:srgbClr val="000000"/>
                </a:solidFill>
                <a:cs typeface="Arial" panose="020B0604020202020204" pitchFamily="34" charset="0"/>
              </a:rPr>
              <a:t>(</a:t>
            </a:r>
            <a:r>
              <a:rPr lang="en-US" altLang="zh-CN" sz="2400" b="1" dirty="0">
                <a:solidFill>
                  <a:srgbClr val="000000"/>
                </a:solidFill>
                <a:cs typeface="Arial" panose="020B0604020202020204" pitchFamily="34" charset="0"/>
                <a:sym typeface="Symbol" panose="05050102010706020507" pitchFamily="18" charset="2"/>
              </a:rPr>
              <a:t></a:t>
            </a:r>
            <a:r>
              <a:rPr lang="en-US" altLang="zh-CN" sz="2400" b="1" i="1" dirty="0">
                <a:solidFill>
                  <a:srgbClr val="000000"/>
                </a:solidFill>
                <a:cs typeface="Arial" panose="020B0604020202020204" pitchFamily="34" charset="0"/>
                <a:sym typeface="Symbol" panose="05050102010706020507" pitchFamily="18" charset="2"/>
              </a:rPr>
              <a:t>A</a:t>
            </a:r>
            <a:r>
              <a:rPr lang="en-US" altLang="zh-CN" sz="2400" b="1" dirty="0">
                <a:solidFill>
                  <a:srgbClr val="000000"/>
                </a:solidFill>
                <a:cs typeface="Arial" panose="020B0604020202020204" pitchFamily="34" charset="0"/>
                <a:sym typeface="Symbol" panose="05050102010706020507" pitchFamily="18" charset="2"/>
              </a:rPr>
              <a:t>)=</a:t>
            </a:r>
            <a:r>
              <a:rPr lang="en-US" altLang="zh-CN" sz="2400" b="1" i="1" dirty="0">
                <a:solidFill>
                  <a:srgbClr val="000000"/>
                </a:solidFill>
                <a:cs typeface="Arial" panose="020B0604020202020204" pitchFamily="34" charset="0"/>
                <a:sym typeface="Symbol" panose="05050102010706020507" pitchFamily="18" charset="2"/>
              </a:rPr>
              <a:t>P</a:t>
            </a:r>
            <a:r>
              <a:rPr lang="en-US" altLang="zh-CN" sz="2400" b="1" dirty="0">
                <a:solidFill>
                  <a:srgbClr val="000000"/>
                </a:solidFill>
                <a:cs typeface="Arial" panose="020B0604020202020204" pitchFamily="34" charset="0"/>
                <a:sym typeface="Symbol" panose="05050102010706020507" pitchFamily="18" charset="2"/>
              </a:rPr>
              <a:t>(</a:t>
            </a:r>
            <a:r>
              <a:rPr lang="en-US" altLang="zh-CN" sz="2400" b="1" i="1" dirty="0">
                <a:solidFill>
                  <a:srgbClr val="000000"/>
                </a:solidFill>
                <a:cs typeface="Arial" panose="020B0604020202020204" pitchFamily="34" charset="0"/>
                <a:sym typeface="Symbol" panose="05050102010706020507" pitchFamily="18" charset="2"/>
              </a:rPr>
              <a:t>A</a:t>
            </a:r>
            <a:r>
              <a:rPr lang="en-US" altLang="zh-CN" sz="2400" b="1" dirty="0">
                <a:solidFill>
                  <a:srgbClr val="000000"/>
                </a:solidFill>
                <a:cs typeface="Arial" panose="020B0604020202020204" pitchFamily="34" charset="0"/>
                <a:sym typeface="Symbol" panose="05050102010706020507" pitchFamily="18" charset="2"/>
              </a:rPr>
              <a:t>)=1• </a:t>
            </a:r>
            <a:r>
              <a:rPr lang="en-US" altLang="zh-CN" sz="2400" b="1" i="1" dirty="0">
                <a:solidFill>
                  <a:srgbClr val="000000"/>
                </a:solidFill>
                <a:cs typeface="Arial" panose="020B0604020202020204" pitchFamily="34" charset="0"/>
                <a:sym typeface="Symbol" panose="05050102010706020507" pitchFamily="18" charset="2"/>
              </a:rPr>
              <a:t>P</a:t>
            </a:r>
            <a:r>
              <a:rPr lang="en-US" altLang="zh-CN" sz="2400" b="1" dirty="0">
                <a:solidFill>
                  <a:srgbClr val="000000"/>
                </a:solidFill>
                <a:cs typeface="Arial" panose="020B0604020202020204" pitchFamily="34" charset="0"/>
                <a:sym typeface="Symbol" panose="05050102010706020507" pitchFamily="18" charset="2"/>
              </a:rPr>
              <a:t>(</a:t>
            </a:r>
            <a:r>
              <a:rPr lang="en-US" altLang="zh-CN" sz="2400" b="1" i="1" dirty="0">
                <a:solidFill>
                  <a:srgbClr val="000000"/>
                </a:solidFill>
                <a:cs typeface="Arial" panose="020B0604020202020204" pitchFamily="34" charset="0"/>
                <a:sym typeface="Symbol" panose="05050102010706020507" pitchFamily="18" charset="2"/>
              </a:rPr>
              <a:t>A</a:t>
            </a:r>
            <a:r>
              <a:rPr lang="en-US" altLang="zh-CN" sz="2400" b="1" dirty="0">
                <a:solidFill>
                  <a:srgbClr val="000000"/>
                </a:solidFill>
                <a:cs typeface="Arial" panose="020B0604020202020204" pitchFamily="34" charset="0"/>
                <a:sym typeface="Symbol" panose="05050102010706020507" pitchFamily="18" charset="2"/>
              </a:rPr>
              <a:t>)=</a:t>
            </a:r>
            <a:r>
              <a:rPr lang="en-US" altLang="zh-CN" sz="2400" b="1" i="1" dirty="0">
                <a:solidFill>
                  <a:srgbClr val="000000"/>
                </a:solidFill>
                <a:cs typeface="Arial" panose="020B0604020202020204" pitchFamily="34" charset="0"/>
                <a:sym typeface="Symbol" panose="05050102010706020507" pitchFamily="18" charset="2"/>
              </a:rPr>
              <a:t>P</a:t>
            </a:r>
            <a:r>
              <a:rPr lang="en-US" altLang="zh-CN" sz="2400" b="1" dirty="0">
                <a:solidFill>
                  <a:srgbClr val="000000"/>
                </a:solidFill>
                <a:cs typeface="Arial" panose="020B0604020202020204" pitchFamily="34" charset="0"/>
                <a:sym typeface="Symbol" panose="05050102010706020507" pitchFamily="18" charset="2"/>
              </a:rPr>
              <a:t>()</a:t>
            </a:r>
            <a:r>
              <a:rPr lang="en-US" altLang="zh-CN" sz="2400" b="1" i="1" dirty="0">
                <a:solidFill>
                  <a:srgbClr val="000000"/>
                </a:solidFill>
                <a:cs typeface="Arial" panose="020B0604020202020204" pitchFamily="34" charset="0"/>
                <a:sym typeface="Symbol" panose="05050102010706020507" pitchFamily="18" charset="2"/>
              </a:rPr>
              <a:t>P</a:t>
            </a:r>
            <a:r>
              <a:rPr lang="en-US" altLang="zh-CN" sz="2400" b="1" dirty="0">
                <a:solidFill>
                  <a:srgbClr val="000000"/>
                </a:solidFill>
                <a:cs typeface="Arial" panose="020B0604020202020204" pitchFamily="34" charset="0"/>
                <a:sym typeface="Symbol" panose="05050102010706020507" pitchFamily="18" charset="2"/>
              </a:rPr>
              <a:t>(</a:t>
            </a:r>
            <a:r>
              <a:rPr lang="en-US" altLang="zh-CN" sz="2400" b="1" i="1" dirty="0">
                <a:solidFill>
                  <a:srgbClr val="000000"/>
                </a:solidFill>
                <a:cs typeface="Arial" panose="020B0604020202020204" pitchFamily="34" charset="0"/>
                <a:sym typeface="Symbol" panose="05050102010706020507" pitchFamily="18" charset="2"/>
              </a:rPr>
              <a:t>A</a:t>
            </a:r>
            <a:r>
              <a:rPr lang="en-US" altLang="zh-CN" sz="2400" b="1" dirty="0">
                <a:solidFill>
                  <a:srgbClr val="000000"/>
                </a:solidFill>
                <a:cs typeface="Arial" panose="020B0604020202020204" pitchFamily="34" charset="0"/>
                <a:sym typeface="Symbol" panose="05050102010706020507" pitchFamily="18" charset="2"/>
              </a:rPr>
              <a:t>)</a:t>
            </a:r>
          </a:p>
        </p:txBody>
      </p:sp>
      <p:sp>
        <p:nvSpPr>
          <p:cNvPr id="8" name="Text Box 8">
            <a:extLst>
              <a:ext uri="{FF2B5EF4-FFF2-40B4-BE49-F238E27FC236}">
                <a16:creationId xmlns:a16="http://schemas.microsoft.com/office/drawing/2014/main" id="{6BA4C054-513B-47DC-84AF-B21AAE13A016}"/>
              </a:ext>
            </a:extLst>
          </p:cNvPr>
          <p:cNvSpPr txBox="1">
            <a:spLocks noChangeArrowheads="1"/>
          </p:cNvSpPr>
          <p:nvPr/>
        </p:nvSpPr>
        <p:spPr bwMode="auto">
          <a:xfrm>
            <a:off x="2362200" y="4114800"/>
            <a:ext cx="2971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000000"/>
                </a:solidFill>
                <a:cs typeface="Arial" panose="020B0604020202020204" pitchFamily="34" charset="0"/>
              </a:rPr>
              <a:t>即 </a:t>
            </a:r>
            <a:r>
              <a:rPr lang="zh-CN" altLang="en-US" sz="2400" b="1">
                <a:solidFill>
                  <a:srgbClr val="000000"/>
                </a:solidFill>
                <a:cs typeface="Arial" panose="020B0604020202020204" pitchFamily="34" charset="0"/>
                <a:sym typeface="Symbol" panose="05050102010706020507" pitchFamily="18" charset="2"/>
              </a:rPr>
              <a:t>与</a:t>
            </a:r>
            <a:r>
              <a:rPr lang="en-US" altLang="zh-CN" sz="2400" b="1" i="1">
                <a:solidFill>
                  <a:srgbClr val="000000"/>
                </a:solidFill>
                <a:cs typeface="Arial" panose="020B0604020202020204" pitchFamily="34" charset="0"/>
                <a:sym typeface="Symbol" panose="05050102010706020507" pitchFamily="18" charset="2"/>
              </a:rPr>
              <a:t>A</a:t>
            </a:r>
            <a:r>
              <a:rPr lang="zh-CN" altLang="en-US" sz="2400" b="1">
                <a:solidFill>
                  <a:srgbClr val="000000"/>
                </a:solidFill>
                <a:cs typeface="Arial" panose="020B0604020202020204" pitchFamily="34" charset="0"/>
                <a:sym typeface="Symbol" panose="05050102010706020507" pitchFamily="18" charset="2"/>
              </a:rPr>
              <a:t>独立。</a:t>
            </a:r>
          </a:p>
        </p:txBody>
      </p:sp>
      <p:sp>
        <p:nvSpPr>
          <p:cNvPr id="9" name="Text Box 9">
            <a:extLst>
              <a:ext uri="{FF2B5EF4-FFF2-40B4-BE49-F238E27FC236}">
                <a16:creationId xmlns:a16="http://schemas.microsoft.com/office/drawing/2014/main" id="{F1FADB41-8535-4F0C-80B3-DB285C5B85C9}"/>
              </a:ext>
            </a:extLst>
          </p:cNvPr>
          <p:cNvSpPr txBox="1">
            <a:spLocks noChangeArrowheads="1"/>
          </p:cNvSpPr>
          <p:nvPr/>
        </p:nvSpPr>
        <p:spPr bwMode="auto">
          <a:xfrm>
            <a:off x="2362200" y="4724400"/>
            <a:ext cx="3733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0"/>
              </a:spcBef>
            </a:pPr>
            <a:r>
              <a:rPr kumimoji="0" lang="zh-CN" altLang="en-US" sz="2400" b="1">
                <a:solidFill>
                  <a:srgbClr val="000000"/>
                </a:solidFill>
                <a:cs typeface="Arial" panose="020B0604020202020204" pitchFamily="34" charset="0"/>
              </a:rPr>
              <a:t>因为 </a:t>
            </a:r>
            <a:r>
              <a:rPr kumimoji="0" lang="zh-CN" altLang="en-US" sz="2400" b="1">
                <a:solidFill>
                  <a:srgbClr val="000000"/>
                </a:solidFill>
                <a:cs typeface="Arial" panose="020B0604020202020204" pitchFamily="34" charset="0"/>
                <a:sym typeface="Symbol" panose="05050102010706020507" pitchFamily="18" charset="2"/>
              </a:rPr>
              <a:t></a:t>
            </a:r>
            <a:r>
              <a:rPr kumimoji="0" lang="en-US" altLang="zh-CN" sz="2400" b="1" i="1">
                <a:solidFill>
                  <a:srgbClr val="000000"/>
                </a:solidFill>
                <a:cs typeface="Arial" panose="020B0604020202020204" pitchFamily="34" charset="0"/>
              </a:rPr>
              <a:t>A</a:t>
            </a:r>
            <a:r>
              <a:rPr kumimoji="0" lang="en-US" altLang="zh-CN" sz="2400" b="1">
                <a:solidFill>
                  <a:srgbClr val="000000"/>
                </a:solidFill>
                <a:cs typeface="Arial" panose="020B0604020202020204" pitchFamily="34" charset="0"/>
              </a:rPr>
              <a:t>=</a:t>
            </a:r>
            <a:r>
              <a:rPr kumimoji="0" lang="en-US" altLang="zh-CN" sz="2400" b="1">
                <a:solidFill>
                  <a:srgbClr val="000000"/>
                </a:solidFill>
                <a:cs typeface="Arial" panose="020B0604020202020204" pitchFamily="34" charset="0"/>
                <a:sym typeface="Symbol" panose="05050102010706020507" pitchFamily="18" charset="2"/>
              </a:rPr>
              <a:t></a:t>
            </a:r>
            <a:r>
              <a:rPr kumimoji="0" lang="en-US" altLang="zh-CN" sz="2400" b="1">
                <a:solidFill>
                  <a:srgbClr val="000000"/>
                </a:solidFill>
                <a:cs typeface="Arial" panose="020B0604020202020204" pitchFamily="34" charset="0"/>
              </a:rPr>
              <a:t>, </a:t>
            </a:r>
            <a:r>
              <a:rPr kumimoji="0" lang="en-US" altLang="zh-CN" sz="2400" b="1" i="1">
                <a:solidFill>
                  <a:srgbClr val="000000"/>
                </a:solidFill>
                <a:cs typeface="Arial" panose="020B0604020202020204" pitchFamily="34" charset="0"/>
              </a:rPr>
              <a:t>P</a:t>
            </a:r>
            <a:r>
              <a:rPr kumimoji="0" lang="en-US" altLang="zh-CN" sz="2400" b="1">
                <a:solidFill>
                  <a:srgbClr val="000000"/>
                </a:solidFill>
                <a:cs typeface="Arial" panose="020B0604020202020204" pitchFamily="34" charset="0"/>
              </a:rPr>
              <a:t>(</a:t>
            </a:r>
            <a:r>
              <a:rPr kumimoji="0" lang="en-US" altLang="zh-CN" sz="2400" b="1">
                <a:solidFill>
                  <a:srgbClr val="000000"/>
                </a:solidFill>
                <a:cs typeface="Arial" panose="020B0604020202020204" pitchFamily="34" charset="0"/>
                <a:sym typeface="Symbol" panose="05050102010706020507" pitchFamily="18" charset="2"/>
              </a:rPr>
              <a:t></a:t>
            </a:r>
            <a:r>
              <a:rPr kumimoji="0" lang="en-US" altLang="zh-CN" sz="2400" b="1">
                <a:solidFill>
                  <a:srgbClr val="000000"/>
                </a:solidFill>
                <a:cs typeface="Arial" panose="020B0604020202020204" pitchFamily="34" charset="0"/>
              </a:rPr>
              <a:t>)=0</a:t>
            </a:r>
          </a:p>
        </p:txBody>
      </p:sp>
      <p:sp>
        <p:nvSpPr>
          <p:cNvPr id="10" name="Text Box 10">
            <a:extLst>
              <a:ext uri="{FF2B5EF4-FFF2-40B4-BE49-F238E27FC236}">
                <a16:creationId xmlns:a16="http://schemas.microsoft.com/office/drawing/2014/main" id="{E6447DC1-4C62-47CB-A0A2-705435D69B52}"/>
              </a:ext>
            </a:extLst>
          </p:cNvPr>
          <p:cNvSpPr txBox="1">
            <a:spLocks noChangeArrowheads="1"/>
          </p:cNvSpPr>
          <p:nvPr/>
        </p:nvSpPr>
        <p:spPr bwMode="auto">
          <a:xfrm>
            <a:off x="2362200" y="5410200"/>
            <a:ext cx="5867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0"/>
              </a:spcBef>
            </a:pPr>
            <a:r>
              <a:rPr kumimoji="0" lang="zh-CN" altLang="en-US" sz="2400" b="1">
                <a:solidFill>
                  <a:srgbClr val="000000"/>
                </a:solidFill>
                <a:cs typeface="Arial" panose="020B0604020202020204" pitchFamily="34" charset="0"/>
              </a:rPr>
              <a:t>所以 </a:t>
            </a:r>
            <a:r>
              <a:rPr kumimoji="0" lang="en-US" altLang="zh-CN" sz="2400" b="1" i="1">
                <a:solidFill>
                  <a:srgbClr val="000000"/>
                </a:solidFill>
                <a:cs typeface="Arial" panose="020B0604020202020204" pitchFamily="34" charset="0"/>
              </a:rPr>
              <a:t>P</a:t>
            </a:r>
            <a:r>
              <a:rPr kumimoji="0" lang="en-US" altLang="zh-CN" sz="2400" b="1">
                <a:solidFill>
                  <a:srgbClr val="000000"/>
                </a:solidFill>
                <a:cs typeface="Arial" panose="020B0604020202020204" pitchFamily="34" charset="0"/>
              </a:rPr>
              <a:t>(</a:t>
            </a:r>
            <a:r>
              <a:rPr kumimoji="0" lang="en-US" altLang="zh-CN" sz="2400" b="1">
                <a:solidFill>
                  <a:srgbClr val="000000"/>
                </a:solidFill>
                <a:cs typeface="Arial" panose="020B0604020202020204" pitchFamily="34" charset="0"/>
                <a:sym typeface="Symbol" panose="05050102010706020507" pitchFamily="18" charset="2"/>
              </a:rPr>
              <a:t></a:t>
            </a:r>
            <a:r>
              <a:rPr kumimoji="0" lang="en-US" altLang="zh-CN" sz="2400" b="1" i="1">
                <a:solidFill>
                  <a:srgbClr val="000000"/>
                </a:solidFill>
                <a:cs typeface="Arial" panose="020B0604020202020204" pitchFamily="34" charset="0"/>
              </a:rPr>
              <a:t>A</a:t>
            </a:r>
            <a:r>
              <a:rPr kumimoji="0" lang="en-US" altLang="zh-CN" sz="2400" b="1">
                <a:solidFill>
                  <a:srgbClr val="000000"/>
                </a:solidFill>
                <a:cs typeface="Arial" panose="020B0604020202020204" pitchFamily="34" charset="0"/>
              </a:rPr>
              <a:t>)=</a:t>
            </a:r>
            <a:r>
              <a:rPr kumimoji="0" lang="en-US" altLang="zh-CN" sz="2400" b="1" i="1">
                <a:solidFill>
                  <a:srgbClr val="000000"/>
                </a:solidFill>
                <a:cs typeface="Arial" panose="020B0604020202020204" pitchFamily="34" charset="0"/>
              </a:rPr>
              <a:t>P</a:t>
            </a:r>
            <a:r>
              <a:rPr kumimoji="0" lang="en-US" altLang="zh-CN" sz="2400" b="1">
                <a:solidFill>
                  <a:srgbClr val="000000"/>
                </a:solidFill>
                <a:cs typeface="Arial" panose="020B0604020202020204" pitchFamily="34" charset="0"/>
              </a:rPr>
              <a:t>(</a:t>
            </a:r>
            <a:r>
              <a:rPr kumimoji="0" lang="en-US" altLang="zh-CN" sz="2400" b="1">
                <a:solidFill>
                  <a:srgbClr val="000000"/>
                </a:solidFill>
                <a:cs typeface="Arial" panose="020B0604020202020204" pitchFamily="34" charset="0"/>
                <a:sym typeface="Symbol" panose="05050102010706020507" pitchFamily="18" charset="2"/>
              </a:rPr>
              <a:t></a:t>
            </a:r>
            <a:r>
              <a:rPr kumimoji="0" lang="en-US" altLang="zh-CN" sz="2400" b="1">
                <a:solidFill>
                  <a:srgbClr val="000000"/>
                </a:solidFill>
                <a:cs typeface="Arial" panose="020B0604020202020204" pitchFamily="34" charset="0"/>
              </a:rPr>
              <a:t>)=0=</a:t>
            </a:r>
            <a:r>
              <a:rPr kumimoji="0" lang="en-US" altLang="zh-CN" sz="2400" b="1" i="1">
                <a:solidFill>
                  <a:srgbClr val="000000"/>
                </a:solidFill>
                <a:cs typeface="Arial" panose="020B0604020202020204" pitchFamily="34" charset="0"/>
              </a:rPr>
              <a:t>P</a:t>
            </a:r>
            <a:r>
              <a:rPr kumimoji="0" lang="en-US" altLang="zh-CN" sz="2400" b="1">
                <a:solidFill>
                  <a:srgbClr val="000000"/>
                </a:solidFill>
                <a:cs typeface="Arial" panose="020B0604020202020204" pitchFamily="34" charset="0"/>
              </a:rPr>
              <a:t>(</a:t>
            </a:r>
            <a:r>
              <a:rPr kumimoji="0" lang="en-US" altLang="zh-CN" sz="2400" b="1">
                <a:solidFill>
                  <a:srgbClr val="000000"/>
                </a:solidFill>
                <a:cs typeface="Arial" panose="020B0604020202020204" pitchFamily="34" charset="0"/>
                <a:sym typeface="Symbol" panose="05050102010706020507" pitchFamily="18" charset="2"/>
              </a:rPr>
              <a:t></a:t>
            </a:r>
            <a:r>
              <a:rPr kumimoji="0" lang="en-US" altLang="zh-CN" sz="2400" b="1">
                <a:solidFill>
                  <a:srgbClr val="000000"/>
                </a:solidFill>
                <a:cs typeface="Arial" panose="020B0604020202020204" pitchFamily="34" charset="0"/>
              </a:rPr>
              <a:t>)</a:t>
            </a:r>
            <a:r>
              <a:rPr kumimoji="0" lang="en-US" altLang="zh-CN" sz="2400" b="1" i="1">
                <a:solidFill>
                  <a:srgbClr val="000000"/>
                </a:solidFill>
                <a:cs typeface="Arial" panose="020B0604020202020204" pitchFamily="34" charset="0"/>
              </a:rPr>
              <a:t>P</a:t>
            </a:r>
            <a:r>
              <a:rPr kumimoji="0" lang="en-US" altLang="zh-CN" sz="2400" b="1">
                <a:solidFill>
                  <a:srgbClr val="000000"/>
                </a:solidFill>
                <a:cs typeface="Arial" panose="020B0604020202020204" pitchFamily="34" charset="0"/>
              </a:rPr>
              <a:t>(</a:t>
            </a:r>
            <a:r>
              <a:rPr kumimoji="0" lang="en-US" altLang="zh-CN" sz="2400" b="1" i="1">
                <a:solidFill>
                  <a:srgbClr val="000000"/>
                </a:solidFill>
                <a:cs typeface="Arial" panose="020B0604020202020204" pitchFamily="34" charset="0"/>
              </a:rPr>
              <a:t>A</a:t>
            </a:r>
            <a:r>
              <a:rPr kumimoji="0" lang="en-US" altLang="zh-CN" sz="2400" b="1">
                <a:solidFill>
                  <a:srgbClr val="000000"/>
                </a:solidFill>
                <a:cs typeface="Arial" panose="020B0604020202020204" pitchFamily="34" charset="0"/>
              </a:rPr>
              <a:t>)</a:t>
            </a:r>
          </a:p>
        </p:txBody>
      </p:sp>
      <p:sp>
        <p:nvSpPr>
          <p:cNvPr id="11" name="Text Box 11">
            <a:extLst>
              <a:ext uri="{FF2B5EF4-FFF2-40B4-BE49-F238E27FC236}">
                <a16:creationId xmlns:a16="http://schemas.microsoft.com/office/drawing/2014/main" id="{9D6BDB00-DF7D-4AFC-84E3-261396A4F698}"/>
              </a:ext>
            </a:extLst>
          </p:cNvPr>
          <p:cNvSpPr txBox="1">
            <a:spLocks noChangeArrowheads="1"/>
          </p:cNvSpPr>
          <p:nvPr/>
        </p:nvSpPr>
        <p:spPr bwMode="auto">
          <a:xfrm>
            <a:off x="2362200" y="5943600"/>
            <a:ext cx="2971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000000"/>
                </a:solidFill>
                <a:cs typeface="Arial" panose="020B0604020202020204" pitchFamily="34" charset="0"/>
              </a:rPr>
              <a:t>即 </a:t>
            </a:r>
            <a:r>
              <a:rPr lang="zh-CN" altLang="en-US" sz="2400" b="1">
                <a:solidFill>
                  <a:srgbClr val="000000"/>
                </a:solidFill>
                <a:cs typeface="Arial" panose="020B0604020202020204" pitchFamily="34" charset="0"/>
                <a:sym typeface="Symbol" panose="05050102010706020507" pitchFamily="18" charset="2"/>
              </a:rPr>
              <a:t>与</a:t>
            </a:r>
            <a:r>
              <a:rPr lang="en-US" altLang="zh-CN" sz="2400" b="1" i="1">
                <a:solidFill>
                  <a:srgbClr val="000000"/>
                </a:solidFill>
                <a:cs typeface="Arial" panose="020B0604020202020204" pitchFamily="34" charset="0"/>
                <a:sym typeface="Symbol" panose="05050102010706020507" pitchFamily="18" charset="2"/>
              </a:rPr>
              <a:t>A</a:t>
            </a:r>
            <a:r>
              <a:rPr lang="zh-CN" altLang="en-US" sz="2400" b="1">
                <a:solidFill>
                  <a:srgbClr val="000000"/>
                </a:solidFill>
                <a:cs typeface="Arial" panose="020B0604020202020204" pitchFamily="34" charset="0"/>
                <a:sym typeface="Symbol" panose="05050102010706020507" pitchFamily="18" charset="2"/>
              </a:rPr>
              <a:t>独立。</a:t>
            </a:r>
          </a:p>
        </p:txBody>
      </p:sp>
    </p:spTree>
    <p:extLst>
      <p:ext uri="{BB962C8B-B14F-4D97-AF65-F5344CB8AC3E}">
        <p14:creationId xmlns:p14="http://schemas.microsoft.com/office/powerpoint/2010/main" val="2017774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0-#ppt_w/2"/>
                                          </p:val>
                                        </p:tav>
                                        <p:tav tm="100000">
                                          <p:val>
                                            <p:strVal val="#ppt_x"/>
                                          </p:val>
                                        </p:tav>
                                      </p:tavLst>
                                    </p:anim>
                                    <p:anim calcmode="lin" valueType="num">
                                      <p:cBhvr additive="base">
                                        <p:cTn id="31"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500" fill="hold"/>
                                        <p:tgtEl>
                                          <p:spTgt spid="10"/>
                                        </p:tgtEl>
                                        <p:attrNameLst>
                                          <p:attrName>ppt_x</p:attrName>
                                        </p:attrNameLst>
                                      </p:cBhvr>
                                      <p:tavLst>
                                        <p:tav tm="0">
                                          <p:val>
                                            <p:strVal val="#ppt_x"/>
                                          </p:val>
                                        </p:tav>
                                        <p:tav tm="100000">
                                          <p:val>
                                            <p:strVal val="#ppt_x"/>
                                          </p:val>
                                        </p:tav>
                                      </p:tavLst>
                                    </p:anim>
                                    <p:anim calcmode="lin" valueType="num">
                                      <p:cBhvr additive="base">
                                        <p:cTn id="4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additive="base">
                                        <p:cTn id="48" dur="500" fill="hold"/>
                                        <p:tgtEl>
                                          <p:spTgt spid="11"/>
                                        </p:tgtEl>
                                        <p:attrNameLst>
                                          <p:attrName>ppt_x</p:attrName>
                                        </p:attrNameLst>
                                      </p:cBhvr>
                                      <p:tavLst>
                                        <p:tav tm="0">
                                          <p:val>
                                            <p:strVal val="0-#ppt_w/2"/>
                                          </p:val>
                                        </p:tav>
                                        <p:tav tm="100000">
                                          <p:val>
                                            <p:strVal val="#ppt_x"/>
                                          </p:val>
                                        </p:tav>
                                      </p:tavLst>
                                    </p:anim>
                                    <p:anim calcmode="lin" valueType="num">
                                      <p:cBhvr additive="base">
                                        <p:cTn id="49"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P spid="8" grpId="0"/>
      <p:bldP spid="9" grpId="0"/>
      <p:bldP spid="10" grpId="0"/>
      <p:bldP spid="1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E4B043-F53F-4864-B2EC-A03672BC2947}"/>
              </a:ext>
            </a:extLst>
          </p:cNvPr>
          <p:cNvSpPr>
            <a:spLocks noGrp="1"/>
          </p:cNvSpPr>
          <p:nvPr>
            <p:ph type="title"/>
          </p:nvPr>
        </p:nvSpPr>
        <p:spPr/>
        <p:txBody>
          <a:bodyPr/>
          <a:lstStyle/>
          <a:p>
            <a:r>
              <a:rPr lang="en-US" altLang="zh-CN" dirty="0"/>
              <a:t>3.3-3 </a:t>
            </a:r>
            <a:r>
              <a:rPr lang="zh-CN" altLang="en-US" dirty="0"/>
              <a:t>事件独立性</a:t>
            </a:r>
          </a:p>
        </p:txBody>
      </p:sp>
      <p:sp>
        <p:nvSpPr>
          <p:cNvPr id="3" name="内容占位符 2">
            <a:extLst>
              <a:ext uri="{FF2B5EF4-FFF2-40B4-BE49-F238E27FC236}">
                <a16:creationId xmlns:a16="http://schemas.microsoft.com/office/drawing/2014/main" id="{9BECC301-DB84-4B6E-B91D-9327A3BCA810}"/>
              </a:ext>
            </a:extLst>
          </p:cNvPr>
          <p:cNvSpPr>
            <a:spLocks noGrp="1"/>
          </p:cNvSpPr>
          <p:nvPr>
            <p:ph idx="1"/>
          </p:nvPr>
        </p:nvSpPr>
        <p:spPr/>
        <p:txBody>
          <a:bodyPr/>
          <a:lstStyle/>
          <a:p>
            <a:endParaRPr lang="zh-CN" altLang="en-US" dirty="0"/>
          </a:p>
        </p:txBody>
      </p:sp>
      <p:sp>
        <p:nvSpPr>
          <p:cNvPr id="4" name="Text Box 4">
            <a:extLst>
              <a:ext uri="{FF2B5EF4-FFF2-40B4-BE49-F238E27FC236}">
                <a16:creationId xmlns:a16="http://schemas.microsoft.com/office/drawing/2014/main" id="{9B775E25-D6D3-4BDD-A6E0-0F4CB71AED94}"/>
              </a:ext>
            </a:extLst>
          </p:cNvPr>
          <p:cNvSpPr txBox="1">
            <a:spLocks noChangeArrowheads="1"/>
          </p:cNvSpPr>
          <p:nvPr/>
        </p:nvSpPr>
        <p:spPr bwMode="auto">
          <a:xfrm>
            <a:off x="533400" y="1905000"/>
            <a:ext cx="8153400" cy="170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dirty="0">
                <a:solidFill>
                  <a:srgbClr val="FF0066"/>
                </a:solidFill>
              </a:rPr>
              <a:t>注意</a:t>
            </a:r>
            <a:r>
              <a:rPr lang="en-US" altLang="zh-CN" sz="3200" b="1" dirty="0">
                <a:solidFill>
                  <a:srgbClr val="FF0066"/>
                </a:solidFill>
              </a:rPr>
              <a:t>:</a:t>
            </a:r>
            <a:r>
              <a:rPr lang="en-US" altLang="zh-CN" sz="3200" b="1" dirty="0">
                <a:solidFill>
                  <a:schemeClr val="tx2"/>
                </a:solidFill>
              </a:rPr>
              <a:t> </a:t>
            </a:r>
            <a:r>
              <a:rPr lang="zh-CN" altLang="en-US" sz="3200" b="1" dirty="0">
                <a:solidFill>
                  <a:srgbClr val="000000"/>
                </a:solidFill>
              </a:rPr>
              <a:t>判断事件的独立性一般有两种方法</a:t>
            </a:r>
            <a:r>
              <a:rPr lang="en-US" altLang="zh-CN" sz="3200" b="1" dirty="0">
                <a:solidFill>
                  <a:srgbClr val="000000"/>
                </a:solidFill>
              </a:rPr>
              <a:t>:</a:t>
            </a:r>
          </a:p>
          <a:p>
            <a:endParaRPr lang="en-US" altLang="zh-CN" sz="900" b="1" dirty="0">
              <a:solidFill>
                <a:schemeClr val="tx2"/>
              </a:solidFill>
            </a:endParaRPr>
          </a:p>
          <a:p>
            <a:r>
              <a:rPr lang="en-US" altLang="zh-CN" sz="3200" b="1" dirty="0">
                <a:solidFill>
                  <a:schemeClr val="tx2"/>
                </a:solidFill>
              </a:rPr>
              <a:t>    </a:t>
            </a:r>
            <a:r>
              <a:rPr lang="en-US" altLang="zh-CN" sz="3200" b="1" dirty="0">
                <a:solidFill>
                  <a:srgbClr val="000000"/>
                </a:solidFill>
              </a:rPr>
              <a:t>①</a:t>
            </a:r>
            <a:r>
              <a:rPr lang="en-US" altLang="zh-CN" sz="3200" b="1" dirty="0"/>
              <a:t>  </a:t>
            </a:r>
            <a:r>
              <a:rPr lang="zh-CN" altLang="en-US" sz="3200" b="1" dirty="0"/>
              <a:t>由定义判断，是否满足公式；</a:t>
            </a:r>
          </a:p>
          <a:p>
            <a:r>
              <a:rPr lang="zh-CN" altLang="en-US" sz="3200" b="1" dirty="0">
                <a:solidFill>
                  <a:schemeClr val="tx2"/>
                </a:solidFill>
              </a:rPr>
              <a:t>    </a:t>
            </a:r>
            <a:r>
              <a:rPr lang="zh-CN" altLang="en-US" sz="3200" b="1" dirty="0">
                <a:solidFill>
                  <a:srgbClr val="000000"/>
                </a:solidFill>
              </a:rPr>
              <a:t>②</a:t>
            </a:r>
            <a:r>
              <a:rPr lang="zh-CN" altLang="en-US" sz="3200" b="1" dirty="0"/>
              <a:t>  由问题的性质从直观上去判断。</a:t>
            </a:r>
          </a:p>
        </p:txBody>
      </p:sp>
    </p:spTree>
    <p:extLst>
      <p:ext uri="{BB962C8B-B14F-4D97-AF65-F5344CB8AC3E}">
        <p14:creationId xmlns:p14="http://schemas.microsoft.com/office/powerpoint/2010/main" val="718746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 calcmode="lin" valueType="num">
                                      <p:cBhvr additive="base">
                                        <p:cTn id="12"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 calcmode="lin" valueType="num">
                                      <p:cBhvr additive="base">
                                        <p:cTn id="18" dur="500" fill="hold"/>
                                        <p:tgtEl>
                                          <p:spTgt spid="4">
                                            <p:txEl>
                                              <p:pRg st="3" end="3"/>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BB0C82-E317-439A-B72A-5E713DAD80ED}"/>
              </a:ext>
            </a:extLst>
          </p:cNvPr>
          <p:cNvSpPr>
            <a:spLocks noGrp="1"/>
          </p:cNvSpPr>
          <p:nvPr>
            <p:ph type="title"/>
          </p:nvPr>
        </p:nvSpPr>
        <p:spPr/>
        <p:txBody>
          <a:bodyPr/>
          <a:lstStyle/>
          <a:p>
            <a:r>
              <a:rPr lang="en-US" altLang="zh-CN" dirty="0"/>
              <a:t>3.3-3 </a:t>
            </a:r>
            <a:r>
              <a:rPr lang="zh-CN" altLang="en-US" dirty="0"/>
              <a:t>事件独立性</a:t>
            </a:r>
          </a:p>
        </p:txBody>
      </p:sp>
      <p:sp>
        <p:nvSpPr>
          <p:cNvPr id="3" name="内容占位符 2">
            <a:extLst>
              <a:ext uri="{FF2B5EF4-FFF2-40B4-BE49-F238E27FC236}">
                <a16:creationId xmlns:a16="http://schemas.microsoft.com/office/drawing/2014/main" id="{FB0B8A03-9D02-40A7-8C8E-F8C4E060C6EB}"/>
              </a:ext>
            </a:extLst>
          </p:cNvPr>
          <p:cNvSpPr>
            <a:spLocks noGrp="1"/>
          </p:cNvSpPr>
          <p:nvPr>
            <p:ph idx="1"/>
          </p:nvPr>
        </p:nvSpPr>
        <p:spPr/>
        <p:txBody>
          <a:bodyPr/>
          <a:lstStyle/>
          <a:p>
            <a:endParaRPr lang="zh-CN" altLang="en-US" dirty="0"/>
          </a:p>
        </p:txBody>
      </p:sp>
      <p:sp>
        <p:nvSpPr>
          <p:cNvPr id="4" name="Text Box 4">
            <a:extLst>
              <a:ext uri="{FF2B5EF4-FFF2-40B4-BE49-F238E27FC236}">
                <a16:creationId xmlns:a16="http://schemas.microsoft.com/office/drawing/2014/main" id="{FFA5C47A-DAD6-4F3A-99AB-4FE2CD6AAD40}"/>
              </a:ext>
            </a:extLst>
          </p:cNvPr>
          <p:cNvSpPr txBox="1">
            <a:spLocks noChangeArrowheads="1"/>
          </p:cNvSpPr>
          <p:nvPr/>
        </p:nvSpPr>
        <p:spPr bwMode="auto">
          <a:xfrm>
            <a:off x="914400" y="457278"/>
            <a:ext cx="7620000" cy="936347"/>
          </a:xfrm>
          <a:prstGeom prst="rect">
            <a:avLst/>
          </a:prstGeom>
          <a:noFill/>
          <a:ln>
            <a:noFill/>
          </a:ln>
          <a:extLst>
            <a:ext uri="{909E8E84-426E-40DD-AFC4-6F175D3DCCD1}">
              <a14:hiddenFill xmlns:a14="http://schemas.microsoft.com/office/drawing/2010/main">
                <a:solidFill>
                  <a:srgbClr val="660033"/>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120000"/>
              </a:lnSpc>
            </a:pPr>
            <a:r>
              <a:rPr lang="zh-CN" altLang="en-US" sz="2400" b="1" dirty="0">
                <a:solidFill>
                  <a:srgbClr val="000000"/>
                </a:solidFill>
                <a:latin typeface="+mj-lt"/>
              </a:rPr>
              <a:t>例如：从一副不含大小王的扑克牌中任取一张，记 </a:t>
            </a:r>
            <a:r>
              <a:rPr lang="en-US" altLang="zh-CN" sz="2400" b="1" i="1" dirty="0">
                <a:solidFill>
                  <a:srgbClr val="000000"/>
                </a:solidFill>
                <a:latin typeface="+mj-lt"/>
              </a:rPr>
              <a:t>A</a:t>
            </a:r>
            <a:r>
              <a:rPr lang="en-US" altLang="zh-CN" sz="2400" b="1" dirty="0">
                <a:solidFill>
                  <a:srgbClr val="000000"/>
                </a:solidFill>
                <a:latin typeface="+mj-lt"/>
              </a:rPr>
              <a:t>={ </a:t>
            </a:r>
            <a:r>
              <a:rPr lang="zh-CN" altLang="en-US" sz="2400" b="1" dirty="0">
                <a:solidFill>
                  <a:srgbClr val="000000"/>
                </a:solidFill>
                <a:latin typeface="+mj-lt"/>
              </a:rPr>
              <a:t>抽到</a:t>
            </a:r>
            <a:r>
              <a:rPr lang="en-US" altLang="zh-CN" sz="2400" b="1" dirty="0">
                <a:solidFill>
                  <a:srgbClr val="000000"/>
                </a:solidFill>
                <a:latin typeface="+mj-lt"/>
              </a:rPr>
              <a:t>K</a:t>
            </a:r>
            <a:r>
              <a:rPr lang="en-US" altLang="zh-CN" sz="2400" b="1" i="1" dirty="0">
                <a:solidFill>
                  <a:srgbClr val="000000"/>
                </a:solidFill>
                <a:latin typeface="+mj-lt"/>
              </a:rPr>
              <a:t> </a:t>
            </a:r>
            <a:r>
              <a:rPr lang="en-US" altLang="zh-CN" sz="2400" b="1" dirty="0">
                <a:solidFill>
                  <a:srgbClr val="000000"/>
                </a:solidFill>
                <a:latin typeface="+mj-lt"/>
              </a:rPr>
              <a:t>}, </a:t>
            </a:r>
            <a:r>
              <a:rPr lang="en-US" altLang="zh-CN" sz="2400" b="1" i="1" dirty="0">
                <a:solidFill>
                  <a:srgbClr val="000000"/>
                </a:solidFill>
                <a:latin typeface="+mj-lt"/>
              </a:rPr>
              <a:t>B</a:t>
            </a:r>
            <a:r>
              <a:rPr lang="en-US" altLang="zh-CN" sz="2400" b="1" dirty="0">
                <a:solidFill>
                  <a:srgbClr val="000000"/>
                </a:solidFill>
                <a:latin typeface="+mj-lt"/>
              </a:rPr>
              <a:t>={ </a:t>
            </a:r>
            <a:r>
              <a:rPr lang="zh-CN" altLang="en-US" sz="2400" b="1" dirty="0">
                <a:solidFill>
                  <a:srgbClr val="000000"/>
                </a:solidFill>
                <a:latin typeface="+mj-lt"/>
              </a:rPr>
              <a:t>抽到黑色的牌 </a:t>
            </a:r>
            <a:r>
              <a:rPr lang="en-US" altLang="zh-CN" sz="2400" b="1" dirty="0">
                <a:solidFill>
                  <a:srgbClr val="000000"/>
                </a:solidFill>
                <a:latin typeface="+mj-lt"/>
              </a:rPr>
              <a:t>}</a:t>
            </a:r>
            <a:r>
              <a:rPr lang="zh-CN" altLang="en-US" sz="2400" b="1" dirty="0">
                <a:solidFill>
                  <a:srgbClr val="000000"/>
                </a:solidFill>
                <a:latin typeface="+mj-lt"/>
              </a:rPr>
              <a:t>。</a:t>
            </a:r>
          </a:p>
        </p:txBody>
      </p:sp>
      <p:sp>
        <p:nvSpPr>
          <p:cNvPr id="5" name="Text Box 5">
            <a:extLst>
              <a:ext uri="{FF2B5EF4-FFF2-40B4-BE49-F238E27FC236}">
                <a16:creationId xmlns:a16="http://schemas.microsoft.com/office/drawing/2014/main" id="{C4304B5D-06AC-4792-A30A-E552BC8432BD}"/>
              </a:ext>
            </a:extLst>
          </p:cNvPr>
          <p:cNvSpPr txBox="1">
            <a:spLocks noChangeArrowheads="1"/>
          </p:cNvSpPr>
          <p:nvPr/>
        </p:nvSpPr>
        <p:spPr bwMode="auto">
          <a:xfrm>
            <a:off x="1676400" y="4343478"/>
            <a:ext cx="4953000" cy="326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60000"/>
              </a:lnSpc>
            </a:pPr>
            <a:r>
              <a:rPr lang="zh-CN" altLang="en-US" sz="2400" b="1" dirty="0">
                <a:solidFill>
                  <a:srgbClr val="000000"/>
                </a:solidFill>
                <a:latin typeface="+mj-lt"/>
              </a:rPr>
              <a:t>所以可得  </a:t>
            </a:r>
            <a:r>
              <a:rPr lang="en-US" altLang="zh-CN" sz="2400" b="1" i="1" dirty="0">
                <a:solidFill>
                  <a:srgbClr val="000000"/>
                </a:solidFill>
                <a:latin typeface="+mj-lt"/>
              </a:rPr>
              <a:t>P</a:t>
            </a:r>
            <a:r>
              <a:rPr lang="en-US" altLang="zh-CN" sz="2400" b="1" dirty="0">
                <a:solidFill>
                  <a:srgbClr val="000000"/>
                </a:solidFill>
                <a:latin typeface="+mj-lt"/>
              </a:rPr>
              <a:t>(</a:t>
            </a:r>
            <a:r>
              <a:rPr lang="en-US" altLang="zh-CN" sz="2400" b="1" i="1" dirty="0">
                <a:solidFill>
                  <a:srgbClr val="000000"/>
                </a:solidFill>
                <a:latin typeface="+mj-lt"/>
              </a:rPr>
              <a:t>AB</a:t>
            </a:r>
            <a:r>
              <a:rPr lang="en-US" altLang="zh-CN" sz="2400" b="1" dirty="0">
                <a:solidFill>
                  <a:srgbClr val="000000"/>
                </a:solidFill>
                <a:latin typeface="+mj-lt"/>
              </a:rPr>
              <a:t>) = </a:t>
            </a:r>
            <a:r>
              <a:rPr lang="en-US" altLang="zh-CN" sz="2400" b="1" i="1" dirty="0">
                <a:solidFill>
                  <a:srgbClr val="000000"/>
                </a:solidFill>
                <a:latin typeface="+mj-lt"/>
              </a:rPr>
              <a:t>P</a:t>
            </a:r>
            <a:r>
              <a:rPr lang="en-US" altLang="zh-CN" sz="2400" b="1" dirty="0">
                <a:solidFill>
                  <a:srgbClr val="000000"/>
                </a:solidFill>
                <a:latin typeface="+mj-lt"/>
              </a:rPr>
              <a:t>(</a:t>
            </a:r>
            <a:r>
              <a:rPr lang="en-US" altLang="zh-CN" sz="2400" b="1" i="1" dirty="0">
                <a:solidFill>
                  <a:srgbClr val="000000"/>
                </a:solidFill>
                <a:latin typeface="+mj-lt"/>
              </a:rPr>
              <a:t>A</a:t>
            </a:r>
            <a:r>
              <a:rPr lang="en-US" altLang="zh-CN" sz="2400" b="1" dirty="0">
                <a:solidFill>
                  <a:srgbClr val="000000"/>
                </a:solidFill>
                <a:latin typeface="+mj-lt"/>
              </a:rPr>
              <a:t>)</a:t>
            </a:r>
            <a:r>
              <a:rPr lang="en-US" altLang="zh-CN" sz="2400" b="1" i="1" dirty="0">
                <a:solidFill>
                  <a:srgbClr val="000000"/>
                </a:solidFill>
                <a:latin typeface="+mj-lt"/>
              </a:rPr>
              <a:t>P</a:t>
            </a:r>
            <a:r>
              <a:rPr lang="en-US" altLang="zh-CN" sz="2400" b="1" dirty="0">
                <a:solidFill>
                  <a:srgbClr val="000000"/>
                </a:solidFill>
                <a:latin typeface="+mj-lt"/>
              </a:rPr>
              <a:t>(</a:t>
            </a:r>
            <a:r>
              <a:rPr lang="en-US" altLang="zh-CN" sz="2400" b="1" i="1" dirty="0">
                <a:solidFill>
                  <a:srgbClr val="000000"/>
                </a:solidFill>
                <a:latin typeface="+mj-lt"/>
              </a:rPr>
              <a:t>B</a:t>
            </a:r>
            <a:r>
              <a:rPr lang="en-US" altLang="zh-CN" sz="2400" b="1" dirty="0">
                <a:solidFill>
                  <a:srgbClr val="000000"/>
                </a:solidFill>
                <a:latin typeface="+mj-lt"/>
              </a:rPr>
              <a:t>)</a:t>
            </a:r>
            <a:r>
              <a:rPr lang="en-US" altLang="zh-CN" sz="2400" b="1" dirty="0">
                <a:latin typeface="+mj-lt"/>
              </a:rPr>
              <a:t>             </a:t>
            </a:r>
          </a:p>
        </p:txBody>
      </p:sp>
      <p:sp>
        <p:nvSpPr>
          <p:cNvPr id="6" name="Rectangle 6">
            <a:extLst>
              <a:ext uri="{FF2B5EF4-FFF2-40B4-BE49-F238E27FC236}">
                <a16:creationId xmlns:a16="http://schemas.microsoft.com/office/drawing/2014/main" id="{CFB80AEB-4339-47A9-B17D-0FB184197FD4}"/>
              </a:ext>
            </a:extLst>
          </p:cNvPr>
          <p:cNvSpPr>
            <a:spLocks noChangeArrowheads="1"/>
          </p:cNvSpPr>
          <p:nvPr/>
        </p:nvSpPr>
        <p:spPr bwMode="auto">
          <a:xfrm>
            <a:off x="914400" y="2772002"/>
            <a:ext cx="5688013" cy="461665"/>
          </a:xfrm>
          <a:prstGeom prst="rect">
            <a:avLst/>
          </a:prstGeom>
          <a:noFill/>
          <a:ln>
            <a:noFill/>
          </a:ln>
          <a:effectLst/>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r>
              <a:rPr lang="zh-CN" altLang="en-US" sz="2400" b="1" dirty="0">
                <a:solidFill>
                  <a:srgbClr val="000000"/>
                </a:solidFill>
                <a:latin typeface="+mj-lt"/>
              </a:rPr>
              <a:t>解：由于 </a:t>
            </a:r>
            <a:r>
              <a:rPr lang="en-US" altLang="zh-CN" sz="2400" b="1" i="1" dirty="0">
                <a:solidFill>
                  <a:srgbClr val="000000"/>
                </a:solidFill>
                <a:latin typeface="+mj-lt"/>
              </a:rPr>
              <a:t>P</a:t>
            </a:r>
            <a:r>
              <a:rPr lang="en-US" altLang="zh-CN" sz="2400" b="1" dirty="0">
                <a:solidFill>
                  <a:srgbClr val="000000"/>
                </a:solidFill>
                <a:latin typeface="+mj-lt"/>
              </a:rPr>
              <a:t>(</a:t>
            </a:r>
            <a:r>
              <a:rPr lang="en-US" altLang="zh-CN" sz="2400" b="1" i="1" dirty="0">
                <a:solidFill>
                  <a:srgbClr val="000000"/>
                </a:solidFill>
                <a:latin typeface="+mj-lt"/>
              </a:rPr>
              <a:t>A</a:t>
            </a:r>
            <a:r>
              <a:rPr lang="en-US" altLang="zh-CN" sz="2400" b="1" dirty="0">
                <a:solidFill>
                  <a:srgbClr val="000000"/>
                </a:solidFill>
                <a:latin typeface="+mj-lt"/>
              </a:rPr>
              <a:t>) = 4/52 = 1/13,</a:t>
            </a:r>
            <a:r>
              <a:rPr lang="en-US" altLang="zh-CN" sz="2400" b="1" dirty="0">
                <a:latin typeface="+mj-lt"/>
              </a:rPr>
              <a:t> </a:t>
            </a:r>
          </a:p>
        </p:txBody>
      </p:sp>
      <p:sp>
        <p:nvSpPr>
          <p:cNvPr id="7" name="Rectangle 7">
            <a:extLst>
              <a:ext uri="{FF2B5EF4-FFF2-40B4-BE49-F238E27FC236}">
                <a16:creationId xmlns:a16="http://schemas.microsoft.com/office/drawing/2014/main" id="{B682E0B6-B3D6-43C9-B60E-55CCA240ACD5}"/>
              </a:ext>
            </a:extLst>
          </p:cNvPr>
          <p:cNvSpPr>
            <a:spLocks noChangeArrowheads="1"/>
          </p:cNvSpPr>
          <p:nvPr/>
        </p:nvSpPr>
        <p:spPr bwMode="auto">
          <a:xfrm>
            <a:off x="1066800" y="5192035"/>
            <a:ext cx="7620000" cy="326949"/>
          </a:xfrm>
          <a:prstGeom prst="rect">
            <a:avLst/>
          </a:prstGeom>
          <a:noFill/>
          <a:ln>
            <a:noFill/>
          </a:ln>
          <a:effectLst/>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60000"/>
              </a:lnSpc>
            </a:pPr>
            <a:r>
              <a:rPr lang="zh-CN" altLang="en-US" sz="2400" b="1" dirty="0">
                <a:solidFill>
                  <a:srgbClr val="000000"/>
                </a:solidFill>
                <a:latin typeface="+mj-lt"/>
              </a:rPr>
              <a:t>根据</a:t>
            </a:r>
            <a:r>
              <a:rPr lang="zh-CN" altLang="en-US" sz="2400" b="1" dirty="0">
                <a:solidFill>
                  <a:srgbClr val="0000FF"/>
                </a:solidFill>
                <a:latin typeface="+mj-lt"/>
              </a:rPr>
              <a:t>两事件独立的定义</a:t>
            </a:r>
            <a:r>
              <a:rPr lang="zh-CN" altLang="en-US" sz="2400" b="1" dirty="0">
                <a:solidFill>
                  <a:srgbClr val="000000"/>
                </a:solidFill>
                <a:latin typeface="+mj-lt"/>
              </a:rPr>
              <a:t>可知，事件</a:t>
            </a:r>
            <a:r>
              <a:rPr lang="en-US" altLang="zh-CN" sz="2400" b="1" i="1" dirty="0">
                <a:solidFill>
                  <a:srgbClr val="000000"/>
                </a:solidFill>
                <a:latin typeface="+mj-lt"/>
              </a:rPr>
              <a:t>A</a:t>
            </a:r>
            <a:r>
              <a:rPr lang="en-US" altLang="zh-CN" sz="2400" b="1" dirty="0">
                <a:solidFill>
                  <a:srgbClr val="000000"/>
                </a:solidFill>
                <a:latin typeface="+mj-lt"/>
              </a:rPr>
              <a:t>,</a:t>
            </a:r>
            <a:r>
              <a:rPr lang="en-US" altLang="zh-CN" sz="2400" b="1" i="1" dirty="0">
                <a:solidFill>
                  <a:srgbClr val="000000"/>
                </a:solidFill>
                <a:latin typeface="+mj-lt"/>
              </a:rPr>
              <a:t> B</a:t>
            </a:r>
            <a:r>
              <a:rPr lang="zh-CN" altLang="en-US" sz="2400" b="1" dirty="0">
                <a:solidFill>
                  <a:srgbClr val="000000"/>
                </a:solidFill>
                <a:latin typeface="+mj-lt"/>
              </a:rPr>
              <a:t>独立。</a:t>
            </a:r>
          </a:p>
        </p:txBody>
      </p:sp>
      <p:sp>
        <p:nvSpPr>
          <p:cNvPr id="8" name="Rectangle 8">
            <a:extLst>
              <a:ext uri="{FF2B5EF4-FFF2-40B4-BE49-F238E27FC236}">
                <a16:creationId xmlns:a16="http://schemas.microsoft.com/office/drawing/2014/main" id="{E31A351D-2125-4AF8-9436-58E4735603BF}"/>
              </a:ext>
            </a:extLst>
          </p:cNvPr>
          <p:cNvSpPr>
            <a:spLocks noChangeArrowheads="1"/>
          </p:cNvSpPr>
          <p:nvPr/>
        </p:nvSpPr>
        <p:spPr bwMode="auto">
          <a:xfrm>
            <a:off x="914400" y="1857602"/>
            <a:ext cx="3810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spcBef>
                <a:spcPct val="0"/>
              </a:spcBef>
            </a:pPr>
            <a:r>
              <a:rPr lang="zh-CN" altLang="en-US" sz="2400" b="1" dirty="0">
                <a:solidFill>
                  <a:srgbClr val="FF0000"/>
                </a:solidFill>
                <a:latin typeface="+mj-lt"/>
              </a:rPr>
              <a:t>问事件</a:t>
            </a:r>
            <a:r>
              <a:rPr lang="en-US" altLang="zh-CN" sz="2400" b="1" i="1" dirty="0">
                <a:solidFill>
                  <a:srgbClr val="FF0000"/>
                </a:solidFill>
                <a:latin typeface="+mj-lt"/>
              </a:rPr>
              <a:t>A</a:t>
            </a:r>
            <a:r>
              <a:rPr lang="en-US" altLang="zh-CN" sz="2400" b="1" dirty="0">
                <a:solidFill>
                  <a:srgbClr val="FF0000"/>
                </a:solidFill>
                <a:latin typeface="+mj-lt"/>
              </a:rPr>
              <a:t>, </a:t>
            </a:r>
            <a:r>
              <a:rPr lang="en-US" altLang="zh-CN" sz="2400" b="1" i="1" dirty="0">
                <a:solidFill>
                  <a:srgbClr val="FF0000"/>
                </a:solidFill>
                <a:latin typeface="+mj-lt"/>
              </a:rPr>
              <a:t>B</a:t>
            </a:r>
            <a:r>
              <a:rPr lang="zh-CN" altLang="en-US" sz="2400" b="1" dirty="0">
                <a:solidFill>
                  <a:srgbClr val="FF0000"/>
                </a:solidFill>
                <a:latin typeface="+mj-lt"/>
              </a:rPr>
              <a:t>是否独立？</a:t>
            </a:r>
          </a:p>
        </p:txBody>
      </p:sp>
      <p:sp>
        <p:nvSpPr>
          <p:cNvPr id="9" name="Rectangle 9">
            <a:extLst>
              <a:ext uri="{FF2B5EF4-FFF2-40B4-BE49-F238E27FC236}">
                <a16:creationId xmlns:a16="http://schemas.microsoft.com/office/drawing/2014/main" id="{35C68A84-CF69-4AAC-B47B-9CDC30A12B06}"/>
              </a:ext>
            </a:extLst>
          </p:cNvPr>
          <p:cNvSpPr>
            <a:spLocks noChangeArrowheads="1"/>
          </p:cNvSpPr>
          <p:nvPr/>
        </p:nvSpPr>
        <p:spPr bwMode="auto">
          <a:xfrm>
            <a:off x="4800600" y="3534002"/>
            <a:ext cx="38401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spcBef>
                <a:spcPct val="0"/>
              </a:spcBef>
            </a:pPr>
            <a:r>
              <a:rPr lang="en-US" altLang="zh-CN" sz="2400" b="1">
                <a:solidFill>
                  <a:srgbClr val="000000"/>
                </a:solidFill>
                <a:latin typeface="+mj-lt"/>
              </a:rPr>
              <a:t>P(</a:t>
            </a:r>
            <a:r>
              <a:rPr lang="en-US" altLang="zh-CN" sz="2400" b="1" i="1">
                <a:solidFill>
                  <a:srgbClr val="000000"/>
                </a:solidFill>
                <a:latin typeface="+mj-lt"/>
              </a:rPr>
              <a:t>AB</a:t>
            </a:r>
            <a:r>
              <a:rPr lang="en-US" altLang="zh-CN" sz="2400" b="1">
                <a:solidFill>
                  <a:srgbClr val="000000"/>
                </a:solidFill>
                <a:latin typeface="+mj-lt"/>
              </a:rPr>
              <a:t>) = 2/52 = 1/26</a:t>
            </a:r>
          </a:p>
        </p:txBody>
      </p:sp>
      <p:sp>
        <p:nvSpPr>
          <p:cNvPr id="10" name="Rectangle 10">
            <a:extLst>
              <a:ext uri="{FF2B5EF4-FFF2-40B4-BE49-F238E27FC236}">
                <a16:creationId xmlns:a16="http://schemas.microsoft.com/office/drawing/2014/main" id="{2E4049EA-4A0C-48F8-A74D-AB4185E238F6}"/>
              </a:ext>
            </a:extLst>
          </p:cNvPr>
          <p:cNvSpPr>
            <a:spLocks noChangeArrowheads="1"/>
          </p:cNvSpPr>
          <p:nvPr/>
        </p:nvSpPr>
        <p:spPr bwMode="auto">
          <a:xfrm>
            <a:off x="1295400" y="3534002"/>
            <a:ext cx="3816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lang="en-US" altLang="zh-CN" sz="2400" b="1" i="1">
                <a:solidFill>
                  <a:srgbClr val="000000"/>
                </a:solidFill>
                <a:latin typeface="+mj-lt"/>
              </a:rPr>
              <a:t>P</a:t>
            </a:r>
            <a:r>
              <a:rPr lang="en-US" altLang="zh-CN" sz="2400" b="1">
                <a:solidFill>
                  <a:srgbClr val="000000"/>
                </a:solidFill>
                <a:latin typeface="+mj-lt"/>
              </a:rPr>
              <a:t>(</a:t>
            </a:r>
            <a:r>
              <a:rPr lang="en-US" altLang="zh-CN" sz="2400" b="1" i="1">
                <a:solidFill>
                  <a:srgbClr val="000000"/>
                </a:solidFill>
                <a:latin typeface="+mj-lt"/>
              </a:rPr>
              <a:t>B</a:t>
            </a:r>
            <a:r>
              <a:rPr lang="en-US" altLang="zh-CN" sz="2400" b="1">
                <a:solidFill>
                  <a:srgbClr val="000000"/>
                </a:solidFill>
                <a:latin typeface="+mj-lt"/>
              </a:rPr>
              <a:t>) = 26/52 = 1/2</a:t>
            </a:r>
            <a:r>
              <a:rPr lang="zh-CN" altLang="en-US" sz="2400" b="1">
                <a:solidFill>
                  <a:srgbClr val="000000"/>
                </a:solidFill>
                <a:latin typeface="+mj-lt"/>
              </a:rPr>
              <a:t>，</a:t>
            </a:r>
          </a:p>
        </p:txBody>
      </p:sp>
      <p:pic>
        <p:nvPicPr>
          <p:cNvPr id="11" name="Picture 11" descr="pk2">
            <a:extLst>
              <a:ext uri="{FF2B5EF4-FFF2-40B4-BE49-F238E27FC236}">
                <a16:creationId xmlns:a16="http://schemas.microsoft.com/office/drawing/2014/main" id="{76347347-9870-4FA2-96A9-35495496C7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488565">
            <a:off x="6781800" y="2133678"/>
            <a:ext cx="647700" cy="9366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 Box 4">
            <a:extLst>
              <a:ext uri="{FF2B5EF4-FFF2-40B4-BE49-F238E27FC236}">
                <a16:creationId xmlns:a16="http://schemas.microsoft.com/office/drawing/2014/main" id="{1F4F1004-9020-4DBC-8DB5-6E2FB6652F2F}"/>
              </a:ext>
            </a:extLst>
          </p:cNvPr>
          <p:cNvSpPr txBox="1">
            <a:spLocks noChangeArrowheads="1"/>
          </p:cNvSpPr>
          <p:nvPr/>
        </p:nvSpPr>
        <p:spPr bwMode="auto">
          <a:xfrm>
            <a:off x="685902" y="5907574"/>
            <a:ext cx="8381780" cy="4931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nSpc>
                <a:spcPct val="120000"/>
              </a:lnSpc>
            </a:pPr>
            <a:r>
              <a:rPr lang="zh-CN" altLang="en-US" sz="2400" dirty="0">
                <a:solidFill>
                  <a:srgbClr val="C00000"/>
                </a:solidFill>
              </a:rPr>
              <a:t>我们也可以通过计算条件概率的办法得到</a:t>
            </a:r>
            <a:r>
              <a:rPr lang="en-US" altLang="zh-CN" sz="2400" i="1" dirty="0">
                <a:solidFill>
                  <a:srgbClr val="C00000"/>
                </a:solidFill>
                <a:latin typeface="Times New Roman" panose="02020603050405020304" pitchFamily="18" charset="0"/>
              </a:rPr>
              <a:t>A</a:t>
            </a:r>
            <a:r>
              <a:rPr lang="zh-CN" altLang="en-US" sz="2400" dirty="0">
                <a:solidFill>
                  <a:srgbClr val="C00000"/>
                </a:solidFill>
                <a:latin typeface="Times New Roman" panose="02020603050405020304" pitchFamily="18" charset="0"/>
              </a:rPr>
              <a:t>和</a:t>
            </a:r>
            <a:r>
              <a:rPr lang="en-US" altLang="zh-CN" sz="2400" i="1" dirty="0">
                <a:solidFill>
                  <a:srgbClr val="C00000"/>
                </a:solidFill>
                <a:latin typeface="Times New Roman" panose="02020603050405020304" pitchFamily="18" charset="0"/>
              </a:rPr>
              <a:t>B</a:t>
            </a:r>
            <a:r>
              <a:rPr lang="zh-CN" altLang="en-US" sz="2400" dirty="0">
                <a:solidFill>
                  <a:srgbClr val="C00000"/>
                </a:solidFill>
              </a:rPr>
              <a:t>独立的结论。</a:t>
            </a:r>
          </a:p>
        </p:txBody>
      </p:sp>
    </p:spTree>
    <p:extLst>
      <p:ext uri="{BB962C8B-B14F-4D97-AF65-F5344CB8AC3E}">
        <p14:creationId xmlns:p14="http://schemas.microsoft.com/office/powerpoint/2010/main" val="4113673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up)">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linds(horizontal)">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checkerboard(across)">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P spid="7" grpId="0" autoUpdateAnimBg="0"/>
      <p:bldP spid="8" grpId="0" autoUpdateAnimBg="0"/>
      <p:bldP spid="9" grpId="0" autoUpdateAnimBg="0"/>
      <p:bldP spid="10" grpId="0" autoUpdateAnimBg="0"/>
      <p:bldP spid="12"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385D40-1C1A-45FD-9DAE-444DCE865B4F}"/>
              </a:ext>
            </a:extLst>
          </p:cNvPr>
          <p:cNvSpPr>
            <a:spLocks noGrp="1"/>
          </p:cNvSpPr>
          <p:nvPr>
            <p:ph type="title"/>
          </p:nvPr>
        </p:nvSpPr>
        <p:spPr/>
        <p:txBody>
          <a:bodyPr/>
          <a:lstStyle/>
          <a:p>
            <a:r>
              <a:rPr lang="en-US" altLang="zh-CN" dirty="0"/>
              <a:t>3.3-4</a:t>
            </a:r>
            <a:r>
              <a:rPr kumimoji="1" lang="zh-CN" altLang="en-US" dirty="0"/>
              <a:t>独立试验（贝努里概型）</a:t>
            </a:r>
            <a:endParaRPr lang="zh-CN" altLang="en-US" dirty="0"/>
          </a:p>
        </p:txBody>
      </p:sp>
      <p:sp>
        <p:nvSpPr>
          <p:cNvPr id="3" name="内容占位符 2">
            <a:extLst>
              <a:ext uri="{FF2B5EF4-FFF2-40B4-BE49-F238E27FC236}">
                <a16:creationId xmlns:a16="http://schemas.microsoft.com/office/drawing/2014/main" id="{36145912-734A-41EB-BF49-06288D393093}"/>
              </a:ext>
            </a:extLst>
          </p:cNvPr>
          <p:cNvSpPr>
            <a:spLocks noGrp="1"/>
          </p:cNvSpPr>
          <p:nvPr>
            <p:ph idx="1"/>
          </p:nvPr>
        </p:nvSpPr>
        <p:spPr/>
        <p:txBody>
          <a:bodyPr/>
          <a:lstStyle/>
          <a:p>
            <a:r>
              <a:rPr lang="en-US" altLang="zh-CN" dirty="0"/>
              <a:t>n</a:t>
            </a:r>
            <a:r>
              <a:rPr lang="zh-CN" altLang="en-US" dirty="0"/>
              <a:t>次独立试验</a:t>
            </a:r>
          </a:p>
        </p:txBody>
      </p:sp>
      <p:sp>
        <p:nvSpPr>
          <p:cNvPr id="4" name="Text Box 4">
            <a:extLst>
              <a:ext uri="{FF2B5EF4-FFF2-40B4-BE49-F238E27FC236}">
                <a16:creationId xmlns:a16="http://schemas.microsoft.com/office/drawing/2014/main" id="{0707D40D-F0BA-41A3-92B7-40D72E5AD51B}"/>
              </a:ext>
            </a:extLst>
          </p:cNvPr>
          <p:cNvSpPr txBox="1">
            <a:spLocks noChangeArrowheads="1"/>
          </p:cNvSpPr>
          <p:nvPr/>
        </p:nvSpPr>
        <p:spPr bwMode="auto">
          <a:xfrm>
            <a:off x="621620" y="1471993"/>
            <a:ext cx="7315200" cy="1821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0"/>
              </a:spcBef>
            </a:pPr>
            <a:r>
              <a:rPr lang="en-US" altLang="zh-CN" sz="2400" b="1" dirty="0">
                <a:cs typeface="Arial" panose="020B0604020202020204" pitchFamily="34" charset="0"/>
              </a:rPr>
              <a:t>    </a:t>
            </a:r>
            <a:r>
              <a:rPr lang="zh-CN" altLang="en-US" sz="2400" b="1" dirty="0">
                <a:solidFill>
                  <a:srgbClr val="000000"/>
                </a:solidFill>
                <a:cs typeface="Arial" panose="020B0604020202020204" pitchFamily="34" charset="0"/>
              </a:rPr>
              <a:t>在实际问题中，常常需要将一个随机试验重复进行若干次</a:t>
            </a:r>
            <a:r>
              <a:rPr lang="en-US" altLang="zh-CN" sz="2400" b="1" dirty="0">
                <a:solidFill>
                  <a:srgbClr val="000000"/>
                </a:solidFill>
                <a:cs typeface="Arial" panose="020B0604020202020204" pitchFamily="34" charset="0"/>
              </a:rPr>
              <a:t>(</a:t>
            </a:r>
            <a:r>
              <a:rPr lang="zh-CN" altLang="en-US" sz="2400" b="1" dirty="0">
                <a:solidFill>
                  <a:srgbClr val="000000"/>
                </a:solidFill>
                <a:cs typeface="Arial" panose="020B0604020202020204" pitchFamily="34" charset="0"/>
              </a:rPr>
              <a:t>比如</a:t>
            </a:r>
            <a:r>
              <a:rPr lang="en-US" altLang="zh-CN" sz="2400" b="1" i="1" dirty="0">
                <a:solidFill>
                  <a:srgbClr val="000000"/>
                </a:solidFill>
                <a:cs typeface="Arial" panose="020B0604020202020204" pitchFamily="34" charset="0"/>
              </a:rPr>
              <a:t>n</a:t>
            </a:r>
            <a:r>
              <a:rPr lang="zh-CN" altLang="en-US" sz="2400" b="1" dirty="0">
                <a:solidFill>
                  <a:srgbClr val="000000"/>
                </a:solidFill>
                <a:cs typeface="Arial" panose="020B0604020202020204" pitchFamily="34" charset="0"/>
              </a:rPr>
              <a:t>次</a:t>
            </a:r>
            <a:r>
              <a:rPr lang="en-US" altLang="zh-CN" sz="2400" b="1" dirty="0">
                <a:solidFill>
                  <a:srgbClr val="000000"/>
                </a:solidFill>
                <a:cs typeface="Arial" panose="020B0604020202020204" pitchFamily="34" charset="0"/>
              </a:rPr>
              <a:t>), </a:t>
            </a:r>
            <a:r>
              <a:rPr lang="zh-CN" altLang="en-US" sz="2400" b="1" dirty="0">
                <a:solidFill>
                  <a:srgbClr val="000000"/>
                </a:solidFill>
                <a:cs typeface="Arial" panose="020B0604020202020204" pitchFamily="34" charset="0"/>
              </a:rPr>
              <a:t>如果各次试验的结果互不影响，即每次试验结果出现的概率不受其它各次试验结果的影响，则称这</a:t>
            </a:r>
            <a:r>
              <a:rPr lang="en-US" altLang="zh-CN" sz="2400" b="1" i="1" dirty="0">
                <a:solidFill>
                  <a:srgbClr val="000000"/>
                </a:solidFill>
                <a:cs typeface="Arial" panose="020B0604020202020204" pitchFamily="34" charset="0"/>
              </a:rPr>
              <a:t>n</a:t>
            </a:r>
            <a:r>
              <a:rPr lang="zh-CN" altLang="en-US" sz="2400" b="1" dirty="0">
                <a:solidFill>
                  <a:srgbClr val="000000"/>
                </a:solidFill>
                <a:cs typeface="Arial" panose="020B0604020202020204" pitchFamily="34" charset="0"/>
              </a:rPr>
              <a:t>次试验为</a:t>
            </a:r>
            <a:r>
              <a:rPr lang="en-US" altLang="zh-CN" sz="2400" b="1" i="1" dirty="0">
                <a:solidFill>
                  <a:srgbClr val="FF0000"/>
                </a:solidFill>
                <a:cs typeface="Arial" panose="020B0604020202020204" pitchFamily="34" charset="0"/>
              </a:rPr>
              <a:t>n</a:t>
            </a:r>
            <a:r>
              <a:rPr lang="zh-CN" altLang="en-US" sz="2400" b="1" dirty="0">
                <a:solidFill>
                  <a:srgbClr val="FF0000"/>
                </a:solidFill>
                <a:cs typeface="Arial" panose="020B0604020202020204" pitchFamily="34" charset="0"/>
              </a:rPr>
              <a:t>次重复独立试验</a:t>
            </a:r>
            <a:r>
              <a:rPr lang="zh-CN" altLang="en-US" sz="2400" b="1" dirty="0">
                <a:solidFill>
                  <a:srgbClr val="000000"/>
                </a:solidFill>
                <a:cs typeface="Arial" panose="020B0604020202020204" pitchFamily="34" charset="0"/>
              </a:rPr>
              <a:t>。</a:t>
            </a:r>
          </a:p>
        </p:txBody>
      </p:sp>
      <p:sp>
        <p:nvSpPr>
          <p:cNvPr id="5" name="Text Box 5">
            <a:extLst>
              <a:ext uri="{FF2B5EF4-FFF2-40B4-BE49-F238E27FC236}">
                <a16:creationId xmlns:a16="http://schemas.microsoft.com/office/drawing/2014/main" id="{E6E5BC38-F6CF-4D2B-93CD-33C6A63CCDC9}"/>
              </a:ext>
            </a:extLst>
          </p:cNvPr>
          <p:cNvSpPr txBox="1">
            <a:spLocks noChangeArrowheads="1"/>
          </p:cNvSpPr>
          <p:nvPr/>
        </p:nvSpPr>
        <p:spPr bwMode="auto">
          <a:xfrm>
            <a:off x="914496" y="4114782"/>
            <a:ext cx="4934364" cy="934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0"/>
              </a:spcBef>
            </a:pPr>
            <a:r>
              <a:rPr lang="zh-CN" altLang="en-US" sz="2400" b="1" dirty="0">
                <a:solidFill>
                  <a:srgbClr val="000000"/>
                </a:solidFill>
                <a:cs typeface="Arial" panose="020B0604020202020204" pitchFamily="34" charset="0"/>
              </a:rPr>
              <a:t>例如</a:t>
            </a:r>
            <a:r>
              <a:rPr lang="en-US" altLang="zh-CN" sz="2400" b="1" dirty="0">
                <a:solidFill>
                  <a:srgbClr val="000000"/>
                </a:solidFill>
                <a:cs typeface="Arial" panose="020B0604020202020204" pitchFamily="34" charset="0"/>
              </a:rPr>
              <a:t>,</a:t>
            </a:r>
            <a:r>
              <a:rPr lang="en-US" altLang="zh-CN" sz="2400" b="1" dirty="0">
                <a:cs typeface="Arial" panose="020B0604020202020204" pitchFamily="34" charset="0"/>
              </a:rPr>
              <a:t>  </a:t>
            </a:r>
            <a:r>
              <a:rPr lang="en-US" altLang="zh-CN" sz="2400" b="1" i="1" dirty="0">
                <a:cs typeface="Arial" panose="020B0604020202020204" pitchFamily="34" charset="0"/>
              </a:rPr>
              <a:t>n</a:t>
            </a:r>
            <a:r>
              <a:rPr lang="zh-CN" altLang="en-US" sz="2400" b="1" dirty="0">
                <a:cs typeface="Arial" panose="020B0604020202020204" pitchFamily="34" charset="0"/>
              </a:rPr>
              <a:t>次掷硬币试验</a:t>
            </a:r>
            <a:r>
              <a:rPr lang="en-US" altLang="zh-CN" sz="2400" b="1" dirty="0">
                <a:cs typeface="Arial" panose="020B0604020202020204" pitchFamily="34" charset="0"/>
              </a:rPr>
              <a:t>,</a:t>
            </a:r>
          </a:p>
          <a:p>
            <a:pPr>
              <a:lnSpc>
                <a:spcPct val="120000"/>
              </a:lnSpc>
              <a:spcBef>
                <a:spcPct val="0"/>
              </a:spcBef>
            </a:pPr>
            <a:r>
              <a:rPr lang="en-US" altLang="zh-CN" sz="2400" b="1" dirty="0">
                <a:cs typeface="Arial" panose="020B0604020202020204" pitchFamily="34" charset="0"/>
              </a:rPr>
              <a:t>          </a:t>
            </a:r>
            <a:r>
              <a:rPr lang="en-US" altLang="zh-CN" sz="2400" b="1" i="1" dirty="0">
                <a:cs typeface="Arial" panose="020B0604020202020204" pitchFamily="34" charset="0"/>
              </a:rPr>
              <a:t>n</a:t>
            </a:r>
            <a:r>
              <a:rPr lang="zh-CN" altLang="en-US" sz="2400" b="1" dirty="0">
                <a:cs typeface="Arial" panose="020B0604020202020204" pitchFamily="34" charset="0"/>
              </a:rPr>
              <a:t>次有放回摸球试验，</a:t>
            </a:r>
            <a:r>
              <a:rPr lang="zh-CN" altLang="en-US" sz="2400" b="1" dirty="0">
                <a:solidFill>
                  <a:srgbClr val="000000"/>
                </a:solidFill>
                <a:cs typeface="Arial" panose="020B0604020202020204" pitchFamily="34" charset="0"/>
              </a:rPr>
              <a:t>等等。</a:t>
            </a:r>
          </a:p>
        </p:txBody>
      </p:sp>
    </p:spTree>
    <p:extLst>
      <p:ext uri="{BB962C8B-B14F-4D97-AF65-F5344CB8AC3E}">
        <p14:creationId xmlns:p14="http://schemas.microsoft.com/office/powerpoint/2010/main" val="220046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66268A-E95B-451D-A371-E22CFAD367EE}"/>
              </a:ext>
            </a:extLst>
          </p:cNvPr>
          <p:cNvSpPr>
            <a:spLocks noGrp="1"/>
          </p:cNvSpPr>
          <p:nvPr>
            <p:ph type="title"/>
          </p:nvPr>
        </p:nvSpPr>
        <p:spPr/>
        <p:txBody>
          <a:bodyPr/>
          <a:lstStyle/>
          <a:p>
            <a:r>
              <a:rPr lang="zh-CN" altLang="en-US" dirty="0"/>
              <a:t>提纲</a:t>
            </a:r>
          </a:p>
        </p:txBody>
      </p:sp>
      <p:sp>
        <p:nvSpPr>
          <p:cNvPr id="3" name="内容占位符 2">
            <a:extLst>
              <a:ext uri="{FF2B5EF4-FFF2-40B4-BE49-F238E27FC236}">
                <a16:creationId xmlns:a16="http://schemas.microsoft.com/office/drawing/2014/main" id="{F3227913-5FA2-48F9-A29E-99EDA528ADD7}"/>
              </a:ext>
            </a:extLst>
          </p:cNvPr>
          <p:cNvSpPr>
            <a:spLocks noGrp="1"/>
          </p:cNvSpPr>
          <p:nvPr>
            <p:ph idx="1"/>
          </p:nvPr>
        </p:nvSpPr>
        <p:spPr/>
        <p:txBody>
          <a:bodyPr/>
          <a:lstStyle/>
          <a:p>
            <a:r>
              <a:rPr lang="en-US" altLang="zh-CN" dirty="0"/>
              <a:t>3.1 </a:t>
            </a:r>
            <a:r>
              <a:rPr lang="zh-CN" altLang="en-US" dirty="0"/>
              <a:t>概率论学科概述</a:t>
            </a:r>
            <a:endParaRPr lang="en-US" altLang="zh-CN" dirty="0"/>
          </a:p>
          <a:p>
            <a:r>
              <a:rPr lang="en-US" altLang="zh-CN" dirty="0">
                <a:solidFill>
                  <a:srgbClr val="FF0000"/>
                </a:solidFill>
              </a:rPr>
              <a:t>3.2 </a:t>
            </a:r>
            <a:r>
              <a:rPr lang="zh-CN" altLang="en-US" dirty="0">
                <a:solidFill>
                  <a:srgbClr val="FF0000"/>
                </a:solidFill>
              </a:rPr>
              <a:t>随机事件与概率</a:t>
            </a:r>
            <a:endParaRPr lang="en-US" altLang="zh-CN" dirty="0">
              <a:solidFill>
                <a:srgbClr val="FF0000"/>
              </a:solidFill>
            </a:endParaRPr>
          </a:p>
          <a:p>
            <a:r>
              <a:rPr lang="en-US" altLang="zh-CN" dirty="0"/>
              <a:t>3.3 </a:t>
            </a:r>
            <a:r>
              <a:rPr lang="zh-CN" altLang="en-US" dirty="0"/>
              <a:t>条件概率与独立性</a:t>
            </a:r>
            <a:endParaRPr lang="en-US" altLang="zh-CN" dirty="0"/>
          </a:p>
          <a:p>
            <a:r>
              <a:rPr lang="en-US" altLang="zh-CN" dirty="0"/>
              <a:t>3.4 </a:t>
            </a:r>
            <a:r>
              <a:rPr lang="zh-CN" altLang="en-US" dirty="0"/>
              <a:t>随机变量</a:t>
            </a:r>
            <a:endParaRPr lang="en-US" altLang="zh-CN" dirty="0"/>
          </a:p>
          <a:p>
            <a:r>
              <a:rPr lang="en-US" altLang="zh-CN" dirty="0"/>
              <a:t>3.5 </a:t>
            </a:r>
            <a:r>
              <a:rPr lang="zh-CN" altLang="en-US" dirty="0"/>
              <a:t>多维随机变量</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42603339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C1880-0C42-40C5-989E-86B42C738BD0}"/>
              </a:ext>
            </a:extLst>
          </p:cNvPr>
          <p:cNvSpPr>
            <a:spLocks noGrp="1"/>
          </p:cNvSpPr>
          <p:nvPr>
            <p:ph type="title"/>
          </p:nvPr>
        </p:nvSpPr>
        <p:spPr/>
        <p:txBody>
          <a:bodyPr/>
          <a:lstStyle/>
          <a:p>
            <a:r>
              <a:rPr lang="en-US" altLang="zh-CN" dirty="0"/>
              <a:t>3.3-4</a:t>
            </a:r>
            <a:r>
              <a:rPr kumimoji="1" lang="zh-CN" altLang="en-US" dirty="0"/>
              <a:t>独立试验</a:t>
            </a:r>
            <a:endParaRPr lang="zh-CN" altLang="en-US" dirty="0"/>
          </a:p>
        </p:txBody>
      </p:sp>
      <p:sp>
        <p:nvSpPr>
          <p:cNvPr id="3" name="内容占位符 2">
            <a:extLst>
              <a:ext uri="{FF2B5EF4-FFF2-40B4-BE49-F238E27FC236}">
                <a16:creationId xmlns:a16="http://schemas.microsoft.com/office/drawing/2014/main" id="{927B07E2-32C2-4317-B6AB-C8F2965D64F7}"/>
              </a:ext>
            </a:extLst>
          </p:cNvPr>
          <p:cNvSpPr>
            <a:spLocks noGrp="1"/>
          </p:cNvSpPr>
          <p:nvPr>
            <p:ph idx="1"/>
          </p:nvPr>
        </p:nvSpPr>
        <p:spPr/>
        <p:txBody>
          <a:bodyPr/>
          <a:lstStyle/>
          <a:p>
            <a:endParaRPr lang="zh-CN" altLang="en-US" dirty="0"/>
          </a:p>
        </p:txBody>
      </p:sp>
      <p:sp>
        <p:nvSpPr>
          <p:cNvPr id="4" name="Text Box 5">
            <a:extLst>
              <a:ext uri="{FF2B5EF4-FFF2-40B4-BE49-F238E27FC236}">
                <a16:creationId xmlns:a16="http://schemas.microsoft.com/office/drawing/2014/main" id="{34212501-078D-4E7F-A7F6-0BE27B7C77A4}"/>
              </a:ext>
            </a:extLst>
          </p:cNvPr>
          <p:cNvSpPr txBox="1">
            <a:spLocks noChangeArrowheads="1"/>
          </p:cNvSpPr>
          <p:nvPr/>
        </p:nvSpPr>
        <p:spPr bwMode="auto">
          <a:xfrm>
            <a:off x="5873750" y="771268"/>
            <a:ext cx="13652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zh-CN" sz="2400" i="1" dirty="0">
                <a:cs typeface="Arial" panose="020B0604020202020204" pitchFamily="34" charset="0"/>
              </a:rPr>
              <a:t> </a:t>
            </a:r>
            <a:r>
              <a:rPr lang="en-US" altLang="zh-CN" sz="2400" i="1" dirty="0">
                <a:solidFill>
                  <a:srgbClr val="000000"/>
                </a:solidFill>
                <a:cs typeface="Arial" panose="020B0604020202020204" pitchFamily="34" charset="0"/>
              </a:rPr>
              <a:t>A</a:t>
            </a:r>
            <a:r>
              <a:rPr lang="zh-CN" altLang="en-US" sz="2400" dirty="0">
                <a:solidFill>
                  <a:srgbClr val="000000"/>
                </a:solidFill>
                <a:cs typeface="Arial" panose="020B0604020202020204" pitchFamily="34" charset="0"/>
              </a:rPr>
              <a:t>、</a:t>
            </a:r>
          </a:p>
        </p:txBody>
      </p:sp>
      <p:sp>
        <p:nvSpPr>
          <p:cNvPr id="5" name="Text Box 6">
            <a:extLst>
              <a:ext uri="{FF2B5EF4-FFF2-40B4-BE49-F238E27FC236}">
                <a16:creationId xmlns:a16="http://schemas.microsoft.com/office/drawing/2014/main" id="{8B7F05C4-FB02-429C-9124-E913BA3BF43D}"/>
              </a:ext>
            </a:extLst>
          </p:cNvPr>
          <p:cNvSpPr txBox="1">
            <a:spLocks noChangeArrowheads="1"/>
          </p:cNvSpPr>
          <p:nvPr/>
        </p:nvSpPr>
        <p:spPr bwMode="auto">
          <a:xfrm>
            <a:off x="646113" y="1282700"/>
            <a:ext cx="8771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400">
                <a:solidFill>
                  <a:srgbClr val="000000"/>
                </a:solidFill>
                <a:cs typeface="Arial" panose="020B0604020202020204" pitchFamily="34" charset="0"/>
              </a:rPr>
              <a:t>其中</a:t>
            </a:r>
            <a:r>
              <a:rPr lang="zh-CN" altLang="en-US" sz="2400">
                <a:cs typeface="Arial" panose="020B0604020202020204" pitchFamily="34" charset="0"/>
              </a:rPr>
              <a:t> </a:t>
            </a:r>
          </a:p>
        </p:txBody>
      </p:sp>
      <p:sp>
        <p:nvSpPr>
          <p:cNvPr id="6" name="Text Box 7">
            <a:extLst>
              <a:ext uri="{FF2B5EF4-FFF2-40B4-BE49-F238E27FC236}">
                <a16:creationId xmlns:a16="http://schemas.microsoft.com/office/drawing/2014/main" id="{0E702E4B-3A02-4632-9109-EF0A943C08CE}"/>
              </a:ext>
            </a:extLst>
          </p:cNvPr>
          <p:cNvSpPr txBox="1">
            <a:spLocks noChangeArrowheads="1"/>
          </p:cNvSpPr>
          <p:nvPr/>
        </p:nvSpPr>
        <p:spPr bwMode="auto">
          <a:xfrm>
            <a:off x="611188" y="1954213"/>
            <a:ext cx="81375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zh-CN" altLang="en-US" sz="2400" dirty="0">
                <a:solidFill>
                  <a:srgbClr val="000000"/>
                </a:solidFill>
                <a:cs typeface="Arial" panose="020B0604020202020204" pitchFamily="34" charset="0"/>
              </a:rPr>
              <a:t>则称这个试验为贝努里试验</a:t>
            </a:r>
            <a:r>
              <a:rPr lang="en-US" altLang="zh-CN" sz="2400" dirty="0">
                <a:solidFill>
                  <a:srgbClr val="000000"/>
                </a:solidFill>
                <a:cs typeface="Arial" panose="020B0604020202020204" pitchFamily="34" charset="0"/>
              </a:rPr>
              <a:t>,</a:t>
            </a:r>
            <a:r>
              <a:rPr lang="zh-CN" altLang="en-US" sz="2400" dirty="0">
                <a:solidFill>
                  <a:srgbClr val="000000"/>
                </a:solidFill>
                <a:cs typeface="Arial" panose="020B0604020202020204" pitchFamily="34" charset="0"/>
              </a:rPr>
              <a:t>它的</a:t>
            </a:r>
            <a:r>
              <a:rPr lang="en-US" altLang="zh-CN" sz="2400" i="1" dirty="0">
                <a:solidFill>
                  <a:srgbClr val="000000"/>
                </a:solidFill>
                <a:cs typeface="Arial" panose="020B0604020202020204" pitchFamily="34" charset="0"/>
              </a:rPr>
              <a:t>n</a:t>
            </a:r>
            <a:r>
              <a:rPr lang="zh-CN" altLang="en-US" sz="2400" dirty="0">
                <a:solidFill>
                  <a:srgbClr val="000000"/>
                </a:solidFill>
                <a:cs typeface="Arial" panose="020B0604020202020204" pitchFamily="34" charset="0"/>
              </a:rPr>
              <a:t>次重复独立</a:t>
            </a:r>
          </a:p>
          <a:p>
            <a:pPr>
              <a:spcBef>
                <a:spcPct val="0"/>
              </a:spcBef>
            </a:pPr>
            <a:r>
              <a:rPr lang="zh-CN" altLang="en-US" sz="2400" dirty="0">
                <a:solidFill>
                  <a:srgbClr val="000000"/>
                </a:solidFill>
                <a:cs typeface="Arial" panose="020B0604020202020204" pitchFamily="34" charset="0"/>
              </a:rPr>
              <a:t>试验称为</a:t>
            </a:r>
            <a:r>
              <a:rPr lang="en-US" altLang="zh-CN" sz="2400" i="1" dirty="0">
                <a:cs typeface="Arial" panose="020B0604020202020204" pitchFamily="34" charset="0"/>
              </a:rPr>
              <a:t>n</a:t>
            </a:r>
            <a:r>
              <a:rPr lang="zh-CN" altLang="en-US" sz="2400" dirty="0">
                <a:cs typeface="Arial" panose="020B0604020202020204" pitchFamily="34" charset="0"/>
              </a:rPr>
              <a:t>重贝努里</a:t>
            </a:r>
            <a:r>
              <a:rPr lang="en-US" altLang="zh-CN" sz="2400" dirty="0">
                <a:cs typeface="Arial" panose="020B0604020202020204" pitchFamily="34" charset="0"/>
              </a:rPr>
              <a:t>(</a:t>
            </a:r>
            <a:r>
              <a:rPr kumimoji="0" lang="en-US" altLang="zh-CN" sz="2400" dirty="0">
                <a:solidFill>
                  <a:srgbClr val="FF0000"/>
                </a:solidFill>
                <a:cs typeface="Arial" panose="020B0604020202020204" pitchFamily="34" charset="0"/>
              </a:rPr>
              <a:t>Bernoulli</a:t>
            </a:r>
            <a:r>
              <a:rPr lang="en-US" altLang="zh-CN" sz="2400" dirty="0">
                <a:cs typeface="Arial" panose="020B0604020202020204" pitchFamily="34" charset="0"/>
              </a:rPr>
              <a:t>)</a:t>
            </a:r>
            <a:r>
              <a:rPr lang="zh-CN" altLang="en-US" sz="2400" dirty="0">
                <a:cs typeface="Arial" panose="020B0604020202020204" pitchFamily="34" charset="0"/>
              </a:rPr>
              <a:t>试验</a:t>
            </a:r>
            <a:r>
              <a:rPr lang="en-US" altLang="zh-CN" sz="2400" dirty="0">
                <a:solidFill>
                  <a:srgbClr val="000000"/>
                </a:solidFill>
                <a:cs typeface="Arial" panose="020B0604020202020204" pitchFamily="34" charset="0"/>
              </a:rPr>
              <a:t>.</a:t>
            </a:r>
          </a:p>
        </p:txBody>
      </p:sp>
      <p:graphicFrame>
        <p:nvGraphicFramePr>
          <p:cNvPr id="7" name="Object 8">
            <a:extLst>
              <a:ext uri="{FF2B5EF4-FFF2-40B4-BE49-F238E27FC236}">
                <a16:creationId xmlns:a16="http://schemas.microsoft.com/office/drawing/2014/main" id="{4A7CFC54-628B-41B7-B883-82A5B3A0644D}"/>
              </a:ext>
            </a:extLst>
          </p:cNvPr>
          <p:cNvGraphicFramePr>
            <a:graphicFrameLocks noChangeAspect="1"/>
          </p:cNvGraphicFramePr>
          <p:nvPr>
            <p:extLst>
              <p:ext uri="{D42A27DB-BD31-4B8C-83A1-F6EECF244321}">
                <p14:modId xmlns:p14="http://schemas.microsoft.com/office/powerpoint/2010/main" val="844204651"/>
              </p:ext>
            </p:extLst>
          </p:nvPr>
        </p:nvGraphicFramePr>
        <p:xfrm>
          <a:off x="6423550" y="793936"/>
          <a:ext cx="330781" cy="381060"/>
        </p:xfrm>
        <a:graphic>
          <a:graphicData uri="http://schemas.openxmlformats.org/presentationml/2006/ole">
            <mc:AlternateContent xmlns:mc="http://schemas.openxmlformats.org/markup-compatibility/2006">
              <mc:Choice xmlns:v="urn:schemas-microsoft-com:vml" Requires="v">
                <p:oleObj spid="_x0000_s36018" name="公式" r:id="rId3" imgW="164880" imgH="190440" progId="Equation.3">
                  <p:embed/>
                </p:oleObj>
              </mc:Choice>
              <mc:Fallback>
                <p:oleObj name="公式" r:id="rId3" imgW="164880" imgH="190440" progId="Equation.3">
                  <p:embed/>
                  <p:pic>
                    <p:nvPicPr>
                      <p:cNvPr id="142344" name="Object 8">
                        <a:extLst>
                          <a:ext uri="{FF2B5EF4-FFF2-40B4-BE49-F238E27FC236}">
                            <a16:creationId xmlns:a16="http://schemas.microsoft.com/office/drawing/2014/main" id="{C49FDE83-2BB1-493F-A818-B638AFBA52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3550" y="793936"/>
                        <a:ext cx="330781" cy="381060"/>
                      </a:xfrm>
                      <a:prstGeom prst="rect">
                        <a:avLst/>
                      </a:prstGeom>
                      <a:noFill/>
                      <a:ln>
                        <a:noFill/>
                      </a:ln>
                      <a:effectLst/>
                      <a:extLst/>
                    </p:spPr>
                  </p:pic>
                </p:oleObj>
              </mc:Fallback>
            </mc:AlternateContent>
          </a:graphicData>
        </a:graphic>
      </p:graphicFrame>
      <p:graphicFrame>
        <p:nvGraphicFramePr>
          <p:cNvPr id="8" name="Object 9">
            <a:extLst>
              <a:ext uri="{FF2B5EF4-FFF2-40B4-BE49-F238E27FC236}">
                <a16:creationId xmlns:a16="http://schemas.microsoft.com/office/drawing/2014/main" id="{204B1824-27CC-4DBB-A7C2-1C9E2D27F4D3}"/>
              </a:ext>
            </a:extLst>
          </p:cNvPr>
          <p:cNvGraphicFramePr>
            <a:graphicFrameLocks noChangeAspect="1"/>
          </p:cNvGraphicFramePr>
          <p:nvPr>
            <p:extLst>
              <p:ext uri="{D42A27DB-BD31-4B8C-83A1-F6EECF244321}">
                <p14:modId xmlns:p14="http://schemas.microsoft.com/office/powerpoint/2010/main" val="2881190999"/>
              </p:ext>
            </p:extLst>
          </p:nvPr>
        </p:nvGraphicFramePr>
        <p:xfrm>
          <a:off x="1528763" y="1303338"/>
          <a:ext cx="5176781" cy="524458"/>
        </p:xfrm>
        <a:graphic>
          <a:graphicData uri="http://schemas.openxmlformats.org/presentationml/2006/ole">
            <mc:AlternateContent xmlns:mc="http://schemas.openxmlformats.org/markup-compatibility/2006">
              <mc:Choice xmlns:v="urn:schemas-microsoft-com:vml" Requires="v">
                <p:oleObj spid="_x0000_s36019" name="公式" r:id="rId5" imgW="2247840" imgH="228600" progId="Equation.3">
                  <p:embed/>
                </p:oleObj>
              </mc:Choice>
              <mc:Fallback>
                <p:oleObj name="公式" r:id="rId5" imgW="2247840" imgH="228600" progId="Equation.3">
                  <p:embed/>
                  <p:pic>
                    <p:nvPicPr>
                      <p:cNvPr id="142345" name="Object 9">
                        <a:extLst>
                          <a:ext uri="{FF2B5EF4-FFF2-40B4-BE49-F238E27FC236}">
                            <a16:creationId xmlns:a16="http://schemas.microsoft.com/office/drawing/2014/main" id="{02D0CC09-A28A-416C-908A-B0F57A8243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8763" y="1303338"/>
                        <a:ext cx="5176781" cy="524458"/>
                      </a:xfrm>
                      <a:prstGeom prst="rect">
                        <a:avLst/>
                      </a:prstGeom>
                      <a:noFill/>
                      <a:ln>
                        <a:noFill/>
                      </a:ln>
                      <a:effectLst/>
                      <a:extLst/>
                    </p:spPr>
                  </p:pic>
                </p:oleObj>
              </mc:Fallback>
            </mc:AlternateContent>
          </a:graphicData>
        </a:graphic>
      </p:graphicFrame>
      <p:sp>
        <p:nvSpPr>
          <p:cNvPr id="9" name="Text Box 10">
            <a:extLst>
              <a:ext uri="{FF2B5EF4-FFF2-40B4-BE49-F238E27FC236}">
                <a16:creationId xmlns:a16="http://schemas.microsoft.com/office/drawing/2014/main" id="{BB02E546-DE3C-4429-9592-58CC91D33BF9}"/>
              </a:ext>
            </a:extLst>
          </p:cNvPr>
          <p:cNvSpPr txBox="1">
            <a:spLocks noChangeArrowheads="1"/>
          </p:cNvSpPr>
          <p:nvPr/>
        </p:nvSpPr>
        <p:spPr bwMode="auto">
          <a:xfrm>
            <a:off x="762100" y="765589"/>
            <a:ext cx="517678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pPr>
            <a:r>
              <a:rPr lang="zh-CN" altLang="en-US" sz="2400" b="1" dirty="0">
                <a:solidFill>
                  <a:srgbClr val="FF0000"/>
                </a:solidFill>
                <a:cs typeface="Arial" panose="020B0604020202020204" pitchFamily="34" charset="0"/>
              </a:rPr>
              <a:t>定义</a:t>
            </a:r>
            <a:r>
              <a:rPr lang="zh-CN" altLang="en-US" sz="2400" dirty="0">
                <a:cs typeface="Arial" panose="020B0604020202020204" pitchFamily="34" charset="0"/>
              </a:rPr>
              <a:t> </a:t>
            </a:r>
            <a:r>
              <a:rPr lang="zh-CN" altLang="en-US" sz="2400" dirty="0">
                <a:solidFill>
                  <a:srgbClr val="000000"/>
                </a:solidFill>
                <a:cs typeface="Arial" panose="020B0604020202020204" pitchFamily="34" charset="0"/>
              </a:rPr>
              <a:t>若一个随机试验只有两种结果</a:t>
            </a:r>
            <a:r>
              <a:rPr lang="en-US" altLang="zh-CN" sz="2400" dirty="0">
                <a:solidFill>
                  <a:srgbClr val="000000"/>
                </a:solidFill>
                <a:cs typeface="Arial" panose="020B0604020202020204" pitchFamily="34" charset="0"/>
              </a:rPr>
              <a:t>:</a:t>
            </a:r>
          </a:p>
        </p:txBody>
      </p:sp>
      <p:sp>
        <p:nvSpPr>
          <p:cNvPr id="10" name="Text Box 11">
            <a:extLst>
              <a:ext uri="{FF2B5EF4-FFF2-40B4-BE49-F238E27FC236}">
                <a16:creationId xmlns:a16="http://schemas.microsoft.com/office/drawing/2014/main" id="{F10A9A74-5181-4A43-B632-FC76DD6E09E5}"/>
              </a:ext>
            </a:extLst>
          </p:cNvPr>
          <p:cNvSpPr txBox="1">
            <a:spLocks noChangeArrowheads="1"/>
          </p:cNvSpPr>
          <p:nvPr/>
        </p:nvSpPr>
        <p:spPr bwMode="auto">
          <a:xfrm>
            <a:off x="533400" y="3486378"/>
            <a:ext cx="8077200" cy="2677656"/>
          </a:xfrm>
          <a:prstGeom prst="rect">
            <a:avLst/>
          </a:prstGeom>
          <a:noFill/>
          <a:ln w="12700">
            <a:solidFill>
              <a:srgbClr val="008000"/>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marL="800100" indent="-342900">
              <a:spcBef>
                <a:spcPct val="0"/>
              </a:spcBef>
              <a:defRPr>
                <a:solidFill>
                  <a:schemeClr val="tx1"/>
                </a:solidFill>
                <a:latin typeface="Arial" panose="020B0604020202020204" pitchFamily="34" charset="0"/>
                <a:ea typeface="宋体" panose="02010600030101010101" pitchFamily="2" charset="-122"/>
              </a:defRPr>
            </a:lvl2pPr>
            <a:lvl3pPr marL="1257300" indent="-342900">
              <a:spcBef>
                <a:spcPct val="0"/>
              </a:spcBef>
              <a:defRPr>
                <a:solidFill>
                  <a:schemeClr val="tx1"/>
                </a:solidFill>
                <a:latin typeface="Arial" panose="020B0604020202020204" pitchFamily="34" charset="0"/>
                <a:ea typeface="宋体" panose="02010600030101010101" pitchFamily="2" charset="-122"/>
              </a:defRPr>
            </a:lvl3pPr>
            <a:lvl4pPr marL="1714500" indent="-342900">
              <a:spcBef>
                <a:spcPct val="0"/>
              </a:spcBef>
              <a:defRPr>
                <a:solidFill>
                  <a:schemeClr val="tx1"/>
                </a:solidFill>
                <a:latin typeface="Arial" panose="020B0604020202020204" pitchFamily="34" charset="0"/>
                <a:ea typeface="宋体" panose="02010600030101010101" pitchFamily="2" charset="-122"/>
              </a:defRPr>
            </a:lvl4pPr>
            <a:lvl5pPr marL="2171700" indent="-342900">
              <a:spcBef>
                <a:spcPct val="0"/>
              </a:spcBef>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zh-CN" sz="2400" i="1" dirty="0">
                <a:solidFill>
                  <a:srgbClr val="0000FF"/>
                </a:solidFill>
                <a:ea typeface="楷体_GB2312" pitchFamily="49" charset="-122"/>
                <a:cs typeface="Arial" panose="020B0604020202020204" pitchFamily="34" charset="0"/>
              </a:rPr>
              <a:t>n</a:t>
            </a:r>
            <a:r>
              <a:rPr lang="zh-CN" altLang="zh-CN" sz="2400" dirty="0">
                <a:solidFill>
                  <a:srgbClr val="0000FF"/>
                </a:solidFill>
                <a:ea typeface="楷体_GB2312" pitchFamily="49" charset="-122"/>
                <a:cs typeface="Arial" panose="020B0604020202020204" pitchFamily="34" charset="0"/>
              </a:rPr>
              <a:t>重贝努里试验</a:t>
            </a:r>
            <a:r>
              <a:rPr lang="zh-CN" altLang="en-US" sz="2400" dirty="0">
                <a:solidFill>
                  <a:srgbClr val="000000"/>
                </a:solidFill>
                <a:ea typeface="楷体_GB2312" pitchFamily="49" charset="-122"/>
                <a:cs typeface="Arial" panose="020B0604020202020204" pitchFamily="34" charset="0"/>
              </a:rPr>
              <a:t>具有以下</a:t>
            </a:r>
            <a:r>
              <a:rPr lang="zh-CN" altLang="en-US" sz="2400" dirty="0">
                <a:solidFill>
                  <a:srgbClr val="FF0000"/>
                </a:solidFill>
                <a:ea typeface="楷体_GB2312" pitchFamily="49" charset="-122"/>
                <a:cs typeface="Arial" panose="020B0604020202020204" pitchFamily="34" charset="0"/>
              </a:rPr>
              <a:t>特点</a:t>
            </a:r>
            <a:r>
              <a:rPr lang="en-US" altLang="zh-CN" sz="2400" dirty="0">
                <a:solidFill>
                  <a:srgbClr val="FF0000"/>
                </a:solidFill>
                <a:ea typeface="楷体_GB2312" pitchFamily="49" charset="-122"/>
                <a:cs typeface="Arial" panose="020B0604020202020204" pitchFamily="34" charset="0"/>
              </a:rPr>
              <a:t>:</a:t>
            </a:r>
          </a:p>
          <a:p>
            <a:pPr>
              <a:spcBef>
                <a:spcPct val="50000"/>
              </a:spcBef>
            </a:pPr>
            <a:endParaRPr lang="en-US" altLang="zh-CN" sz="2400" dirty="0">
              <a:ea typeface="楷体_GB2312" pitchFamily="49" charset="-122"/>
              <a:cs typeface="Arial" panose="020B0604020202020204" pitchFamily="34" charset="0"/>
            </a:endParaRPr>
          </a:p>
          <a:p>
            <a:pPr>
              <a:spcBef>
                <a:spcPct val="50000"/>
              </a:spcBef>
            </a:pPr>
            <a:endParaRPr lang="en-US" altLang="zh-CN" sz="2400" dirty="0">
              <a:ea typeface="楷体_GB2312" pitchFamily="49" charset="-122"/>
              <a:cs typeface="Arial" panose="020B0604020202020204" pitchFamily="34" charset="0"/>
            </a:endParaRPr>
          </a:p>
          <a:p>
            <a:pPr>
              <a:spcBef>
                <a:spcPct val="50000"/>
              </a:spcBef>
            </a:pPr>
            <a:endParaRPr lang="en-US" altLang="zh-CN" sz="2400" dirty="0">
              <a:ea typeface="楷体_GB2312" pitchFamily="49" charset="-122"/>
              <a:cs typeface="Arial" panose="020B0604020202020204" pitchFamily="34" charset="0"/>
            </a:endParaRPr>
          </a:p>
          <a:p>
            <a:pPr>
              <a:spcBef>
                <a:spcPct val="50000"/>
              </a:spcBef>
            </a:pPr>
            <a:r>
              <a:rPr lang="en-US" altLang="zh-CN" sz="2400" dirty="0">
                <a:ea typeface="楷体_GB2312" pitchFamily="49" charset="-122"/>
                <a:cs typeface="Arial" panose="020B0604020202020204" pitchFamily="34" charset="0"/>
              </a:rPr>
              <a:t> </a:t>
            </a:r>
          </a:p>
        </p:txBody>
      </p:sp>
      <p:sp>
        <p:nvSpPr>
          <p:cNvPr id="11" name="Text Box 12">
            <a:extLst>
              <a:ext uri="{FF2B5EF4-FFF2-40B4-BE49-F238E27FC236}">
                <a16:creationId xmlns:a16="http://schemas.microsoft.com/office/drawing/2014/main" id="{543F55FB-1A92-4598-AC26-FCD9CE895817}"/>
              </a:ext>
            </a:extLst>
          </p:cNvPr>
          <p:cNvSpPr txBox="1">
            <a:spLocks noChangeArrowheads="1"/>
          </p:cNvSpPr>
          <p:nvPr/>
        </p:nvSpPr>
        <p:spPr bwMode="auto">
          <a:xfrm>
            <a:off x="457200" y="3886200"/>
            <a:ext cx="8153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zh-CN" sz="2400">
                <a:solidFill>
                  <a:srgbClr val="000000"/>
                </a:solidFill>
                <a:cs typeface="Arial" panose="020B0604020202020204" pitchFamily="34" charset="0"/>
              </a:rPr>
              <a:t>(1) </a:t>
            </a:r>
            <a:r>
              <a:rPr lang="zh-CN" altLang="en-US" sz="2400">
                <a:solidFill>
                  <a:srgbClr val="000000"/>
                </a:solidFill>
                <a:cs typeface="Arial" panose="020B0604020202020204" pitchFamily="34" charset="0"/>
              </a:rPr>
              <a:t>每次试验有且只有两个可能结果：成功、失败</a:t>
            </a:r>
            <a:r>
              <a:rPr lang="en-US" altLang="zh-CN" sz="2400">
                <a:solidFill>
                  <a:srgbClr val="000000"/>
                </a:solidFill>
                <a:cs typeface="Arial" panose="020B0604020202020204" pitchFamily="34" charset="0"/>
              </a:rPr>
              <a:t>;</a:t>
            </a:r>
          </a:p>
        </p:txBody>
      </p:sp>
      <p:sp>
        <p:nvSpPr>
          <p:cNvPr id="12" name="Text Box 13">
            <a:extLst>
              <a:ext uri="{FF2B5EF4-FFF2-40B4-BE49-F238E27FC236}">
                <a16:creationId xmlns:a16="http://schemas.microsoft.com/office/drawing/2014/main" id="{056B9662-8E98-4769-A8E8-61698BE18C17}"/>
              </a:ext>
            </a:extLst>
          </p:cNvPr>
          <p:cNvSpPr txBox="1">
            <a:spLocks noChangeArrowheads="1"/>
          </p:cNvSpPr>
          <p:nvPr/>
        </p:nvSpPr>
        <p:spPr bwMode="auto">
          <a:xfrm>
            <a:off x="457200" y="4495800"/>
            <a:ext cx="6781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solidFill>
                  <a:srgbClr val="000000"/>
                </a:solidFill>
                <a:cs typeface="Arial" panose="020B0604020202020204" pitchFamily="34" charset="0"/>
              </a:rPr>
              <a:t>(2) </a:t>
            </a:r>
            <a:r>
              <a:rPr lang="zh-CN" altLang="en-US" sz="2400">
                <a:solidFill>
                  <a:srgbClr val="000000"/>
                </a:solidFill>
                <a:cs typeface="Arial" panose="020B0604020202020204" pitchFamily="34" charset="0"/>
              </a:rPr>
              <a:t>每次试验中每个结果出现的概率不变</a:t>
            </a:r>
            <a:r>
              <a:rPr lang="en-US" altLang="zh-CN" sz="2400">
                <a:solidFill>
                  <a:srgbClr val="000000"/>
                </a:solidFill>
                <a:cs typeface="Arial" panose="020B0604020202020204" pitchFamily="34" charset="0"/>
              </a:rPr>
              <a:t>;</a:t>
            </a:r>
            <a:endParaRPr lang="en-US" altLang="zh-CN" sz="2400" b="0">
              <a:solidFill>
                <a:srgbClr val="000000"/>
              </a:solidFill>
              <a:cs typeface="Arial" panose="020B0604020202020204" pitchFamily="34" charset="0"/>
            </a:endParaRPr>
          </a:p>
        </p:txBody>
      </p:sp>
      <p:sp>
        <p:nvSpPr>
          <p:cNvPr id="13" name="Text Box 14">
            <a:extLst>
              <a:ext uri="{FF2B5EF4-FFF2-40B4-BE49-F238E27FC236}">
                <a16:creationId xmlns:a16="http://schemas.microsoft.com/office/drawing/2014/main" id="{CA3FE8D2-22B1-4E8C-B2AB-5E05BB6139EE}"/>
              </a:ext>
            </a:extLst>
          </p:cNvPr>
          <p:cNvSpPr txBox="1">
            <a:spLocks noChangeArrowheads="1"/>
          </p:cNvSpPr>
          <p:nvPr/>
        </p:nvSpPr>
        <p:spPr bwMode="auto">
          <a:xfrm>
            <a:off x="457200" y="5105400"/>
            <a:ext cx="3886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solidFill>
                  <a:srgbClr val="000000"/>
                </a:solidFill>
                <a:cs typeface="Arial" panose="020B0604020202020204" pitchFamily="34" charset="0"/>
              </a:rPr>
              <a:t>(3) </a:t>
            </a:r>
            <a:r>
              <a:rPr lang="zh-CN" altLang="en-US" sz="2400">
                <a:solidFill>
                  <a:srgbClr val="000000"/>
                </a:solidFill>
                <a:cs typeface="Arial" panose="020B0604020202020204" pitchFamily="34" charset="0"/>
              </a:rPr>
              <a:t>试验之间相互独立</a:t>
            </a:r>
            <a:r>
              <a:rPr lang="en-US" altLang="zh-CN" sz="2400">
                <a:solidFill>
                  <a:srgbClr val="000000"/>
                </a:solidFill>
                <a:cs typeface="Arial" panose="020B0604020202020204" pitchFamily="34" charset="0"/>
              </a:rPr>
              <a:t>;</a:t>
            </a:r>
            <a:endParaRPr lang="en-US" altLang="zh-CN" sz="2400" b="0">
              <a:solidFill>
                <a:srgbClr val="000000"/>
              </a:solidFill>
              <a:cs typeface="Arial" panose="020B0604020202020204" pitchFamily="34" charset="0"/>
            </a:endParaRPr>
          </a:p>
        </p:txBody>
      </p:sp>
      <p:sp>
        <p:nvSpPr>
          <p:cNvPr id="14" name="Text Box 15">
            <a:extLst>
              <a:ext uri="{FF2B5EF4-FFF2-40B4-BE49-F238E27FC236}">
                <a16:creationId xmlns:a16="http://schemas.microsoft.com/office/drawing/2014/main" id="{F5792265-DF18-49F1-9A47-9AED9558AEC3}"/>
              </a:ext>
            </a:extLst>
          </p:cNvPr>
          <p:cNvSpPr txBox="1">
            <a:spLocks noChangeArrowheads="1"/>
          </p:cNvSpPr>
          <p:nvPr/>
        </p:nvSpPr>
        <p:spPr bwMode="auto">
          <a:xfrm>
            <a:off x="457200" y="5715000"/>
            <a:ext cx="7315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zh-CN" sz="2400">
                <a:solidFill>
                  <a:srgbClr val="000000"/>
                </a:solidFill>
                <a:cs typeface="Arial" panose="020B0604020202020204" pitchFamily="34" charset="0"/>
              </a:rPr>
              <a:t>(4) </a:t>
            </a:r>
            <a:r>
              <a:rPr lang="zh-CN" altLang="en-US" sz="2400">
                <a:solidFill>
                  <a:srgbClr val="000000"/>
                </a:solidFill>
                <a:cs typeface="Arial" panose="020B0604020202020204" pitchFamily="34" charset="0"/>
              </a:rPr>
              <a:t>在相同条件下，试验可以重复进行。</a:t>
            </a:r>
          </a:p>
        </p:txBody>
      </p:sp>
    </p:spTree>
    <p:extLst>
      <p:ext uri="{BB962C8B-B14F-4D97-AF65-F5344CB8AC3E}">
        <p14:creationId xmlns:p14="http://schemas.microsoft.com/office/powerpoint/2010/main" val="299301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randombar(horizont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randombar(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randombar(horizontal)">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randombar(horizontal)">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P spid="9" grpId="0" autoUpdateAnimBg="0"/>
      <p:bldP spid="10" grpId="0" animBg="1"/>
      <p:bldP spid="11" grpId="0"/>
      <p:bldP spid="12" grpId="0"/>
      <p:bldP spid="13" grpId="0"/>
      <p:bldP spid="1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05AFC7-8A84-4B23-8589-4F5777545764}"/>
              </a:ext>
            </a:extLst>
          </p:cNvPr>
          <p:cNvSpPr>
            <a:spLocks noGrp="1"/>
          </p:cNvSpPr>
          <p:nvPr>
            <p:ph type="title"/>
          </p:nvPr>
        </p:nvSpPr>
        <p:spPr/>
        <p:txBody>
          <a:bodyPr/>
          <a:lstStyle/>
          <a:p>
            <a:r>
              <a:rPr lang="en-US" altLang="zh-CN" dirty="0"/>
              <a:t>3.3-4</a:t>
            </a:r>
            <a:r>
              <a:rPr kumimoji="1" lang="zh-CN" altLang="en-US" dirty="0"/>
              <a:t>独立试验</a:t>
            </a:r>
            <a:endParaRPr lang="zh-CN" altLang="en-US" dirty="0"/>
          </a:p>
        </p:txBody>
      </p:sp>
      <p:sp>
        <p:nvSpPr>
          <p:cNvPr id="3" name="内容占位符 2">
            <a:extLst>
              <a:ext uri="{FF2B5EF4-FFF2-40B4-BE49-F238E27FC236}">
                <a16:creationId xmlns:a16="http://schemas.microsoft.com/office/drawing/2014/main" id="{2E9C0C62-025A-49FC-AA7D-B47155CF5375}"/>
              </a:ext>
            </a:extLst>
          </p:cNvPr>
          <p:cNvSpPr>
            <a:spLocks noGrp="1"/>
          </p:cNvSpPr>
          <p:nvPr>
            <p:ph idx="1"/>
          </p:nvPr>
        </p:nvSpPr>
        <p:spPr/>
        <p:txBody>
          <a:bodyPr/>
          <a:lstStyle/>
          <a:p>
            <a:endParaRPr lang="zh-CN" altLang="en-US" dirty="0"/>
          </a:p>
        </p:txBody>
      </p:sp>
      <p:sp>
        <p:nvSpPr>
          <p:cNvPr id="4" name="Text Box 4">
            <a:extLst>
              <a:ext uri="{FF2B5EF4-FFF2-40B4-BE49-F238E27FC236}">
                <a16:creationId xmlns:a16="http://schemas.microsoft.com/office/drawing/2014/main" id="{0F37A130-127F-4AEE-AD11-79D8F299DE3B}"/>
              </a:ext>
            </a:extLst>
          </p:cNvPr>
          <p:cNvSpPr txBox="1">
            <a:spLocks noChangeArrowheads="1"/>
          </p:cNvSpPr>
          <p:nvPr/>
        </p:nvSpPr>
        <p:spPr bwMode="auto">
          <a:xfrm>
            <a:off x="990600" y="1219200"/>
            <a:ext cx="7391400" cy="1000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0"/>
              </a:spcBef>
            </a:pPr>
            <a:r>
              <a:rPr lang="zh-CN" altLang="en-US" sz="2400" dirty="0">
                <a:solidFill>
                  <a:srgbClr val="FF0000"/>
                </a:solidFill>
                <a:cs typeface="Arial" panose="020B0604020202020204" pitchFamily="34" charset="0"/>
              </a:rPr>
              <a:t>定理</a:t>
            </a:r>
            <a:r>
              <a:rPr lang="zh-CN" altLang="en-US" sz="2400" dirty="0">
                <a:cs typeface="Arial" panose="020B0604020202020204" pitchFamily="34" charset="0"/>
              </a:rPr>
              <a:t>（</a:t>
            </a:r>
            <a:r>
              <a:rPr kumimoji="0" lang="zh-CN" altLang="en-US" sz="2400" dirty="0">
                <a:solidFill>
                  <a:srgbClr val="0000FF"/>
                </a:solidFill>
                <a:cs typeface="Arial" panose="020B0604020202020204" pitchFamily="34" charset="0"/>
              </a:rPr>
              <a:t>二项概率公式</a:t>
            </a:r>
            <a:r>
              <a:rPr lang="zh-CN" altLang="en-US" sz="2400" dirty="0">
                <a:cs typeface="Arial" panose="020B0604020202020204" pitchFamily="34" charset="0"/>
              </a:rPr>
              <a:t>） </a:t>
            </a:r>
            <a:r>
              <a:rPr lang="zh-CN" altLang="en-US" sz="2400" dirty="0">
                <a:solidFill>
                  <a:srgbClr val="000000"/>
                </a:solidFill>
                <a:cs typeface="Arial" panose="020B0604020202020204" pitchFamily="34" charset="0"/>
              </a:rPr>
              <a:t>在</a:t>
            </a:r>
            <a:r>
              <a:rPr lang="en-US" altLang="zh-CN" sz="2400" i="1" dirty="0">
                <a:solidFill>
                  <a:srgbClr val="000000"/>
                </a:solidFill>
                <a:cs typeface="Arial" panose="020B0604020202020204" pitchFamily="34" charset="0"/>
              </a:rPr>
              <a:t>n</a:t>
            </a:r>
            <a:r>
              <a:rPr lang="zh-CN" altLang="en-US" sz="2400" dirty="0">
                <a:solidFill>
                  <a:srgbClr val="000000"/>
                </a:solidFill>
                <a:cs typeface="Arial" panose="020B0604020202020204" pitchFamily="34" charset="0"/>
              </a:rPr>
              <a:t>重贝努里试验中，事件</a:t>
            </a:r>
            <a:r>
              <a:rPr lang="en-US" altLang="zh-CN" sz="2400" i="1" dirty="0">
                <a:solidFill>
                  <a:srgbClr val="000000"/>
                </a:solidFill>
                <a:cs typeface="Arial" panose="020B0604020202020204" pitchFamily="34" charset="0"/>
              </a:rPr>
              <a:t>A</a:t>
            </a:r>
            <a:r>
              <a:rPr lang="zh-CN" altLang="en-US" sz="2400" dirty="0">
                <a:solidFill>
                  <a:srgbClr val="000000"/>
                </a:solidFill>
                <a:cs typeface="Arial" panose="020B0604020202020204" pitchFamily="34" charset="0"/>
              </a:rPr>
              <a:t>恰好发生</a:t>
            </a:r>
            <a:r>
              <a:rPr lang="en-US" altLang="zh-CN" sz="2400" i="1" dirty="0">
                <a:solidFill>
                  <a:srgbClr val="000000"/>
                </a:solidFill>
                <a:cs typeface="Arial" panose="020B0604020202020204" pitchFamily="34" charset="0"/>
              </a:rPr>
              <a:t>k</a:t>
            </a:r>
            <a:r>
              <a:rPr lang="zh-CN" altLang="en-US" sz="2400" dirty="0">
                <a:solidFill>
                  <a:srgbClr val="000000"/>
                </a:solidFill>
                <a:cs typeface="Arial" panose="020B0604020202020204" pitchFamily="34" charset="0"/>
              </a:rPr>
              <a:t>次的概率为</a:t>
            </a:r>
          </a:p>
        </p:txBody>
      </p:sp>
      <p:sp>
        <p:nvSpPr>
          <p:cNvPr id="5" name="Text Box 5">
            <a:extLst>
              <a:ext uri="{FF2B5EF4-FFF2-40B4-BE49-F238E27FC236}">
                <a16:creationId xmlns:a16="http://schemas.microsoft.com/office/drawing/2014/main" id="{1203B2C9-6899-4759-AA3E-9D73A08CF43D}"/>
              </a:ext>
            </a:extLst>
          </p:cNvPr>
          <p:cNvSpPr txBox="1">
            <a:spLocks noChangeArrowheads="1"/>
          </p:cNvSpPr>
          <p:nvPr/>
        </p:nvSpPr>
        <p:spPr bwMode="auto">
          <a:xfrm>
            <a:off x="1089025" y="4419600"/>
            <a:ext cx="13525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zh-CN" altLang="en-US" sz="2400">
                <a:solidFill>
                  <a:srgbClr val="000000"/>
                </a:solidFill>
                <a:cs typeface="Arial" panose="020B0604020202020204" pitchFamily="34" charset="0"/>
              </a:rPr>
              <a:t>同时有</a:t>
            </a:r>
            <a:r>
              <a:rPr lang="zh-CN" altLang="en-US" sz="2400">
                <a:cs typeface="Arial" panose="020B0604020202020204" pitchFamily="34" charset="0"/>
              </a:rPr>
              <a:t> </a:t>
            </a:r>
          </a:p>
        </p:txBody>
      </p:sp>
      <p:graphicFrame>
        <p:nvGraphicFramePr>
          <p:cNvPr id="6" name="Object 8">
            <a:extLst>
              <a:ext uri="{FF2B5EF4-FFF2-40B4-BE49-F238E27FC236}">
                <a16:creationId xmlns:a16="http://schemas.microsoft.com/office/drawing/2014/main" id="{9C5FF879-1865-4765-A0E3-330534C7ED52}"/>
              </a:ext>
            </a:extLst>
          </p:cNvPr>
          <p:cNvGraphicFramePr>
            <a:graphicFrameLocks noChangeAspect="1"/>
          </p:cNvGraphicFramePr>
          <p:nvPr>
            <p:extLst>
              <p:ext uri="{D42A27DB-BD31-4B8C-83A1-F6EECF244321}">
                <p14:modId xmlns:p14="http://schemas.microsoft.com/office/powerpoint/2010/main" val="614009103"/>
              </p:ext>
            </p:extLst>
          </p:nvPr>
        </p:nvGraphicFramePr>
        <p:xfrm>
          <a:off x="1371600" y="2895600"/>
          <a:ext cx="6248400" cy="590550"/>
        </p:xfrm>
        <a:graphic>
          <a:graphicData uri="http://schemas.openxmlformats.org/presentationml/2006/ole">
            <mc:AlternateContent xmlns:mc="http://schemas.openxmlformats.org/markup-compatibility/2006">
              <mc:Choice xmlns:v="urn:schemas-microsoft-com:vml" Requires="v">
                <p:oleObj spid="_x0000_s37042" name="公式" r:id="rId3" imgW="2552400" imgH="241200" progId="Equation.3">
                  <p:embed/>
                </p:oleObj>
              </mc:Choice>
              <mc:Fallback>
                <p:oleObj name="公式" r:id="rId3" imgW="2552400" imgH="241200" progId="Equation.3">
                  <p:embed/>
                  <p:pic>
                    <p:nvPicPr>
                      <p:cNvPr id="143368" name="Object 8">
                        <a:extLst>
                          <a:ext uri="{FF2B5EF4-FFF2-40B4-BE49-F238E27FC236}">
                            <a16:creationId xmlns:a16="http://schemas.microsoft.com/office/drawing/2014/main" id="{4DCD0326-DEE0-4607-BD2E-42904D355D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895600"/>
                        <a:ext cx="6248400" cy="590550"/>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0">
            <a:extLst>
              <a:ext uri="{FF2B5EF4-FFF2-40B4-BE49-F238E27FC236}">
                <a16:creationId xmlns:a16="http://schemas.microsoft.com/office/drawing/2014/main" id="{30FE2D26-CC68-470B-BA61-43052DEFC98B}"/>
              </a:ext>
            </a:extLst>
          </p:cNvPr>
          <p:cNvGraphicFramePr>
            <a:graphicFrameLocks noChangeAspect="1"/>
          </p:cNvGraphicFramePr>
          <p:nvPr>
            <p:extLst>
              <p:ext uri="{D42A27DB-BD31-4B8C-83A1-F6EECF244321}">
                <p14:modId xmlns:p14="http://schemas.microsoft.com/office/powerpoint/2010/main" val="4010805398"/>
              </p:ext>
            </p:extLst>
          </p:nvPr>
        </p:nvGraphicFramePr>
        <p:xfrm>
          <a:off x="2819400" y="4267200"/>
          <a:ext cx="1828800" cy="958850"/>
        </p:xfrm>
        <a:graphic>
          <a:graphicData uri="http://schemas.openxmlformats.org/presentationml/2006/ole">
            <mc:AlternateContent xmlns:mc="http://schemas.openxmlformats.org/markup-compatibility/2006">
              <mc:Choice xmlns:v="urn:schemas-microsoft-com:vml" Requires="v">
                <p:oleObj spid="_x0000_s37043" name="公式" r:id="rId5" imgW="799920" imgH="419040" progId="Equation.3">
                  <p:embed/>
                </p:oleObj>
              </mc:Choice>
              <mc:Fallback>
                <p:oleObj name="公式" r:id="rId5" imgW="799920" imgH="419040" progId="Equation.3">
                  <p:embed/>
                  <p:pic>
                    <p:nvPicPr>
                      <p:cNvPr id="143370" name="Object 10">
                        <a:extLst>
                          <a:ext uri="{FF2B5EF4-FFF2-40B4-BE49-F238E27FC236}">
                            <a16:creationId xmlns:a16="http://schemas.microsoft.com/office/drawing/2014/main" id="{A1A75A5A-D068-43FB-9300-F0E63E6FCC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4267200"/>
                        <a:ext cx="1828800" cy="958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25529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0-#ppt_w/2"/>
                                          </p:val>
                                        </p:tav>
                                        <p:tav tm="100000">
                                          <p:val>
                                            <p:strVal val="#ppt_x"/>
                                          </p:val>
                                        </p:tav>
                                      </p:tavLst>
                                    </p:anim>
                                    <p:anim calcmode="lin" valueType="num">
                                      <p:cBhvr additive="base">
                                        <p:cTn id="17" dur="500" fill="hold"/>
                                        <p:tgtEl>
                                          <p:spTgt spid="5"/>
                                        </p:tgtEl>
                                        <p:attrNameLst>
                                          <p:attrName>ppt_y</p:attrName>
                                        </p:attrNameLst>
                                      </p:cBhvr>
                                      <p:tavLst>
                                        <p:tav tm="0">
                                          <p:val>
                                            <p:strVal val="#ppt_y"/>
                                          </p:val>
                                        </p:tav>
                                        <p:tav tm="100000">
                                          <p:val>
                                            <p:strVal val="#ppt_y"/>
                                          </p:val>
                                        </p:tav>
                                      </p:tavLst>
                                    </p:anim>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2DEE77-F0D2-4582-A4DF-C0D6864DD08D}"/>
              </a:ext>
            </a:extLst>
          </p:cNvPr>
          <p:cNvSpPr>
            <a:spLocks noGrp="1"/>
          </p:cNvSpPr>
          <p:nvPr>
            <p:ph type="title"/>
          </p:nvPr>
        </p:nvSpPr>
        <p:spPr/>
        <p:txBody>
          <a:bodyPr/>
          <a:lstStyle/>
          <a:p>
            <a:r>
              <a:rPr lang="en-US" altLang="zh-CN" dirty="0"/>
              <a:t>3.3-4</a:t>
            </a:r>
            <a:r>
              <a:rPr kumimoji="1" lang="zh-CN" altLang="en-US" dirty="0"/>
              <a:t>独立试验</a:t>
            </a:r>
            <a:endParaRPr lang="zh-CN" altLang="en-US" dirty="0"/>
          </a:p>
        </p:txBody>
      </p:sp>
      <p:sp>
        <p:nvSpPr>
          <p:cNvPr id="3" name="内容占位符 2">
            <a:extLst>
              <a:ext uri="{FF2B5EF4-FFF2-40B4-BE49-F238E27FC236}">
                <a16:creationId xmlns:a16="http://schemas.microsoft.com/office/drawing/2014/main" id="{30BC6C81-2049-48BA-A559-5FD3DE7FC581}"/>
              </a:ext>
            </a:extLst>
          </p:cNvPr>
          <p:cNvSpPr>
            <a:spLocks noGrp="1"/>
          </p:cNvSpPr>
          <p:nvPr>
            <p:ph idx="1"/>
          </p:nvPr>
        </p:nvSpPr>
        <p:spPr/>
        <p:txBody>
          <a:bodyPr/>
          <a:lstStyle/>
          <a:p>
            <a:r>
              <a:rPr lang="zh-CN" altLang="en-US" dirty="0">
                <a:solidFill>
                  <a:srgbClr val="FF0000"/>
                </a:solidFill>
              </a:rPr>
              <a:t>推导如下</a:t>
            </a:r>
            <a:r>
              <a:rPr lang="zh-CN" altLang="en-US" dirty="0"/>
              <a:t>：</a:t>
            </a:r>
          </a:p>
        </p:txBody>
      </p:sp>
      <p:graphicFrame>
        <p:nvGraphicFramePr>
          <p:cNvPr id="4" name="Object 4">
            <a:extLst>
              <a:ext uri="{FF2B5EF4-FFF2-40B4-BE49-F238E27FC236}">
                <a16:creationId xmlns:a16="http://schemas.microsoft.com/office/drawing/2014/main" id="{37779237-7FDE-43EB-8D98-6FD19CB0B96D}"/>
              </a:ext>
            </a:extLst>
          </p:cNvPr>
          <p:cNvGraphicFramePr>
            <a:graphicFrameLocks noChangeAspect="1"/>
          </p:cNvGraphicFramePr>
          <p:nvPr>
            <p:extLst>
              <p:ext uri="{D42A27DB-BD31-4B8C-83A1-F6EECF244321}">
                <p14:modId xmlns:p14="http://schemas.microsoft.com/office/powerpoint/2010/main" val="709688763"/>
              </p:ext>
            </p:extLst>
          </p:nvPr>
        </p:nvGraphicFramePr>
        <p:xfrm>
          <a:off x="831056" y="1041205"/>
          <a:ext cx="7634288" cy="431800"/>
        </p:xfrm>
        <a:graphic>
          <a:graphicData uri="http://schemas.openxmlformats.org/presentationml/2006/ole">
            <mc:AlternateContent xmlns:mc="http://schemas.openxmlformats.org/markup-compatibility/2006">
              <mc:Choice xmlns:v="urn:schemas-microsoft-com:vml" Requires="v">
                <p:oleObj spid="_x0000_s38858" name="Equation" r:id="rId3" imgW="7492680" imgH="431640" progId="Equation.3">
                  <p:embed/>
                </p:oleObj>
              </mc:Choice>
              <mc:Fallback>
                <p:oleObj name="Equation" r:id="rId3" imgW="7492680" imgH="431640" progId="Equation.3">
                  <p:embed/>
                  <p:pic>
                    <p:nvPicPr>
                      <p:cNvPr id="160772" name="Object 4">
                        <a:extLst>
                          <a:ext uri="{FF2B5EF4-FFF2-40B4-BE49-F238E27FC236}">
                            <a16:creationId xmlns:a16="http://schemas.microsoft.com/office/drawing/2014/main" id="{60EA076D-DB8C-4022-80AB-E301A7FC27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056" y="1041205"/>
                        <a:ext cx="7634288"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5">
            <a:extLst>
              <a:ext uri="{FF2B5EF4-FFF2-40B4-BE49-F238E27FC236}">
                <a16:creationId xmlns:a16="http://schemas.microsoft.com/office/drawing/2014/main" id="{16F5E085-36DB-456C-BE4C-39D0DE206F38}"/>
              </a:ext>
            </a:extLst>
          </p:cNvPr>
          <p:cNvGraphicFramePr>
            <a:graphicFrameLocks noChangeAspect="1"/>
          </p:cNvGraphicFramePr>
          <p:nvPr>
            <p:extLst>
              <p:ext uri="{D42A27DB-BD31-4B8C-83A1-F6EECF244321}">
                <p14:modId xmlns:p14="http://schemas.microsoft.com/office/powerpoint/2010/main" val="181961912"/>
              </p:ext>
            </p:extLst>
          </p:nvPr>
        </p:nvGraphicFramePr>
        <p:xfrm>
          <a:off x="838200" y="1821278"/>
          <a:ext cx="3810000" cy="431800"/>
        </p:xfrm>
        <a:graphic>
          <a:graphicData uri="http://schemas.openxmlformats.org/presentationml/2006/ole">
            <mc:AlternateContent xmlns:mc="http://schemas.openxmlformats.org/markup-compatibility/2006">
              <mc:Choice xmlns:v="urn:schemas-microsoft-com:vml" Requires="v">
                <p:oleObj spid="_x0000_s38859" name="Equation" r:id="rId5" imgW="3809880" imgH="431640" progId="Equation.3">
                  <p:embed/>
                </p:oleObj>
              </mc:Choice>
              <mc:Fallback>
                <p:oleObj name="Equation" r:id="rId5" imgW="3809880" imgH="431640" progId="Equation.3">
                  <p:embed/>
                  <p:pic>
                    <p:nvPicPr>
                      <p:cNvPr id="160773" name="Object 5">
                        <a:extLst>
                          <a:ext uri="{FF2B5EF4-FFF2-40B4-BE49-F238E27FC236}">
                            <a16:creationId xmlns:a16="http://schemas.microsoft.com/office/drawing/2014/main" id="{CD5C61C8-4142-41AF-B3B3-CC7F0D3296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1821278"/>
                        <a:ext cx="38100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6">
            <a:extLst>
              <a:ext uri="{FF2B5EF4-FFF2-40B4-BE49-F238E27FC236}">
                <a16:creationId xmlns:a16="http://schemas.microsoft.com/office/drawing/2014/main" id="{28D45A05-BFC2-4239-9172-8DCA73CDA9FD}"/>
              </a:ext>
            </a:extLst>
          </p:cNvPr>
          <p:cNvGraphicFramePr>
            <a:graphicFrameLocks noChangeAspect="1"/>
          </p:cNvGraphicFramePr>
          <p:nvPr>
            <p:extLst>
              <p:ext uri="{D42A27DB-BD31-4B8C-83A1-F6EECF244321}">
                <p14:modId xmlns:p14="http://schemas.microsoft.com/office/powerpoint/2010/main" val="3264010176"/>
              </p:ext>
            </p:extLst>
          </p:nvPr>
        </p:nvGraphicFramePr>
        <p:xfrm>
          <a:off x="2838450" y="2425581"/>
          <a:ext cx="2959100" cy="393700"/>
        </p:xfrm>
        <a:graphic>
          <a:graphicData uri="http://schemas.openxmlformats.org/presentationml/2006/ole">
            <mc:AlternateContent xmlns:mc="http://schemas.openxmlformats.org/markup-compatibility/2006">
              <mc:Choice xmlns:v="urn:schemas-microsoft-com:vml" Requires="v">
                <p:oleObj spid="_x0000_s38860" name="Equation" r:id="rId7" imgW="2958840" imgH="393480" progId="Equation.3">
                  <p:embed/>
                </p:oleObj>
              </mc:Choice>
              <mc:Fallback>
                <p:oleObj name="Equation" r:id="rId7" imgW="2958840" imgH="393480" progId="Equation.3">
                  <p:embed/>
                  <p:pic>
                    <p:nvPicPr>
                      <p:cNvPr id="160774" name="Object 6">
                        <a:extLst>
                          <a:ext uri="{FF2B5EF4-FFF2-40B4-BE49-F238E27FC236}">
                            <a16:creationId xmlns:a16="http://schemas.microsoft.com/office/drawing/2014/main" id="{FE758012-10CC-4285-AC5A-EC7BAF9E4E1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8450" y="2425581"/>
                        <a:ext cx="29591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8">
            <a:extLst>
              <a:ext uri="{FF2B5EF4-FFF2-40B4-BE49-F238E27FC236}">
                <a16:creationId xmlns:a16="http://schemas.microsoft.com/office/drawing/2014/main" id="{2E4C1646-5484-45F9-806D-2F47242AECBB}"/>
              </a:ext>
            </a:extLst>
          </p:cNvPr>
          <p:cNvGraphicFramePr>
            <a:graphicFrameLocks noChangeAspect="1"/>
          </p:cNvGraphicFramePr>
          <p:nvPr/>
        </p:nvGraphicFramePr>
        <p:xfrm>
          <a:off x="838200" y="2971800"/>
          <a:ext cx="3479800" cy="431800"/>
        </p:xfrm>
        <a:graphic>
          <a:graphicData uri="http://schemas.openxmlformats.org/presentationml/2006/ole">
            <mc:AlternateContent xmlns:mc="http://schemas.openxmlformats.org/markup-compatibility/2006">
              <mc:Choice xmlns:v="urn:schemas-microsoft-com:vml" Requires="v">
                <p:oleObj spid="_x0000_s38861" name="Equation" r:id="rId9" imgW="3479760" imgH="431640" progId="Equation.3">
                  <p:embed/>
                </p:oleObj>
              </mc:Choice>
              <mc:Fallback>
                <p:oleObj name="Equation" r:id="rId9" imgW="3479760" imgH="431640" progId="Equation.3">
                  <p:embed/>
                  <p:pic>
                    <p:nvPicPr>
                      <p:cNvPr id="160776" name="Object 8">
                        <a:extLst>
                          <a:ext uri="{FF2B5EF4-FFF2-40B4-BE49-F238E27FC236}">
                            <a16:creationId xmlns:a16="http://schemas.microsoft.com/office/drawing/2014/main" id="{E9647B10-985B-46D4-B856-0D200BD47A8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8200" y="2971800"/>
                        <a:ext cx="34798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9">
            <a:extLst>
              <a:ext uri="{FF2B5EF4-FFF2-40B4-BE49-F238E27FC236}">
                <a16:creationId xmlns:a16="http://schemas.microsoft.com/office/drawing/2014/main" id="{DABEC4C4-85D7-4A0E-AB0F-E34E76A53B6D}"/>
              </a:ext>
            </a:extLst>
          </p:cNvPr>
          <p:cNvGraphicFramePr>
            <a:graphicFrameLocks noChangeAspect="1"/>
          </p:cNvGraphicFramePr>
          <p:nvPr/>
        </p:nvGraphicFramePr>
        <p:xfrm>
          <a:off x="838200" y="3505200"/>
          <a:ext cx="4762500" cy="431800"/>
        </p:xfrm>
        <a:graphic>
          <a:graphicData uri="http://schemas.openxmlformats.org/presentationml/2006/ole">
            <mc:AlternateContent xmlns:mc="http://schemas.openxmlformats.org/markup-compatibility/2006">
              <mc:Choice xmlns:v="urn:schemas-microsoft-com:vml" Requires="v">
                <p:oleObj spid="_x0000_s38862" name="Equation" r:id="rId11" imgW="4762440" imgH="431640" progId="Equation.3">
                  <p:embed/>
                </p:oleObj>
              </mc:Choice>
              <mc:Fallback>
                <p:oleObj name="Equation" r:id="rId11" imgW="4762440" imgH="431640" progId="Equation.3">
                  <p:embed/>
                  <p:pic>
                    <p:nvPicPr>
                      <p:cNvPr id="160777" name="Object 9">
                        <a:extLst>
                          <a:ext uri="{FF2B5EF4-FFF2-40B4-BE49-F238E27FC236}">
                            <a16:creationId xmlns:a16="http://schemas.microsoft.com/office/drawing/2014/main" id="{640199E5-5349-4B78-8AE5-69D53F3E7AF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8200" y="3505200"/>
                        <a:ext cx="47625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0">
            <a:extLst>
              <a:ext uri="{FF2B5EF4-FFF2-40B4-BE49-F238E27FC236}">
                <a16:creationId xmlns:a16="http://schemas.microsoft.com/office/drawing/2014/main" id="{7F3F705B-B20C-452D-916C-95F5B3BBB679}"/>
              </a:ext>
            </a:extLst>
          </p:cNvPr>
          <p:cNvGraphicFramePr>
            <a:graphicFrameLocks noChangeAspect="1"/>
          </p:cNvGraphicFramePr>
          <p:nvPr/>
        </p:nvGraphicFramePr>
        <p:xfrm>
          <a:off x="1295400" y="4140200"/>
          <a:ext cx="1270000" cy="800100"/>
        </p:xfrm>
        <a:graphic>
          <a:graphicData uri="http://schemas.openxmlformats.org/presentationml/2006/ole">
            <mc:AlternateContent xmlns:mc="http://schemas.openxmlformats.org/markup-compatibility/2006">
              <mc:Choice xmlns:v="urn:schemas-microsoft-com:vml" Requires="v">
                <p:oleObj spid="_x0000_s38863" name="公式" r:id="rId13" imgW="1269720" imgH="799920" progId="Equation.3">
                  <p:embed/>
                </p:oleObj>
              </mc:Choice>
              <mc:Fallback>
                <p:oleObj name="公式" r:id="rId13" imgW="1269720" imgH="799920" progId="Equation.3">
                  <p:embed/>
                  <p:pic>
                    <p:nvPicPr>
                      <p:cNvPr id="160778" name="Object 10">
                        <a:extLst>
                          <a:ext uri="{FF2B5EF4-FFF2-40B4-BE49-F238E27FC236}">
                            <a16:creationId xmlns:a16="http://schemas.microsoft.com/office/drawing/2014/main" id="{06E00E77-58FF-48A7-86DF-25EA14775B7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95400" y="4140200"/>
                        <a:ext cx="1270000"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1">
            <a:extLst>
              <a:ext uri="{FF2B5EF4-FFF2-40B4-BE49-F238E27FC236}">
                <a16:creationId xmlns:a16="http://schemas.microsoft.com/office/drawing/2014/main" id="{2247A10F-C6BB-476E-ACD0-93B387DA5099}"/>
              </a:ext>
            </a:extLst>
          </p:cNvPr>
          <p:cNvGraphicFramePr>
            <a:graphicFrameLocks noChangeAspect="1"/>
          </p:cNvGraphicFramePr>
          <p:nvPr/>
        </p:nvGraphicFramePr>
        <p:xfrm>
          <a:off x="2743200" y="4140200"/>
          <a:ext cx="1422400" cy="889000"/>
        </p:xfrm>
        <a:graphic>
          <a:graphicData uri="http://schemas.openxmlformats.org/presentationml/2006/ole">
            <mc:AlternateContent xmlns:mc="http://schemas.openxmlformats.org/markup-compatibility/2006">
              <mc:Choice xmlns:v="urn:schemas-microsoft-com:vml" Requires="v">
                <p:oleObj spid="_x0000_s38864" name="Equation" r:id="rId15" imgW="1422360" imgH="888840" progId="Equation.3">
                  <p:embed/>
                </p:oleObj>
              </mc:Choice>
              <mc:Fallback>
                <p:oleObj name="Equation" r:id="rId15" imgW="1422360" imgH="888840" progId="Equation.3">
                  <p:embed/>
                  <p:pic>
                    <p:nvPicPr>
                      <p:cNvPr id="160779" name="Object 11">
                        <a:extLst>
                          <a:ext uri="{FF2B5EF4-FFF2-40B4-BE49-F238E27FC236}">
                            <a16:creationId xmlns:a16="http://schemas.microsoft.com/office/drawing/2014/main" id="{D3E389F8-BF5F-4928-BAA9-35E7B11C167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43200" y="4140200"/>
                        <a:ext cx="14224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2">
            <a:extLst>
              <a:ext uri="{FF2B5EF4-FFF2-40B4-BE49-F238E27FC236}">
                <a16:creationId xmlns:a16="http://schemas.microsoft.com/office/drawing/2014/main" id="{97BFDDA3-D769-4699-A089-057BBCF09CE6}"/>
              </a:ext>
            </a:extLst>
          </p:cNvPr>
          <p:cNvGraphicFramePr>
            <a:graphicFrameLocks noChangeAspect="1"/>
          </p:cNvGraphicFramePr>
          <p:nvPr/>
        </p:nvGraphicFramePr>
        <p:xfrm>
          <a:off x="1295400" y="5308600"/>
          <a:ext cx="1371600" cy="850900"/>
        </p:xfrm>
        <a:graphic>
          <a:graphicData uri="http://schemas.openxmlformats.org/presentationml/2006/ole">
            <mc:AlternateContent xmlns:mc="http://schemas.openxmlformats.org/markup-compatibility/2006">
              <mc:Choice xmlns:v="urn:schemas-microsoft-com:vml" Requires="v">
                <p:oleObj spid="_x0000_s38865" name="Equation" r:id="rId17" imgW="1371600" imgH="850680" progId="Equation.3">
                  <p:embed/>
                </p:oleObj>
              </mc:Choice>
              <mc:Fallback>
                <p:oleObj name="Equation" r:id="rId17" imgW="1371600" imgH="850680" progId="Equation.3">
                  <p:embed/>
                  <p:pic>
                    <p:nvPicPr>
                      <p:cNvPr id="160780" name="Object 12">
                        <a:extLst>
                          <a:ext uri="{FF2B5EF4-FFF2-40B4-BE49-F238E27FC236}">
                            <a16:creationId xmlns:a16="http://schemas.microsoft.com/office/drawing/2014/main" id="{B79AD990-7D33-41EC-A380-76C7DF3733E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95400" y="5308600"/>
                        <a:ext cx="13716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3">
            <a:extLst>
              <a:ext uri="{FF2B5EF4-FFF2-40B4-BE49-F238E27FC236}">
                <a16:creationId xmlns:a16="http://schemas.microsoft.com/office/drawing/2014/main" id="{AA21456D-AEF1-4D75-AD81-897AE4AD93F6}"/>
              </a:ext>
            </a:extLst>
          </p:cNvPr>
          <p:cNvGraphicFramePr>
            <a:graphicFrameLocks noChangeAspect="1"/>
          </p:cNvGraphicFramePr>
          <p:nvPr/>
        </p:nvGraphicFramePr>
        <p:xfrm>
          <a:off x="2743200" y="5270500"/>
          <a:ext cx="292100" cy="368300"/>
        </p:xfrm>
        <a:graphic>
          <a:graphicData uri="http://schemas.openxmlformats.org/presentationml/2006/ole">
            <mc:AlternateContent xmlns:mc="http://schemas.openxmlformats.org/markup-compatibility/2006">
              <mc:Choice xmlns:v="urn:schemas-microsoft-com:vml" Requires="v">
                <p:oleObj spid="_x0000_s38866" name="Equation" r:id="rId19" imgW="291960" imgH="368280" progId="Equation.3">
                  <p:embed/>
                </p:oleObj>
              </mc:Choice>
              <mc:Fallback>
                <p:oleObj name="Equation" r:id="rId19" imgW="291960" imgH="368280" progId="Equation.3">
                  <p:embed/>
                  <p:pic>
                    <p:nvPicPr>
                      <p:cNvPr id="160781" name="Object 13">
                        <a:extLst>
                          <a:ext uri="{FF2B5EF4-FFF2-40B4-BE49-F238E27FC236}">
                            <a16:creationId xmlns:a16="http://schemas.microsoft.com/office/drawing/2014/main" id="{3F7BA8A7-DEBE-4C53-BA4B-6D4109413013}"/>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43200" y="5270500"/>
                        <a:ext cx="2921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4">
            <a:extLst>
              <a:ext uri="{FF2B5EF4-FFF2-40B4-BE49-F238E27FC236}">
                <a16:creationId xmlns:a16="http://schemas.microsoft.com/office/drawing/2014/main" id="{021CFE62-C7BA-4F4A-9331-1AC4B147E2EB}"/>
              </a:ext>
            </a:extLst>
          </p:cNvPr>
          <p:cNvGraphicFramePr>
            <a:graphicFrameLocks noChangeAspect="1"/>
          </p:cNvGraphicFramePr>
          <p:nvPr/>
        </p:nvGraphicFramePr>
        <p:xfrm>
          <a:off x="3200400" y="5346700"/>
          <a:ext cx="292100" cy="304800"/>
        </p:xfrm>
        <a:graphic>
          <a:graphicData uri="http://schemas.openxmlformats.org/presentationml/2006/ole">
            <mc:AlternateContent xmlns:mc="http://schemas.openxmlformats.org/markup-compatibility/2006">
              <mc:Choice xmlns:v="urn:schemas-microsoft-com:vml" Requires="v">
                <p:oleObj spid="_x0000_s38867" name="Equation" r:id="rId21" imgW="291960" imgH="304560" progId="Equation.3">
                  <p:embed/>
                </p:oleObj>
              </mc:Choice>
              <mc:Fallback>
                <p:oleObj name="Equation" r:id="rId21" imgW="291960" imgH="304560" progId="Equation.3">
                  <p:embed/>
                  <p:pic>
                    <p:nvPicPr>
                      <p:cNvPr id="160782" name="Object 14">
                        <a:extLst>
                          <a:ext uri="{FF2B5EF4-FFF2-40B4-BE49-F238E27FC236}">
                            <a16:creationId xmlns:a16="http://schemas.microsoft.com/office/drawing/2014/main" id="{772BD372-0E06-41A6-8867-95D9DD565D86}"/>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200400" y="5346700"/>
                        <a:ext cx="2921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5">
            <a:extLst>
              <a:ext uri="{FF2B5EF4-FFF2-40B4-BE49-F238E27FC236}">
                <a16:creationId xmlns:a16="http://schemas.microsoft.com/office/drawing/2014/main" id="{FD84C4D7-3030-4738-8496-855315909906}"/>
              </a:ext>
            </a:extLst>
          </p:cNvPr>
          <p:cNvGraphicFramePr>
            <a:graphicFrameLocks noChangeAspect="1"/>
          </p:cNvGraphicFramePr>
          <p:nvPr/>
        </p:nvGraphicFramePr>
        <p:xfrm>
          <a:off x="3657600" y="5257800"/>
          <a:ext cx="1270000" cy="889000"/>
        </p:xfrm>
        <a:graphic>
          <a:graphicData uri="http://schemas.openxmlformats.org/presentationml/2006/ole">
            <mc:AlternateContent xmlns:mc="http://schemas.openxmlformats.org/markup-compatibility/2006">
              <mc:Choice xmlns:v="urn:schemas-microsoft-com:vml" Requires="v">
                <p:oleObj spid="_x0000_s38868" name="Equation" r:id="rId23" imgW="1269720" imgH="888840" progId="Equation.3">
                  <p:embed/>
                </p:oleObj>
              </mc:Choice>
              <mc:Fallback>
                <p:oleObj name="Equation" r:id="rId23" imgW="1269720" imgH="888840" progId="Equation.3">
                  <p:embed/>
                  <p:pic>
                    <p:nvPicPr>
                      <p:cNvPr id="160783" name="Object 15">
                        <a:extLst>
                          <a:ext uri="{FF2B5EF4-FFF2-40B4-BE49-F238E27FC236}">
                            <a16:creationId xmlns:a16="http://schemas.microsoft.com/office/drawing/2014/main" id="{5A7DA258-D11D-4FF3-A4D7-C805C25F1592}"/>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657600" y="5257800"/>
                        <a:ext cx="12700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597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left)">
                                      <p:cBhvr>
                                        <p:cTn id="41" dur="500"/>
                                        <p:tgtEl>
                                          <p:spTgt spid="12"/>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left)">
                                      <p:cBhvr>
                                        <p:cTn id="45" dur="500"/>
                                        <p:tgtEl>
                                          <p:spTgt spid="13"/>
                                        </p:tgtEl>
                                      </p:cBhvr>
                                    </p:animEffect>
                                  </p:childTnLst>
                                </p:cTn>
                              </p:par>
                            </p:childTnLst>
                          </p:cTn>
                        </p:par>
                        <p:par>
                          <p:cTn id="46" fill="hold">
                            <p:stCondLst>
                              <p:cond delay="1000"/>
                            </p:stCondLst>
                            <p:childTnLst>
                              <p:par>
                                <p:cTn id="47" presetID="22" presetClass="entr" presetSubtype="8" fill="hold"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childTnLst>
                          </p:cTn>
                        </p:par>
                        <p:par>
                          <p:cTn id="50" fill="hold">
                            <p:stCondLst>
                              <p:cond delay="1500"/>
                            </p:stCondLst>
                            <p:childTnLst>
                              <p:par>
                                <p:cTn id="51" presetID="22" presetClass="entr" presetSubtype="8" fill="hold" nodeType="after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left)">
                                      <p:cBhvr>
                                        <p:cTn id="5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380C90-BDA3-4849-B352-C61C9A6D4BD2}"/>
              </a:ext>
            </a:extLst>
          </p:cNvPr>
          <p:cNvSpPr>
            <a:spLocks noGrp="1"/>
          </p:cNvSpPr>
          <p:nvPr>
            <p:ph type="title"/>
          </p:nvPr>
        </p:nvSpPr>
        <p:spPr/>
        <p:txBody>
          <a:bodyPr/>
          <a:lstStyle/>
          <a:p>
            <a:r>
              <a:rPr lang="en-US" altLang="zh-CN" dirty="0"/>
              <a:t>3.3-4</a:t>
            </a:r>
            <a:r>
              <a:rPr kumimoji="1" lang="zh-CN" altLang="en-US" dirty="0"/>
              <a:t>独立试验</a:t>
            </a:r>
            <a:endParaRPr lang="zh-CN" altLang="en-US" dirty="0"/>
          </a:p>
        </p:txBody>
      </p:sp>
      <p:sp>
        <p:nvSpPr>
          <p:cNvPr id="3" name="内容占位符 2">
            <a:extLst>
              <a:ext uri="{FF2B5EF4-FFF2-40B4-BE49-F238E27FC236}">
                <a16:creationId xmlns:a16="http://schemas.microsoft.com/office/drawing/2014/main" id="{1B31A7F1-1945-4B99-B82D-50BE78975A58}"/>
              </a:ext>
            </a:extLst>
          </p:cNvPr>
          <p:cNvSpPr>
            <a:spLocks noGrp="1"/>
          </p:cNvSpPr>
          <p:nvPr>
            <p:ph idx="1"/>
          </p:nvPr>
        </p:nvSpPr>
        <p:spPr/>
        <p:txBody>
          <a:bodyPr/>
          <a:lstStyle/>
          <a:p>
            <a:endParaRPr lang="zh-CN" altLang="en-US" dirty="0"/>
          </a:p>
        </p:txBody>
      </p:sp>
      <p:graphicFrame>
        <p:nvGraphicFramePr>
          <p:cNvPr id="4" name="Object 4">
            <a:extLst>
              <a:ext uri="{FF2B5EF4-FFF2-40B4-BE49-F238E27FC236}">
                <a16:creationId xmlns:a16="http://schemas.microsoft.com/office/drawing/2014/main" id="{DCEB6132-9965-464E-ACFF-F648910E2989}"/>
              </a:ext>
            </a:extLst>
          </p:cNvPr>
          <p:cNvGraphicFramePr>
            <a:graphicFrameLocks noChangeAspect="1"/>
          </p:cNvGraphicFramePr>
          <p:nvPr/>
        </p:nvGraphicFramePr>
        <p:xfrm>
          <a:off x="838200" y="1003300"/>
          <a:ext cx="6197600" cy="431800"/>
        </p:xfrm>
        <a:graphic>
          <a:graphicData uri="http://schemas.openxmlformats.org/presentationml/2006/ole">
            <mc:AlternateContent xmlns:mc="http://schemas.openxmlformats.org/markup-compatibility/2006">
              <mc:Choice xmlns:v="urn:schemas-microsoft-com:vml" Requires="v">
                <p:oleObj spid="_x0000_s39530" name="Equation" r:id="rId3" imgW="6197400" imgH="431640" progId="Equation.3">
                  <p:embed/>
                </p:oleObj>
              </mc:Choice>
              <mc:Fallback>
                <p:oleObj name="Equation" r:id="rId3" imgW="6197400" imgH="431640" progId="Equation.3">
                  <p:embed/>
                  <p:pic>
                    <p:nvPicPr>
                      <p:cNvPr id="161796" name="Object 4">
                        <a:extLst>
                          <a:ext uri="{FF2B5EF4-FFF2-40B4-BE49-F238E27FC236}">
                            <a16:creationId xmlns:a16="http://schemas.microsoft.com/office/drawing/2014/main" id="{5774FFDA-462D-4453-946C-9681BA14C4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003300"/>
                        <a:ext cx="61976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5">
            <a:extLst>
              <a:ext uri="{FF2B5EF4-FFF2-40B4-BE49-F238E27FC236}">
                <a16:creationId xmlns:a16="http://schemas.microsoft.com/office/drawing/2014/main" id="{E8BAC2A5-AF7A-4596-AFD8-99788139155D}"/>
              </a:ext>
            </a:extLst>
          </p:cNvPr>
          <p:cNvGraphicFramePr>
            <a:graphicFrameLocks noChangeAspect="1"/>
          </p:cNvGraphicFramePr>
          <p:nvPr/>
        </p:nvGraphicFramePr>
        <p:xfrm>
          <a:off x="7189788" y="908050"/>
          <a:ext cx="990600" cy="533400"/>
        </p:xfrm>
        <a:graphic>
          <a:graphicData uri="http://schemas.openxmlformats.org/presentationml/2006/ole">
            <mc:AlternateContent xmlns:mc="http://schemas.openxmlformats.org/markup-compatibility/2006">
              <mc:Choice xmlns:v="urn:schemas-microsoft-com:vml" Requires="v">
                <p:oleObj spid="_x0000_s39531" name="Equation" r:id="rId5" imgW="990360" imgH="533160" progId="Equation.3">
                  <p:embed/>
                </p:oleObj>
              </mc:Choice>
              <mc:Fallback>
                <p:oleObj name="Equation" r:id="rId5" imgW="990360" imgH="533160" progId="Equation.3">
                  <p:embed/>
                  <p:pic>
                    <p:nvPicPr>
                      <p:cNvPr id="161797" name="Object 5">
                        <a:extLst>
                          <a:ext uri="{FF2B5EF4-FFF2-40B4-BE49-F238E27FC236}">
                            <a16:creationId xmlns:a16="http://schemas.microsoft.com/office/drawing/2014/main" id="{1ADCC8F4-2201-454E-9B61-4199519739F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89788" y="908050"/>
                        <a:ext cx="990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6">
            <a:extLst>
              <a:ext uri="{FF2B5EF4-FFF2-40B4-BE49-F238E27FC236}">
                <a16:creationId xmlns:a16="http://schemas.microsoft.com/office/drawing/2014/main" id="{DFBCCF2D-2010-4C6B-BC72-6C564E659217}"/>
              </a:ext>
            </a:extLst>
          </p:cNvPr>
          <p:cNvSpPr txBox="1">
            <a:spLocks noChangeArrowheads="1"/>
          </p:cNvSpPr>
          <p:nvPr/>
        </p:nvSpPr>
        <p:spPr bwMode="auto">
          <a:xfrm>
            <a:off x="728663" y="1590178"/>
            <a:ext cx="24240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400" b="1" dirty="0"/>
              <a:t>且两两互不相容</a:t>
            </a:r>
            <a:r>
              <a:rPr lang="en-US" altLang="zh-CN" sz="2400" b="1" dirty="0"/>
              <a:t>.</a:t>
            </a:r>
          </a:p>
        </p:txBody>
      </p:sp>
      <p:sp>
        <p:nvSpPr>
          <p:cNvPr id="7" name="Rectangle 7">
            <a:extLst>
              <a:ext uri="{FF2B5EF4-FFF2-40B4-BE49-F238E27FC236}">
                <a16:creationId xmlns:a16="http://schemas.microsoft.com/office/drawing/2014/main" id="{AE398B8C-5675-4414-9242-843CC15AE91E}"/>
              </a:ext>
            </a:extLst>
          </p:cNvPr>
          <p:cNvSpPr>
            <a:spLocks noChangeArrowheads="1"/>
          </p:cNvSpPr>
          <p:nvPr/>
        </p:nvSpPr>
        <p:spPr bwMode="auto">
          <a:xfrm>
            <a:off x="838200" y="4425558"/>
            <a:ext cx="45291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zh-CN" altLang="en-US" sz="2400" b="1" dirty="0">
                <a:solidFill>
                  <a:srgbClr val="000000"/>
                </a:solidFill>
              </a:rPr>
              <a:t>称上式为</a:t>
            </a:r>
            <a:r>
              <a:rPr lang="zh-CN" altLang="en-US" sz="2400" b="1" dirty="0">
                <a:solidFill>
                  <a:srgbClr val="0000FF"/>
                </a:solidFill>
              </a:rPr>
              <a:t>二项分布</a:t>
            </a:r>
            <a:r>
              <a:rPr lang="en-US" altLang="zh-CN" sz="2400" b="1" dirty="0"/>
              <a:t>. </a:t>
            </a:r>
            <a:r>
              <a:rPr lang="zh-CN" altLang="en-US" sz="2400" b="1" dirty="0">
                <a:solidFill>
                  <a:srgbClr val="000000"/>
                </a:solidFill>
              </a:rPr>
              <a:t>记为</a:t>
            </a:r>
          </a:p>
        </p:txBody>
      </p:sp>
      <p:graphicFrame>
        <p:nvGraphicFramePr>
          <p:cNvPr id="8" name="Object 8">
            <a:extLst>
              <a:ext uri="{FF2B5EF4-FFF2-40B4-BE49-F238E27FC236}">
                <a16:creationId xmlns:a16="http://schemas.microsoft.com/office/drawing/2014/main" id="{027B4A79-24E9-4D04-A744-18735C2E27E7}"/>
              </a:ext>
            </a:extLst>
          </p:cNvPr>
          <p:cNvGraphicFramePr>
            <a:graphicFrameLocks noChangeAspect="1"/>
          </p:cNvGraphicFramePr>
          <p:nvPr>
            <p:extLst>
              <p:ext uri="{D42A27DB-BD31-4B8C-83A1-F6EECF244321}">
                <p14:modId xmlns:p14="http://schemas.microsoft.com/office/powerpoint/2010/main" val="4231979563"/>
              </p:ext>
            </p:extLst>
          </p:nvPr>
        </p:nvGraphicFramePr>
        <p:xfrm>
          <a:off x="4273550" y="4433728"/>
          <a:ext cx="2155825" cy="522287"/>
        </p:xfrm>
        <a:graphic>
          <a:graphicData uri="http://schemas.openxmlformats.org/presentationml/2006/ole">
            <mc:AlternateContent xmlns:mc="http://schemas.openxmlformats.org/markup-compatibility/2006">
              <mc:Choice xmlns:v="urn:schemas-microsoft-com:vml" Requires="v">
                <p:oleObj spid="_x0000_s39532" name="Equation" r:id="rId7" imgW="838080" imgH="203040" progId="Equation.3">
                  <p:embed/>
                </p:oleObj>
              </mc:Choice>
              <mc:Fallback>
                <p:oleObj name="Equation" r:id="rId7" imgW="838080" imgH="203040" progId="Equation.3">
                  <p:embed/>
                  <p:pic>
                    <p:nvPicPr>
                      <p:cNvPr id="161800" name="Object 8">
                        <a:extLst>
                          <a:ext uri="{FF2B5EF4-FFF2-40B4-BE49-F238E27FC236}">
                            <a16:creationId xmlns:a16="http://schemas.microsoft.com/office/drawing/2014/main" id="{5CF06642-9585-4171-9999-52F7828AFCD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73550" y="4433728"/>
                        <a:ext cx="2155825" cy="522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9">
            <a:extLst>
              <a:ext uri="{FF2B5EF4-FFF2-40B4-BE49-F238E27FC236}">
                <a16:creationId xmlns:a16="http://schemas.microsoft.com/office/drawing/2014/main" id="{E95871F3-521A-4D16-9720-E26B29C722ED}"/>
              </a:ext>
            </a:extLst>
          </p:cNvPr>
          <p:cNvGraphicFramePr>
            <a:graphicFrameLocks noChangeAspect="1"/>
          </p:cNvGraphicFramePr>
          <p:nvPr>
            <p:extLst>
              <p:ext uri="{D42A27DB-BD31-4B8C-83A1-F6EECF244321}">
                <p14:modId xmlns:p14="http://schemas.microsoft.com/office/powerpoint/2010/main" val="2111245539"/>
              </p:ext>
            </p:extLst>
          </p:nvPr>
        </p:nvGraphicFramePr>
        <p:xfrm>
          <a:off x="846396" y="2358072"/>
          <a:ext cx="6223000" cy="431800"/>
        </p:xfrm>
        <a:graphic>
          <a:graphicData uri="http://schemas.openxmlformats.org/presentationml/2006/ole">
            <mc:AlternateContent xmlns:mc="http://schemas.openxmlformats.org/markup-compatibility/2006">
              <mc:Choice xmlns:v="urn:schemas-microsoft-com:vml" Requires="v">
                <p:oleObj spid="_x0000_s39533" name="Equation" r:id="rId9" imgW="6070320" imgH="431640" progId="Equation.3">
                  <p:embed/>
                </p:oleObj>
              </mc:Choice>
              <mc:Fallback>
                <p:oleObj name="Equation" r:id="rId9" imgW="6070320" imgH="431640" progId="Equation.3">
                  <p:embed/>
                  <p:pic>
                    <p:nvPicPr>
                      <p:cNvPr id="161801" name="Object 9">
                        <a:extLst>
                          <a:ext uri="{FF2B5EF4-FFF2-40B4-BE49-F238E27FC236}">
                            <a16:creationId xmlns:a16="http://schemas.microsoft.com/office/drawing/2014/main" id="{3BB6AF8B-2750-4956-9B93-61474E6C774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6396" y="2358072"/>
                        <a:ext cx="62230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0">
            <a:extLst>
              <a:ext uri="{FF2B5EF4-FFF2-40B4-BE49-F238E27FC236}">
                <a16:creationId xmlns:a16="http://schemas.microsoft.com/office/drawing/2014/main" id="{B908D241-8F4A-4E06-AFAC-CD76DABBF211}"/>
              </a:ext>
            </a:extLst>
          </p:cNvPr>
          <p:cNvGraphicFramePr>
            <a:graphicFrameLocks noChangeAspect="1"/>
          </p:cNvGraphicFramePr>
          <p:nvPr/>
        </p:nvGraphicFramePr>
        <p:xfrm>
          <a:off x="976313" y="3346450"/>
          <a:ext cx="2438400" cy="533400"/>
        </p:xfrm>
        <a:graphic>
          <a:graphicData uri="http://schemas.openxmlformats.org/presentationml/2006/ole">
            <mc:AlternateContent xmlns:mc="http://schemas.openxmlformats.org/markup-compatibility/2006">
              <mc:Choice xmlns:v="urn:schemas-microsoft-com:vml" Requires="v">
                <p:oleObj spid="_x0000_s39534" name="Equation" r:id="rId11" imgW="2438280" imgH="533160" progId="Equation.3">
                  <p:embed/>
                </p:oleObj>
              </mc:Choice>
              <mc:Fallback>
                <p:oleObj name="Equation" r:id="rId11" imgW="2438280" imgH="533160" progId="Equation.3">
                  <p:embed/>
                  <p:pic>
                    <p:nvPicPr>
                      <p:cNvPr id="161802" name="Object 10">
                        <a:extLst>
                          <a:ext uri="{FF2B5EF4-FFF2-40B4-BE49-F238E27FC236}">
                            <a16:creationId xmlns:a16="http://schemas.microsoft.com/office/drawing/2014/main" id="{094A65A6-9A91-433A-AD1B-FCBAECFE08A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6313" y="3346450"/>
                        <a:ext cx="2438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AutoShape 11">
            <a:extLst>
              <a:ext uri="{FF2B5EF4-FFF2-40B4-BE49-F238E27FC236}">
                <a16:creationId xmlns:a16="http://schemas.microsoft.com/office/drawing/2014/main" id="{EA033E15-656F-4201-9AC7-467D157C7C06}"/>
              </a:ext>
            </a:extLst>
          </p:cNvPr>
          <p:cNvSpPr>
            <a:spLocks noChangeArrowheads="1"/>
          </p:cNvSpPr>
          <p:nvPr/>
        </p:nvSpPr>
        <p:spPr bwMode="auto">
          <a:xfrm>
            <a:off x="3592513" y="3657600"/>
            <a:ext cx="1981200" cy="152400"/>
          </a:xfrm>
          <a:prstGeom prst="rightArrow">
            <a:avLst>
              <a:gd name="adj1" fmla="val 50000"/>
              <a:gd name="adj2" fmla="val 325000"/>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 name="Object 12">
            <a:extLst>
              <a:ext uri="{FF2B5EF4-FFF2-40B4-BE49-F238E27FC236}">
                <a16:creationId xmlns:a16="http://schemas.microsoft.com/office/drawing/2014/main" id="{74809BF5-053C-4533-89A5-5BAA5871B99C}"/>
              </a:ext>
            </a:extLst>
          </p:cNvPr>
          <p:cNvGraphicFramePr>
            <a:graphicFrameLocks noChangeAspect="1"/>
          </p:cNvGraphicFramePr>
          <p:nvPr/>
        </p:nvGraphicFramePr>
        <p:xfrm>
          <a:off x="3611563" y="3200400"/>
          <a:ext cx="1739900" cy="431800"/>
        </p:xfrm>
        <a:graphic>
          <a:graphicData uri="http://schemas.openxmlformats.org/presentationml/2006/ole">
            <mc:AlternateContent xmlns:mc="http://schemas.openxmlformats.org/markup-compatibility/2006">
              <mc:Choice xmlns:v="urn:schemas-microsoft-com:vml" Requires="v">
                <p:oleObj spid="_x0000_s39535" name="Equation" r:id="rId13" imgW="1739880" imgH="431640" progId="Equation.3">
                  <p:embed/>
                </p:oleObj>
              </mc:Choice>
              <mc:Fallback>
                <p:oleObj name="Equation" r:id="rId13" imgW="1739880" imgH="431640" progId="Equation.3">
                  <p:embed/>
                  <p:pic>
                    <p:nvPicPr>
                      <p:cNvPr id="161804" name="Object 12">
                        <a:extLst>
                          <a:ext uri="{FF2B5EF4-FFF2-40B4-BE49-F238E27FC236}">
                            <a16:creationId xmlns:a16="http://schemas.microsoft.com/office/drawing/2014/main" id="{9620AD8B-74DD-4216-A804-AFDF4489830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11563" y="3200400"/>
                        <a:ext cx="17399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3">
            <a:extLst>
              <a:ext uri="{FF2B5EF4-FFF2-40B4-BE49-F238E27FC236}">
                <a16:creationId xmlns:a16="http://schemas.microsoft.com/office/drawing/2014/main" id="{F5CB6DDF-93C6-47DD-A765-66E93495E23C}"/>
              </a:ext>
            </a:extLst>
          </p:cNvPr>
          <p:cNvGraphicFramePr>
            <a:graphicFrameLocks noChangeAspect="1"/>
          </p:cNvGraphicFramePr>
          <p:nvPr/>
        </p:nvGraphicFramePr>
        <p:xfrm>
          <a:off x="5838825" y="3346450"/>
          <a:ext cx="1651000" cy="533400"/>
        </p:xfrm>
        <a:graphic>
          <a:graphicData uri="http://schemas.openxmlformats.org/presentationml/2006/ole">
            <mc:AlternateContent xmlns:mc="http://schemas.openxmlformats.org/markup-compatibility/2006">
              <mc:Choice xmlns:v="urn:schemas-microsoft-com:vml" Requires="v">
                <p:oleObj spid="_x0000_s39536" name="Equation" r:id="rId15" imgW="1650960" imgH="533160" progId="Equation.3">
                  <p:embed/>
                </p:oleObj>
              </mc:Choice>
              <mc:Fallback>
                <p:oleObj name="Equation" r:id="rId15" imgW="1650960" imgH="533160" progId="Equation.3">
                  <p:embed/>
                  <p:pic>
                    <p:nvPicPr>
                      <p:cNvPr id="161805" name="Object 13">
                        <a:extLst>
                          <a:ext uri="{FF2B5EF4-FFF2-40B4-BE49-F238E27FC236}">
                            <a16:creationId xmlns:a16="http://schemas.microsoft.com/office/drawing/2014/main" id="{34734123-893F-42DC-BA12-672BE0458D0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38825" y="3346450"/>
                        <a:ext cx="16510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34415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iterate type="lt">
                                    <p:tmPct val="100000"/>
                                  </p:iterate>
                                  <p:childTnLst>
                                    <p:set>
                                      <p:cBhvr>
                                        <p:cTn id="45" dur="1" fill="hold">
                                          <p:stCondLst>
                                            <p:cond delay="0"/>
                                          </p:stCondLst>
                                        </p:cTn>
                                        <p:tgtEl>
                                          <p:spTgt spid="7"/>
                                        </p:tgtEl>
                                        <p:attrNameLst>
                                          <p:attrName>style.visibility</p:attrName>
                                        </p:attrNameLst>
                                      </p:cBhvr>
                                      <p:to>
                                        <p:strVal val="visible"/>
                                      </p:to>
                                    </p:set>
                                    <p:animEffect transition="in" filter="wipe(left)">
                                      <p:cBhvr>
                                        <p:cTn id="46" dur="75"/>
                                        <p:tgtEl>
                                          <p:spTgt spid="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14A86-67FE-409D-8B09-D8848C0F0E67}"/>
              </a:ext>
            </a:extLst>
          </p:cNvPr>
          <p:cNvSpPr>
            <a:spLocks noGrp="1"/>
          </p:cNvSpPr>
          <p:nvPr>
            <p:ph type="title"/>
          </p:nvPr>
        </p:nvSpPr>
        <p:spPr/>
        <p:txBody>
          <a:bodyPr/>
          <a:lstStyle/>
          <a:p>
            <a:r>
              <a:rPr lang="en-US" altLang="zh-CN" dirty="0"/>
              <a:t>3.3-4</a:t>
            </a:r>
            <a:r>
              <a:rPr kumimoji="1" lang="zh-CN" altLang="en-US" dirty="0"/>
              <a:t>独立试验</a:t>
            </a:r>
            <a:endParaRPr lang="zh-CN" altLang="en-US" dirty="0"/>
          </a:p>
        </p:txBody>
      </p:sp>
      <p:sp>
        <p:nvSpPr>
          <p:cNvPr id="3" name="内容占位符 2">
            <a:extLst>
              <a:ext uri="{FF2B5EF4-FFF2-40B4-BE49-F238E27FC236}">
                <a16:creationId xmlns:a16="http://schemas.microsoft.com/office/drawing/2014/main" id="{7852FCF2-B01D-4983-A979-613DA26A6F71}"/>
              </a:ext>
            </a:extLst>
          </p:cNvPr>
          <p:cNvSpPr>
            <a:spLocks noGrp="1"/>
          </p:cNvSpPr>
          <p:nvPr>
            <p:ph idx="1"/>
          </p:nvPr>
        </p:nvSpPr>
        <p:spPr/>
        <p:txBody>
          <a:bodyPr/>
          <a:lstStyle/>
          <a:p>
            <a:endParaRPr lang="zh-CN" altLang="en-US" dirty="0"/>
          </a:p>
        </p:txBody>
      </p:sp>
      <p:sp>
        <p:nvSpPr>
          <p:cNvPr id="4" name="Text Box 4">
            <a:extLst>
              <a:ext uri="{FF2B5EF4-FFF2-40B4-BE49-F238E27FC236}">
                <a16:creationId xmlns:a16="http://schemas.microsoft.com/office/drawing/2014/main" id="{9ECD7544-5ADE-4DD3-859E-5B31222B659B}"/>
              </a:ext>
            </a:extLst>
          </p:cNvPr>
          <p:cNvSpPr txBox="1">
            <a:spLocks noChangeArrowheads="1"/>
          </p:cNvSpPr>
          <p:nvPr/>
        </p:nvSpPr>
        <p:spPr bwMode="auto">
          <a:xfrm>
            <a:off x="685902" y="699533"/>
            <a:ext cx="6248400" cy="1377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0"/>
              </a:spcBef>
            </a:pPr>
            <a:r>
              <a:rPr lang="zh-CN" altLang="en-US" sz="2400" b="1" dirty="0">
                <a:solidFill>
                  <a:srgbClr val="FF0000"/>
                </a:solidFill>
              </a:rPr>
              <a:t>例</a:t>
            </a:r>
            <a:r>
              <a:rPr lang="en-US" altLang="zh-CN" sz="2400" b="1" dirty="0">
                <a:solidFill>
                  <a:srgbClr val="000000"/>
                </a:solidFill>
              </a:rPr>
              <a:t> </a:t>
            </a:r>
            <a:r>
              <a:rPr lang="zh-CN" altLang="en-US" sz="2400" b="1" dirty="0">
                <a:solidFill>
                  <a:srgbClr val="000000"/>
                </a:solidFill>
              </a:rPr>
              <a:t>同时掷四颗均匀的骰子</a:t>
            </a:r>
            <a:r>
              <a:rPr lang="en-US" altLang="zh-CN" sz="2400" b="1" dirty="0">
                <a:solidFill>
                  <a:srgbClr val="000000"/>
                </a:solidFill>
              </a:rPr>
              <a:t>,</a:t>
            </a:r>
            <a:r>
              <a:rPr lang="zh-CN" altLang="en-US" sz="2400" b="1" dirty="0">
                <a:solidFill>
                  <a:srgbClr val="000000"/>
                </a:solidFill>
              </a:rPr>
              <a:t>试计算</a:t>
            </a:r>
            <a:r>
              <a:rPr lang="en-US" altLang="zh-CN" sz="2400" b="1" dirty="0">
                <a:solidFill>
                  <a:srgbClr val="000000"/>
                </a:solidFill>
              </a:rPr>
              <a:t>: </a:t>
            </a:r>
            <a:br>
              <a:rPr lang="en-US" altLang="zh-CN" sz="2400" b="1" dirty="0">
                <a:solidFill>
                  <a:srgbClr val="000000"/>
                </a:solidFill>
              </a:rPr>
            </a:br>
            <a:r>
              <a:rPr lang="en-US" altLang="zh-CN" sz="2400" b="1" dirty="0">
                <a:solidFill>
                  <a:srgbClr val="000000"/>
                </a:solidFill>
              </a:rPr>
              <a:t>(1) </a:t>
            </a:r>
            <a:r>
              <a:rPr lang="zh-CN" altLang="en-US" sz="2400" b="1" dirty="0">
                <a:solidFill>
                  <a:srgbClr val="000000"/>
                </a:solidFill>
              </a:rPr>
              <a:t>恰有一颗是</a:t>
            </a:r>
            <a:r>
              <a:rPr lang="en-US" altLang="zh-CN" sz="2400" b="1" dirty="0">
                <a:solidFill>
                  <a:srgbClr val="000000"/>
                </a:solidFill>
              </a:rPr>
              <a:t>6</a:t>
            </a:r>
            <a:r>
              <a:rPr lang="zh-CN" altLang="en-US" sz="2400" b="1" dirty="0">
                <a:solidFill>
                  <a:srgbClr val="000000"/>
                </a:solidFill>
              </a:rPr>
              <a:t>点的概率</a:t>
            </a:r>
            <a:r>
              <a:rPr lang="en-US" altLang="zh-CN" sz="2400" b="1" dirty="0">
                <a:solidFill>
                  <a:srgbClr val="000000"/>
                </a:solidFill>
              </a:rPr>
              <a:t>;        </a:t>
            </a:r>
          </a:p>
          <a:p>
            <a:pPr>
              <a:lnSpc>
                <a:spcPct val="120000"/>
              </a:lnSpc>
              <a:spcBef>
                <a:spcPct val="0"/>
              </a:spcBef>
            </a:pPr>
            <a:r>
              <a:rPr lang="en-US" altLang="zh-CN" sz="2400" b="1" dirty="0">
                <a:solidFill>
                  <a:srgbClr val="000000"/>
                </a:solidFill>
              </a:rPr>
              <a:t>(2) </a:t>
            </a:r>
            <a:r>
              <a:rPr lang="zh-CN" altLang="en-US" sz="2400" b="1" dirty="0">
                <a:solidFill>
                  <a:srgbClr val="000000"/>
                </a:solidFill>
              </a:rPr>
              <a:t>至少有一颗是</a:t>
            </a:r>
            <a:r>
              <a:rPr lang="en-US" altLang="zh-CN" sz="2400" b="1" dirty="0">
                <a:solidFill>
                  <a:srgbClr val="000000"/>
                </a:solidFill>
              </a:rPr>
              <a:t>6</a:t>
            </a:r>
            <a:r>
              <a:rPr lang="zh-CN" altLang="en-US" sz="2400" b="1" dirty="0">
                <a:solidFill>
                  <a:srgbClr val="000000"/>
                </a:solidFill>
              </a:rPr>
              <a:t>点的概率</a:t>
            </a:r>
            <a:r>
              <a:rPr lang="en-US" altLang="zh-CN" sz="2400" b="1" dirty="0">
                <a:solidFill>
                  <a:srgbClr val="000000"/>
                </a:solidFill>
              </a:rPr>
              <a:t>.</a:t>
            </a:r>
            <a:r>
              <a:rPr lang="en-US" altLang="zh-CN" sz="2400" b="1" dirty="0"/>
              <a:t> </a:t>
            </a:r>
          </a:p>
        </p:txBody>
      </p:sp>
      <p:sp>
        <p:nvSpPr>
          <p:cNvPr id="5" name="Text Box 5">
            <a:extLst>
              <a:ext uri="{FF2B5EF4-FFF2-40B4-BE49-F238E27FC236}">
                <a16:creationId xmlns:a16="http://schemas.microsoft.com/office/drawing/2014/main" id="{3F54EEDB-600D-4A47-A8DA-71AE04602E3D}"/>
              </a:ext>
            </a:extLst>
          </p:cNvPr>
          <p:cNvSpPr txBox="1">
            <a:spLocks noChangeArrowheads="1"/>
          </p:cNvSpPr>
          <p:nvPr/>
        </p:nvSpPr>
        <p:spPr bwMode="auto">
          <a:xfrm>
            <a:off x="1143000" y="3200400"/>
            <a:ext cx="7162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a:solidFill>
                  <a:srgbClr val="000000"/>
                </a:solidFill>
              </a:rPr>
              <a:t>每次基本试验中</a:t>
            </a:r>
            <a:r>
              <a:rPr lang="en-US" altLang="zh-CN" sz="2400" b="1" dirty="0">
                <a:solidFill>
                  <a:srgbClr val="000000"/>
                </a:solidFill>
              </a:rPr>
              <a:t>6</a:t>
            </a:r>
            <a:r>
              <a:rPr lang="zh-CN" altLang="en-US" sz="2400" b="1" dirty="0">
                <a:solidFill>
                  <a:srgbClr val="000000"/>
                </a:solidFill>
              </a:rPr>
              <a:t>点出现的概率是</a:t>
            </a:r>
            <a:r>
              <a:rPr lang="en-US" altLang="zh-CN" sz="2400" b="1" dirty="0">
                <a:solidFill>
                  <a:srgbClr val="000000"/>
                </a:solidFill>
              </a:rPr>
              <a:t>1/6</a:t>
            </a:r>
            <a:r>
              <a:rPr lang="zh-CN" altLang="en-US" sz="2400" b="1" dirty="0">
                <a:solidFill>
                  <a:srgbClr val="000000"/>
                </a:solidFill>
              </a:rPr>
              <a:t>，所以</a:t>
            </a:r>
          </a:p>
        </p:txBody>
      </p:sp>
      <p:sp>
        <p:nvSpPr>
          <p:cNvPr id="6" name="Rectangle 6">
            <a:extLst>
              <a:ext uri="{FF2B5EF4-FFF2-40B4-BE49-F238E27FC236}">
                <a16:creationId xmlns:a16="http://schemas.microsoft.com/office/drawing/2014/main" id="{5024F83A-7AF5-4D6F-8124-DA98A0961987}"/>
              </a:ext>
            </a:extLst>
          </p:cNvPr>
          <p:cNvSpPr>
            <a:spLocks noChangeArrowheads="1"/>
          </p:cNvSpPr>
          <p:nvPr/>
        </p:nvSpPr>
        <p:spPr bwMode="auto">
          <a:xfrm>
            <a:off x="1143000" y="3810000"/>
            <a:ext cx="4724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000000"/>
                </a:solidFill>
              </a:rPr>
              <a:t>(1) </a:t>
            </a:r>
            <a:r>
              <a:rPr lang="zh-CN" altLang="en-US" sz="2400" b="1" dirty="0">
                <a:solidFill>
                  <a:srgbClr val="000000"/>
                </a:solidFill>
              </a:rPr>
              <a:t>恰有一颗是</a:t>
            </a:r>
            <a:r>
              <a:rPr lang="en-US" altLang="zh-CN" sz="2400" b="1" dirty="0">
                <a:solidFill>
                  <a:srgbClr val="000000"/>
                </a:solidFill>
              </a:rPr>
              <a:t>6</a:t>
            </a:r>
            <a:r>
              <a:rPr lang="zh-CN" altLang="en-US" sz="2400" b="1" dirty="0">
                <a:solidFill>
                  <a:srgbClr val="000000"/>
                </a:solidFill>
              </a:rPr>
              <a:t>点的概率为</a:t>
            </a:r>
          </a:p>
        </p:txBody>
      </p:sp>
      <p:sp>
        <p:nvSpPr>
          <p:cNvPr id="7" name="Rectangle 7">
            <a:extLst>
              <a:ext uri="{FF2B5EF4-FFF2-40B4-BE49-F238E27FC236}">
                <a16:creationId xmlns:a16="http://schemas.microsoft.com/office/drawing/2014/main" id="{5CDACFC2-7D0D-4885-925C-B8515D46F1CD}"/>
              </a:ext>
            </a:extLst>
          </p:cNvPr>
          <p:cNvSpPr>
            <a:spLocks noChangeArrowheads="1"/>
          </p:cNvSpPr>
          <p:nvPr/>
        </p:nvSpPr>
        <p:spPr bwMode="auto">
          <a:xfrm>
            <a:off x="1143000" y="5038725"/>
            <a:ext cx="42033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00"/>
                </a:solidFill>
              </a:rPr>
              <a:t>(2) </a:t>
            </a:r>
            <a:r>
              <a:rPr lang="zh-CN" altLang="en-US" sz="2400" b="1">
                <a:solidFill>
                  <a:srgbClr val="000000"/>
                </a:solidFill>
              </a:rPr>
              <a:t>至少有一颗是</a:t>
            </a:r>
            <a:r>
              <a:rPr lang="en-US" altLang="zh-CN" sz="2400" b="1">
                <a:solidFill>
                  <a:srgbClr val="000000"/>
                </a:solidFill>
              </a:rPr>
              <a:t>6</a:t>
            </a:r>
            <a:r>
              <a:rPr lang="zh-CN" altLang="en-US" sz="2400" b="1">
                <a:solidFill>
                  <a:srgbClr val="000000"/>
                </a:solidFill>
              </a:rPr>
              <a:t>点的概率为</a:t>
            </a:r>
          </a:p>
        </p:txBody>
      </p:sp>
      <p:graphicFrame>
        <p:nvGraphicFramePr>
          <p:cNvPr id="8" name="Object 8">
            <a:extLst>
              <a:ext uri="{FF2B5EF4-FFF2-40B4-BE49-F238E27FC236}">
                <a16:creationId xmlns:a16="http://schemas.microsoft.com/office/drawing/2014/main" id="{2F1688C9-D7EC-4A87-92DC-AC0A1F6C91EC}"/>
              </a:ext>
            </a:extLst>
          </p:cNvPr>
          <p:cNvGraphicFramePr>
            <a:graphicFrameLocks noChangeAspect="1"/>
          </p:cNvGraphicFramePr>
          <p:nvPr>
            <p:extLst>
              <p:ext uri="{D42A27DB-BD31-4B8C-83A1-F6EECF244321}">
                <p14:modId xmlns:p14="http://schemas.microsoft.com/office/powerpoint/2010/main" val="250609718"/>
              </p:ext>
            </p:extLst>
          </p:nvPr>
        </p:nvGraphicFramePr>
        <p:xfrm>
          <a:off x="1962150" y="4191000"/>
          <a:ext cx="5491163" cy="889000"/>
        </p:xfrm>
        <a:graphic>
          <a:graphicData uri="http://schemas.openxmlformats.org/presentationml/2006/ole">
            <mc:AlternateContent xmlns:mc="http://schemas.openxmlformats.org/markup-compatibility/2006">
              <mc:Choice xmlns:v="urn:schemas-microsoft-com:vml" Requires="v">
                <p:oleObj spid="_x0000_s40122" name="Equation" r:id="rId4" imgW="2412720" imgH="393480" progId="Equation.DSMT4">
                  <p:embed/>
                </p:oleObj>
              </mc:Choice>
              <mc:Fallback>
                <p:oleObj name="Equation" r:id="rId4" imgW="2412720" imgH="393480" progId="Equation.DSMT4">
                  <p:embed/>
                  <p:pic>
                    <p:nvPicPr>
                      <p:cNvPr id="146440" name="Object 8">
                        <a:extLst>
                          <a:ext uri="{FF2B5EF4-FFF2-40B4-BE49-F238E27FC236}">
                            <a16:creationId xmlns:a16="http://schemas.microsoft.com/office/drawing/2014/main" id="{9F5B7783-F9A7-4E52-A129-E10B567476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2150" y="4191000"/>
                        <a:ext cx="5491163"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9">
            <a:extLst>
              <a:ext uri="{FF2B5EF4-FFF2-40B4-BE49-F238E27FC236}">
                <a16:creationId xmlns:a16="http://schemas.microsoft.com/office/drawing/2014/main" id="{C190DD2B-F9C5-43CF-AEEB-173B624343A1}"/>
              </a:ext>
            </a:extLst>
          </p:cNvPr>
          <p:cNvGraphicFramePr>
            <a:graphicFrameLocks noChangeAspect="1"/>
          </p:cNvGraphicFramePr>
          <p:nvPr>
            <p:extLst>
              <p:ext uri="{D42A27DB-BD31-4B8C-83A1-F6EECF244321}">
                <p14:modId xmlns:p14="http://schemas.microsoft.com/office/powerpoint/2010/main" val="3861181987"/>
              </p:ext>
            </p:extLst>
          </p:nvPr>
        </p:nvGraphicFramePr>
        <p:xfrm>
          <a:off x="990600" y="5486400"/>
          <a:ext cx="7826375" cy="931863"/>
        </p:xfrm>
        <a:graphic>
          <a:graphicData uri="http://schemas.openxmlformats.org/presentationml/2006/ole">
            <mc:AlternateContent xmlns:mc="http://schemas.openxmlformats.org/markup-compatibility/2006">
              <mc:Choice xmlns:v="urn:schemas-microsoft-com:vml" Requires="v">
                <p:oleObj spid="_x0000_s40123" name="Equation" r:id="rId6" imgW="3606480" imgH="431640" progId="Equation.DSMT4">
                  <p:embed/>
                </p:oleObj>
              </mc:Choice>
              <mc:Fallback>
                <p:oleObj name="Equation" r:id="rId6" imgW="3606480" imgH="431640" progId="Equation.DSMT4">
                  <p:embed/>
                  <p:pic>
                    <p:nvPicPr>
                      <p:cNvPr id="146441" name="Object 9">
                        <a:extLst>
                          <a:ext uri="{FF2B5EF4-FFF2-40B4-BE49-F238E27FC236}">
                            <a16:creationId xmlns:a16="http://schemas.microsoft.com/office/drawing/2014/main" id="{BA4F7E57-9CB1-4861-8F44-D99699EA36D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5486400"/>
                        <a:ext cx="7826375" cy="931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10">
            <a:extLst>
              <a:ext uri="{FF2B5EF4-FFF2-40B4-BE49-F238E27FC236}">
                <a16:creationId xmlns:a16="http://schemas.microsoft.com/office/drawing/2014/main" id="{51F745DE-DD77-4C88-A1B8-3ACE4EB307BD}"/>
              </a:ext>
            </a:extLst>
          </p:cNvPr>
          <p:cNvSpPr txBox="1">
            <a:spLocks noChangeArrowheads="1"/>
          </p:cNvSpPr>
          <p:nvPr/>
        </p:nvSpPr>
        <p:spPr bwMode="auto">
          <a:xfrm>
            <a:off x="1143000" y="2286000"/>
            <a:ext cx="6705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zh-CN" altLang="en-US" sz="2400" b="1" dirty="0">
                <a:solidFill>
                  <a:srgbClr val="0000FF"/>
                </a:solidFill>
                <a:latin typeface="Times New Roman" panose="02020603050405020304" pitchFamily="18" charset="0"/>
              </a:rPr>
              <a:t>解：</a:t>
            </a:r>
            <a:r>
              <a:rPr lang="zh-CN" altLang="en-US" sz="2400" b="1" dirty="0">
                <a:solidFill>
                  <a:srgbClr val="000000"/>
                </a:solidFill>
                <a:latin typeface="Times New Roman" panose="02020603050405020304" pitchFamily="18" charset="0"/>
              </a:rPr>
              <a:t>这是一个</a:t>
            </a:r>
            <a:r>
              <a:rPr lang="en-US" altLang="zh-CN" sz="2400" b="1" dirty="0">
                <a:solidFill>
                  <a:srgbClr val="FF0000"/>
                </a:solidFill>
                <a:latin typeface="Times New Roman" panose="02020603050405020304" pitchFamily="18" charset="0"/>
              </a:rPr>
              <a:t>4</a:t>
            </a:r>
            <a:r>
              <a:rPr lang="zh-CN" altLang="en-US" sz="2400" b="1" dirty="0">
                <a:solidFill>
                  <a:srgbClr val="FF0000"/>
                </a:solidFill>
                <a:latin typeface="Times New Roman" panose="02020603050405020304" pitchFamily="18" charset="0"/>
              </a:rPr>
              <a:t>重贝努里试验</a:t>
            </a:r>
            <a:r>
              <a:rPr lang="en-US" altLang="zh-CN" sz="2400" b="1" dirty="0">
                <a:solidFill>
                  <a:srgbClr val="000000"/>
                </a:solidFill>
                <a:latin typeface="Times New Roman" panose="02020603050405020304" pitchFamily="18" charset="0"/>
              </a:rPr>
              <a:t>,    </a:t>
            </a:r>
          </a:p>
          <a:p>
            <a:pPr>
              <a:spcBef>
                <a:spcPct val="0"/>
              </a:spcBef>
            </a:pPr>
            <a:r>
              <a:rPr lang="en-US" altLang="zh-CN" sz="2400" b="1" dirty="0">
                <a:solidFill>
                  <a:srgbClr val="000000"/>
                </a:solidFill>
                <a:latin typeface="Times New Roman" panose="02020603050405020304" pitchFamily="18" charset="0"/>
              </a:rPr>
              <a:t>        </a:t>
            </a:r>
            <a:r>
              <a:rPr lang="zh-CN" altLang="en-US" sz="2400" b="1" dirty="0">
                <a:solidFill>
                  <a:srgbClr val="000000"/>
                </a:solidFill>
                <a:latin typeface="Times New Roman" panose="02020603050405020304" pitchFamily="18" charset="0"/>
              </a:rPr>
              <a:t>掷每一颗骰子就是一个基本试验。</a:t>
            </a:r>
          </a:p>
        </p:txBody>
      </p:sp>
    </p:spTree>
    <p:extLst>
      <p:ext uri="{BB962C8B-B14F-4D97-AF65-F5344CB8AC3E}">
        <p14:creationId xmlns:p14="http://schemas.microsoft.com/office/powerpoint/2010/main" val="171824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anim calcmode="lin" valueType="num">
                                      <p:cBhvr>
                                        <p:cTn id="13" dur="500" fill="hold"/>
                                        <p:tgtEl>
                                          <p:spTgt spid="10"/>
                                        </p:tgtEl>
                                        <p:attrNameLst>
                                          <p:attrName>ppt_x</p:attrName>
                                        </p:attrNameLst>
                                      </p:cBhvr>
                                      <p:tavLst>
                                        <p:tav tm="0">
                                          <p:val>
                                            <p:strVal val="#ppt_x"/>
                                          </p:val>
                                        </p:tav>
                                        <p:tav tm="100000">
                                          <p:val>
                                            <p:strVal val="#ppt_x"/>
                                          </p:val>
                                        </p:tav>
                                      </p:tavLst>
                                    </p:anim>
                                    <p:anim calcmode="lin" valueType="num">
                                      <p:cBhvr>
                                        <p:cTn id="14" dur="450" decel="100000" fill="hold"/>
                                        <p:tgtEl>
                                          <p:spTgt spid="10"/>
                                        </p:tgtEl>
                                        <p:attrNameLst>
                                          <p:attrName>ppt_y</p:attrName>
                                        </p:attrNameLst>
                                      </p:cBhvr>
                                      <p:tavLst>
                                        <p:tav tm="0">
                                          <p:val>
                                            <p:strVal val="#ppt_y+1"/>
                                          </p:val>
                                        </p:tav>
                                        <p:tav tm="100000">
                                          <p:val>
                                            <p:strVal val="#ppt_y-.03"/>
                                          </p:val>
                                        </p:tav>
                                      </p:tavLst>
                                    </p:anim>
                                    <p:anim calcmode="lin" valueType="num">
                                      <p:cBhvr>
                                        <p:cTn id="15" dur="50" accel="100000" fill="hold">
                                          <p:stCondLst>
                                            <p:cond delay="45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dissolv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P spid="7" grpId="0" autoUpdateAnimBg="0"/>
      <p:bldP spid="10"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6F2937-6116-4667-8A03-A7A5C880F6E2}"/>
              </a:ext>
            </a:extLst>
          </p:cNvPr>
          <p:cNvSpPr>
            <a:spLocks noGrp="1"/>
          </p:cNvSpPr>
          <p:nvPr>
            <p:ph type="title"/>
          </p:nvPr>
        </p:nvSpPr>
        <p:spPr/>
        <p:txBody>
          <a:bodyPr/>
          <a:lstStyle/>
          <a:p>
            <a:r>
              <a:rPr lang="zh-CN" altLang="en-US" dirty="0"/>
              <a:t>提纲</a:t>
            </a:r>
          </a:p>
        </p:txBody>
      </p:sp>
      <p:sp>
        <p:nvSpPr>
          <p:cNvPr id="3" name="内容占位符 2">
            <a:extLst>
              <a:ext uri="{FF2B5EF4-FFF2-40B4-BE49-F238E27FC236}">
                <a16:creationId xmlns:a16="http://schemas.microsoft.com/office/drawing/2014/main" id="{7BFE1A70-93F2-4C21-BCA1-F5B6EF799FE9}"/>
              </a:ext>
            </a:extLst>
          </p:cNvPr>
          <p:cNvSpPr>
            <a:spLocks noGrp="1"/>
          </p:cNvSpPr>
          <p:nvPr>
            <p:ph idx="1"/>
          </p:nvPr>
        </p:nvSpPr>
        <p:spPr/>
        <p:txBody>
          <a:bodyPr/>
          <a:lstStyle/>
          <a:p>
            <a:r>
              <a:rPr lang="en-US" altLang="zh-CN" dirty="0"/>
              <a:t>3.1 </a:t>
            </a:r>
            <a:r>
              <a:rPr lang="zh-CN" altLang="en-US" dirty="0"/>
              <a:t>概率论学科概述</a:t>
            </a:r>
            <a:endParaRPr lang="en-US" altLang="zh-CN" dirty="0"/>
          </a:p>
          <a:p>
            <a:r>
              <a:rPr lang="en-US" altLang="zh-CN" dirty="0">
                <a:solidFill>
                  <a:schemeClr val="tx1">
                    <a:lumMod val="95000"/>
                    <a:lumOff val="5000"/>
                  </a:schemeClr>
                </a:solidFill>
              </a:rPr>
              <a:t>3.2 </a:t>
            </a:r>
            <a:r>
              <a:rPr lang="zh-CN" altLang="en-US" dirty="0">
                <a:solidFill>
                  <a:schemeClr val="tx1">
                    <a:lumMod val="95000"/>
                    <a:lumOff val="5000"/>
                  </a:schemeClr>
                </a:solidFill>
              </a:rPr>
              <a:t>随机事件与概率</a:t>
            </a:r>
            <a:endParaRPr lang="en-US" altLang="zh-CN" dirty="0">
              <a:solidFill>
                <a:schemeClr val="tx1">
                  <a:lumMod val="95000"/>
                  <a:lumOff val="5000"/>
                </a:schemeClr>
              </a:solidFill>
            </a:endParaRPr>
          </a:p>
          <a:p>
            <a:r>
              <a:rPr lang="en-US" altLang="zh-CN" dirty="0"/>
              <a:t>3.3 </a:t>
            </a:r>
            <a:r>
              <a:rPr lang="zh-CN" altLang="en-US" dirty="0"/>
              <a:t>条件概率与独立性</a:t>
            </a:r>
            <a:endParaRPr lang="en-US" altLang="zh-CN" dirty="0"/>
          </a:p>
          <a:p>
            <a:r>
              <a:rPr lang="en-US" altLang="zh-CN" dirty="0">
                <a:solidFill>
                  <a:srgbClr val="FF0000"/>
                </a:solidFill>
              </a:rPr>
              <a:t>3.4 </a:t>
            </a:r>
            <a:r>
              <a:rPr lang="zh-CN" altLang="en-US" dirty="0">
                <a:solidFill>
                  <a:srgbClr val="FF0000"/>
                </a:solidFill>
              </a:rPr>
              <a:t>随机变量</a:t>
            </a:r>
            <a:endParaRPr lang="en-US" altLang="zh-CN" dirty="0">
              <a:solidFill>
                <a:srgbClr val="FF0000"/>
              </a:solidFill>
            </a:endParaRPr>
          </a:p>
          <a:p>
            <a:r>
              <a:rPr lang="en-US" altLang="zh-CN" dirty="0"/>
              <a:t>3.5 </a:t>
            </a:r>
            <a:r>
              <a:rPr lang="zh-CN" altLang="en-US" dirty="0"/>
              <a:t>多维随机变量</a:t>
            </a:r>
            <a:endParaRPr lang="en-US" altLang="zh-CN" dirty="0"/>
          </a:p>
          <a:p>
            <a:endParaRPr lang="en-US" altLang="zh-CN" dirty="0">
              <a:solidFill>
                <a:srgbClr val="FF0000"/>
              </a:solidFill>
            </a:endParaRPr>
          </a:p>
          <a:p>
            <a:endParaRPr lang="zh-CN" altLang="en-US" dirty="0"/>
          </a:p>
        </p:txBody>
      </p:sp>
    </p:spTree>
    <p:extLst>
      <p:ext uri="{BB962C8B-B14F-4D97-AF65-F5344CB8AC3E}">
        <p14:creationId xmlns:p14="http://schemas.microsoft.com/office/powerpoint/2010/main" val="11336884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D0629E-B628-469C-8754-CE71E51CBB0D}"/>
              </a:ext>
            </a:extLst>
          </p:cNvPr>
          <p:cNvSpPr>
            <a:spLocks noGrp="1"/>
          </p:cNvSpPr>
          <p:nvPr>
            <p:ph type="title"/>
          </p:nvPr>
        </p:nvSpPr>
        <p:spPr/>
        <p:txBody>
          <a:bodyPr/>
          <a:lstStyle/>
          <a:p>
            <a:r>
              <a:rPr lang="en-US" altLang="zh-CN" dirty="0"/>
              <a:t>3.4 </a:t>
            </a:r>
            <a:r>
              <a:rPr lang="zh-CN" altLang="en-US" dirty="0"/>
              <a:t>随机变量</a:t>
            </a:r>
          </a:p>
        </p:txBody>
      </p:sp>
      <p:sp>
        <p:nvSpPr>
          <p:cNvPr id="3" name="内容占位符 2">
            <a:extLst>
              <a:ext uri="{FF2B5EF4-FFF2-40B4-BE49-F238E27FC236}">
                <a16:creationId xmlns:a16="http://schemas.microsoft.com/office/drawing/2014/main" id="{8C70A081-5DA2-4FE8-9C19-6DEA4FAA5345}"/>
              </a:ext>
            </a:extLst>
          </p:cNvPr>
          <p:cNvSpPr>
            <a:spLocks noGrp="1"/>
          </p:cNvSpPr>
          <p:nvPr>
            <p:ph idx="1"/>
          </p:nvPr>
        </p:nvSpPr>
        <p:spPr/>
        <p:txBody>
          <a:bodyPr/>
          <a:lstStyle/>
          <a:p>
            <a:r>
              <a:rPr lang="en-US" altLang="zh-CN" dirty="0"/>
              <a:t>3.4-1 </a:t>
            </a:r>
            <a:r>
              <a:rPr kumimoji="1" lang="zh-CN" altLang="en-US" dirty="0">
                <a:latin typeface="楷体_GB2312" pitchFamily="49" charset="-122"/>
              </a:rPr>
              <a:t>随机变量</a:t>
            </a:r>
            <a:endParaRPr kumimoji="1" lang="en-US" altLang="zh-CN" dirty="0">
              <a:latin typeface="楷体_GB2312" pitchFamily="49" charset="-122"/>
            </a:endParaRPr>
          </a:p>
          <a:p>
            <a:r>
              <a:rPr kumimoji="1" lang="en-US" altLang="zh-CN" dirty="0"/>
              <a:t>3.4-2 </a:t>
            </a:r>
            <a:r>
              <a:rPr kumimoji="1" lang="zh-CN" altLang="en-US" dirty="0"/>
              <a:t>分布函数</a:t>
            </a:r>
            <a:endParaRPr kumimoji="1" lang="en-US" altLang="zh-CN" dirty="0"/>
          </a:p>
          <a:p>
            <a:r>
              <a:rPr lang="en-US" altLang="zh-CN" dirty="0"/>
              <a:t>3.4-3 </a:t>
            </a:r>
            <a:r>
              <a:rPr lang="zh-CN" altLang="en-US" dirty="0"/>
              <a:t>离散型随机变量及其分布</a:t>
            </a:r>
            <a:endParaRPr lang="en-US" altLang="zh-CN" dirty="0"/>
          </a:p>
          <a:p>
            <a:r>
              <a:rPr lang="en-US" altLang="zh-CN" dirty="0"/>
              <a:t>3.4-4 </a:t>
            </a:r>
            <a:r>
              <a:rPr lang="zh-CN" altLang="en-US" dirty="0"/>
              <a:t>连续型随机变量及其概率密度</a:t>
            </a:r>
            <a:endParaRPr lang="en-US" altLang="zh-CN" dirty="0"/>
          </a:p>
          <a:p>
            <a:r>
              <a:rPr lang="en-US" altLang="zh-CN" dirty="0"/>
              <a:t>3.4-5 </a:t>
            </a:r>
            <a:r>
              <a:rPr lang="zh-CN" altLang="en-US" dirty="0"/>
              <a:t>随机变量函数的分布</a:t>
            </a:r>
          </a:p>
        </p:txBody>
      </p:sp>
    </p:spTree>
    <p:extLst>
      <p:ext uri="{BB962C8B-B14F-4D97-AF65-F5344CB8AC3E}">
        <p14:creationId xmlns:p14="http://schemas.microsoft.com/office/powerpoint/2010/main" val="264264302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3EEAAE-230F-4332-AE94-C85AA39EFA62}"/>
              </a:ext>
            </a:extLst>
          </p:cNvPr>
          <p:cNvSpPr>
            <a:spLocks noGrp="1"/>
          </p:cNvSpPr>
          <p:nvPr>
            <p:ph type="title"/>
          </p:nvPr>
        </p:nvSpPr>
        <p:spPr/>
        <p:txBody>
          <a:bodyPr/>
          <a:lstStyle/>
          <a:p>
            <a:r>
              <a:rPr lang="en-US" altLang="zh-CN" dirty="0"/>
              <a:t>3.4-1 </a:t>
            </a:r>
            <a:r>
              <a:rPr lang="zh-CN" altLang="en-US" dirty="0"/>
              <a:t>随机变量</a:t>
            </a:r>
          </a:p>
        </p:txBody>
      </p:sp>
      <p:sp>
        <p:nvSpPr>
          <p:cNvPr id="3" name="内容占位符 2">
            <a:extLst>
              <a:ext uri="{FF2B5EF4-FFF2-40B4-BE49-F238E27FC236}">
                <a16:creationId xmlns:a16="http://schemas.microsoft.com/office/drawing/2014/main" id="{44EFCD44-D0DE-4BBC-AEE5-161C873F86B2}"/>
              </a:ext>
            </a:extLst>
          </p:cNvPr>
          <p:cNvSpPr>
            <a:spLocks noGrp="1"/>
          </p:cNvSpPr>
          <p:nvPr>
            <p:ph idx="1"/>
          </p:nvPr>
        </p:nvSpPr>
        <p:spPr/>
        <p:txBody>
          <a:bodyPr/>
          <a:lstStyle/>
          <a:p>
            <a:r>
              <a:rPr kumimoji="1" lang="zh-CN" altLang="en-US" dirty="0">
                <a:solidFill>
                  <a:srgbClr val="FF0000"/>
                </a:solidFill>
                <a:latin typeface="楷体_GB2312" pitchFamily="49" charset="-122"/>
                <a:ea typeface="楷体_GB2312" pitchFamily="49" charset="-122"/>
              </a:rPr>
              <a:t>随机变量概念的产生</a:t>
            </a:r>
            <a:endParaRPr kumimoji="1" lang="en-US" altLang="zh-CN" dirty="0">
              <a:solidFill>
                <a:srgbClr val="FF0000"/>
              </a:solidFill>
              <a:latin typeface="楷体_GB2312" pitchFamily="49" charset="-122"/>
              <a:ea typeface="楷体_GB2312" pitchFamily="49" charset="-122"/>
            </a:endParaRPr>
          </a:p>
          <a:p>
            <a:pPr lvl="1"/>
            <a:r>
              <a:rPr lang="zh-CN" altLang="en-US" sz="2000" b="1" dirty="0">
                <a:solidFill>
                  <a:srgbClr val="000000"/>
                </a:solidFill>
                <a:latin typeface="楷体_GB2312" pitchFamily="49" charset="-122"/>
                <a:ea typeface="楷体_GB2312" pitchFamily="49" charset="-122"/>
              </a:rPr>
              <a:t>上节中，</a:t>
            </a:r>
            <a:r>
              <a:rPr kumimoji="1" lang="zh-CN" altLang="en-US" sz="2000" b="1" dirty="0">
                <a:solidFill>
                  <a:srgbClr val="000000"/>
                </a:solidFill>
                <a:latin typeface="楷体_GB2312" pitchFamily="49" charset="-122"/>
                <a:ea typeface="楷体_GB2312" pitchFamily="49" charset="-122"/>
              </a:rPr>
              <a:t>随机试验的结果是用</a:t>
            </a:r>
            <a:r>
              <a:rPr kumimoji="1" lang="zh-CN" altLang="en-US" sz="2000" b="1" dirty="0">
                <a:solidFill>
                  <a:srgbClr val="0000FF"/>
                </a:solidFill>
                <a:latin typeface="楷体_GB2312" pitchFamily="49" charset="-122"/>
                <a:ea typeface="楷体_GB2312" pitchFamily="49" charset="-122"/>
              </a:rPr>
              <a:t>基本事件</a:t>
            </a:r>
            <a:r>
              <a:rPr kumimoji="1" lang="zh-CN" altLang="en-US" sz="2000" b="1" dirty="0">
                <a:latin typeface="楷体_GB2312" pitchFamily="49" charset="-122"/>
                <a:ea typeface="楷体_GB2312" pitchFamily="49" charset="-122"/>
              </a:rPr>
              <a:t>的集合</a:t>
            </a:r>
            <a:r>
              <a:rPr kumimoji="1" lang="zh-CN" altLang="en-US" sz="2000" b="1" dirty="0">
                <a:solidFill>
                  <a:srgbClr val="000000"/>
                </a:solidFill>
                <a:latin typeface="楷体_GB2312" pitchFamily="49" charset="-122"/>
                <a:ea typeface="楷体_GB2312" pitchFamily="49" charset="-122"/>
              </a:rPr>
              <a:t>表示。</a:t>
            </a:r>
            <a:endParaRPr kumimoji="1" lang="zh-CN" altLang="en-US" sz="2000" dirty="0">
              <a:solidFill>
                <a:srgbClr val="FF0000"/>
              </a:solidFill>
              <a:latin typeface="楷体_GB2312" pitchFamily="49" charset="-122"/>
              <a:ea typeface="楷体_GB2312" pitchFamily="49" charset="-122"/>
            </a:endParaRPr>
          </a:p>
          <a:p>
            <a:pPr lvl="1"/>
            <a:r>
              <a:rPr kumimoji="1" lang="zh-CN" altLang="en-US" sz="2000" b="1" dirty="0">
                <a:solidFill>
                  <a:srgbClr val="000000"/>
                </a:solidFill>
                <a:latin typeface="楷体_GB2312" pitchFamily="49" charset="-122"/>
                <a:ea typeface="楷体_GB2312" pitchFamily="49" charset="-122"/>
              </a:rPr>
              <a:t> 在实际问题中，随机试验的结果还可以用</a:t>
            </a:r>
            <a:r>
              <a:rPr kumimoji="1" lang="zh-CN" altLang="en-US" sz="2000" b="1" dirty="0">
                <a:solidFill>
                  <a:srgbClr val="FF0000"/>
                </a:solidFill>
                <a:latin typeface="楷体_GB2312" pitchFamily="49" charset="-122"/>
                <a:ea typeface="楷体_GB2312" pitchFamily="49" charset="-122"/>
              </a:rPr>
              <a:t>数量</a:t>
            </a:r>
            <a:r>
              <a:rPr kumimoji="1" lang="zh-CN" altLang="en-US" sz="2000" b="1" dirty="0">
                <a:solidFill>
                  <a:srgbClr val="000000"/>
                </a:solidFill>
                <a:latin typeface="楷体_GB2312" pitchFamily="49" charset="-122"/>
                <a:ea typeface="楷体_GB2312" pitchFamily="49" charset="-122"/>
              </a:rPr>
              <a:t>来表示，由此导致了随机变量的产生。</a:t>
            </a:r>
            <a:endParaRPr kumimoji="1" lang="en-US" altLang="zh-CN" sz="2000" b="1" dirty="0">
              <a:solidFill>
                <a:srgbClr val="000000"/>
              </a:solidFill>
              <a:latin typeface="楷体_GB2312" pitchFamily="49" charset="-122"/>
              <a:ea typeface="楷体_GB2312" pitchFamily="49" charset="-122"/>
            </a:endParaRPr>
          </a:p>
          <a:p>
            <a:pPr lvl="1"/>
            <a:r>
              <a:rPr kumimoji="1" lang="zh-CN" altLang="en-US" sz="2000" b="1" dirty="0">
                <a:solidFill>
                  <a:srgbClr val="000000"/>
                </a:solidFill>
                <a:latin typeface="楷体_GB2312" pitchFamily="49" charset="-122"/>
                <a:ea typeface="楷体_GB2312" pitchFamily="49" charset="-122"/>
              </a:rPr>
              <a:t>为了更好的揭示随机现象的规律性并利用数学工具描述其规律，我们常常</a:t>
            </a:r>
            <a:r>
              <a:rPr kumimoji="1" lang="zh-CN" altLang="en-US" sz="2000" b="1" dirty="0">
                <a:solidFill>
                  <a:srgbClr val="FF0000"/>
                </a:solidFill>
                <a:latin typeface="楷体_GB2312" pitchFamily="49" charset="-122"/>
                <a:ea typeface="楷体_GB2312" pitchFamily="49" charset="-122"/>
              </a:rPr>
              <a:t>引入变量</a:t>
            </a:r>
            <a:r>
              <a:rPr kumimoji="1" lang="zh-CN" altLang="en-US" sz="2000" b="1" dirty="0">
                <a:solidFill>
                  <a:srgbClr val="000000"/>
                </a:solidFill>
                <a:latin typeface="楷体_GB2312" pitchFamily="49" charset="-122"/>
                <a:ea typeface="楷体_GB2312" pitchFamily="49" charset="-122"/>
              </a:rPr>
              <a:t>来描述随机试验的不同结果，这就产生了</a:t>
            </a:r>
            <a:r>
              <a:rPr kumimoji="1" lang="zh-CN" altLang="en-US" sz="2000" b="1" dirty="0">
                <a:solidFill>
                  <a:srgbClr val="FF0000"/>
                </a:solidFill>
                <a:latin typeface="楷体_GB2312" pitchFamily="49" charset="-122"/>
                <a:ea typeface="楷体_GB2312" pitchFamily="49" charset="-122"/>
              </a:rPr>
              <a:t>随机变量</a:t>
            </a:r>
            <a:r>
              <a:rPr kumimoji="1" lang="zh-CN" altLang="en-US" sz="2000" b="1" dirty="0">
                <a:solidFill>
                  <a:srgbClr val="000000"/>
                </a:solidFill>
                <a:latin typeface="楷体_GB2312" pitchFamily="49" charset="-122"/>
                <a:ea typeface="楷体_GB2312" pitchFamily="49" charset="-122"/>
              </a:rPr>
              <a:t>的概念。</a:t>
            </a:r>
            <a:endParaRPr kumimoji="1" lang="en-US" altLang="zh-CN" sz="2000" b="1" dirty="0">
              <a:solidFill>
                <a:srgbClr val="000000"/>
              </a:solidFill>
              <a:latin typeface="楷体_GB2312" pitchFamily="49" charset="-122"/>
              <a:ea typeface="楷体_GB2312" pitchFamily="49" charset="-122"/>
            </a:endParaRPr>
          </a:p>
          <a:p>
            <a:pPr lvl="1"/>
            <a:r>
              <a:rPr kumimoji="1" lang="zh-CN" altLang="en-US" sz="2000" b="1" dirty="0">
                <a:solidFill>
                  <a:srgbClr val="000000"/>
                </a:solidFill>
                <a:latin typeface="楷体_GB2312" pitchFamily="49" charset="-122"/>
                <a:ea typeface="楷体_GB2312" pitchFamily="49" charset="-122"/>
              </a:rPr>
              <a:t>一方面，有些试验，其结果与数有关</a:t>
            </a:r>
            <a:r>
              <a:rPr kumimoji="1" lang="en-US" altLang="zh-CN" sz="2000" b="1" dirty="0">
                <a:solidFill>
                  <a:srgbClr val="000000"/>
                </a:solidFill>
                <a:latin typeface="楷体_GB2312" pitchFamily="49" charset="-122"/>
                <a:ea typeface="楷体_GB2312" pitchFamily="49" charset="-122"/>
              </a:rPr>
              <a:t>(</a:t>
            </a:r>
            <a:r>
              <a:rPr kumimoji="1" lang="zh-CN" altLang="en-US" sz="2000" b="1" dirty="0">
                <a:solidFill>
                  <a:srgbClr val="000000"/>
                </a:solidFill>
                <a:latin typeface="楷体_GB2312" pitchFamily="49" charset="-122"/>
                <a:ea typeface="楷体_GB2312" pitchFamily="49" charset="-122"/>
              </a:rPr>
              <a:t>试验结果就是一个数</a:t>
            </a:r>
            <a:r>
              <a:rPr kumimoji="1" lang="en-US" altLang="zh-CN" sz="2000" b="1" dirty="0">
                <a:solidFill>
                  <a:srgbClr val="000000"/>
                </a:solidFill>
                <a:latin typeface="楷体_GB2312" pitchFamily="49" charset="-122"/>
                <a:ea typeface="楷体_GB2312" pitchFamily="49" charset="-122"/>
              </a:rPr>
              <a:t>)</a:t>
            </a:r>
            <a:r>
              <a:rPr kumimoji="1" lang="zh-CN" altLang="en-US" sz="2000" b="1" dirty="0">
                <a:solidFill>
                  <a:srgbClr val="000000"/>
                </a:solidFill>
                <a:latin typeface="楷体_GB2312" pitchFamily="49" charset="-122"/>
                <a:ea typeface="楷体_GB2312" pitchFamily="49" charset="-122"/>
              </a:rPr>
              <a:t>；另一方面，有些试验，其结果看起来与数值无关，但可引进一个变量来表示试验的各种结果。即试验结果可以</a:t>
            </a:r>
            <a:r>
              <a:rPr kumimoji="1" lang="zh-CN" altLang="en-US" sz="2000" b="1" dirty="0">
                <a:solidFill>
                  <a:srgbClr val="0000FF"/>
                </a:solidFill>
                <a:latin typeface="楷体_GB2312" pitchFamily="49" charset="-122"/>
                <a:ea typeface="楷体_GB2312" pitchFamily="49" charset="-122"/>
              </a:rPr>
              <a:t>数值化</a:t>
            </a:r>
            <a:r>
              <a:rPr kumimoji="1" lang="zh-CN" altLang="en-US" sz="2400" b="1" dirty="0">
                <a:solidFill>
                  <a:srgbClr val="000000"/>
                </a:solidFill>
                <a:latin typeface="楷体_GB2312" pitchFamily="49" charset="-122"/>
                <a:ea typeface="楷体_GB2312" pitchFamily="49" charset="-122"/>
              </a:rPr>
              <a:t>。</a:t>
            </a:r>
            <a:endParaRPr kumimoji="1" lang="zh-CN" altLang="en-US" sz="2400" dirty="0">
              <a:solidFill>
                <a:srgbClr val="000000"/>
              </a:solidFill>
              <a:latin typeface="楷体_GB2312" pitchFamily="49" charset="-122"/>
              <a:ea typeface="楷体_GB2312" pitchFamily="49" charset="-122"/>
            </a:endParaRPr>
          </a:p>
          <a:p>
            <a:pPr lvl="1"/>
            <a:endParaRPr lang="zh-CN" altLang="en-US" dirty="0"/>
          </a:p>
        </p:txBody>
      </p:sp>
      <p:sp>
        <p:nvSpPr>
          <p:cNvPr id="6" name="Rectangle 5">
            <a:extLst>
              <a:ext uri="{FF2B5EF4-FFF2-40B4-BE49-F238E27FC236}">
                <a16:creationId xmlns:a16="http://schemas.microsoft.com/office/drawing/2014/main" id="{02E1BA04-F6FC-4EC8-BEE8-4DADA3BA0173}"/>
              </a:ext>
            </a:extLst>
          </p:cNvPr>
          <p:cNvSpPr>
            <a:spLocks noChangeArrowheads="1"/>
          </p:cNvSpPr>
          <p:nvPr/>
        </p:nvSpPr>
        <p:spPr bwMode="auto">
          <a:xfrm>
            <a:off x="914400" y="4191000"/>
            <a:ext cx="7391400" cy="565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sz="2800" b="1" dirty="0">
                <a:latin typeface="楷体_GB2312" pitchFamily="49" charset="-122"/>
                <a:ea typeface="楷体_GB2312" pitchFamily="49" charset="-122"/>
              </a:rPr>
              <a:t>    </a:t>
            </a:r>
            <a:endParaRPr kumimoji="1" lang="zh-CN" altLang="en-US" sz="2800" b="1" dirty="0">
              <a:solidFill>
                <a:srgbClr val="000000"/>
              </a:solidFill>
              <a:latin typeface="楷体_GB2312" pitchFamily="49" charset="-122"/>
              <a:ea typeface="楷体_GB2312" pitchFamily="49" charset="-122"/>
            </a:endParaRPr>
          </a:p>
        </p:txBody>
      </p:sp>
    </p:spTree>
    <p:extLst>
      <p:ext uri="{BB962C8B-B14F-4D97-AF65-F5344CB8AC3E}">
        <p14:creationId xmlns:p14="http://schemas.microsoft.com/office/powerpoint/2010/main" val="3851021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FAB508-0EF5-4AF9-8BD4-EAADDE733198}"/>
              </a:ext>
            </a:extLst>
          </p:cNvPr>
          <p:cNvSpPr>
            <a:spLocks noGrp="1"/>
          </p:cNvSpPr>
          <p:nvPr>
            <p:ph type="title"/>
          </p:nvPr>
        </p:nvSpPr>
        <p:spPr>
          <a:xfrm>
            <a:off x="57470" y="17415"/>
            <a:ext cx="7867440" cy="279116"/>
          </a:xfrm>
        </p:spPr>
        <p:txBody>
          <a:bodyPr/>
          <a:lstStyle/>
          <a:p>
            <a:r>
              <a:rPr lang="en-US" altLang="zh-CN" dirty="0"/>
              <a:t>3.4-1 </a:t>
            </a:r>
            <a:r>
              <a:rPr lang="zh-CN" altLang="en-US" dirty="0"/>
              <a:t>随机变量</a:t>
            </a:r>
          </a:p>
        </p:txBody>
      </p:sp>
      <p:sp>
        <p:nvSpPr>
          <p:cNvPr id="3" name="内容占位符 2">
            <a:extLst>
              <a:ext uri="{FF2B5EF4-FFF2-40B4-BE49-F238E27FC236}">
                <a16:creationId xmlns:a16="http://schemas.microsoft.com/office/drawing/2014/main" id="{5F51D97F-3393-4C11-8F8C-F43FF9D5C877}"/>
              </a:ext>
            </a:extLst>
          </p:cNvPr>
          <p:cNvSpPr>
            <a:spLocks noGrp="1"/>
          </p:cNvSpPr>
          <p:nvPr>
            <p:ph idx="1"/>
          </p:nvPr>
        </p:nvSpPr>
        <p:spPr/>
        <p:txBody>
          <a:bodyPr/>
          <a:lstStyle/>
          <a:p>
            <a:endParaRPr lang="zh-CN" altLang="en-US" dirty="0"/>
          </a:p>
        </p:txBody>
      </p:sp>
      <p:sp>
        <p:nvSpPr>
          <p:cNvPr id="4" name="Text Box 4">
            <a:extLst>
              <a:ext uri="{FF2B5EF4-FFF2-40B4-BE49-F238E27FC236}">
                <a16:creationId xmlns:a16="http://schemas.microsoft.com/office/drawing/2014/main" id="{61BC66FA-C122-4DE2-8442-53ECD4CD65B7}"/>
              </a:ext>
            </a:extLst>
          </p:cNvPr>
          <p:cNvSpPr txBox="1">
            <a:spLocks noChangeArrowheads="1"/>
          </p:cNvSpPr>
          <p:nvPr/>
        </p:nvSpPr>
        <p:spPr bwMode="auto">
          <a:xfrm>
            <a:off x="381110" y="838268"/>
            <a:ext cx="7543800"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zh-CN" altLang="en-US" sz="3200" b="1" dirty="0">
                <a:solidFill>
                  <a:srgbClr val="FF0000"/>
                </a:solidFill>
              </a:rPr>
              <a:t>试验结果看起来与数值无关，但可引进一个变量来表示试验的各种结果的例子</a:t>
            </a:r>
          </a:p>
        </p:txBody>
      </p:sp>
      <p:sp>
        <p:nvSpPr>
          <p:cNvPr id="5" name="Text Box 11">
            <a:extLst>
              <a:ext uri="{FF2B5EF4-FFF2-40B4-BE49-F238E27FC236}">
                <a16:creationId xmlns:a16="http://schemas.microsoft.com/office/drawing/2014/main" id="{BF4ADB49-6A70-462C-885A-05BF9C65FF47}"/>
              </a:ext>
            </a:extLst>
          </p:cNvPr>
          <p:cNvSpPr txBox="1">
            <a:spLocks noChangeArrowheads="1"/>
          </p:cNvSpPr>
          <p:nvPr/>
        </p:nvSpPr>
        <p:spPr bwMode="auto">
          <a:xfrm>
            <a:off x="457310" y="2133668"/>
            <a:ext cx="7940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0000FF"/>
                </a:solidFill>
                <a:latin typeface="楷体_GB2312" pitchFamily="49" charset="-122"/>
                <a:ea typeface="楷体_GB2312" pitchFamily="49" charset="-122"/>
              </a:rPr>
              <a:t>例</a:t>
            </a:r>
            <a:r>
              <a:rPr kumimoji="1" lang="en-US" altLang="zh-CN" sz="2800" b="1" dirty="0">
                <a:solidFill>
                  <a:srgbClr val="0000FF"/>
                </a:solidFill>
                <a:latin typeface="楷体_GB2312" pitchFamily="49" charset="-122"/>
                <a:ea typeface="楷体_GB2312" pitchFamily="49" charset="-122"/>
              </a:rPr>
              <a:t>1</a:t>
            </a:r>
            <a:r>
              <a:rPr kumimoji="1" lang="en-US" altLang="zh-CN" sz="2800" b="1" dirty="0">
                <a:solidFill>
                  <a:srgbClr val="000000"/>
                </a:solidFill>
                <a:latin typeface="楷体_GB2312" pitchFamily="49" charset="-122"/>
                <a:ea typeface="楷体_GB2312" pitchFamily="49" charset="-122"/>
              </a:rPr>
              <a:t> </a:t>
            </a:r>
            <a:r>
              <a:rPr kumimoji="1" lang="zh-CN" altLang="en-US" sz="2800" b="1" dirty="0">
                <a:solidFill>
                  <a:srgbClr val="000000"/>
                </a:solidFill>
                <a:latin typeface="楷体_GB2312" pitchFamily="49" charset="-122"/>
                <a:ea typeface="楷体_GB2312" pitchFamily="49" charset="-122"/>
              </a:rPr>
              <a:t>抛一枚硬币</a:t>
            </a:r>
            <a:r>
              <a:rPr kumimoji="1" lang="en-US" altLang="zh-CN" sz="2800" b="1" dirty="0">
                <a:solidFill>
                  <a:srgbClr val="000000"/>
                </a:solidFill>
                <a:latin typeface="楷体_GB2312" pitchFamily="49" charset="-122"/>
                <a:ea typeface="楷体_GB2312" pitchFamily="49" charset="-122"/>
              </a:rPr>
              <a:t>,</a:t>
            </a:r>
            <a:r>
              <a:rPr kumimoji="1" lang="zh-CN" altLang="en-US" sz="2800" b="1" dirty="0">
                <a:solidFill>
                  <a:srgbClr val="000000"/>
                </a:solidFill>
                <a:latin typeface="楷体_GB2312" pitchFamily="49" charset="-122"/>
                <a:ea typeface="楷体_GB2312" pitchFamily="49" charset="-122"/>
              </a:rPr>
              <a:t>观察正面</a:t>
            </a:r>
            <a:r>
              <a:rPr kumimoji="1" lang="el-GR" altLang="zh-CN" sz="2800" b="1" i="1" dirty="0">
                <a:solidFill>
                  <a:srgbClr val="000000"/>
                </a:solidFill>
                <a:latin typeface="楷体_GB2312" pitchFamily="49" charset="-122"/>
                <a:ea typeface="楷体_GB2312" pitchFamily="49" charset="-122"/>
                <a:sym typeface="Symbol" panose="05050102010706020507" pitchFamily="18" charset="2"/>
              </a:rPr>
              <a:t></a:t>
            </a:r>
            <a:r>
              <a:rPr kumimoji="1" lang="en-US" altLang="zh-CN" sz="2800" b="1" baseline="-25000" dirty="0">
                <a:solidFill>
                  <a:srgbClr val="000000"/>
                </a:solidFill>
                <a:latin typeface="楷体_GB2312" pitchFamily="49" charset="-122"/>
                <a:ea typeface="楷体_GB2312" pitchFamily="49" charset="-122"/>
              </a:rPr>
              <a:t>1</a:t>
            </a:r>
            <a:r>
              <a:rPr kumimoji="1" lang="en-US" altLang="zh-CN" sz="2800" b="1" dirty="0">
                <a:solidFill>
                  <a:srgbClr val="000000"/>
                </a:solidFill>
                <a:latin typeface="楷体_GB2312" pitchFamily="49" charset="-122"/>
                <a:ea typeface="楷体_GB2312" pitchFamily="49" charset="-122"/>
              </a:rPr>
              <a:t>,</a:t>
            </a:r>
            <a:r>
              <a:rPr kumimoji="1" lang="zh-CN" altLang="en-US" sz="2800" b="1" dirty="0">
                <a:solidFill>
                  <a:srgbClr val="000000"/>
                </a:solidFill>
                <a:latin typeface="楷体_GB2312" pitchFamily="49" charset="-122"/>
                <a:ea typeface="楷体_GB2312" pitchFamily="49" charset="-122"/>
              </a:rPr>
              <a:t>反面</a:t>
            </a:r>
            <a:r>
              <a:rPr kumimoji="1" lang="el-GR" altLang="zh-CN" sz="2800" b="1" i="1" dirty="0">
                <a:solidFill>
                  <a:srgbClr val="000000"/>
                </a:solidFill>
                <a:latin typeface="楷体_GB2312" pitchFamily="49" charset="-122"/>
                <a:ea typeface="楷体_GB2312" pitchFamily="49" charset="-122"/>
                <a:sym typeface="Symbol" panose="05050102010706020507" pitchFamily="18" charset="2"/>
              </a:rPr>
              <a:t></a:t>
            </a:r>
            <a:r>
              <a:rPr kumimoji="1" lang="en-US" altLang="zh-CN" sz="2800" b="1" baseline="-25000" dirty="0">
                <a:solidFill>
                  <a:srgbClr val="000000"/>
                </a:solidFill>
                <a:latin typeface="楷体_GB2312" pitchFamily="49" charset="-122"/>
                <a:ea typeface="楷体_GB2312" pitchFamily="49" charset="-122"/>
              </a:rPr>
              <a:t>2</a:t>
            </a:r>
            <a:r>
              <a:rPr kumimoji="1" lang="zh-CN" altLang="en-US" sz="2800" b="1" dirty="0">
                <a:solidFill>
                  <a:srgbClr val="000000"/>
                </a:solidFill>
                <a:latin typeface="楷体_GB2312" pitchFamily="49" charset="-122"/>
                <a:ea typeface="楷体_GB2312" pitchFamily="49" charset="-122"/>
              </a:rPr>
              <a:t>出现的情况</a:t>
            </a:r>
            <a:r>
              <a:rPr kumimoji="1" lang="en-US" altLang="zh-CN" sz="2800" b="1" dirty="0">
                <a:solidFill>
                  <a:srgbClr val="000000"/>
                </a:solidFill>
                <a:latin typeface="楷体_GB2312" pitchFamily="49" charset="-122"/>
                <a:ea typeface="楷体_GB2312" pitchFamily="49" charset="-122"/>
              </a:rPr>
              <a:t>:</a:t>
            </a:r>
          </a:p>
        </p:txBody>
      </p:sp>
      <p:sp>
        <p:nvSpPr>
          <p:cNvPr id="6" name="Text Box 12">
            <a:extLst>
              <a:ext uri="{FF2B5EF4-FFF2-40B4-BE49-F238E27FC236}">
                <a16:creationId xmlns:a16="http://schemas.microsoft.com/office/drawing/2014/main" id="{D1C31793-1512-4308-8B9B-90350B35D005}"/>
              </a:ext>
            </a:extLst>
          </p:cNvPr>
          <p:cNvSpPr txBox="1">
            <a:spLocks noChangeArrowheads="1"/>
          </p:cNvSpPr>
          <p:nvPr/>
        </p:nvSpPr>
        <p:spPr bwMode="auto">
          <a:xfrm>
            <a:off x="1752710" y="2971868"/>
            <a:ext cx="480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000000"/>
                </a:solidFill>
                <a:latin typeface="楷体_GB2312" pitchFamily="49" charset="-122"/>
                <a:ea typeface="楷体_GB2312" pitchFamily="49" charset="-122"/>
              </a:rPr>
              <a:t>显然，样本空间 </a:t>
            </a:r>
            <a:r>
              <a:rPr kumimoji="1" lang="el-GR" altLang="zh-CN" sz="2800" b="1">
                <a:solidFill>
                  <a:srgbClr val="000000"/>
                </a:solidFill>
                <a:latin typeface="楷体_GB2312" pitchFamily="49" charset="-122"/>
                <a:ea typeface="楷体_GB2312" pitchFamily="49" charset="-122"/>
                <a:sym typeface="Symbol" panose="05050102010706020507" pitchFamily="18" charset="2"/>
              </a:rPr>
              <a:t></a:t>
            </a:r>
            <a:r>
              <a:rPr kumimoji="1" lang="en-US" altLang="zh-CN" sz="2800" b="1">
                <a:solidFill>
                  <a:srgbClr val="000000"/>
                </a:solidFill>
                <a:latin typeface="楷体_GB2312" pitchFamily="49" charset="-122"/>
                <a:ea typeface="楷体_GB2312" pitchFamily="49" charset="-122"/>
              </a:rPr>
              <a:t>={</a:t>
            </a:r>
            <a:r>
              <a:rPr kumimoji="1" lang="el-GR" altLang="zh-CN" sz="2800" b="1" i="1">
                <a:solidFill>
                  <a:srgbClr val="000000"/>
                </a:solidFill>
                <a:latin typeface="楷体_GB2312" pitchFamily="49" charset="-122"/>
                <a:ea typeface="楷体_GB2312" pitchFamily="49" charset="-122"/>
                <a:sym typeface="Symbol" panose="05050102010706020507" pitchFamily="18" charset="2"/>
              </a:rPr>
              <a:t></a:t>
            </a:r>
            <a:r>
              <a:rPr kumimoji="1" lang="en-US" altLang="zh-CN" sz="2800" b="1" baseline="-25000">
                <a:solidFill>
                  <a:srgbClr val="000000"/>
                </a:solidFill>
                <a:latin typeface="楷体_GB2312" pitchFamily="49" charset="-122"/>
                <a:ea typeface="楷体_GB2312" pitchFamily="49" charset="-122"/>
              </a:rPr>
              <a:t>1</a:t>
            </a:r>
            <a:r>
              <a:rPr kumimoji="1" lang="en-US" altLang="zh-CN" sz="2800" b="1">
                <a:solidFill>
                  <a:srgbClr val="000000"/>
                </a:solidFill>
                <a:latin typeface="楷体_GB2312" pitchFamily="49" charset="-122"/>
                <a:ea typeface="楷体_GB2312" pitchFamily="49" charset="-122"/>
              </a:rPr>
              <a:t>, </a:t>
            </a:r>
            <a:r>
              <a:rPr kumimoji="1" lang="el-GR" altLang="zh-CN" sz="2800" b="1" i="1">
                <a:solidFill>
                  <a:srgbClr val="000000"/>
                </a:solidFill>
                <a:latin typeface="楷体_GB2312" pitchFamily="49" charset="-122"/>
                <a:ea typeface="楷体_GB2312" pitchFamily="49" charset="-122"/>
                <a:sym typeface="Symbol" panose="05050102010706020507" pitchFamily="18" charset="2"/>
              </a:rPr>
              <a:t></a:t>
            </a:r>
            <a:r>
              <a:rPr kumimoji="1" lang="en-US" altLang="zh-CN" sz="2800" b="1" baseline="-25000">
                <a:solidFill>
                  <a:srgbClr val="000000"/>
                </a:solidFill>
                <a:latin typeface="楷体_GB2312" pitchFamily="49" charset="-122"/>
                <a:ea typeface="楷体_GB2312" pitchFamily="49" charset="-122"/>
              </a:rPr>
              <a:t>2</a:t>
            </a:r>
            <a:r>
              <a:rPr kumimoji="1" lang="en-US" altLang="zh-CN" sz="2800" b="1">
                <a:solidFill>
                  <a:srgbClr val="000000"/>
                </a:solidFill>
                <a:latin typeface="楷体_GB2312" pitchFamily="49" charset="-122"/>
                <a:ea typeface="楷体_GB2312" pitchFamily="49" charset="-122"/>
              </a:rPr>
              <a:t>}</a:t>
            </a:r>
            <a:r>
              <a:rPr kumimoji="1" lang="en-US" altLang="zh-CN" sz="2800">
                <a:latin typeface="楷体_GB2312" pitchFamily="49" charset="-122"/>
                <a:ea typeface="楷体_GB2312" pitchFamily="49" charset="-122"/>
              </a:rPr>
              <a:t> </a:t>
            </a:r>
          </a:p>
        </p:txBody>
      </p:sp>
      <p:sp>
        <p:nvSpPr>
          <p:cNvPr id="7" name="Rectangle 15">
            <a:extLst>
              <a:ext uri="{FF2B5EF4-FFF2-40B4-BE49-F238E27FC236}">
                <a16:creationId xmlns:a16="http://schemas.microsoft.com/office/drawing/2014/main" id="{EA351751-599F-4645-A4F4-387F92CDEF5C}"/>
              </a:ext>
            </a:extLst>
          </p:cNvPr>
          <p:cNvSpPr>
            <a:spLocks noChangeArrowheads="1"/>
          </p:cNvSpPr>
          <p:nvPr/>
        </p:nvSpPr>
        <p:spPr bwMode="auto">
          <a:xfrm>
            <a:off x="457310" y="3962468"/>
            <a:ext cx="792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00"/>
                </a:solidFill>
                <a:latin typeface="楷体_GB2312" pitchFamily="49" charset="-122"/>
                <a:ea typeface="楷体_GB2312" pitchFamily="49" charset="-122"/>
              </a:rPr>
              <a:t>若用 </a:t>
            </a:r>
            <a:r>
              <a:rPr kumimoji="1" lang="en-US" altLang="zh-CN" sz="2800" b="1" i="1" dirty="0">
                <a:solidFill>
                  <a:srgbClr val="000000"/>
                </a:solidFill>
                <a:ea typeface="楷体_GB2312" pitchFamily="49" charset="-122"/>
              </a:rPr>
              <a:t>X</a:t>
            </a:r>
            <a:r>
              <a:rPr kumimoji="1" lang="en-US" altLang="zh-CN" sz="2800" b="1" i="1" dirty="0">
                <a:solidFill>
                  <a:srgbClr val="000000"/>
                </a:solidFill>
                <a:latin typeface="楷体_GB2312" pitchFamily="49" charset="-122"/>
                <a:ea typeface="楷体_GB2312" pitchFamily="49" charset="-122"/>
              </a:rPr>
              <a:t> </a:t>
            </a:r>
            <a:r>
              <a:rPr kumimoji="1" lang="zh-CN" altLang="en-US" sz="2800" b="1" dirty="0">
                <a:solidFill>
                  <a:srgbClr val="000000"/>
                </a:solidFill>
                <a:latin typeface="楷体_GB2312" pitchFamily="49" charset="-122"/>
                <a:ea typeface="楷体_GB2312" pitchFamily="49" charset="-122"/>
              </a:rPr>
              <a:t>表示掷一次硬币时出现正面的次数</a:t>
            </a:r>
            <a:r>
              <a:rPr kumimoji="1" lang="en-US" altLang="zh-CN" sz="2800" b="1" dirty="0">
                <a:solidFill>
                  <a:srgbClr val="000000"/>
                </a:solidFill>
                <a:latin typeface="楷体_GB2312" pitchFamily="49" charset="-122"/>
                <a:ea typeface="楷体_GB2312" pitchFamily="49" charset="-122"/>
              </a:rPr>
              <a:t>, </a:t>
            </a:r>
            <a:r>
              <a:rPr kumimoji="1" lang="zh-CN" altLang="en-US" sz="2800" b="1" dirty="0">
                <a:solidFill>
                  <a:srgbClr val="000000"/>
                </a:solidFill>
                <a:latin typeface="楷体_GB2312" pitchFamily="49" charset="-122"/>
                <a:ea typeface="楷体_GB2312" pitchFamily="49" charset="-122"/>
              </a:rPr>
              <a:t>则有</a:t>
            </a:r>
          </a:p>
        </p:txBody>
      </p:sp>
      <p:graphicFrame>
        <p:nvGraphicFramePr>
          <p:cNvPr id="8" name="Object 16">
            <a:extLst>
              <a:ext uri="{FF2B5EF4-FFF2-40B4-BE49-F238E27FC236}">
                <a16:creationId xmlns:a16="http://schemas.microsoft.com/office/drawing/2014/main" id="{7E142A9C-BD66-4BB0-9570-2978FA0C1780}"/>
              </a:ext>
            </a:extLst>
          </p:cNvPr>
          <p:cNvGraphicFramePr>
            <a:graphicFrameLocks noChangeAspect="1"/>
          </p:cNvGraphicFramePr>
          <p:nvPr>
            <p:extLst>
              <p:ext uri="{D42A27DB-BD31-4B8C-83A1-F6EECF244321}">
                <p14:modId xmlns:p14="http://schemas.microsoft.com/office/powerpoint/2010/main" val="78598738"/>
              </p:ext>
            </p:extLst>
          </p:nvPr>
        </p:nvGraphicFramePr>
        <p:xfrm>
          <a:off x="2133710" y="4953068"/>
          <a:ext cx="3429000" cy="1050925"/>
        </p:xfrm>
        <a:graphic>
          <a:graphicData uri="http://schemas.openxmlformats.org/presentationml/2006/ole">
            <mc:AlternateContent xmlns:mc="http://schemas.openxmlformats.org/markup-compatibility/2006">
              <mc:Choice xmlns:v="urn:schemas-microsoft-com:vml" Requires="v">
                <p:oleObj spid="_x0000_s41044" name="公式" r:id="rId3" imgW="1574640" imgH="482400" progId="Equation.3">
                  <p:embed/>
                </p:oleObj>
              </mc:Choice>
              <mc:Fallback>
                <p:oleObj name="公式" r:id="rId3" imgW="1574640" imgH="482400" progId="Equation.3">
                  <p:embed/>
                  <p:pic>
                    <p:nvPicPr>
                      <p:cNvPr id="149520" name="Object 16">
                        <a:extLst>
                          <a:ext uri="{FF2B5EF4-FFF2-40B4-BE49-F238E27FC236}">
                            <a16:creationId xmlns:a16="http://schemas.microsoft.com/office/drawing/2014/main" id="{860297C2-C391-48E8-92D7-4D27515A0E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710" y="4953068"/>
                        <a:ext cx="3429000" cy="1050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7968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P spid="7"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F35B58-7460-4AF7-9CA5-FAC4A62FA00B}"/>
              </a:ext>
            </a:extLst>
          </p:cNvPr>
          <p:cNvSpPr>
            <a:spLocks noGrp="1"/>
          </p:cNvSpPr>
          <p:nvPr>
            <p:ph type="title"/>
          </p:nvPr>
        </p:nvSpPr>
        <p:spPr/>
        <p:txBody>
          <a:bodyPr/>
          <a:lstStyle/>
          <a:p>
            <a:r>
              <a:rPr lang="en-US" altLang="zh-CN" dirty="0"/>
              <a:t>3.4-1 </a:t>
            </a:r>
            <a:r>
              <a:rPr lang="zh-CN" altLang="en-US" dirty="0"/>
              <a:t>随机变量</a:t>
            </a:r>
          </a:p>
        </p:txBody>
      </p:sp>
      <p:sp>
        <p:nvSpPr>
          <p:cNvPr id="3" name="内容占位符 2">
            <a:extLst>
              <a:ext uri="{FF2B5EF4-FFF2-40B4-BE49-F238E27FC236}">
                <a16:creationId xmlns:a16="http://schemas.microsoft.com/office/drawing/2014/main" id="{FE8F049E-6DF3-4382-B451-A4677CBD2FFF}"/>
              </a:ext>
            </a:extLst>
          </p:cNvPr>
          <p:cNvSpPr>
            <a:spLocks noGrp="1"/>
          </p:cNvSpPr>
          <p:nvPr>
            <p:ph idx="1"/>
          </p:nvPr>
        </p:nvSpPr>
        <p:spPr/>
        <p:txBody>
          <a:bodyPr/>
          <a:lstStyle/>
          <a:p>
            <a:endParaRPr lang="zh-CN" altLang="en-US" dirty="0"/>
          </a:p>
        </p:txBody>
      </p:sp>
      <p:sp>
        <p:nvSpPr>
          <p:cNvPr id="4" name="Text Box 4">
            <a:extLst>
              <a:ext uri="{FF2B5EF4-FFF2-40B4-BE49-F238E27FC236}">
                <a16:creationId xmlns:a16="http://schemas.microsoft.com/office/drawing/2014/main" id="{37D0BDF2-8C30-4506-A942-FFC80B5FF751}"/>
              </a:ext>
            </a:extLst>
          </p:cNvPr>
          <p:cNvSpPr txBox="1">
            <a:spLocks noChangeArrowheads="1"/>
          </p:cNvSpPr>
          <p:nvPr/>
        </p:nvSpPr>
        <p:spPr bwMode="auto">
          <a:xfrm>
            <a:off x="533400" y="914400"/>
            <a:ext cx="80772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800" b="1" dirty="0">
                <a:solidFill>
                  <a:srgbClr val="0000FF"/>
                </a:solidFill>
                <a:latin typeface="楷体_GB2312" pitchFamily="49" charset="-122"/>
                <a:ea typeface="楷体_GB2312" pitchFamily="49" charset="-122"/>
              </a:rPr>
              <a:t>例</a:t>
            </a:r>
            <a:r>
              <a:rPr kumimoji="1" lang="en-US" altLang="zh-CN" sz="2800" b="1" dirty="0">
                <a:solidFill>
                  <a:srgbClr val="0000FF"/>
                </a:solidFill>
                <a:latin typeface="楷体_GB2312" pitchFamily="49" charset="-122"/>
                <a:ea typeface="楷体_GB2312" pitchFamily="49" charset="-122"/>
              </a:rPr>
              <a:t>2 </a:t>
            </a:r>
            <a:r>
              <a:rPr kumimoji="1" lang="zh-CN" altLang="en-US" sz="2800" b="1" dirty="0">
                <a:solidFill>
                  <a:srgbClr val="000000"/>
                </a:solidFill>
                <a:latin typeface="楷体_GB2312" pitchFamily="49" charset="-122"/>
                <a:ea typeface="楷体_GB2312" pitchFamily="49" charset="-122"/>
              </a:rPr>
              <a:t>在投篮试验中，用</a:t>
            </a:r>
            <a:r>
              <a:rPr kumimoji="1" lang="en-US" altLang="zh-CN" sz="2800" b="1" dirty="0">
                <a:solidFill>
                  <a:srgbClr val="000000"/>
                </a:solidFill>
                <a:latin typeface="楷体_GB2312" pitchFamily="49" charset="-122"/>
                <a:ea typeface="楷体_GB2312" pitchFamily="49" charset="-122"/>
              </a:rPr>
              <a:t>0</a:t>
            </a:r>
            <a:r>
              <a:rPr kumimoji="1" lang="zh-CN" altLang="en-US" sz="2800" b="1" dirty="0">
                <a:solidFill>
                  <a:srgbClr val="000000"/>
                </a:solidFill>
                <a:latin typeface="楷体_GB2312" pitchFamily="49" charset="-122"/>
                <a:ea typeface="楷体_GB2312" pitchFamily="49" charset="-122"/>
              </a:rPr>
              <a:t>表示投篮未中，</a:t>
            </a:r>
            <a:r>
              <a:rPr kumimoji="1" lang="en-US" altLang="zh-CN" sz="2800" b="1" dirty="0">
                <a:solidFill>
                  <a:srgbClr val="000000"/>
                </a:solidFill>
                <a:latin typeface="楷体_GB2312" pitchFamily="49" charset="-122"/>
                <a:ea typeface="楷体_GB2312" pitchFamily="49" charset="-122"/>
              </a:rPr>
              <a:t>1</a:t>
            </a:r>
            <a:r>
              <a:rPr kumimoji="1" lang="zh-CN" altLang="en-US" sz="2800" b="1" dirty="0">
                <a:solidFill>
                  <a:srgbClr val="000000"/>
                </a:solidFill>
                <a:latin typeface="楷体_GB2312" pitchFamily="49" charset="-122"/>
                <a:ea typeface="楷体_GB2312" pitchFamily="49" charset="-122"/>
              </a:rPr>
              <a:t>表</a:t>
            </a:r>
          </a:p>
          <a:p>
            <a:r>
              <a:rPr kumimoji="1" lang="zh-CN" altLang="en-US" sz="2800" b="1" dirty="0">
                <a:solidFill>
                  <a:srgbClr val="000000"/>
                </a:solidFill>
                <a:latin typeface="楷体_GB2312" pitchFamily="49" charset="-122"/>
                <a:ea typeface="楷体_GB2312" pitchFamily="49" charset="-122"/>
              </a:rPr>
              <a:t>示罚篮命中，</a:t>
            </a:r>
            <a:r>
              <a:rPr kumimoji="1" lang="en-US" altLang="zh-CN" sz="2800" b="1" dirty="0">
                <a:solidFill>
                  <a:srgbClr val="000000"/>
                </a:solidFill>
                <a:latin typeface="楷体_GB2312" pitchFamily="49" charset="-122"/>
                <a:ea typeface="楷体_GB2312" pitchFamily="49" charset="-122"/>
              </a:rPr>
              <a:t>2</a:t>
            </a:r>
            <a:r>
              <a:rPr kumimoji="1" lang="zh-CN" altLang="en-US" sz="2800" b="1" dirty="0">
                <a:solidFill>
                  <a:srgbClr val="000000"/>
                </a:solidFill>
                <a:latin typeface="楷体_GB2312" pitchFamily="49" charset="-122"/>
                <a:ea typeface="楷体_GB2312" pitchFamily="49" charset="-122"/>
              </a:rPr>
              <a:t>表示三分线外远投命中，</a:t>
            </a:r>
            <a:r>
              <a:rPr kumimoji="1" lang="en-US" altLang="zh-CN" sz="2800" b="1" dirty="0">
                <a:solidFill>
                  <a:srgbClr val="000000"/>
                </a:solidFill>
                <a:latin typeface="楷体_GB2312" pitchFamily="49" charset="-122"/>
                <a:ea typeface="楷体_GB2312" pitchFamily="49" charset="-122"/>
              </a:rPr>
              <a:t>3</a:t>
            </a:r>
            <a:r>
              <a:rPr kumimoji="1" lang="zh-CN" altLang="en-US" sz="2800" b="1" dirty="0">
                <a:solidFill>
                  <a:srgbClr val="000000"/>
                </a:solidFill>
                <a:latin typeface="楷体_GB2312" pitchFamily="49" charset="-122"/>
                <a:ea typeface="楷体_GB2312" pitchFamily="49" charset="-122"/>
              </a:rPr>
              <a:t>表</a:t>
            </a:r>
          </a:p>
          <a:p>
            <a:r>
              <a:rPr kumimoji="1" lang="zh-CN" altLang="en-US" sz="2800" b="1" dirty="0">
                <a:solidFill>
                  <a:srgbClr val="000000"/>
                </a:solidFill>
                <a:latin typeface="楷体_GB2312" pitchFamily="49" charset="-122"/>
                <a:ea typeface="楷体_GB2312" pitchFamily="49" charset="-122"/>
              </a:rPr>
              <a:t>示三分线内投篮命中，则随机试验结果可数值化。</a:t>
            </a:r>
            <a:r>
              <a:rPr kumimoji="1" lang="zh-CN" altLang="en-US" sz="2800" b="1" dirty="0">
                <a:latin typeface="楷体_GB2312" pitchFamily="49" charset="-122"/>
                <a:ea typeface="楷体_GB2312" pitchFamily="49" charset="-122"/>
              </a:rPr>
              <a:t> </a:t>
            </a:r>
          </a:p>
        </p:txBody>
      </p:sp>
      <p:sp>
        <p:nvSpPr>
          <p:cNvPr id="5" name="Text Box 5">
            <a:extLst>
              <a:ext uri="{FF2B5EF4-FFF2-40B4-BE49-F238E27FC236}">
                <a16:creationId xmlns:a16="http://schemas.microsoft.com/office/drawing/2014/main" id="{4255BA44-7DB3-4CDB-A5DD-317B20CB3627}"/>
              </a:ext>
            </a:extLst>
          </p:cNvPr>
          <p:cNvSpPr txBox="1">
            <a:spLocks noChangeArrowheads="1"/>
          </p:cNvSpPr>
          <p:nvPr/>
        </p:nvSpPr>
        <p:spPr bwMode="auto">
          <a:xfrm>
            <a:off x="685800" y="2590800"/>
            <a:ext cx="7748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00"/>
                </a:solidFill>
                <a:latin typeface="楷体_GB2312" pitchFamily="49" charset="-122"/>
                <a:ea typeface="楷体_GB2312" pitchFamily="49" charset="-122"/>
              </a:rPr>
              <a:t>引入一个定义在</a:t>
            </a:r>
            <a:r>
              <a:rPr kumimoji="1" lang="zh-CN" altLang="en-US" sz="2800" b="1" dirty="0">
                <a:solidFill>
                  <a:srgbClr val="0000FF"/>
                </a:solidFill>
                <a:latin typeface="楷体_GB2312" pitchFamily="49" charset="-122"/>
                <a:ea typeface="楷体_GB2312" pitchFamily="49" charset="-122"/>
              </a:rPr>
              <a:t>投篮试验样本空间</a:t>
            </a:r>
            <a:r>
              <a:rPr kumimoji="1" lang="el-GR" altLang="zh-CN" sz="2800" b="1" dirty="0">
                <a:solidFill>
                  <a:srgbClr val="0000FF"/>
                </a:solidFill>
                <a:latin typeface="楷体_GB2312" pitchFamily="49" charset="-122"/>
                <a:ea typeface="楷体_GB2312" pitchFamily="49" charset="-122"/>
                <a:sym typeface="Symbol" panose="05050102010706020507" pitchFamily="18" charset="2"/>
              </a:rPr>
              <a:t></a:t>
            </a:r>
            <a:r>
              <a:rPr kumimoji="1" lang="zh-CN" altLang="en-US" sz="2800" b="1" dirty="0">
                <a:solidFill>
                  <a:srgbClr val="000000"/>
                </a:solidFill>
                <a:latin typeface="楷体_GB2312" pitchFamily="49" charset="-122"/>
                <a:ea typeface="楷体_GB2312" pitchFamily="49" charset="-122"/>
              </a:rPr>
              <a:t>上的</a:t>
            </a:r>
            <a:r>
              <a:rPr kumimoji="1" lang="zh-CN" altLang="en-US" sz="2800" b="1" dirty="0">
                <a:solidFill>
                  <a:srgbClr val="FF0000"/>
                </a:solidFill>
                <a:latin typeface="楷体_GB2312" pitchFamily="49" charset="-122"/>
                <a:ea typeface="楷体_GB2312" pitchFamily="49" charset="-122"/>
              </a:rPr>
              <a:t>函数</a:t>
            </a:r>
            <a:r>
              <a:rPr kumimoji="1" lang="en-US" altLang="zh-CN" sz="2800" b="1" i="1" dirty="0">
                <a:solidFill>
                  <a:srgbClr val="FF0000"/>
                </a:solidFill>
                <a:ea typeface="楷体_GB2312" pitchFamily="49" charset="-122"/>
              </a:rPr>
              <a:t>X</a:t>
            </a:r>
            <a:r>
              <a:rPr kumimoji="1" lang="en-US" altLang="zh-CN" sz="2800" b="1" i="1" dirty="0">
                <a:solidFill>
                  <a:srgbClr val="000000"/>
                </a:solidFill>
                <a:ea typeface="楷体_GB2312" pitchFamily="49" charset="-122"/>
              </a:rPr>
              <a:t> </a:t>
            </a:r>
            <a:r>
              <a:rPr kumimoji="1" lang="en-US" altLang="zh-CN" sz="2800" b="1" dirty="0">
                <a:solidFill>
                  <a:srgbClr val="000000"/>
                </a:solidFill>
                <a:latin typeface="楷体_GB2312" pitchFamily="49" charset="-122"/>
                <a:ea typeface="楷体_GB2312" pitchFamily="49" charset="-122"/>
              </a:rPr>
              <a:t>:</a:t>
            </a:r>
          </a:p>
        </p:txBody>
      </p:sp>
      <p:graphicFrame>
        <p:nvGraphicFramePr>
          <p:cNvPr id="6" name="Object 6">
            <a:extLst>
              <a:ext uri="{FF2B5EF4-FFF2-40B4-BE49-F238E27FC236}">
                <a16:creationId xmlns:a16="http://schemas.microsoft.com/office/drawing/2014/main" id="{4203B0E2-0F07-4CD7-98EF-8AFCC2FB65B4}"/>
              </a:ext>
            </a:extLst>
          </p:cNvPr>
          <p:cNvGraphicFramePr>
            <a:graphicFrameLocks noChangeAspect="1"/>
          </p:cNvGraphicFramePr>
          <p:nvPr/>
        </p:nvGraphicFramePr>
        <p:xfrm>
          <a:off x="1371600" y="3657600"/>
          <a:ext cx="6858000" cy="2362200"/>
        </p:xfrm>
        <a:graphic>
          <a:graphicData uri="http://schemas.openxmlformats.org/presentationml/2006/ole">
            <mc:AlternateContent xmlns:mc="http://schemas.openxmlformats.org/markup-compatibility/2006">
              <mc:Choice xmlns:v="urn:schemas-microsoft-com:vml" Requires="v">
                <p:oleObj spid="_x0000_s42066" name="公式" r:id="rId3" imgW="2692080" imgH="927000" progId="Equation.3">
                  <p:embed/>
                </p:oleObj>
              </mc:Choice>
              <mc:Fallback>
                <p:oleObj name="公式" r:id="rId3" imgW="2692080" imgH="927000" progId="Equation.3">
                  <p:embed/>
                  <p:pic>
                    <p:nvPicPr>
                      <p:cNvPr id="151558" name="Object 6">
                        <a:extLst>
                          <a:ext uri="{FF2B5EF4-FFF2-40B4-BE49-F238E27FC236}">
                            <a16:creationId xmlns:a16="http://schemas.microsoft.com/office/drawing/2014/main" id="{BE940ED4-67E6-4384-8292-25EDB8B62D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657600"/>
                        <a:ext cx="6858000" cy="2362200"/>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06194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6A037A-35FA-4250-9E61-69E8AB84C4EC}"/>
              </a:ext>
            </a:extLst>
          </p:cNvPr>
          <p:cNvSpPr>
            <a:spLocks noGrp="1"/>
          </p:cNvSpPr>
          <p:nvPr>
            <p:ph type="title"/>
          </p:nvPr>
        </p:nvSpPr>
        <p:spPr/>
        <p:txBody>
          <a:bodyPr/>
          <a:lstStyle/>
          <a:p>
            <a:r>
              <a:rPr lang="en-US" altLang="zh-CN" dirty="0"/>
              <a:t>3.2 </a:t>
            </a:r>
            <a:r>
              <a:rPr lang="zh-CN" altLang="en-US" dirty="0"/>
              <a:t>随机事件与概率</a:t>
            </a:r>
          </a:p>
        </p:txBody>
      </p:sp>
      <p:sp>
        <p:nvSpPr>
          <p:cNvPr id="3" name="内容占位符 2">
            <a:extLst>
              <a:ext uri="{FF2B5EF4-FFF2-40B4-BE49-F238E27FC236}">
                <a16:creationId xmlns:a16="http://schemas.microsoft.com/office/drawing/2014/main" id="{AA798060-05F9-46E9-87F4-658DC13DCEDB}"/>
              </a:ext>
            </a:extLst>
          </p:cNvPr>
          <p:cNvSpPr>
            <a:spLocks noGrp="1"/>
          </p:cNvSpPr>
          <p:nvPr>
            <p:ph idx="1"/>
          </p:nvPr>
        </p:nvSpPr>
        <p:spPr/>
        <p:txBody>
          <a:bodyPr/>
          <a:lstStyle/>
          <a:p>
            <a:r>
              <a:rPr lang="zh-CN" altLang="en-US" dirty="0"/>
              <a:t>自然界与社会生活中的两类现象</a:t>
            </a:r>
            <a:endParaRPr lang="en-US" altLang="zh-CN" dirty="0"/>
          </a:p>
          <a:p>
            <a:pPr lvl="1"/>
            <a:r>
              <a:rPr lang="zh-CN" altLang="en-US" dirty="0"/>
              <a:t>确定性现象</a:t>
            </a:r>
            <a:endParaRPr lang="en-US" altLang="zh-CN" dirty="0"/>
          </a:p>
          <a:p>
            <a:pPr lvl="1"/>
            <a:r>
              <a:rPr lang="zh-CN" altLang="en-US" dirty="0"/>
              <a:t>不确定现象</a:t>
            </a:r>
          </a:p>
          <a:p>
            <a:endParaRPr lang="zh-CN" altLang="en-US" dirty="0"/>
          </a:p>
        </p:txBody>
      </p:sp>
      <p:sp>
        <p:nvSpPr>
          <p:cNvPr id="8" name="灯片编号占位符 5">
            <a:extLst>
              <a:ext uri="{FF2B5EF4-FFF2-40B4-BE49-F238E27FC236}">
                <a16:creationId xmlns:a16="http://schemas.microsoft.com/office/drawing/2014/main" id="{62D40BE0-4A4D-464D-89CB-B3143D01EA6D}"/>
              </a:ext>
            </a:extLst>
          </p:cNvPr>
          <p:cNvSpPr txBox="1">
            <a:spLocks/>
          </p:cNvSpPr>
          <p:nvPr/>
        </p:nvSpPr>
        <p:spPr>
          <a:xfrm>
            <a:off x="6584740" y="5819812"/>
            <a:ext cx="2289175" cy="476250"/>
          </a:xfrm>
          <a:prstGeom prst="rect">
            <a:avLst/>
          </a:prstGeom>
        </p:spPr>
        <p:txBody>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32DB7B46-B3AB-44DA-85BD-F186073AFE62}" type="slidenum">
              <a:rPr lang="en-US" altLang="zh-CN" smtClean="0"/>
              <a:pPr/>
              <a:t>8</a:t>
            </a:fld>
            <a:endParaRPr lang="en-US" altLang="zh-CN"/>
          </a:p>
        </p:txBody>
      </p:sp>
      <p:sp>
        <p:nvSpPr>
          <p:cNvPr id="9" name="Rectangle 3">
            <a:extLst>
              <a:ext uri="{FF2B5EF4-FFF2-40B4-BE49-F238E27FC236}">
                <a16:creationId xmlns:a16="http://schemas.microsoft.com/office/drawing/2014/main" id="{2E5B4903-8BE1-4002-869C-2E3E7FA7C136}"/>
              </a:ext>
            </a:extLst>
          </p:cNvPr>
          <p:cNvSpPr txBox="1">
            <a:spLocks noRot="1" noChangeArrowheads="1"/>
          </p:cNvSpPr>
          <p:nvPr/>
        </p:nvSpPr>
        <p:spPr bwMode="auto">
          <a:xfrm>
            <a:off x="347452" y="1724063"/>
            <a:ext cx="8429625" cy="165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ts val="3500"/>
              </a:lnSpc>
              <a:spcBef>
                <a:spcPct val="20000"/>
              </a:spcBef>
              <a:spcAft>
                <a:spcPct val="0"/>
              </a:spcAft>
              <a:buSzPct val="70000"/>
              <a:buFont typeface="Wingdings" panose="05000000000000000000" pitchFamily="2" charset="2"/>
              <a:buChar char="l"/>
              <a:defRPr sz="2400" b="1" baseline="0">
                <a:solidFill>
                  <a:schemeClr val="tx1"/>
                </a:solidFill>
                <a:latin typeface="+mn-lt"/>
                <a:ea typeface="+mn-ea"/>
                <a:cs typeface="+mn-cs"/>
              </a:defRPr>
            </a:lvl1pPr>
            <a:lvl2pPr marL="742950" indent="-285750" algn="l" rtl="0" eaLnBrk="0" fontAlgn="base" hangingPunct="0">
              <a:lnSpc>
                <a:spcPts val="3500"/>
              </a:lnSpc>
              <a:spcBef>
                <a:spcPct val="20000"/>
              </a:spcBef>
              <a:spcAft>
                <a:spcPct val="0"/>
              </a:spcAft>
              <a:buFont typeface="Arial" panose="020B0604020202020204" pitchFamily="34" charset="0"/>
              <a:buChar char="−"/>
              <a:defRPr sz="2200" baseline="0">
                <a:solidFill>
                  <a:schemeClr val="tx1"/>
                </a:solidFill>
                <a:latin typeface="+mn-lt"/>
                <a:ea typeface="+mn-ea"/>
              </a:defRPr>
            </a:lvl2pPr>
            <a:lvl3pPr marL="1143000" indent="-228600" algn="l" rtl="0" eaLnBrk="0" fontAlgn="base" hangingPunct="0">
              <a:lnSpc>
                <a:spcPts val="3500"/>
              </a:lnSpc>
              <a:spcBef>
                <a:spcPct val="20000"/>
              </a:spcBef>
              <a:spcAft>
                <a:spcPct val="0"/>
              </a:spcAft>
              <a:buFont typeface="Arial" panose="020B0604020202020204" pitchFamily="34" charset="0"/>
              <a:buChar char="•"/>
              <a:defRPr sz="2000" baseline="0">
                <a:solidFill>
                  <a:schemeClr val="tx1"/>
                </a:solidFill>
                <a:latin typeface="+mn-lt"/>
                <a:ea typeface="+mn-ea"/>
              </a:defRPr>
            </a:lvl3pPr>
            <a:lvl4pPr marL="1600200" indent="-228600" algn="l" rtl="0" eaLnBrk="0" fontAlgn="base" hangingPunct="0">
              <a:lnSpc>
                <a:spcPts val="3500"/>
              </a:lnSpc>
              <a:spcBef>
                <a:spcPct val="20000"/>
              </a:spcBef>
              <a:spcAft>
                <a:spcPct val="0"/>
              </a:spcAft>
              <a:buFont typeface="Wingdings" pitchFamily="2" charset="2"/>
              <a:buChar char="ü"/>
              <a:defRPr sz="2000" baseline="0">
                <a:solidFill>
                  <a:schemeClr val="tx1"/>
                </a:solidFill>
                <a:latin typeface="+mn-lt"/>
                <a:ea typeface="+mn-ea"/>
              </a:defRPr>
            </a:lvl4pPr>
            <a:lvl5pPr marL="2057400" indent="-228600" algn="l" rtl="0" eaLnBrk="0" fontAlgn="base" hangingPunct="0">
              <a:lnSpc>
                <a:spcPts val="3500"/>
              </a:lnSpc>
              <a:spcBef>
                <a:spcPct val="20000"/>
              </a:spcBef>
              <a:spcAft>
                <a:spcPct val="0"/>
              </a:spcAft>
              <a:buFont typeface="Wingdings" panose="05000000000000000000" pitchFamily="2" charset="2"/>
              <a:buChar char="ü"/>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buFont typeface="Wingdings" panose="05000000000000000000" pitchFamily="2" charset="2"/>
              <a:buNone/>
            </a:pPr>
            <a:endParaRPr lang="en-US" altLang="zh-CN" kern="0" dirty="0"/>
          </a:p>
          <a:p>
            <a:pPr>
              <a:buFont typeface="Wingdings" panose="05000000000000000000" pitchFamily="2" charset="2"/>
              <a:buChar char="Ø"/>
            </a:pPr>
            <a:r>
              <a:rPr lang="zh-CN" altLang="en-US" kern="0" dirty="0">
                <a:solidFill>
                  <a:srgbClr val="FF0000"/>
                </a:solidFill>
              </a:rPr>
              <a:t>确定性现象</a:t>
            </a:r>
            <a:r>
              <a:rPr lang="zh-CN" altLang="en-US" kern="0" dirty="0"/>
              <a:t>：结果确定</a:t>
            </a:r>
          </a:p>
          <a:p>
            <a:pPr>
              <a:buFont typeface="Wingdings" panose="05000000000000000000" pitchFamily="2" charset="2"/>
              <a:buChar char="Ø"/>
            </a:pPr>
            <a:r>
              <a:rPr lang="zh-CN" altLang="en-US" kern="0" dirty="0">
                <a:solidFill>
                  <a:srgbClr val="FF0000"/>
                </a:solidFill>
              </a:rPr>
              <a:t>不确定性现象</a:t>
            </a:r>
            <a:r>
              <a:rPr lang="zh-CN" altLang="en-US" kern="0" dirty="0"/>
              <a:t>：结果不确定</a:t>
            </a:r>
          </a:p>
          <a:p>
            <a:pPr>
              <a:buFont typeface="Wingdings" panose="05000000000000000000" pitchFamily="2" charset="2"/>
              <a:buNone/>
            </a:pPr>
            <a:endParaRPr lang="en-US" altLang="zh-CN" kern="0" dirty="0"/>
          </a:p>
        </p:txBody>
      </p:sp>
      <p:sp>
        <p:nvSpPr>
          <p:cNvPr id="10" name="Text Box 10">
            <a:extLst>
              <a:ext uri="{FF2B5EF4-FFF2-40B4-BE49-F238E27FC236}">
                <a16:creationId xmlns:a16="http://schemas.microsoft.com/office/drawing/2014/main" id="{BE5D85D2-C1D6-4934-B682-175EB2C52FFF}"/>
              </a:ext>
            </a:extLst>
          </p:cNvPr>
          <p:cNvSpPr txBox="1">
            <a:spLocks noChangeArrowheads="1"/>
          </p:cNvSpPr>
          <p:nvPr/>
        </p:nvSpPr>
        <p:spPr bwMode="auto">
          <a:xfrm>
            <a:off x="6468853" y="4324387"/>
            <a:ext cx="1625600"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228600" indent="-228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Clr>
                <a:schemeClr val="hlink"/>
              </a:buClr>
              <a:buSzPct val="75000"/>
              <a:buFont typeface="Wingdings" panose="05000000000000000000" pitchFamily="2" charset="2"/>
              <a:buNone/>
            </a:pPr>
            <a:r>
              <a:rPr lang="en-US" altLang="zh-CN" sz="2800" dirty="0">
                <a:solidFill>
                  <a:srgbClr val="0000FF"/>
                </a:solidFill>
              </a:rPr>
              <a:t>——</a:t>
            </a:r>
            <a:r>
              <a:rPr lang="zh-CN" altLang="en-US" sz="2800" dirty="0">
                <a:solidFill>
                  <a:srgbClr val="0000FF"/>
                </a:solidFill>
              </a:rPr>
              <a:t>确定</a:t>
            </a:r>
          </a:p>
        </p:txBody>
      </p:sp>
      <p:sp>
        <p:nvSpPr>
          <p:cNvPr id="11" name="Text Box 11">
            <a:extLst>
              <a:ext uri="{FF2B5EF4-FFF2-40B4-BE49-F238E27FC236}">
                <a16:creationId xmlns:a16="http://schemas.microsoft.com/office/drawing/2014/main" id="{9265F286-77EF-4D23-ADC6-2F0D2ADBF401}"/>
              </a:ext>
            </a:extLst>
          </p:cNvPr>
          <p:cNvSpPr txBox="1">
            <a:spLocks noChangeArrowheads="1"/>
          </p:cNvSpPr>
          <p:nvPr/>
        </p:nvSpPr>
        <p:spPr bwMode="auto">
          <a:xfrm>
            <a:off x="4760703" y="4829212"/>
            <a:ext cx="2428875"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228600" indent="-228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Clr>
                <a:schemeClr val="hlink"/>
              </a:buClr>
              <a:buSzPct val="75000"/>
              <a:buFont typeface="Wingdings" panose="05000000000000000000" pitchFamily="2" charset="2"/>
              <a:buNone/>
            </a:pPr>
            <a:r>
              <a:rPr lang="en-US" altLang="zh-CN" sz="2800" dirty="0">
                <a:solidFill>
                  <a:srgbClr val="0000FF"/>
                </a:solidFill>
              </a:rPr>
              <a:t>——</a:t>
            </a:r>
            <a:r>
              <a:rPr lang="zh-CN" altLang="en-US" sz="2800" dirty="0">
                <a:solidFill>
                  <a:srgbClr val="0000FF"/>
                </a:solidFill>
              </a:rPr>
              <a:t>不确定</a:t>
            </a:r>
          </a:p>
        </p:txBody>
      </p:sp>
      <p:sp>
        <p:nvSpPr>
          <p:cNvPr id="12" name="Text Box 12">
            <a:extLst>
              <a:ext uri="{FF2B5EF4-FFF2-40B4-BE49-F238E27FC236}">
                <a16:creationId xmlns:a16="http://schemas.microsoft.com/office/drawing/2014/main" id="{5CDC2A37-3EA7-4A5F-AE40-BD1860C379B2}"/>
              </a:ext>
            </a:extLst>
          </p:cNvPr>
          <p:cNvSpPr txBox="1">
            <a:spLocks noChangeArrowheads="1"/>
          </p:cNvSpPr>
          <p:nvPr/>
        </p:nvSpPr>
        <p:spPr bwMode="auto">
          <a:xfrm>
            <a:off x="4744828" y="5334037"/>
            <a:ext cx="2146300"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228600" indent="-228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Clr>
                <a:schemeClr val="hlink"/>
              </a:buClr>
              <a:buSzPct val="75000"/>
              <a:buFont typeface="Wingdings" panose="05000000000000000000" pitchFamily="2" charset="2"/>
              <a:buNone/>
            </a:pPr>
            <a:r>
              <a:rPr lang="en-US" altLang="zh-CN" sz="2800" dirty="0">
                <a:solidFill>
                  <a:srgbClr val="0000FF"/>
                </a:solidFill>
              </a:rPr>
              <a:t>——</a:t>
            </a:r>
            <a:r>
              <a:rPr lang="zh-CN" altLang="en-US" sz="2800" dirty="0">
                <a:solidFill>
                  <a:srgbClr val="0000FF"/>
                </a:solidFill>
              </a:rPr>
              <a:t>不确定</a:t>
            </a:r>
          </a:p>
        </p:txBody>
      </p:sp>
      <p:sp>
        <p:nvSpPr>
          <p:cNvPr id="13" name="Rectangle 14">
            <a:extLst>
              <a:ext uri="{FF2B5EF4-FFF2-40B4-BE49-F238E27FC236}">
                <a16:creationId xmlns:a16="http://schemas.microsoft.com/office/drawing/2014/main" id="{2768BCA7-99EA-4FCB-B798-398972B63F4F}"/>
              </a:ext>
            </a:extLst>
          </p:cNvPr>
          <p:cNvSpPr>
            <a:spLocks noRot="1" noChangeArrowheads="1"/>
          </p:cNvSpPr>
          <p:nvPr/>
        </p:nvSpPr>
        <p:spPr bwMode="auto">
          <a:xfrm>
            <a:off x="347453" y="3843375"/>
            <a:ext cx="8429625"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marL="742950" indent="-285750">
              <a:spcBef>
                <a:spcPct val="0"/>
              </a:spcBef>
              <a:defRPr>
                <a:solidFill>
                  <a:schemeClr val="tx1"/>
                </a:solidFill>
                <a:latin typeface="Arial" panose="020B0604020202020204" pitchFamily="34" charset="0"/>
                <a:ea typeface="宋体" panose="02010600030101010101" pitchFamily="2" charset="-122"/>
              </a:defRPr>
            </a:lvl2pPr>
            <a:lvl3pPr marL="1143000" indent="-228600">
              <a:spcBef>
                <a:spcPct val="0"/>
              </a:spcBef>
              <a:defRPr>
                <a:solidFill>
                  <a:schemeClr val="tx1"/>
                </a:solidFill>
                <a:latin typeface="Arial" panose="020B0604020202020204" pitchFamily="34" charset="0"/>
                <a:ea typeface="宋体" panose="02010600030101010101" pitchFamily="2" charset="-122"/>
              </a:defRPr>
            </a:lvl3pPr>
            <a:lvl4pPr marL="1600200" indent="-228600">
              <a:spcBef>
                <a:spcPct val="0"/>
              </a:spcBef>
              <a:defRPr>
                <a:solidFill>
                  <a:schemeClr val="tx1"/>
                </a:solidFill>
                <a:latin typeface="Arial" panose="020B0604020202020204" pitchFamily="34" charset="0"/>
                <a:ea typeface="宋体" panose="02010600030101010101" pitchFamily="2" charset="-122"/>
              </a:defRPr>
            </a:lvl4pPr>
            <a:lvl5pPr marL="2057400" indent="-228600">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90000"/>
              </a:lnSpc>
              <a:spcBef>
                <a:spcPct val="20000"/>
              </a:spcBef>
              <a:buClr>
                <a:schemeClr val="hlink"/>
              </a:buClr>
              <a:buSzPct val="75000"/>
              <a:buFont typeface="Wingdings" panose="05000000000000000000" pitchFamily="2" charset="2"/>
              <a:buChar char="l"/>
            </a:pPr>
            <a:r>
              <a:rPr lang="zh-CN" altLang="en-US" sz="3200" dirty="0"/>
              <a:t>例：</a:t>
            </a:r>
          </a:p>
          <a:p>
            <a:pPr lvl="2">
              <a:lnSpc>
                <a:spcPct val="90000"/>
              </a:lnSpc>
              <a:spcBef>
                <a:spcPct val="20000"/>
              </a:spcBef>
              <a:buClr>
                <a:schemeClr val="hlink"/>
              </a:buClr>
              <a:buSzPct val="85000"/>
              <a:buFont typeface="Wingdings" panose="05000000000000000000" pitchFamily="2" charset="2"/>
              <a:buBlip>
                <a:blip r:embed="rId2"/>
              </a:buBlip>
            </a:pPr>
            <a:r>
              <a:rPr lang="zh-CN" altLang="en-US" sz="2800" dirty="0"/>
              <a:t> 向上抛出的物体会掉落到地上</a:t>
            </a:r>
          </a:p>
        </p:txBody>
      </p:sp>
      <p:sp>
        <p:nvSpPr>
          <p:cNvPr id="14" name="Rectangle 15">
            <a:extLst>
              <a:ext uri="{FF2B5EF4-FFF2-40B4-BE49-F238E27FC236}">
                <a16:creationId xmlns:a16="http://schemas.microsoft.com/office/drawing/2014/main" id="{EE74240A-256F-450F-BA80-0D3C75D9DA06}"/>
              </a:ext>
            </a:extLst>
          </p:cNvPr>
          <p:cNvSpPr>
            <a:spLocks noRot="1" noChangeArrowheads="1"/>
          </p:cNvSpPr>
          <p:nvPr/>
        </p:nvSpPr>
        <p:spPr bwMode="auto">
          <a:xfrm>
            <a:off x="347453" y="4368837"/>
            <a:ext cx="8429625"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marL="742950" indent="-285750">
              <a:spcBef>
                <a:spcPct val="0"/>
              </a:spcBef>
              <a:defRPr>
                <a:solidFill>
                  <a:schemeClr val="tx1"/>
                </a:solidFill>
                <a:latin typeface="Arial" panose="020B0604020202020204" pitchFamily="34" charset="0"/>
                <a:ea typeface="宋体" panose="02010600030101010101" pitchFamily="2" charset="-122"/>
              </a:defRPr>
            </a:lvl2pPr>
            <a:lvl3pPr marL="1143000" indent="-228600">
              <a:spcBef>
                <a:spcPct val="0"/>
              </a:spcBef>
              <a:defRPr>
                <a:solidFill>
                  <a:schemeClr val="tx1"/>
                </a:solidFill>
                <a:latin typeface="Arial" panose="020B0604020202020204" pitchFamily="34" charset="0"/>
                <a:ea typeface="宋体" panose="02010600030101010101" pitchFamily="2" charset="-122"/>
              </a:defRPr>
            </a:lvl3pPr>
            <a:lvl4pPr marL="1600200" indent="-228600">
              <a:spcBef>
                <a:spcPct val="0"/>
              </a:spcBef>
              <a:defRPr>
                <a:solidFill>
                  <a:schemeClr val="tx1"/>
                </a:solidFill>
                <a:latin typeface="Arial" panose="020B0604020202020204" pitchFamily="34" charset="0"/>
                <a:ea typeface="宋体" panose="02010600030101010101" pitchFamily="2" charset="-122"/>
              </a:defRPr>
            </a:lvl4pPr>
            <a:lvl5pPr marL="2057400" indent="-228600">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hlink"/>
              </a:buClr>
              <a:buSzPct val="75000"/>
              <a:buFont typeface="Wingdings" panose="05000000000000000000" pitchFamily="2" charset="2"/>
              <a:buNone/>
            </a:pPr>
            <a:endParaRPr lang="en-US" altLang="zh-CN" sz="2800" dirty="0"/>
          </a:p>
          <a:p>
            <a:pPr lvl="2">
              <a:lnSpc>
                <a:spcPct val="90000"/>
              </a:lnSpc>
              <a:spcBef>
                <a:spcPct val="20000"/>
              </a:spcBef>
              <a:buClr>
                <a:schemeClr val="hlink"/>
              </a:buClr>
              <a:buSzPct val="85000"/>
              <a:buFont typeface="Wingdings" panose="05000000000000000000" pitchFamily="2" charset="2"/>
              <a:buBlip>
                <a:blip r:embed="rId2"/>
              </a:buBlip>
            </a:pPr>
            <a:r>
              <a:rPr lang="en-US" altLang="zh-CN" sz="2800" dirty="0"/>
              <a:t> </a:t>
            </a:r>
            <a:r>
              <a:rPr lang="zh-CN" altLang="en-US" sz="2800" dirty="0"/>
              <a:t>明天天气状况</a:t>
            </a:r>
            <a:r>
              <a:rPr lang="zh-CN" altLang="en-US" sz="3200" dirty="0"/>
              <a:t>		</a:t>
            </a:r>
            <a:endParaRPr lang="zh-CN" altLang="en-US" sz="2800" dirty="0"/>
          </a:p>
        </p:txBody>
      </p:sp>
      <p:sp>
        <p:nvSpPr>
          <p:cNvPr id="15" name="Rectangle 16">
            <a:extLst>
              <a:ext uri="{FF2B5EF4-FFF2-40B4-BE49-F238E27FC236}">
                <a16:creationId xmlns:a16="http://schemas.microsoft.com/office/drawing/2014/main" id="{1E27FFB7-5592-42CA-84C6-0CBA741CE698}"/>
              </a:ext>
            </a:extLst>
          </p:cNvPr>
          <p:cNvSpPr>
            <a:spLocks noRot="1" noChangeArrowheads="1"/>
          </p:cNvSpPr>
          <p:nvPr/>
        </p:nvSpPr>
        <p:spPr bwMode="auto">
          <a:xfrm>
            <a:off x="347453" y="4875250"/>
            <a:ext cx="8429625"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marL="742950" indent="-285750">
              <a:spcBef>
                <a:spcPct val="0"/>
              </a:spcBef>
              <a:defRPr>
                <a:solidFill>
                  <a:schemeClr val="tx1"/>
                </a:solidFill>
                <a:latin typeface="Arial" panose="020B0604020202020204" pitchFamily="34" charset="0"/>
                <a:ea typeface="宋体" panose="02010600030101010101" pitchFamily="2" charset="-122"/>
              </a:defRPr>
            </a:lvl2pPr>
            <a:lvl3pPr marL="1143000" indent="-228600">
              <a:spcBef>
                <a:spcPct val="0"/>
              </a:spcBef>
              <a:defRPr>
                <a:solidFill>
                  <a:schemeClr val="tx1"/>
                </a:solidFill>
                <a:latin typeface="Arial" panose="020B0604020202020204" pitchFamily="34" charset="0"/>
                <a:ea typeface="宋体" panose="02010600030101010101" pitchFamily="2" charset="-122"/>
              </a:defRPr>
            </a:lvl3pPr>
            <a:lvl4pPr marL="1600200" indent="-228600">
              <a:spcBef>
                <a:spcPct val="0"/>
              </a:spcBef>
              <a:defRPr>
                <a:solidFill>
                  <a:schemeClr val="tx1"/>
                </a:solidFill>
                <a:latin typeface="Arial" panose="020B0604020202020204" pitchFamily="34" charset="0"/>
                <a:ea typeface="宋体" panose="02010600030101010101" pitchFamily="2" charset="-122"/>
              </a:defRPr>
            </a:lvl4pPr>
            <a:lvl5pPr marL="2057400" indent="-228600">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hlink"/>
              </a:buClr>
              <a:buSzPct val="75000"/>
              <a:buFont typeface="Wingdings" panose="05000000000000000000" pitchFamily="2" charset="2"/>
              <a:buNone/>
            </a:pPr>
            <a:r>
              <a:rPr lang="en-US" altLang="zh-CN" sz="3200" dirty="0"/>
              <a:t>		</a:t>
            </a:r>
          </a:p>
          <a:p>
            <a:pPr lvl="2">
              <a:lnSpc>
                <a:spcPct val="90000"/>
              </a:lnSpc>
              <a:spcBef>
                <a:spcPct val="20000"/>
              </a:spcBef>
              <a:buClr>
                <a:schemeClr val="hlink"/>
              </a:buClr>
              <a:buSzPct val="85000"/>
              <a:buFont typeface="Wingdings" panose="05000000000000000000" pitchFamily="2" charset="2"/>
              <a:buBlip>
                <a:blip r:embed="rId2"/>
              </a:buBlip>
            </a:pPr>
            <a:r>
              <a:rPr lang="en-US" altLang="zh-CN" sz="2800" dirty="0"/>
              <a:t> </a:t>
            </a:r>
            <a:r>
              <a:rPr lang="zh-CN" altLang="en-US" sz="2800" dirty="0"/>
              <a:t>买了彩票会中奖</a:t>
            </a:r>
          </a:p>
        </p:txBody>
      </p:sp>
    </p:spTree>
    <p:extLst>
      <p:ext uri="{BB962C8B-B14F-4D97-AF65-F5344CB8AC3E}">
        <p14:creationId xmlns:p14="http://schemas.microsoft.com/office/powerpoint/2010/main" val="19333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down)">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utoUpdateAnimBg="0"/>
      <p:bldP spid="11" grpId="0" autoUpdateAnimBg="0"/>
      <p:bldP spid="12" grpId="0" autoUpdateAnimBg="0"/>
      <p:bldP spid="13" grpId="0" autoUpdateAnimBg="0"/>
      <p:bldP spid="14" grpId="0" autoUpdateAnimBg="0"/>
      <p:bldP spid="15"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AB46A7-AAC7-4C6F-82DE-EA7B02FFDED8}"/>
              </a:ext>
            </a:extLst>
          </p:cNvPr>
          <p:cNvSpPr>
            <a:spLocks noGrp="1"/>
          </p:cNvSpPr>
          <p:nvPr>
            <p:ph type="title"/>
          </p:nvPr>
        </p:nvSpPr>
        <p:spPr/>
        <p:txBody>
          <a:bodyPr/>
          <a:lstStyle/>
          <a:p>
            <a:r>
              <a:rPr lang="en-US" altLang="zh-CN" dirty="0"/>
              <a:t>3.4-1 </a:t>
            </a:r>
            <a:r>
              <a:rPr lang="zh-CN" altLang="en-US" dirty="0"/>
              <a:t>随机变量</a:t>
            </a:r>
          </a:p>
        </p:txBody>
      </p:sp>
      <p:sp>
        <p:nvSpPr>
          <p:cNvPr id="3" name="内容占位符 2">
            <a:extLst>
              <a:ext uri="{FF2B5EF4-FFF2-40B4-BE49-F238E27FC236}">
                <a16:creationId xmlns:a16="http://schemas.microsoft.com/office/drawing/2014/main" id="{9AD64BFE-3600-4DB1-9D5E-1B0BA972E614}"/>
              </a:ext>
            </a:extLst>
          </p:cNvPr>
          <p:cNvSpPr>
            <a:spLocks noGrp="1"/>
          </p:cNvSpPr>
          <p:nvPr>
            <p:ph idx="1"/>
          </p:nvPr>
        </p:nvSpPr>
        <p:spPr/>
        <p:txBody>
          <a:bodyPr/>
          <a:lstStyle/>
          <a:p>
            <a:endParaRPr lang="zh-CN" altLang="en-US" dirty="0"/>
          </a:p>
        </p:txBody>
      </p:sp>
      <p:sp>
        <p:nvSpPr>
          <p:cNvPr id="4" name="Text Box 4">
            <a:extLst>
              <a:ext uri="{FF2B5EF4-FFF2-40B4-BE49-F238E27FC236}">
                <a16:creationId xmlns:a16="http://schemas.microsoft.com/office/drawing/2014/main" id="{9637C7B1-5983-4D8F-9D7A-D9F00F28A4C3}"/>
              </a:ext>
            </a:extLst>
          </p:cNvPr>
          <p:cNvSpPr txBox="1">
            <a:spLocks noChangeArrowheads="1"/>
          </p:cNvSpPr>
          <p:nvPr/>
        </p:nvSpPr>
        <p:spPr bwMode="auto">
          <a:xfrm>
            <a:off x="762000" y="838200"/>
            <a:ext cx="75438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2800" b="1" dirty="0">
                <a:solidFill>
                  <a:srgbClr val="000000"/>
                </a:solidFill>
                <a:latin typeface="楷体_GB2312" pitchFamily="49" charset="-122"/>
                <a:ea typeface="楷体_GB2312" pitchFamily="49" charset="-122"/>
              </a:rPr>
              <a:t>这种随机</a:t>
            </a:r>
            <a:r>
              <a:rPr kumimoji="1" lang="zh-CN" altLang="en-US" sz="2800" b="1" dirty="0">
                <a:solidFill>
                  <a:srgbClr val="0000FF"/>
                </a:solidFill>
                <a:latin typeface="楷体_GB2312" pitchFamily="49" charset="-122"/>
                <a:ea typeface="楷体_GB2312" pitchFamily="49" charset="-122"/>
              </a:rPr>
              <a:t>试验结果与数值</a:t>
            </a:r>
            <a:r>
              <a:rPr kumimoji="1" lang="zh-CN" altLang="en-US" sz="2800" b="1" dirty="0">
                <a:solidFill>
                  <a:srgbClr val="000000"/>
                </a:solidFill>
                <a:latin typeface="楷体_GB2312" pitchFamily="49" charset="-122"/>
                <a:ea typeface="楷体_GB2312" pitchFamily="49" charset="-122"/>
              </a:rPr>
              <a:t>的对应关系，在数学上可理解为</a:t>
            </a:r>
            <a:r>
              <a:rPr kumimoji="1" lang="en-US" altLang="zh-CN" sz="2800" b="1" dirty="0">
                <a:solidFill>
                  <a:srgbClr val="000000"/>
                </a:solidFill>
                <a:latin typeface="楷体_GB2312" pitchFamily="49" charset="-122"/>
                <a:ea typeface="楷体_GB2312" pitchFamily="49" charset="-122"/>
              </a:rPr>
              <a:t>:</a:t>
            </a:r>
            <a:endParaRPr kumimoji="1" lang="en-US" altLang="zh-CN" sz="2800" b="1" i="1" dirty="0">
              <a:solidFill>
                <a:srgbClr val="000000"/>
              </a:solidFill>
              <a:latin typeface="楷体_GB2312" pitchFamily="49" charset="-122"/>
              <a:ea typeface="楷体_GB2312" pitchFamily="49" charset="-122"/>
            </a:endParaRPr>
          </a:p>
        </p:txBody>
      </p:sp>
      <p:sp>
        <p:nvSpPr>
          <p:cNvPr id="5" name="Rectangle 5">
            <a:extLst>
              <a:ext uri="{FF2B5EF4-FFF2-40B4-BE49-F238E27FC236}">
                <a16:creationId xmlns:a16="http://schemas.microsoft.com/office/drawing/2014/main" id="{32062F3D-9F03-413D-A80A-CC7D9C283684}"/>
              </a:ext>
            </a:extLst>
          </p:cNvPr>
          <p:cNvSpPr>
            <a:spLocks noChangeArrowheads="1"/>
          </p:cNvSpPr>
          <p:nvPr/>
        </p:nvSpPr>
        <p:spPr bwMode="auto">
          <a:xfrm>
            <a:off x="1143000" y="4191000"/>
            <a:ext cx="1752600" cy="1524000"/>
          </a:xfrm>
          <a:prstGeom prst="rect">
            <a:avLst/>
          </a:prstGeom>
          <a:solidFill>
            <a:srgbClr val="6600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dirty="0">
                <a:solidFill>
                  <a:schemeClr val="tx2"/>
                </a:solidFill>
                <a:latin typeface="楷体_GB2312" pitchFamily="49" charset="-122"/>
                <a:ea typeface="楷体_GB2312" pitchFamily="49" charset="-122"/>
              </a:rPr>
              <a:t>.</a:t>
            </a:r>
            <a:endParaRPr kumimoji="1" lang="en-US" altLang="zh-CN" sz="2800" b="1" dirty="0">
              <a:solidFill>
                <a:schemeClr val="accent2"/>
              </a:solidFill>
              <a:latin typeface="楷体_GB2312" pitchFamily="49" charset="-122"/>
              <a:ea typeface="楷体_GB2312" pitchFamily="49" charset="-122"/>
            </a:endParaRPr>
          </a:p>
          <a:p>
            <a:pPr algn="ctr"/>
            <a:endParaRPr kumimoji="1" lang="en-US" altLang="zh-CN" sz="2800" b="1" dirty="0">
              <a:solidFill>
                <a:schemeClr val="accent2"/>
              </a:solidFill>
              <a:latin typeface="楷体_GB2312" pitchFamily="49" charset="-122"/>
              <a:ea typeface="楷体_GB2312" pitchFamily="49" charset="-122"/>
            </a:endParaRPr>
          </a:p>
        </p:txBody>
      </p:sp>
      <p:sp>
        <p:nvSpPr>
          <p:cNvPr id="6" name="Line 6">
            <a:extLst>
              <a:ext uri="{FF2B5EF4-FFF2-40B4-BE49-F238E27FC236}">
                <a16:creationId xmlns:a16="http://schemas.microsoft.com/office/drawing/2014/main" id="{5160C0C1-8E38-4866-A390-213F8F074465}"/>
              </a:ext>
            </a:extLst>
          </p:cNvPr>
          <p:cNvSpPr>
            <a:spLocks noChangeShapeType="1"/>
          </p:cNvSpPr>
          <p:nvPr/>
        </p:nvSpPr>
        <p:spPr bwMode="auto">
          <a:xfrm>
            <a:off x="3919538" y="5481638"/>
            <a:ext cx="388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Freeform 7">
            <a:extLst>
              <a:ext uri="{FF2B5EF4-FFF2-40B4-BE49-F238E27FC236}">
                <a16:creationId xmlns:a16="http://schemas.microsoft.com/office/drawing/2014/main" id="{11E49EF4-9B63-48B1-B15F-F79E720DDA53}"/>
              </a:ext>
            </a:extLst>
          </p:cNvPr>
          <p:cNvSpPr>
            <a:spLocks/>
          </p:cNvSpPr>
          <p:nvPr/>
        </p:nvSpPr>
        <p:spPr bwMode="auto">
          <a:xfrm>
            <a:off x="2133600" y="4800600"/>
            <a:ext cx="3946525" cy="685800"/>
          </a:xfrm>
          <a:custGeom>
            <a:avLst/>
            <a:gdLst>
              <a:gd name="T0" fmla="*/ 0 w 2544"/>
              <a:gd name="T1" fmla="*/ 0 h 288"/>
              <a:gd name="T2" fmla="*/ 1824 w 2544"/>
              <a:gd name="T3" fmla="*/ 96 h 288"/>
              <a:gd name="T4" fmla="*/ 2544 w 2544"/>
              <a:gd name="T5" fmla="*/ 288 h 288"/>
            </a:gdLst>
            <a:ahLst/>
            <a:cxnLst>
              <a:cxn ang="0">
                <a:pos x="T0" y="T1"/>
              </a:cxn>
              <a:cxn ang="0">
                <a:pos x="T2" y="T3"/>
              </a:cxn>
              <a:cxn ang="0">
                <a:pos x="T4" y="T5"/>
              </a:cxn>
            </a:cxnLst>
            <a:rect l="0" t="0" r="r" b="b"/>
            <a:pathLst>
              <a:path w="2544" h="288">
                <a:moveTo>
                  <a:pt x="0" y="0"/>
                </a:moveTo>
                <a:cubicBezTo>
                  <a:pt x="700" y="24"/>
                  <a:pt x="1400" y="48"/>
                  <a:pt x="1824" y="96"/>
                </a:cubicBezTo>
                <a:cubicBezTo>
                  <a:pt x="2248" y="144"/>
                  <a:pt x="2424" y="248"/>
                  <a:pt x="2544" y="288"/>
                </a:cubicBezTo>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 name="Object 8">
            <a:extLst>
              <a:ext uri="{FF2B5EF4-FFF2-40B4-BE49-F238E27FC236}">
                <a16:creationId xmlns:a16="http://schemas.microsoft.com/office/drawing/2014/main" id="{4AE82E2F-B435-4A9D-86F9-614C574C57AE}"/>
              </a:ext>
            </a:extLst>
          </p:cNvPr>
          <p:cNvGraphicFramePr>
            <a:graphicFrameLocks noChangeAspect="1"/>
          </p:cNvGraphicFramePr>
          <p:nvPr/>
        </p:nvGraphicFramePr>
        <p:xfrm>
          <a:off x="1100138" y="5222875"/>
          <a:ext cx="525462" cy="533400"/>
        </p:xfrm>
        <a:graphic>
          <a:graphicData uri="http://schemas.openxmlformats.org/presentationml/2006/ole">
            <mc:AlternateContent xmlns:mc="http://schemas.openxmlformats.org/markup-compatibility/2006">
              <mc:Choice xmlns:v="urn:schemas-microsoft-com:vml" Requires="v">
                <p:oleObj spid="_x0000_s43244" name="Equation" r:id="rId3" imgW="164880" imgH="164880" progId="Equation.3">
                  <p:embed/>
                </p:oleObj>
              </mc:Choice>
              <mc:Fallback>
                <p:oleObj name="Equation" r:id="rId3" imgW="164880" imgH="164880" progId="Equation.3">
                  <p:embed/>
                  <p:pic>
                    <p:nvPicPr>
                      <p:cNvPr id="155656" name="Object 8">
                        <a:extLst>
                          <a:ext uri="{FF2B5EF4-FFF2-40B4-BE49-F238E27FC236}">
                            <a16:creationId xmlns:a16="http://schemas.microsoft.com/office/drawing/2014/main" id="{CC7D9381-61ED-46DA-90D5-A165BF794F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38" y="5222875"/>
                        <a:ext cx="525462"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Rectangle 9">
            <a:extLst>
              <a:ext uri="{FF2B5EF4-FFF2-40B4-BE49-F238E27FC236}">
                <a16:creationId xmlns:a16="http://schemas.microsoft.com/office/drawing/2014/main" id="{8093AA4D-23E5-469B-B154-DB953D6DEF79}"/>
              </a:ext>
            </a:extLst>
          </p:cNvPr>
          <p:cNvSpPr>
            <a:spLocks noChangeArrowheads="1"/>
          </p:cNvSpPr>
          <p:nvPr/>
        </p:nvSpPr>
        <p:spPr bwMode="auto">
          <a:xfrm>
            <a:off x="8024813" y="5265738"/>
            <a:ext cx="358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i="1">
                <a:ea typeface="楷体_GB2312" pitchFamily="49" charset="-122"/>
              </a:rPr>
              <a:t>X</a:t>
            </a:r>
            <a:endParaRPr kumimoji="1" lang="en-US" altLang="zh-CN" sz="2800" b="1">
              <a:ea typeface="楷体_GB2312" pitchFamily="49" charset="-122"/>
            </a:endParaRPr>
          </a:p>
        </p:txBody>
      </p:sp>
      <p:graphicFrame>
        <p:nvGraphicFramePr>
          <p:cNvPr id="10" name="Object 10">
            <a:extLst>
              <a:ext uri="{FF2B5EF4-FFF2-40B4-BE49-F238E27FC236}">
                <a16:creationId xmlns:a16="http://schemas.microsoft.com/office/drawing/2014/main" id="{961C4EFC-A05C-49A8-B8C3-8AFF4DE62AC9}"/>
              </a:ext>
            </a:extLst>
          </p:cNvPr>
          <p:cNvGraphicFramePr>
            <a:graphicFrameLocks noChangeAspect="1"/>
          </p:cNvGraphicFramePr>
          <p:nvPr/>
        </p:nvGraphicFramePr>
        <p:xfrm>
          <a:off x="1974850" y="4473575"/>
          <a:ext cx="292100" cy="268288"/>
        </p:xfrm>
        <a:graphic>
          <a:graphicData uri="http://schemas.openxmlformats.org/presentationml/2006/ole">
            <mc:AlternateContent xmlns:mc="http://schemas.openxmlformats.org/markup-compatibility/2006">
              <mc:Choice xmlns:v="urn:schemas-microsoft-com:vml" Requires="v">
                <p:oleObj spid="_x0000_s43245" name="公式" r:id="rId5" imgW="152280" imgH="139680" progId="Equation.3">
                  <p:embed/>
                </p:oleObj>
              </mc:Choice>
              <mc:Fallback>
                <p:oleObj name="公式" r:id="rId5" imgW="152280" imgH="139680" progId="Equation.3">
                  <p:embed/>
                  <p:pic>
                    <p:nvPicPr>
                      <p:cNvPr id="155658" name="Object 10">
                        <a:extLst>
                          <a:ext uri="{FF2B5EF4-FFF2-40B4-BE49-F238E27FC236}">
                            <a16:creationId xmlns:a16="http://schemas.microsoft.com/office/drawing/2014/main" id="{A922FB4A-E0C7-4FC0-823F-70859AC096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4850" y="4473575"/>
                        <a:ext cx="2921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11">
            <a:extLst>
              <a:ext uri="{FF2B5EF4-FFF2-40B4-BE49-F238E27FC236}">
                <a16:creationId xmlns:a16="http://schemas.microsoft.com/office/drawing/2014/main" id="{316DC716-87C1-4404-8B4D-8CD1553403DD}"/>
              </a:ext>
            </a:extLst>
          </p:cNvPr>
          <p:cNvGraphicFramePr>
            <a:graphicFrameLocks noChangeAspect="1"/>
          </p:cNvGraphicFramePr>
          <p:nvPr/>
        </p:nvGraphicFramePr>
        <p:xfrm>
          <a:off x="5648325" y="4546600"/>
          <a:ext cx="938213" cy="484188"/>
        </p:xfrm>
        <a:graphic>
          <a:graphicData uri="http://schemas.openxmlformats.org/presentationml/2006/ole">
            <mc:AlternateContent xmlns:mc="http://schemas.openxmlformats.org/markup-compatibility/2006">
              <mc:Choice xmlns:v="urn:schemas-microsoft-com:vml" Requires="v">
                <p:oleObj spid="_x0000_s43246" name="公式" r:id="rId7" imgW="393480" imgH="203040" progId="Equation.3">
                  <p:embed/>
                </p:oleObj>
              </mc:Choice>
              <mc:Fallback>
                <p:oleObj name="公式" r:id="rId7" imgW="393480" imgH="203040" progId="Equation.3">
                  <p:embed/>
                  <p:pic>
                    <p:nvPicPr>
                      <p:cNvPr id="155659" name="Object 11">
                        <a:extLst>
                          <a:ext uri="{FF2B5EF4-FFF2-40B4-BE49-F238E27FC236}">
                            <a16:creationId xmlns:a16="http://schemas.microsoft.com/office/drawing/2014/main" id="{DF6D1CEF-637D-4485-A4C6-65348DBB877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48325" y="4546600"/>
                        <a:ext cx="938213" cy="48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Text Box 12">
            <a:extLst>
              <a:ext uri="{FF2B5EF4-FFF2-40B4-BE49-F238E27FC236}">
                <a16:creationId xmlns:a16="http://schemas.microsoft.com/office/drawing/2014/main" id="{D848D335-F39B-48ED-8AFB-8EEBF2E17747}"/>
              </a:ext>
            </a:extLst>
          </p:cNvPr>
          <p:cNvSpPr txBox="1">
            <a:spLocks noChangeArrowheads="1"/>
          </p:cNvSpPr>
          <p:nvPr/>
        </p:nvSpPr>
        <p:spPr bwMode="auto">
          <a:xfrm>
            <a:off x="762000" y="2339975"/>
            <a:ext cx="7620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FF0000"/>
                </a:solidFill>
                <a:latin typeface="楷体_GB2312" pitchFamily="49" charset="-122"/>
                <a:ea typeface="楷体_GB2312" pitchFamily="49" charset="-122"/>
              </a:rPr>
              <a:t>定义一个实值函数 </a:t>
            </a:r>
            <a:r>
              <a:rPr kumimoji="1" lang="en-US" altLang="zh-CN" sz="2800" b="1" i="1" dirty="0">
                <a:solidFill>
                  <a:srgbClr val="FF0000"/>
                </a:solidFill>
                <a:ea typeface="楷体_GB2312" pitchFamily="49" charset="-122"/>
              </a:rPr>
              <a:t>X</a:t>
            </a:r>
            <a:r>
              <a:rPr kumimoji="1" lang="en-US" altLang="zh-CN" sz="2800" b="1" dirty="0">
                <a:solidFill>
                  <a:srgbClr val="FF0000"/>
                </a:solidFill>
                <a:ea typeface="楷体_GB2312" pitchFamily="49" charset="-122"/>
              </a:rPr>
              <a:t>(</a:t>
            </a:r>
            <a:r>
              <a:rPr kumimoji="1" lang="el-GR" altLang="zh-CN" sz="2800" b="1" i="1" dirty="0">
                <a:solidFill>
                  <a:srgbClr val="FF0000"/>
                </a:solidFill>
                <a:ea typeface="楷体_GB2312" pitchFamily="49" charset="-122"/>
              </a:rPr>
              <a:t>ω</a:t>
            </a:r>
            <a:r>
              <a:rPr kumimoji="1" lang="en-US" altLang="zh-CN" sz="2800" b="1" dirty="0">
                <a:solidFill>
                  <a:srgbClr val="FF0000"/>
                </a:solidFill>
                <a:ea typeface="楷体_GB2312" pitchFamily="49" charset="-122"/>
              </a:rPr>
              <a:t>),</a:t>
            </a:r>
            <a:r>
              <a:rPr kumimoji="1" lang="en-US" altLang="zh-CN" sz="2800" b="1" dirty="0">
                <a:solidFill>
                  <a:srgbClr val="FF0000"/>
                </a:solidFill>
                <a:latin typeface="楷体_GB2312" pitchFamily="49" charset="-122"/>
                <a:ea typeface="楷体_GB2312" pitchFamily="49" charset="-122"/>
              </a:rPr>
              <a:t>  </a:t>
            </a:r>
            <a:r>
              <a:rPr kumimoji="1" lang="zh-CN" altLang="en-US" sz="2800" b="1" dirty="0">
                <a:solidFill>
                  <a:srgbClr val="FF0000"/>
                </a:solidFill>
                <a:latin typeface="楷体_GB2312" pitchFamily="49" charset="-122"/>
                <a:ea typeface="楷体_GB2312" pitchFamily="49" charset="-122"/>
              </a:rPr>
              <a:t>使</a:t>
            </a:r>
            <a:r>
              <a:rPr kumimoji="1" lang="el-GR" altLang="zh-CN" sz="2800" b="1" i="1" dirty="0">
                <a:solidFill>
                  <a:srgbClr val="FF0000"/>
                </a:solidFill>
              </a:rPr>
              <a:t>ω</a:t>
            </a:r>
            <a:r>
              <a:rPr kumimoji="1" lang="zh-CN" altLang="en-US" sz="2800" b="1" dirty="0">
                <a:solidFill>
                  <a:srgbClr val="FF0000"/>
                </a:solidFill>
                <a:latin typeface="楷体_GB2312" pitchFamily="49" charset="-122"/>
                <a:ea typeface="楷体_GB2312" pitchFamily="49" charset="-122"/>
              </a:rPr>
              <a:t>对应于数轴上唯一的一个实数。</a:t>
            </a:r>
          </a:p>
        </p:txBody>
      </p:sp>
      <p:sp>
        <p:nvSpPr>
          <p:cNvPr id="13" name="Line 13">
            <a:extLst>
              <a:ext uri="{FF2B5EF4-FFF2-40B4-BE49-F238E27FC236}">
                <a16:creationId xmlns:a16="http://schemas.microsoft.com/office/drawing/2014/main" id="{611F61F6-0486-4213-938A-32257ACAE941}"/>
              </a:ext>
            </a:extLst>
          </p:cNvPr>
          <p:cNvSpPr>
            <a:spLocks noChangeShapeType="1"/>
          </p:cNvSpPr>
          <p:nvPr/>
        </p:nvSpPr>
        <p:spPr bwMode="auto">
          <a:xfrm>
            <a:off x="7808913" y="5481638"/>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83953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7" presetClass="entr" presetSubtype="0" fill="hold" grpId="0" nodeType="clickEffect">
                                  <p:stCondLst>
                                    <p:cond delay="0"/>
                                  </p:stCondLst>
                                  <p:iterate type="lt">
                                    <p:tmPct val="50000"/>
                                  </p:iterate>
                                  <p:childTnLst>
                                    <p:set>
                                      <p:cBhvr>
                                        <p:cTn id="12" dur="1" fill="hold">
                                          <p:stCondLst>
                                            <p:cond delay="0"/>
                                          </p:stCondLst>
                                        </p:cTn>
                                        <p:tgtEl>
                                          <p:spTgt spid="12"/>
                                        </p:tgtEl>
                                        <p:attrNameLst>
                                          <p:attrName>style.visibility</p:attrName>
                                        </p:attrNameLst>
                                      </p:cBhvr>
                                      <p:to>
                                        <p:strVal val="visible"/>
                                      </p:to>
                                    </p:set>
                                    <p:anim calcmode="discrete" valueType="clr">
                                      <p:cBhvr override="childStyle">
                                        <p:cTn id="13" dur="80"/>
                                        <p:tgtEl>
                                          <p:spTgt spid="12"/>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12"/>
                                        </p:tgtEl>
                                        <p:attrNameLst>
                                          <p:attrName>fillcolor</p:attrName>
                                        </p:attrNameLst>
                                      </p:cBhvr>
                                      <p:tavLst>
                                        <p:tav tm="0">
                                          <p:val>
                                            <p:clrVal>
                                              <a:schemeClr val="accent2"/>
                                            </p:clrVal>
                                          </p:val>
                                        </p:tav>
                                        <p:tav tm="50000">
                                          <p:val>
                                            <p:clrVal>
                                              <a:schemeClr val="hlink"/>
                                            </p:clrVal>
                                          </p:val>
                                        </p:tav>
                                      </p:tavLst>
                                    </p:anim>
                                    <p:set>
                                      <p:cBhvr>
                                        <p:cTn id="15" dur="80"/>
                                        <p:tgtEl>
                                          <p:spTgt spid="12"/>
                                        </p:tgtEl>
                                        <p:attrNameLst>
                                          <p:attrName>fill.type</p:attrName>
                                        </p:attrNameLst>
                                      </p:cBhvr>
                                      <p:to>
                                        <p:strVal val="solid"/>
                                      </p:to>
                                    </p:set>
                                  </p:childTnLst>
                                </p:cTn>
                              </p:par>
                            </p:childTnLst>
                          </p:cTn>
                        </p:par>
                        <p:par>
                          <p:cTn id="16" fill="hold">
                            <p:stCondLst>
                              <p:cond delay="1200"/>
                            </p:stCondLst>
                            <p:childTnLst>
                              <p:par>
                                <p:cTn id="17" presetID="1" presetClass="entr" presetSubtype="0" fill="hold" grpId="0" nodeType="afterEffect">
                                  <p:stCondLst>
                                    <p:cond delay="0"/>
                                  </p:stCondLst>
                                  <p:childTnLst>
                                    <p:set>
                                      <p:cBhvr>
                                        <p:cTn id="18" dur="1" fill="hold">
                                          <p:stCondLst>
                                            <p:cond delay="0"/>
                                          </p:stCondLst>
                                        </p:cTn>
                                        <p:tgtEl>
                                          <p:spTgt spid="5">
                                            <p:bg/>
                                          </p:spTgt>
                                        </p:tgtEl>
                                        <p:attrNameLst>
                                          <p:attrName>style.visibility</p:attrName>
                                        </p:attrNameLst>
                                      </p:cBhvr>
                                      <p:to>
                                        <p:strVal val="visible"/>
                                      </p:to>
                                    </p:set>
                                  </p:childTnLst>
                                </p:cTn>
                              </p:par>
                            </p:childTnLst>
                          </p:cTn>
                        </p:par>
                        <p:par>
                          <p:cTn id="19" fill="hold">
                            <p:stCondLst>
                              <p:cond delay="1200"/>
                            </p:stCondLst>
                            <p:childTnLst>
                              <p:par>
                                <p:cTn id="20" presetID="1" presetClass="entr" presetSubtype="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par>
                          <p:cTn id="22" fill="hold">
                            <p:stCondLst>
                              <p:cond delay="1200"/>
                            </p:stCondLst>
                            <p:childTnLst>
                              <p:par>
                                <p:cTn id="23" presetID="1"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par>
                          <p:cTn id="25" fill="hold">
                            <p:stCondLst>
                              <p:cond delay="1200"/>
                            </p:stCondLst>
                            <p:childTnLst>
                              <p:par>
                                <p:cTn id="26" presetID="1"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par>
                          <p:cTn id="35" fill="hold">
                            <p:stCondLst>
                              <p:cond delay="0"/>
                            </p:stCondLst>
                            <p:childTnLst>
                              <p:par>
                                <p:cTn id="36" presetID="22" presetClass="entr" presetSubtype="8"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par>
                                <p:cTn id="39" presetID="1" presetClass="entr" presetSubtype="0"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par>
                          <p:cTn id="41" fill="hold">
                            <p:stCondLst>
                              <p:cond delay="500"/>
                            </p:stCondLst>
                            <p:childTnLst>
                              <p:par>
                                <p:cTn id="42" presetID="1" presetClass="entr" presetSubtype="0" fill="hold" nodeType="afterEffect">
                                  <p:stCondLst>
                                    <p:cond delay="0"/>
                                  </p:stCondLst>
                                  <p:childTnLst>
                                    <p:set>
                                      <p:cBhvr>
                                        <p:cTn id="43"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build="allAtOnce" animBg="1"/>
      <p:bldP spid="9" grpId="0"/>
      <p:bldP spid="1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90F69E-9188-4E33-BCBF-642A21A6C2B2}"/>
              </a:ext>
            </a:extLst>
          </p:cNvPr>
          <p:cNvSpPr>
            <a:spLocks noGrp="1"/>
          </p:cNvSpPr>
          <p:nvPr>
            <p:ph type="title"/>
          </p:nvPr>
        </p:nvSpPr>
        <p:spPr/>
        <p:txBody>
          <a:bodyPr/>
          <a:lstStyle/>
          <a:p>
            <a:r>
              <a:rPr lang="en-US" altLang="zh-CN" dirty="0"/>
              <a:t>3.4-1 </a:t>
            </a:r>
            <a:r>
              <a:rPr lang="zh-CN" altLang="en-US" dirty="0"/>
              <a:t>随机变量</a:t>
            </a:r>
          </a:p>
        </p:txBody>
      </p:sp>
      <p:sp>
        <p:nvSpPr>
          <p:cNvPr id="3" name="内容占位符 2">
            <a:extLst>
              <a:ext uri="{FF2B5EF4-FFF2-40B4-BE49-F238E27FC236}">
                <a16:creationId xmlns:a16="http://schemas.microsoft.com/office/drawing/2014/main" id="{A65075A1-2BD8-4349-8AA7-7644849F2071}"/>
              </a:ext>
            </a:extLst>
          </p:cNvPr>
          <p:cNvSpPr>
            <a:spLocks noGrp="1"/>
          </p:cNvSpPr>
          <p:nvPr>
            <p:ph idx="1"/>
          </p:nvPr>
        </p:nvSpPr>
        <p:spPr/>
        <p:txBody>
          <a:bodyPr/>
          <a:lstStyle/>
          <a:p>
            <a:r>
              <a:rPr lang="zh-CN" altLang="en-US" sz="2800" dirty="0">
                <a:solidFill>
                  <a:srgbClr val="FF0000"/>
                </a:solidFill>
              </a:rPr>
              <a:t>随机变量</a:t>
            </a:r>
            <a:endParaRPr lang="en-US" altLang="zh-CN" sz="2800" dirty="0">
              <a:solidFill>
                <a:srgbClr val="FF0000"/>
              </a:solidFill>
            </a:endParaRPr>
          </a:p>
          <a:p>
            <a:endParaRPr lang="en-US" altLang="zh-CN" sz="2800" dirty="0">
              <a:solidFill>
                <a:srgbClr val="FF0000"/>
              </a:solidFill>
            </a:endParaRPr>
          </a:p>
          <a:p>
            <a:endParaRPr lang="en-US" altLang="zh-CN" sz="2800" dirty="0">
              <a:solidFill>
                <a:srgbClr val="FF0000"/>
              </a:solidFill>
            </a:endParaRPr>
          </a:p>
          <a:p>
            <a:endParaRPr lang="en-US" altLang="zh-CN" sz="2800" dirty="0">
              <a:solidFill>
                <a:srgbClr val="FF0000"/>
              </a:solidFill>
            </a:endParaRPr>
          </a:p>
          <a:p>
            <a:endParaRPr lang="en-US" altLang="zh-CN" sz="2800" dirty="0">
              <a:solidFill>
                <a:srgbClr val="FF0000"/>
              </a:solidFill>
            </a:endParaRPr>
          </a:p>
          <a:p>
            <a:endParaRPr lang="en-US" altLang="zh-CN" sz="2800" dirty="0">
              <a:solidFill>
                <a:srgbClr val="FF0000"/>
              </a:solidFill>
            </a:endParaRPr>
          </a:p>
          <a:p>
            <a:endParaRPr lang="en-US" altLang="zh-CN" sz="2800" dirty="0">
              <a:solidFill>
                <a:srgbClr val="FF0000"/>
              </a:solidFill>
            </a:endParaRPr>
          </a:p>
          <a:p>
            <a:r>
              <a:rPr lang="zh-CN" altLang="en-US" sz="2800" dirty="0">
                <a:solidFill>
                  <a:srgbClr val="FF0000"/>
                </a:solidFill>
              </a:rPr>
              <a:t>常用记法</a:t>
            </a:r>
          </a:p>
          <a:p>
            <a:endParaRPr lang="zh-CN" altLang="en-US" sz="2800" dirty="0">
              <a:solidFill>
                <a:srgbClr val="FF0000"/>
              </a:solidFill>
            </a:endParaRPr>
          </a:p>
          <a:p>
            <a:endParaRPr lang="zh-CN" altLang="en-US" dirty="0"/>
          </a:p>
        </p:txBody>
      </p:sp>
      <p:sp>
        <p:nvSpPr>
          <p:cNvPr id="4" name="Oval 4">
            <a:extLst>
              <a:ext uri="{FF2B5EF4-FFF2-40B4-BE49-F238E27FC236}">
                <a16:creationId xmlns:a16="http://schemas.microsoft.com/office/drawing/2014/main" id="{4BABC5CB-513B-4552-89B5-DA8412E5A252}"/>
              </a:ext>
            </a:extLst>
          </p:cNvPr>
          <p:cNvSpPr>
            <a:spLocks noChangeArrowheads="1"/>
          </p:cNvSpPr>
          <p:nvPr/>
        </p:nvSpPr>
        <p:spPr bwMode="auto">
          <a:xfrm>
            <a:off x="5203825" y="2133634"/>
            <a:ext cx="1838325" cy="2195513"/>
          </a:xfrm>
          <a:prstGeom prst="ellipse">
            <a:avLst/>
          </a:prstGeom>
          <a:solidFill>
            <a:srgbClr val="00808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lgn="ctr"/>
            <a:r>
              <a:rPr kumimoji="1" lang="en-US" altLang="zh-CN" sz="2800" b="1" i="1">
                <a:solidFill>
                  <a:srgbClr val="730B03"/>
                </a:solidFill>
                <a:ea typeface="楷体_GB2312" pitchFamily="49" charset="-122"/>
              </a:rPr>
              <a:t>R</a:t>
            </a:r>
          </a:p>
        </p:txBody>
      </p:sp>
      <p:sp>
        <p:nvSpPr>
          <p:cNvPr id="5" name="Text Box 5">
            <a:extLst>
              <a:ext uri="{FF2B5EF4-FFF2-40B4-BE49-F238E27FC236}">
                <a16:creationId xmlns:a16="http://schemas.microsoft.com/office/drawing/2014/main" id="{C3C4A0D8-BCE8-48ED-84A3-74F470274357}"/>
              </a:ext>
            </a:extLst>
          </p:cNvPr>
          <p:cNvSpPr txBox="1">
            <a:spLocks noChangeArrowheads="1"/>
          </p:cNvSpPr>
          <p:nvPr/>
        </p:nvSpPr>
        <p:spPr bwMode="auto">
          <a:xfrm>
            <a:off x="457308" y="869288"/>
            <a:ext cx="772477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a:solidFill>
                  <a:schemeClr val="accent1">
                    <a:lumMod val="50000"/>
                  </a:schemeClr>
                </a:solidFill>
                <a:latin typeface="楷体_GB2312" pitchFamily="49" charset="-122"/>
                <a:ea typeface="楷体_GB2312" pitchFamily="49" charset="-122"/>
              </a:rPr>
              <a:t>定义</a:t>
            </a:r>
            <a:r>
              <a:rPr kumimoji="1" lang="zh-CN" altLang="en-US" sz="2400" b="1" dirty="0">
                <a:solidFill>
                  <a:srgbClr val="000000"/>
                </a:solidFill>
                <a:latin typeface="楷体_GB2312" pitchFamily="49" charset="-122"/>
                <a:ea typeface="楷体_GB2312" pitchFamily="49" charset="-122"/>
              </a:rPr>
              <a:t>：设</a:t>
            </a:r>
            <a:r>
              <a:rPr kumimoji="1" lang="en-US" altLang="zh-CN" sz="2400" b="1" i="1" dirty="0">
                <a:solidFill>
                  <a:srgbClr val="000000"/>
                </a:solidFill>
                <a:ea typeface="楷体_GB2312" pitchFamily="49" charset="-122"/>
              </a:rPr>
              <a:t>E</a:t>
            </a:r>
            <a:r>
              <a:rPr kumimoji="1" lang="zh-CN" altLang="en-US" sz="2400" b="1" dirty="0">
                <a:solidFill>
                  <a:srgbClr val="000000"/>
                </a:solidFill>
                <a:latin typeface="楷体_GB2312" pitchFamily="49" charset="-122"/>
                <a:ea typeface="楷体_GB2312" pitchFamily="49" charset="-122"/>
              </a:rPr>
              <a:t>是随机试验，</a:t>
            </a:r>
            <a:r>
              <a:rPr kumimoji="1" lang="zh-CN" altLang="el-GR" sz="2400" b="1" dirty="0">
                <a:solidFill>
                  <a:srgbClr val="000000"/>
                </a:solidFill>
                <a:latin typeface="楷体_GB2312" pitchFamily="49" charset="-122"/>
                <a:ea typeface="楷体_GB2312" pitchFamily="49" charset="-122"/>
                <a:sym typeface="Symbol" panose="05050102010706020507" pitchFamily="18" charset="2"/>
              </a:rPr>
              <a:t></a:t>
            </a:r>
            <a:r>
              <a:rPr kumimoji="1" lang="zh-CN" altLang="en-US" sz="2400" b="1" dirty="0">
                <a:solidFill>
                  <a:srgbClr val="000000"/>
                </a:solidFill>
                <a:latin typeface="楷体_GB2312" pitchFamily="49" charset="-122"/>
                <a:ea typeface="楷体_GB2312" pitchFamily="49" charset="-122"/>
              </a:rPr>
              <a:t>是其样本空间。如果对于每一个</a:t>
            </a:r>
            <a:r>
              <a:rPr kumimoji="1" lang="el-GR" altLang="zh-CN" sz="2400" b="1" i="1" dirty="0">
                <a:solidFill>
                  <a:srgbClr val="000000"/>
                </a:solidFill>
                <a:latin typeface="楷体_GB2312" pitchFamily="49" charset="-122"/>
                <a:ea typeface="楷体_GB2312" pitchFamily="49" charset="-122"/>
                <a:sym typeface="Symbol" panose="05050102010706020507" pitchFamily="18" charset="2"/>
              </a:rPr>
              <a:t></a:t>
            </a:r>
            <a:r>
              <a:rPr kumimoji="1" lang="zh-CN" altLang="en-US" sz="2400" b="1" dirty="0">
                <a:solidFill>
                  <a:srgbClr val="000000"/>
                </a:solidFill>
                <a:latin typeface="楷体_GB2312" pitchFamily="49" charset="-122"/>
                <a:ea typeface="楷体_GB2312" pitchFamily="49" charset="-122"/>
                <a:sym typeface="Symbol" panose="05050102010706020507" pitchFamily="18" charset="2"/>
              </a:rPr>
              <a:t></a:t>
            </a:r>
            <a:r>
              <a:rPr kumimoji="1" lang="el-GR" altLang="zh-CN" sz="2400" b="1" dirty="0">
                <a:solidFill>
                  <a:srgbClr val="000000"/>
                </a:solidFill>
                <a:latin typeface="楷体_GB2312" pitchFamily="49" charset="-122"/>
                <a:ea typeface="楷体_GB2312" pitchFamily="49" charset="-122"/>
                <a:sym typeface="Symbol" panose="05050102010706020507" pitchFamily="18" charset="2"/>
              </a:rPr>
              <a:t></a:t>
            </a:r>
            <a:r>
              <a:rPr kumimoji="1" lang="zh-CN" altLang="en-US" sz="2400" b="1" dirty="0">
                <a:solidFill>
                  <a:srgbClr val="000000"/>
                </a:solidFill>
                <a:latin typeface="楷体_GB2312" pitchFamily="49" charset="-122"/>
                <a:ea typeface="楷体_GB2312" pitchFamily="49" charset="-122"/>
              </a:rPr>
              <a:t>，都有唯一的实数</a:t>
            </a:r>
            <a:r>
              <a:rPr kumimoji="1" lang="en-US" altLang="zh-CN" sz="2400" b="1" i="1" dirty="0">
                <a:solidFill>
                  <a:srgbClr val="000000"/>
                </a:solidFill>
                <a:ea typeface="楷体_GB2312" pitchFamily="49" charset="-122"/>
              </a:rPr>
              <a:t>X</a:t>
            </a:r>
            <a:r>
              <a:rPr kumimoji="1" lang="en-US" altLang="zh-CN" sz="2400" b="1" dirty="0">
                <a:solidFill>
                  <a:srgbClr val="000000"/>
                </a:solidFill>
                <a:latin typeface="楷体_GB2312" pitchFamily="49" charset="-122"/>
                <a:ea typeface="楷体_GB2312" pitchFamily="49" charset="-122"/>
              </a:rPr>
              <a:t>(</a:t>
            </a:r>
            <a:r>
              <a:rPr kumimoji="1" lang="el-GR" altLang="zh-CN" sz="2400" b="1" i="1" dirty="0">
                <a:solidFill>
                  <a:srgbClr val="000000"/>
                </a:solidFill>
                <a:latin typeface="楷体_GB2312" pitchFamily="49" charset="-122"/>
                <a:ea typeface="楷体_GB2312" pitchFamily="49" charset="-122"/>
                <a:sym typeface="Symbol" panose="05050102010706020507" pitchFamily="18" charset="2"/>
              </a:rPr>
              <a:t></a:t>
            </a:r>
            <a:r>
              <a:rPr kumimoji="1" lang="en-US" altLang="zh-CN" sz="2400" b="1" dirty="0">
                <a:solidFill>
                  <a:srgbClr val="000000"/>
                </a:solidFill>
                <a:latin typeface="楷体_GB2312" pitchFamily="49" charset="-122"/>
                <a:ea typeface="楷体_GB2312" pitchFamily="49" charset="-122"/>
              </a:rPr>
              <a:t>)</a:t>
            </a:r>
            <a:r>
              <a:rPr kumimoji="1" lang="zh-CN" altLang="en-US" sz="2400" b="1" dirty="0">
                <a:solidFill>
                  <a:srgbClr val="000000"/>
                </a:solidFill>
                <a:latin typeface="楷体_GB2312" pitchFamily="49" charset="-122"/>
                <a:ea typeface="楷体_GB2312" pitchFamily="49" charset="-122"/>
              </a:rPr>
              <a:t>与之对应</a:t>
            </a:r>
            <a:r>
              <a:rPr kumimoji="1" lang="en-US" altLang="zh-CN" sz="2400" b="1" dirty="0">
                <a:solidFill>
                  <a:srgbClr val="000000"/>
                </a:solidFill>
                <a:latin typeface="楷体_GB2312" pitchFamily="49" charset="-122"/>
                <a:ea typeface="楷体_GB2312" pitchFamily="49" charset="-122"/>
              </a:rPr>
              <a:t>, </a:t>
            </a:r>
            <a:r>
              <a:rPr kumimoji="1" lang="zh-CN" altLang="en-US" sz="2400" b="1" dirty="0">
                <a:solidFill>
                  <a:srgbClr val="000000"/>
                </a:solidFill>
                <a:latin typeface="楷体_GB2312" pitchFamily="49" charset="-122"/>
                <a:ea typeface="楷体_GB2312" pitchFamily="49" charset="-122"/>
              </a:rPr>
              <a:t>则称</a:t>
            </a:r>
            <a:r>
              <a:rPr kumimoji="1" lang="en-US" altLang="zh-CN" sz="2400" b="1" i="1" dirty="0">
                <a:solidFill>
                  <a:srgbClr val="000000"/>
                </a:solidFill>
                <a:ea typeface="楷体_GB2312" pitchFamily="49" charset="-122"/>
              </a:rPr>
              <a:t>X</a:t>
            </a:r>
            <a:r>
              <a:rPr kumimoji="1" lang="en-US" altLang="zh-CN" sz="2400" b="1" dirty="0">
                <a:solidFill>
                  <a:srgbClr val="000000"/>
                </a:solidFill>
                <a:latin typeface="楷体_GB2312" pitchFamily="49" charset="-122"/>
                <a:ea typeface="楷体_GB2312" pitchFamily="49" charset="-122"/>
              </a:rPr>
              <a:t>(</a:t>
            </a:r>
            <a:r>
              <a:rPr kumimoji="1" lang="el-GR" altLang="zh-CN" sz="2400" b="1" i="1" dirty="0">
                <a:solidFill>
                  <a:srgbClr val="000000"/>
                </a:solidFill>
                <a:latin typeface="楷体_GB2312" pitchFamily="49" charset="-122"/>
                <a:ea typeface="楷体_GB2312" pitchFamily="49" charset="-122"/>
                <a:sym typeface="Symbol" panose="05050102010706020507" pitchFamily="18" charset="2"/>
              </a:rPr>
              <a:t></a:t>
            </a:r>
            <a:r>
              <a:rPr kumimoji="1" lang="en-US" altLang="zh-CN" sz="2400" b="1" dirty="0">
                <a:solidFill>
                  <a:srgbClr val="000000"/>
                </a:solidFill>
                <a:latin typeface="楷体_GB2312" pitchFamily="49" charset="-122"/>
                <a:ea typeface="楷体_GB2312" pitchFamily="49" charset="-122"/>
              </a:rPr>
              <a:t>)</a:t>
            </a:r>
            <a:r>
              <a:rPr kumimoji="1" lang="zh-CN" altLang="en-US" sz="2400" b="1" dirty="0">
                <a:solidFill>
                  <a:srgbClr val="000000"/>
                </a:solidFill>
                <a:latin typeface="楷体_GB2312" pitchFamily="49" charset="-122"/>
                <a:ea typeface="楷体_GB2312" pitchFamily="49" charset="-122"/>
              </a:rPr>
              <a:t>为定义在</a:t>
            </a:r>
            <a:r>
              <a:rPr kumimoji="1" lang="el-GR" altLang="zh-CN" sz="2400" b="1" dirty="0">
                <a:solidFill>
                  <a:srgbClr val="000000"/>
                </a:solidFill>
                <a:latin typeface="楷体_GB2312" pitchFamily="49" charset="-122"/>
                <a:ea typeface="楷体_GB2312" pitchFamily="49" charset="-122"/>
                <a:sym typeface="Symbol" panose="05050102010706020507" pitchFamily="18" charset="2"/>
              </a:rPr>
              <a:t></a:t>
            </a:r>
            <a:r>
              <a:rPr kumimoji="1" lang="zh-CN" altLang="en-US" sz="2400" b="1" dirty="0">
                <a:solidFill>
                  <a:srgbClr val="000000"/>
                </a:solidFill>
                <a:latin typeface="楷体_GB2312" pitchFamily="49" charset="-122"/>
                <a:ea typeface="楷体_GB2312" pitchFamily="49" charset="-122"/>
              </a:rPr>
              <a:t>上的一个</a:t>
            </a:r>
            <a:r>
              <a:rPr kumimoji="1" lang="zh-CN" altLang="en-US" sz="2400" b="1" dirty="0">
                <a:latin typeface="楷体_GB2312" pitchFamily="49" charset="-122"/>
                <a:ea typeface="楷体_GB2312" pitchFamily="49" charset="-122"/>
              </a:rPr>
              <a:t>随机变量</a:t>
            </a:r>
            <a:r>
              <a:rPr kumimoji="1" lang="zh-CN" altLang="zh-CN" sz="2400" b="1" dirty="0">
                <a:solidFill>
                  <a:srgbClr val="000000"/>
                </a:solidFill>
                <a:latin typeface="楷体_GB2312" pitchFamily="49" charset="-122"/>
                <a:ea typeface="楷体_GB2312" pitchFamily="49" charset="-122"/>
              </a:rPr>
              <a:t>(</a:t>
            </a:r>
            <a:r>
              <a:rPr kumimoji="1" lang="zh-CN" altLang="zh-CN" sz="2400" b="1" dirty="0">
                <a:solidFill>
                  <a:srgbClr val="0000FF"/>
                </a:solidFill>
                <a:ea typeface="楷体_GB2312" pitchFamily="49" charset="-122"/>
              </a:rPr>
              <a:t>random variable</a:t>
            </a:r>
            <a:r>
              <a:rPr kumimoji="1" lang="zh-CN" altLang="zh-CN" sz="2400" b="1" dirty="0">
                <a:solidFill>
                  <a:srgbClr val="000000"/>
                </a:solidFill>
                <a:latin typeface="楷体_GB2312" pitchFamily="49" charset="-122"/>
                <a:ea typeface="楷体_GB2312" pitchFamily="49" charset="-122"/>
              </a:rPr>
              <a:t>)</a:t>
            </a:r>
            <a:r>
              <a:rPr kumimoji="1" lang="zh-CN" altLang="en-US" sz="2400" b="1" dirty="0">
                <a:solidFill>
                  <a:srgbClr val="000000"/>
                </a:solidFill>
                <a:latin typeface="楷体_GB2312" pitchFamily="49" charset="-122"/>
                <a:ea typeface="楷体_GB2312" pitchFamily="49" charset="-122"/>
              </a:rPr>
              <a:t>，</a:t>
            </a:r>
            <a:r>
              <a:rPr kumimoji="1" lang="zh-CN" altLang="zh-CN" sz="2400" b="1" dirty="0">
                <a:solidFill>
                  <a:srgbClr val="000000"/>
                </a:solidFill>
                <a:latin typeface="楷体_GB2312" pitchFamily="49" charset="-122"/>
                <a:ea typeface="楷体_GB2312" pitchFamily="49" charset="-122"/>
              </a:rPr>
              <a:t>简记为</a:t>
            </a:r>
            <a:r>
              <a:rPr kumimoji="1" lang="en-US" altLang="zh-CN" sz="2400" b="1" i="1" dirty="0">
                <a:solidFill>
                  <a:srgbClr val="000000"/>
                </a:solidFill>
                <a:ea typeface="楷体_GB2312" pitchFamily="49" charset="-122"/>
              </a:rPr>
              <a:t>X</a:t>
            </a:r>
            <a:r>
              <a:rPr kumimoji="1" lang="zh-CN" altLang="en-US" sz="2400" b="1" dirty="0">
                <a:solidFill>
                  <a:srgbClr val="000000"/>
                </a:solidFill>
                <a:latin typeface="楷体_GB2312" pitchFamily="49" charset="-122"/>
                <a:ea typeface="楷体_GB2312" pitchFamily="49" charset="-122"/>
              </a:rPr>
              <a:t>。</a:t>
            </a:r>
            <a:endParaRPr kumimoji="1" lang="zh-CN" altLang="el-GR" sz="2400" b="1" dirty="0">
              <a:solidFill>
                <a:srgbClr val="000000"/>
              </a:solidFill>
              <a:latin typeface="楷体_GB2312" pitchFamily="49" charset="-122"/>
              <a:ea typeface="楷体_GB2312" pitchFamily="49" charset="-122"/>
            </a:endParaRPr>
          </a:p>
        </p:txBody>
      </p:sp>
      <p:sp>
        <p:nvSpPr>
          <p:cNvPr id="6" name="Oval 6">
            <a:extLst>
              <a:ext uri="{FF2B5EF4-FFF2-40B4-BE49-F238E27FC236}">
                <a16:creationId xmlns:a16="http://schemas.microsoft.com/office/drawing/2014/main" id="{DB5AD08B-386C-45C2-8584-F98C8DF97F14}"/>
              </a:ext>
            </a:extLst>
          </p:cNvPr>
          <p:cNvSpPr>
            <a:spLocks noChangeArrowheads="1"/>
          </p:cNvSpPr>
          <p:nvPr/>
        </p:nvSpPr>
        <p:spPr bwMode="auto">
          <a:xfrm>
            <a:off x="1674813" y="2278097"/>
            <a:ext cx="2808287" cy="2016125"/>
          </a:xfrm>
          <a:prstGeom prst="ellipse">
            <a:avLst/>
          </a:prstGeom>
          <a:solidFill>
            <a:srgbClr val="FF660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lgn="ctr"/>
            <a:r>
              <a:rPr kumimoji="1" lang="el-GR" altLang="zh-CN" sz="2800" b="1">
                <a:solidFill>
                  <a:srgbClr val="730B03"/>
                </a:solidFill>
                <a:latin typeface="楷体_GB2312" pitchFamily="49" charset="-122"/>
                <a:ea typeface="楷体_GB2312" pitchFamily="49" charset="-122"/>
                <a:sym typeface="Symbol" panose="05050102010706020507" pitchFamily="18" charset="2"/>
              </a:rPr>
              <a:t></a:t>
            </a:r>
          </a:p>
        </p:txBody>
      </p:sp>
      <p:sp>
        <p:nvSpPr>
          <p:cNvPr id="7" name="Text Box 7">
            <a:extLst>
              <a:ext uri="{FF2B5EF4-FFF2-40B4-BE49-F238E27FC236}">
                <a16:creationId xmlns:a16="http://schemas.microsoft.com/office/drawing/2014/main" id="{738DF430-AC0C-44BB-93B1-634A9E441D54}"/>
              </a:ext>
            </a:extLst>
          </p:cNvPr>
          <p:cNvSpPr txBox="1">
            <a:spLocks noChangeArrowheads="1"/>
          </p:cNvSpPr>
          <p:nvPr/>
        </p:nvSpPr>
        <p:spPr bwMode="auto">
          <a:xfrm>
            <a:off x="2611438" y="2541622"/>
            <a:ext cx="428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l-GR" altLang="zh-CN" sz="2800" b="1" i="1">
                <a:solidFill>
                  <a:srgbClr val="730B03"/>
                </a:solidFill>
                <a:latin typeface="楷体_GB2312" pitchFamily="49" charset="-122"/>
                <a:ea typeface="楷体_GB2312" pitchFamily="49" charset="-122"/>
                <a:sym typeface="Symbol" panose="05050102010706020507" pitchFamily="18" charset="2"/>
              </a:rPr>
              <a:t></a:t>
            </a:r>
          </a:p>
        </p:txBody>
      </p:sp>
      <p:sp>
        <p:nvSpPr>
          <p:cNvPr id="8" name="Text Box 8">
            <a:extLst>
              <a:ext uri="{FF2B5EF4-FFF2-40B4-BE49-F238E27FC236}">
                <a16:creationId xmlns:a16="http://schemas.microsoft.com/office/drawing/2014/main" id="{77BB3E0C-BA99-4748-966E-4BD10C244A4E}"/>
              </a:ext>
            </a:extLst>
          </p:cNvPr>
          <p:cNvSpPr txBox="1">
            <a:spLocks noChangeArrowheads="1"/>
          </p:cNvSpPr>
          <p:nvPr/>
        </p:nvSpPr>
        <p:spPr bwMode="auto">
          <a:xfrm>
            <a:off x="5635625" y="2492409"/>
            <a:ext cx="1016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730B03"/>
                </a:solidFill>
                <a:ea typeface="楷体_GB2312" pitchFamily="49" charset="-122"/>
              </a:rPr>
              <a:t>X</a:t>
            </a:r>
            <a:r>
              <a:rPr kumimoji="1" lang="en-US" altLang="zh-CN" sz="2800" b="1">
                <a:solidFill>
                  <a:srgbClr val="730B03"/>
                </a:solidFill>
                <a:ea typeface="楷体_GB2312" pitchFamily="49" charset="-122"/>
              </a:rPr>
              <a:t>(</a:t>
            </a:r>
            <a:r>
              <a:rPr kumimoji="1" lang="el-GR" altLang="zh-CN" sz="2800" b="1" i="1">
                <a:solidFill>
                  <a:srgbClr val="730B03"/>
                </a:solidFill>
                <a:ea typeface="楷体_GB2312" pitchFamily="49" charset="-122"/>
              </a:rPr>
              <a:t>ω</a:t>
            </a:r>
            <a:r>
              <a:rPr kumimoji="1" lang="en-US" altLang="zh-CN" sz="2800" b="1">
                <a:solidFill>
                  <a:srgbClr val="730B03"/>
                </a:solidFill>
                <a:ea typeface="楷体_GB2312" pitchFamily="49" charset="-122"/>
              </a:rPr>
              <a:t>)</a:t>
            </a:r>
          </a:p>
        </p:txBody>
      </p:sp>
      <p:cxnSp>
        <p:nvCxnSpPr>
          <p:cNvPr id="10" name="AutoShape 10">
            <a:extLst>
              <a:ext uri="{FF2B5EF4-FFF2-40B4-BE49-F238E27FC236}">
                <a16:creationId xmlns:a16="http://schemas.microsoft.com/office/drawing/2014/main" id="{81C86037-DC68-4684-86F4-AC87B37A6192}"/>
              </a:ext>
            </a:extLst>
          </p:cNvPr>
          <p:cNvCxnSpPr>
            <a:cxnSpLocks noChangeShapeType="1"/>
          </p:cNvCxnSpPr>
          <p:nvPr/>
        </p:nvCxnSpPr>
        <p:spPr bwMode="auto">
          <a:xfrm>
            <a:off x="2971800" y="3070259"/>
            <a:ext cx="2987675" cy="0"/>
          </a:xfrm>
          <a:prstGeom prst="straightConnector1">
            <a:avLst/>
          </a:prstGeom>
          <a:noFill/>
          <a:ln w="63500">
            <a:solidFill>
              <a:srgbClr val="0000CC"/>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 Box 4">
            <a:extLst>
              <a:ext uri="{FF2B5EF4-FFF2-40B4-BE49-F238E27FC236}">
                <a16:creationId xmlns:a16="http://schemas.microsoft.com/office/drawing/2014/main" id="{EFE7B6F9-4256-4563-AC29-7B595CF69B9D}"/>
              </a:ext>
            </a:extLst>
          </p:cNvPr>
          <p:cNvSpPr txBox="1">
            <a:spLocks noChangeArrowheads="1"/>
          </p:cNvSpPr>
          <p:nvPr/>
        </p:nvSpPr>
        <p:spPr bwMode="auto">
          <a:xfrm>
            <a:off x="914496" y="4708469"/>
            <a:ext cx="7086504" cy="497316"/>
          </a:xfrm>
          <a:prstGeom prst="rect">
            <a:avLst/>
          </a:prstGeom>
          <a:noFill/>
          <a:ln w="12700" cap="sq">
            <a:solidFill>
              <a:srgbClr val="008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kumimoji="1" lang="zh-CN" altLang="en-US" sz="2400" b="1" dirty="0">
                <a:solidFill>
                  <a:srgbClr val="000000"/>
                </a:solidFill>
                <a:latin typeface="楷体_GB2312" pitchFamily="49" charset="-122"/>
                <a:ea typeface="楷体_GB2312" pitchFamily="49" charset="-122"/>
              </a:rPr>
              <a:t>随机变量通常用英文大写字母</a:t>
            </a:r>
            <a:r>
              <a:rPr kumimoji="1" lang="en-US" altLang="zh-CN" sz="2400" b="1" i="1" dirty="0">
                <a:solidFill>
                  <a:srgbClr val="FF0000"/>
                </a:solidFill>
                <a:ea typeface="楷体_GB2312" pitchFamily="49" charset="-122"/>
              </a:rPr>
              <a:t>X, Y, Z</a:t>
            </a:r>
            <a:r>
              <a:rPr kumimoji="1" lang="en-US" altLang="zh-CN" sz="2400" b="1" i="1" dirty="0">
                <a:solidFill>
                  <a:srgbClr val="FF0000"/>
                </a:solidFill>
                <a:latin typeface="楷体_GB2312" pitchFamily="49" charset="-122"/>
                <a:ea typeface="楷体_GB2312" pitchFamily="49" charset="-122"/>
              </a:rPr>
              <a:t> </a:t>
            </a:r>
            <a:r>
              <a:rPr kumimoji="1" lang="zh-CN" altLang="en-US" sz="2400" b="1" dirty="0">
                <a:solidFill>
                  <a:srgbClr val="000000"/>
                </a:solidFill>
                <a:latin typeface="楷体_GB2312" pitchFamily="49" charset="-122"/>
                <a:ea typeface="楷体_GB2312" pitchFamily="49" charset="-122"/>
              </a:rPr>
              <a:t>等表示。</a:t>
            </a:r>
          </a:p>
        </p:txBody>
      </p:sp>
      <p:sp>
        <p:nvSpPr>
          <p:cNvPr id="12" name="Rectangle 5">
            <a:extLst>
              <a:ext uri="{FF2B5EF4-FFF2-40B4-BE49-F238E27FC236}">
                <a16:creationId xmlns:a16="http://schemas.microsoft.com/office/drawing/2014/main" id="{8CA06773-E5D7-42D1-A453-6FC0C4665A9D}"/>
              </a:ext>
            </a:extLst>
          </p:cNvPr>
          <p:cNvSpPr>
            <a:spLocks noChangeArrowheads="1"/>
          </p:cNvSpPr>
          <p:nvPr/>
        </p:nvSpPr>
        <p:spPr bwMode="auto">
          <a:xfrm>
            <a:off x="914496" y="5498134"/>
            <a:ext cx="6934018" cy="497316"/>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rgbClr val="0066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kumimoji="1" lang="zh-CN" altLang="en-US" sz="2400" b="1" dirty="0">
                <a:solidFill>
                  <a:srgbClr val="000000"/>
                </a:solidFill>
                <a:latin typeface="楷体_GB2312" pitchFamily="49" charset="-122"/>
                <a:ea typeface="楷体_GB2312" pitchFamily="49" charset="-122"/>
              </a:rPr>
              <a:t>随机变量的取值一般用小写字母 </a:t>
            </a:r>
            <a:r>
              <a:rPr kumimoji="1" lang="en-US" altLang="zh-CN" sz="2400" b="1" i="1" dirty="0">
                <a:solidFill>
                  <a:srgbClr val="FF0000"/>
                </a:solidFill>
                <a:ea typeface="楷体_GB2312" pitchFamily="49" charset="-122"/>
              </a:rPr>
              <a:t>x, y, z</a:t>
            </a:r>
            <a:r>
              <a:rPr kumimoji="1" lang="en-US" altLang="zh-CN" sz="2400" b="1" i="1" dirty="0">
                <a:solidFill>
                  <a:srgbClr val="000000"/>
                </a:solidFill>
                <a:latin typeface="楷体_GB2312" pitchFamily="49" charset="-122"/>
                <a:ea typeface="楷体_GB2312" pitchFamily="49" charset="-122"/>
              </a:rPr>
              <a:t> </a:t>
            </a:r>
            <a:r>
              <a:rPr kumimoji="1" lang="zh-CN" altLang="en-US" sz="2400" b="1" dirty="0">
                <a:solidFill>
                  <a:srgbClr val="000000"/>
                </a:solidFill>
                <a:latin typeface="楷体_GB2312" pitchFamily="49" charset="-122"/>
                <a:ea typeface="楷体_GB2312" pitchFamily="49" charset="-122"/>
              </a:rPr>
              <a:t>等表示。</a:t>
            </a:r>
            <a:endParaRPr kumimoji="1" lang="zh-CN" altLang="en-US" sz="2400" dirty="0">
              <a:solidFill>
                <a:srgbClr val="000000"/>
              </a:solidFill>
              <a:latin typeface="楷体_GB2312" pitchFamily="49" charset="-122"/>
              <a:ea typeface="楷体_GB2312" pitchFamily="49" charset="-122"/>
            </a:endParaRPr>
          </a:p>
        </p:txBody>
      </p:sp>
    </p:spTree>
    <p:extLst>
      <p:ext uri="{BB962C8B-B14F-4D97-AF65-F5344CB8AC3E}">
        <p14:creationId xmlns:p14="http://schemas.microsoft.com/office/powerpoint/2010/main" val="30809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arn(outVertic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arn(outVertical)">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utoUpdateAnimBg="0"/>
      <p:bldP spid="6" grpId="0" animBg="1"/>
      <p:bldP spid="7" grpId="0"/>
      <p:bldP spid="8" grpId="0"/>
      <p:bldP spid="11" grpId="0" animBg="1"/>
      <p:bldP spid="12"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E67E32-5336-4E78-B4CC-EE8B666BC8C9}"/>
              </a:ext>
            </a:extLst>
          </p:cNvPr>
          <p:cNvSpPr>
            <a:spLocks noGrp="1"/>
          </p:cNvSpPr>
          <p:nvPr>
            <p:ph type="title"/>
          </p:nvPr>
        </p:nvSpPr>
        <p:spPr/>
        <p:txBody>
          <a:bodyPr/>
          <a:lstStyle/>
          <a:p>
            <a:r>
              <a:rPr lang="en-US" altLang="zh-CN" dirty="0"/>
              <a:t>3.4-1 </a:t>
            </a:r>
            <a:r>
              <a:rPr lang="zh-CN" altLang="en-US" dirty="0"/>
              <a:t>随机变量</a:t>
            </a:r>
          </a:p>
        </p:txBody>
      </p:sp>
      <p:sp>
        <p:nvSpPr>
          <p:cNvPr id="3" name="内容占位符 2">
            <a:extLst>
              <a:ext uri="{FF2B5EF4-FFF2-40B4-BE49-F238E27FC236}">
                <a16:creationId xmlns:a16="http://schemas.microsoft.com/office/drawing/2014/main" id="{7170AD24-625C-4015-819E-D48FBAB0718F}"/>
              </a:ext>
            </a:extLst>
          </p:cNvPr>
          <p:cNvSpPr>
            <a:spLocks noGrp="1"/>
          </p:cNvSpPr>
          <p:nvPr>
            <p:ph idx="1"/>
          </p:nvPr>
        </p:nvSpPr>
        <p:spPr>
          <a:xfrm>
            <a:off x="125663" y="405750"/>
            <a:ext cx="8991364" cy="6452250"/>
          </a:xfrm>
        </p:spPr>
        <p:txBody>
          <a:bodyPr/>
          <a:lstStyle/>
          <a:p>
            <a:r>
              <a:rPr kumimoji="1" lang="zh-CN" altLang="en-US" dirty="0">
                <a:latin typeface="楷体_GB2312" pitchFamily="49" charset="-122"/>
                <a:ea typeface="楷体_GB2312" pitchFamily="49" charset="-122"/>
              </a:rPr>
              <a:t>随机变量</a:t>
            </a:r>
            <a:r>
              <a:rPr kumimoji="1" lang="en-US" altLang="zh-CN" i="1" dirty="0">
                <a:ea typeface="楷体_GB2312" pitchFamily="49" charset="-122"/>
              </a:rPr>
              <a:t>X</a:t>
            </a:r>
            <a:r>
              <a:rPr kumimoji="1" lang="en-US" altLang="zh-CN" dirty="0">
                <a:ea typeface="楷体_GB2312" pitchFamily="49" charset="-122"/>
              </a:rPr>
              <a:t>(</a:t>
            </a:r>
            <a:r>
              <a:rPr kumimoji="1" lang="el-GR" altLang="zh-CN" i="1" dirty="0">
                <a:ea typeface="楷体_GB2312" pitchFamily="49" charset="-122"/>
              </a:rPr>
              <a:t>ω</a:t>
            </a:r>
            <a:r>
              <a:rPr kumimoji="1" lang="en-US" altLang="zh-CN" dirty="0">
                <a:ea typeface="楷体_GB2312" pitchFamily="49" charset="-122"/>
              </a:rPr>
              <a:t>)</a:t>
            </a:r>
            <a:r>
              <a:rPr kumimoji="1" lang="zh-CN" altLang="en-US" dirty="0">
                <a:latin typeface="楷体_GB2312" pitchFamily="49" charset="-122"/>
                <a:ea typeface="楷体_GB2312" pitchFamily="49" charset="-122"/>
              </a:rPr>
              <a:t>与普通函数的不同之处：</a:t>
            </a:r>
          </a:p>
          <a:p>
            <a:endParaRPr lang="zh-CN" altLang="en-US" dirty="0"/>
          </a:p>
        </p:txBody>
      </p:sp>
      <p:sp>
        <p:nvSpPr>
          <p:cNvPr id="4" name="Text Box 4">
            <a:extLst>
              <a:ext uri="{FF2B5EF4-FFF2-40B4-BE49-F238E27FC236}">
                <a16:creationId xmlns:a16="http://schemas.microsoft.com/office/drawing/2014/main" id="{ECC9BB0F-50C8-4E21-B150-BF0E85A0C68C}"/>
              </a:ext>
            </a:extLst>
          </p:cNvPr>
          <p:cNvSpPr txBox="1">
            <a:spLocks noChangeArrowheads="1"/>
          </p:cNvSpPr>
          <p:nvPr/>
        </p:nvSpPr>
        <p:spPr bwMode="auto">
          <a:xfrm>
            <a:off x="914400" y="1447800"/>
            <a:ext cx="7620000" cy="1333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5000"/>
              </a:lnSpc>
            </a:pPr>
            <a:r>
              <a:rPr kumimoji="1" lang="en-US" altLang="zh-CN" sz="2400" b="1" dirty="0">
                <a:solidFill>
                  <a:schemeClr val="hlink"/>
                </a:solidFill>
                <a:latin typeface="楷体_GB2312" pitchFamily="49" charset="-122"/>
                <a:ea typeface="楷体_GB2312" pitchFamily="49" charset="-122"/>
              </a:rPr>
              <a:t>◎</a:t>
            </a:r>
            <a:r>
              <a:rPr kumimoji="1" lang="en-US" altLang="zh-CN" sz="2400" b="1" dirty="0">
                <a:latin typeface="楷体_GB2312" pitchFamily="49" charset="-122"/>
                <a:ea typeface="楷体_GB2312" pitchFamily="49" charset="-122"/>
              </a:rPr>
              <a:t> </a:t>
            </a:r>
            <a:r>
              <a:rPr kumimoji="1" lang="zh-CN" altLang="en-US" sz="2400" b="1" dirty="0">
                <a:solidFill>
                  <a:srgbClr val="FF0066"/>
                </a:solidFill>
                <a:latin typeface="楷体_GB2312" pitchFamily="49" charset="-122"/>
                <a:ea typeface="楷体_GB2312" pitchFamily="49" charset="-122"/>
              </a:rPr>
              <a:t>定义域</a:t>
            </a:r>
            <a:r>
              <a:rPr kumimoji="1" lang="zh-CN" altLang="en-US" sz="2400" b="1" dirty="0">
                <a:solidFill>
                  <a:srgbClr val="000000"/>
                </a:solidFill>
                <a:latin typeface="楷体_GB2312" pitchFamily="49" charset="-122"/>
                <a:ea typeface="楷体_GB2312" pitchFamily="49" charset="-122"/>
              </a:rPr>
              <a:t>：普通函数是定义在实数轴上的，而随机变量是定义在样本空间上的</a:t>
            </a:r>
            <a:r>
              <a:rPr kumimoji="1" lang="en-US" altLang="zh-CN" sz="2400" b="1" dirty="0">
                <a:solidFill>
                  <a:srgbClr val="000000"/>
                </a:solidFill>
                <a:latin typeface="楷体_GB2312" pitchFamily="49" charset="-122"/>
                <a:ea typeface="楷体_GB2312" pitchFamily="49" charset="-122"/>
              </a:rPr>
              <a:t>(</a:t>
            </a:r>
            <a:r>
              <a:rPr kumimoji="1" lang="zh-CN" altLang="en-US" sz="2400" b="1" dirty="0">
                <a:solidFill>
                  <a:srgbClr val="000000"/>
                </a:solidFill>
                <a:latin typeface="楷体_GB2312" pitchFamily="49" charset="-122"/>
                <a:ea typeface="楷体_GB2312" pitchFamily="49" charset="-122"/>
              </a:rPr>
              <a:t>样本空间的元素不一定是实数</a:t>
            </a:r>
            <a:r>
              <a:rPr kumimoji="1" lang="en-US" altLang="zh-CN" sz="2400" b="1" dirty="0">
                <a:solidFill>
                  <a:srgbClr val="000000"/>
                </a:solidFill>
                <a:latin typeface="楷体_GB2312" pitchFamily="49" charset="-122"/>
                <a:ea typeface="楷体_GB2312" pitchFamily="49" charset="-122"/>
              </a:rPr>
              <a:t>)</a:t>
            </a:r>
            <a:r>
              <a:rPr kumimoji="1" lang="zh-CN" altLang="en-US" sz="2400" b="1" dirty="0">
                <a:solidFill>
                  <a:srgbClr val="000000"/>
                </a:solidFill>
                <a:latin typeface="楷体_GB2312" pitchFamily="49" charset="-122"/>
                <a:ea typeface="楷体_GB2312" pitchFamily="49" charset="-122"/>
              </a:rPr>
              <a:t>。</a:t>
            </a:r>
          </a:p>
        </p:txBody>
      </p:sp>
      <p:sp>
        <p:nvSpPr>
          <p:cNvPr id="5" name="Text Box 5">
            <a:extLst>
              <a:ext uri="{FF2B5EF4-FFF2-40B4-BE49-F238E27FC236}">
                <a16:creationId xmlns:a16="http://schemas.microsoft.com/office/drawing/2014/main" id="{EE122814-8A93-4CFF-A915-998F629B2430}"/>
              </a:ext>
            </a:extLst>
          </p:cNvPr>
          <p:cNvSpPr txBox="1">
            <a:spLocks noChangeArrowheads="1"/>
          </p:cNvSpPr>
          <p:nvPr/>
        </p:nvSpPr>
        <p:spPr bwMode="auto">
          <a:xfrm>
            <a:off x="914400" y="4724400"/>
            <a:ext cx="7620000" cy="1333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5000"/>
              </a:lnSpc>
            </a:pPr>
            <a:r>
              <a:rPr kumimoji="1" lang="en-US" altLang="zh-CN" sz="2400" b="1" dirty="0">
                <a:solidFill>
                  <a:schemeClr val="hlink"/>
                </a:solidFill>
                <a:latin typeface="楷体_GB2312" pitchFamily="49" charset="-122"/>
                <a:ea typeface="楷体_GB2312" pitchFamily="49" charset="-122"/>
              </a:rPr>
              <a:t>◎</a:t>
            </a:r>
            <a:r>
              <a:rPr kumimoji="1" lang="en-US" altLang="zh-CN" sz="2400" b="1" dirty="0">
                <a:latin typeface="楷体_GB2312" pitchFamily="49" charset="-122"/>
                <a:ea typeface="楷体_GB2312" pitchFamily="49" charset="-122"/>
              </a:rPr>
              <a:t> </a:t>
            </a:r>
            <a:r>
              <a:rPr kumimoji="1" lang="zh-CN" altLang="en-US" sz="2400" b="1" dirty="0">
                <a:solidFill>
                  <a:srgbClr val="FF0066"/>
                </a:solidFill>
                <a:latin typeface="楷体_GB2312" pitchFamily="49" charset="-122"/>
                <a:ea typeface="楷体_GB2312" pitchFamily="49" charset="-122"/>
              </a:rPr>
              <a:t>概率性</a:t>
            </a:r>
            <a:r>
              <a:rPr kumimoji="1" lang="zh-CN" altLang="en-US" sz="2400" b="1" dirty="0">
                <a:solidFill>
                  <a:srgbClr val="000000"/>
                </a:solidFill>
                <a:latin typeface="楷体_GB2312" pitchFamily="49" charset="-122"/>
                <a:ea typeface="楷体_GB2312" pitchFamily="49" charset="-122"/>
              </a:rPr>
              <a:t>：由于随机试验各个结果的出现具有一定的概率，所以</a:t>
            </a:r>
            <a:r>
              <a:rPr kumimoji="1" lang="zh-CN" altLang="en-US" sz="2400" b="1" dirty="0">
                <a:solidFill>
                  <a:srgbClr val="000000"/>
                </a:solidFill>
                <a:latin typeface="Times New Roman" panose="02020603050405020304" pitchFamily="18" charset="0"/>
                <a:ea typeface="楷体_GB2312" pitchFamily="49" charset="-122"/>
              </a:rPr>
              <a:t>“</a:t>
            </a:r>
            <a:r>
              <a:rPr kumimoji="1" lang="zh-CN" altLang="en-US" sz="2400" b="1" dirty="0">
                <a:solidFill>
                  <a:srgbClr val="000000"/>
                </a:solidFill>
                <a:latin typeface="楷体_GB2312" pitchFamily="49" charset="-122"/>
                <a:ea typeface="楷体_GB2312" pitchFamily="49" charset="-122"/>
              </a:rPr>
              <a:t> </a:t>
            </a:r>
            <a:r>
              <a:rPr kumimoji="1" lang="en-US" altLang="zh-CN" sz="2400" b="1" i="1" dirty="0">
                <a:solidFill>
                  <a:srgbClr val="000000"/>
                </a:solidFill>
                <a:latin typeface="Times New Roman" panose="02020603050405020304" pitchFamily="18" charset="0"/>
                <a:ea typeface="楷体_GB2312" pitchFamily="49" charset="-122"/>
              </a:rPr>
              <a:t>X</a:t>
            </a:r>
            <a:r>
              <a:rPr kumimoji="1" lang="en-US" altLang="zh-CN" sz="2400" b="1" dirty="0">
                <a:solidFill>
                  <a:srgbClr val="000000"/>
                </a:solidFill>
                <a:latin typeface="Times New Roman" panose="02020603050405020304" pitchFamily="18" charset="0"/>
                <a:ea typeface="楷体_GB2312" pitchFamily="49" charset="-122"/>
              </a:rPr>
              <a:t>(</a:t>
            </a:r>
            <a:r>
              <a:rPr kumimoji="1" lang="el-GR" altLang="zh-CN" sz="2400" b="1" i="1" dirty="0">
                <a:solidFill>
                  <a:srgbClr val="000000"/>
                </a:solidFill>
                <a:latin typeface="Times New Roman" panose="02020603050405020304" pitchFamily="18" charset="0"/>
                <a:ea typeface="楷体_GB2312" pitchFamily="49" charset="-122"/>
              </a:rPr>
              <a:t>ω</a:t>
            </a:r>
            <a:r>
              <a:rPr kumimoji="1" lang="en-US" altLang="zh-CN" sz="2400" b="1" dirty="0">
                <a:solidFill>
                  <a:srgbClr val="000000"/>
                </a:solidFill>
                <a:latin typeface="Times New Roman" panose="02020603050405020304" pitchFamily="18" charset="0"/>
                <a:ea typeface="楷体_GB2312" pitchFamily="49" charset="-122"/>
              </a:rPr>
              <a:t>)</a:t>
            </a:r>
            <a:r>
              <a:rPr kumimoji="1" lang="en-US" altLang="zh-CN" sz="2400" b="1" dirty="0">
                <a:solidFill>
                  <a:srgbClr val="000000"/>
                </a:solidFill>
                <a:latin typeface="楷体_GB2312" pitchFamily="49" charset="-122"/>
                <a:ea typeface="楷体_GB2312" pitchFamily="49" charset="-122"/>
              </a:rPr>
              <a:t> </a:t>
            </a:r>
            <a:r>
              <a:rPr kumimoji="1" lang="zh-CN" altLang="en-US" sz="2400" b="1" dirty="0">
                <a:solidFill>
                  <a:srgbClr val="000000"/>
                </a:solidFill>
                <a:latin typeface="楷体_GB2312" pitchFamily="49" charset="-122"/>
                <a:ea typeface="楷体_GB2312" pitchFamily="49" charset="-122"/>
              </a:rPr>
              <a:t>取每个值或某个确定范围内的值</a:t>
            </a:r>
            <a:r>
              <a:rPr kumimoji="1" lang="zh-CN" altLang="en-US" sz="2400" b="1" dirty="0">
                <a:solidFill>
                  <a:srgbClr val="000000"/>
                </a:solidFill>
                <a:latin typeface="Times New Roman" panose="02020603050405020304" pitchFamily="18" charset="0"/>
                <a:ea typeface="楷体_GB2312" pitchFamily="49" charset="-122"/>
              </a:rPr>
              <a:t>”</a:t>
            </a:r>
            <a:r>
              <a:rPr kumimoji="1" lang="zh-CN" altLang="en-US" sz="2400" b="1" dirty="0">
                <a:solidFill>
                  <a:srgbClr val="000000"/>
                </a:solidFill>
                <a:latin typeface="楷体_GB2312" pitchFamily="49" charset="-122"/>
                <a:ea typeface="楷体_GB2312" pitchFamily="49" charset="-122"/>
              </a:rPr>
              <a:t> 也有一定的概率规律。</a:t>
            </a:r>
          </a:p>
        </p:txBody>
      </p:sp>
      <p:sp>
        <p:nvSpPr>
          <p:cNvPr id="7" name="Text Box 7">
            <a:extLst>
              <a:ext uri="{FF2B5EF4-FFF2-40B4-BE49-F238E27FC236}">
                <a16:creationId xmlns:a16="http://schemas.microsoft.com/office/drawing/2014/main" id="{08DC6C4B-D38C-4289-B65E-342FB5557E44}"/>
              </a:ext>
            </a:extLst>
          </p:cNvPr>
          <p:cNvSpPr txBox="1">
            <a:spLocks noChangeArrowheads="1"/>
          </p:cNvSpPr>
          <p:nvPr/>
        </p:nvSpPr>
        <p:spPr bwMode="auto">
          <a:xfrm>
            <a:off x="914400" y="3048000"/>
            <a:ext cx="7620000" cy="1333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5000"/>
              </a:lnSpc>
            </a:pPr>
            <a:r>
              <a:rPr kumimoji="1" lang="en-US" altLang="zh-CN" sz="2400" b="1" dirty="0">
                <a:solidFill>
                  <a:schemeClr val="hlink"/>
                </a:solidFill>
                <a:latin typeface="楷体_GB2312" pitchFamily="49" charset="-122"/>
                <a:ea typeface="楷体_GB2312" pitchFamily="49" charset="-122"/>
              </a:rPr>
              <a:t>◎</a:t>
            </a:r>
            <a:r>
              <a:rPr kumimoji="1" lang="en-US" altLang="zh-CN" sz="2400" b="1" dirty="0">
                <a:latin typeface="楷体_GB2312" pitchFamily="49" charset="-122"/>
                <a:ea typeface="楷体_GB2312" pitchFamily="49" charset="-122"/>
              </a:rPr>
              <a:t> </a:t>
            </a:r>
            <a:r>
              <a:rPr kumimoji="1" lang="zh-CN" altLang="en-US" sz="2400" b="1" dirty="0">
                <a:solidFill>
                  <a:srgbClr val="FF0066"/>
                </a:solidFill>
                <a:latin typeface="楷体_GB2312" pitchFamily="49" charset="-122"/>
                <a:ea typeface="楷体_GB2312" pitchFamily="49" charset="-122"/>
              </a:rPr>
              <a:t>随机性</a:t>
            </a:r>
            <a:r>
              <a:rPr kumimoji="1" lang="zh-CN" altLang="en-US" sz="2400" b="1" dirty="0">
                <a:solidFill>
                  <a:srgbClr val="000000"/>
                </a:solidFill>
                <a:latin typeface="楷体_GB2312" pitchFamily="49" charset="-122"/>
                <a:ea typeface="楷体_GB2312" pitchFamily="49" charset="-122"/>
              </a:rPr>
              <a:t>：</a:t>
            </a:r>
            <a:r>
              <a:rPr kumimoji="1" lang="en-US" altLang="zh-CN" sz="2400" b="1" i="1" dirty="0">
                <a:solidFill>
                  <a:srgbClr val="000000"/>
                </a:solidFill>
                <a:latin typeface="Times New Roman" panose="02020603050405020304" pitchFamily="18" charset="0"/>
                <a:ea typeface="楷体_GB2312" pitchFamily="49" charset="-122"/>
              </a:rPr>
              <a:t>X</a:t>
            </a:r>
            <a:r>
              <a:rPr kumimoji="1" lang="en-US" altLang="zh-CN" sz="2400" b="1" dirty="0">
                <a:solidFill>
                  <a:srgbClr val="000000"/>
                </a:solidFill>
                <a:latin typeface="Times New Roman" panose="02020603050405020304" pitchFamily="18" charset="0"/>
                <a:ea typeface="楷体_GB2312" pitchFamily="49" charset="-122"/>
              </a:rPr>
              <a:t>(</a:t>
            </a:r>
            <a:r>
              <a:rPr kumimoji="1" lang="el-GR" altLang="zh-CN" sz="2400" b="1" i="1" dirty="0">
                <a:solidFill>
                  <a:srgbClr val="000000"/>
                </a:solidFill>
                <a:latin typeface="Times New Roman" panose="02020603050405020304" pitchFamily="18" charset="0"/>
                <a:ea typeface="楷体_GB2312" pitchFamily="49" charset="-122"/>
              </a:rPr>
              <a:t>ω</a:t>
            </a:r>
            <a:r>
              <a:rPr kumimoji="1" lang="en-US" altLang="zh-CN" sz="2400" b="1" dirty="0">
                <a:solidFill>
                  <a:srgbClr val="000000"/>
                </a:solidFill>
                <a:latin typeface="Times New Roman" panose="02020603050405020304" pitchFamily="18" charset="0"/>
                <a:ea typeface="楷体_GB2312" pitchFamily="49" charset="-122"/>
              </a:rPr>
              <a:t>)</a:t>
            </a:r>
            <a:r>
              <a:rPr kumimoji="1" lang="en-US" altLang="zh-CN" sz="2400" b="1" dirty="0">
                <a:solidFill>
                  <a:srgbClr val="000000"/>
                </a:solidFill>
                <a:latin typeface="楷体_GB2312" pitchFamily="49" charset="-122"/>
                <a:ea typeface="楷体_GB2312" pitchFamily="49" charset="-122"/>
              </a:rPr>
              <a:t> </a:t>
            </a:r>
            <a:r>
              <a:rPr kumimoji="1" lang="zh-CN" altLang="en-US" sz="2400" b="1" dirty="0">
                <a:solidFill>
                  <a:srgbClr val="000000"/>
                </a:solidFill>
                <a:latin typeface="楷体_GB2312" pitchFamily="49" charset="-122"/>
                <a:ea typeface="楷体_GB2312" pitchFamily="49" charset="-122"/>
              </a:rPr>
              <a:t>随试验结果的不同而取不同的值。所以在试验之前只知道其可能取值的范围，而不能预知其取哪个具体的值。</a:t>
            </a:r>
          </a:p>
        </p:txBody>
      </p:sp>
    </p:spTree>
    <p:extLst>
      <p:ext uri="{BB962C8B-B14F-4D97-AF65-F5344CB8AC3E}">
        <p14:creationId xmlns:p14="http://schemas.microsoft.com/office/powerpoint/2010/main" val="2302992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7"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C1D2F9-DEA8-4C49-B950-E7D792CD50B8}"/>
              </a:ext>
            </a:extLst>
          </p:cNvPr>
          <p:cNvSpPr>
            <a:spLocks noGrp="1"/>
          </p:cNvSpPr>
          <p:nvPr>
            <p:ph type="title"/>
          </p:nvPr>
        </p:nvSpPr>
        <p:spPr/>
        <p:txBody>
          <a:bodyPr/>
          <a:lstStyle/>
          <a:p>
            <a:r>
              <a:rPr lang="en-US" altLang="zh-CN" dirty="0"/>
              <a:t>3.4-1 </a:t>
            </a:r>
            <a:r>
              <a:rPr lang="zh-CN" altLang="en-US" dirty="0"/>
              <a:t>随机变量</a:t>
            </a:r>
          </a:p>
        </p:txBody>
      </p:sp>
      <p:sp>
        <p:nvSpPr>
          <p:cNvPr id="3" name="内容占位符 2">
            <a:extLst>
              <a:ext uri="{FF2B5EF4-FFF2-40B4-BE49-F238E27FC236}">
                <a16:creationId xmlns:a16="http://schemas.microsoft.com/office/drawing/2014/main" id="{96AE6116-8AFB-4C6D-9B3B-FCFE9CFF67F6}"/>
              </a:ext>
            </a:extLst>
          </p:cNvPr>
          <p:cNvSpPr>
            <a:spLocks noGrp="1"/>
          </p:cNvSpPr>
          <p:nvPr>
            <p:ph idx="1"/>
          </p:nvPr>
        </p:nvSpPr>
        <p:spPr/>
        <p:txBody>
          <a:bodyPr/>
          <a:lstStyle/>
          <a:p>
            <a:r>
              <a:rPr kumimoji="1" lang="zh-CN" altLang="en-US" dirty="0">
                <a:solidFill>
                  <a:srgbClr val="FF0000"/>
                </a:solidFill>
                <a:latin typeface="楷体_GB2312" pitchFamily="49" charset="-122"/>
                <a:ea typeface="楷体_GB2312" pitchFamily="49" charset="-122"/>
              </a:rPr>
              <a:t>引入随机变量的意义</a:t>
            </a:r>
          </a:p>
          <a:p>
            <a:endParaRPr lang="zh-CN" altLang="en-US" dirty="0"/>
          </a:p>
        </p:txBody>
      </p:sp>
      <p:sp>
        <p:nvSpPr>
          <p:cNvPr id="4" name="Text Box 4">
            <a:extLst>
              <a:ext uri="{FF2B5EF4-FFF2-40B4-BE49-F238E27FC236}">
                <a16:creationId xmlns:a16="http://schemas.microsoft.com/office/drawing/2014/main" id="{7C727F45-EC86-4DF7-AD41-35C7A825A777}"/>
              </a:ext>
            </a:extLst>
          </p:cNvPr>
          <p:cNvSpPr txBox="1">
            <a:spLocks noChangeArrowheads="1"/>
          </p:cNvSpPr>
          <p:nvPr/>
        </p:nvSpPr>
        <p:spPr bwMode="auto">
          <a:xfrm>
            <a:off x="990600" y="1122273"/>
            <a:ext cx="7162800" cy="876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zh-CN" altLang="en-US" sz="2400" b="1" dirty="0">
                <a:solidFill>
                  <a:srgbClr val="000000"/>
                </a:solidFill>
                <a:latin typeface="楷体_GB2312" pitchFamily="49" charset="-122"/>
                <a:ea typeface="楷体_GB2312" pitchFamily="49" charset="-122"/>
              </a:rPr>
              <a:t>有了随机变量，随机试验中的各种事件都可以通过随机变量的关系式表达出来。</a:t>
            </a:r>
          </a:p>
        </p:txBody>
      </p:sp>
      <p:sp>
        <p:nvSpPr>
          <p:cNvPr id="6" name="Rectangle 6">
            <a:extLst>
              <a:ext uri="{FF2B5EF4-FFF2-40B4-BE49-F238E27FC236}">
                <a16:creationId xmlns:a16="http://schemas.microsoft.com/office/drawing/2014/main" id="{53EA6694-50AD-4FA4-BCB6-6D9890F1FC4E}"/>
              </a:ext>
            </a:extLst>
          </p:cNvPr>
          <p:cNvSpPr>
            <a:spLocks noChangeArrowheads="1"/>
          </p:cNvSpPr>
          <p:nvPr/>
        </p:nvSpPr>
        <p:spPr bwMode="auto">
          <a:xfrm>
            <a:off x="990600" y="2362282"/>
            <a:ext cx="7162800" cy="875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zh-CN" altLang="en-US" sz="2400" b="1" dirty="0">
                <a:solidFill>
                  <a:srgbClr val="0000FF"/>
                </a:solidFill>
                <a:latin typeface="楷体_GB2312" pitchFamily="49" charset="-122"/>
                <a:ea typeface="楷体_GB2312" pitchFamily="49" charset="-122"/>
              </a:rPr>
              <a:t>例如：</a:t>
            </a:r>
            <a:r>
              <a:rPr kumimoji="1" lang="zh-CN" altLang="en-US" sz="2400" b="1" dirty="0">
                <a:solidFill>
                  <a:srgbClr val="000000"/>
                </a:solidFill>
                <a:latin typeface="楷体_GB2312" pitchFamily="49" charset="-122"/>
                <a:ea typeface="楷体_GB2312" pitchFamily="49" charset="-122"/>
              </a:rPr>
              <a:t>用 </a:t>
            </a:r>
            <a:r>
              <a:rPr kumimoji="1" lang="en-US" altLang="zh-CN" sz="2400" b="1" i="1" dirty="0">
                <a:solidFill>
                  <a:srgbClr val="000000"/>
                </a:solidFill>
                <a:ea typeface="楷体_GB2312" pitchFamily="49" charset="-122"/>
              </a:rPr>
              <a:t>X </a:t>
            </a:r>
            <a:r>
              <a:rPr kumimoji="1" lang="zh-CN" altLang="en-US" sz="2400" b="1" dirty="0">
                <a:solidFill>
                  <a:srgbClr val="000000"/>
                </a:solidFill>
                <a:latin typeface="楷体_GB2312" pitchFamily="49" charset="-122"/>
                <a:ea typeface="楷体_GB2312" pitchFamily="49" charset="-122"/>
              </a:rPr>
              <a:t>表示单位时间内某信号台收到呼叫的次数，则 </a:t>
            </a:r>
            <a:r>
              <a:rPr kumimoji="1" lang="en-US" altLang="zh-CN" sz="2400" b="1" i="1" dirty="0">
                <a:solidFill>
                  <a:srgbClr val="000000"/>
                </a:solidFill>
                <a:ea typeface="楷体_GB2312" pitchFamily="49" charset="-122"/>
              </a:rPr>
              <a:t>X</a:t>
            </a:r>
            <a:r>
              <a:rPr kumimoji="1" lang="en-US" altLang="zh-CN" sz="2400" b="1" i="1" dirty="0">
                <a:solidFill>
                  <a:srgbClr val="000000"/>
                </a:solidFill>
                <a:latin typeface="楷体_GB2312" pitchFamily="49" charset="-122"/>
                <a:ea typeface="楷体_GB2312" pitchFamily="49" charset="-122"/>
              </a:rPr>
              <a:t> </a:t>
            </a:r>
            <a:r>
              <a:rPr kumimoji="1" lang="zh-CN" altLang="en-US" sz="2400" b="1" dirty="0">
                <a:solidFill>
                  <a:srgbClr val="000000"/>
                </a:solidFill>
                <a:latin typeface="楷体_GB2312" pitchFamily="49" charset="-122"/>
                <a:ea typeface="楷体_GB2312" pitchFamily="49" charset="-122"/>
              </a:rPr>
              <a:t>是一个随机变量。</a:t>
            </a:r>
          </a:p>
        </p:txBody>
      </p:sp>
      <p:sp>
        <p:nvSpPr>
          <p:cNvPr id="7" name="Text Box 7">
            <a:extLst>
              <a:ext uri="{FF2B5EF4-FFF2-40B4-BE49-F238E27FC236}">
                <a16:creationId xmlns:a16="http://schemas.microsoft.com/office/drawing/2014/main" id="{3C5DF342-99DB-434E-ABB9-73CD84D03BFC}"/>
              </a:ext>
            </a:extLst>
          </p:cNvPr>
          <p:cNvSpPr txBox="1">
            <a:spLocks noChangeArrowheads="1"/>
          </p:cNvSpPr>
          <p:nvPr/>
        </p:nvSpPr>
        <p:spPr bwMode="auto">
          <a:xfrm>
            <a:off x="1524080" y="3472752"/>
            <a:ext cx="6248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Aft>
                <a:spcPct val="25000"/>
              </a:spcAft>
            </a:pPr>
            <a:r>
              <a:rPr kumimoji="1" lang="en-US" altLang="zh-CN" sz="2400" dirty="0">
                <a:latin typeface="楷体_GB2312" pitchFamily="49" charset="-122"/>
                <a:ea typeface="楷体_GB2312" pitchFamily="49" charset="-122"/>
              </a:rPr>
              <a:t> </a:t>
            </a:r>
            <a:r>
              <a:rPr kumimoji="1" lang="zh-CN" altLang="en-US" sz="2400" b="1" dirty="0">
                <a:solidFill>
                  <a:srgbClr val="000000"/>
                </a:solidFill>
                <a:latin typeface="楷体_GB2312" pitchFamily="49" charset="-122"/>
                <a:ea typeface="楷体_GB2312" pitchFamily="49" charset="-122"/>
              </a:rPr>
              <a:t>事件</a:t>
            </a:r>
            <a:r>
              <a:rPr kumimoji="1" lang="zh-CN" altLang="en-US" sz="2400" b="1" dirty="0">
                <a:latin typeface="楷体_GB2312" pitchFamily="49" charset="-122"/>
                <a:ea typeface="楷体_GB2312" pitchFamily="49" charset="-122"/>
              </a:rPr>
              <a:t> </a:t>
            </a:r>
            <a:r>
              <a:rPr kumimoji="1" lang="en-US" altLang="zh-CN" sz="2400" b="1" dirty="0">
                <a:solidFill>
                  <a:srgbClr val="0000FF"/>
                </a:solidFill>
                <a:latin typeface="楷体_GB2312" pitchFamily="49" charset="-122"/>
                <a:ea typeface="楷体_GB2312" pitchFamily="49" charset="-122"/>
              </a:rPr>
              <a:t>{ </a:t>
            </a:r>
            <a:r>
              <a:rPr kumimoji="1" lang="zh-CN" altLang="en-US" sz="2400" b="1" dirty="0">
                <a:solidFill>
                  <a:srgbClr val="0000FF"/>
                </a:solidFill>
                <a:latin typeface="楷体_GB2312" pitchFamily="49" charset="-122"/>
                <a:ea typeface="楷体_GB2312" pitchFamily="49" charset="-122"/>
              </a:rPr>
              <a:t>收到呼叫 </a:t>
            </a:r>
            <a:r>
              <a:rPr kumimoji="1" lang="en-US" altLang="zh-CN" sz="2400" b="1" dirty="0">
                <a:solidFill>
                  <a:srgbClr val="0000FF"/>
                </a:solidFill>
                <a:latin typeface="楷体_GB2312" pitchFamily="49" charset="-122"/>
                <a:ea typeface="楷体_GB2312" pitchFamily="49" charset="-122"/>
              </a:rPr>
              <a:t>}⇔{</a:t>
            </a:r>
            <a:r>
              <a:rPr kumimoji="1" lang="en-US" altLang="zh-CN" sz="2400" b="1" i="1" dirty="0">
                <a:solidFill>
                  <a:srgbClr val="0000FF"/>
                </a:solidFill>
                <a:ea typeface="楷体_GB2312" pitchFamily="49" charset="-122"/>
              </a:rPr>
              <a:t>X</a:t>
            </a:r>
            <a:r>
              <a:rPr kumimoji="1" lang="en-US" altLang="zh-CN" sz="2400" b="1" dirty="0">
                <a:solidFill>
                  <a:srgbClr val="0000FF"/>
                </a:solidFill>
                <a:ea typeface="楷体_GB2312" pitchFamily="49" charset="-122"/>
              </a:rPr>
              <a:t> </a:t>
            </a:r>
            <a:r>
              <a:rPr kumimoji="1" lang="en-US" altLang="zh-CN" sz="2400" b="1" dirty="0">
                <a:solidFill>
                  <a:srgbClr val="0000FF"/>
                </a:solidFill>
                <a:latin typeface="楷体_GB2312" pitchFamily="49" charset="-122"/>
                <a:ea typeface="楷体_GB2312" pitchFamily="49" charset="-122"/>
              </a:rPr>
              <a:t>≥ 1}</a:t>
            </a:r>
          </a:p>
        </p:txBody>
      </p:sp>
      <p:sp>
        <p:nvSpPr>
          <p:cNvPr id="8" name="Rectangle 8">
            <a:extLst>
              <a:ext uri="{FF2B5EF4-FFF2-40B4-BE49-F238E27FC236}">
                <a16:creationId xmlns:a16="http://schemas.microsoft.com/office/drawing/2014/main" id="{27ADD1D4-2C35-4647-B7F8-D0CA251CD61C}"/>
              </a:ext>
            </a:extLst>
          </p:cNvPr>
          <p:cNvSpPr>
            <a:spLocks noChangeArrowheads="1"/>
          </p:cNvSpPr>
          <p:nvPr/>
        </p:nvSpPr>
        <p:spPr bwMode="auto">
          <a:xfrm>
            <a:off x="2286060" y="3979809"/>
            <a:ext cx="43846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400" b="1" dirty="0">
                <a:solidFill>
                  <a:srgbClr val="0000FF"/>
                </a:solidFill>
                <a:latin typeface="楷体_GB2312" pitchFamily="49" charset="-122"/>
                <a:ea typeface="楷体_GB2312" pitchFamily="49" charset="-122"/>
              </a:rPr>
              <a:t>{</a:t>
            </a:r>
            <a:r>
              <a:rPr kumimoji="1" lang="zh-CN" altLang="en-US" sz="2400" b="1" dirty="0">
                <a:solidFill>
                  <a:srgbClr val="0000FF"/>
                </a:solidFill>
                <a:latin typeface="楷体_GB2312" pitchFamily="49" charset="-122"/>
                <a:ea typeface="楷体_GB2312" pitchFamily="49" charset="-122"/>
              </a:rPr>
              <a:t>没有收到呼叫</a:t>
            </a:r>
            <a:r>
              <a:rPr kumimoji="1" lang="en-US" altLang="zh-CN" sz="2400" b="1" dirty="0">
                <a:solidFill>
                  <a:srgbClr val="0000FF"/>
                </a:solidFill>
                <a:latin typeface="楷体_GB2312" pitchFamily="49" charset="-122"/>
                <a:ea typeface="楷体_GB2312" pitchFamily="49" charset="-122"/>
              </a:rPr>
              <a:t>} ⇔ {</a:t>
            </a:r>
            <a:r>
              <a:rPr kumimoji="1" lang="en-US" altLang="zh-CN" sz="2400" b="1" i="1" dirty="0">
                <a:solidFill>
                  <a:srgbClr val="0000FF"/>
                </a:solidFill>
                <a:ea typeface="楷体_GB2312" pitchFamily="49" charset="-122"/>
              </a:rPr>
              <a:t>X</a:t>
            </a:r>
            <a:r>
              <a:rPr kumimoji="1" lang="en-US" altLang="zh-CN" sz="2400" b="1" dirty="0">
                <a:solidFill>
                  <a:srgbClr val="0000FF"/>
                </a:solidFill>
                <a:latin typeface="楷体_GB2312" pitchFamily="49" charset="-122"/>
                <a:ea typeface="楷体_GB2312" pitchFamily="49" charset="-122"/>
              </a:rPr>
              <a:t>=0}</a:t>
            </a:r>
          </a:p>
        </p:txBody>
      </p:sp>
      <p:sp>
        <p:nvSpPr>
          <p:cNvPr id="9" name="灯片编号占位符 5">
            <a:extLst>
              <a:ext uri="{FF2B5EF4-FFF2-40B4-BE49-F238E27FC236}">
                <a16:creationId xmlns:a16="http://schemas.microsoft.com/office/drawing/2014/main" id="{9498C04B-8088-4253-B99E-31A89C19590A}"/>
              </a:ext>
            </a:extLst>
          </p:cNvPr>
          <p:cNvSpPr txBox="1">
            <a:spLocks/>
          </p:cNvSpPr>
          <p:nvPr/>
        </p:nvSpPr>
        <p:spPr>
          <a:xfrm>
            <a:off x="6430108" y="7614300"/>
            <a:ext cx="2289175" cy="476250"/>
          </a:xfrm>
          <a:prstGeom prst="rect">
            <a:avLst/>
          </a:prstGeom>
        </p:spPr>
        <p:txBody>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87C35F87-C1EF-405D-AE10-CAEA1DC6301B}" type="slidenum">
              <a:rPr lang="en-US" altLang="zh-CN" smtClean="0"/>
              <a:pPr/>
              <a:t>83</a:t>
            </a:fld>
            <a:endParaRPr lang="en-US" altLang="zh-CN"/>
          </a:p>
        </p:txBody>
      </p:sp>
      <p:sp>
        <p:nvSpPr>
          <p:cNvPr id="10" name="Text Box 14">
            <a:extLst>
              <a:ext uri="{FF2B5EF4-FFF2-40B4-BE49-F238E27FC236}">
                <a16:creationId xmlns:a16="http://schemas.microsoft.com/office/drawing/2014/main" id="{3B321149-87BC-4849-99D7-68C6932F3045}"/>
              </a:ext>
            </a:extLst>
          </p:cNvPr>
          <p:cNvSpPr txBox="1">
            <a:spLocks noChangeArrowheads="1"/>
          </p:cNvSpPr>
          <p:nvPr/>
        </p:nvSpPr>
        <p:spPr bwMode="auto">
          <a:xfrm>
            <a:off x="533506" y="4626131"/>
            <a:ext cx="24272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FF0000"/>
                </a:solidFill>
                <a:latin typeface="楷体_GB2312" pitchFamily="49" charset="-122"/>
                <a:ea typeface="楷体_GB2312" pitchFamily="49" charset="-122"/>
              </a:rPr>
              <a:t>随机变量的特点</a:t>
            </a:r>
            <a:r>
              <a:rPr kumimoji="1" lang="en-US" altLang="zh-CN" sz="2400" b="1" dirty="0">
                <a:solidFill>
                  <a:srgbClr val="FF0000"/>
                </a:solidFill>
                <a:latin typeface="楷体_GB2312" pitchFamily="49" charset="-122"/>
                <a:ea typeface="楷体_GB2312" pitchFamily="49" charset="-122"/>
              </a:rPr>
              <a:t>:</a:t>
            </a:r>
          </a:p>
        </p:txBody>
      </p:sp>
      <p:sp>
        <p:nvSpPr>
          <p:cNvPr id="11" name="Text Box 15">
            <a:extLst>
              <a:ext uri="{FF2B5EF4-FFF2-40B4-BE49-F238E27FC236}">
                <a16:creationId xmlns:a16="http://schemas.microsoft.com/office/drawing/2014/main" id="{6558D40C-B1B5-4013-B926-3E0C70EB7148}"/>
              </a:ext>
            </a:extLst>
          </p:cNvPr>
          <p:cNvSpPr txBox="1">
            <a:spLocks noChangeArrowheads="1"/>
          </p:cNvSpPr>
          <p:nvPr/>
        </p:nvSpPr>
        <p:spPr bwMode="auto">
          <a:xfrm>
            <a:off x="1371684" y="5274062"/>
            <a:ext cx="7627938" cy="461665"/>
          </a:xfrm>
          <a:prstGeom prst="rect">
            <a:avLst/>
          </a:prstGeom>
          <a:noFill/>
          <a:ln w="9525" algn="ctr">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dirty="0">
                <a:solidFill>
                  <a:srgbClr val="000000"/>
                </a:solidFill>
                <a:latin typeface="楷体_GB2312" pitchFamily="49" charset="-122"/>
                <a:ea typeface="楷体_GB2312" pitchFamily="49" charset="-122"/>
              </a:rPr>
              <a:t>1. </a:t>
            </a:r>
            <a:r>
              <a:rPr kumimoji="1" lang="en-US" altLang="zh-CN" sz="2400" b="1" i="1" dirty="0">
                <a:solidFill>
                  <a:srgbClr val="000000"/>
                </a:solidFill>
                <a:ea typeface="楷体_GB2312" pitchFamily="49" charset="-122"/>
              </a:rPr>
              <a:t>X</a:t>
            </a:r>
            <a:r>
              <a:rPr kumimoji="1" lang="zh-CN" altLang="en-US" sz="2400" b="1" dirty="0">
                <a:solidFill>
                  <a:srgbClr val="000000"/>
                </a:solidFill>
                <a:latin typeface="楷体_GB2312" pitchFamily="49" charset="-122"/>
                <a:ea typeface="楷体_GB2312" pitchFamily="49" charset="-122"/>
              </a:rPr>
              <a:t>的全部可能取值是互斥且完备的</a:t>
            </a:r>
            <a:endParaRPr kumimoji="1" lang="zh-CN" altLang="en-US" sz="2400" dirty="0">
              <a:solidFill>
                <a:srgbClr val="000000"/>
              </a:solidFill>
              <a:latin typeface="楷体_GB2312" pitchFamily="49" charset="-122"/>
              <a:ea typeface="楷体_GB2312" pitchFamily="49" charset="-122"/>
            </a:endParaRPr>
          </a:p>
        </p:txBody>
      </p:sp>
      <p:sp>
        <p:nvSpPr>
          <p:cNvPr id="12" name="Text Box 16">
            <a:extLst>
              <a:ext uri="{FF2B5EF4-FFF2-40B4-BE49-F238E27FC236}">
                <a16:creationId xmlns:a16="http://schemas.microsoft.com/office/drawing/2014/main" id="{21F6EE1C-481B-4637-B217-6225B852B43C}"/>
              </a:ext>
            </a:extLst>
          </p:cNvPr>
          <p:cNvSpPr txBox="1">
            <a:spLocks noChangeArrowheads="1"/>
          </p:cNvSpPr>
          <p:nvPr/>
        </p:nvSpPr>
        <p:spPr bwMode="auto">
          <a:xfrm>
            <a:off x="1371684" y="5970316"/>
            <a:ext cx="7127875" cy="461665"/>
          </a:xfrm>
          <a:prstGeom prst="rect">
            <a:avLst/>
          </a:prstGeom>
          <a:noFill/>
          <a:ln w="9525" algn="ctr">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dirty="0">
                <a:solidFill>
                  <a:srgbClr val="000000"/>
                </a:solidFill>
                <a:latin typeface="楷体_GB2312" pitchFamily="49" charset="-122"/>
                <a:ea typeface="楷体_GB2312" pitchFamily="49" charset="-122"/>
              </a:rPr>
              <a:t>2. </a:t>
            </a:r>
            <a:r>
              <a:rPr kumimoji="1" lang="en-US" altLang="zh-CN" sz="2400" b="1" i="1" dirty="0">
                <a:solidFill>
                  <a:srgbClr val="000000"/>
                </a:solidFill>
                <a:ea typeface="楷体_GB2312" pitchFamily="49" charset="-122"/>
              </a:rPr>
              <a:t>X</a:t>
            </a:r>
            <a:r>
              <a:rPr kumimoji="1" lang="zh-CN" altLang="en-US" sz="2400" b="1" dirty="0">
                <a:solidFill>
                  <a:srgbClr val="000000"/>
                </a:solidFill>
                <a:latin typeface="楷体_GB2312" pitchFamily="49" charset="-122"/>
                <a:ea typeface="楷体_GB2312" pitchFamily="49" charset="-122"/>
              </a:rPr>
              <a:t>的部分可能取值描述随机事件</a:t>
            </a:r>
          </a:p>
        </p:txBody>
      </p:sp>
    </p:spTree>
    <p:extLst>
      <p:ext uri="{BB962C8B-B14F-4D97-AF65-F5344CB8AC3E}">
        <p14:creationId xmlns:p14="http://schemas.microsoft.com/office/powerpoint/2010/main" val="3794640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6" grpId="0" autoUpdateAnimBg="0"/>
      <p:bldP spid="7" grpId="0"/>
      <p:bldP spid="8" grpId="0"/>
      <p:bldP spid="10" grpId="0"/>
      <p:bldP spid="11" grpId="0" animBg="1"/>
      <p:bldP spid="12"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8C461C-E432-4E3B-9420-9D1472325CC1}"/>
              </a:ext>
            </a:extLst>
          </p:cNvPr>
          <p:cNvSpPr>
            <a:spLocks noGrp="1"/>
          </p:cNvSpPr>
          <p:nvPr>
            <p:ph type="title"/>
          </p:nvPr>
        </p:nvSpPr>
        <p:spPr>
          <a:xfrm>
            <a:off x="76318" y="24663"/>
            <a:ext cx="7867440" cy="279116"/>
          </a:xfrm>
        </p:spPr>
        <p:txBody>
          <a:bodyPr/>
          <a:lstStyle/>
          <a:p>
            <a:r>
              <a:rPr lang="en-US" altLang="zh-CN" dirty="0"/>
              <a:t>3.4-2 </a:t>
            </a:r>
            <a:r>
              <a:rPr lang="zh-CN" altLang="en-US" dirty="0"/>
              <a:t>分布函数</a:t>
            </a:r>
          </a:p>
        </p:txBody>
      </p:sp>
      <p:sp>
        <p:nvSpPr>
          <p:cNvPr id="3" name="内容占位符 2">
            <a:extLst>
              <a:ext uri="{FF2B5EF4-FFF2-40B4-BE49-F238E27FC236}">
                <a16:creationId xmlns:a16="http://schemas.microsoft.com/office/drawing/2014/main" id="{EF97A06D-503D-43B9-BAD7-0EBA006D202E}"/>
              </a:ext>
            </a:extLst>
          </p:cNvPr>
          <p:cNvSpPr>
            <a:spLocks noGrp="1"/>
          </p:cNvSpPr>
          <p:nvPr>
            <p:ph idx="1"/>
          </p:nvPr>
        </p:nvSpPr>
        <p:spPr/>
        <p:txBody>
          <a:bodyPr/>
          <a:lstStyle/>
          <a:p>
            <a:r>
              <a:rPr lang="zh-CN" altLang="en-US" sz="2800" dirty="0">
                <a:solidFill>
                  <a:srgbClr val="FF0000"/>
                </a:solidFill>
              </a:rPr>
              <a:t>定义</a:t>
            </a:r>
          </a:p>
        </p:txBody>
      </p:sp>
      <p:sp>
        <p:nvSpPr>
          <p:cNvPr id="5" name="Text Box 6">
            <a:extLst>
              <a:ext uri="{FF2B5EF4-FFF2-40B4-BE49-F238E27FC236}">
                <a16:creationId xmlns:a16="http://schemas.microsoft.com/office/drawing/2014/main" id="{71996785-5274-46DD-883C-AB2B98E13AC2}"/>
              </a:ext>
            </a:extLst>
          </p:cNvPr>
          <p:cNvSpPr txBox="1">
            <a:spLocks noChangeArrowheads="1"/>
          </p:cNvSpPr>
          <p:nvPr/>
        </p:nvSpPr>
        <p:spPr bwMode="auto">
          <a:xfrm>
            <a:off x="914400" y="1219258"/>
            <a:ext cx="74168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800" b="1" dirty="0">
                <a:latin typeface="楷体_GB2312" pitchFamily="49" charset="-122"/>
                <a:ea typeface="楷体_GB2312" pitchFamily="49" charset="-122"/>
              </a:rPr>
              <a:t>    </a:t>
            </a:r>
            <a:r>
              <a:rPr kumimoji="1" lang="zh-CN" altLang="en-US" sz="2800" b="1" dirty="0">
                <a:solidFill>
                  <a:srgbClr val="000000"/>
                </a:solidFill>
                <a:latin typeface="楷体_GB2312" pitchFamily="49" charset="-122"/>
                <a:ea typeface="楷体_GB2312" pitchFamily="49" charset="-122"/>
              </a:rPr>
              <a:t>设 </a:t>
            </a:r>
            <a:r>
              <a:rPr kumimoji="1" lang="en-US" altLang="zh-CN" sz="2800" b="1" i="1" dirty="0">
                <a:solidFill>
                  <a:srgbClr val="000000"/>
                </a:solidFill>
                <a:ea typeface="楷体_GB2312" pitchFamily="49" charset="-122"/>
              </a:rPr>
              <a:t>X</a:t>
            </a:r>
            <a:r>
              <a:rPr kumimoji="1" lang="en-US" altLang="zh-CN" sz="2800" b="1" i="1" dirty="0">
                <a:solidFill>
                  <a:srgbClr val="000000"/>
                </a:solidFill>
                <a:latin typeface="楷体_GB2312" pitchFamily="49" charset="-122"/>
                <a:ea typeface="楷体_GB2312" pitchFamily="49" charset="-122"/>
              </a:rPr>
              <a:t> </a:t>
            </a:r>
            <a:r>
              <a:rPr kumimoji="1" lang="zh-CN" altLang="en-US" sz="2800" b="1" dirty="0">
                <a:solidFill>
                  <a:srgbClr val="000000"/>
                </a:solidFill>
                <a:latin typeface="楷体_GB2312" pitchFamily="49" charset="-122"/>
                <a:ea typeface="楷体_GB2312" pitchFamily="49" charset="-122"/>
              </a:rPr>
              <a:t>是一个随机变量。对于任意实数</a:t>
            </a:r>
            <a:r>
              <a:rPr kumimoji="1" lang="en-US" altLang="zh-CN" sz="2800" b="1" i="1" dirty="0">
                <a:solidFill>
                  <a:srgbClr val="000000"/>
                </a:solidFill>
                <a:ea typeface="楷体_GB2312" pitchFamily="49" charset="-122"/>
              </a:rPr>
              <a:t>x</a:t>
            </a:r>
            <a:r>
              <a:rPr kumimoji="1" lang="zh-CN" altLang="en-US" sz="2800" b="1" dirty="0">
                <a:solidFill>
                  <a:srgbClr val="000000"/>
                </a:solidFill>
                <a:latin typeface="楷体_GB2312" pitchFamily="49" charset="-122"/>
                <a:ea typeface="楷体_GB2312" pitchFamily="49" charset="-122"/>
              </a:rPr>
              <a:t>和事件</a:t>
            </a:r>
            <a:r>
              <a:rPr kumimoji="1" lang="en-US" altLang="zh-CN" sz="2800" b="1" dirty="0">
                <a:solidFill>
                  <a:srgbClr val="000000"/>
                </a:solidFill>
                <a:latin typeface="楷体_GB2312" pitchFamily="49" charset="-122"/>
                <a:ea typeface="楷体_GB2312" pitchFamily="49" charset="-122"/>
              </a:rPr>
              <a:t>{</a:t>
            </a:r>
            <a:r>
              <a:rPr kumimoji="1" lang="en-US" altLang="zh-CN" sz="2800" b="1" i="1" dirty="0" err="1">
                <a:solidFill>
                  <a:srgbClr val="000000"/>
                </a:solidFill>
                <a:ea typeface="楷体_GB2312" pitchFamily="49" charset="-122"/>
              </a:rPr>
              <a:t>X</a:t>
            </a:r>
            <a:r>
              <a:rPr kumimoji="1" lang="en-US" altLang="zh-CN" sz="2800" b="1" dirty="0" err="1">
                <a:solidFill>
                  <a:srgbClr val="000000"/>
                </a:solidFill>
                <a:latin typeface="楷体_GB2312" pitchFamily="49" charset="-122"/>
                <a:ea typeface="楷体_GB2312" pitchFamily="49" charset="-122"/>
              </a:rPr>
              <a:t>≤</a:t>
            </a:r>
            <a:r>
              <a:rPr kumimoji="1" lang="en-US" altLang="zh-CN" sz="2800" b="1" i="1" dirty="0" err="1">
                <a:solidFill>
                  <a:srgbClr val="000000"/>
                </a:solidFill>
                <a:ea typeface="楷体_GB2312" pitchFamily="49" charset="-122"/>
              </a:rPr>
              <a:t>x</a:t>
            </a:r>
            <a:r>
              <a:rPr kumimoji="1" lang="en-US" altLang="zh-CN" sz="2800" b="1" dirty="0">
                <a:solidFill>
                  <a:srgbClr val="000000"/>
                </a:solidFill>
                <a:latin typeface="楷体_GB2312" pitchFamily="49" charset="-122"/>
                <a:ea typeface="楷体_GB2312" pitchFamily="49" charset="-122"/>
              </a:rPr>
              <a:t>}</a:t>
            </a:r>
            <a:r>
              <a:rPr kumimoji="1" lang="zh-CN" altLang="en-US" sz="2800" b="1" dirty="0">
                <a:solidFill>
                  <a:srgbClr val="000000"/>
                </a:solidFill>
                <a:latin typeface="楷体_GB2312" pitchFamily="49" charset="-122"/>
                <a:ea typeface="楷体_GB2312" pitchFamily="49" charset="-122"/>
              </a:rPr>
              <a:t>，称函数</a:t>
            </a:r>
          </a:p>
          <a:p>
            <a:pPr>
              <a:lnSpc>
                <a:spcPct val="120000"/>
              </a:lnSpc>
            </a:pPr>
            <a:r>
              <a:rPr kumimoji="1" lang="zh-CN" altLang="en-US" sz="2800" b="1" i="1" dirty="0">
                <a:solidFill>
                  <a:srgbClr val="000000"/>
                </a:solidFill>
                <a:latin typeface="楷体_GB2312" pitchFamily="49" charset="-122"/>
                <a:ea typeface="楷体_GB2312" pitchFamily="49" charset="-122"/>
              </a:rPr>
              <a:t>            </a:t>
            </a:r>
            <a:r>
              <a:rPr kumimoji="1" lang="en-US" altLang="zh-CN" sz="2800" b="1" i="1" dirty="0">
                <a:ea typeface="楷体_GB2312" pitchFamily="49" charset="-122"/>
              </a:rPr>
              <a:t>F</a:t>
            </a:r>
            <a:r>
              <a:rPr kumimoji="1" lang="en-US" altLang="zh-CN" sz="2800" b="1" dirty="0">
                <a:ea typeface="楷体_GB2312" pitchFamily="49" charset="-122"/>
              </a:rPr>
              <a:t>(</a:t>
            </a:r>
            <a:r>
              <a:rPr kumimoji="1" lang="en-US" altLang="zh-CN" sz="2800" b="1" i="1" dirty="0">
                <a:ea typeface="楷体_GB2312" pitchFamily="49" charset="-122"/>
              </a:rPr>
              <a:t>x</a:t>
            </a:r>
            <a:r>
              <a:rPr kumimoji="1" lang="en-US" altLang="zh-CN" sz="2800" b="1" dirty="0">
                <a:ea typeface="楷体_GB2312" pitchFamily="49" charset="-122"/>
              </a:rPr>
              <a:t>)=</a:t>
            </a:r>
            <a:r>
              <a:rPr kumimoji="1" lang="en-US" altLang="zh-CN" sz="2800" b="1" i="1" dirty="0">
                <a:ea typeface="楷体_GB2312" pitchFamily="49" charset="-122"/>
              </a:rPr>
              <a:t>P</a:t>
            </a:r>
            <a:r>
              <a:rPr kumimoji="1" lang="en-US" altLang="zh-CN" sz="2800" b="1" dirty="0">
                <a:ea typeface="楷体_GB2312" pitchFamily="49" charset="-122"/>
              </a:rPr>
              <a:t>(</a:t>
            </a:r>
            <a:r>
              <a:rPr kumimoji="1" lang="en-US" altLang="zh-CN" sz="2800" b="1" i="1" dirty="0" err="1">
                <a:ea typeface="楷体_GB2312" pitchFamily="49" charset="-122"/>
              </a:rPr>
              <a:t>X</a:t>
            </a:r>
            <a:r>
              <a:rPr kumimoji="1" lang="en-US" altLang="zh-CN" sz="2800" b="1" dirty="0" err="1">
                <a:ea typeface="楷体_GB2312" pitchFamily="49" charset="-122"/>
              </a:rPr>
              <a:t>≤</a:t>
            </a:r>
            <a:r>
              <a:rPr kumimoji="1" lang="en-US" altLang="zh-CN" sz="2800" b="1" i="1" dirty="0" err="1">
                <a:ea typeface="楷体_GB2312" pitchFamily="49" charset="-122"/>
              </a:rPr>
              <a:t>x</a:t>
            </a:r>
            <a:r>
              <a:rPr kumimoji="1" lang="en-US" altLang="zh-CN" sz="2800" b="1" dirty="0">
                <a:ea typeface="楷体_GB2312" pitchFamily="49" charset="-122"/>
              </a:rPr>
              <a:t>), </a:t>
            </a:r>
            <a:r>
              <a:rPr kumimoji="1" lang="en-US" altLang="zh-CN" sz="2800" b="1" dirty="0">
                <a:ea typeface="楷体_GB2312" pitchFamily="49" charset="-122"/>
                <a:sym typeface="Symbol" panose="05050102010706020507" pitchFamily="18" charset="2"/>
              </a:rPr>
              <a:t></a:t>
            </a:r>
            <a:r>
              <a:rPr kumimoji="1" lang="en-US" altLang="zh-CN" sz="2800" b="1" dirty="0">
                <a:ea typeface="楷体_GB2312" pitchFamily="49" charset="-122"/>
              </a:rPr>
              <a:t>&lt;</a:t>
            </a:r>
            <a:r>
              <a:rPr kumimoji="1" lang="en-US" altLang="zh-CN" sz="2800" b="1" i="1" dirty="0">
                <a:ea typeface="楷体_GB2312" pitchFamily="49" charset="-122"/>
              </a:rPr>
              <a:t>x</a:t>
            </a:r>
            <a:r>
              <a:rPr kumimoji="1" lang="en-US" altLang="zh-CN" sz="2800" b="1" dirty="0">
                <a:ea typeface="楷体_GB2312" pitchFamily="49" charset="-122"/>
              </a:rPr>
              <a:t>&lt;+</a:t>
            </a:r>
            <a:r>
              <a:rPr kumimoji="1" lang="en-US" altLang="zh-CN" sz="2800" b="1" dirty="0">
                <a:ea typeface="楷体_GB2312" pitchFamily="49" charset="-122"/>
                <a:sym typeface="Symbol" panose="05050102010706020507" pitchFamily="18" charset="2"/>
              </a:rPr>
              <a:t></a:t>
            </a:r>
            <a:endParaRPr kumimoji="1" lang="en-US" altLang="zh-CN" sz="2800" b="1" dirty="0">
              <a:ea typeface="楷体_GB2312" pitchFamily="49" charset="-122"/>
            </a:endParaRPr>
          </a:p>
          <a:p>
            <a:pPr>
              <a:lnSpc>
                <a:spcPct val="120000"/>
              </a:lnSpc>
            </a:pPr>
            <a:r>
              <a:rPr kumimoji="1" lang="zh-CN" altLang="en-US" sz="2800" b="1" dirty="0">
                <a:solidFill>
                  <a:srgbClr val="000000"/>
                </a:solidFill>
                <a:latin typeface="楷体_GB2312" pitchFamily="49" charset="-122"/>
                <a:ea typeface="楷体_GB2312" pitchFamily="49" charset="-122"/>
              </a:rPr>
              <a:t>为随机变量 </a:t>
            </a:r>
            <a:r>
              <a:rPr kumimoji="1" lang="en-US" altLang="zh-CN" sz="2800" b="1" i="1" dirty="0">
                <a:solidFill>
                  <a:srgbClr val="000000"/>
                </a:solidFill>
                <a:ea typeface="楷体_GB2312" pitchFamily="49" charset="-122"/>
              </a:rPr>
              <a:t>X </a:t>
            </a:r>
            <a:r>
              <a:rPr kumimoji="1" lang="zh-CN" altLang="en-US" sz="2800" b="1" dirty="0">
                <a:solidFill>
                  <a:srgbClr val="000000"/>
                </a:solidFill>
                <a:latin typeface="楷体_GB2312" pitchFamily="49" charset="-122"/>
                <a:ea typeface="楷体_GB2312" pitchFamily="49" charset="-122"/>
              </a:rPr>
              <a:t>的</a:t>
            </a:r>
            <a:r>
              <a:rPr kumimoji="1" lang="zh-CN" altLang="en-US" sz="2800" b="1" dirty="0">
                <a:solidFill>
                  <a:srgbClr val="FF0000"/>
                </a:solidFill>
                <a:latin typeface="楷体_GB2312" pitchFamily="49" charset="-122"/>
                <a:ea typeface="楷体_GB2312" pitchFamily="49" charset="-122"/>
              </a:rPr>
              <a:t>分布函数</a:t>
            </a:r>
            <a:r>
              <a:rPr kumimoji="1" lang="zh-CN" altLang="en-US" sz="2800" b="1" dirty="0">
                <a:solidFill>
                  <a:srgbClr val="000000"/>
                </a:solidFill>
                <a:latin typeface="楷体_GB2312" pitchFamily="49" charset="-122"/>
                <a:ea typeface="楷体_GB2312" pitchFamily="49" charset="-122"/>
              </a:rPr>
              <a:t>。 </a:t>
            </a:r>
          </a:p>
        </p:txBody>
      </p:sp>
      <p:sp>
        <p:nvSpPr>
          <p:cNvPr id="6" name="Text Box 8">
            <a:extLst>
              <a:ext uri="{FF2B5EF4-FFF2-40B4-BE49-F238E27FC236}">
                <a16:creationId xmlns:a16="http://schemas.microsoft.com/office/drawing/2014/main" id="{E5E07EB0-581F-4908-B748-E0382005BAE8}"/>
              </a:ext>
            </a:extLst>
          </p:cNvPr>
          <p:cNvSpPr txBox="1">
            <a:spLocks noChangeArrowheads="1"/>
          </p:cNvSpPr>
          <p:nvPr/>
        </p:nvSpPr>
        <p:spPr bwMode="auto">
          <a:xfrm>
            <a:off x="914400" y="5105356"/>
            <a:ext cx="7924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000000"/>
                </a:solidFill>
                <a:ea typeface="楷体_GB2312" pitchFamily="49" charset="-122"/>
              </a:rPr>
              <a:t>如果将 </a:t>
            </a:r>
            <a:r>
              <a:rPr kumimoji="1" lang="en-US" altLang="zh-CN" sz="2800" b="1" i="1" dirty="0">
                <a:solidFill>
                  <a:srgbClr val="000000"/>
                </a:solidFill>
                <a:ea typeface="楷体_GB2312" pitchFamily="49" charset="-122"/>
              </a:rPr>
              <a:t>X</a:t>
            </a:r>
            <a:r>
              <a:rPr kumimoji="1" lang="en-US" altLang="zh-CN" sz="2800" b="1" dirty="0">
                <a:solidFill>
                  <a:srgbClr val="000000"/>
                </a:solidFill>
                <a:ea typeface="楷体_GB2312" pitchFamily="49" charset="-122"/>
              </a:rPr>
              <a:t> </a:t>
            </a:r>
            <a:r>
              <a:rPr kumimoji="1" lang="zh-CN" altLang="en-US" sz="2800" b="1" dirty="0">
                <a:solidFill>
                  <a:srgbClr val="000000"/>
                </a:solidFill>
                <a:ea typeface="楷体_GB2312" pitchFamily="49" charset="-122"/>
              </a:rPr>
              <a:t>看作数轴上随机点的坐标，那么</a:t>
            </a:r>
            <a:r>
              <a:rPr kumimoji="1" lang="zh-CN" altLang="en-US" sz="2800" b="1" dirty="0">
                <a:solidFill>
                  <a:srgbClr val="FF0000"/>
                </a:solidFill>
                <a:ea typeface="楷体_GB2312" pitchFamily="49" charset="-122"/>
              </a:rPr>
              <a:t>分布函数 </a:t>
            </a:r>
            <a:r>
              <a:rPr kumimoji="1" lang="en-US" altLang="zh-CN" sz="2800" b="1" i="1" dirty="0">
                <a:solidFill>
                  <a:srgbClr val="FF0000"/>
                </a:solidFill>
                <a:ea typeface="楷体_GB2312" pitchFamily="49" charset="-122"/>
              </a:rPr>
              <a:t>F</a:t>
            </a:r>
            <a:r>
              <a:rPr kumimoji="1" lang="en-US" altLang="zh-CN" sz="2800" b="1" dirty="0">
                <a:solidFill>
                  <a:srgbClr val="FF0000"/>
                </a:solidFill>
                <a:ea typeface="楷体_GB2312" pitchFamily="49" charset="-122"/>
              </a:rPr>
              <a:t>(</a:t>
            </a:r>
            <a:r>
              <a:rPr kumimoji="1" lang="en-US" altLang="zh-CN" sz="2800" b="1" i="1" dirty="0">
                <a:solidFill>
                  <a:srgbClr val="FF0000"/>
                </a:solidFill>
                <a:ea typeface="楷体_GB2312" pitchFamily="49" charset="-122"/>
              </a:rPr>
              <a:t>x</a:t>
            </a:r>
            <a:r>
              <a:rPr kumimoji="1" lang="en-US" altLang="zh-CN" sz="2800" b="1" dirty="0">
                <a:solidFill>
                  <a:srgbClr val="FF0000"/>
                </a:solidFill>
                <a:ea typeface="楷体_GB2312" pitchFamily="49" charset="-122"/>
              </a:rPr>
              <a:t>)</a:t>
            </a:r>
            <a:r>
              <a:rPr kumimoji="1" lang="en-US" altLang="zh-CN" sz="2800" b="1" dirty="0">
                <a:solidFill>
                  <a:srgbClr val="000000"/>
                </a:solidFill>
                <a:ea typeface="楷体_GB2312" pitchFamily="49" charset="-122"/>
              </a:rPr>
              <a:t> </a:t>
            </a:r>
            <a:r>
              <a:rPr kumimoji="1" lang="zh-CN" altLang="en-US" sz="2800" b="1" dirty="0">
                <a:solidFill>
                  <a:srgbClr val="000000"/>
                </a:solidFill>
                <a:ea typeface="楷体_GB2312" pitchFamily="49" charset="-122"/>
              </a:rPr>
              <a:t>的值就表示 </a:t>
            </a:r>
            <a:r>
              <a:rPr kumimoji="1" lang="en-US" altLang="zh-CN" sz="2800" b="1" i="1" dirty="0">
                <a:solidFill>
                  <a:srgbClr val="000000"/>
                </a:solidFill>
                <a:ea typeface="楷体_GB2312" pitchFamily="49" charset="-122"/>
              </a:rPr>
              <a:t>X</a:t>
            </a:r>
            <a:r>
              <a:rPr kumimoji="1" lang="zh-CN" altLang="en-US" sz="2800" b="1" dirty="0">
                <a:solidFill>
                  <a:srgbClr val="000000"/>
                </a:solidFill>
                <a:ea typeface="楷体_GB2312" pitchFamily="49" charset="-122"/>
              </a:rPr>
              <a:t>落在区间  </a:t>
            </a:r>
            <a:r>
              <a:rPr kumimoji="1" lang="en-US" altLang="zh-CN" sz="2800" b="1" dirty="0">
                <a:solidFill>
                  <a:srgbClr val="000000"/>
                </a:solidFill>
                <a:ea typeface="楷体_GB2312" pitchFamily="49" charset="-122"/>
              </a:rPr>
              <a:t>(-∞, </a:t>
            </a:r>
            <a:r>
              <a:rPr kumimoji="1" lang="en-US" altLang="zh-CN" sz="2800" b="1" i="1" dirty="0">
                <a:solidFill>
                  <a:srgbClr val="000000"/>
                </a:solidFill>
                <a:ea typeface="楷体_GB2312" pitchFamily="49" charset="-122"/>
              </a:rPr>
              <a:t>x</a:t>
            </a:r>
            <a:r>
              <a:rPr kumimoji="1" lang="en-US" altLang="zh-CN" sz="2800" b="1" dirty="0">
                <a:solidFill>
                  <a:srgbClr val="000000"/>
                </a:solidFill>
                <a:ea typeface="楷体_GB2312" pitchFamily="49" charset="-122"/>
              </a:rPr>
              <a:t>]  </a:t>
            </a:r>
            <a:r>
              <a:rPr kumimoji="1" lang="zh-CN" altLang="en-US" sz="2800" b="1" dirty="0">
                <a:solidFill>
                  <a:srgbClr val="000000"/>
                </a:solidFill>
                <a:ea typeface="楷体_GB2312" pitchFamily="49" charset="-122"/>
              </a:rPr>
              <a:t>的概率。</a:t>
            </a:r>
          </a:p>
        </p:txBody>
      </p:sp>
      <p:grpSp>
        <p:nvGrpSpPr>
          <p:cNvPr id="7" name="Group 19">
            <a:extLst>
              <a:ext uri="{FF2B5EF4-FFF2-40B4-BE49-F238E27FC236}">
                <a16:creationId xmlns:a16="http://schemas.microsoft.com/office/drawing/2014/main" id="{A8F9ACC3-1321-4785-B98D-3CE84541DE22}"/>
              </a:ext>
            </a:extLst>
          </p:cNvPr>
          <p:cNvGrpSpPr>
            <a:grpSpLocks/>
          </p:cNvGrpSpPr>
          <p:nvPr/>
        </p:nvGrpSpPr>
        <p:grpSpPr bwMode="auto">
          <a:xfrm>
            <a:off x="1143000" y="3352858"/>
            <a:ext cx="6292850" cy="1281113"/>
            <a:chOff x="720" y="2592"/>
            <a:chExt cx="3964" cy="807"/>
          </a:xfrm>
        </p:grpSpPr>
        <p:sp>
          <p:nvSpPr>
            <p:cNvPr id="8" name="Rectangle 9">
              <a:extLst>
                <a:ext uri="{FF2B5EF4-FFF2-40B4-BE49-F238E27FC236}">
                  <a16:creationId xmlns:a16="http://schemas.microsoft.com/office/drawing/2014/main" id="{493594D9-6C64-4F56-A152-3C271808BF09}"/>
                </a:ext>
              </a:extLst>
            </p:cNvPr>
            <p:cNvSpPr>
              <a:spLocks noChangeArrowheads="1"/>
            </p:cNvSpPr>
            <p:nvPr/>
          </p:nvSpPr>
          <p:spPr bwMode="auto">
            <a:xfrm>
              <a:off x="720" y="2736"/>
              <a:ext cx="2359" cy="272"/>
            </a:xfrm>
            <a:prstGeom prst="rect">
              <a:avLst/>
            </a:prstGeom>
            <a:solidFill>
              <a:schemeClr val="tx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 name="Text Box 13">
              <a:extLst>
                <a:ext uri="{FF2B5EF4-FFF2-40B4-BE49-F238E27FC236}">
                  <a16:creationId xmlns:a16="http://schemas.microsoft.com/office/drawing/2014/main" id="{19945165-B432-4BC6-8400-0CFE3FBC6E7E}"/>
                </a:ext>
              </a:extLst>
            </p:cNvPr>
            <p:cNvSpPr txBox="1">
              <a:spLocks noChangeArrowheads="1"/>
            </p:cNvSpPr>
            <p:nvPr/>
          </p:nvSpPr>
          <p:spPr bwMode="auto">
            <a:xfrm>
              <a:off x="1488" y="2688"/>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i="1">
                  <a:solidFill>
                    <a:schemeClr val="bg1"/>
                  </a:solidFill>
                  <a:ea typeface="楷体_GB2312" pitchFamily="49" charset="-122"/>
                </a:rPr>
                <a:t>X</a:t>
              </a:r>
            </a:p>
          </p:txBody>
        </p:sp>
        <p:sp>
          <p:nvSpPr>
            <p:cNvPr id="10" name="Text Box 14">
              <a:extLst>
                <a:ext uri="{FF2B5EF4-FFF2-40B4-BE49-F238E27FC236}">
                  <a16:creationId xmlns:a16="http://schemas.microsoft.com/office/drawing/2014/main" id="{1D44F932-3440-4803-83ED-63A084C68930}"/>
                </a:ext>
              </a:extLst>
            </p:cNvPr>
            <p:cNvSpPr txBox="1">
              <a:spLocks noChangeArrowheads="1"/>
            </p:cNvSpPr>
            <p:nvPr/>
          </p:nvSpPr>
          <p:spPr bwMode="auto">
            <a:xfrm>
              <a:off x="2928" y="3072"/>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i="1">
                  <a:solidFill>
                    <a:srgbClr val="000000"/>
                  </a:solidFill>
                  <a:ea typeface="楷体_GB2312" pitchFamily="49" charset="-122"/>
                </a:rPr>
                <a:t>x</a:t>
              </a:r>
            </a:p>
          </p:txBody>
        </p:sp>
        <p:sp>
          <p:nvSpPr>
            <p:cNvPr id="11" name="Line 16">
              <a:extLst>
                <a:ext uri="{FF2B5EF4-FFF2-40B4-BE49-F238E27FC236}">
                  <a16:creationId xmlns:a16="http://schemas.microsoft.com/office/drawing/2014/main" id="{48B1A2E0-DDF2-4490-BB1C-6AFD9117D59A}"/>
                </a:ext>
              </a:extLst>
            </p:cNvPr>
            <p:cNvSpPr>
              <a:spLocks noChangeShapeType="1"/>
            </p:cNvSpPr>
            <p:nvPr/>
          </p:nvSpPr>
          <p:spPr bwMode="auto">
            <a:xfrm>
              <a:off x="1056" y="2880"/>
              <a:ext cx="3628"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2" name="Line 17">
              <a:extLst>
                <a:ext uri="{FF2B5EF4-FFF2-40B4-BE49-F238E27FC236}">
                  <a16:creationId xmlns:a16="http://schemas.microsoft.com/office/drawing/2014/main" id="{C30EA0D7-2FE8-4AF5-938B-3F96251FEAD8}"/>
                </a:ext>
              </a:extLst>
            </p:cNvPr>
            <p:cNvSpPr>
              <a:spLocks noChangeShapeType="1"/>
            </p:cNvSpPr>
            <p:nvPr/>
          </p:nvSpPr>
          <p:spPr bwMode="auto">
            <a:xfrm>
              <a:off x="3072" y="2592"/>
              <a:ext cx="0" cy="499"/>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Tree>
    <p:extLst>
      <p:ext uri="{BB962C8B-B14F-4D97-AF65-F5344CB8AC3E}">
        <p14:creationId xmlns:p14="http://schemas.microsoft.com/office/powerpoint/2010/main" val="307407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F91110-23F9-48BB-B0E6-7F8F7F2E4E4E}"/>
              </a:ext>
            </a:extLst>
          </p:cNvPr>
          <p:cNvSpPr>
            <a:spLocks noGrp="1"/>
          </p:cNvSpPr>
          <p:nvPr>
            <p:ph type="title"/>
          </p:nvPr>
        </p:nvSpPr>
        <p:spPr/>
        <p:txBody>
          <a:bodyPr/>
          <a:lstStyle/>
          <a:p>
            <a:r>
              <a:rPr lang="en-US" altLang="zh-CN" dirty="0"/>
              <a:t>3.4-2 </a:t>
            </a:r>
            <a:r>
              <a:rPr lang="zh-CN" altLang="en-US" dirty="0"/>
              <a:t>分布函数</a:t>
            </a:r>
          </a:p>
        </p:txBody>
      </p:sp>
      <p:sp>
        <p:nvSpPr>
          <p:cNvPr id="3" name="内容占位符 2">
            <a:extLst>
              <a:ext uri="{FF2B5EF4-FFF2-40B4-BE49-F238E27FC236}">
                <a16:creationId xmlns:a16="http://schemas.microsoft.com/office/drawing/2014/main" id="{C760C73A-5963-40A9-8E72-D1161C7A58A2}"/>
              </a:ext>
            </a:extLst>
          </p:cNvPr>
          <p:cNvSpPr>
            <a:spLocks noGrp="1"/>
          </p:cNvSpPr>
          <p:nvPr>
            <p:ph idx="1"/>
          </p:nvPr>
        </p:nvSpPr>
        <p:spPr/>
        <p:txBody>
          <a:bodyPr/>
          <a:lstStyle/>
          <a:p>
            <a:endParaRPr lang="zh-CN" altLang="en-US" dirty="0"/>
          </a:p>
        </p:txBody>
      </p:sp>
      <p:sp>
        <p:nvSpPr>
          <p:cNvPr id="4" name="Text Box 4">
            <a:extLst>
              <a:ext uri="{FF2B5EF4-FFF2-40B4-BE49-F238E27FC236}">
                <a16:creationId xmlns:a16="http://schemas.microsoft.com/office/drawing/2014/main" id="{DEBDAA98-BD32-42E7-9B47-C1FBF6393CAC}"/>
              </a:ext>
            </a:extLst>
          </p:cNvPr>
          <p:cNvSpPr txBox="1">
            <a:spLocks noChangeArrowheads="1"/>
          </p:cNvSpPr>
          <p:nvPr/>
        </p:nvSpPr>
        <p:spPr bwMode="auto">
          <a:xfrm>
            <a:off x="1193800" y="708456"/>
            <a:ext cx="3873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00"/>
                </a:solidFill>
                <a:latin typeface="楷体_GB2312" pitchFamily="49" charset="-122"/>
                <a:ea typeface="楷体_GB2312" pitchFamily="49" charset="-122"/>
              </a:rPr>
              <a:t>显然，有</a:t>
            </a:r>
            <a:r>
              <a:rPr kumimoji="1" lang="en-US" altLang="zh-CN" sz="2800" b="1" dirty="0">
                <a:solidFill>
                  <a:srgbClr val="000000"/>
                </a:solidFill>
                <a:latin typeface="楷体_GB2312" pitchFamily="49" charset="-122"/>
                <a:ea typeface="楷体_GB2312" pitchFamily="49" charset="-122"/>
              </a:rPr>
              <a:t>: </a:t>
            </a:r>
            <a:r>
              <a:rPr kumimoji="1" lang="en-US" altLang="zh-CN" sz="2800" b="1" dirty="0">
                <a:solidFill>
                  <a:srgbClr val="000000"/>
                </a:solidFill>
                <a:ea typeface="楷体_GB2312" pitchFamily="49" charset="-122"/>
              </a:rPr>
              <a:t>0≤</a:t>
            </a:r>
            <a:r>
              <a:rPr kumimoji="1" lang="en-US" altLang="zh-CN" sz="2800" b="1" i="1" dirty="0">
                <a:solidFill>
                  <a:srgbClr val="000000"/>
                </a:solidFill>
                <a:ea typeface="楷体_GB2312" pitchFamily="49" charset="-122"/>
              </a:rPr>
              <a:t>F</a:t>
            </a:r>
            <a:r>
              <a:rPr kumimoji="1" lang="en-US" altLang="zh-CN" sz="2800" b="1" dirty="0">
                <a:solidFill>
                  <a:srgbClr val="000000"/>
                </a:solidFill>
                <a:ea typeface="楷体_GB2312" pitchFamily="49" charset="-122"/>
              </a:rPr>
              <a:t>(</a:t>
            </a:r>
            <a:r>
              <a:rPr kumimoji="1" lang="en-US" altLang="zh-CN" sz="2800" b="1" i="1" dirty="0">
                <a:solidFill>
                  <a:srgbClr val="000000"/>
                </a:solidFill>
                <a:ea typeface="楷体_GB2312" pitchFamily="49" charset="-122"/>
              </a:rPr>
              <a:t>x</a:t>
            </a:r>
            <a:r>
              <a:rPr kumimoji="1" lang="en-US" altLang="zh-CN" sz="2800" b="1" dirty="0">
                <a:solidFill>
                  <a:srgbClr val="000000"/>
                </a:solidFill>
                <a:ea typeface="楷体_GB2312" pitchFamily="49" charset="-122"/>
              </a:rPr>
              <a:t>)≤1</a:t>
            </a:r>
            <a:r>
              <a:rPr kumimoji="1" lang="en-US" altLang="zh-CN" sz="2800" b="1" dirty="0">
                <a:latin typeface="楷体_GB2312" pitchFamily="49" charset="-122"/>
                <a:ea typeface="楷体_GB2312" pitchFamily="49" charset="-122"/>
              </a:rPr>
              <a:t> </a:t>
            </a:r>
          </a:p>
        </p:txBody>
      </p:sp>
      <p:sp>
        <p:nvSpPr>
          <p:cNvPr id="5" name="Text Box 5">
            <a:extLst>
              <a:ext uri="{FF2B5EF4-FFF2-40B4-BE49-F238E27FC236}">
                <a16:creationId xmlns:a16="http://schemas.microsoft.com/office/drawing/2014/main" id="{0C1780D2-63F9-48FF-9A1C-4E2356B79882}"/>
              </a:ext>
            </a:extLst>
          </p:cNvPr>
          <p:cNvSpPr txBox="1">
            <a:spLocks noChangeArrowheads="1"/>
          </p:cNvSpPr>
          <p:nvPr/>
        </p:nvSpPr>
        <p:spPr bwMode="auto">
          <a:xfrm>
            <a:off x="2286000" y="4114800"/>
            <a:ext cx="31384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00"/>
                </a:solidFill>
                <a:latin typeface="楷体_GB2312" pitchFamily="49" charset="-122"/>
                <a:ea typeface="楷体_GB2312" pitchFamily="49" charset="-122"/>
              </a:rPr>
              <a:t>且</a:t>
            </a:r>
            <a:r>
              <a:rPr kumimoji="1" lang="en-US" altLang="zh-CN" sz="2800" b="1">
                <a:solidFill>
                  <a:srgbClr val="000000"/>
                </a:solidFill>
                <a:ea typeface="楷体_GB2312" pitchFamily="49" charset="-122"/>
              </a:rPr>
              <a:t>{</a:t>
            </a:r>
            <a:r>
              <a:rPr kumimoji="1" lang="en-US" altLang="zh-CN" sz="2800" b="1" i="1">
                <a:solidFill>
                  <a:srgbClr val="000000"/>
                </a:solidFill>
                <a:ea typeface="楷体_GB2312" pitchFamily="49" charset="-122"/>
              </a:rPr>
              <a:t>X</a:t>
            </a:r>
            <a:r>
              <a:rPr kumimoji="1" lang="en-US" altLang="zh-CN" sz="2800" b="1">
                <a:solidFill>
                  <a:srgbClr val="000000"/>
                </a:solidFill>
                <a:ea typeface="楷体_GB2312" pitchFamily="49" charset="-122"/>
              </a:rPr>
              <a:t>≤</a:t>
            </a:r>
            <a:r>
              <a:rPr kumimoji="1" lang="en-US" altLang="zh-CN" sz="2800" b="1" i="1">
                <a:solidFill>
                  <a:srgbClr val="000000"/>
                </a:solidFill>
                <a:ea typeface="楷体_GB2312" pitchFamily="49" charset="-122"/>
              </a:rPr>
              <a:t>x</a:t>
            </a:r>
            <a:r>
              <a:rPr kumimoji="1" lang="en-US" altLang="zh-CN" sz="2800" b="1" baseline="-25000">
                <a:solidFill>
                  <a:srgbClr val="000000"/>
                </a:solidFill>
                <a:ea typeface="楷体_GB2312" pitchFamily="49" charset="-122"/>
              </a:rPr>
              <a:t>1</a:t>
            </a:r>
            <a:r>
              <a:rPr kumimoji="1" lang="en-US" altLang="zh-CN" sz="2800" b="1">
                <a:solidFill>
                  <a:srgbClr val="000000"/>
                </a:solidFill>
                <a:ea typeface="楷体_GB2312" pitchFamily="49" charset="-122"/>
              </a:rPr>
              <a:t>}</a:t>
            </a:r>
            <a:r>
              <a:rPr kumimoji="1" lang="en-US" altLang="zh-CN" sz="2800" b="1">
                <a:solidFill>
                  <a:srgbClr val="000000"/>
                </a:solidFill>
                <a:ea typeface="楷体_GB2312" pitchFamily="49" charset="-122"/>
                <a:sym typeface="Symbol" panose="05050102010706020507" pitchFamily="18" charset="2"/>
              </a:rPr>
              <a:t></a:t>
            </a:r>
            <a:r>
              <a:rPr kumimoji="1" lang="en-US" altLang="zh-CN" sz="2800" b="1">
                <a:solidFill>
                  <a:srgbClr val="000000"/>
                </a:solidFill>
                <a:ea typeface="楷体_GB2312" pitchFamily="49" charset="-122"/>
              </a:rPr>
              <a:t>{</a:t>
            </a:r>
            <a:r>
              <a:rPr kumimoji="1" lang="en-US" altLang="zh-CN" sz="2800" b="1" i="1">
                <a:solidFill>
                  <a:srgbClr val="000000"/>
                </a:solidFill>
                <a:ea typeface="楷体_GB2312" pitchFamily="49" charset="-122"/>
              </a:rPr>
              <a:t>X</a:t>
            </a:r>
            <a:r>
              <a:rPr kumimoji="1" lang="en-US" altLang="zh-CN" sz="2800" b="1">
                <a:solidFill>
                  <a:srgbClr val="000000"/>
                </a:solidFill>
                <a:ea typeface="楷体_GB2312" pitchFamily="49" charset="-122"/>
              </a:rPr>
              <a:t>≤</a:t>
            </a:r>
            <a:r>
              <a:rPr kumimoji="1" lang="en-US" altLang="zh-CN" sz="2800" b="1" i="1">
                <a:solidFill>
                  <a:srgbClr val="000000"/>
                </a:solidFill>
                <a:ea typeface="楷体_GB2312" pitchFamily="49" charset="-122"/>
              </a:rPr>
              <a:t>x</a:t>
            </a:r>
            <a:r>
              <a:rPr kumimoji="1" lang="en-US" altLang="zh-CN" sz="2800" b="1" baseline="-25000">
                <a:solidFill>
                  <a:srgbClr val="000000"/>
                </a:solidFill>
                <a:ea typeface="楷体_GB2312" pitchFamily="49" charset="-122"/>
              </a:rPr>
              <a:t>2</a:t>
            </a:r>
            <a:r>
              <a:rPr kumimoji="1" lang="en-US" altLang="zh-CN" sz="2800" b="1">
                <a:solidFill>
                  <a:srgbClr val="000000"/>
                </a:solidFill>
                <a:ea typeface="楷体_GB2312" pitchFamily="49" charset="-122"/>
              </a:rPr>
              <a:t>}</a:t>
            </a:r>
          </a:p>
        </p:txBody>
      </p:sp>
      <p:sp>
        <p:nvSpPr>
          <p:cNvPr id="6" name="Text Box 6">
            <a:extLst>
              <a:ext uri="{FF2B5EF4-FFF2-40B4-BE49-F238E27FC236}">
                <a16:creationId xmlns:a16="http://schemas.microsoft.com/office/drawing/2014/main" id="{0264A395-EE86-43AB-9E54-DAF11375D052}"/>
              </a:ext>
            </a:extLst>
          </p:cNvPr>
          <p:cNvSpPr txBox="1">
            <a:spLocks noChangeArrowheads="1"/>
          </p:cNvSpPr>
          <p:nvPr/>
        </p:nvSpPr>
        <p:spPr bwMode="auto">
          <a:xfrm>
            <a:off x="2286000" y="5334000"/>
            <a:ext cx="5168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i="1">
                <a:solidFill>
                  <a:srgbClr val="000000"/>
                </a:solidFill>
                <a:ea typeface="楷体_GB2312" pitchFamily="49" charset="-122"/>
              </a:rPr>
              <a:t>P</a:t>
            </a:r>
            <a:r>
              <a:rPr kumimoji="1" lang="en-US" altLang="zh-CN" sz="2800" b="1">
                <a:solidFill>
                  <a:srgbClr val="000000"/>
                </a:solidFill>
                <a:ea typeface="楷体_GB2312" pitchFamily="49" charset="-122"/>
              </a:rPr>
              <a:t>(</a:t>
            </a:r>
            <a:r>
              <a:rPr kumimoji="1" lang="en-US" altLang="zh-CN" sz="2800" b="1" i="1">
                <a:solidFill>
                  <a:srgbClr val="000000"/>
                </a:solidFill>
                <a:ea typeface="楷体_GB2312" pitchFamily="49" charset="-122"/>
              </a:rPr>
              <a:t>x</a:t>
            </a:r>
            <a:r>
              <a:rPr kumimoji="1" lang="en-US" altLang="zh-CN" sz="2800" b="1" baseline="-25000">
                <a:solidFill>
                  <a:srgbClr val="000000"/>
                </a:solidFill>
                <a:ea typeface="楷体_GB2312" pitchFamily="49" charset="-122"/>
              </a:rPr>
              <a:t>1</a:t>
            </a:r>
            <a:r>
              <a:rPr kumimoji="1" lang="en-US" altLang="zh-CN" sz="2800" b="1">
                <a:solidFill>
                  <a:srgbClr val="000000"/>
                </a:solidFill>
                <a:ea typeface="楷体_GB2312" pitchFamily="49" charset="-122"/>
              </a:rPr>
              <a:t>&lt;</a:t>
            </a:r>
            <a:r>
              <a:rPr kumimoji="1" lang="en-US" altLang="zh-CN" sz="2800" b="1" i="1">
                <a:solidFill>
                  <a:srgbClr val="000000"/>
                </a:solidFill>
                <a:ea typeface="楷体_GB2312" pitchFamily="49" charset="-122"/>
              </a:rPr>
              <a:t>X</a:t>
            </a:r>
            <a:r>
              <a:rPr kumimoji="1" lang="en-US" altLang="zh-CN" sz="2800" b="1">
                <a:solidFill>
                  <a:srgbClr val="000000"/>
                </a:solidFill>
                <a:ea typeface="楷体_GB2312" pitchFamily="49" charset="-122"/>
              </a:rPr>
              <a:t>≤</a:t>
            </a:r>
            <a:r>
              <a:rPr kumimoji="1" lang="en-US" altLang="zh-CN" sz="2800" b="1" i="1">
                <a:solidFill>
                  <a:srgbClr val="000000"/>
                </a:solidFill>
                <a:ea typeface="楷体_GB2312" pitchFamily="49" charset="-122"/>
              </a:rPr>
              <a:t>x</a:t>
            </a:r>
            <a:r>
              <a:rPr kumimoji="1" lang="en-US" altLang="zh-CN" sz="2800" b="1" baseline="-25000">
                <a:solidFill>
                  <a:srgbClr val="000000"/>
                </a:solidFill>
                <a:ea typeface="楷体_GB2312" pitchFamily="49" charset="-122"/>
              </a:rPr>
              <a:t>2</a:t>
            </a:r>
            <a:r>
              <a:rPr kumimoji="1" lang="en-US" altLang="zh-CN" sz="2800" b="1">
                <a:solidFill>
                  <a:srgbClr val="000000"/>
                </a:solidFill>
                <a:ea typeface="楷体_GB2312" pitchFamily="49" charset="-122"/>
              </a:rPr>
              <a:t>)=</a:t>
            </a:r>
            <a:r>
              <a:rPr kumimoji="1" lang="en-US" altLang="zh-CN" sz="2800" b="1" i="1">
                <a:solidFill>
                  <a:srgbClr val="000000"/>
                </a:solidFill>
                <a:ea typeface="楷体_GB2312" pitchFamily="49" charset="-122"/>
              </a:rPr>
              <a:t>P</a:t>
            </a:r>
            <a:r>
              <a:rPr kumimoji="1" lang="en-US" altLang="zh-CN" sz="2800" b="1">
                <a:solidFill>
                  <a:srgbClr val="000000"/>
                </a:solidFill>
                <a:ea typeface="楷体_GB2312" pitchFamily="49" charset="-122"/>
              </a:rPr>
              <a:t>(</a:t>
            </a:r>
            <a:r>
              <a:rPr kumimoji="1" lang="en-US" altLang="zh-CN" sz="2800" b="1" i="1">
                <a:solidFill>
                  <a:srgbClr val="000000"/>
                </a:solidFill>
                <a:ea typeface="楷体_GB2312" pitchFamily="49" charset="-122"/>
              </a:rPr>
              <a:t>X</a:t>
            </a:r>
            <a:r>
              <a:rPr kumimoji="1" lang="en-US" altLang="zh-CN" sz="2800" b="1">
                <a:solidFill>
                  <a:srgbClr val="000000"/>
                </a:solidFill>
                <a:ea typeface="楷体_GB2312" pitchFamily="49" charset="-122"/>
              </a:rPr>
              <a:t>≤</a:t>
            </a:r>
            <a:r>
              <a:rPr kumimoji="1" lang="en-US" altLang="zh-CN" sz="2800" b="1" i="1">
                <a:solidFill>
                  <a:srgbClr val="000000"/>
                </a:solidFill>
                <a:ea typeface="楷体_GB2312" pitchFamily="49" charset="-122"/>
              </a:rPr>
              <a:t>x</a:t>
            </a:r>
            <a:r>
              <a:rPr kumimoji="1" lang="en-US" altLang="zh-CN" sz="2800" b="1" baseline="-25000">
                <a:solidFill>
                  <a:srgbClr val="000000"/>
                </a:solidFill>
                <a:ea typeface="楷体_GB2312" pitchFamily="49" charset="-122"/>
              </a:rPr>
              <a:t>2</a:t>
            </a:r>
            <a:r>
              <a:rPr kumimoji="1" lang="en-US" altLang="zh-CN" sz="2800" b="1">
                <a:solidFill>
                  <a:srgbClr val="000000"/>
                </a:solidFill>
                <a:ea typeface="楷体_GB2312" pitchFamily="49" charset="-122"/>
              </a:rPr>
              <a:t>)</a:t>
            </a:r>
            <a:r>
              <a:rPr kumimoji="1" lang="zh-CN" altLang="zh-CN" sz="2800" b="1">
                <a:solidFill>
                  <a:srgbClr val="000000"/>
                </a:solidFill>
                <a:ea typeface="楷体_GB2312" pitchFamily="49" charset="-122"/>
                <a:sym typeface="Symbol" panose="05050102010706020507" pitchFamily="18" charset="2"/>
              </a:rPr>
              <a:t></a:t>
            </a:r>
            <a:r>
              <a:rPr kumimoji="1" lang="en-US" altLang="zh-CN" sz="2800" b="1" i="1">
                <a:solidFill>
                  <a:srgbClr val="000000"/>
                </a:solidFill>
                <a:ea typeface="楷体_GB2312" pitchFamily="49" charset="-122"/>
              </a:rPr>
              <a:t>P</a:t>
            </a:r>
            <a:r>
              <a:rPr kumimoji="1" lang="en-US" altLang="zh-CN" sz="2800" b="1">
                <a:solidFill>
                  <a:srgbClr val="000000"/>
                </a:solidFill>
                <a:ea typeface="楷体_GB2312" pitchFamily="49" charset="-122"/>
              </a:rPr>
              <a:t>(</a:t>
            </a:r>
            <a:r>
              <a:rPr kumimoji="1" lang="en-US" altLang="zh-CN" sz="2800" b="1" i="1">
                <a:solidFill>
                  <a:srgbClr val="000000"/>
                </a:solidFill>
                <a:ea typeface="楷体_GB2312" pitchFamily="49" charset="-122"/>
              </a:rPr>
              <a:t>X</a:t>
            </a:r>
            <a:r>
              <a:rPr kumimoji="1" lang="en-US" altLang="zh-CN" sz="2800" b="1">
                <a:solidFill>
                  <a:srgbClr val="000000"/>
                </a:solidFill>
                <a:ea typeface="楷体_GB2312" pitchFamily="49" charset="-122"/>
              </a:rPr>
              <a:t>≤</a:t>
            </a:r>
            <a:r>
              <a:rPr kumimoji="1" lang="en-US" altLang="zh-CN" sz="2800" b="1" i="1">
                <a:solidFill>
                  <a:srgbClr val="000000"/>
                </a:solidFill>
                <a:ea typeface="楷体_GB2312" pitchFamily="49" charset="-122"/>
              </a:rPr>
              <a:t>x</a:t>
            </a:r>
            <a:r>
              <a:rPr kumimoji="1" lang="en-US" altLang="zh-CN" sz="2800" b="1" baseline="-25000">
                <a:solidFill>
                  <a:srgbClr val="000000"/>
                </a:solidFill>
                <a:ea typeface="楷体_GB2312" pitchFamily="49" charset="-122"/>
              </a:rPr>
              <a:t>1</a:t>
            </a:r>
            <a:r>
              <a:rPr kumimoji="1" lang="en-US" altLang="zh-CN" sz="2800" b="1">
                <a:solidFill>
                  <a:srgbClr val="000000"/>
                </a:solidFill>
                <a:ea typeface="楷体_GB2312" pitchFamily="49" charset="-122"/>
              </a:rPr>
              <a:t>)</a:t>
            </a:r>
          </a:p>
        </p:txBody>
      </p:sp>
      <p:grpSp>
        <p:nvGrpSpPr>
          <p:cNvPr id="7" name="Group 7">
            <a:extLst>
              <a:ext uri="{FF2B5EF4-FFF2-40B4-BE49-F238E27FC236}">
                <a16:creationId xmlns:a16="http://schemas.microsoft.com/office/drawing/2014/main" id="{43134A27-90C4-4B0F-9AF2-994265624A0B}"/>
              </a:ext>
            </a:extLst>
          </p:cNvPr>
          <p:cNvGrpSpPr>
            <a:grpSpLocks/>
          </p:cNvGrpSpPr>
          <p:nvPr/>
        </p:nvGrpSpPr>
        <p:grpSpPr bwMode="auto">
          <a:xfrm>
            <a:off x="2687638" y="2825750"/>
            <a:ext cx="3951287" cy="547688"/>
            <a:chOff x="1474" y="1681"/>
            <a:chExt cx="2489" cy="345"/>
          </a:xfrm>
        </p:grpSpPr>
        <p:sp>
          <p:nvSpPr>
            <p:cNvPr id="8" name="Text Box 8">
              <a:extLst>
                <a:ext uri="{FF2B5EF4-FFF2-40B4-BE49-F238E27FC236}">
                  <a16:creationId xmlns:a16="http://schemas.microsoft.com/office/drawing/2014/main" id="{8166023E-398E-48C9-8593-A60FF4F0E1AE}"/>
                </a:ext>
              </a:extLst>
            </p:cNvPr>
            <p:cNvSpPr txBox="1">
              <a:spLocks noChangeArrowheads="1"/>
            </p:cNvSpPr>
            <p:nvPr/>
          </p:nvSpPr>
          <p:spPr bwMode="auto">
            <a:xfrm>
              <a:off x="3627" y="1699"/>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i="1">
                  <a:solidFill>
                    <a:srgbClr val="000000"/>
                  </a:solidFill>
                  <a:ea typeface="楷体_GB2312" pitchFamily="49" charset="-122"/>
                </a:rPr>
                <a:t>x</a:t>
              </a:r>
            </a:p>
          </p:txBody>
        </p:sp>
        <p:sp>
          <p:nvSpPr>
            <p:cNvPr id="9" name="Text Box 9">
              <a:extLst>
                <a:ext uri="{FF2B5EF4-FFF2-40B4-BE49-F238E27FC236}">
                  <a16:creationId xmlns:a16="http://schemas.microsoft.com/office/drawing/2014/main" id="{DCB8B4EC-9176-4B92-B5F4-03EC04B4FC3C}"/>
                </a:ext>
              </a:extLst>
            </p:cNvPr>
            <p:cNvSpPr txBox="1">
              <a:spLocks noChangeArrowheads="1"/>
            </p:cNvSpPr>
            <p:nvPr/>
          </p:nvSpPr>
          <p:spPr bwMode="auto">
            <a:xfrm>
              <a:off x="2025" y="1699"/>
              <a:ext cx="6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i="1">
                  <a:solidFill>
                    <a:srgbClr val="000000"/>
                  </a:solidFill>
                  <a:ea typeface="楷体_GB2312" pitchFamily="49" charset="-122"/>
                </a:rPr>
                <a:t>x</a:t>
              </a:r>
              <a:r>
                <a:rPr kumimoji="1" lang="en-US" altLang="zh-CN" sz="2800" b="1" baseline="-25000">
                  <a:solidFill>
                    <a:srgbClr val="000000"/>
                  </a:solidFill>
                  <a:ea typeface="楷体_GB2312" pitchFamily="49" charset="-122"/>
                </a:rPr>
                <a:t>1</a:t>
              </a:r>
              <a:r>
                <a:rPr kumimoji="1" lang="en-US" altLang="zh-CN" sz="2800" b="1">
                  <a:latin typeface="楷体_GB2312" pitchFamily="49" charset="-122"/>
                  <a:ea typeface="楷体_GB2312" pitchFamily="49" charset="-122"/>
                </a:rPr>
                <a:t> </a:t>
              </a:r>
            </a:p>
          </p:txBody>
        </p:sp>
        <p:sp>
          <p:nvSpPr>
            <p:cNvPr id="10" name="Text Box 10">
              <a:extLst>
                <a:ext uri="{FF2B5EF4-FFF2-40B4-BE49-F238E27FC236}">
                  <a16:creationId xmlns:a16="http://schemas.microsoft.com/office/drawing/2014/main" id="{91174CC9-9697-49A9-90BF-AB3E9261011F}"/>
                </a:ext>
              </a:extLst>
            </p:cNvPr>
            <p:cNvSpPr txBox="1">
              <a:spLocks noChangeArrowheads="1"/>
            </p:cNvSpPr>
            <p:nvPr/>
          </p:nvSpPr>
          <p:spPr bwMode="auto">
            <a:xfrm>
              <a:off x="2937" y="1699"/>
              <a:ext cx="6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i="1">
                  <a:solidFill>
                    <a:srgbClr val="000000"/>
                  </a:solidFill>
                  <a:ea typeface="楷体_GB2312" pitchFamily="49" charset="-122"/>
                </a:rPr>
                <a:t>x</a:t>
              </a:r>
              <a:r>
                <a:rPr kumimoji="1" lang="en-US" altLang="zh-CN" sz="2800" b="1" baseline="-25000">
                  <a:solidFill>
                    <a:srgbClr val="000000"/>
                  </a:solidFill>
                  <a:ea typeface="楷体_GB2312" pitchFamily="49" charset="-122"/>
                </a:rPr>
                <a:t>2</a:t>
              </a:r>
              <a:r>
                <a:rPr kumimoji="1" lang="en-US" altLang="zh-CN" sz="2800" b="1" i="1">
                  <a:latin typeface="楷体_GB2312" pitchFamily="49" charset="-122"/>
                  <a:ea typeface="楷体_GB2312" pitchFamily="49" charset="-122"/>
                </a:rPr>
                <a:t> </a:t>
              </a:r>
            </a:p>
          </p:txBody>
        </p:sp>
        <p:sp>
          <p:nvSpPr>
            <p:cNvPr id="11" name="Line 11">
              <a:extLst>
                <a:ext uri="{FF2B5EF4-FFF2-40B4-BE49-F238E27FC236}">
                  <a16:creationId xmlns:a16="http://schemas.microsoft.com/office/drawing/2014/main" id="{A13CCC6E-EE5C-4877-8DF8-97F03EAB7122}"/>
                </a:ext>
              </a:extLst>
            </p:cNvPr>
            <p:cNvSpPr>
              <a:spLocks noChangeShapeType="1"/>
            </p:cNvSpPr>
            <p:nvPr/>
          </p:nvSpPr>
          <p:spPr bwMode="auto">
            <a:xfrm>
              <a:off x="1565" y="1797"/>
              <a:ext cx="2208"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Text Box 12">
              <a:extLst>
                <a:ext uri="{FF2B5EF4-FFF2-40B4-BE49-F238E27FC236}">
                  <a16:creationId xmlns:a16="http://schemas.microsoft.com/office/drawing/2014/main" id="{20DE7F07-BFCA-4634-A9D5-818DD05589EA}"/>
                </a:ext>
              </a:extLst>
            </p:cNvPr>
            <p:cNvSpPr txBox="1">
              <a:spLocks noChangeArrowheads="1"/>
            </p:cNvSpPr>
            <p:nvPr/>
          </p:nvSpPr>
          <p:spPr bwMode="auto">
            <a:xfrm>
              <a:off x="1474" y="1681"/>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i="1">
                  <a:solidFill>
                    <a:srgbClr val="000000"/>
                  </a:solidFill>
                  <a:latin typeface="楷体_GB2312" pitchFamily="49" charset="-122"/>
                  <a:ea typeface="楷体_GB2312" pitchFamily="49" charset="-122"/>
                </a:rPr>
                <a:t>o</a:t>
              </a:r>
            </a:p>
          </p:txBody>
        </p:sp>
      </p:grpSp>
      <p:sp>
        <p:nvSpPr>
          <p:cNvPr id="13" name="Text Box 13">
            <a:extLst>
              <a:ext uri="{FF2B5EF4-FFF2-40B4-BE49-F238E27FC236}">
                <a16:creationId xmlns:a16="http://schemas.microsoft.com/office/drawing/2014/main" id="{3DE31622-AD01-4103-9F13-CD3F0511679E}"/>
              </a:ext>
            </a:extLst>
          </p:cNvPr>
          <p:cNvSpPr txBox="1">
            <a:spLocks noChangeArrowheads="1"/>
          </p:cNvSpPr>
          <p:nvPr/>
        </p:nvSpPr>
        <p:spPr bwMode="auto">
          <a:xfrm>
            <a:off x="1219200" y="1447800"/>
            <a:ext cx="7070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00"/>
                </a:solidFill>
                <a:latin typeface="楷体_GB2312" pitchFamily="49" charset="-122"/>
                <a:ea typeface="楷体_GB2312" pitchFamily="49" charset="-122"/>
              </a:rPr>
              <a:t>另外</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有：</a:t>
            </a:r>
            <a:r>
              <a:rPr kumimoji="1" lang="en-US" altLang="zh-CN" sz="2800" b="1" i="1">
                <a:ea typeface="楷体_GB2312" pitchFamily="49" charset="-122"/>
              </a:rPr>
              <a:t>P</a:t>
            </a:r>
            <a:r>
              <a:rPr kumimoji="1" lang="en-US" altLang="zh-CN" sz="2800" b="1">
                <a:ea typeface="楷体_GB2312" pitchFamily="49" charset="-122"/>
              </a:rPr>
              <a:t>(</a:t>
            </a:r>
            <a:r>
              <a:rPr kumimoji="1" lang="en-US" altLang="zh-CN" sz="2800" b="1" i="1">
                <a:ea typeface="楷体_GB2312" pitchFamily="49" charset="-122"/>
              </a:rPr>
              <a:t>x</a:t>
            </a:r>
            <a:r>
              <a:rPr kumimoji="1" lang="en-US" altLang="zh-CN" sz="2800" b="1" baseline="-25000">
                <a:ea typeface="楷体_GB2312" pitchFamily="49" charset="-122"/>
              </a:rPr>
              <a:t>1</a:t>
            </a:r>
            <a:r>
              <a:rPr kumimoji="1" lang="en-US" altLang="zh-CN" sz="2800" b="1">
                <a:ea typeface="楷体_GB2312" pitchFamily="49" charset="-122"/>
              </a:rPr>
              <a:t>&lt;</a:t>
            </a:r>
            <a:r>
              <a:rPr kumimoji="1" lang="en-US" altLang="zh-CN" sz="2800" b="1" i="1">
                <a:ea typeface="楷体_GB2312" pitchFamily="49" charset="-122"/>
              </a:rPr>
              <a:t>X</a:t>
            </a:r>
            <a:r>
              <a:rPr kumimoji="1" lang="en-US" altLang="zh-CN" sz="2800" b="1">
                <a:ea typeface="楷体_GB2312" pitchFamily="49" charset="-122"/>
              </a:rPr>
              <a:t>≤</a:t>
            </a:r>
            <a:r>
              <a:rPr kumimoji="1" lang="en-US" altLang="zh-CN" sz="2800" b="1" i="1">
                <a:ea typeface="楷体_GB2312" pitchFamily="49" charset="-122"/>
              </a:rPr>
              <a:t>x</a:t>
            </a:r>
            <a:r>
              <a:rPr kumimoji="1" lang="en-US" altLang="zh-CN" sz="2800" b="1" baseline="-25000">
                <a:ea typeface="楷体_GB2312" pitchFamily="49" charset="-122"/>
              </a:rPr>
              <a:t>2</a:t>
            </a:r>
            <a:r>
              <a:rPr kumimoji="1" lang="en-US" altLang="zh-CN" sz="2800" b="1">
                <a:ea typeface="楷体_GB2312" pitchFamily="49" charset="-122"/>
              </a:rPr>
              <a:t>)=</a:t>
            </a:r>
            <a:r>
              <a:rPr kumimoji="1" lang="en-US" altLang="zh-CN" sz="2800" b="1" i="1">
                <a:ea typeface="楷体_GB2312" pitchFamily="49" charset="-122"/>
              </a:rPr>
              <a:t>F</a:t>
            </a:r>
            <a:r>
              <a:rPr kumimoji="1" lang="en-US" altLang="zh-CN" sz="2800" b="1">
                <a:ea typeface="楷体_GB2312" pitchFamily="49" charset="-122"/>
              </a:rPr>
              <a:t>(</a:t>
            </a:r>
            <a:r>
              <a:rPr kumimoji="1" lang="en-US" altLang="zh-CN" sz="2800" b="1" i="1">
                <a:ea typeface="楷体_GB2312" pitchFamily="49" charset="-122"/>
              </a:rPr>
              <a:t>x</a:t>
            </a:r>
            <a:r>
              <a:rPr kumimoji="1" lang="en-US" altLang="zh-CN" sz="2800" b="1" baseline="-25000">
                <a:ea typeface="楷体_GB2312" pitchFamily="49" charset="-122"/>
              </a:rPr>
              <a:t>2</a:t>
            </a:r>
            <a:r>
              <a:rPr kumimoji="1" lang="en-US" altLang="zh-CN" sz="2800" b="1">
                <a:ea typeface="楷体_GB2312" pitchFamily="49" charset="-122"/>
              </a:rPr>
              <a:t>) </a:t>
            </a:r>
            <a:r>
              <a:rPr kumimoji="1" lang="zh-CN" altLang="zh-CN" sz="2800" b="1">
                <a:ea typeface="楷体_GB2312" pitchFamily="49" charset="-122"/>
                <a:sym typeface="Symbol" panose="05050102010706020507" pitchFamily="18" charset="2"/>
              </a:rPr>
              <a:t></a:t>
            </a:r>
            <a:r>
              <a:rPr kumimoji="1" lang="en-US" altLang="zh-CN" sz="2800" b="1" i="1">
                <a:ea typeface="楷体_GB2312" pitchFamily="49" charset="-122"/>
              </a:rPr>
              <a:t>F</a:t>
            </a:r>
            <a:r>
              <a:rPr kumimoji="1" lang="en-US" altLang="zh-CN" sz="2800" b="1">
                <a:ea typeface="楷体_GB2312" pitchFamily="49" charset="-122"/>
              </a:rPr>
              <a:t>(</a:t>
            </a:r>
            <a:r>
              <a:rPr kumimoji="1" lang="en-US" altLang="zh-CN" sz="2800" b="1" i="1">
                <a:ea typeface="楷体_GB2312" pitchFamily="49" charset="-122"/>
              </a:rPr>
              <a:t>x</a:t>
            </a:r>
            <a:r>
              <a:rPr kumimoji="1" lang="en-US" altLang="zh-CN" sz="2800" b="1" baseline="-25000">
                <a:ea typeface="楷体_GB2312" pitchFamily="49" charset="-122"/>
              </a:rPr>
              <a:t>1</a:t>
            </a:r>
            <a:r>
              <a:rPr kumimoji="1" lang="en-US" altLang="zh-CN" sz="2800" b="1">
                <a:ea typeface="楷体_GB2312" pitchFamily="49" charset="-122"/>
              </a:rPr>
              <a:t>)  (</a:t>
            </a:r>
            <a:r>
              <a:rPr kumimoji="1" lang="en-US" altLang="zh-CN" sz="2800" b="1" i="1">
                <a:ea typeface="楷体_GB2312" pitchFamily="49" charset="-122"/>
              </a:rPr>
              <a:t>x</a:t>
            </a:r>
            <a:r>
              <a:rPr kumimoji="1" lang="en-US" altLang="zh-CN" sz="2800" b="1" baseline="-25000">
                <a:ea typeface="楷体_GB2312" pitchFamily="49" charset="-122"/>
              </a:rPr>
              <a:t>1</a:t>
            </a:r>
            <a:r>
              <a:rPr kumimoji="1" lang="en-US" altLang="zh-CN" sz="2800" b="1">
                <a:ea typeface="楷体_GB2312" pitchFamily="49" charset="-122"/>
              </a:rPr>
              <a:t>&lt;</a:t>
            </a:r>
            <a:r>
              <a:rPr kumimoji="1" lang="en-US" altLang="zh-CN" sz="2800" b="1" i="1">
                <a:ea typeface="楷体_GB2312" pitchFamily="49" charset="-122"/>
              </a:rPr>
              <a:t>x</a:t>
            </a:r>
            <a:r>
              <a:rPr kumimoji="1" lang="en-US" altLang="zh-CN" sz="2800" b="1" baseline="-25000">
                <a:ea typeface="楷体_GB2312" pitchFamily="49" charset="-122"/>
              </a:rPr>
              <a:t>2</a:t>
            </a:r>
            <a:r>
              <a:rPr kumimoji="1" lang="en-US" altLang="zh-CN" sz="2800" b="1">
                <a:ea typeface="楷体_GB2312" pitchFamily="49" charset="-122"/>
              </a:rPr>
              <a:t>)</a:t>
            </a:r>
          </a:p>
        </p:txBody>
      </p:sp>
      <p:sp>
        <p:nvSpPr>
          <p:cNvPr id="14" name="Text Box 14">
            <a:extLst>
              <a:ext uri="{FF2B5EF4-FFF2-40B4-BE49-F238E27FC236}">
                <a16:creationId xmlns:a16="http://schemas.microsoft.com/office/drawing/2014/main" id="{3AD47512-3BB7-4C5B-875C-6F2AC7AA5814}"/>
              </a:ext>
            </a:extLst>
          </p:cNvPr>
          <p:cNvSpPr txBox="1">
            <a:spLocks noChangeArrowheads="1"/>
          </p:cNvSpPr>
          <p:nvPr/>
        </p:nvSpPr>
        <p:spPr bwMode="auto">
          <a:xfrm>
            <a:off x="2286000" y="3505200"/>
            <a:ext cx="556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000000"/>
                </a:solidFill>
                <a:latin typeface="楷体_GB2312" pitchFamily="49" charset="-122"/>
                <a:ea typeface="楷体_GB2312" pitchFamily="49" charset="-122"/>
              </a:rPr>
              <a:t>因为 </a:t>
            </a:r>
            <a:r>
              <a:rPr kumimoji="1" lang="en-US" altLang="zh-CN" sz="2800" b="1">
                <a:solidFill>
                  <a:srgbClr val="000000"/>
                </a:solidFill>
                <a:ea typeface="楷体_GB2312" pitchFamily="49" charset="-122"/>
              </a:rPr>
              <a:t>{</a:t>
            </a:r>
            <a:r>
              <a:rPr kumimoji="1" lang="en-US" altLang="zh-CN" sz="2800" b="1" i="1">
                <a:solidFill>
                  <a:srgbClr val="000000"/>
                </a:solidFill>
                <a:ea typeface="楷体_GB2312" pitchFamily="49" charset="-122"/>
              </a:rPr>
              <a:t>x</a:t>
            </a:r>
            <a:r>
              <a:rPr kumimoji="1" lang="en-US" altLang="zh-CN" sz="2800" b="1" baseline="-25000">
                <a:solidFill>
                  <a:srgbClr val="000000"/>
                </a:solidFill>
                <a:ea typeface="楷体_GB2312" pitchFamily="49" charset="-122"/>
              </a:rPr>
              <a:t>1</a:t>
            </a:r>
            <a:r>
              <a:rPr kumimoji="1" lang="en-US" altLang="zh-CN" sz="2800" b="1">
                <a:solidFill>
                  <a:srgbClr val="000000"/>
                </a:solidFill>
                <a:ea typeface="楷体_GB2312" pitchFamily="49" charset="-122"/>
              </a:rPr>
              <a:t>&lt;</a:t>
            </a:r>
            <a:r>
              <a:rPr kumimoji="1" lang="en-US" altLang="zh-CN" sz="2800" b="1" i="1">
                <a:solidFill>
                  <a:srgbClr val="000000"/>
                </a:solidFill>
                <a:ea typeface="楷体_GB2312" pitchFamily="49" charset="-122"/>
              </a:rPr>
              <a:t>X</a:t>
            </a:r>
            <a:r>
              <a:rPr kumimoji="1" lang="en-US" altLang="zh-CN" sz="2800" b="1">
                <a:solidFill>
                  <a:srgbClr val="000000"/>
                </a:solidFill>
                <a:ea typeface="楷体_GB2312" pitchFamily="49" charset="-122"/>
              </a:rPr>
              <a:t>≤</a:t>
            </a:r>
            <a:r>
              <a:rPr kumimoji="1" lang="en-US" altLang="zh-CN" sz="2800" b="1" i="1">
                <a:solidFill>
                  <a:srgbClr val="000000"/>
                </a:solidFill>
                <a:ea typeface="楷体_GB2312" pitchFamily="49" charset="-122"/>
              </a:rPr>
              <a:t>x</a:t>
            </a:r>
            <a:r>
              <a:rPr kumimoji="1" lang="en-US" altLang="zh-CN" sz="2800" b="1" baseline="-25000">
                <a:solidFill>
                  <a:srgbClr val="000000"/>
                </a:solidFill>
                <a:ea typeface="楷体_GB2312" pitchFamily="49" charset="-122"/>
              </a:rPr>
              <a:t>2</a:t>
            </a:r>
            <a:r>
              <a:rPr kumimoji="1" lang="en-US" altLang="zh-CN" sz="2800" b="1">
                <a:solidFill>
                  <a:srgbClr val="000000"/>
                </a:solidFill>
                <a:ea typeface="楷体_GB2312" pitchFamily="49" charset="-122"/>
              </a:rPr>
              <a:t>}={</a:t>
            </a:r>
            <a:r>
              <a:rPr kumimoji="1" lang="en-US" altLang="zh-CN" sz="2800" b="1" i="1">
                <a:solidFill>
                  <a:srgbClr val="000000"/>
                </a:solidFill>
                <a:ea typeface="楷体_GB2312" pitchFamily="49" charset="-122"/>
              </a:rPr>
              <a:t>X</a:t>
            </a:r>
            <a:r>
              <a:rPr kumimoji="1" lang="en-US" altLang="zh-CN" sz="2800" b="1">
                <a:solidFill>
                  <a:srgbClr val="000000"/>
                </a:solidFill>
                <a:ea typeface="楷体_GB2312" pitchFamily="49" charset="-122"/>
              </a:rPr>
              <a:t>≤</a:t>
            </a:r>
            <a:r>
              <a:rPr kumimoji="1" lang="en-US" altLang="zh-CN" sz="2800" b="1" i="1">
                <a:solidFill>
                  <a:srgbClr val="000000"/>
                </a:solidFill>
                <a:ea typeface="楷体_GB2312" pitchFamily="49" charset="-122"/>
              </a:rPr>
              <a:t>x</a:t>
            </a:r>
            <a:r>
              <a:rPr kumimoji="1" lang="en-US" altLang="zh-CN" sz="2800" b="1" baseline="-25000">
                <a:solidFill>
                  <a:srgbClr val="000000"/>
                </a:solidFill>
                <a:ea typeface="楷体_GB2312" pitchFamily="49" charset="-122"/>
              </a:rPr>
              <a:t>2</a:t>
            </a:r>
            <a:r>
              <a:rPr kumimoji="1" lang="en-US" altLang="zh-CN" sz="2800" b="1">
                <a:solidFill>
                  <a:srgbClr val="000000"/>
                </a:solidFill>
                <a:ea typeface="楷体_GB2312" pitchFamily="49" charset="-122"/>
              </a:rPr>
              <a:t>}</a:t>
            </a:r>
            <a:r>
              <a:rPr kumimoji="1" lang="zh-CN" altLang="zh-CN" sz="2800" b="1">
                <a:solidFill>
                  <a:srgbClr val="000000"/>
                </a:solidFill>
                <a:ea typeface="楷体_GB2312" pitchFamily="49" charset="-122"/>
                <a:sym typeface="Symbol" panose="05050102010706020507" pitchFamily="18" charset="2"/>
              </a:rPr>
              <a:t></a:t>
            </a:r>
            <a:r>
              <a:rPr kumimoji="1" lang="en-US" altLang="zh-CN" sz="2800" b="1">
                <a:solidFill>
                  <a:srgbClr val="000000"/>
                </a:solidFill>
                <a:ea typeface="楷体_GB2312" pitchFamily="49" charset="-122"/>
              </a:rPr>
              <a:t>{</a:t>
            </a:r>
            <a:r>
              <a:rPr kumimoji="1" lang="en-US" altLang="zh-CN" sz="2800" b="1" i="1">
                <a:solidFill>
                  <a:srgbClr val="000000"/>
                </a:solidFill>
                <a:ea typeface="楷体_GB2312" pitchFamily="49" charset="-122"/>
              </a:rPr>
              <a:t>X</a:t>
            </a:r>
            <a:r>
              <a:rPr kumimoji="1" lang="en-US" altLang="zh-CN" sz="2800" b="1">
                <a:solidFill>
                  <a:srgbClr val="000000"/>
                </a:solidFill>
                <a:ea typeface="楷体_GB2312" pitchFamily="49" charset="-122"/>
              </a:rPr>
              <a:t>≤</a:t>
            </a:r>
            <a:r>
              <a:rPr kumimoji="1" lang="en-US" altLang="zh-CN" sz="2800" b="1" i="1">
                <a:solidFill>
                  <a:srgbClr val="000000"/>
                </a:solidFill>
                <a:ea typeface="楷体_GB2312" pitchFamily="49" charset="-122"/>
              </a:rPr>
              <a:t>x</a:t>
            </a:r>
            <a:r>
              <a:rPr kumimoji="1" lang="en-US" altLang="zh-CN" sz="2800" b="1" baseline="-25000">
                <a:solidFill>
                  <a:srgbClr val="000000"/>
                </a:solidFill>
                <a:ea typeface="楷体_GB2312" pitchFamily="49" charset="-122"/>
              </a:rPr>
              <a:t>1</a:t>
            </a:r>
            <a:r>
              <a:rPr kumimoji="1" lang="en-US" altLang="zh-CN" sz="2800" b="1">
                <a:solidFill>
                  <a:srgbClr val="000000"/>
                </a:solidFill>
                <a:ea typeface="楷体_GB2312" pitchFamily="49" charset="-122"/>
              </a:rPr>
              <a:t>}</a:t>
            </a:r>
          </a:p>
        </p:txBody>
      </p:sp>
      <p:grpSp>
        <p:nvGrpSpPr>
          <p:cNvPr id="15" name="Group 15">
            <a:extLst>
              <a:ext uri="{FF2B5EF4-FFF2-40B4-BE49-F238E27FC236}">
                <a16:creationId xmlns:a16="http://schemas.microsoft.com/office/drawing/2014/main" id="{35441BF2-4116-4258-8CF0-9BC1A38B1CC2}"/>
              </a:ext>
            </a:extLst>
          </p:cNvPr>
          <p:cNvGrpSpPr>
            <a:grpSpLocks/>
          </p:cNvGrpSpPr>
          <p:nvPr/>
        </p:nvGrpSpPr>
        <p:grpSpPr bwMode="auto">
          <a:xfrm>
            <a:off x="3790242" y="2506212"/>
            <a:ext cx="1439862" cy="503237"/>
            <a:chOff x="2154" y="1480"/>
            <a:chExt cx="907" cy="317"/>
          </a:xfrm>
        </p:grpSpPr>
        <p:sp>
          <p:nvSpPr>
            <p:cNvPr id="16" name="Line 16">
              <a:extLst>
                <a:ext uri="{FF2B5EF4-FFF2-40B4-BE49-F238E27FC236}">
                  <a16:creationId xmlns:a16="http://schemas.microsoft.com/office/drawing/2014/main" id="{2E040906-BAD9-4F1A-B585-0C8C3C2C7060}"/>
                </a:ext>
              </a:extLst>
            </p:cNvPr>
            <p:cNvSpPr>
              <a:spLocks noChangeShapeType="1"/>
            </p:cNvSpPr>
            <p:nvPr/>
          </p:nvSpPr>
          <p:spPr bwMode="auto">
            <a:xfrm flipH="1">
              <a:off x="2159" y="1489"/>
              <a:ext cx="24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7">
              <a:extLst>
                <a:ext uri="{FF2B5EF4-FFF2-40B4-BE49-F238E27FC236}">
                  <a16:creationId xmlns:a16="http://schemas.microsoft.com/office/drawing/2014/main" id="{0F8C277D-31B7-46BD-9C84-8B8D80D5F7DC}"/>
                </a:ext>
              </a:extLst>
            </p:cNvPr>
            <p:cNvSpPr>
              <a:spLocks noChangeShapeType="1"/>
            </p:cNvSpPr>
            <p:nvPr/>
          </p:nvSpPr>
          <p:spPr bwMode="auto">
            <a:xfrm flipH="1">
              <a:off x="2313" y="1489"/>
              <a:ext cx="24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8">
              <a:extLst>
                <a:ext uri="{FF2B5EF4-FFF2-40B4-BE49-F238E27FC236}">
                  <a16:creationId xmlns:a16="http://schemas.microsoft.com/office/drawing/2014/main" id="{D7607B7F-57E9-4B2E-96BB-AEC0746B6FF9}"/>
                </a:ext>
              </a:extLst>
            </p:cNvPr>
            <p:cNvSpPr>
              <a:spLocks noChangeShapeType="1"/>
            </p:cNvSpPr>
            <p:nvPr/>
          </p:nvSpPr>
          <p:spPr bwMode="auto">
            <a:xfrm flipH="1">
              <a:off x="2487" y="1489"/>
              <a:ext cx="24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9">
              <a:extLst>
                <a:ext uri="{FF2B5EF4-FFF2-40B4-BE49-F238E27FC236}">
                  <a16:creationId xmlns:a16="http://schemas.microsoft.com/office/drawing/2014/main" id="{3291DDD2-58E8-4082-B5EA-733C1EBF5836}"/>
                </a:ext>
              </a:extLst>
            </p:cNvPr>
            <p:cNvSpPr>
              <a:spLocks noChangeShapeType="1"/>
            </p:cNvSpPr>
            <p:nvPr/>
          </p:nvSpPr>
          <p:spPr bwMode="auto">
            <a:xfrm flipH="1">
              <a:off x="2661" y="1489"/>
              <a:ext cx="24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20">
              <a:extLst>
                <a:ext uri="{FF2B5EF4-FFF2-40B4-BE49-F238E27FC236}">
                  <a16:creationId xmlns:a16="http://schemas.microsoft.com/office/drawing/2014/main" id="{9B7F4DAC-69CC-4939-A6CF-57BB56F7BFBE}"/>
                </a:ext>
              </a:extLst>
            </p:cNvPr>
            <p:cNvSpPr>
              <a:spLocks noChangeShapeType="1"/>
            </p:cNvSpPr>
            <p:nvPr/>
          </p:nvSpPr>
          <p:spPr bwMode="auto">
            <a:xfrm flipH="1">
              <a:off x="2815" y="1499"/>
              <a:ext cx="24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Rectangle 21">
              <a:extLst>
                <a:ext uri="{FF2B5EF4-FFF2-40B4-BE49-F238E27FC236}">
                  <a16:creationId xmlns:a16="http://schemas.microsoft.com/office/drawing/2014/main" id="{96E3F2E3-E182-40F3-A222-BEE6453244DA}"/>
                </a:ext>
              </a:extLst>
            </p:cNvPr>
            <p:cNvSpPr>
              <a:spLocks noChangeArrowheads="1"/>
            </p:cNvSpPr>
            <p:nvPr/>
          </p:nvSpPr>
          <p:spPr bwMode="auto">
            <a:xfrm>
              <a:off x="2154" y="1480"/>
              <a:ext cx="907" cy="317"/>
            </a:xfrm>
            <a:prstGeom prst="rect">
              <a:avLst/>
            </a:prstGeom>
            <a:noFill/>
            <a:ln w="38100" algn="ctr">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22" name="Rectangle 22">
            <a:extLst>
              <a:ext uri="{FF2B5EF4-FFF2-40B4-BE49-F238E27FC236}">
                <a16:creationId xmlns:a16="http://schemas.microsoft.com/office/drawing/2014/main" id="{1F8B256C-0259-4FEB-B188-7DC28DE6BE2E}"/>
              </a:ext>
            </a:extLst>
          </p:cNvPr>
          <p:cNvSpPr>
            <a:spLocks noChangeArrowheads="1"/>
          </p:cNvSpPr>
          <p:nvPr/>
        </p:nvSpPr>
        <p:spPr bwMode="auto">
          <a:xfrm>
            <a:off x="4191000" y="5943600"/>
            <a:ext cx="2314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0000"/>
                </a:solidFill>
                <a:ea typeface="楷体_GB2312" pitchFamily="49" charset="-122"/>
              </a:rPr>
              <a:t>=</a:t>
            </a:r>
            <a:r>
              <a:rPr kumimoji="1" lang="en-US" altLang="zh-CN" sz="2800" b="1" i="1">
                <a:solidFill>
                  <a:srgbClr val="000000"/>
                </a:solidFill>
                <a:ea typeface="楷体_GB2312" pitchFamily="49" charset="-122"/>
              </a:rPr>
              <a:t>F</a:t>
            </a:r>
            <a:r>
              <a:rPr kumimoji="1" lang="en-US" altLang="zh-CN" sz="2800" b="1">
                <a:solidFill>
                  <a:srgbClr val="000000"/>
                </a:solidFill>
                <a:ea typeface="楷体_GB2312" pitchFamily="49" charset="-122"/>
              </a:rPr>
              <a:t>(</a:t>
            </a:r>
            <a:r>
              <a:rPr kumimoji="1" lang="en-US" altLang="zh-CN" sz="2800" b="1" i="1">
                <a:solidFill>
                  <a:srgbClr val="000000"/>
                </a:solidFill>
                <a:ea typeface="楷体_GB2312" pitchFamily="49" charset="-122"/>
              </a:rPr>
              <a:t>x</a:t>
            </a:r>
            <a:r>
              <a:rPr kumimoji="1" lang="en-US" altLang="zh-CN" sz="2800" b="1" baseline="-25000">
                <a:solidFill>
                  <a:srgbClr val="000000"/>
                </a:solidFill>
                <a:ea typeface="楷体_GB2312" pitchFamily="49" charset="-122"/>
              </a:rPr>
              <a:t>2</a:t>
            </a:r>
            <a:r>
              <a:rPr kumimoji="1" lang="en-US" altLang="zh-CN" sz="2800" b="1">
                <a:solidFill>
                  <a:srgbClr val="000000"/>
                </a:solidFill>
                <a:ea typeface="楷体_GB2312" pitchFamily="49" charset="-122"/>
              </a:rPr>
              <a:t>)</a:t>
            </a:r>
            <a:r>
              <a:rPr kumimoji="1" lang="en-US" altLang="zh-CN" sz="2800" b="1">
                <a:solidFill>
                  <a:srgbClr val="000000"/>
                </a:solidFill>
                <a:ea typeface="楷体_GB2312" pitchFamily="49" charset="-122"/>
                <a:sym typeface="Symbol" panose="05050102010706020507" pitchFamily="18" charset="2"/>
              </a:rPr>
              <a:t></a:t>
            </a:r>
            <a:r>
              <a:rPr kumimoji="1" lang="en-US" altLang="zh-CN" sz="2800" b="1" i="1">
                <a:solidFill>
                  <a:srgbClr val="000000"/>
                </a:solidFill>
                <a:ea typeface="楷体_GB2312" pitchFamily="49" charset="-122"/>
              </a:rPr>
              <a:t>F</a:t>
            </a:r>
            <a:r>
              <a:rPr kumimoji="1" lang="en-US" altLang="zh-CN" sz="2800" b="1">
                <a:solidFill>
                  <a:srgbClr val="000000"/>
                </a:solidFill>
                <a:ea typeface="楷体_GB2312" pitchFamily="49" charset="-122"/>
              </a:rPr>
              <a:t>(</a:t>
            </a:r>
            <a:r>
              <a:rPr kumimoji="1" lang="en-US" altLang="zh-CN" sz="2800" b="1" i="1">
                <a:solidFill>
                  <a:srgbClr val="000000"/>
                </a:solidFill>
                <a:ea typeface="楷体_GB2312" pitchFamily="49" charset="-122"/>
              </a:rPr>
              <a:t>x</a:t>
            </a:r>
            <a:r>
              <a:rPr kumimoji="1" lang="en-US" altLang="zh-CN" sz="2800" b="1" baseline="-25000">
                <a:solidFill>
                  <a:srgbClr val="000000"/>
                </a:solidFill>
                <a:ea typeface="楷体_GB2312" pitchFamily="49" charset="-122"/>
              </a:rPr>
              <a:t>1</a:t>
            </a:r>
            <a:r>
              <a:rPr kumimoji="1" lang="en-US" altLang="zh-CN" sz="2800" b="1">
                <a:solidFill>
                  <a:srgbClr val="000000"/>
                </a:solidFill>
                <a:ea typeface="楷体_GB2312" pitchFamily="49" charset="-122"/>
              </a:rPr>
              <a:t>)</a:t>
            </a:r>
          </a:p>
        </p:txBody>
      </p:sp>
      <p:sp>
        <p:nvSpPr>
          <p:cNvPr id="23" name="Text Box 23">
            <a:extLst>
              <a:ext uri="{FF2B5EF4-FFF2-40B4-BE49-F238E27FC236}">
                <a16:creationId xmlns:a16="http://schemas.microsoft.com/office/drawing/2014/main" id="{741B4DCB-C719-42EF-A6D0-2E6571745D41}"/>
              </a:ext>
            </a:extLst>
          </p:cNvPr>
          <p:cNvSpPr txBox="1">
            <a:spLocks noChangeArrowheads="1"/>
          </p:cNvSpPr>
          <p:nvPr/>
        </p:nvSpPr>
        <p:spPr bwMode="auto">
          <a:xfrm>
            <a:off x="2286000" y="4724400"/>
            <a:ext cx="5791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000000"/>
                </a:solidFill>
                <a:ea typeface="楷体_GB2312" pitchFamily="49" charset="-122"/>
              </a:rPr>
              <a:t>所以由事件差的概率计算公式可得</a:t>
            </a:r>
          </a:p>
        </p:txBody>
      </p:sp>
      <p:sp>
        <p:nvSpPr>
          <p:cNvPr id="24" name="Text Box 24">
            <a:extLst>
              <a:ext uri="{FF2B5EF4-FFF2-40B4-BE49-F238E27FC236}">
                <a16:creationId xmlns:a16="http://schemas.microsoft.com/office/drawing/2014/main" id="{3FA04A57-06DA-4071-AA49-C36442FD6B26}"/>
              </a:ext>
            </a:extLst>
          </p:cNvPr>
          <p:cNvSpPr txBox="1">
            <a:spLocks noChangeArrowheads="1"/>
          </p:cNvSpPr>
          <p:nvPr/>
        </p:nvSpPr>
        <p:spPr bwMode="auto">
          <a:xfrm>
            <a:off x="990694" y="3485527"/>
            <a:ext cx="1600200"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2800" b="1" dirty="0">
                <a:solidFill>
                  <a:srgbClr val="FF0000"/>
                </a:solidFill>
                <a:latin typeface="楷体_GB2312" pitchFamily="49" charset="-122"/>
                <a:ea typeface="楷体_GB2312" pitchFamily="49" charset="-122"/>
              </a:rPr>
              <a:t>证明：</a:t>
            </a:r>
          </a:p>
        </p:txBody>
      </p:sp>
    </p:spTree>
    <p:extLst>
      <p:ext uri="{BB962C8B-B14F-4D97-AF65-F5344CB8AC3E}">
        <p14:creationId xmlns:p14="http://schemas.microsoft.com/office/powerpoint/2010/main" val="2589642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additive="base">
                                        <p:cTn id="28" dur="500" fill="hold"/>
                                        <p:tgtEl>
                                          <p:spTgt spid="24"/>
                                        </p:tgtEl>
                                        <p:attrNameLst>
                                          <p:attrName>ppt_x</p:attrName>
                                        </p:attrNameLst>
                                      </p:cBhvr>
                                      <p:tavLst>
                                        <p:tav tm="0">
                                          <p:val>
                                            <p:strVal val="0-#ppt_w/2"/>
                                          </p:val>
                                        </p:tav>
                                        <p:tav tm="100000">
                                          <p:val>
                                            <p:strVal val="#ppt_x"/>
                                          </p:val>
                                        </p:tav>
                                      </p:tavLst>
                                    </p:anim>
                                    <p:anim calcmode="lin" valueType="num">
                                      <p:cBhvr additive="base">
                                        <p:cTn id="29"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randombar(horizontal)">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dissolve">
                                      <p:cBhvr>
                                        <p:cTn id="45" dur="500"/>
                                        <p:tgtEl>
                                          <p:spTgt spid="2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left)">
                                      <p:cBhvr>
                                        <p:cTn id="50" dur="500"/>
                                        <p:tgtEl>
                                          <p:spTgt spid="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left)">
                                      <p:cBhvr>
                                        <p:cTn id="5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3" grpId="0"/>
      <p:bldP spid="14" grpId="0"/>
      <p:bldP spid="22" grpId="0"/>
      <p:bldP spid="23" grpId="0"/>
      <p:bldP spid="24"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DFE4A8-168F-437A-A0A7-4A96D2D00723}"/>
              </a:ext>
            </a:extLst>
          </p:cNvPr>
          <p:cNvSpPr>
            <a:spLocks noGrp="1"/>
          </p:cNvSpPr>
          <p:nvPr>
            <p:ph type="title"/>
          </p:nvPr>
        </p:nvSpPr>
        <p:spPr/>
        <p:txBody>
          <a:bodyPr/>
          <a:lstStyle/>
          <a:p>
            <a:r>
              <a:rPr lang="en-US" altLang="zh-CN" dirty="0"/>
              <a:t>3.4-2 </a:t>
            </a:r>
            <a:r>
              <a:rPr lang="zh-CN" altLang="en-US" dirty="0"/>
              <a:t>分布函数</a:t>
            </a:r>
          </a:p>
        </p:txBody>
      </p:sp>
      <p:sp>
        <p:nvSpPr>
          <p:cNvPr id="3" name="内容占位符 2">
            <a:extLst>
              <a:ext uri="{FF2B5EF4-FFF2-40B4-BE49-F238E27FC236}">
                <a16:creationId xmlns:a16="http://schemas.microsoft.com/office/drawing/2014/main" id="{217D2C31-EB18-49D6-8C8E-C9E607AA5BEA}"/>
              </a:ext>
            </a:extLst>
          </p:cNvPr>
          <p:cNvSpPr>
            <a:spLocks noGrp="1"/>
          </p:cNvSpPr>
          <p:nvPr>
            <p:ph idx="1"/>
          </p:nvPr>
        </p:nvSpPr>
        <p:spPr/>
        <p:txBody>
          <a:bodyPr/>
          <a:lstStyle/>
          <a:p>
            <a:endParaRPr lang="zh-CN" altLang="en-US" dirty="0"/>
          </a:p>
        </p:txBody>
      </p:sp>
      <p:sp>
        <p:nvSpPr>
          <p:cNvPr id="4" name="Text Box 4">
            <a:extLst>
              <a:ext uri="{FF2B5EF4-FFF2-40B4-BE49-F238E27FC236}">
                <a16:creationId xmlns:a16="http://schemas.microsoft.com/office/drawing/2014/main" id="{41F5930E-1763-49E1-9383-804079F1C18A}"/>
              </a:ext>
            </a:extLst>
          </p:cNvPr>
          <p:cNvSpPr txBox="1">
            <a:spLocks noChangeArrowheads="1"/>
          </p:cNvSpPr>
          <p:nvPr/>
        </p:nvSpPr>
        <p:spPr bwMode="auto">
          <a:xfrm>
            <a:off x="304912" y="331639"/>
            <a:ext cx="3506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b="1" dirty="0">
                <a:solidFill>
                  <a:srgbClr val="FF0000"/>
                </a:solidFill>
                <a:latin typeface="楷体_GB2312" pitchFamily="49" charset="-122"/>
                <a:ea typeface="楷体_GB2312" pitchFamily="49" charset="-122"/>
              </a:rPr>
              <a:t>分布函数的性质</a:t>
            </a:r>
          </a:p>
        </p:txBody>
      </p:sp>
      <p:sp>
        <p:nvSpPr>
          <p:cNvPr id="5" name="Text Box 5">
            <a:extLst>
              <a:ext uri="{FF2B5EF4-FFF2-40B4-BE49-F238E27FC236}">
                <a16:creationId xmlns:a16="http://schemas.microsoft.com/office/drawing/2014/main" id="{08391324-A8DC-4934-8B27-2D9106A6B502}"/>
              </a:ext>
            </a:extLst>
          </p:cNvPr>
          <p:cNvSpPr txBox="1">
            <a:spLocks noChangeArrowheads="1"/>
          </p:cNvSpPr>
          <p:nvPr/>
        </p:nvSpPr>
        <p:spPr bwMode="auto">
          <a:xfrm>
            <a:off x="685800" y="1241425"/>
            <a:ext cx="46466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Wingdings" panose="05000000000000000000" pitchFamily="2" charset="2"/>
              <a:buNone/>
            </a:pPr>
            <a:r>
              <a:rPr kumimoji="1" lang="en-US" altLang="zh-CN" sz="2800" b="1" dirty="0">
                <a:solidFill>
                  <a:srgbClr val="000000"/>
                </a:solidFill>
                <a:latin typeface="楷体_GB2312" pitchFamily="49" charset="-122"/>
                <a:ea typeface="楷体_GB2312" pitchFamily="49" charset="-122"/>
              </a:rPr>
              <a:t>(1) </a:t>
            </a:r>
            <a:r>
              <a:rPr kumimoji="1" lang="en-US" altLang="zh-CN" sz="2800" b="1" i="1" dirty="0">
                <a:solidFill>
                  <a:srgbClr val="0000CC"/>
                </a:solidFill>
                <a:ea typeface="楷体_GB2312" pitchFamily="49" charset="-122"/>
              </a:rPr>
              <a:t>F</a:t>
            </a:r>
            <a:r>
              <a:rPr kumimoji="1" lang="en-US" altLang="zh-CN" sz="2800" b="1" dirty="0">
                <a:solidFill>
                  <a:srgbClr val="0000CC"/>
                </a:solidFill>
                <a:ea typeface="楷体_GB2312" pitchFamily="49" charset="-122"/>
              </a:rPr>
              <a:t>(</a:t>
            </a:r>
            <a:r>
              <a:rPr kumimoji="1" lang="en-US" altLang="zh-CN" sz="2800" b="1" i="1" dirty="0">
                <a:solidFill>
                  <a:srgbClr val="0000CC"/>
                </a:solidFill>
                <a:ea typeface="楷体_GB2312" pitchFamily="49" charset="-122"/>
              </a:rPr>
              <a:t>x</a:t>
            </a:r>
            <a:r>
              <a:rPr kumimoji="1" lang="en-US" altLang="zh-CN" sz="2800" b="1" dirty="0">
                <a:solidFill>
                  <a:srgbClr val="0000CC"/>
                </a:solidFill>
                <a:ea typeface="楷体_GB2312" pitchFamily="49" charset="-122"/>
              </a:rPr>
              <a:t>)</a:t>
            </a:r>
            <a:r>
              <a:rPr kumimoji="1" lang="zh-CN" altLang="en-US" sz="2800" b="1" dirty="0">
                <a:solidFill>
                  <a:srgbClr val="0000CC"/>
                </a:solidFill>
                <a:latin typeface="楷体_GB2312" pitchFamily="49" charset="-122"/>
                <a:ea typeface="楷体_GB2312" pitchFamily="49" charset="-122"/>
              </a:rPr>
              <a:t>是</a:t>
            </a:r>
            <a:r>
              <a:rPr kumimoji="1" lang="en-US" altLang="zh-CN" sz="2800" b="1" i="1" dirty="0">
                <a:solidFill>
                  <a:srgbClr val="0000CC"/>
                </a:solidFill>
                <a:ea typeface="楷体_GB2312" pitchFamily="49" charset="-122"/>
              </a:rPr>
              <a:t>x</a:t>
            </a:r>
            <a:r>
              <a:rPr kumimoji="1" lang="zh-CN" altLang="en-US" sz="2800" b="1" dirty="0">
                <a:solidFill>
                  <a:srgbClr val="0000CC"/>
                </a:solidFill>
                <a:latin typeface="楷体_GB2312" pitchFamily="49" charset="-122"/>
                <a:ea typeface="楷体_GB2312" pitchFamily="49" charset="-122"/>
              </a:rPr>
              <a:t>的不减函数</a:t>
            </a:r>
            <a:r>
              <a:rPr kumimoji="1" lang="zh-CN" altLang="en-US" dirty="0"/>
              <a:t> </a:t>
            </a:r>
            <a:r>
              <a:rPr kumimoji="1" lang="zh-CN" altLang="en-US" sz="2800" b="1" dirty="0">
                <a:solidFill>
                  <a:srgbClr val="000000"/>
                </a:solidFill>
                <a:latin typeface="楷体_GB2312" pitchFamily="49" charset="-122"/>
                <a:ea typeface="楷体_GB2312" pitchFamily="49" charset="-122"/>
              </a:rPr>
              <a:t>，即</a:t>
            </a:r>
          </a:p>
        </p:txBody>
      </p:sp>
      <p:graphicFrame>
        <p:nvGraphicFramePr>
          <p:cNvPr id="6" name="Object 6">
            <a:extLst>
              <a:ext uri="{FF2B5EF4-FFF2-40B4-BE49-F238E27FC236}">
                <a16:creationId xmlns:a16="http://schemas.microsoft.com/office/drawing/2014/main" id="{4A8CC304-A205-47F3-A4E4-1B5ADD21352D}"/>
              </a:ext>
            </a:extLst>
          </p:cNvPr>
          <p:cNvGraphicFramePr>
            <a:graphicFrameLocks noChangeAspect="1"/>
          </p:cNvGraphicFramePr>
          <p:nvPr/>
        </p:nvGraphicFramePr>
        <p:xfrm>
          <a:off x="2590800" y="1828800"/>
          <a:ext cx="4435475" cy="609600"/>
        </p:xfrm>
        <a:graphic>
          <a:graphicData uri="http://schemas.openxmlformats.org/presentationml/2006/ole">
            <mc:AlternateContent xmlns:mc="http://schemas.openxmlformats.org/markup-compatibility/2006">
              <mc:Choice xmlns:v="urn:schemas-microsoft-com:vml" Requires="v">
                <p:oleObj spid="_x0000_s44346" name="公式" r:id="rId3" imgW="1676160" imgH="215640" progId="Equation.3">
                  <p:embed/>
                </p:oleObj>
              </mc:Choice>
              <mc:Fallback>
                <p:oleObj name="公式" r:id="rId3" imgW="1676160" imgH="215640" progId="Equation.3">
                  <p:embed/>
                  <p:pic>
                    <p:nvPicPr>
                      <p:cNvPr id="165894" name="Object 6">
                        <a:extLst>
                          <a:ext uri="{FF2B5EF4-FFF2-40B4-BE49-F238E27FC236}">
                            <a16:creationId xmlns:a16="http://schemas.microsoft.com/office/drawing/2014/main" id="{6A13D503-06FD-4C6C-9345-3954BC01D4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1828800"/>
                        <a:ext cx="443547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9">
            <a:extLst>
              <a:ext uri="{FF2B5EF4-FFF2-40B4-BE49-F238E27FC236}">
                <a16:creationId xmlns:a16="http://schemas.microsoft.com/office/drawing/2014/main" id="{84154A81-5C8D-4DDF-BBFE-984C9E0F9DA8}"/>
              </a:ext>
            </a:extLst>
          </p:cNvPr>
          <p:cNvSpPr txBox="1">
            <a:spLocks noChangeArrowheads="1"/>
          </p:cNvSpPr>
          <p:nvPr/>
        </p:nvSpPr>
        <p:spPr bwMode="auto">
          <a:xfrm>
            <a:off x="685800" y="4899025"/>
            <a:ext cx="488467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Wingdings" panose="05000000000000000000" pitchFamily="2" charset="2"/>
              <a:buNone/>
            </a:pPr>
            <a:r>
              <a:rPr kumimoji="1" lang="en-US" altLang="zh-CN" sz="2800" b="1" dirty="0">
                <a:solidFill>
                  <a:srgbClr val="000000"/>
                </a:solidFill>
                <a:latin typeface="楷体_GB2312" pitchFamily="49" charset="-122"/>
                <a:ea typeface="楷体_GB2312" pitchFamily="49" charset="-122"/>
              </a:rPr>
              <a:t>(3) </a:t>
            </a:r>
            <a:r>
              <a:rPr kumimoji="1" lang="zh-CN" altLang="zh-CN" sz="2800" b="1" dirty="0">
                <a:solidFill>
                  <a:srgbClr val="0000CC"/>
                </a:solidFill>
                <a:latin typeface="楷体_GB2312" pitchFamily="49" charset="-122"/>
                <a:ea typeface="楷体_GB2312" pitchFamily="49" charset="-122"/>
              </a:rPr>
              <a:t>右连续性</a:t>
            </a:r>
            <a:r>
              <a:rPr kumimoji="1" lang="en-US" altLang="zh-CN" sz="2800" b="1" dirty="0">
                <a:solidFill>
                  <a:srgbClr val="000000"/>
                </a:solidFill>
                <a:latin typeface="楷体_GB2312" pitchFamily="49" charset="-122"/>
                <a:ea typeface="楷体_GB2312" pitchFamily="49" charset="-122"/>
              </a:rPr>
              <a:t>: </a:t>
            </a:r>
            <a:r>
              <a:rPr kumimoji="1" lang="zh-CN" altLang="zh-CN" sz="2800" b="1" dirty="0">
                <a:solidFill>
                  <a:srgbClr val="000000"/>
                </a:solidFill>
                <a:latin typeface="楷体_GB2312" pitchFamily="49" charset="-122"/>
                <a:ea typeface="楷体_GB2312" pitchFamily="49" charset="-122"/>
              </a:rPr>
              <a:t>对任意实数</a:t>
            </a:r>
            <a:r>
              <a:rPr kumimoji="1" lang="zh-CN" altLang="en-US" sz="2800" b="1" dirty="0">
                <a:solidFill>
                  <a:srgbClr val="000000"/>
                </a:solidFill>
                <a:latin typeface="楷体_GB2312" pitchFamily="49" charset="-122"/>
                <a:ea typeface="楷体_GB2312" pitchFamily="49" charset="-122"/>
              </a:rPr>
              <a:t> </a:t>
            </a:r>
            <a:r>
              <a:rPr kumimoji="1" lang="en-US" altLang="zh-CN" sz="2800" b="1" i="1" dirty="0">
                <a:solidFill>
                  <a:srgbClr val="000000"/>
                </a:solidFill>
                <a:ea typeface="楷体_GB2312" pitchFamily="49" charset="-122"/>
              </a:rPr>
              <a:t>x</a:t>
            </a:r>
            <a:r>
              <a:rPr kumimoji="1" lang="en-US" altLang="zh-CN" sz="2800" b="1" baseline="-25000" dirty="0">
                <a:solidFill>
                  <a:srgbClr val="000000"/>
                </a:solidFill>
                <a:ea typeface="楷体_GB2312" pitchFamily="49" charset="-122"/>
              </a:rPr>
              <a:t>0</a:t>
            </a:r>
            <a:r>
              <a:rPr kumimoji="1" lang="en-US" altLang="zh-CN" sz="2800" b="1" i="1" dirty="0">
                <a:solidFill>
                  <a:srgbClr val="000000"/>
                </a:solidFill>
                <a:latin typeface="楷体_GB2312" pitchFamily="49" charset="-122"/>
                <a:ea typeface="楷体_GB2312" pitchFamily="49" charset="-122"/>
              </a:rPr>
              <a:t> </a:t>
            </a:r>
            <a:r>
              <a:rPr kumimoji="1" lang="en-US" altLang="zh-CN" sz="2800" b="1" dirty="0">
                <a:solidFill>
                  <a:srgbClr val="000000"/>
                </a:solidFill>
                <a:latin typeface="楷体_GB2312" pitchFamily="49" charset="-122"/>
                <a:ea typeface="楷体_GB2312" pitchFamily="49" charset="-122"/>
              </a:rPr>
              <a:t>,</a:t>
            </a:r>
          </a:p>
        </p:txBody>
      </p:sp>
      <p:sp>
        <p:nvSpPr>
          <p:cNvPr id="8" name="Text Box 11">
            <a:extLst>
              <a:ext uri="{FF2B5EF4-FFF2-40B4-BE49-F238E27FC236}">
                <a16:creationId xmlns:a16="http://schemas.microsoft.com/office/drawing/2014/main" id="{BC69C86D-F637-483F-8D5C-9461B96BB9CC}"/>
              </a:ext>
            </a:extLst>
          </p:cNvPr>
          <p:cNvSpPr txBox="1">
            <a:spLocks noChangeArrowheads="1"/>
          </p:cNvSpPr>
          <p:nvPr/>
        </p:nvSpPr>
        <p:spPr bwMode="auto">
          <a:xfrm>
            <a:off x="762000" y="4191000"/>
            <a:ext cx="7620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FF0000"/>
                </a:solidFill>
                <a:latin typeface="楷体_GB2312" pitchFamily="49" charset="-122"/>
                <a:ea typeface="楷体_GB2312" pitchFamily="49" charset="-122"/>
              </a:rPr>
              <a:t>理解</a:t>
            </a:r>
            <a:r>
              <a:rPr kumimoji="1" lang="zh-CN" altLang="en-US" sz="2800" b="1">
                <a:solidFill>
                  <a:srgbClr val="000000"/>
                </a:solidFill>
                <a:latin typeface="楷体_GB2312" pitchFamily="49" charset="-122"/>
                <a:ea typeface="楷体_GB2312" pitchFamily="49" charset="-122"/>
              </a:rPr>
              <a:t>：当</a:t>
            </a:r>
            <a:r>
              <a:rPr kumimoji="1" lang="en-US" altLang="zh-CN" sz="2800" b="1" i="1">
                <a:solidFill>
                  <a:srgbClr val="000000"/>
                </a:solidFill>
                <a:ea typeface="楷体_GB2312" pitchFamily="49" charset="-122"/>
              </a:rPr>
              <a:t>x</a:t>
            </a:r>
            <a:r>
              <a:rPr kumimoji="1" lang="en-US" altLang="zh-CN" sz="2800" b="1">
                <a:solidFill>
                  <a:srgbClr val="000000"/>
                </a:solidFill>
                <a:ea typeface="楷体_GB2312" pitchFamily="49" charset="-122"/>
              </a:rPr>
              <a:t>→+</a:t>
            </a:r>
            <a:r>
              <a:rPr kumimoji="1" lang="en-US" altLang="zh-CN" sz="2800" b="1">
                <a:solidFill>
                  <a:srgbClr val="000000"/>
                </a:solidFill>
                <a:ea typeface="楷体_GB2312" pitchFamily="49" charset="-122"/>
                <a:sym typeface="Symbol" panose="05050102010706020507" pitchFamily="18" charset="2"/>
              </a:rPr>
              <a:t></a:t>
            </a:r>
            <a:r>
              <a:rPr kumimoji="1" lang="zh-CN" altLang="en-US" sz="2800" b="1">
                <a:solidFill>
                  <a:srgbClr val="000000"/>
                </a:solidFill>
                <a:latin typeface="楷体_GB2312" pitchFamily="49" charset="-122"/>
                <a:ea typeface="楷体_GB2312" pitchFamily="49" charset="-122"/>
              </a:rPr>
              <a:t>时</a:t>
            </a:r>
            <a:r>
              <a:rPr kumimoji="1" lang="en-US" altLang="zh-CN" sz="2800" b="1">
                <a:solidFill>
                  <a:srgbClr val="000000"/>
                </a:solidFill>
                <a:latin typeface="楷体_GB2312" pitchFamily="49" charset="-122"/>
                <a:ea typeface="楷体_GB2312" pitchFamily="49" charset="-122"/>
              </a:rPr>
              <a:t>,</a:t>
            </a:r>
            <a:r>
              <a:rPr kumimoji="1" lang="en-US" altLang="zh-CN" sz="2800" b="1">
                <a:solidFill>
                  <a:srgbClr val="000000"/>
                </a:solidFill>
                <a:ea typeface="楷体_GB2312" pitchFamily="49" charset="-122"/>
              </a:rPr>
              <a:t>{</a:t>
            </a:r>
            <a:r>
              <a:rPr kumimoji="1" lang="en-US" altLang="zh-CN" sz="2800" b="1" i="1">
                <a:solidFill>
                  <a:srgbClr val="000000"/>
                </a:solidFill>
                <a:ea typeface="楷体_GB2312" pitchFamily="49" charset="-122"/>
              </a:rPr>
              <a:t>X</a:t>
            </a:r>
            <a:r>
              <a:rPr kumimoji="1" lang="en-US" altLang="zh-CN" sz="2800" b="1">
                <a:solidFill>
                  <a:srgbClr val="000000"/>
                </a:solidFill>
                <a:ea typeface="楷体_GB2312" pitchFamily="49" charset="-122"/>
              </a:rPr>
              <a:t>≤</a:t>
            </a:r>
            <a:r>
              <a:rPr kumimoji="1" lang="en-US" altLang="zh-CN" sz="2800" b="1" i="1">
                <a:solidFill>
                  <a:srgbClr val="000000"/>
                </a:solidFill>
                <a:ea typeface="楷体_GB2312" pitchFamily="49" charset="-122"/>
              </a:rPr>
              <a:t>x</a:t>
            </a:r>
            <a:r>
              <a:rPr kumimoji="1" lang="en-US" altLang="zh-CN" sz="2800" b="1">
                <a:solidFill>
                  <a:srgbClr val="000000"/>
                </a:solidFill>
                <a:ea typeface="楷体_GB2312" pitchFamily="49" charset="-122"/>
              </a:rPr>
              <a:t>}</a:t>
            </a:r>
            <a:r>
              <a:rPr kumimoji="1" lang="zh-CN" altLang="en-US" sz="2800" b="1">
                <a:solidFill>
                  <a:srgbClr val="000000"/>
                </a:solidFill>
                <a:latin typeface="楷体_GB2312" pitchFamily="49" charset="-122"/>
                <a:ea typeface="楷体_GB2312" pitchFamily="49" charset="-122"/>
              </a:rPr>
              <a:t>愈来愈趋于必然事件</a:t>
            </a:r>
            <a:r>
              <a:rPr kumimoji="1" lang="en-US" altLang="zh-CN" sz="2800" b="1">
                <a:solidFill>
                  <a:srgbClr val="000000"/>
                </a:solidFill>
                <a:latin typeface="楷体_GB2312" pitchFamily="49" charset="-122"/>
                <a:ea typeface="楷体_GB2312" pitchFamily="49" charset="-122"/>
              </a:rPr>
              <a:t>.</a:t>
            </a:r>
          </a:p>
        </p:txBody>
      </p:sp>
      <p:sp>
        <p:nvSpPr>
          <p:cNvPr id="9" name="Text Box 12">
            <a:extLst>
              <a:ext uri="{FF2B5EF4-FFF2-40B4-BE49-F238E27FC236}">
                <a16:creationId xmlns:a16="http://schemas.microsoft.com/office/drawing/2014/main" id="{A6BA3CDE-48F7-46A4-A90A-4421118E3B64}"/>
              </a:ext>
            </a:extLst>
          </p:cNvPr>
          <p:cNvSpPr txBox="1">
            <a:spLocks noChangeArrowheads="1"/>
          </p:cNvSpPr>
          <p:nvPr/>
        </p:nvSpPr>
        <p:spPr bwMode="auto">
          <a:xfrm>
            <a:off x="685800" y="2667000"/>
            <a:ext cx="685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0000"/>
                </a:solidFill>
                <a:latin typeface="楷体_GB2312" pitchFamily="49" charset="-122"/>
                <a:ea typeface="楷体_GB2312" pitchFamily="49" charset="-122"/>
              </a:rPr>
              <a:t>(2)</a:t>
            </a:r>
            <a:r>
              <a:rPr kumimoji="1" lang="en-US" altLang="zh-CN" sz="3600" b="1"/>
              <a:t> </a:t>
            </a:r>
          </a:p>
        </p:txBody>
      </p:sp>
      <p:graphicFrame>
        <p:nvGraphicFramePr>
          <p:cNvPr id="10" name="Object 13">
            <a:extLst>
              <a:ext uri="{FF2B5EF4-FFF2-40B4-BE49-F238E27FC236}">
                <a16:creationId xmlns:a16="http://schemas.microsoft.com/office/drawing/2014/main" id="{F3879BB5-22CE-4326-8986-CB52CF0576EF}"/>
              </a:ext>
            </a:extLst>
          </p:cNvPr>
          <p:cNvGraphicFramePr>
            <a:graphicFrameLocks noChangeAspect="1"/>
          </p:cNvGraphicFramePr>
          <p:nvPr>
            <p:extLst>
              <p:ext uri="{D42A27DB-BD31-4B8C-83A1-F6EECF244321}">
                <p14:modId xmlns:p14="http://schemas.microsoft.com/office/powerpoint/2010/main" val="3152274261"/>
              </p:ext>
            </p:extLst>
          </p:nvPr>
        </p:nvGraphicFramePr>
        <p:xfrm>
          <a:off x="1828800" y="2743200"/>
          <a:ext cx="3276586" cy="589133"/>
        </p:xfrm>
        <a:graphic>
          <a:graphicData uri="http://schemas.openxmlformats.org/presentationml/2006/ole">
            <mc:AlternateContent xmlns:mc="http://schemas.openxmlformats.org/markup-compatibility/2006">
              <mc:Choice xmlns:v="urn:schemas-microsoft-com:vml" Requires="v">
                <p:oleObj spid="_x0000_s44347" name="公式" r:id="rId5" imgW="1485720" imgH="266400" progId="Equation.3">
                  <p:embed/>
                </p:oleObj>
              </mc:Choice>
              <mc:Fallback>
                <p:oleObj name="公式" r:id="rId5" imgW="1485720" imgH="266400" progId="Equation.3">
                  <p:embed/>
                  <p:pic>
                    <p:nvPicPr>
                      <p:cNvPr id="165901" name="Object 13">
                        <a:extLst>
                          <a:ext uri="{FF2B5EF4-FFF2-40B4-BE49-F238E27FC236}">
                            <a16:creationId xmlns:a16="http://schemas.microsoft.com/office/drawing/2014/main" id="{EAF06CB5-59E1-4685-B90F-B6BC95C8D4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2743200"/>
                        <a:ext cx="3276586" cy="589133"/>
                      </a:xfrm>
                      <a:prstGeom prst="rect">
                        <a:avLst/>
                      </a:prstGeom>
                      <a:noFill/>
                      <a:ln>
                        <a:noFill/>
                      </a:ln>
                      <a:effectLst/>
                      <a:extLst/>
                    </p:spPr>
                  </p:pic>
                </p:oleObj>
              </mc:Fallback>
            </mc:AlternateContent>
          </a:graphicData>
        </a:graphic>
      </p:graphicFrame>
      <p:graphicFrame>
        <p:nvGraphicFramePr>
          <p:cNvPr id="11" name="Object 14">
            <a:extLst>
              <a:ext uri="{FF2B5EF4-FFF2-40B4-BE49-F238E27FC236}">
                <a16:creationId xmlns:a16="http://schemas.microsoft.com/office/drawing/2014/main" id="{F73001F7-B8E0-4164-AF92-5C91D05D99C9}"/>
              </a:ext>
            </a:extLst>
          </p:cNvPr>
          <p:cNvGraphicFramePr>
            <a:graphicFrameLocks noChangeAspect="1"/>
          </p:cNvGraphicFramePr>
          <p:nvPr>
            <p:extLst>
              <p:ext uri="{D42A27DB-BD31-4B8C-83A1-F6EECF244321}">
                <p14:modId xmlns:p14="http://schemas.microsoft.com/office/powerpoint/2010/main" val="230655769"/>
              </p:ext>
            </p:extLst>
          </p:nvPr>
        </p:nvGraphicFramePr>
        <p:xfrm>
          <a:off x="1828800" y="3429001"/>
          <a:ext cx="3428982" cy="622098"/>
        </p:xfrm>
        <a:graphic>
          <a:graphicData uri="http://schemas.openxmlformats.org/presentationml/2006/ole">
            <mc:AlternateContent xmlns:mc="http://schemas.openxmlformats.org/markup-compatibility/2006">
              <mc:Choice xmlns:v="urn:schemas-microsoft-com:vml" Requires="v">
                <p:oleObj spid="_x0000_s44348" name="公式" r:id="rId7" imgW="1473120" imgH="266400" progId="Equation.3">
                  <p:embed/>
                </p:oleObj>
              </mc:Choice>
              <mc:Fallback>
                <p:oleObj name="公式" r:id="rId7" imgW="1473120" imgH="266400" progId="Equation.3">
                  <p:embed/>
                  <p:pic>
                    <p:nvPicPr>
                      <p:cNvPr id="165902" name="Object 14">
                        <a:extLst>
                          <a:ext uri="{FF2B5EF4-FFF2-40B4-BE49-F238E27FC236}">
                            <a16:creationId xmlns:a16="http://schemas.microsoft.com/office/drawing/2014/main" id="{0EF196F6-3332-4640-9D46-810AD0672D1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3429001"/>
                        <a:ext cx="3428982" cy="622098"/>
                      </a:xfrm>
                      <a:prstGeom prst="rect">
                        <a:avLst/>
                      </a:prstGeom>
                      <a:noFill/>
                      <a:ln>
                        <a:noFill/>
                      </a:ln>
                      <a:effectLst/>
                      <a:extLst/>
                    </p:spPr>
                  </p:pic>
                </p:oleObj>
              </mc:Fallback>
            </mc:AlternateContent>
          </a:graphicData>
        </a:graphic>
      </p:graphicFrame>
      <p:graphicFrame>
        <p:nvGraphicFramePr>
          <p:cNvPr id="12" name="Object 15">
            <a:extLst>
              <a:ext uri="{FF2B5EF4-FFF2-40B4-BE49-F238E27FC236}">
                <a16:creationId xmlns:a16="http://schemas.microsoft.com/office/drawing/2014/main" id="{374C3949-6174-4C74-9529-5E98ADC8B13F}"/>
              </a:ext>
            </a:extLst>
          </p:cNvPr>
          <p:cNvGraphicFramePr>
            <a:graphicFrameLocks noChangeAspect="1"/>
          </p:cNvGraphicFramePr>
          <p:nvPr/>
        </p:nvGraphicFramePr>
        <p:xfrm>
          <a:off x="2362200" y="5556250"/>
          <a:ext cx="4800600" cy="747713"/>
        </p:xfrm>
        <a:graphic>
          <a:graphicData uri="http://schemas.openxmlformats.org/presentationml/2006/ole">
            <mc:AlternateContent xmlns:mc="http://schemas.openxmlformats.org/markup-compatibility/2006">
              <mc:Choice xmlns:v="urn:schemas-microsoft-com:vml" Requires="v">
                <p:oleObj spid="_x0000_s44349" name="公式" r:id="rId9" imgW="1955520" imgH="304560" progId="Equation.3">
                  <p:embed/>
                </p:oleObj>
              </mc:Choice>
              <mc:Fallback>
                <p:oleObj name="公式" r:id="rId9" imgW="1955520" imgH="304560" progId="Equation.3">
                  <p:embed/>
                  <p:pic>
                    <p:nvPicPr>
                      <p:cNvPr id="165903" name="Object 15">
                        <a:extLst>
                          <a:ext uri="{FF2B5EF4-FFF2-40B4-BE49-F238E27FC236}">
                            <a16:creationId xmlns:a16="http://schemas.microsoft.com/office/drawing/2014/main" id="{DDF18BD6-DD03-4ECC-A621-54E70DD6BA9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2200" y="5556250"/>
                        <a:ext cx="4800600" cy="747713"/>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00979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7" presetClass="entr" presetSubtype="1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randombar(horizontal)">
                                      <p:cBhvr>
                                        <p:cTn id="41" dur="500"/>
                                        <p:tgtEl>
                                          <p:spTgt spid="7"/>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left)">
                                      <p:cBhvr>
                                        <p:cTn id="4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7" grpId="0" autoUpdateAnimBg="0"/>
      <p:bldP spid="8" grpId="0" autoUpdateAnimBg="0"/>
      <p:bldP spid="9"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AAB606-9BBF-4FF4-A9E4-5617C3F1E139}"/>
              </a:ext>
            </a:extLst>
          </p:cNvPr>
          <p:cNvSpPr>
            <a:spLocks noGrp="1"/>
          </p:cNvSpPr>
          <p:nvPr>
            <p:ph type="title"/>
          </p:nvPr>
        </p:nvSpPr>
        <p:spPr/>
        <p:txBody>
          <a:bodyPr/>
          <a:lstStyle/>
          <a:p>
            <a:r>
              <a:rPr lang="en-US" altLang="zh-CN" dirty="0"/>
              <a:t>3.4-2 </a:t>
            </a:r>
            <a:r>
              <a:rPr lang="zh-CN" altLang="en-US" dirty="0"/>
              <a:t>分布函数</a:t>
            </a:r>
          </a:p>
        </p:txBody>
      </p:sp>
      <p:sp>
        <p:nvSpPr>
          <p:cNvPr id="3" name="内容占位符 2">
            <a:extLst>
              <a:ext uri="{FF2B5EF4-FFF2-40B4-BE49-F238E27FC236}">
                <a16:creationId xmlns:a16="http://schemas.microsoft.com/office/drawing/2014/main" id="{B25E45B1-0B86-4EEE-B287-BA424FE8DB2B}"/>
              </a:ext>
            </a:extLst>
          </p:cNvPr>
          <p:cNvSpPr>
            <a:spLocks noGrp="1"/>
          </p:cNvSpPr>
          <p:nvPr>
            <p:ph idx="1"/>
          </p:nvPr>
        </p:nvSpPr>
        <p:spPr/>
        <p:txBody>
          <a:bodyPr/>
          <a:lstStyle/>
          <a:p>
            <a:endParaRPr lang="zh-CN" altLang="en-US" dirty="0"/>
          </a:p>
        </p:txBody>
      </p:sp>
      <p:sp>
        <p:nvSpPr>
          <p:cNvPr id="4" name="Text Box 4">
            <a:extLst>
              <a:ext uri="{FF2B5EF4-FFF2-40B4-BE49-F238E27FC236}">
                <a16:creationId xmlns:a16="http://schemas.microsoft.com/office/drawing/2014/main" id="{E8B6632D-DE9D-463C-93A6-376E8991F41B}"/>
              </a:ext>
            </a:extLst>
          </p:cNvPr>
          <p:cNvSpPr txBox="1">
            <a:spLocks noChangeArrowheads="1"/>
          </p:cNvSpPr>
          <p:nvPr/>
        </p:nvSpPr>
        <p:spPr bwMode="auto">
          <a:xfrm>
            <a:off x="914400" y="914400"/>
            <a:ext cx="7315200" cy="2225675"/>
          </a:xfrm>
          <a:prstGeom prst="rect">
            <a:avLst/>
          </a:prstGeom>
          <a:noFill/>
          <a:ln>
            <a:noFill/>
          </a:ln>
          <a:effectLst/>
          <a:extLst>
            <a:ext uri="{909E8E84-426E-40DD-AFC4-6F175D3DCCD1}">
              <a14:hiddenFill xmlns:a14="http://schemas.microsoft.com/office/drawing/2010/main">
                <a:solidFill>
                  <a:srgbClr val="66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1" lang="en-US" altLang="zh-CN" sz="2800" b="1" dirty="0">
                <a:solidFill>
                  <a:srgbClr val="FFFF00"/>
                </a:solidFill>
                <a:latin typeface="楷体_GB2312" pitchFamily="49" charset="-122"/>
                <a:ea typeface="楷体_GB2312" pitchFamily="49" charset="-122"/>
              </a:rPr>
              <a:t>    </a:t>
            </a:r>
            <a:r>
              <a:rPr kumimoji="1" lang="zh-CN" altLang="en-US" sz="2800" b="1" dirty="0">
                <a:solidFill>
                  <a:srgbClr val="000000"/>
                </a:solidFill>
                <a:latin typeface="楷体_GB2312" pitchFamily="49" charset="-122"/>
                <a:ea typeface="楷体_GB2312" pitchFamily="49" charset="-122"/>
              </a:rPr>
              <a:t>如果一个函数满足上述三条性质，则一定是某个随机变量 </a:t>
            </a:r>
            <a:r>
              <a:rPr kumimoji="1" lang="en-US" altLang="zh-CN" sz="2800" b="1" i="1" dirty="0">
                <a:solidFill>
                  <a:srgbClr val="000000"/>
                </a:solidFill>
                <a:ea typeface="楷体_GB2312" pitchFamily="49" charset="-122"/>
              </a:rPr>
              <a:t>X</a:t>
            </a:r>
            <a:r>
              <a:rPr kumimoji="1" lang="en-US" altLang="zh-CN" sz="2800" b="1" dirty="0">
                <a:solidFill>
                  <a:srgbClr val="000000"/>
                </a:solidFill>
                <a:latin typeface="楷体_GB2312" pitchFamily="49" charset="-122"/>
                <a:ea typeface="楷体_GB2312" pitchFamily="49" charset="-122"/>
              </a:rPr>
              <a:t> </a:t>
            </a:r>
            <a:r>
              <a:rPr kumimoji="1" lang="zh-CN" altLang="en-US" sz="2800" b="1" dirty="0">
                <a:solidFill>
                  <a:srgbClr val="000000"/>
                </a:solidFill>
                <a:latin typeface="楷体_GB2312" pitchFamily="49" charset="-122"/>
                <a:ea typeface="楷体_GB2312" pitchFamily="49" charset="-122"/>
              </a:rPr>
              <a:t>的分布函数。也就是说，性质</a:t>
            </a:r>
            <a:r>
              <a:rPr kumimoji="1" lang="en-US" altLang="zh-CN" sz="2800" b="1" dirty="0">
                <a:solidFill>
                  <a:srgbClr val="000000"/>
                </a:solidFill>
                <a:latin typeface="楷体_GB2312" pitchFamily="49" charset="-122"/>
                <a:ea typeface="楷体_GB2312" pitchFamily="49" charset="-122"/>
              </a:rPr>
              <a:t>(1)-(3)</a:t>
            </a:r>
            <a:r>
              <a:rPr kumimoji="1" lang="zh-CN" altLang="en-US" sz="2800" b="1" dirty="0">
                <a:solidFill>
                  <a:srgbClr val="000000"/>
                </a:solidFill>
                <a:latin typeface="楷体_GB2312" pitchFamily="49" charset="-122"/>
                <a:ea typeface="楷体_GB2312" pitchFamily="49" charset="-122"/>
              </a:rPr>
              <a:t>是判别一个函数是否是某</a:t>
            </a:r>
            <a:r>
              <a:rPr kumimoji="1" lang="zh-CN" altLang="en-US" sz="2800" b="1" dirty="0">
                <a:solidFill>
                  <a:srgbClr val="000000"/>
                </a:solidFill>
                <a:ea typeface="楷体_GB2312" pitchFamily="49" charset="-122"/>
              </a:rPr>
              <a:t>个随机变量</a:t>
            </a:r>
            <a:r>
              <a:rPr kumimoji="1" lang="zh-CN" altLang="en-US" sz="2800" b="1" dirty="0">
                <a:solidFill>
                  <a:srgbClr val="000000"/>
                </a:solidFill>
                <a:latin typeface="楷体_GB2312" pitchFamily="49" charset="-122"/>
                <a:ea typeface="楷体_GB2312" pitchFamily="49" charset="-122"/>
              </a:rPr>
              <a:t>的分布函数的</a:t>
            </a:r>
            <a:r>
              <a:rPr kumimoji="1" lang="zh-CN" altLang="en-US" sz="2800" b="1" dirty="0">
                <a:solidFill>
                  <a:srgbClr val="FF0000"/>
                </a:solidFill>
                <a:latin typeface="楷体_GB2312" pitchFamily="49" charset="-122"/>
                <a:ea typeface="楷体_GB2312" pitchFamily="49" charset="-122"/>
              </a:rPr>
              <a:t>充分必要条件</a:t>
            </a:r>
            <a:r>
              <a:rPr kumimoji="1" lang="zh-CN" altLang="en-US" sz="2800" b="1" dirty="0">
                <a:solidFill>
                  <a:srgbClr val="000000"/>
                </a:solidFill>
                <a:latin typeface="楷体_GB2312" pitchFamily="49" charset="-122"/>
                <a:ea typeface="楷体_GB2312" pitchFamily="49" charset="-122"/>
              </a:rPr>
              <a:t>。</a:t>
            </a:r>
          </a:p>
        </p:txBody>
      </p:sp>
      <p:sp>
        <p:nvSpPr>
          <p:cNvPr id="5" name="Text Box 5">
            <a:extLst>
              <a:ext uri="{FF2B5EF4-FFF2-40B4-BE49-F238E27FC236}">
                <a16:creationId xmlns:a16="http://schemas.microsoft.com/office/drawing/2014/main" id="{3CEE3F3C-06D0-40C1-8FA4-CE988AA8020F}"/>
              </a:ext>
            </a:extLst>
          </p:cNvPr>
          <p:cNvSpPr txBox="1">
            <a:spLocks noChangeArrowheads="1"/>
          </p:cNvSpPr>
          <p:nvPr/>
        </p:nvSpPr>
        <p:spPr bwMode="auto">
          <a:xfrm>
            <a:off x="1066892" y="3581368"/>
            <a:ext cx="7239000" cy="2251075"/>
          </a:xfrm>
          <a:prstGeom prst="rect">
            <a:avLst/>
          </a:prstGeom>
          <a:noFill/>
          <a:ln w="254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1" lang="en-US" altLang="zh-CN" sz="2800" b="1" dirty="0">
                <a:latin typeface="楷体_GB2312" pitchFamily="49" charset="-122"/>
                <a:ea typeface="楷体_GB2312" pitchFamily="49" charset="-122"/>
              </a:rPr>
              <a:t>    </a:t>
            </a:r>
            <a:r>
              <a:rPr kumimoji="1" lang="zh-CN" altLang="en-US" sz="2800" b="1" dirty="0">
                <a:solidFill>
                  <a:srgbClr val="000000"/>
                </a:solidFill>
                <a:latin typeface="楷体_GB2312" pitchFamily="49" charset="-122"/>
                <a:ea typeface="楷体_GB2312" pitchFamily="49" charset="-122"/>
              </a:rPr>
              <a:t>分布函数是一个普通的</a:t>
            </a:r>
            <a:r>
              <a:rPr kumimoji="1" lang="zh-CN" altLang="en-US" sz="2800" b="1" dirty="0">
                <a:solidFill>
                  <a:srgbClr val="FF0000"/>
                </a:solidFill>
                <a:latin typeface="楷体_GB2312" pitchFamily="49" charset="-122"/>
                <a:ea typeface="楷体_GB2312" pitchFamily="49" charset="-122"/>
              </a:rPr>
              <a:t>实变量实值函数</a:t>
            </a:r>
            <a:r>
              <a:rPr kumimoji="1" lang="zh-CN" altLang="en-US" sz="2800" b="1" dirty="0">
                <a:solidFill>
                  <a:srgbClr val="000000"/>
                </a:solidFill>
                <a:latin typeface="楷体_GB2312" pitchFamily="49" charset="-122"/>
                <a:ea typeface="楷体_GB2312" pitchFamily="49" charset="-122"/>
              </a:rPr>
              <a:t>，正是通过它，我们可以用</a:t>
            </a:r>
            <a:r>
              <a:rPr kumimoji="1" lang="zh-CN" altLang="en-US" sz="2800" b="1" dirty="0">
                <a:solidFill>
                  <a:srgbClr val="0000FF"/>
                </a:solidFill>
                <a:latin typeface="楷体_GB2312" pitchFamily="49" charset="-122"/>
                <a:ea typeface="楷体_GB2312" pitchFamily="49" charset="-122"/>
              </a:rPr>
              <a:t>数学分析</a:t>
            </a:r>
            <a:r>
              <a:rPr kumimoji="1" lang="zh-CN" altLang="en-US" sz="2800" b="1" dirty="0">
                <a:solidFill>
                  <a:srgbClr val="000000"/>
                </a:solidFill>
                <a:latin typeface="楷体_GB2312" pitchFamily="49" charset="-122"/>
                <a:ea typeface="楷体_GB2312" pitchFamily="49" charset="-122"/>
              </a:rPr>
              <a:t>的工具来研究随机变量，使得随机变量的统计特性可以得到全面的描述。</a:t>
            </a:r>
          </a:p>
        </p:txBody>
      </p:sp>
    </p:spTree>
    <p:extLst>
      <p:ext uri="{BB962C8B-B14F-4D97-AF65-F5344CB8AC3E}">
        <p14:creationId xmlns:p14="http://schemas.microsoft.com/office/powerpoint/2010/main" val="1005818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ppt_x</p:attrName>
                                        </p:attrNameLst>
                                      </p:cBhvr>
                                      <p:tavLst>
                                        <p:tav tm="0">
                                          <p:val>
                                            <p:fltVal val="0.5"/>
                                          </p:val>
                                        </p:tav>
                                        <p:tav tm="100000">
                                          <p:val>
                                            <p:strVal val="#ppt_x"/>
                                          </p:val>
                                        </p:tav>
                                      </p:tavLst>
                                    </p:anim>
                                    <p:anim calcmode="lin" valueType="num">
                                      <p:cBhvr>
                                        <p:cTn id="10" dur="500" fill="hold"/>
                                        <p:tgtEl>
                                          <p:spTgt spid="4"/>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197922-6C24-47C1-B6C4-D2E82B78DE59}"/>
              </a:ext>
            </a:extLst>
          </p:cNvPr>
          <p:cNvSpPr>
            <a:spLocks noGrp="1"/>
          </p:cNvSpPr>
          <p:nvPr>
            <p:ph type="title"/>
          </p:nvPr>
        </p:nvSpPr>
        <p:spPr/>
        <p:txBody>
          <a:bodyPr/>
          <a:lstStyle/>
          <a:p>
            <a:r>
              <a:rPr lang="en-US" altLang="zh-CN" dirty="0"/>
              <a:t>3.4-3</a:t>
            </a:r>
            <a:r>
              <a:rPr kumimoji="1" lang="zh-CN" altLang="en-US" dirty="0">
                <a:latin typeface="楷体_GB2312" pitchFamily="49" charset="-122"/>
                <a:ea typeface="楷体_GB2312" pitchFamily="49" charset="-122"/>
              </a:rPr>
              <a:t>离散型随机变量及其</a:t>
            </a:r>
            <a:r>
              <a:rPr lang="zh-CN" altLang="en-US" dirty="0">
                <a:latin typeface="楷体_GB2312" pitchFamily="49" charset="-122"/>
                <a:ea typeface="楷体_GB2312" pitchFamily="49" charset="-122"/>
              </a:rPr>
              <a:t>分布</a:t>
            </a:r>
            <a:endParaRPr lang="zh-CN" altLang="en-US" dirty="0"/>
          </a:p>
        </p:txBody>
      </p:sp>
      <p:sp>
        <p:nvSpPr>
          <p:cNvPr id="3" name="内容占位符 2">
            <a:extLst>
              <a:ext uri="{FF2B5EF4-FFF2-40B4-BE49-F238E27FC236}">
                <a16:creationId xmlns:a16="http://schemas.microsoft.com/office/drawing/2014/main" id="{827EE507-1D11-4247-9E11-09D1DB3F85B3}"/>
              </a:ext>
            </a:extLst>
          </p:cNvPr>
          <p:cNvSpPr>
            <a:spLocks noGrp="1"/>
          </p:cNvSpPr>
          <p:nvPr>
            <p:ph idx="1"/>
          </p:nvPr>
        </p:nvSpPr>
        <p:spPr/>
        <p:txBody>
          <a:bodyPr/>
          <a:lstStyle/>
          <a:p>
            <a:endParaRPr lang="zh-CN" altLang="en-US" dirty="0"/>
          </a:p>
        </p:txBody>
      </p:sp>
      <p:sp>
        <p:nvSpPr>
          <p:cNvPr id="4" name="灯片编号占位符 5">
            <a:extLst>
              <a:ext uri="{FF2B5EF4-FFF2-40B4-BE49-F238E27FC236}">
                <a16:creationId xmlns:a16="http://schemas.microsoft.com/office/drawing/2014/main" id="{70CBCBCC-42DC-45D8-BBE6-CA874BBFCE10}"/>
              </a:ext>
            </a:extLst>
          </p:cNvPr>
          <p:cNvSpPr txBox="1">
            <a:spLocks/>
          </p:cNvSpPr>
          <p:nvPr/>
        </p:nvSpPr>
        <p:spPr>
          <a:xfrm>
            <a:off x="6553200" y="6019800"/>
            <a:ext cx="2289175" cy="476250"/>
          </a:xfrm>
          <a:prstGeom prst="rect">
            <a:avLst/>
          </a:prstGeom>
        </p:spPr>
        <p:txBody>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C9F72F11-89A0-449E-8152-90692BEBDF4B}" type="slidenum">
              <a:rPr lang="en-US" altLang="zh-CN" smtClean="0"/>
              <a:pPr/>
              <a:t>88</a:t>
            </a:fld>
            <a:endParaRPr lang="en-US" altLang="zh-CN"/>
          </a:p>
        </p:txBody>
      </p:sp>
      <p:sp>
        <p:nvSpPr>
          <p:cNvPr id="5" name="Text Box 4">
            <a:extLst>
              <a:ext uri="{FF2B5EF4-FFF2-40B4-BE49-F238E27FC236}">
                <a16:creationId xmlns:a16="http://schemas.microsoft.com/office/drawing/2014/main" id="{3C22A81F-DB27-45C9-8981-B2FB3A1365B3}"/>
              </a:ext>
            </a:extLst>
          </p:cNvPr>
          <p:cNvSpPr txBox="1">
            <a:spLocks noChangeArrowheads="1"/>
          </p:cNvSpPr>
          <p:nvPr/>
        </p:nvSpPr>
        <p:spPr bwMode="auto">
          <a:xfrm>
            <a:off x="457308" y="677862"/>
            <a:ext cx="30781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dirty="0">
                <a:solidFill>
                  <a:srgbClr val="0000FF"/>
                </a:solidFill>
                <a:latin typeface="楷体_GB2312" pitchFamily="49" charset="-122"/>
                <a:ea typeface="楷体_GB2312" pitchFamily="49" charset="-122"/>
              </a:rPr>
              <a:t>随机变量的分类</a:t>
            </a:r>
            <a:r>
              <a:rPr kumimoji="1" lang="zh-CN" altLang="en-US" sz="2800" b="1" dirty="0">
                <a:solidFill>
                  <a:schemeClr val="accent2"/>
                </a:solidFill>
                <a:latin typeface="楷体_GB2312" pitchFamily="49" charset="-122"/>
                <a:ea typeface="楷体_GB2312" pitchFamily="49" charset="-122"/>
              </a:rPr>
              <a:t>     </a:t>
            </a:r>
          </a:p>
        </p:txBody>
      </p:sp>
      <p:sp>
        <p:nvSpPr>
          <p:cNvPr id="6" name="Rectangle 5">
            <a:extLst>
              <a:ext uri="{FF2B5EF4-FFF2-40B4-BE49-F238E27FC236}">
                <a16:creationId xmlns:a16="http://schemas.microsoft.com/office/drawing/2014/main" id="{57CAC7F4-E534-4628-B6B8-E33C36B94912}"/>
              </a:ext>
            </a:extLst>
          </p:cNvPr>
          <p:cNvSpPr>
            <a:spLocks noChangeArrowheads="1"/>
          </p:cNvSpPr>
          <p:nvPr/>
        </p:nvSpPr>
        <p:spPr bwMode="auto">
          <a:xfrm>
            <a:off x="3680297" y="677862"/>
            <a:ext cx="3962400"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dirty="0">
                <a:solidFill>
                  <a:srgbClr val="000000"/>
                </a:solidFill>
                <a:latin typeface="楷体_GB2312" pitchFamily="49" charset="-122"/>
                <a:ea typeface="楷体_GB2312" pitchFamily="49" charset="-122"/>
              </a:rPr>
              <a:t>(</a:t>
            </a:r>
            <a:r>
              <a:rPr lang="zh-CN" altLang="en-US" sz="3200" b="1" dirty="0">
                <a:solidFill>
                  <a:srgbClr val="000000"/>
                </a:solidFill>
                <a:latin typeface="楷体_GB2312" pitchFamily="49" charset="-122"/>
                <a:ea typeface="楷体_GB2312" pitchFamily="49" charset="-122"/>
              </a:rPr>
              <a:t>通</a:t>
            </a:r>
            <a:r>
              <a:rPr kumimoji="1" lang="zh-CN" altLang="en-US" sz="3200" b="1" dirty="0">
                <a:solidFill>
                  <a:srgbClr val="000000"/>
                </a:solidFill>
                <a:latin typeface="楷体_GB2312" pitchFamily="49" charset="-122"/>
                <a:ea typeface="楷体_GB2312" pitchFamily="49" charset="-122"/>
              </a:rPr>
              <a:t>常分两大类</a:t>
            </a:r>
            <a:r>
              <a:rPr kumimoji="1" lang="en-US" altLang="zh-CN" sz="3200" b="1" dirty="0">
                <a:solidFill>
                  <a:srgbClr val="000000"/>
                </a:solidFill>
                <a:latin typeface="楷体_GB2312" pitchFamily="49" charset="-122"/>
                <a:ea typeface="楷体_GB2312" pitchFamily="49" charset="-122"/>
              </a:rPr>
              <a:t>)</a:t>
            </a:r>
            <a:r>
              <a:rPr kumimoji="1" lang="zh-CN" altLang="en-US" sz="3200" b="1" dirty="0">
                <a:solidFill>
                  <a:srgbClr val="000000"/>
                </a:solidFill>
                <a:latin typeface="楷体_GB2312" pitchFamily="49" charset="-122"/>
                <a:ea typeface="楷体_GB2312" pitchFamily="49" charset="-122"/>
              </a:rPr>
              <a:t>：</a:t>
            </a:r>
          </a:p>
        </p:txBody>
      </p:sp>
      <p:sp>
        <p:nvSpPr>
          <p:cNvPr id="7" name="Rectangle 6">
            <a:extLst>
              <a:ext uri="{FF2B5EF4-FFF2-40B4-BE49-F238E27FC236}">
                <a16:creationId xmlns:a16="http://schemas.microsoft.com/office/drawing/2014/main" id="{1EEC1095-7756-4894-9276-2C761985CF56}"/>
              </a:ext>
            </a:extLst>
          </p:cNvPr>
          <p:cNvSpPr>
            <a:spLocks noChangeArrowheads="1"/>
          </p:cNvSpPr>
          <p:nvPr/>
        </p:nvSpPr>
        <p:spPr bwMode="auto">
          <a:xfrm>
            <a:off x="1333500" y="2378163"/>
            <a:ext cx="4191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000000"/>
                </a:solidFill>
                <a:latin typeface="楷体_GB2312" pitchFamily="49" charset="-122"/>
                <a:ea typeface="楷体_GB2312" pitchFamily="49" charset="-122"/>
              </a:rPr>
              <a:t>如：</a:t>
            </a:r>
            <a:r>
              <a:rPr kumimoji="1" lang="zh-CN" altLang="en-US" sz="2800" b="1" dirty="0">
                <a:solidFill>
                  <a:srgbClr val="000000"/>
                </a:solidFill>
                <a:ea typeface="楷体_GB2312" pitchFamily="49" charset="-122"/>
              </a:rPr>
              <a:t>“</a:t>
            </a:r>
            <a:r>
              <a:rPr kumimoji="1" lang="zh-CN" altLang="en-US" sz="2800" b="1" dirty="0">
                <a:solidFill>
                  <a:srgbClr val="000000"/>
                </a:solidFill>
                <a:latin typeface="楷体_GB2312" pitchFamily="49" charset="-122"/>
                <a:ea typeface="楷体_GB2312" pitchFamily="49" charset="-122"/>
              </a:rPr>
              <a:t>取到次品的个数</a:t>
            </a:r>
            <a:r>
              <a:rPr kumimoji="1" lang="zh-CN" altLang="en-US" sz="2800" b="1" dirty="0">
                <a:solidFill>
                  <a:srgbClr val="000000"/>
                </a:solidFill>
                <a:ea typeface="楷体_GB2312" pitchFamily="49" charset="-122"/>
              </a:rPr>
              <a:t>”</a:t>
            </a:r>
            <a:r>
              <a:rPr kumimoji="1" lang="zh-CN" altLang="en-US" sz="2800" b="1" dirty="0">
                <a:solidFill>
                  <a:srgbClr val="000000"/>
                </a:solidFill>
                <a:latin typeface="楷体_GB2312" pitchFamily="49" charset="-122"/>
                <a:ea typeface="楷体_GB2312" pitchFamily="49" charset="-122"/>
              </a:rPr>
              <a:t>，</a:t>
            </a:r>
          </a:p>
          <a:p>
            <a:r>
              <a:rPr kumimoji="1" lang="zh-CN" altLang="en-US" sz="2800" b="1" dirty="0">
                <a:solidFill>
                  <a:srgbClr val="000000"/>
                </a:solidFill>
                <a:latin typeface="楷体_GB2312" pitchFamily="49" charset="-122"/>
                <a:ea typeface="楷体_GB2312" pitchFamily="49" charset="-122"/>
              </a:rPr>
              <a:t>    </a:t>
            </a:r>
            <a:r>
              <a:rPr kumimoji="1" lang="zh-CN" altLang="en-US" sz="2800" b="1" dirty="0">
                <a:solidFill>
                  <a:srgbClr val="000000"/>
                </a:solidFill>
                <a:ea typeface="楷体_GB2312" pitchFamily="49" charset="-122"/>
              </a:rPr>
              <a:t>“</a:t>
            </a:r>
            <a:r>
              <a:rPr kumimoji="1" lang="zh-CN" altLang="en-US" sz="2800" b="1" dirty="0">
                <a:solidFill>
                  <a:srgbClr val="000000"/>
                </a:solidFill>
                <a:latin typeface="楷体_GB2312" pitchFamily="49" charset="-122"/>
                <a:ea typeface="楷体_GB2312" pitchFamily="49" charset="-122"/>
              </a:rPr>
              <a:t>收到的呼叫数</a:t>
            </a:r>
            <a:r>
              <a:rPr kumimoji="1" lang="zh-CN" altLang="en-US" sz="2800" b="1" dirty="0">
                <a:solidFill>
                  <a:srgbClr val="000000"/>
                </a:solidFill>
                <a:ea typeface="楷体_GB2312" pitchFamily="49" charset="-122"/>
              </a:rPr>
              <a:t>”</a:t>
            </a:r>
            <a:r>
              <a:rPr kumimoji="1" lang="zh-CN" altLang="en-US" sz="2800" b="1" dirty="0">
                <a:solidFill>
                  <a:srgbClr val="000000"/>
                </a:solidFill>
                <a:latin typeface="楷体_GB2312" pitchFamily="49" charset="-122"/>
                <a:ea typeface="楷体_GB2312" pitchFamily="49" charset="-122"/>
              </a:rPr>
              <a:t>等。</a:t>
            </a:r>
            <a:endParaRPr kumimoji="1" lang="zh-CN" altLang="en-US" sz="2800" dirty="0">
              <a:solidFill>
                <a:srgbClr val="000000"/>
              </a:solidFill>
              <a:latin typeface="楷体_GB2312" pitchFamily="49" charset="-122"/>
              <a:ea typeface="楷体_GB2312" pitchFamily="49" charset="-122"/>
            </a:endParaRPr>
          </a:p>
        </p:txBody>
      </p:sp>
      <p:sp>
        <p:nvSpPr>
          <p:cNvPr id="8" name="Rectangle 7">
            <a:extLst>
              <a:ext uri="{FF2B5EF4-FFF2-40B4-BE49-F238E27FC236}">
                <a16:creationId xmlns:a16="http://schemas.microsoft.com/office/drawing/2014/main" id="{37B63271-D7E2-403D-B60E-D7D398FAE960}"/>
              </a:ext>
            </a:extLst>
          </p:cNvPr>
          <p:cNvSpPr>
            <a:spLocks noChangeArrowheads="1"/>
          </p:cNvSpPr>
          <p:nvPr/>
        </p:nvSpPr>
        <p:spPr bwMode="auto">
          <a:xfrm>
            <a:off x="533400" y="2209800"/>
            <a:ext cx="533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000000"/>
                </a:solidFill>
                <a:latin typeface="楷体_GB2312" pitchFamily="49" charset="-122"/>
                <a:ea typeface="楷体_GB2312" pitchFamily="49" charset="-122"/>
              </a:rPr>
              <a:t>随机变量</a:t>
            </a:r>
          </a:p>
        </p:txBody>
      </p:sp>
      <p:sp>
        <p:nvSpPr>
          <p:cNvPr id="9" name="AutoShape 8">
            <a:extLst>
              <a:ext uri="{FF2B5EF4-FFF2-40B4-BE49-F238E27FC236}">
                <a16:creationId xmlns:a16="http://schemas.microsoft.com/office/drawing/2014/main" id="{24BFD5D2-2FD5-42B3-9FA3-1E1DBA75E421}"/>
              </a:ext>
            </a:extLst>
          </p:cNvPr>
          <p:cNvSpPr>
            <a:spLocks/>
          </p:cNvSpPr>
          <p:nvPr/>
        </p:nvSpPr>
        <p:spPr bwMode="auto">
          <a:xfrm>
            <a:off x="1219200" y="1828800"/>
            <a:ext cx="228600" cy="2895600"/>
          </a:xfrm>
          <a:prstGeom prst="leftBrace">
            <a:avLst>
              <a:gd name="adj1" fmla="val 105556"/>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p>
        </p:txBody>
      </p:sp>
      <p:sp>
        <p:nvSpPr>
          <p:cNvPr id="10" name="Rectangle 9">
            <a:extLst>
              <a:ext uri="{FF2B5EF4-FFF2-40B4-BE49-F238E27FC236}">
                <a16:creationId xmlns:a16="http://schemas.microsoft.com/office/drawing/2014/main" id="{1AB4C7E5-F9A1-463F-9407-D2985267DCA3}"/>
              </a:ext>
            </a:extLst>
          </p:cNvPr>
          <p:cNvSpPr>
            <a:spLocks noChangeArrowheads="1"/>
          </p:cNvSpPr>
          <p:nvPr/>
        </p:nvSpPr>
        <p:spPr bwMode="auto">
          <a:xfrm>
            <a:off x="1600200" y="1676400"/>
            <a:ext cx="3192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FF0000"/>
                </a:solidFill>
                <a:latin typeface="楷体_GB2312" pitchFamily="49" charset="-122"/>
                <a:ea typeface="楷体_GB2312" pitchFamily="49" charset="-122"/>
              </a:rPr>
              <a:t>离散型随机变量</a:t>
            </a:r>
          </a:p>
        </p:txBody>
      </p:sp>
      <p:sp>
        <p:nvSpPr>
          <p:cNvPr id="11" name="Rectangle 10">
            <a:extLst>
              <a:ext uri="{FF2B5EF4-FFF2-40B4-BE49-F238E27FC236}">
                <a16:creationId xmlns:a16="http://schemas.microsoft.com/office/drawing/2014/main" id="{73489CC1-0CC0-496B-B369-E8ACBEAFA777}"/>
              </a:ext>
            </a:extLst>
          </p:cNvPr>
          <p:cNvSpPr>
            <a:spLocks noChangeArrowheads="1"/>
          </p:cNvSpPr>
          <p:nvPr/>
        </p:nvSpPr>
        <p:spPr bwMode="auto">
          <a:xfrm>
            <a:off x="1447800" y="4191000"/>
            <a:ext cx="33448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dirty="0">
                <a:solidFill>
                  <a:srgbClr val="FF0000"/>
                </a:solidFill>
                <a:latin typeface="楷体_GB2312" pitchFamily="49" charset="-122"/>
                <a:ea typeface="楷体_GB2312" pitchFamily="49" charset="-122"/>
              </a:rPr>
              <a:t> </a:t>
            </a:r>
            <a:r>
              <a:rPr kumimoji="1" lang="zh-CN" altLang="en-US" sz="2800" b="1" dirty="0">
                <a:solidFill>
                  <a:srgbClr val="FF0000"/>
                </a:solidFill>
                <a:latin typeface="楷体_GB2312" pitchFamily="49" charset="-122"/>
                <a:ea typeface="楷体_GB2312" pitchFamily="49" charset="-122"/>
              </a:rPr>
              <a:t>连续型随机变量</a:t>
            </a:r>
          </a:p>
        </p:txBody>
      </p:sp>
      <p:sp>
        <p:nvSpPr>
          <p:cNvPr id="12" name="AutoShape 11">
            <a:extLst>
              <a:ext uri="{FF2B5EF4-FFF2-40B4-BE49-F238E27FC236}">
                <a16:creationId xmlns:a16="http://schemas.microsoft.com/office/drawing/2014/main" id="{AFDBED7C-70BB-457B-8C2C-C49A0CDD65C1}"/>
              </a:ext>
            </a:extLst>
          </p:cNvPr>
          <p:cNvSpPr>
            <a:spLocks noChangeArrowheads="1"/>
          </p:cNvSpPr>
          <p:nvPr/>
        </p:nvSpPr>
        <p:spPr bwMode="auto">
          <a:xfrm>
            <a:off x="5878601" y="1434968"/>
            <a:ext cx="2084387" cy="1008062"/>
          </a:xfrm>
          <a:prstGeom prst="wedgeRoundRectCallout">
            <a:avLst>
              <a:gd name="adj1" fmla="val -106968"/>
              <a:gd name="adj2" fmla="val -7796"/>
              <a:gd name="adj3" fmla="val 16667"/>
            </a:avLst>
          </a:prstGeom>
          <a:solidFill>
            <a:srgbClr val="66003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2800" b="1">
                <a:solidFill>
                  <a:schemeClr val="bg1"/>
                </a:solidFill>
                <a:latin typeface="楷体_GB2312" pitchFamily="49" charset="-122"/>
                <a:ea typeface="楷体_GB2312" pitchFamily="49" charset="-122"/>
              </a:rPr>
              <a:t>所有取值可</a:t>
            </a:r>
          </a:p>
          <a:p>
            <a:r>
              <a:rPr kumimoji="1" lang="zh-CN" altLang="en-US" sz="2800" b="1">
                <a:solidFill>
                  <a:schemeClr val="bg1"/>
                </a:solidFill>
                <a:latin typeface="楷体_GB2312" pitchFamily="49" charset="-122"/>
                <a:ea typeface="楷体_GB2312" pitchFamily="49" charset="-122"/>
              </a:rPr>
              <a:t>以逐个列举</a:t>
            </a:r>
          </a:p>
        </p:txBody>
      </p:sp>
      <p:sp>
        <p:nvSpPr>
          <p:cNvPr id="13" name="Rectangle 12">
            <a:extLst>
              <a:ext uri="{FF2B5EF4-FFF2-40B4-BE49-F238E27FC236}">
                <a16:creationId xmlns:a16="http://schemas.microsoft.com/office/drawing/2014/main" id="{C7B4B960-AA75-4540-BC41-CCFD8B4A2FFC}"/>
              </a:ext>
            </a:extLst>
          </p:cNvPr>
          <p:cNvSpPr>
            <a:spLocks noChangeArrowheads="1"/>
          </p:cNvSpPr>
          <p:nvPr/>
        </p:nvSpPr>
        <p:spPr bwMode="auto">
          <a:xfrm>
            <a:off x="1600200" y="5181600"/>
            <a:ext cx="7010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000000"/>
                </a:solidFill>
                <a:latin typeface="楷体_GB2312" pitchFamily="49" charset="-122"/>
                <a:ea typeface="楷体_GB2312" pitchFamily="49" charset="-122"/>
              </a:rPr>
              <a:t>如：</a:t>
            </a:r>
            <a:r>
              <a:rPr kumimoji="1" lang="zh-CN" altLang="en-US" sz="2800" b="1">
                <a:solidFill>
                  <a:srgbClr val="000000"/>
                </a:solidFill>
                <a:ea typeface="楷体_GB2312" pitchFamily="49" charset="-122"/>
              </a:rPr>
              <a:t>“</a:t>
            </a:r>
            <a:r>
              <a:rPr kumimoji="1" lang="zh-CN" altLang="en-US" sz="2800" b="1">
                <a:solidFill>
                  <a:srgbClr val="000000"/>
                </a:solidFill>
                <a:latin typeface="楷体_GB2312" pitchFamily="49" charset="-122"/>
                <a:ea typeface="楷体_GB2312" pitchFamily="49" charset="-122"/>
              </a:rPr>
              <a:t>电视机的使用寿命</a:t>
            </a:r>
            <a:r>
              <a:rPr kumimoji="1" lang="zh-CN" altLang="en-US" sz="2800" b="1">
                <a:solidFill>
                  <a:srgbClr val="000000"/>
                </a:solidFill>
                <a:ea typeface="楷体_GB2312" pitchFamily="49" charset="-122"/>
              </a:rPr>
              <a:t>”</a:t>
            </a:r>
            <a:r>
              <a:rPr kumimoji="1" lang="zh-CN" altLang="en-US" sz="2800" b="1">
                <a:solidFill>
                  <a:srgbClr val="000000"/>
                </a:solidFill>
                <a:latin typeface="楷体_GB2312" pitchFamily="49" charset="-122"/>
                <a:ea typeface="楷体_GB2312" pitchFamily="49" charset="-122"/>
              </a:rPr>
              <a:t>，实际中常遇到的</a:t>
            </a:r>
          </a:p>
          <a:p>
            <a:r>
              <a:rPr kumimoji="1" lang="zh-CN" altLang="en-US" sz="2800" b="1">
                <a:solidFill>
                  <a:srgbClr val="000000"/>
                </a:solidFill>
                <a:latin typeface="楷体_GB2312" pitchFamily="49" charset="-122"/>
                <a:ea typeface="楷体_GB2312" pitchFamily="49" charset="-122"/>
              </a:rPr>
              <a:t>    </a:t>
            </a:r>
            <a:r>
              <a:rPr kumimoji="1" lang="zh-CN" altLang="en-US" sz="2800" b="1">
                <a:solidFill>
                  <a:srgbClr val="000000"/>
                </a:solidFill>
                <a:ea typeface="楷体_GB2312" pitchFamily="49" charset="-122"/>
              </a:rPr>
              <a:t>“</a:t>
            </a:r>
            <a:r>
              <a:rPr kumimoji="1" lang="zh-CN" altLang="en-US" sz="2800" b="1">
                <a:solidFill>
                  <a:srgbClr val="000000"/>
                </a:solidFill>
                <a:latin typeface="楷体_GB2312" pitchFamily="49" charset="-122"/>
                <a:ea typeface="楷体_GB2312" pitchFamily="49" charset="-122"/>
              </a:rPr>
              <a:t>测量误差</a:t>
            </a:r>
            <a:r>
              <a:rPr kumimoji="1" lang="zh-CN" altLang="en-US" sz="2800" b="1">
                <a:solidFill>
                  <a:srgbClr val="000000"/>
                </a:solidFill>
                <a:ea typeface="楷体_GB2312" pitchFamily="49" charset="-122"/>
              </a:rPr>
              <a:t>”</a:t>
            </a:r>
            <a:r>
              <a:rPr kumimoji="1" lang="zh-CN" altLang="en-US" sz="2800" b="1">
                <a:solidFill>
                  <a:srgbClr val="000000"/>
                </a:solidFill>
                <a:latin typeface="楷体_GB2312" pitchFamily="49" charset="-122"/>
                <a:ea typeface="楷体_GB2312" pitchFamily="49" charset="-122"/>
              </a:rPr>
              <a:t>等。</a:t>
            </a:r>
          </a:p>
        </p:txBody>
      </p:sp>
      <p:sp>
        <p:nvSpPr>
          <p:cNvPr id="14" name="AutoShape 13">
            <a:extLst>
              <a:ext uri="{FF2B5EF4-FFF2-40B4-BE49-F238E27FC236}">
                <a16:creationId xmlns:a16="http://schemas.microsoft.com/office/drawing/2014/main" id="{EFB1E671-0094-4669-9310-D93DD6C18C85}"/>
              </a:ext>
            </a:extLst>
          </p:cNvPr>
          <p:cNvSpPr>
            <a:spLocks noChangeArrowheads="1"/>
          </p:cNvSpPr>
          <p:nvPr/>
        </p:nvSpPr>
        <p:spPr bwMode="auto">
          <a:xfrm>
            <a:off x="5010670" y="3691907"/>
            <a:ext cx="3657600" cy="1506538"/>
          </a:xfrm>
          <a:prstGeom prst="wedgeRoundRectCallout">
            <a:avLst>
              <a:gd name="adj1" fmla="val -61370"/>
              <a:gd name="adj2" fmla="val 13648"/>
              <a:gd name="adj3" fmla="val 16667"/>
            </a:avLst>
          </a:prstGeom>
          <a:solidFill>
            <a:srgbClr val="66003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2800" b="1">
                <a:solidFill>
                  <a:schemeClr val="bg1"/>
                </a:solidFill>
                <a:latin typeface="楷体_GB2312" pitchFamily="49" charset="-122"/>
                <a:ea typeface="楷体_GB2312" pitchFamily="49" charset="-122"/>
              </a:rPr>
              <a:t>全部可能取值不仅有</a:t>
            </a:r>
          </a:p>
          <a:p>
            <a:r>
              <a:rPr kumimoji="1" lang="zh-CN" altLang="en-US" sz="2800" b="1">
                <a:solidFill>
                  <a:schemeClr val="bg1"/>
                </a:solidFill>
                <a:latin typeface="楷体_GB2312" pitchFamily="49" charset="-122"/>
                <a:ea typeface="楷体_GB2312" pitchFamily="49" charset="-122"/>
              </a:rPr>
              <a:t>穷多，而且不能一一</a:t>
            </a:r>
          </a:p>
          <a:p>
            <a:r>
              <a:rPr kumimoji="1" lang="zh-CN" altLang="en-US" sz="2800" b="1">
                <a:solidFill>
                  <a:schemeClr val="bg1"/>
                </a:solidFill>
                <a:latin typeface="楷体_GB2312" pitchFamily="49" charset="-122"/>
                <a:ea typeface="楷体_GB2312" pitchFamily="49" charset="-122"/>
              </a:rPr>
              <a:t>列举，并充满某区间</a:t>
            </a:r>
          </a:p>
        </p:txBody>
      </p:sp>
    </p:spTree>
    <p:extLst>
      <p:ext uri="{BB962C8B-B14F-4D97-AF65-F5344CB8AC3E}">
        <p14:creationId xmlns:p14="http://schemas.microsoft.com/office/powerpoint/2010/main" val="124843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0" presetClass="entr" presetSubtype="0" fill="hold" grpId="0" nodeType="clickEffect">
                                  <p:stCondLst>
                                    <p:cond delay="0"/>
                                  </p:stCondLst>
                                  <p:iterate type="lt">
                                    <p:tmPct val="10000"/>
                                  </p:iterate>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anim calcmode="lin" valueType="num">
                                      <p:cBhvr>
                                        <p:cTn id="18" dur="500" fill="hold"/>
                                        <p:tgtEl>
                                          <p:spTgt spid="8"/>
                                        </p:tgtEl>
                                        <p:attrNameLst>
                                          <p:attrName>ppt_x</p:attrName>
                                        </p:attrNameLst>
                                      </p:cBhvr>
                                      <p:tavLst>
                                        <p:tav tm="0">
                                          <p:val>
                                            <p:strVal val="#ppt_x-.1"/>
                                          </p:val>
                                        </p:tav>
                                        <p:tav tm="100000">
                                          <p:val>
                                            <p:strVal val="#ppt_x"/>
                                          </p:val>
                                        </p:tav>
                                      </p:tavLst>
                                    </p:anim>
                                    <p:anim calcmode="lin" valueType="num">
                                      <p:cBhvr>
                                        <p:cTn id="19" dur="500" fill="hold"/>
                                        <p:tgtEl>
                                          <p:spTgt spid="8"/>
                                        </p:tgtEl>
                                        <p:attrNameLst>
                                          <p:attrName>ppt_y</p:attrName>
                                        </p:attrNameLst>
                                      </p:cBhvr>
                                      <p:tavLst>
                                        <p:tav tm="0">
                                          <p:val>
                                            <p:strVal val="#ppt_y"/>
                                          </p:val>
                                        </p:tav>
                                        <p:tav tm="100000">
                                          <p:val>
                                            <p:strVal val="#ppt_y"/>
                                          </p:val>
                                        </p:tav>
                                      </p:tavLst>
                                    </p:anim>
                                  </p:childTnLst>
                                </p:cTn>
                              </p:par>
                            </p:childTnLst>
                          </p:cTn>
                        </p:par>
                        <p:par>
                          <p:cTn id="20" fill="hold">
                            <p:stCondLst>
                              <p:cond delay="650"/>
                            </p:stCondLst>
                            <p:childTnLst>
                              <p:par>
                                <p:cTn id="21" presetID="1"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7"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7" presetClass="entr" presetSubtype="1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right)">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5"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blinds(vertical)">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right)">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5"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blinds(vertical)">
                                      <p:cBhvr>
                                        <p:cTn id="5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nimBg="1" autoUpdateAnimBg="0"/>
      <p:bldP spid="7" grpId="0" autoUpdateAnimBg="0"/>
      <p:bldP spid="8" grpId="0" autoUpdateAnimBg="0"/>
      <p:bldP spid="9" grpId="0" animBg="1"/>
      <p:bldP spid="10" grpId="0" autoUpdateAnimBg="0"/>
      <p:bldP spid="11" grpId="0" autoUpdateAnimBg="0"/>
      <p:bldP spid="12" grpId="0" animBg="1" autoUpdateAnimBg="0"/>
      <p:bldP spid="13" grpId="0" autoUpdateAnimBg="0"/>
      <p:bldP spid="14" grpId="0" animBg="1"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268948-B2D2-48F5-B6A0-68D63C31CA5C}"/>
              </a:ext>
            </a:extLst>
          </p:cNvPr>
          <p:cNvSpPr>
            <a:spLocks noGrp="1"/>
          </p:cNvSpPr>
          <p:nvPr>
            <p:ph type="title"/>
          </p:nvPr>
        </p:nvSpPr>
        <p:spPr/>
        <p:txBody>
          <a:bodyPr/>
          <a:lstStyle/>
          <a:p>
            <a:r>
              <a:rPr lang="en-US" altLang="zh-CN" dirty="0"/>
              <a:t>3.4-3 </a:t>
            </a:r>
            <a:r>
              <a:rPr kumimoji="1" lang="zh-CN" altLang="en-US" dirty="0">
                <a:latin typeface="楷体_GB2312" pitchFamily="49" charset="-122"/>
                <a:ea typeface="楷体_GB2312" pitchFamily="49" charset="-122"/>
              </a:rPr>
              <a:t>离散型随机变量及其</a:t>
            </a:r>
            <a:r>
              <a:rPr lang="zh-CN" altLang="en-US" dirty="0">
                <a:latin typeface="楷体_GB2312" pitchFamily="49" charset="-122"/>
                <a:ea typeface="楷体_GB2312" pitchFamily="49" charset="-122"/>
              </a:rPr>
              <a:t>分布</a:t>
            </a:r>
            <a:endParaRPr lang="zh-CN" altLang="en-US" dirty="0"/>
          </a:p>
        </p:txBody>
      </p:sp>
      <p:sp>
        <p:nvSpPr>
          <p:cNvPr id="3" name="内容占位符 2">
            <a:extLst>
              <a:ext uri="{FF2B5EF4-FFF2-40B4-BE49-F238E27FC236}">
                <a16:creationId xmlns:a16="http://schemas.microsoft.com/office/drawing/2014/main" id="{FC0C7D4C-344F-4AE0-A67D-7D6FF031AB82}"/>
              </a:ext>
            </a:extLst>
          </p:cNvPr>
          <p:cNvSpPr>
            <a:spLocks noGrp="1"/>
          </p:cNvSpPr>
          <p:nvPr>
            <p:ph idx="1"/>
          </p:nvPr>
        </p:nvSpPr>
        <p:spPr/>
        <p:txBody>
          <a:bodyPr/>
          <a:lstStyle/>
          <a:p>
            <a:r>
              <a:rPr kumimoji="1" lang="zh-CN" altLang="en-US" dirty="0">
                <a:latin typeface="楷体_GB2312" pitchFamily="49" charset="-122"/>
                <a:ea typeface="楷体_GB2312" pitchFamily="49" charset="-122"/>
              </a:rPr>
              <a:t>离散型随机变量定义</a:t>
            </a:r>
            <a:endParaRPr lang="zh-CN" altLang="en-US" dirty="0"/>
          </a:p>
        </p:txBody>
      </p:sp>
      <p:sp>
        <p:nvSpPr>
          <p:cNvPr id="5" name="Text Box 5">
            <a:extLst>
              <a:ext uri="{FF2B5EF4-FFF2-40B4-BE49-F238E27FC236}">
                <a16:creationId xmlns:a16="http://schemas.microsoft.com/office/drawing/2014/main" id="{9BB9B852-29B0-4629-8424-5F0A180DF58A}"/>
              </a:ext>
            </a:extLst>
          </p:cNvPr>
          <p:cNvSpPr txBox="1">
            <a:spLocks noChangeArrowheads="1"/>
          </p:cNvSpPr>
          <p:nvPr/>
        </p:nvSpPr>
        <p:spPr bwMode="auto">
          <a:xfrm>
            <a:off x="838108" y="1295456"/>
            <a:ext cx="7239000" cy="830997"/>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a:solidFill>
                  <a:srgbClr val="FF0000"/>
                </a:solidFill>
                <a:latin typeface="楷体_GB2312" pitchFamily="49" charset="-122"/>
                <a:ea typeface="楷体_GB2312" pitchFamily="49" charset="-122"/>
              </a:rPr>
              <a:t>定义</a:t>
            </a:r>
            <a:r>
              <a:rPr kumimoji="1" lang="zh-CN" altLang="en-US" sz="2400" b="1" dirty="0">
                <a:latin typeface="楷体_GB2312" pitchFamily="49" charset="-122"/>
                <a:ea typeface="楷体_GB2312" pitchFamily="49" charset="-122"/>
              </a:rPr>
              <a:t> </a:t>
            </a:r>
            <a:r>
              <a:rPr kumimoji="1" lang="zh-CN" altLang="en-US" sz="2400" b="1" dirty="0">
                <a:solidFill>
                  <a:srgbClr val="000000"/>
                </a:solidFill>
                <a:latin typeface="楷体_GB2312" pitchFamily="49" charset="-122"/>
                <a:ea typeface="楷体_GB2312" pitchFamily="49" charset="-122"/>
              </a:rPr>
              <a:t>如果随机变量</a:t>
            </a:r>
            <a:r>
              <a:rPr kumimoji="1" lang="en-US" altLang="zh-CN" sz="2400" b="1" i="1" dirty="0">
                <a:solidFill>
                  <a:srgbClr val="000000"/>
                </a:solidFill>
                <a:ea typeface="楷体_GB2312" pitchFamily="49" charset="-122"/>
              </a:rPr>
              <a:t>X </a:t>
            </a:r>
            <a:r>
              <a:rPr kumimoji="1" lang="zh-CN" altLang="en-US" sz="2400" b="1" dirty="0">
                <a:solidFill>
                  <a:srgbClr val="000000"/>
                </a:solidFill>
                <a:latin typeface="楷体_GB2312" pitchFamily="49" charset="-122"/>
                <a:ea typeface="楷体_GB2312" pitchFamily="49" charset="-122"/>
              </a:rPr>
              <a:t>只取有限个或可列无限多个不同可能值，则称</a:t>
            </a:r>
            <a:r>
              <a:rPr kumimoji="1" lang="en-US" altLang="zh-CN" sz="2400" b="1" i="1" dirty="0">
                <a:solidFill>
                  <a:srgbClr val="000000"/>
                </a:solidFill>
                <a:ea typeface="楷体_GB2312" pitchFamily="49" charset="-122"/>
              </a:rPr>
              <a:t>X </a:t>
            </a:r>
            <a:r>
              <a:rPr kumimoji="1" lang="zh-CN" altLang="en-US" sz="2400" b="1" dirty="0">
                <a:solidFill>
                  <a:srgbClr val="000000"/>
                </a:solidFill>
                <a:latin typeface="楷体_GB2312" pitchFamily="49" charset="-122"/>
                <a:ea typeface="楷体_GB2312" pitchFamily="49" charset="-122"/>
              </a:rPr>
              <a:t>为</a:t>
            </a:r>
            <a:r>
              <a:rPr kumimoji="1" lang="zh-CN" altLang="en-US" sz="2400" b="1" dirty="0">
                <a:latin typeface="楷体_GB2312" pitchFamily="49" charset="-122"/>
                <a:ea typeface="楷体_GB2312" pitchFamily="49" charset="-122"/>
              </a:rPr>
              <a:t>离散型随机变量</a:t>
            </a:r>
            <a:r>
              <a:rPr kumimoji="1" lang="en-US" altLang="zh-CN" sz="2400" b="1" dirty="0">
                <a:solidFill>
                  <a:srgbClr val="000000"/>
                </a:solidFill>
                <a:latin typeface="楷体_GB2312" pitchFamily="49" charset="-122"/>
                <a:ea typeface="楷体_GB2312" pitchFamily="49" charset="-122"/>
              </a:rPr>
              <a:t>.</a:t>
            </a:r>
          </a:p>
        </p:txBody>
      </p:sp>
      <p:sp>
        <p:nvSpPr>
          <p:cNvPr id="6" name="Text Box 6">
            <a:extLst>
              <a:ext uri="{FF2B5EF4-FFF2-40B4-BE49-F238E27FC236}">
                <a16:creationId xmlns:a16="http://schemas.microsoft.com/office/drawing/2014/main" id="{72DD77D1-06F5-42EF-85B6-EE6B99585AE2}"/>
              </a:ext>
            </a:extLst>
          </p:cNvPr>
          <p:cNvSpPr txBox="1">
            <a:spLocks noChangeArrowheads="1"/>
          </p:cNvSpPr>
          <p:nvPr/>
        </p:nvSpPr>
        <p:spPr bwMode="auto">
          <a:xfrm>
            <a:off x="838108" y="3962456"/>
            <a:ext cx="7086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a:solidFill>
                  <a:srgbClr val="000000"/>
                </a:solidFill>
                <a:latin typeface="楷体_GB2312" pitchFamily="49" charset="-122"/>
                <a:ea typeface="楷体_GB2312" pitchFamily="49" charset="-122"/>
              </a:rPr>
              <a:t>例如，电话交换台一天内接到的</a:t>
            </a:r>
            <a:r>
              <a:rPr kumimoji="1" lang="zh-CN" altLang="en-US" sz="2400" b="1" dirty="0">
                <a:solidFill>
                  <a:srgbClr val="FF0000"/>
                </a:solidFill>
                <a:latin typeface="楷体_GB2312" pitchFamily="49" charset="-122"/>
                <a:ea typeface="楷体_GB2312" pitchFamily="49" charset="-122"/>
              </a:rPr>
              <a:t>电话个数</a:t>
            </a:r>
          </a:p>
        </p:txBody>
      </p:sp>
      <p:sp>
        <p:nvSpPr>
          <p:cNvPr id="7" name="Text Box 7">
            <a:extLst>
              <a:ext uri="{FF2B5EF4-FFF2-40B4-BE49-F238E27FC236}">
                <a16:creationId xmlns:a16="http://schemas.microsoft.com/office/drawing/2014/main" id="{751F1600-5696-449D-82A9-86B1769C529C}"/>
              </a:ext>
            </a:extLst>
          </p:cNvPr>
          <p:cNvSpPr txBox="1">
            <a:spLocks noChangeArrowheads="1"/>
          </p:cNvSpPr>
          <p:nvPr/>
        </p:nvSpPr>
        <p:spPr bwMode="auto">
          <a:xfrm>
            <a:off x="4038508" y="4572056"/>
            <a:ext cx="32624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00"/>
                </a:solidFill>
                <a:latin typeface="楷体_GB2312" pitchFamily="49" charset="-122"/>
                <a:ea typeface="楷体_GB2312" pitchFamily="49" charset="-122"/>
              </a:rPr>
              <a:t>有可列无限多个取值。</a:t>
            </a:r>
          </a:p>
        </p:txBody>
      </p:sp>
      <p:sp>
        <p:nvSpPr>
          <p:cNvPr id="8" name="Text Box 8">
            <a:extLst>
              <a:ext uri="{FF2B5EF4-FFF2-40B4-BE49-F238E27FC236}">
                <a16:creationId xmlns:a16="http://schemas.microsoft.com/office/drawing/2014/main" id="{E173C1D0-3B76-41C9-8BC1-5F0AB9231B8C}"/>
              </a:ext>
            </a:extLst>
          </p:cNvPr>
          <p:cNvSpPr txBox="1">
            <a:spLocks noChangeArrowheads="1"/>
          </p:cNvSpPr>
          <p:nvPr/>
        </p:nvSpPr>
        <p:spPr bwMode="auto">
          <a:xfrm>
            <a:off x="838108" y="5127681"/>
            <a:ext cx="416812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00"/>
                </a:solidFill>
                <a:latin typeface="楷体_GB2312" pitchFamily="49" charset="-122"/>
                <a:ea typeface="楷体_GB2312" pitchFamily="49" charset="-122"/>
              </a:rPr>
              <a:t>此时</a:t>
            </a:r>
            <a:r>
              <a:rPr kumimoji="1" lang="en-US" altLang="zh-CN" sz="2400" b="1" i="1" dirty="0">
                <a:solidFill>
                  <a:srgbClr val="000000"/>
                </a:solidFill>
                <a:ea typeface="楷体_GB2312" pitchFamily="49" charset="-122"/>
              </a:rPr>
              <a:t>X </a:t>
            </a:r>
            <a:r>
              <a:rPr kumimoji="1" lang="zh-CN" altLang="en-US" sz="2400" b="1" dirty="0">
                <a:solidFill>
                  <a:srgbClr val="000000"/>
                </a:solidFill>
                <a:latin typeface="楷体_GB2312" pitchFamily="49" charset="-122"/>
                <a:ea typeface="楷体_GB2312" pitchFamily="49" charset="-122"/>
              </a:rPr>
              <a:t>也为离散型随机变量。</a:t>
            </a:r>
          </a:p>
        </p:txBody>
      </p:sp>
      <p:sp>
        <p:nvSpPr>
          <p:cNvPr id="9" name="Text Box 9">
            <a:extLst>
              <a:ext uri="{FF2B5EF4-FFF2-40B4-BE49-F238E27FC236}">
                <a16:creationId xmlns:a16="http://schemas.microsoft.com/office/drawing/2014/main" id="{68D9F994-D0E8-479E-ACCC-6BF067A1483D}"/>
              </a:ext>
            </a:extLst>
          </p:cNvPr>
          <p:cNvSpPr txBox="1">
            <a:spLocks noChangeArrowheads="1"/>
          </p:cNvSpPr>
          <p:nvPr/>
        </p:nvSpPr>
        <p:spPr bwMode="auto">
          <a:xfrm>
            <a:off x="1981108" y="4572056"/>
            <a:ext cx="17636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rgbClr val="000000"/>
                </a:solidFill>
                <a:ea typeface="楷体_GB2312" pitchFamily="49" charset="-122"/>
              </a:rPr>
              <a:t>X</a:t>
            </a:r>
            <a:r>
              <a:rPr kumimoji="1" lang="en-US" altLang="zh-CN" sz="2400" b="1">
                <a:solidFill>
                  <a:srgbClr val="000000"/>
                </a:solidFill>
                <a:latin typeface="楷体_GB2312" pitchFamily="49" charset="-122"/>
                <a:ea typeface="楷体_GB2312" pitchFamily="49" charset="-122"/>
              </a:rPr>
              <a:t>=0,1,2,</a:t>
            </a:r>
            <a:r>
              <a:rPr kumimoji="1" lang="en-US" altLang="zh-CN" sz="2400" b="1">
                <a:solidFill>
                  <a:srgbClr val="000000"/>
                </a:solidFill>
                <a:ea typeface="楷体_GB2312" pitchFamily="49" charset="-122"/>
              </a:rPr>
              <a:t>…</a:t>
            </a:r>
            <a:endParaRPr kumimoji="1" lang="en-US" altLang="zh-CN" sz="2400" b="1">
              <a:solidFill>
                <a:srgbClr val="000000"/>
              </a:solidFill>
              <a:latin typeface="楷体_GB2312" pitchFamily="49" charset="-122"/>
              <a:ea typeface="楷体_GB2312" pitchFamily="49" charset="-122"/>
            </a:endParaRPr>
          </a:p>
        </p:txBody>
      </p:sp>
      <p:sp>
        <p:nvSpPr>
          <p:cNvPr id="10" name="Text Box 10">
            <a:extLst>
              <a:ext uri="{FF2B5EF4-FFF2-40B4-BE49-F238E27FC236}">
                <a16:creationId xmlns:a16="http://schemas.microsoft.com/office/drawing/2014/main" id="{2209D437-258A-4149-AD07-CC1F61C153C4}"/>
              </a:ext>
            </a:extLst>
          </p:cNvPr>
          <p:cNvSpPr txBox="1">
            <a:spLocks noChangeArrowheads="1"/>
          </p:cNvSpPr>
          <p:nvPr/>
        </p:nvSpPr>
        <p:spPr bwMode="auto">
          <a:xfrm>
            <a:off x="818087" y="2625871"/>
            <a:ext cx="67256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000000"/>
                </a:solidFill>
                <a:latin typeface="楷体_GB2312" pitchFamily="49" charset="-122"/>
                <a:ea typeface="楷体_GB2312" pitchFamily="49" charset="-122"/>
              </a:rPr>
              <a:t>例如</a:t>
            </a:r>
            <a:r>
              <a:rPr kumimoji="1" lang="en-US" altLang="zh-CN" sz="2400" b="1" dirty="0">
                <a:solidFill>
                  <a:srgbClr val="000000"/>
                </a:solidFill>
                <a:latin typeface="楷体_GB2312" pitchFamily="49" charset="-122"/>
                <a:ea typeface="楷体_GB2312" pitchFamily="49" charset="-122"/>
              </a:rPr>
              <a:t>, </a:t>
            </a:r>
            <a:r>
              <a:rPr kumimoji="1" lang="zh-CN" altLang="en-US" sz="2400" b="1" dirty="0">
                <a:solidFill>
                  <a:srgbClr val="000000"/>
                </a:solidFill>
                <a:latin typeface="楷体_GB2312" pitchFamily="49" charset="-122"/>
                <a:ea typeface="楷体_GB2312" pitchFamily="49" charset="-122"/>
              </a:rPr>
              <a:t>抛</a:t>
            </a:r>
            <a:r>
              <a:rPr kumimoji="1" lang="zh-CN" altLang="en-US" sz="2400" b="1" dirty="0">
                <a:solidFill>
                  <a:srgbClr val="FF0000"/>
                </a:solidFill>
                <a:latin typeface="楷体_GB2312" pitchFamily="49" charset="-122"/>
                <a:ea typeface="楷体_GB2312" pitchFamily="49" charset="-122"/>
              </a:rPr>
              <a:t>一枚硬币</a:t>
            </a:r>
            <a:r>
              <a:rPr kumimoji="1" lang="zh-CN" altLang="en-US" sz="2400" b="1" dirty="0">
                <a:solidFill>
                  <a:srgbClr val="000000"/>
                </a:solidFill>
                <a:latin typeface="楷体_GB2312" pitchFamily="49" charset="-122"/>
                <a:ea typeface="楷体_GB2312" pitchFamily="49" charset="-122"/>
              </a:rPr>
              <a:t>，</a:t>
            </a:r>
            <a:r>
              <a:rPr kumimoji="1" lang="en-US" altLang="zh-CN" sz="2400" b="1" i="1" dirty="0">
                <a:solidFill>
                  <a:srgbClr val="000000"/>
                </a:solidFill>
                <a:ea typeface="楷体_GB2312" pitchFamily="49" charset="-122"/>
              </a:rPr>
              <a:t>X</a:t>
            </a:r>
            <a:r>
              <a:rPr kumimoji="1" lang="en-US" altLang="zh-CN" sz="2400" b="1" i="1" dirty="0">
                <a:solidFill>
                  <a:srgbClr val="000000"/>
                </a:solidFill>
                <a:latin typeface="楷体_GB2312" pitchFamily="49" charset="-122"/>
                <a:ea typeface="楷体_GB2312" pitchFamily="49" charset="-122"/>
              </a:rPr>
              <a:t> </a:t>
            </a:r>
            <a:r>
              <a:rPr kumimoji="1" lang="zh-CN" altLang="en-US" sz="2400" b="1" dirty="0">
                <a:solidFill>
                  <a:srgbClr val="000000"/>
                </a:solidFill>
                <a:latin typeface="楷体_GB2312" pitchFamily="49" charset="-122"/>
                <a:ea typeface="楷体_GB2312" pitchFamily="49" charset="-122"/>
              </a:rPr>
              <a:t>可取</a:t>
            </a:r>
            <a:r>
              <a:rPr kumimoji="1" lang="en-US" altLang="zh-CN" sz="2400" b="1" dirty="0">
                <a:solidFill>
                  <a:srgbClr val="000000"/>
                </a:solidFill>
                <a:latin typeface="楷体_GB2312" pitchFamily="49" charset="-122"/>
                <a:ea typeface="楷体_GB2312" pitchFamily="49" charset="-122"/>
              </a:rPr>
              <a:t>0,1</a:t>
            </a:r>
            <a:r>
              <a:rPr kumimoji="1" lang="zh-CN" altLang="en-US" sz="2400" b="1" dirty="0">
                <a:solidFill>
                  <a:srgbClr val="000000"/>
                </a:solidFill>
                <a:latin typeface="楷体_GB2312" pitchFamily="49" charset="-122"/>
                <a:ea typeface="楷体_GB2312" pitchFamily="49" charset="-122"/>
              </a:rPr>
              <a:t>有限个值。可知</a:t>
            </a:r>
            <a:r>
              <a:rPr kumimoji="1" lang="en-US" altLang="zh-CN" sz="2400" b="1" i="1" dirty="0">
                <a:solidFill>
                  <a:srgbClr val="000000"/>
                </a:solidFill>
                <a:ea typeface="楷体_GB2312" pitchFamily="49" charset="-122"/>
              </a:rPr>
              <a:t>X</a:t>
            </a:r>
            <a:r>
              <a:rPr kumimoji="1" lang="zh-CN" altLang="en-US" sz="2400" b="1" dirty="0">
                <a:solidFill>
                  <a:srgbClr val="000000"/>
                </a:solidFill>
                <a:latin typeface="楷体_GB2312" pitchFamily="49" charset="-122"/>
                <a:ea typeface="楷体_GB2312" pitchFamily="49" charset="-122"/>
              </a:rPr>
              <a:t>为一个离散型随机变量。</a:t>
            </a:r>
          </a:p>
        </p:txBody>
      </p:sp>
    </p:spTree>
    <p:extLst>
      <p:ext uri="{BB962C8B-B14F-4D97-AF65-F5344CB8AC3E}">
        <p14:creationId xmlns:p14="http://schemas.microsoft.com/office/powerpoint/2010/main" val="1877654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1+#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1+#ppt_w/2"/>
                                          </p:val>
                                        </p:tav>
                                        <p:tav tm="100000">
                                          <p:val>
                                            <p:strVal val="#ppt_x"/>
                                          </p:val>
                                        </p:tav>
                                      </p:tavLst>
                                    </p:anim>
                                    <p:anim calcmode="lin" valueType="num">
                                      <p:cBhvr additive="base">
                                        <p:cTn id="3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randombar(horizontal)">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utoUpdateAnimBg="0"/>
      <p:bldP spid="7" grpId="0" autoUpdateAnimBg="0"/>
      <p:bldP spid="8" grpId="0" autoUpdateAnimBg="0"/>
      <p:bldP spid="9" grpId="0" autoUpdateAnimBg="0"/>
      <p:bldP spid="1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540592-BAED-4631-8AC7-0734F2830891}"/>
              </a:ext>
            </a:extLst>
          </p:cNvPr>
          <p:cNvSpPr>
            <a:spLocks noGrp="1"/>
          </p:cNvSpPr>
          <p:nvPr>
            <p:ph type="title"/>
          </p:nvPr>
        </p:nvSpPr>
        <p:spPr/>
        <p:txBody>
          <a:bodyPr/>
          <a:lstStyle/>
          <a:p>
            <a:r>
              <a:rPr lang="en-US" altLang="zh-CN" dirty="0"/>
              <a:t>3.2 </a:t>
            </a:r>
            <a:r>
              <a:rPr lang="zh-CN" altLang="en-US" dirty="0"/>
              <a:t>随机事件与概率</a:t>
            </a:r>
          </a:p>
        </p:txBody>
      </p:sp>
      <p:sp>
        <p:nvSpPr>
          <p:cNvPr id="3" name="内容占位符 2">
            <a:extLst>
              <a:ext uri="{FF2B5EF4-FFF2-40B4-BE49-F238E27FC236}">
                <a16:creationId xmlns:a16="http://schemas.microsoft.com/office/drawing/2014/main" id="{D8DC57DC-29AE-4EC1-B185-AD3BC4E153FB}"/>
              </a:ext>
            </a:extLst>
          </p:cNvPr>
          <p:cNvSpPr>
            <a:spLocks noGrp="1"/>
          </p:cNvSpPr>
          <p:nvPr>
            <p:ph idx="1"/>
          </p:nvPr>
        </p:nvSpPr>
        <p:spPr/>
        <p:txBody>
          <a:bodyPr/>
          <a:lstStyle/>
          <a:p>
            <a:r>
              <a:rPr lang="zh-CN" altLang="en-US" dirty="0"/>
              <a:t>概率统计中研究的对象：</a:t>
            </a:r>
            <a:r>
              <a:rPr lang="zh-CN" altLang="en-US" dirty="0">
                <a:solidFill>
                  <a:srgbClr val="FF0000"/>
                </a:solidFill>
              </a:rPr>
              <a:t>随机现象的数量规律</a:t>
            </a:r>
          </a:p>
        </p:txBody>
      </p:sp>
      <p:sp>
        <p:nvSpPr>
          <p:cNvPr id="4" name="灯片编号占位符 5">
            <a:extLst>
              <a:ext uri="{FF2B5EF4-FFF2-40B4-BE49-F238E27FC236}">
                <a16:creationId xmlns:a16="http://schemas.microsoft.com/office/drawing/2014/main" id="{BC2DF5A9-4706-4D5B-BBA0-13D6BE5906C0}"/>
              </a:ext>
            </a:extLst>
          </p:cNvPr>
          <p:cNvSpPr txBox="1">
            <a:spLocks/>
          </p:cNvSpPr>
          <p:nvPr/>
        </p:nvSpPr>
        <p:spPr>
          <a:xfrm>
            <a:off x="6553200" y="6019800"/>
            <a:ext cx="2289175" cy="476250"/>
          </a:xfrm>
          <a:prstGeom prst="rect">
            <a:avLst/>
          </a:prstGeom>
        </p:spPr>
        <p:txBody>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79725D0D-429B-4AE7-B473-A053C20E9162}" type="slidenum">
              <a:rPr lang="en-US" altLang="zh-CN" smtClean="0"/>
              <a:pPr/>
              <a:t>9</a:t>
            </a:fld>
            <a:endParaRPr lang="en-US" altLang="zh-CN"/>
          </a:p>
        </p:txBody>
      </p:sp>
      <p:sp>
        <p:nvSpPr>
          <p:cNvPr id="6" name="Rectangle 3">
            <a:extLst>
              <a:ext uri="{FF2B5EF4-FFF2-40B4-BE49-F238E27FC236}">
                <a16:creationId xmlns:a16="http://schemas.microsoft.com/office/drawing/2014/main" id="{FE8787B3-4684-46E1-B9C9-9F35D35A26B2}"/>
              </a:ext>
            </a:extLst>
          </p:cNvPr>
          <p:cNvSpPr txBox="1">
            <a:spLocks noRot="1" noChangeArrowheads="1"/>
          </p:cNvSpPr>
          <p:nvPr/>
        </p:nvSpPr>
        <p:spPr bwMode="auto">
          <a:xfrm>
            <a:off x="377825" y="1268413"/>
            <a:ext cx="8647113" cy="228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ts val="3500"/>
              </a:lnSpc>
              <a:spcBef>
                <a:spcPct val="20000"/>
              </a:spcBef>
              <a:spcAft>
                <a:spcPct val="0"/>
              </a:spcAft>
              <a:buSzPct val="70000"/>
              <a:buFont typeface="Wingdings" panose="05000000000000000000" pitchFamily="2" charset="2"/>
              <a:buChar char="l"/>
              <a:defRPr sz="2400" b="1" baseline="0">
                <a:solidFill>
                  <a:schemeClr val="tx1"/>
                </a:solidFill>
                <a:latin typeface="+mn-lt"/>
                <a:ea typeface="+mn-ea"/>
                <a:cs typeface="+mn-cs"/>
              </a:defRPr>
            </a:lvl1pPr>
            <a:lvl2pPr marL="742950" indent="-285750" algn="l" rtl="0" eaLnBrk="0" fontAlgn="base" hangingPunct="0">
              <a:lnSpc>
                <a:spcPts val="3500"/>
              </a:lnSpc>
              <a:spcBef>
                <a:spcPct val="20000"/>
              </a:spcBef>
              <a:spcAft>
                <a:spcPct val="0"/>
              </a:spcAft>
              <a:buFont typeface="Arial" panose="020B0604020202020204" pitchFamily="34" charset="0"/>
              <a:buChar char="−"/>
              <a:defRPr sz="2200" baseline="0">
                <a:solidFill>
                  <a:schemeClr val="tx1"/>
                </a:solidFill>
                <a:latin typeface="+mn-lt"/>
                <a:ea typeface="+mn-ea"/>
              </a:defRPr>
            </a:lvl2pPr>
            <a:lvl3pPr marL="1143000" indent="-228600" algn="l" rtl="0" eaLnBrk="0" fontAlgn="base" hangingPunct="0">
              <a:lnSpc>
                <a:spcPts val="3500"/>
              </a:lnSpc>
              <a:spcBef>
                <a:spcPct val="20000"/>
              </a:spcBef>
              <a:spcAft>
                <a:spcPct val="0"/>
              </a:spcAft>
              <a:buFont typeface="Arial" panose="020B0604020202020204" pitchFamily="34" charset="0"/>
              <a:buChar char="•"/>
              <a:defRPr sz="2000" baseline="0">
                <a:solidFill>
                  <a:schemeClr val="tx1"/>
                </a:solidFill>
                <a:latin typeface="+mn-lt"/>
                <a:ea typeface="+mn-ea"/>
              </a:defRPr>
            </a:lvl3pPr>
            <a:lvl4pPr marL="1600200" indent="-228600" algn="l" rtl="0" eaLnBrk="0" fontAlgn="base" hangingPunct="0">
              <a:lnSpc>
                <a:spcPts val="3500"/>
              </a:lnSpc>
              <a:spcBef>
                <a:spcPct val="20000"/>
              </a:spcBef>
              <a:spcAft>
                <a:spcPct val="0"/>
              </a:spcAft>
              <a:buFont typeface="Wingdings" pitchFamily="2" charset="2"/>
              <a:buChar char="ü"/>
              <a:defRPr sz="2000" baseline="0">
                <a:solidFill>
                  <a:schemeClr val="tx1"/>
                </a:solidFill>
                <a:latin typeface="+mn-lt"/>
                <a:ea typeface="+mn-ea"/>
              </a:defRPr>
            </a:lvl4pPr>
            <a:lvl5pPr marL="2057400" indent="-228600" algn="l" rtl="0" eaLnBrk="0" fontAlgn="base" hangingPunct="0">
              <a:lnSpc>
                <a:spcPts val="3500"/>
              </a:lnSpc>
              <a:spcBef>
                <a:spcPct val="20000"/>
              </a:spcBef>
              <a:spcAft>
                <a:spcPct val="0"/>
              </a:spcAft>
              <a:buFont typeface="Wingdings" panose="05000000000000000000" pitchFamily="2" charset="2"/>
              <a:buChar char="ü"/>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176213" indent="-176213">
              <a:lnSpc>
                <a:spcPct val="80000"/>
              </a:lnSpc>
              <a:buFont typeface="Wingdings" panose="05000000000000000000" pitchFamily="2" charset="2"/>
              <a:buNone/>
            </a:pPr>
            <a:r>
              <a:rPr lang="en-US" altLang="zh-CN" kern="0" dirty="0">
                <a:latin typeface="宋体" panose="02010600030101010101" pitchFamily="2" charset="-122"/>
              </a:rPr>
              <a:t> -</a:t>
            </a:r>
            <a:r>
              <a:rPr lang="zh-CN" altLang="en-US" kern="0" dirty="0">
                <a:latin typeface="宋体" panose="02010600030101010101" pitchFamily="2" charset="-122"/>
              </a:rPr>
              <a:t>对随机现象的观察、记录、试验统称为</a:t>
            </a:r>
            <a:r>
              <a:rPr lang="zh-CN" altLang="en-US" kern="0" dirty="0">
                <a:solidFill>
                  <a:srgbClr val="FF0000"/>
                </a:solidFill>
                <a:latin typeface="宋体" panose="02010600030101010101" pitchFamily="2" charset="-122"/>
              </a:rPr>
              <a:t>随机试验</a:t>
            </a:r>
            <a:r>
              <a:rPr lang="zh-CN" altLang="en-US" kern="0" dirty="0">
                <a:solidFill>
                  <a:srgbClr val="003366"/>
                </a:solidFill>
                <a:latin typeface="宋体" panose="02010600030101010101" pitchFamily="2" charset="-122"/>
              </a:rPr>
              <a:t>。</a:t>
            </a:r>
          </a:p>
          <a:p>
            <a:pPr marL="176213" indent="-176213">
              <a:lnSpc>
                <a:spcPct val="80000"/>
              </a:lnSpc>
              <a:buFont typeface="Wingdings" panose="05000000000000000000" pitchFamily="2" charset="2"/>
              <a:buNone/>
            </a:pPr>
            <a:r>
              <a:rPr lang="zh-CN" altLang="en-US" kern="0" dirty="0">
                <a:latin typeface="宋体" panose="02010600030101010101" pitchFamily="2" charset="-122"/>
              </a:rPr>
              <a:t>  它具有以下特性：</a:t>
            </a:r>
          </a:p>
          <a:p>
            <a:pPr marL="1338263" lvl="1" indent="-533400">
              <a:lnSpc>
                <a:spcPct val="150000"/>
              </a:lnSpc>
              <a:buFontTx/>
              <a:buAutoNum type="arabicPeriod"/>
            </a:pPr>
            <a:r>
              <a:rPr lang="zh-CN" altLang="en-US" sz="2400" kern="0" dirty="0">
                <a:latin typeface="宋体" panose="02010600030101010101" pitchFamily="2" charset="-122"/>
              </a:rPr>
              <a:t>可以在相同条件下重复进行</a:t>
            </a:r>
          </a:p>
          <a:p>
            <a:pPr marL="1338263" lvl="1" indent="-533400">
              <a:lnSpc>
                <a:spcPct val="150000"/>
              </a:lnSpc>
              <a:buFontTx/>
              <a:buAutoNum type="arabicPeriod"/>
            </a:pPr>
            <a:r>
              <a:rPr lang="zh-CN" altLang="en-US" sz="2400" kern="0" dirty="0">
                <a:latin typeface="宋体" panose="02010600030101010101" pitchFamily="2" charset="-122"/>
              </a:rPr>
              <a:t>事先知道可能出现的结果</a:t>
            </a:r>
          </a:p>
          <a:p>
            <a:pPr marL="1338263" lvl="1" indent="-533400">
              <a:lnSpc>
                <a:spcPct val="150000"/>
              </a:lnSpc>
              <a:buFontTx/>
              <a:buAutoNum type="arabicPeriod"/>
            </a:pPr>
            <a:r>
              <a:rPr lang="zh-CN" altLang="en-US" sz="2400" kern="0" dirty="0">
                <a:latin typeface="宋体" panose="02010600030101010101" pitchFamily="2" charset="-122"/>
              </a:rPr>
              <a:t>进行试验前并不知道哪个试验结果会发生</a:t>
            </a:r>
          </a:p>
          <a:p>
            <a:pPr marL="176213" indent="-176213">
              <a:lnSpc>
                <a:spcPct val="80000"/>
              </a:lnSpc>
              <a:buFont typeface="Wingdings" panose="05000000000000000000" pitchFamily="2" charset="2"/>
              <a:buNone/>
            </a:pPr>
            <a:r>
              <a:rPr lang="zh-CN" altLang="en-US" kern="0" dirty="0">
                <a:latin typeface="宋体" panose="02010600030101010101" pitchFamily="2" charset="-122"/>
              </a:rPr>
              <a:t> </a:t>
            </a:r>
          </a:p>
        </p:txBody>
      </p:sp>
      <p:sp>
        <p:nvSpPr>
          <p:cNvPr id="8" name="Rectangle 6">
            <a:extLst>
              <a:ext uri="{FF2B5EF4-FFF2-40B4-BE49-F238E27FC236}">
                <a16:creationId xmlns:a16="http://schemas.microsoft.com/office/drawing/2014/main" id="{221AAA14-F901-4CC0-BFBD-B3DD798E227E}"/>
              </a:ext>
            </a:extLst>
          </p:cNvPr>
          <p:cNvSpPr>
            <a:spLocks noRot="1" noChangeArrowheads="1"/>
          </p:cNvSpPr>
          <p:nvPr/>
        </p:nvSpPr>
        <p:spPr bwMode="auto">
          <a:xfrm>
            <a:off x="492157" y="4295672"/>
            <a:ext cx="8647112" cy="2471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76213" indent="-176213">
              <a:spcBef>
                <a:spcPct val="0"/>
              </a:spcBef>
              <a:defRPr>
                <a:solidFill>
                  <a:schemeClr val="tx1"/>
                </a:solidFill>
                <a:latin typeface="Arial" panose="020B0604020202020204" pitchFamily="34" charset="0"/>
                <a:ea typeface="宋体" panose="02010600030101010101" pitchFamily="2" charset="-122"/>
              </a:defRPr>
            </a:lvl1pPr>
            <a:lvl2pPr marL="1338263" indent="-533400">
              <a:spcBef>
                <a:spcPct val="0"/>
              </a:spcBef>
              <a:defRPr>
                <a:solidFill>
                  <a:schemeClr val="tx1"/>
                </a:solidFill>
                <a:latin typeface="Arial" panose="020B0604020202020204" pitchFamily="34" charset="0"/>
                <a:ea typeface="宋体" panose="02010600030101010101" pitchFamily="2" charset="-122"/>
              </a:defRPr>
            </a:lvl2pPr>
            <a:lvl3pPr marL="1974850" indent="-457200">
              <a:spcBef>
                <a:spcPct val="0"/>
              </a:spcBef>
              <a:defRPr>
                <a:solidFill>
                  <a:schemeClr val="tx1"/>
                </a:solidFill>
                <a:latin typeface="Arial" panose="020B0604020202020204" pitchFamily="34" charset="0"/>
                <a:ea typeface="宋体" panose="02010600030101010101" pitchFamily="2" charset="-122"/>
              </a:defRPr>
            </a:lvl3pPr>
            <a:lvl4pPr marL="2535238" indent="-381000">
              <a:spcBef>
                <a:spcPct val="0"/>
              </a:spcBef>
              <a:defRPr>
                <a:solidFill>
                  <a:schemeClr val="tx1"/>
                </a:solidFill>
                <a:latin typeface="Arial" panose="020B0604020202020204" pitchFamily="34" charset="0"/>
                <a:ea typeface="宋体" panose="02010600030101010101" pitchFamily="2" charset="-122"/>
              </a:defRPr>
            </a:lvl4pPr>
            <a:lvl5pPr marL="3095625" indent="-381000">
              <a:spcBef>
                <a:spcPct val="0"/>
              </a:spcBef>
              <a:defRPr>
                <a:solidFill>
                  <a:schemeClr val="tx1"/>
                </a:solidFill>
                <a:latin typeface="Arial" panose="020B0604020202020204" pitchFamily="34" charset="0"/>
                <a:ea typeface="宋体" panose="02010600030101010101" pitchFamily="2" charset="-122"/>
              </a:defRPr>
            </a:lvl5pPr>
            <a:lvl6pPr marL="3552825" indent="-381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4010025" indent="-381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4467225" indent="-381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924425" indent="-381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ct val="80000"/>
              </a:lnSpc>
              <a:spcBef>
                <a:spcPct val="20000"/>
              </a:spcBef>
              <a:buClr>
                <a:schemeClr val="hlink"/>
              </a:buClr>
              <a:buSzPct val="75000"/>
            </a:pPr>
            <a:r>
              <a:rPr lang="en-US" altLang="zh-CN" sz="2400" dirty="0">
                <a:latin typeface="宋体" panose="02010600030101010101" pitchFamily="2" charset="-122"/>
              </a:rPr>
              <a:t>-</a:t>
            </a:r>
            <a:r>
              <a:rPr lang="zh-CN" altLang="en-US" sz="2400" dirty="0">
                <a:latin typeface="宋体" panose="02010600030101010101" pitchFamily="2" charset="-122"/>
              </a:rPr>
              <a:t>例： </a:t>
            </a:r>
          </a:p>
          <a:p>
            <a:pPr lvl="1">
              <a:lnSpc>
                <a:spcPct val="80000"/>
              </a:lnSpc>
              <a:spcBef>
                <a:spcPct val="20000"/>
              </a:spcBef>
              <a:buClr>
                <a:schemeClr val="hlink"/>
              </a:buClr>
              <a:buSzPct val="70000"/>
              <a:buFont typeface="Wingdings" panose="05000000000000000000" pitchFamily="2" charset="2"/>
              <a:buChar char="ü"/>
            </a:pPr>
            <a:r>
              <a:rPr lang="zh-CN" altLang="en-US" sz="2400" dirty="0">
                <a:latin typeface="宋体" panose="02010600030101010101" pitchFamily="2" charset="-122"/>
              </a:rPr>
              <a:t>抛一枚硬币，观察试验结果；</a:t>
            </a:r>
          </a:p>
          <a:p>
            <a:pPr lvl="1">
              <a:lnSpc>
                <a:spcPct val="80000"/>
              </a:lnSpc>
              <a:spcBef>
                <a:spcPct val="20000"/>
              </a:spcBef>
              <a:buClr>
                <a:schemeClr val="hlink"/>
              </a:buClr>
              <a:buSzPct val="70000"/>
              <a:buFont typeface="Wingdings" panose="05000000000000000000" pitchFamily="2" charset="2"/>
              <a:buChar char="ü"/>
            </a:pPr>
            <a:r>
              <a:rPr lang="zh-CN" altLang="en-US" sz="2400" dirty="0">
                <a:latin typeface="宋体" panose="02010600030101010101" pitchFamily="2" charset="-122"/>
              </a:rPr>
              <a:t>对某路公交车某停靠站登记下车人数；</a:t>
            </a:r>
          </a:p>
          <a:p>
            <a:pPr lvl="1">
              <a:lnSpc>
                <a:spcPct val="80000"/>
              </a:lnSpc>
              <a:spcBef>
                <a:spcPct val="20000"/>
              </a:spcBef>
              <a:buClr>
                <a:schemeClr val="hlink"/>
              </a:buClr>
              <a:buSzPct val="70000"/>
              <a:buFont typeface="Wingdings" panose="05000000000000000000" pitchFamily="2" charset="2"/>
              <a:buChar char="ü"/>
            </a:pPr>
            <a:r>
              <a:rPr lang="zh-CN" altLang="en-US" sz="2400" dirty="0">
                <a:latin typeface="宋体" panose="02010600030101010101" pitchFamily="2" charset="-122"/>
              </a:rPr>
              <a:t>对听课人数进行一次登记；</a:t>
            </a:r>
            <a:endParaRPr lang="zh-CN" altLang="en-US" sz="2400" b="1" dirty="0">
              <a:latin typeface="宋体" panose="02010600030101010101" pitchFamily="2" charset="-122"/>
            </a:endParaRPr>
          </a:p>
        </p:txBody>
      </p:sp>
    </p:spTree>
    <p:extLst>
      <p:ext uri="{BB962C8B-B14F-4D97-AF65-F5344CB8AC3E}">
        <p14:creationId xmlns:p14="http://schemas.microsoft.com/office/powerpoint/2010/main" val="54196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E55E40-6005-47E3-9661-93CCF2E5764F}"/>
              </a:ext>
            </a:extLst>
          </p:cNvPr>
          <p:cNvSpPr>
            <a:spLocks noGrp="1"/>
          </p:cNvSpPr>
          <p:nvPr>
            <p:ph type="title"/>
          </p:nvPr>
        </p:nvSpPr>
        <p:spPr/>
        <p:txBody>
          <a:bodyPr/>
          <a:lstStyle/>
          <a:p>
            <a:r>
              <a:rPr lang="en-US" altLang="zh-CN" dirty="0"/>
              <a:t>3.4-3</a:t>
            </a:r>
            <a:r>
              <a:rPr kumimoji="1" lang="zh-CN" altLang="en-US" dirty="0">
                <a:latin typeface="楷体_GB2312" pitchFamily="49" charset="-122"/>
                <a:ea typeface="楷体_GB2312" pitchFamily="49" charset="-122"/>
              </a:rPr>
              <a:t>离散型随机变量及其</a:t>
            </a:r>
            <a:r>
              <a:rPr lang="zh-CN" altLang="en-US" dirty="0">
                <a:latin typeface="楷体_GB2312" pitchFamily="49" charset="-122"/>
                <a:ea typeface="楷体_GB2312" pitchFamily="49" charset="-122"/>
              </a:rPr>
              <a:t>分布</a:t>
            </a:r>
            <a:endParaRPr lang="zh-CN" altLang="en-US" dirty="0"/>
          </a:p>
        </p:txBody>
      </p:sp>
      <p:sp>
        <p:nvSpPr>
          <p:cNvPr id="3" name="内容占位符 2">
            <a:extLst>
              <a:ext uri="{FF2B5EF4-FFF2-40B4-BE49-F238E27FC236}">
                <a16:creationId xmlns:a16="http://schemas.microsoft.com/office/drawing/2014/main" id="{8855A059-D3B5-4E38-978C-5E1C87B97F58}"/>
              </a:ext>
            </a:extLst>
          </p:cNvPr>
          <p:cNvSpPr>
            <a:spLocks noGrp="1"/>
          </p:cNvSpPr>
          <p:nvPr>
            <p:ph idx="1"/>
          </p:nvPr>
        </p:nvSpPr>
        <p:spPr/>
        <p:txBody>
          <a:bodyPr/>
          <a:lstStyle/>
          <a:p>
            <a:r>
              <a:rPr lang="zh-CN" altLang="en-US" sz="2800" dirty="0"/>
              <a:t>概率分布</a:t>
            </a:r>
          </a:p>
        </p:txBody>
      </p:sp>
      <p:sp>
        <p:nvSpPr>
          <p:cNvPr id="4" name="灯片编号占位符 5">
            <a:extLst>
              <a:ext uri="{FF2B5EF4-FFF2-40B4-BE49-F238E27FC236}">
                <a16:creationId xmlns:a16="http://schemas.microsoft.com/office/drawing/2014/main" id="{3B991943-6CFA-4154-8B5A-EBBFDA265057}"/>
              </a:ext>
            </a:extLst>
          </p:cNvPr>
          <p:cNvSpPr txBox="1">
            <a:spLocks/>
          </p:cNvSpPr>
          <p:nvPr/>
        </p:nvSpPr>
        <p:spPr>
          <a:xfrm>
            <a:off x="6553200" y="6019800"/>
            <a:ext cx="2289175" cy="476250"/>
          </a:xfrm>
          <a:prstGeom prst="rect">
            <a:avLst/>
          </a:prstGeom>
        </p:spPr>
        <p:txBody>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701C2A6F-1991-42A0-96DD-597258F61F9E}" type="slidenum">
              <a:rPr lang="en-US" altLang="zh-CN" smtClean="0"/>
              <a:pPr/>
              <a:t>90</a:t>
            </a:fld>
            <a:endParaRPr lang="en-US" altLang="zh-CN"/>
          </a:p>
        </p:txBody>
      </p:sp>
      <p:sp>
        <p:nvSpPr>
          <p:cNvPr id="5" name="Text Box 4">
            <a:extLst>
              <a:ext uri="{FF2B5EF4-FFF2-40B4-BE49-F238E27FC236}">
                <a16:creationId xmlns:a16="http://schemas.microsoft.com/office/drawing/2014/main" id="{D604120D-8C9F-4B91-B824-47F40353DC3E}"/>
              </a:ext>
            </a:extLst>
          </p:cNvPr>
          <p:cNvSpPr txBox="1">
            <a:spLocks noChangeArrowheads="1"/>
          </p:cNvSpPr>
          <p:nvPr/>
        </p:nvSpPr>
        <p:spPr bwMode="auto">
          <a:xfrm>
            <a:off x="457200" y="914400"/>
            <a:ext cx="78486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FF0000"/>
                </a:solidFill>
                <a:latin typeface="楷体_GB2312" pitchFamily="49" charset="-122"/>
                <a:ea typeface="楷体_GB2312" pitchFamily="49" charset="-122"/>
              </a:rPr>
              <a:t>定义</a:t>
            </a:r>
            <a:r>
              <a:rPr kumimoji="1" lang="zh-CN" altLang="en-US" sz="2800" b="1" dirty="0">
                <a:latin typeface="楷体_GB2312" pitchFamily="49" charset="-122"/>
                <a:ea typeface="楷体_GB2312" pitchFamily="49" charset="-122"/>
              </a:rPr>
              <a:t> </a:t>
            </a:r>
            <a:r>
              <a:rPr kumimoji="1" lang="zh-CN" altLang="en-US" sz="2800" b="1" dirty="0">
                <a:solidFill>
                  <a:srgbClr val="000000"/>
                </a:solidFill>
                <a:latin typeface="楷体_GB2312" pitchFamily="49" charset="-122"/>
                <a:ea typeface="楷体_GB2312" pitchFamily="49" charset="-122"/>
              </a:rPr>
              <a:t>设离散型随机变量</a:t>
            </a:r>
            <a:r>
              <a:rPr kumimoji="1" lang="en-US" altLang="zh-CN" sz="2800" b="1" i="1" dirty="0">
                <a:solidFill>
                  <a:srgbClr val="000000"/>
                </a:solidFill>
                <a:ea typeface="楷体_GB2312" pitchFamily="49" charset="-122"/>
              </a:rPr>
              <a:t>X </a:t>
            </a:r>
            <a:r>
              <a:rPr kumimoji="1" lang="zh-CN" altLang="en-US" sz="2800" b="1" dirty="0">
                <a:solidFill>
                  <a:srgbClr val="000000"/>
                </a:solidFill>
                <a:latin typeface="楷体_GB2312" pitchFamily="49" charset="-122"/>
                <a:ea typeface="楷体_GB2312" pitchFamily="49" charset="-122"/>
              </a:rPr>
              <a:t>所有可能取的值为</a:t>
            </a:r>
            <a:r>
              <a:rPr kumimoji="1" lang="en-US" altLang="zh-CN" sz="2800" b="1" i="1" dirty="0">
                <a:solidFill>
                  <a:srgbClr val="000000"/>
                </a:solidFill>
                <a:ea typeface="楷体_GB2312" pitchFamily="49" charset="-122"/>
              </a:rPr>
              <a:t>x</a:t>
            </a:r>
            <a:r>
              <a:rPr kumimoji="1" lang="en-US" altLang="zh-CN" sz="2800" b="1" baseline="-25000" dirty="0">
                <a:solidFill>
                  <a:srgbClr val="000000"/>
                </a:solidFill>
                <a:ea typeface="楷体_GB2312" pitchFamily="49" charset="-122"/>
              </a:rPr>
              <a:t>1</a:t>
            </a:r>
            <a:r>
              <a:rPr kumimoji="1" lang="en-US" altLang="zh-CN" sz="2800" b="1" dirty="0">
                <a:solidFill>
                  <a:srgbClr val="000000"/>
                </a:solidFill>
                <a:latin typeface="楷体_GB2312" pitchFamily="49" charset="-122"/>
                <a:ea typeface="楷体_GB2312" pitchFamily="49" charset="-122"/>
              </a:rPr>
              <a:t>, </a:t>
            </a:r>
            <a:r>
              <a:rPr kumimoji="1" lang="en-US" altLang="zh-CN" sz="2800" b="1" i="1" dirty="0">
                <a:solidFill>
                  <a:srgbClr val="000000"/>
                </a:solidFill>
                <a:ea typeface="楷体_GB2312" pitchFamily="49" charset="-122"/>
              </a:rPr>
              <a:t>x</a:t>
            </a:r>
            <a:r>
              <a:rPr kumimoji="1" lang="en-US" altLang="zh-CN" sz="2800" b="1" baseline="-25000" dirty="0">
                <a:solidFill>
                  <a:srgbClr val="000000"/>
                </a:solidFill>
                <a:ea typeface="楷体_GB2312" pitchFamily="49" charset="-122"/>
              </a:rPr>
              <a:t>2</a:t>
            </a:r>
            <a:r>
              <a:rPr kumimoji="1" lang="en-US" altLang="zh-CN" sz="2800" b="1" dirty="0">
                <a:solidFill>
                  <a:srgbClr val="000000"/>
                </a:solidFill>
                <a:ea typeface="楷体_GB2312" pitchFamily="49" charset="-122"/>
              </a:rPr>
              <a:t>,…, </a:t>
            </a:r>
            <a:r>
              <a:rPr kumimoji="1" lang="en-US" altLang="zh-CN" sz="2800" b="1" i="1" dirty="0">
                <a:solidFill>
                  <a:srgbClr val="000000"/>
                </a:solidFill>
                <a:ea typeface="楷体_GB2312" pitchFamily="49" charset="-122"/>
              </a:rPr>
              <a:t>x</a:t>
            </a:r>
            <a:r>
              <a:rPr kumimoji="1" lang="en-US" altLang="zh-CN" sz="2800" b="1" i="1" baseline="-25000" dirty="0">
                <a:solidFill>
                  <a:srgbClr val="000000"/>
                </a:solidFill>
                <a:ea typeface="楷体_GB2312" pitchFamily="49" charset="-122"/>
              </a:rPr>
              <a:t>i </a:t>
            </a:r>
            <a:r>
              <a:rPr kumimoji="1" lang="en-US" altLang="zh-CN" sz="2800" b="1" dirty="0">
                <a:solidFill>
                  <a:srgbClr val="000000"/>
                </a:solidFill>
                <a:ea typeface="楷体_GB2312" pitchFamily="49" charset="-122"/>
              </a:rPr>
              <a:t>,…,     </a:t>
            </a:r>
            <a:r>
              <a:rPr kumimoji="1" lang="en-US" altLang="zh-CN" sz="2800" b="1" i="1" dirty="0">
                <a:solidFill>
                  <a:srgbClr val="000000"/>
                </a:solidFill>
                <a:ea typeface="楷体_GB2312" pitchFamily="49" charset="-122"/>
              </a:rPr>
              <a:t>X</a:t>
            </a:r>
            <a:r>
              <a:rPr kumimoji="1" lang="en-US" altLang="zh-CN" sz="2800" b="1" i="1" dirty="0">
                <a:solidFill>
                  <a:srgbClr val="000000"/>
                </a:solidFill>
                <a:latin typeface="楷体_GB2312" pitchFamily="49" charset="-122"/>
                <a:ea typeface="楷体_GB2312" pitchFamily="49" charset="-122"/>
              </a:rPr>
              <a:t> </a:t>
            </a:r>
            <a:r>
              <a:rPr kumimoji="1" lang="zh-CN" altLang="en-US" sz="2800" b="1" dirty="0">
                <a:solidFill>
                  <a:srgbClr val="000000"/>
                </a:solidFill>
                <a:latin typeface="楷体_GB2312" pitchFamily="49" charset="-122"/>
                <a:ea typeface="楷体_GB2312" pitchFamily="49" charset="-122"/>
              </a:rPr>
              <a:t>取可能值 </a:t>
            </a:r>
            <a:r>
              <a:rPr kumimoji="1" lang="en-US" altLang="zh-CN" sz="2800" b="1" i="1" dirty="0">
                <a:solidFill>
                  <a:srgbClr val="000000"/>
                </a:solidFill>
                <a:ea typeface="楷体_GB2312" pitchFamily="49" charset="-122"/>
              </a:rPr>
              <a:t>x</a:t>
            </a:r>
            <a:r>
              <a:rPr kumimoji="1" lang="en-US" altLang="zh-CN" sz="2800" b="1" i="1" baseline="-25000" dirty="0">
                <a:solidFill>
                  <a:srgbClr val="000000"/>
                </a:solidFill>
                <a:ea typeface="楷体_GB2312" pitchFamily="49" charset="-122"/>
              </a:rPr>
              <a:t>i </a:t>
            </a:r>
            <a:r>
              <a:rPr kumimoji="1" lang="zh-CN" altLang="en-US" sz="2800" b="1" dirty="0">
                <a:solidFill>
                  <a:srgbClr val="000000"/>
                </a:solidFill>
                <a:latin typeface="楷体_GB2312" pitchFamily="49" charset="-122"/>
                <a:ea typeface="楷体_GB2312" pitchFamily="49" charset="-122"/>
              </a:rPr>
              <a:t>的概率 </a:t>
            </a:r>
            <a:r>
              <a:rPr kumimoji="1" lang="en-US" altLang="zh-CN" sz="2800" b="1" i="1" dirty="0">
                <a:solidFill>
                  <a:srgbClr val="000000"/>
                </a:solidFill>
                <a:ea typeface="楷体_GB2312" pitchFamily="49" charset="-122"/>
              </a:rPr>
              <a:t>p</a:t>
            </a:r>
            <a:r>
              <a:rPr kumimoji="1" lang="en-US" altLang="zh-CN" sz="2800" b="1" i="1" baseline="-25000" dirty="0">
                <a:solidFill>
                  <a:srgbClr val="000000"/>
                </a:solidFill>
                <a:ea typeface="楷体_GB2312" pitchFamily="49" charset="-122"/>
              </a:rPr>
              <a:t>i</a:t>
            </a:r>
            <a:r>
              <a:rPr kumimoji="1" lang="en-US" altLang="zh-CN" sz="2800" b="1" i="1" baseline="-25000" dirty="0">
                <a:solidFill>
                  <a:srgbClr val="000000"/>
                </a:solidFill>
                <a:latin typeface="楷体_GB2312" pitchFamily="49" charset="-122"/>
                <a:ea typeface="楷体_GB2312" pitchFamily="49" charset="-122"/>
              </a:rPr>
              <a:t> </a:t>
            </a:r>
            <a:r>
              <a:rPr kumimoji="1" lang="en-US" altLang="zh-CN" sz="2800" b="1" dirty="0">
                <a:solidFill>
                  <a:srgbClr val="000000"/>
                </a:solidFill>
                <a:latin typeface="楷体_GB2312" pitchFamily="49" charset="-122"/>
                <a:ea typeface="楷体_GB2312" pitchFamily="49" charset="-122"/>
              </a:rPr>
              <a:t>,</a:t>
            </a:r>
            <a:r>
              <a:rPr kumimoji="1" lang="zh-CN" altLang="en-US" sz="2800" b="1" dirty="0">
                <a:solidFill>
                  <a:srgbClr val="000000"/>
                </a:solidFill>
                <a:latin typeface="楷体_GB2312" pitchFamily="49" charset="-122"/>
                <a:ea typeface="楷体_GB2312" pitchFamily="49" charset="-122"/>
              </a:rPr>
              <a:t>即</a:t>
            </a:r>
          </a:p>
          <a:p>
            <a:r>
              <a:rPr kumimoji="1" lang="zh-CN" altLang="en-US" sz="2800" b="1" i="1" dirty="0">
                <a:solidFill>
                  <a:srgbClr val="000000"/>
                </a:solidFill>
                <a:ea typeface="楷体_GB2312" pitchFamily="49" charset="-122"/>
              </a:rPr>
              <a:t>                       </a:t>
            </a:r>
            <a:r>
              <a:rPr kumimoji="1" lang="en-US" altLang="zh-CN" sz="2800" b="1" i="1" dirty="0">
                <a:solidFill>
                  <a:srgbClr val="000000"/>
                </a:solidFill>
                <a:ea typeface="楷体_GB2312" pitchFamily="49" charset="-122"/>
              </a:rPr>
              <a:t>P</a:t>
            </a:r>
            <a:r>
              <a:rPr kumimoji="1" lang="en-US" altLang="zh-CN" sz="2800" b="1" dirty="0">
                <a:solidFill>
                  <a:srgbClr val="000000"/>
                </a:solidFill>
                <a:ea typeface="楷体_GB2312" pitchFamily="49" charset="-122"/>
              </a:rPr>
              <a:t>(</a:t>
            </a:r>
            <a:r>
              <a:rPr kumimoji="1" lang="en-US" altLang="zh-CN" sz="2800" b="1" i="1" dirty="0">
                <a:solidFill>
                  <a:srgbClr val="000000"/>
                </a:solidFill>
                <a:ea typeface="楷体_GB2312" pitchFamily="49" charset="-122"/>
              </a:rPr>
              <a:t>X</a:t>
            </a:r>
            <a:r>
              <a:rPr kumimoji="1" lang="en-US" altLang="zh-CN" sz="2800" b="1" dirty="0">
                <a:solidFill>
                  <a:srgbClr val="000000"/>
                </a:solidFill>
                <a:ea typeface="楷体_GB2312" pitchFamily="49" charset="-122"/>
              </a:rPr>
              <a:t>=</a:t>
            </a:r>
            <a:r>
              <a:rPr kumimoji="1" lang="en-US" altLang="zh-CN" sz="2800" b="1" i="1" dirty="0">
                <a:solidFill>
                  <a:srgbClr val="000000"/>
                </a:solidFill>
                <a:ea typeface="楷体_GB2312" pitchFamily="49" charset="-122"/>
              </a:rPr>
              <a:t>x</a:t>
            </a:r>
            <a:r>
              <a:rPr kumimoji="1" lang="en-US" altLang="zh-CN" sz="2800" b="1" i="1" baseline="-25000" dirty="0">
                <a:solidFill>
                  <a:srgbClr val="000000"/>
                </a:solidFill>
                <a:ea typeface="楷体_GB2312" pitchFamily="49" charset="-122"/>
              </a:rPr>
              <a:t>i</a:t>
            </a:r>
            <a:r>
              <a:rPr kumimoji="1" lang="en-US" altLang="zh-CN" sz="2800" b="1" dirty="0">
                <a:solidFill>
                  <a:srgbClr val="000000"/>
                </a:solidFill>
                <a:ea typeface="楷体_GB2312" pitchFamily="49" charset="-122"/>
              </a:rPr>
              <a:t>) = </a:t>
            </a:r>
            <a:r>
              <a:rPr kumimoji="1" lang="en-US" altLang="zh-CN" sz="2800" b="1" i="1" dirty="0">
                <a:solidFill>
                  <a:srgbClr val="000000"/>
                </a:solidFill>
                <a:ea typeface="楷体_GB2312" pitchFamily="49" charset="-122"/>
              </a:rPr>
              <a:t>p</a:t>
            </a:r>
            <a:r>
              <a:rPr kumimoji="1" lang="en-US" altLang="zh-CN" sz="2800" b="1" i="1" baseline="-25000" dirty="0">
                <a:solidFill>
                  <a:srgbClr val="000000"/>
                </a:solidFill>
                <a:ea typeface="楷体_GB2312" pitchFamily="49" charset="-122"/>
              </a:rPr>
              <a:t>i</a:t>
            </a:r>
            <a:r>
              <a:rPr kumimoji="1" lang="en-US" altLang="zh-CN" sz="2800" b="1" dirty="0">
                <a:solidFill>
                  <a:srgbClr val="000000"/>
                </a:solidFill>
                <a:ea typeface="楷体_GB2312" pitchFamily="49" charset="-122"/>
              </a:rPr>
              <a:t>  (</a:t>
            </a:r>
            <a:r>
              <a:rPr kumimoji="1" lang="en-US" altLang="zh-CN" sz="2800" b="1" i="1" dirty="0" err="1">
                <a:solidFill>
                  <a:srgbClr val="000000"/>
                </a:solidFill>
                <a:ea typeface="楷体_GB2312" pitchFamily="49" charset="-122"/>
              </a:rPr>
              <a:t>i</a:t>
            </a:r>
            <a:r>
              <a:rPr kumimoji="1" lang="en-US" altLang="zh-CN" sz="2800" b="1" dirty="0">
                <a:solidFill>
                  <a:srgbClr val="000000"/>
                </a:solidFill>
                <a:ea typeface="楷体_GB2312" pitchFamily="49" charset="-122"/>
              </a:rPr>
              <a:t>=1,2,…)</a:t>
            </a:r>
          </a:p>
          <a:p>
            <a:r>
              <a:rPr kumimoji="1" lang="zh-CN" altLang="en-US" sz="2800" b="1" dirty="0">
                <a:solidFill>
                  <a:srgbClr val="000000"/>
                </a:solidFill>
                <a:latin typeface="楷体_GB2312" pitchFamily="49" charset="-122"/>
                <a:ea typeface="楷体_GB2312" pitchFamily="49" charset="-122"/>
              </a:rPr>
              <a:t>则称该式为离散型随机变量</a:t>
            </a:r>
            <a:r>
              <a:rPr kumimoji="1" lang="en-US" altLang="zh-CN" sz="2800" b="1" i="1" dirty="0">
                <a:solidFill>
                  <a:srgbClr val="000000"/>
                </a:solidFill>
                <a:ea typeface="楷体_GB2312" pitchFamily="49" charset="-122"/>
              </a:rPr>
              <a:t>X</a:t>
            </a:r>
            <a:r>
              <a:rPr kumimoji="1" lang="en-US" altLang="zh-CN" sz="2800" b="1" i="1" dirty="0">
                <a:solidFill>
                  <a:srgbClr val="000000"/>
                </a:solidFill>
                <a:latin typeface="楷体_GB2312" pitchFamily="49" charset="-122"/>
                <a:ea typeface="楷体_GB2312" pitchFamily="49" charset="-122"/>
              </a:rPr>
              <a:t> </a:t>
            </a:r>
            <a:r>
              <a:rPr kumimoji="1" lang="zh-CN" altLang="en-US" sz="2800" b="1" dirty="0">
                <a:solidFill>
                  <a:srgbClr val="000000"/>
                </a:solidFill>
                <a:latin typeface="楷体_GB2312" pitchFamily="49" charset="-122"/>
                <a:ea typeface="楷体_GB2312" pitchFamily="49" charset="-122"/>
              </a:rPr>
              <a:t>的</a:t>
            </a:r>
            <a:r>
              <a:rPr kumimoji="1" lang="zh-CN" altLang="en-US" sz="2800" b="1" dirty="0">
                <a:solidFill>
                  <a:srgbClr val="FF0000"/>
                </a:solidFill>
                <a:latin typeface="楷体_GB2312" pitchFamily="49" charset="-122"/>
                <a:ea typeface="楷体_GB2312" pitchFamily="49" charset="-122"/>
              </a:rPr>
              <a:t>概率分布</a:t>
            </a:r>
            <a:r>
              <a:rPr kumimoji="1" lang="zh-CN" altLang="en-US" sz="2800" b="1" dirty="0">
                <a:latin typeface="楷体_GB2312" pitchFamily="49" charset="-122"/>
                <a:ea typeface="楷体_GB2312" pitchFamily="49" charset="-122"/>
              </a:rPr>
              <a:t>，简称</a:t>
            </a:r>
            <a:r>
              <a:rPr kumimoji="1" lang="zh-CN" altLang="en-US" sz="2800" b="1" dirty="0">
                <a:solidFill>
                  <a:srgbClr val="FF0000"/>
                </a:solidFill>
                <a:latin typeface="楷体_GB2312" pitchFamily="49" charset="-122"/>
                <a:ea typeface="楷体_GB2312" pitchFamily="49" charset="-122"/>
              </a:rPr>
              <a:t>分布或分布律</a:t>
            </a:r>
            <a:r>
              <a:rPr kumimoji="1" lang="en-US" altLang="zh-CN" sz="2800" b="1" dirty="0">
                <a:solidFill>
                  <a:srgbClr val="000000"/>
                </a:solidFill>
                <a:latin typeface="楷体_GB2312" pitchFamily="49" charset="-122"/>
                <a:ea typeface="楷体_GB2312" pitchFamily="49" charset="-122"/>
              </a:rPr>
              <a:t>.</a:t>
            </a:r>
            <a:endParaRPr kumimoji="1" lang="en-US" altLang="zh-CN" sz="2800" b="1" dirty="0">
              <a:latin typeface="楷体_GB2312" pitchFamily="49" charset="-122"/>
              <a:ea typeface="楷体_GB2312" pitchFamily="49" charset="-122"/>
            </a:endParaRPr>
          </a:p>
        </p:txBody>
      </p:sp>
      <p:grpSp>
        <p:nvGrpSpPr>
          <p:cNvPr id="6" name="Group 26">
            <a:extLst>
              <a:ext uri="{FF2B5EF4-FFF2-40B4-BE49-F238E27FC236}">
                <a16:creationId xmlns:a16="http://schemas.microsoft.com/office/drawing/2014/main" id="{BC3476FE-9419-483B-9A99-515255A3F3CB}"/>
              </a:ext>
            </a:extLst>
          </p:cNvPr>
          <p:cNvGrpSpPr>
            <a:grpSpLocks/>
          </p:cNvGrpSpPr>
          <p:nvPr/>
        </p:nvGrpSpPr>
        <p:grpSpPr bwMode="auto">
          <a:xfrm>
            <a:off x="1828800" y="3810000"/>
            <a:ext cx="6096000" cy="1412875"/>
            <a:chOff x="1152" y="2400"/>
            <a:chExt cx="3840" cy="890"/>
          </a:xfrm>
        </p:grpSpPr>
        <p:sp>
          <p:nvSpPr>
            <p:cNvPr id="7" name="Line 6">
              <a:extLst>
                <a:ext uri="{FF2B5EF4-FFF2-40B4-BE49-F238E27FC236}">
                  <a16:creationId xmlns:a16="http://schemas.microsoft.com/office/drawing/2014/main" id="{01E77F39-2657-4C2F-9190-F1255678B4AB}"/>
                </a:ext>
              </a:extLst>
            </p:cNvPr>
            <p:cNvSpPr>
              <a:spLocks noChangeShapeType="1"/>
            </p:cNvSpPr>
            <p:nvPr/>
          </p:nvSpPr>
          <p:spPr bwMode="auto">
            <a:xfrm>
              <a:off x="1152" y="2832"/>
              <a:ext cx="3840" cy="0"/>
            </a:xfrm>
            <a:prstGeom prst="line">
              <a:avLst/>
            </a:prstGeom>
            <a:noFill/>
            <a:ln w="2857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 name="Line 7">
              <a:extLst>
                <a:ext uri="{FF2B5EF4-FFF2-40B4-BE49-F238E27FC236}">
                  <a16:creationId xmlns:a16="http://schemas.microsoft.com/office/drawing/2014/main" id="{11BA77DC-79B5-47ED-89B8-740552021244}"/>
                </a:ext>
              </a:extLst>
            </p:cNvPr>
            <p:cNvSpPr>
              <a:spLocks noChangeShapeType="1"/>
            </p:cNvSpPr>
            <p:nvPr/>
          </p:nvSpPr>
          <p:spPr bwMode="auto">
            <a:xfrm>
              <a:off x="1824" y="2496"/>
              <a:ext cx="0" cy="672"/>
            </a:xfrm>
            <a:prstGeom prst="line">
              <a:avLst/>
            </a:prstGeom>
            <a:noFill/>
            <a:ln w="2857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 name="Text Box 8">
              <a:extLst>
                <a:ext uri="{FF2B5EF4-FFF2-40B4-BE49-F238E27FC236}">
                  <a16:creationId xmlns:a16="http://schemas.microsoft.com/office/drawing/2014/main" id="{060D0AC2-1083-470F-ABD0-C3078C527620}"/>
                </a:ext>
              </a:extLst>
            </p:cNvPr>
            <p:cNvSpPr txBox="1">
              <a:spLocks noChangeArrowheads="1"/>
            </p:cNvSpPr>
            <p:nvPr/>
          </p:nvSpPr>
          <p:spPr bwMode="auto">
            <a:xfrm>
              <a:off x="1344" y="2428"/>
              <a:ext cx="288" cy="41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i="1">
                  <a:ea typeface="楷体_GB2312" pitchFamily="49" charset="-122"/>
                </a:rPr>
                <a:t>X</a:t>
              </a:r>
              <a:r>
                <a:rPr kumimoji="1" lang="en-US" altLang="zh-CN" sz="3600" i="1">
                  <a:ea typeface="楷体_GB2312" pitchFamily="49" charset="-122"/>
                </a:rPr>
                <a:t>       </a:t>
              </a:r>
            </a:p>
          </p:txBody>
        </p:sp>
        <p:graphicFrame>
          <p:nvGraphicFramePr>
            <p:cNvPr id="10" name="Object 9">
              <a:extLst>
                <a:ext uri="{FF2B5EF4-FFF2-40B4-BE49-F238E27FC236}">
                  <a16:creationId xmlns:a16="http://schemas.microsoft.com/office/drawing/2014/main" id="{3E499FA2-408D-4674-BAC0-932E3CCF387E}"/>
                </a:ext>
              </a:extLst>
            </p:cNvPr>
            <p:cNvGraphicFramePr>
              <a:graphicFrameLocks noChangeAspect="1"/>
            </p:cNvGraphicFramePr>
            <p:nvPr/>
          </p:nvGraphicFramePr>
          <p:xfrm>
            <a:off x="2197" y="2400"/>
            <a:ext cx="2571" cy="399"/>
          </p:xfrm>
          <a:graphic>
            <a:graphicData uri="http://schemas.openxmlformats.org/presentationml/2006/ole">
              <mc:AlternateContent xmlns:mc="http://schemas.openxmlformats.org/markup-compatibility/2006">
                <mc:Choice xmlns:v="urn:schemas-microsoft-com:vml" Requires="v">
                  <p:oleObj spid="_x0000_s45378" name="公式" r:id="rId4" imgW="1384200" imgH="228600" progId="Equation.3">
                    <p:embed/>
                  </p:oleObj>
                </mc:Choice>
                <mc:Fallback>
                  <p:oleObj name="公式" r:id="rId4" imgW="1384200" imgH="228600" progId="Equation.3">
                    <p:embed/>
                    <p:pic>
                      <p:nvPicPr>
                        <p:cNvPr id="176137" name="Object 9">
                          <a:extLst>
                            <a:ext uri="{FF2B5EF4-FFF2-40B4-BE49-F238E27FC236}">
                              <a16:creationId xmlns:a16="http://schemas.microsoft.com/office/drawing/2014/main" id="{841A890B-6C8F-4026-988F-4F92736FA5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7" y="2400"/>
                          <a:ext cx="2571" cy="399"/>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10">
              <a:extLst>
                <a:ext uri="{FF2B5EF4-FFF2-40B4-BE49-F238E27FC236}">
                  <a16:creationId xmlns:a16="http://schemas.microsoft.com/office/drawing/2014/main" id="{1F8CEFF4-6FBB-44DF-A900-7DA58B5D6D90}"/>
                </a:ext>
              </a:extLst>
            </p:cNvPr>
            <p:cNvSpPr txBox="1">
              <a:spLocks noChangeArrowheads="1"/>
            </p:cNvSpPr>
            <p:nvPr/>
          </p:nvSpPr>
          <p:spPr bwMode="auto">
            <a:xfrm>
              <a:off x="1296" y="2880"/>
              <a:ext cx="336" cy="41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i="1">
                  <a:ea typeface="楷体_GB2312" pitchFamily="49" charset="-122"/>
                </a:rPr>
                <a:t>P</a:t>
              </a:r>
              <a:r>
                <a:rPr kumimoji="1" lang="en-US" altLang="zh-CN" sz="3600" b="1" i="1">
                  <a:ea typeface="楷体_GB2312" pitchFamily="49" charset="-122"/>
                </a:rPr>
                <a:t> </a:t>
              </a:r>
              <a:r>
                <a:rPr kumimoji="1" lang="en-US" altLang="zh-CN" sz="3600" i="1">
                  <a:ea typeface="楷体_GB2312" pitchFamily="49" charset="-122"/>
                </a:rPr>
                <a:t>      </a:t>
              </a:r>
            </a:p>
          </p:txBody>
        </p:sp>
        <p:graphicFrame>
          <p:nvGraphicFramePr>
            <p:cNvPr id="12" name="Object 11">
              <a:extLst>
                <a:ext uri="{FF2B5EF4-FFF2-40B4-BE49-F238E27FC236}">
                  <a16:creationId xmlns:a16="http://schemas.microsoft.com/office/drawing/2014/main" id="{E45AF4E4-B6C0-4F3B-B634-C1FD158B5470}"/>
                </a:ext>
              </a:extLst>
            </p:cNvPr>
            <p:cNvGraphicFramePr>
              <a:graphicFrameLocks noChangeAspect="1"/>
            </p:cNvGraphicFramePr>
            <p:nvPr/>
          </p:nvGraphicFramePr>
          <p:xfrm>
            <a:off x="2185" y="2817"/>
            <a:ext cx="2595" cy="399"/>
          </p:xfrm>
          <a:graphic>
            <a:graphicData uri="http://schemas.openxmlformats.org/presentationml/2006/ole">
              <mc:AlternateContent xmlns:mc="http://schemas.openxmlformats.org/markup-compatibility/2006">
                <mc:Choice xmlns:v="urn:schemas-microsoft-com:vml" Requires="v">
                  <p:oleObj spid="_x0000_s45379" name="公式" r:id="rId6" imgW="1396800" imgH="228600" progId="Equation.3">
                    <p:embed/>
                  </p:oleObj>
                </mc:Choice>
                <mc:Fallback>
                  <p:oleObj name="公式" r:id="rId6" imgW="1396800" imgH="228600" progId="Equation.3">
                    <p:embed/>
                    <p:pic>
                      <p:nvPicPr>
                        <p:cNvPr id="176139" name="Object 11">
                          <a:extLst>
                            <a:ext uri="{FF2B5EF4-FFF2-40B4-BE49-F238E27FC236}">
                              <a16:creationId xmlns:a16="http://schemas.microsoft.com/office/drawing/2014/main" id="{5D837EC3-88C4-4206-9480-CA3019676C7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85" y="2817"/>
                          <a:ext cx="2595" cy="399"/>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3" name="Text Box 12">
            <a:extLst>
              <a:ext uri="{FF2B5EF4-FFF2-40B4-BE49-F238E27FC236}">
                <a16:creationId xmlns:a16="http://schemas.microsoft.com/office/drawing/2014/main" id="{69931809-9FDE-46B9-9CA1-115AF0CB3B3E}"/>
              </a:ext>
            </a:extLst>
          </p:cNvPr>
          <p:cNvSpPr txBox="1">
            <a:spLocks noChangeArrowheads="1"/>
          </p:cNvSpPr>
          <p:nvPr/>
        </p:nvSpPr>
        <p:spPr bwMode="auto">
          <a:xfrm>
            <a:off x="685800" y="3048000"/>
            <a:ext cx="6172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000000"/>
                </a:solidFill>
                <a:ea typeface="楷体_GB2312" pitchFamily="49" charset="-122"/>
              </a:rPr>
              <a:t>分布也常用下述形式表示：</a:t>
            </a:r>
          </a:p>
        </p:txBody>
      </p:sp>
      <p:sp>
        <p:nvSpPr>
          <p:cNvPr id="14" name="Text Box 13">
            <a:extLst>
              <a:ext uri="{FF2B5EF4-FFF2-40B4-BE49-F238E27FC236}">
                <a16:creationId xmlns:a16="http://schemas.microsoft.com/office/drawing/2014/main" id="{98D7EFFD-34C9-4121-8022-1A6AD7F0C0D8}"/>
              </a:ext>
            </a:extLst>
          </p:cNvPr>
          <p:cNvSpPr txBox="1">
            <a:spLocks noChangeArrowheads="1"/>
          </p:cNvSpPr>
          <p:nvPr/>
        </p:nvSpPr>
        <p:spPr bwMode="auto">
          <a:xfrm>
            <a:off x="2133600" y="5334000"/>
            <a:ext cx="12350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i="1">
                <a:ea typeface="楷体_GB2312" pitchFamily="49" charset="-122"/>
              </a:rPr>
              <a:t>X ~</a:t>
            </a:r>
            <a:r>
              <a:rPr kumimoji="1" lang="en-US" altLang="zh-CN" sz="3600" i="1">
                <a:ea typeface="楷体_GB2312" pitchFamily="49" charset="-122"/>
              </a:rPr>
              <a:t>      </a:t>
            </a:r>
          </a:p>
        </p:txBody>
      </p:sp>
      <p:sp>
        <p:nvSpPr>
          <p:cNvPr id="15" name="Text Box 14">
            <a:extLst>
              <a:ext uri="{FF2B5EF4-FFF2-40B4-BE49-F238E27FC236}">
                <a16:creationId xmlns:a16="http://schemas.microsoft.com/office/drawing/2014/main" id="{8F042D32-1100-4924-A195-900C25C02093}"/>
              </a:ext>
            </a:extLst>
          </p:cNvPr>
          <p:cNvSpPr txBox="1">
            <a:spLocks noChangeArrowheads="1"/>
          </p:cNvSpPr>
          <p:nvPr/>
        </p:nvSpPr>
        <p:spPr bwMode="auto">
          <a:xfrm>
            <a:off x="1143000" y="4905375"/>
            <a:ext cx="541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00"/>
                </a:solidFill>
                <a:ea typeface="楷体_GB2312" pitchFamily="49" charset="-122"/>
              </a:rPr>
              <a:t>或</a:t>
            </a:r>
          </a:p>
        </p:txBody>
      </p:sp>
      <p:grpSp>
        <p:nvGrpSpPr>
          <p:cNvPr id="16" name="Group 15">
            <a:extLst>
              <a:ext uri="{FF2B5EF4-FFF2-40B4-BE49-F238E27FC236}">
                <a16:creationId xmlns:a16="http://schemas.microsoft.com/office/drawing/2014/main" id="{7F043B60-C24B-44C1-AE01-FD965E94BACB}"/>
              </a:ext>
            </a:extLst>
          </p:cNvPr>
          <p:cNvGrpSpPr>
            <a:grpSpLocks/>
          </p:cNvGrpSpPr>
          <p:nvPr/>
        </p:nvGrpSpPr>
        <p:grpSpPr bwMode="auto">
          <a:xfrm>
            <a:off x="2971800" y="5181600"/>
            <a:ext cx="3505200" cy="1143000"/>
            <a:chOff x="1920" y="321"/>
            <a:chExt cx="2544" cy="735"/>
          </a:xfrm>
        </p:grpSpPr>
        <p:graphicFrame>
          <p:nvGraphicFramePr>
            <p:cNvPr id="17" name="Object 16">
              <a:extLst>
                <a:ext uri="{FF2B5EF4-FFF2-40B4-BE49-F238E27FC236}">
                  <a16:creationId xmlns:a16="http://schemas.microsoft.com/office/drawing/2014/main" id="{5AF2ED5E-C172-4461-BDE0-701374B37F16}"/>
                </a:ext>
              </a:extLst>
            </p:cNvPr>
            <p:cNvGraphicFramePr>
              <a:graphicFrameLocks noChangeAspect="1"/>
            </p:cNvGraphicFramePr>
            <p:nvPr/>
          </p:nvGraphicFramePr>
          <p:xfrm>
            <a:off x="2059" y="321"/>
            <a:ext cx="2314" cy="399"/>
          </p:xfrm>
          <a:graphic>
            <a:graphicData uri="http://schemas.openxmlformats.org/presentationml/2006/ole">
              <mc:AlternateContent xmlns:mc="http://schemas.openxmlformats.org/markup-compatibility/2006">
                <mc:Choice xmlns:v="urn:schemas-microsoft-com:vml" Requires="v">
                  <p:oleObj spid="_x0000_s45380" name="公式" r:id="rId8" imgW="1384200" imgH="228600" progId="Equation.3">
                    <p:embed/>
                  </p:oleObj>
                </mc:Choice>
                <mc:Fallback>
                  <p:oleObj name="公式" r:id="rId8" imgW="1384200" imgH="228600" progId="Equation.3">
                    <p:embed/>
                    <p:pic>
                      <p:nvPicPr>
                        <p:cNvPr id="176144" name="Object 16">
                          <a:extLst>
                            <a:ext uri="{FF2B5EF4-FFF2-40B4-BE49-F238E27FC236}">
                              <a16:creationId xmlns:a16="http://schemas.microsoft.com/office/drawing/2014/main" id="{8E151D6A-7368-41DE-BC77-CD64CEC5881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9" y="321"/>
                          <a:ext cx="2314" cy="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17">
              <a:extLst>
                <a:ext uri="{FF2B5EF4-FFF2-40B4-BE49-F238E27FC236}">
                  <a16:creationId xmlns:a16="http://schemas.microsoft.com/office/drawing/2014/main" id="{17CC6C43-2F15-4089-88DB-25C409BEF4B9}"/>
                </a:ext>
              </a:extLst>
            </p:cNvPr>
            <p:cNvGraphicFramePr>
              <a:graphicFrameLocks noChangeAspect="1"/>
            </p:cNvGraphicFramePr>
            <p:nvPr/>
          </p:nvGraphicFramePr>
          <p:xfrm>
            <a:off x="2075" y="657"/>
            <a:ext cx="2208" cy="399"/>
          </p:xfrm>
          <a:graphic>
            <a:graphicData uri="http://schemas.openxmlformats.org/presentationml/2006/ole">
              <mc:AlternateContent xmlns:mc="http://schemas.openxmlformats.org/markup-compatibility/2006">
                <mc:Choice xmlns:v="urn:schemas-microsoft-com:vml" Requires="v">
                  <p:oleObj spid="_x0000_s45381" name="公式" r:id="rId10" imgW="1257120" imgH="228600" progId="Equation.3">
                    <p:embed/>
                  </p:oleObj>
                </mc:Choice>
                <mc:Fallback>
                  <p:oleObj name="公式" r:id="rId10" imgW="1257120" imgH="228600" progId="Equation.3">
                    <p:embed/>
                    <p:pic>
                      <p:nvPicPr>
                        <p:cNvPr id="176145" name="Object 17">
                          <a:extLst>
                            <a:ext uri="{FF2B5EF4-FFF2-40B4-BE49-F238E27FC236}">
                              <a16:creationId xmlns:a16="http://schemas.microsoft.com/office/drawing/2014/main" id="{A76451CC-32BA-42F1-86C2-145CEB5F568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75" y="657"/>
                          <a:ext cx="2208" cy="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9" name="Group 18">
              <a:extLst>
                <a:ext uri="{FF2B5EF4-FFF2-40B4-BE49-F238E27FC236}">
                  <a16:creationId xmlns:a16="http://schemas.microsoft.com/office/drawing/2014/main" id="{3C5A323B-7358-4450-8D00-F8D3177766C2}"/>
                </a:ext>
              </a:extLst>
            </p:cNvPr>
            <p:cNvGrpSpPr>
              <a:grpSpLocks/>
            </p:cNvGrpSpPr>
            <p:nvPr/>
          </p:nvGrpSpPr>
          <p:grpSpPr bwMode="auto">
            <a:xfrm>
              <a:off x="1920" y="432"/>
              <a:ext cx="48" cy="528"/>
              <a:chOff x="1824" y="432"/>
              <a:chExt cx="48" cy="528"/>
            </a:xfrm>
          </p:grpSpPr>
          <p:sp>
            <p:nvSpPr>
              <p:cNvPr id="24" name="Line 19">
                <a:extLst>
                  <a:ext uri="{FF2B5EF4-FFF2-40B4-BE49-F238E27FC236}">
                    <a16:creationId xmlns:a16="http://schemas.microsoft.com/office/drawing/2014/main" id="{7341690E-EC6E-4543-A417-7E37EAB0F877}"/>
                  </a:ext>
                </a:extLst>
              </p:cNvPr>
              <p:cNvSpPr>
                <a:spLocks noChangeShapeType="1"/>
              </p:cNvSpPr>
              <p:nvPr/>
            </p:nvSpPr>
            <p:spPr bwMode="auto">
              <a:xfrm>
                <a:off x="1824" y="480"/>
                <a:ext cx="0" cy="43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 name="Line 20">
                <a:extLst>
                  <a:ext uri="{FF2B5EF4-FFF2-40B4-BE49-F238E27FC236}">
                    <a16:creationId xmlns:a16="http://schemas.microsoft.com/office/drawing/2014/main" id="{E68359AB-58A8-428B-A4B7-31A1A979B89B}"/>
                  </a:ext>
                </a:extLst>
              </p:cNvPr>
              <p:cNvSpPr>
                <a:spLocks noChangeShapeType="1"/>
              </p:cNvSpPr>
              <p:nvPr/>
            </p:nvSpPr>
            <p:spPr bwMode="auto">
              <a:xfrm flipH="1">
                <a:off x="1824" y="432"/>
                <a:ext cx="48" cy="4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 name="Line 21">
                <a:extLst>
                  <a:ext uri="{FF2B5EF4-FFF2-40B4-BE49-F238E27FC236}">
                    <a16:creationId xmlns:a16="http://schemas.microsoft.com/office/drawing/2014/main" id="{426EA296-D628-4B72-B596-E237D100AB9B}"/>
                  </a:ext>
                </a:extLst>
              </p:cNvPr>
              <p:cNvSpPr>
                <a:spLocks noChangeShapeType="1"/>
              </p:cNvSpPr>
              <p:nvPr/>
            </p:nvSpPr>
            <p:spPr bwMode="auto">
              <a:xfrm>
                <a:off x="1824" y="912"/>
                <a:ext cx="48" cy="4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 name="Group 22">
              <a:extLst>
                <a:ext uri="{FF2B5EF4-FFF2-40B4-BE49-F238E27FC236}">
                  <a16:creationId xmlns:a16="http://schemas.microsoft.com/office/drawing/2014/main" id="{94107F69-D935-4D46-B744-DFB8734EDDB7}"/>
                </a:ext>
              </a:extLst>
            </p:cNvPr>
            <p:cNvGrpSpPr>
              <a:grpSpLocks/>
            </p:cNvGrpSpPr>
            <p:nvPr/>
          </p:nvGrpSpPr>
          <p:grpSpPr bwMode="auto">
            <a:xfrm rot="10800000">
              <a:off x="4416" y="432"/>
              <a:ext cx="48" cy="528"/>
              <a:chOff x="1824" y="432"/>
              <a:chExt cx="48" cy="528"/>
            </a:xfrm>
          </p:grpSpPr>
          <p:sp>
            <p:nvSpPr>
              <p:cNvPr id="21" name="Line 23">
                <a:extLst>
                  <a:ext uri="{FF2B5EF4-FFF2-40B4-BE49-F238E27FC236}">
                    <a16:creationId xmlns:a16="http://schemas.microsoft.com/office/drawing/2014/main" id="{678544AF-B624-40A5-9862-CF6137AB85F4}"/>
                  </a:ext>
                </a:extLst>
              </p:cNvPr>
              <p:cNvSpPr>
                <a:spLocks noChangeShapeType="1"/>
              </p:cNvSpPr>
              <p:nvPr/>
            </p:nvSpPr>
            <p:spPr bwMode="auto">
              <a:xfrm>
                <a:off x="1824" y="480"/>
                <a:ext cx="0" cy="43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 name="Line 24">
                <a:extLst>
                  <a:ext uri="{FF2B5EF4-FFF2-40B4-BE49-F238E27FC236}">
                    <a16:creationId xmlns:a16="http://schemas.microsoft.com/office/drawing/2014/main" id="{1E794F32-DF12-4C47-ADC8-A380D1A361DB}"/>
                  </a:ext>
                </a:extLst>
              </p:cNvPr>
              <p:cNvSpPr>
                <a:spLocks noChangeShapeType="1"/>
              </p:cNvSpPr>
              <p:nvPr/>
            </p:nvSpPr>
            <p:spPr bwMode="auto">
              <a:xfrm flipH="1">
                <a:off x="1824" y="432"/>
                <a:ext cx="48" cy="4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 name="Line 25">
                <a:extLst>
                  <a:ext uri="{FF2B5EF4-FFF2-40B4-BE49-F238E27FC236}">
                    <a16:creationId xmlns:a16="http://schemas.microsoft.com/office/drawing/2014/main" id="{0EAF2D1A-3003-405D-8703-8FDD966B390D}"/>
                  </a:ext>
                </a:extLst>
              </p:cNvPr>
              <p:cNvSpPr>
                <a:spLocks noChangeShapeType="1"/>
              </p:cNvSpPr>
              <p:nvPr/>
            </p:nvSpPr>
            <p:spPr bwMode="auto">
              <a:xfrm>
                <a:off x="1824" y="912"/>
                <a:ext cx="48" cy="4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Tree>
    <p:extLst>
      <p:ext uri="{BB962C8B-B14F-4D97-AF65-F5344CB8AC3E}">
        <p14:creationId xmlns:p14="http://schemas.microsoft.com/office/powerpoint/2010/main" val="49799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9"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fmla="#ppt_w*sin(2.5*pi*$)">
                                          <p:val>
                                            <p:fltVal val="0"/>
                                          </p:val>
                                        </p:tav>
                                        <p:tav tm="100000">
                                          <p:val>
                                            <p:fltVal val="1"/>
                                          </p:val>
                                        </p:tav>
                                      </p:tavLst>
                                    </p:anim>
                                    <p:anim calcmode="lin" valueType="num">
                                      <p:cBhvr>
                                        <p:cTn id="23" dur="500" fill="hold"/>
                                        <p:tgtEl>
                                          <p:spTgt spid="15"/>
                                        </p:tgtEl>
                                        <p:attrNameLst>
                                          <p:attrName>ppt_h</p:attrName>
                                        </p:attrNameLst>
                                      </p:cBhvr>
                                      <p:tavLst>
                                        <p:tav tm="0">
                                          <p:val>
                                            <p:strVal val="#ppt_h"/>
                                          </p:val>
                                        </p:tav>
                                        <p:tav tm="100000">
                                          <p:val>
                                            <p:strVal val="#ppt_h"/>
                                          </p:val>
                                        </p:tav>
                                      </p:tavLst>
                                    </p:anim>
                                  </p:childTnLst>
                                </p:cTn>
                              </p:par>
                            </p:childTnLst>
                          </p:cTn>
                        </p:par>
                        <p:par>
                          <p:cTn id="24" fill="hold">
                            <p:stCondLst>
                              <p:cond delay="500"/>
                            </p:stCondLst>
                            <p:childTnLst>
                              <p:par>
                                <p:cTn id="25" presetID="22" presetClass="entr" presetSubtype="1"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1000"/>
                            </p:stCondLst>
                            <p:childTnLst>
                              <p:par>
                                <p:cTn id="29" presetID="22" presetClass="entr" presetSubtype="1"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up)">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13" grpId="0"/>
      <p:bldP spid="14" grpId="0" autoUpdateAnimBg="0"/>
      <p:bldP spid="15"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828BDF-2EE1-4D27-AB2E-B781533FB55F}"/>
              </a:ext>
            </a:extLst>
          </p:cNvPr>
          <p:cNvSpPr>
            <a:spLocks noGrp="1"/>
          </p:cNvSpPr>
          <p:nvPr>
            <p:ph type="title"/>
          </p:nvPr>
        </p:nvSpPr>
        <p:spPr/>
        <p:txBody>
          <a:bodyPr/>
          <a:lstStyle/>
          <a:p>
            <a:r>
              <a:rPr lang="en-US" altLang="zh-CN" dirty="0"/>
              <a:t>3.4-3</a:t>
            </a:r>
            <a:r>
              <a:rPr kumimoji="1" lang="zh-CN" altLang="en-US" dirty="0">
                <a:latin typeface="楷体_GB2312" pitchFamily="49" charset="-122"/>
                <a:ea typeface="楷体_GB2312" pitchFamily="49" charset="-122"/>
              </a:rPr>
              <a:t>离散型随机变量及其</a:t>
            </a:r>
            <a:r>
              <a:rPr lang="zh-CN" altLang="en-US" dirty="0">
                <a:latin typeface="楷体_GB2312" pitchFamily="49" charset="-122"/>
                <a:ea typeface="楷体_GB2312" pitchFamily="49" charset="-122"/>
              </a:rPr>
              <a:t>分布</a:t>
            </a:r>
            <a:endParaRPr lang="zh-CN" altLang="en-US" dirty="0"/>
          </a:p>
        </p:txBody>
      </p:sp>
      <p:sp>
        <p:nvSpPr>
          <p:cNvPr id="3" name="内容占位符 2">
            <a:extLst>
              <a:ext uri="{FF2B5EF4-FFF2-40B4-BE49-F238E27FC236}">
                <a16:creationId xmlns:a16="http://schemas.microsoft.com/office/drawing/2014/main" id="{931A0A6D-4A84-45CC-9C5B-2C649723671E}"/>
              </a:ext>
            </a:extLst>
          </p:cNvPr>
          <p:cNvSpPr>
            <a:spLocks noGrp="1"/>
          </p:cNvSpPr>
          <p:nvPr>
            <p:ph idx="1"/>
          </p:nvPr>
        </p:nvSpPr>
        <p:spPr/>
        <p:txBody>
          <a:bodyPr/>
          <a:lstStyle/>
          <a:p>
            <a:endParaRPr kumimoji="1" lang="en-US" altLang="zh-CN" sz="2800" dirty="0"/>
          </a:p>
          <a:p>
            <a:r>
              <a:rPr kumimoji="1" lang="zh-CN" altLang="en-US" sz="2800" dirty="0"/>
              <a:t>概率分布的性质</a:t>
            </a:r>
          </a:p>
          <a:p>
            <a:endParaRPr lang="zh-CN" altLang="en-US" dirty="0"/>
          </a:p>
        </p:txBody>
      </p:sp>
      <p:grpSp>
        <p:nvGrpSpPr>
          <p:cNvPr id="5" name="Group 19">
            <a:extLst>
              <a:ext uri="{FF2B5EF4-FFF2-40B4-BE49-F238E27FC236}">
                <a16:creationId xmlns:a16="http://schemas.microsoft.com/office/drawing/2014/main" id="{412C1C44-63D9-497C-AB27-2592C8BFA779}"/>
              </a:ext>
            </a:extLst>
          </p:cNvPr>
          <p:cNvGrpSpPr>
            <a:grpSpLocks/>
          </p:cNvGrpSpPr>
          <p:nvPr/>
        </p:nvGrpSpPr>
        <p:grpSpPr bwMode="auto">
          <a:xfrm>
            <a:off x="838200" y="2044700"/>
            <a:ext cx="7040563" cy="776288"/>
            <a:chOff x="528" y="1288"/>
            <a:chExt cx="4435" cy="489"/>
          </a:xfrm>
        </p:grpSpPr>
        <p:sp>
          <p:nvSpPr>
            <p:cNvPr id="6" name="Text Box 7">
              <a:extLst>
                <a:ext uri="{FF2B5EF4-FFF2-40B4-BE49-F238E27FC236}">
                  <a16:creationId xmlns:a16="http://schemas.microsoft.com/office/drawing/2014/main" id="{7D5586B4-C236-4B1E-944A-AF375A5D54EA}"/>
                </a:ext>
              </a:extLst>
            </p:cNvPr>
            <p:cNvSpPr txBox="1">
              <a:spLocks noChangeArrowheads="1"/>
            </p:cNvSpPr>
            <p:nvPr/>
          </p:nvSpPr>
          <p:spPr bwMode="auto">
            <a:xfrm>
              <a:off x="528" y="1392"/>
              <a:ext cx="40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Wingdings" panose="05000000000000000000" pitchFamily="2" charset="2"/>
                <a:buChar char="q"/>
              </a:pPr>
              <a:r>
                <a:rPr kumimoji="1" lang="en-US" altLang="zh-CN" sz="3200">
                  <a:ea typeface="楷体_GB2312" pitchFamily="49" charset="-122"/>
                </a:rPr>
                <a:t> </a:t>
              </a:r>
            </a:p>
          </p:txBody>
        </p:sp>
        <p:graphicFrame>
          <p:nvGraphicFramePr>
            <p:cNvPr id="7" name="Object 8">
              <a:extLst>
                <a:ext uri="{FF2B5EF4-FFF2-40B4-BE49-F238E27FC236}">
                  <a16:creationId xmlns:a16="http://schemas.microsoft.com/office/drawing/2014/main" id="{F41B3105-DFC1-4FB4-B7CA-C38B0C1E0A0F}"/>
                </a:ext>
              </a:extLst>
            </p:cNvPr>
            <p:cNvGraphicFramePr>
              <a:graphicFrameLocks noChangeAspect="1"/>
            </p:cNvGraphicFramePr>
            <p:nvPr/>
          </p:nvGraphicFramePr>
          <p:xfrm>
            <a:off x="1104" y="1392"/>
            <a:ext cx="2016" cy="385"/>
          </p:xfrm>
          <a:graphic>
            <a:graphicData uri="http://schemas.openxmlformats.org/presentationml/2006/ole">
              <mc:AlternateContent xmlns:mc="http://schemas.openxmlformats.org/markup-compatibility/2006">
                <mc:Choice xmlns:v="urn:schemas-microsoft-com:vml" Requires="v">
                  <p:oleObj spid="_x0000_s46236" name="公式" r:id="rId3" imgW="1168200" imgH="228600" progId="Equation.3">
                    <p:embed/>
                  </p:oleObj>
                </mc:Choice>
                <mc:Fallback>
                  <p:oleObj name="公式" r:id="rId3" imgW="1168200" imgH="228600" progId="Equation.3">
                    <p:embed/>
                    <p:pic>
                      <p:nvPicPr>
                        <p:cNvPr id="177160" name="Object 8">
                          <a:extLst>
                            <a:ext uri="{FF2B5EF4-FFF2-40B4-BE49-F238E27FC236}">
                              <a16:creationId xmlns:a16="http://schemas.microsoft.com/office/drawing/2014/main" id="{2CE436A4-06A3-42CC-B28E-B77658734B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 y="1392"/>
                          <a:ext cx="2016"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Line 9">
              <a:extLst>
                <a:ext uri="{FF2B5EF4-FFF2-40B4-BE49-F238E27FC236}">
                  <a16:creationId xmlns:a16="http://schemas.microsoft.com/office/drawing/2014/main" id="{5EE62B36-D9B4-41E9-A113-386D8EF3D20A}"/>
                </a:ext>
              </a:extLst>
            </p:cNvPr>
            <p:cNvSpPr>
              <a:spLocks noChangeShapeType="1"/>
            </p:cNvSpPr>
            <p:nvPr/>
          </p:nvSpPr>
          <p:spPr bwMode="auto">
            <a:xfrm flipV="1">
              <a:off x="3312" y="1536"/>
              <a:ext cx="576" cy="18"/>
            </a:xfrm>
            <a:prstGeom prst="line">
              <a:avLst/>
            </a:prstGeom>
            <a:noFill/>
            <a:ln w="2857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 name="Text Box 10">
              <a:extLst>
                <a:ext uri="{FF2B5EF4-FFF2-40B4-BE49-F238E27FC236}">
                  <a16:creationId xmlns:a16="http://schemas.microsoft.com/office/drawing/2014/main" id="{CBB46BBA-57E6-424E-A48C-8095281CD857}"/>
                </a:ext>
              </a:extLst>
            </p:cNvPr>
            <p:cNvSpPr txBox="1">
              <a:spLocks noChangeArrowheads="1"/>
            </p:cNvSpPr>
            <p:nvPr/>
          </p:nvSpPr>
          <p:spPr bwMode="auto">
            <a:xfrm>
              <a:off x="3980" y="1288"/>
              <a:ext cx="983"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600" b="1" dirty="0">
                  <a:solidFill>
                    <a:srgbClr val="FF0000"/>
                  </a:solidFill>
                  <a:ea typeface="楷体_GB2312" pitchFamily="49" charset="-122"/>
                </a:rPr>
                <a:t>非负性</a:t>
              </a:r>
            </a:p>
          </p:txBody>
        </p:sp>
      </p:grpSp>
      <p:grpSp>
        <p:nvGrpSpPr>
          <p:cNvPr id="10" name="Group 20">
            <a:extLst>
              <a:ext uri="{FF2B5EF4-FFF2-40B4-BE49-F238E27FC236}">
                <a16:creationId xmlns:a16="http://schemas.microsoft.com/office/drawing/2014/main" id="{F43C432A-40BC-451F-A6D3-81A29F253500}"/>
              </a:ext>
            </a:extLst>
          </p:cNvPr>
          <p:cNvGrpSpPr>
            <a:grpSpLocks/>
          </p:cNvGrpSpPr>
          <p:nvPr/>
        </p:nvGrpSpPr>
        <p:grpSpPr bwMode="auto">
          <a:xfrm>
            <a:off x="838200" y="3495675"/>
            <a:ext cx="7110413" cy="1152525"/>
            <a:chOff x="528" y="2202"/>
            <a:chExt cx="4479" cy="726"/>
          </a:xfrm>
        </p:grpSpPr>
        <p:sp>
          <p:nvSpPr>
            <p:cNvPr id="11" name="Text Box 13">
              <a:extLst>
                <a:ext uri="{FF2B5EF4-FFF2-40B4-BE49-F238E27FC236}">
                  <a16:creationId xmlns:a16="http://schemas.microsoft.com/office/drawing/2014/main" id="{919848FF-7239-496F-A848-76B071D29B3B}"/>
                </a:ext>
              </a:extLst>
            </p:cNvPr>
            <p:cNvSpPr txBox="1">
              <a:spLocks noChangeArrowheads="1"/>
            </p:cNvSpPr>
            <p:nvPr/>
          </p:nvSpPr>
          <p:spPr bwMode="auto">
            <a:xfrm>
              <a:off x="528" y="2352"/>
              <a:ext cx="40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Wingdings" panose="05000000000000000000" pitchFamily="2" charset="2"/>
                <a:buChar char="q"/>
              </a:pPr>
              <a:r>
                <a:rPr kumimoji="1" lang="en-US" altLang="zh-CN" sz="3200">
                  <a:ea typeface="楷体_GB2312" pitchFamily="49" charset="-122"/>
                </a:rPr>
                <a:t> </a:t>
              </a:r>
            </a:p>
          </p:txBody>
        </p:sp>
        <p:graphicFrame>
          <p:nvGraphicFramePr>
            <p:cNvPr id="12" name="Object 14">
              <a:extLst>
                <a:ext uri="{FF2B5EF4-FFF2-40B4-BE49-F238E27FC236}">
                  <a16:creationId xmlns:a16="http://schemas.microsoft.com/office/drawing/2014/main" id="{B16A58A5-C0F9-4E2B-8BC9-D7C241031E90}"/>
                </a:ext>
              </a:extLst>
            </p:cNvPr>
            <p:cNvGraphicFramePr>
              <a:graphicFrameLocks noChangeAspect="1"/>
            </p:cNvGraphicFramePr>
            <p:nvPr/>
          </p:nvGraphicFramePr>
          <p:xfrm>
            <a:off x="1104" y="2202"/>
            <a:ext cx="1296" cy="726"/>
          </p:xfrm>
          <a:graphic>
            <a:graphicData uri="http://schemas.openxmlformats.org/presentationml/2006/ole">
              <mc:AlternateContent xmlns:mc="http://schemas.openxmlformats.org/markup-compatibility/2006">
                <mc:Choice xmlns:v="urn:schemas-microsoft-com:vml" Requires="v">
                  <p:oleObj spid="_x0000_s46237" name="公式" r:id="rId5" imgW="622080" imgH="431640" progId="Equation.3">
                    <p:embed/>
                  </p:oleObj>
                </mc:Choice>
                <mc:Fallback>
                  <p:oleObj name="公式" r:id="rId5" imgW="622080" imgH="431640" progId="Equation.3">
                    <p:embed/>
                    <p:pic>
                      <p:nvPicPr>
                        <p:cNvPr id="177166" name="Object 14">
                          <a:extLst>
                            <a:ext uri="{FF2B5EF4-FFF2-40B4-BE49-F238E27FC236}">
                              <a16:creationId xmlns:a16="http://schemas.microsoft.com/office/drawing/2014/main" id="{2C23B2BC-B30F-4D6D-8C16-8E02AF8093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4" y="2202"/>
                          <a:ext cx="1296" cy="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Line 15">
              <a:extLst>
                <a:ext uri="{FF2B5EF4-FFF2-40B4-BE49-F238E27FC236}">
                  <a16:creationId xmlns:a16="http://schemas.microsoft.com/office/drawing/2014/main" id="{050E3FF1-5574-46D3-95B8-2062E6B23E77}"/>
                </a:ext>
              </a:extLst>
            </p:cNvPr>
            <p:cNvSpPr>
              <a:spLocks noChangeShapeType="1"/>
            </p:cNvSpPr>
            <p:nvPr/>
          </p:nvSpPr>
          <p:spPr bwMode="auto">
            <a:xfrm flipV="1">
              <a:off x="3216" y="2592"/>
              <a:ext cx="624" cy="0"/>
            </a:xfrm>
            <a:prstGeom prst="line">
              <a:avLst/>
            </a:prstGeom>
            <a:noFill/>
            <a:ln w="2857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 name="Text Box 16">
              <a:extLst>
                <a:ext uri="{FF2B5EF4-FFF2-40B4-BE49-F238E27FC236}">
                  <a16:creationId xmlns:a16="http://schemas.microsoft.com/office/drawing/2014/main" id="{ECA2EFA9-76C0-4177-82A6-5C53943FB75A}"/>
                </a:ext>
              </a:extLst>
            </p:cNvPr>
            <p:cNvSpPr txBox="1">
              <a:spLocks noChangeArrowheads="1"/>
            </p:cNvSpPr>
            <p:nvPr/>
          </p:nvSpPr>
          <p:spPr bwMode="auto">
            <a:xfrm>
              <a:off x="4024" y="2290"/>
              <a:ext cx="983"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600" b="1" dirty="0">
                  <a:solidFill>
                    <a:srgbClr val="FF0000"/>
                  </a:solidFill>
                  <a:ea typeface="楷体_GB2312" pitchFamily="49" charset="-122"/>
                </a:rPr>
                <a:t>规范性</a:t>
              </a:r>
            </a:p>
          </p:txBody>
        </p:sp>
      </p:grpSp>
      <p:sp>
        <p:nvSpPr>
          <p:cNvPr id="15" name="AutoShape 17">
            <a:extLst>
              <a:ext uri="{FF2B5EF4-FFF2-40B4-BE49-F238E27FC236}">
                <a16:creationId xmlns:a16="http://schemas.microsoft.com/office/drawing/2014/main" id="{48D18D3B-B14C-460B-9B7A-65B046B2A2A5}"/>
              </a:ext>
            </a:extLst>
          </p:cNvPr>
          <p:cNvSpPr>
            <a:spLocks noChangeArrowheads="1"/>
          </p:cNvSpPr>
          <p:nvPr/>
        </p:nvSpPr>
        <p:spPr bwMode="auto">
          <a:xfrm>
            <a:off x="4724400" y="4876800"/>
            <a:ext cx="2895600" cy="1447800"/>
          </a:xfrm>
          <a:prstGeom prst="wedgeRoundRectCallout">
            <a:avLst>
              <a:gd name="adj1" fmla="val -74014"/>
              <a:gd name="adj2" fmla="val -60634"/>
              <a:gd name="adj3" fmla="val 16667"/>
            </a:avLst>
          </a:prstGeom>
          <a:solidFill>
            <a:srgbClr val="6600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800" b="1" dirty="0">
                <a:solidFill>
                  <a:schemeClr val="bg1"/>
                </a:solidFill>
                <a:ea typeface="楷体_GB2312" pitchFamily="49" charset="-122"/>
              </a:rPr>
              <a:t>用性质可以判断</a:t>
            </a:r>
          </a:p>
          <a:p>
            <a:pPr algn="ctr"/>
            <a:r>
              <a:rPr kumimoji="1" lang="zh-CN" altLang="en-US" sz="2800" b="1" dirty="0">
                <a:solidFill>
                  <a:schemeClr val="bg1"/>
                </a:solidFill>
                <a:ea typeface="楷体_GB2312" pitchFamily="49" charset="-122"/>
              </a:rPr>
              <a:t>是否为概率分布</a:t>
            </a:r>
          </a:p>
        </p:txBody>
      </p:sp>
    </p:spTree>
    <p:extLst>
      <p:ext uri="{BB962C8B-B14F-4D97-AF65-F5344CB8AC3E}">
        <p14:creationId xmlns:p14="http://schemas.microsoft.com/office/powerpoint/2010/main" val="59672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1+#ppt_w/2"/>
                                          </p:val>
                                        </p:tav>
                                        <p:tav tm="100000">
                                          <p:val>
                                            <p:strVal val="#ppt_x"/>
                                          </p:val>
                                        </p:tav>
                                      </p:tavLst>
                                    </p:anim>
                                    <p:anim calcmode="lin" valueType="num">
                                      <p:cBhvr additive="base">
                                        <p:cTn id="1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B82576-7E60-4E62-BD60-9E95FE332193}"/>
              </a:ext>
            </a:extLst>
          </p:cNvPr>
          <p:cNvSpPr>
            <a:spLocks noGrp="1"/>
          </p:cNvSpPr>
          <p:nvPr>
            <p:ph type="title"/>
          </p:nvPr>
        </p:nvSpPr>
        <p:spPr/>
        <p:txBody>
          <a:bodyPr/>
          <a:lstStyle/>
          <a:p>
            <a:r>
              <a:rPr lang="en-US" altLang="zh-CN" dirty="0"/>
              <a:t>3.4-3</a:t>
            </a:r>
            <a:r>
              <a:rPr kumimoji="1" lang="zh-CN" altLang="en-US" dirty="0">
                <a:latin typeface="楷体_GB2312" pitchFamily="49" charset="-122"/>
                <a:ea typeface="楷体_GB2312" pitchFamily="49" charset="-122"/>
              </a:rPr>
              <a:t>离散型随机变量及其</a:t>
            </a:r>
            <a:r>
              <a:rPr lang="zh-CN" altLang="en-US" dirty="0">
                <a:latin typeface="楷体_GB2312" pitchFamily="49" charset="-122"/>
                <a:ea typeface="楷体_GB2312" pitchFamily="49" charset="-122"/>
              </a:rPr>
              <a:t>分布</a:t>
            </a:r>
            <a:endParaRPr lang="zh-CN" altLang="en-US" dirty="0"/>
          </a:p>
        </p:txBody>
      </p:sp>
      <p:sp>
        <p:nvSpPr>
          <p:cNvPr id="3" name="内容占位符 2">
            <a:extLst>
              <a:ext uri="{FF2B5EF4-FFF2-40B4-BE49-F238E27FC236}">
                <a16:creationId xmlns:a16="http://schemas.microsoft.com/office/drawing/2014/main" id="{07090EC4-1E36-403B-8355-2ACA29E5F53E}"/>
              </a:ext>
            </a:extLst>
          </p:cNvPr>
          <p:cNvSpPr>
            <a:spLocks noGrp="1"/>
          </p:cNvSpPr>
          <p:nvPr>
            <p:ph idx="1"/>
          </p:nvPr>
        </p:nvSpPr>
        <p:spPr/>
        <p:txBody>
          <a:bodyPr/>
          <a:lstStyle/>
          <a:p>
            <a:endParaRPr lang="zh-CN" altLang="en-US" dirty="0"/>
          </a:p>
        </p:txBody>
      </p:sp>
      <p:sp>
        <p:nvSpPr>
          <p:cNvPr id="4" name="Text Box 4">
            <a:extLst>
              <a:ext uri="{FF2B5EF4-FFF2-40B4-BE49-F238E27FC236}">
                <a16:creationId xmlns:a16="http://schemas.microsoft.com/office/drawing/2014/main" id="{5D271DBE-2E8D-4695-BDCD-B9A3BF7CCC77}"/>
              </a:ext>
            </a:extLst>
          </p:cNvPr>
          <p:cNvSpPr txBox="1">
            <a:spLocks noChangeArrowheads="1"/>
          </p:cNvSpPr>
          <p:nvPr/>
        </p:nvSpPr>
        <p:spPr bwMode="auto">
          <a:xfrm>
            <a:off x="1066800" y="838200"/>
            <a:ext cx="1600200" cy="519113"/>
          </a:xfrm>
          <a:prstGeom prst="rect">
            <a:avLst/>
          </a:prstGeom>
          <a:noFill/>
          <a:ln>
            <a:noFill/>
          </a:ln>
          <a:effectLst/>
          <a:extLst>
            <a:ext uri="{909E8E84-426E-40DD-AFC4-6F175D3DCCD1}">
              <a14:hiddenFill xmlns:a14="http://schemas.microsoft.com/office/drawing/2010/main">
                <a:gradFill rotWithShape="0">
                  <a:gsLst>
                    <a:gs pos="0">
                      <a:srgbClr val="005CBF"/>
                    </a:gs>
                    <a:gs pos="25000">
                      <a:srgbClr val="0087E6"/>
                    </a:gs>
                    <a:gs pos="75000">
                      <a:srgbClr val="21D6E0"/>
                    </a:gs>
                    <a:gs pos="100000">
                      <a:srgbClr val="03D4A8"/>
                    </a:gs>
                  </a:gsLst>
                  <a:lin ang="5400000" scaled="1"/>
                </a:gra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rgbClr val="FF0000"/>
                </a:solidFill>
                <a:latin typeface="楷体_GB2312" pitchFamily="49" charset="-122"/>
                <a:ea typeface="楷体_GB2312" pitchFamily="49" charset="-122"/>
              </a:rPr>
              <a:t>注意：</a:t>
            </a:r>
          </a:p>
        </p:txBody>
      </p:sp>
      <p:sp>
        <p:nvSpPr>
          <p:cNvPr id="5" name="Text Box 5">
            <a:extLst>
              <a:ext uri="{FF2B5EF4-FFF2-40B4-BE49-F238E27FC236}">
                <a16:creationId xmlns:a16="http://schemas.microsoft.com/office/drawing/2014/main" id="{F3B60269-49C8-4862-B824-7FAEA6477909}"/>
              </a:ext>
            </a:extLst>
          </p:cNvPr>
          <p:cNvSpPr txBox="1">
            <a:spLocks noChangeArrowheads="1"/>
          </p:cNvSpPr>
          <p:nvPr/>
        </p:nvSpPr>
        <p:spPr bwMode="auto">
          <a:xfrm>
            <a:off x="1066800" y="1524000"/>
            <a:ext cx="7315200" cy="3824288"/>
          </a:xfrm>
          <a:prstGeom prst="rect">
            <a:avLst/>
          </a:prstGeom>
          <a:noFill/>
          <a:ln w="12700">
            <a:solidFill>
              <a:srgbClr val="008000"/>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2800" b="1" dirty="0">
                <a:solidFill>
                  <a:srgbClr val="000000"/>
                </a:solidFill>
                <a:latin typeface="楷体_GB2312" pitchFamily="49" charset="-122"/>
                <a:ea typeface="楷体_GB2312" pitchFamily="49" charset="-122"/>
              </a:rPr>
              <a:t>离散型随机变量的概率分布用以下几步来求</a:t>
            </a:r>
            <a:r>
              <a:rPr kumimoji="1" lang="en-US" altLang="zh-CN" sz="2800" b="1" dirty="0">
                <a:solidFill>
                  <a:srgbClr val="000000"/>
                </a:solidFill>
                <a:latin typeface="楷体_GB2312" pitchFamily="49" charset="-122"/>
                <a:ea typeface="楷体_GB2312" pitchFamily="49" charset="-122"/>
              </a:rPr>
              <a:t>:</a:t>
            </a:r>
          </a:p>
          <a:p>
            <a:pPr>
              <a:lnSpc>
                <a:spcPct val="120000"/>
              </a:lnSpc>
              <a:spcBef>
                <a:spcPct val="50000"/>
              </a:spcBef>
            </a:pPr>
            <a:r>
              <a:rPr kumimoji="1" lang="en-US" altLang="zh-CN" sz="2800" b="1" dirty="0">
                <a:solidFill>
                  <a:srgbClr val="000000"/>
                </a:solidFill>
                <a:latin typeface="楷体_GB2312" pitchFamily="49" charset="-122"/>
                <a:ea typeface="楷体_GB2312" pitchFamily="49" charset="-122"/>
              </a:rPr>
              <a:t> (1) </a:t>
            </a:r>
            <a:r>
              <a:rPr kumimoji="1" lang="zh-CN" altLang="en-US" sz="2800" b="1" dirty="0">
                <a:solidFill>
                  <a:srgbClr val="000000"/>
                </a:solidFill>
                <a:latin typeface="楷体_GB2312" pitchFamily="49" charset="-122"/>
                <a:ea typeface="楷体_GB2312" pitchFamily="49" charset="-122"/>
              </a:rPr>
              <a:t>确定随机变量的所有可能取值</a:t>
            </a:r>
            <a:r>
              <a:rPr kumimoji="1" lang="en-US" altLang="zh-CN" sz="2800" b="1" dirty="0">
                <a:solidFill>
                  <a:srgbClr val="000000"/>
                </a:solidFill>
                <a:latin typeface="楷体_GB2312" pitchFamily="49" charset="-122"/>
                <a:ea typeface="楷体_GB2312" pitchFamily="49" charset="-122"/>
              </a:rPr>
              <a:t>;</a:t>
            </a:r>
          </a:p>
          <a:p>
            <a:pPr>
              <a:lnSpc>
                <a:spcPct val="120000"/>
              </a:lnSpc>
              <a:spcBef>
                <a:spcPct val="50000"/>
              </a:spcBef>
            </a:pPr>
            <a:r>
              <a:rPr kumimoji="1" lang="en-US" altLang="zh-CN" sz="2800" b="1" dirty="0">
                <a:solidFill>
                  <a:srgbClr val="000000"/>
                </a:solidFill>
                <a:latin typeface="楷体_GB2312" pitchFamily="49" charset="-122"/>
                <a:ea typeface="楷体_GB2312" pitchFamily="49" charset="-122"/>
              </a:rPr>
              <a:t> (2) </a:t>
            </a:r>
            <a:r>
              <a:rPr kumimoji="1" lang="zh-CN" altLang="en-US" sz="2800" b="1" dirty="0">
                <a:solidFill>
                  <a:srgbClr val="000000"/>
                </a:solidFill>
                <a:latin typeface="楷体_GB2312" pitchFamily="49" charset="-122"/>
                <a:ea typeface="楷体_GB2312" pitchFamily="49" charset="-122"/>
              </a:rPr>
              <a:t>设法（如利用古典概率）计算取每个值的概率。</a:t>
            </a:r>
          </a:p>
          <a:p>
            <a:pPr>
              <a:lnSpc>
                <a:spcPct val="120000"/>
              </a:lnSpc>
              <a:spcBef>
                <a:spcPct val="50000"/>
              </a:spcBef>
            </a:pPr>
            <a:r>
              <a:rPr kumimoji="1" lang="zh-CN" altLang="en-US" sz="2800" b="1" dirty="0">
                <a:solidFill>
                  <a:srgbClr val="000000"/>
                </a:solidFill>
                <a:latin typeface="楷体_GB2312" pitchFamily="49" charset="-122"/>
                <a:ea typeface="楷体_GB2312" pitchFamily="49" charset="-122"/>
              </a:rPr>
              <a:t> </a:t>
            </a:r>
            <a:r>
              <a:rPr kumimoji="1" lang="en-US" altLang="zh-CN" sz="2800" b="1" dirty="0">
                <a:solidFill>
                  <a:srgbClr val="000000"/>
                </a:solidFill>
                <a:latin typeface="楷体_GB2312" pitchFamily="49" charset="-122"/>
                <a:ea typeface="楷体_GB2312" pitchFamily="49" charset="-122"/>
              </a:rPr>
              <a:t>(3) </a:t>
            </a:r>
            <a:r>
              <a:rPr kumimoji="1" lang="zh-CN" altLang="en-US" sz="2800" b="1" dirty="0">
                <a:solidFill>
                  <a:srgbClr val="000000"/>
                </a:solidFill>
                <a:latin typeface="楷体_GB2312" pitchFamily="49" charset="-122"/>
                <a:ea typeface="楷体_GB2312" pitchFamily="49" charset="-122"/>
              </a:rPr>
              <a:t>列出随机变量的</a:t>
            </a:r>
            <a:r>
              <a:rPr kumimoji="1" lang="zh-CN" altLang="en-US" sz="2800" b="1" dirty="0">
                <a:solidFill>
                  <a:srgbClr val="FF0000"/>
                </a:solidFill>
                <a:latin typeface="楷体_GB2312" pitchFamily="49" charset="-122"/>
                <a:ea typeface="楷体_GB2312" pitchFamily="49" charset="-122"/>
              </a:rPr>
              <a:t>概率分布表</a:t>
            </a:r>
            <a:r>
              <a:rPr kumimoji="1" lang="zh-CN" altLang="en-US" sz="2800" b="1" dirty="0">
                <a:solidFill>
                  <a:srgbClr val="000000"/>
                </a:solidFill>
                <a:latin typeface="楷体_GB2312" pitchFamily="49" charset="-122"/>
                <a:ea typeface="楷体_GB2312" pitchFamily="49" charset="-122"/>
              </a:rPr>
              <a:t>（或写出概率函数）。</a:t>
            </a:r>
          </a:p>
        </p:txBody>
      </p:sp>
    </p:spTree>
    <p:extLst>
      <p:ext uri="{BB962C8B-B14F-4D97-AF65-F5344CB8AC3E}">
        <p14:creationId xmlns:p14="http://schemas.microsoft.com/office/powerpoint/2010/main" val="1479154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bg/>
                                          </p:spTgt>
                                        </p:tgtEl>
                                        <p:attrNameLst>
                                          <p:attrName>style.visibility</p:attrName>
                                        </p:attrNameLst>
                                      </p:cBhvr>
                                      <p:to>
                                        <p:strVal val="visible"/>
                                      </p:to>
                                    </p:set>
                                    <p:animEffect transition="in" filter="wipe(left)">
                                      <p:cBhvr>
                                        <p:cTn id="12" dur="500"/>
                                        <p:tgtEl>
                                          <p:spTgt spid="5">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wipe(up)">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wipe(up)">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wipe(up)">
                                      <p:cBhvr>
                                        <p:cTn id="3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build="p"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6F20A8-D95E-4012-B5CD-A2E97DAE874A}"/>
              </a:ext>
            </a:extLst>
          </p:cNvPr>
          <p:cNvSpPr>
            <a:spLocks noGrp="1"/>
          </p:cNvSpPr>
          <p:nvPr>
            <p:ph type="title"/>
          </p:nvPr>
        </p:nvSpPr>
        <p:spPr/>
        <p:txBody>
          <a:bodyPr/>
          <a:lstStyle/>
          <a:p>
            <a:r>
              <a:rPr lang="en-US" altLang="zh-CN" dirty="0"/>
              <a:t>3.4-3</a:t>
            </a:r>
            <a:r>
              <a:rPr kumimoji="1" lang="zh-CN" altLang="en-US" dirty="0">
                <a:latin typeface="楷体_GB2312" pitchFamily="49" charset="-122"/>
                <a:ea typeface="楷体_GB2312" pitchFamily="49" charset="-122"/>
              </a:rPr>
              <a:t>离散型随机变量及其</a:t>
            </a:r>
            <a:r>
              <a:rPr lang="zh-CN" altLang="en-US" dirty="0">
                <a:latin typeface="楷体_GB2312" pitchFamily="49" charset="-122"/>
                <a:ea typeface="楷体_GB2312" pitchFamily="49" charset="-122"/>
              </a:rPr>
              <a:t>分布</a:t>
            </a:r>
            <a:endParaRPr lang="zh-CN" altLang="en-US" dirty="0"/>
          </a:p>
        </p:txBody>
      </p:sp>
      <p:sp>
        <p:nvSpPr>
          <p:cNvPr id="3" name="内容占位符 2">
            <a:extLst>
              <a:ext uri="{FF2B5EF4-FFF2-40B4-BE49-F238E27FC236}">
                <a16:creationId xmlns:a16="http://schemas.microsoft.com/office/drawing/2014/main" id="{66AE275B-8981-416C-8040-C88D249C6FE6}"/>
              </a:ext>
            </a:extLst>
          </p:cNvPr>
          <p:cNvSpPr>
            <a:spLocks noGrp="1"/>
          </p:cNvSpPr>
          <p:nvPr>
            <p:ph idx="1"/>
          </p:nvPr>
        </p:nvSpPr>
        <p:spPr/>
        <p:txBody>
          <a:bodyPr/>
          <a:lstStyle/>
          <a:p>
            <a:endParaRPr lang="zh-CN" altLang="en-US" dirty="0"/>
          </a:p>
        </p:txBody>
      </p:sp>
      <p:sp>
        <p:nvSpPr>
          <p:cNvPr id="4" name="Text Box 4">
            <a:extLst>
              <a:ext uri="{FF2B5EF4-FFF2-40B4-BE49-F238E27FC236}">
                <a16:creationId xmlns:a16="http://schemas.microsoft.com/office/drawing/2014/main" id="{E894C2BE-F018-44C0-BCED-7AD2ED7DA15E}"/>
              </a:ext>
            </a:extLst>
          </p:cNvPr>
          <p:cNvSpPr txBox="1">
            <a:spLocks noChangeArrowheads="1"/>
          </p:cNvSpPr>
          <p:nvPr/>
        </p:nvSpPr>
        <p:spPr bwMode="auto">
          <a:xfrm>
            <a:off x="609600" y="533400"/>
            <a:ext cx="69342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FF0000"/>
                </a:solidFill>
                <a:latin typeface="楷体_GB2312" pitchFamily="49" charset="-122"/>
                <a:ea typeface="楷体_GB2312" pitchFamily="49" charset="-122"/>
              </a:rPr>
              <a:t>例</a:t>
            </a:r>
            <a:r>
              <a:rPr kumimoji="1" lang="en-US" altLang="zh-CN" sz="2800" b="1" dirty="0">
                <a:solidFill>
                  <a:srgbClr val="FF0000"/>
                </a:solidFill>
                <a:latin typeface="楷体_GB2312" pitchFamily="49" charset="-122"/>
                <a:ea typeface="楷体_GB2312" pitchFamily="49" charset="-122"/>
              </a:rPr>
              <a:t>1 </a:t>
            </a:r>
            <a:r>
              <a:rPr kumimoji="1" lang="zh-CN" altLang="en-US" sz="2800" b="1" dirty="0">
                <a:solidFill>
                  <a:srgbClr val="000000"/>
                </a:solidFill>
                <a:latin typeface="楷体_GB2312" pitchFamily="49" charset="-122"/>
                <a:ea typeface="楷体_GB2312" pitchFamily="49" charset="-122"/>
              </a:rPr>
              <a:t>从</a:t>
            </a:r>
            <a:r>
              <a:rPr kumimoji="1" lang="en-US" altLang="zh-CN" sz="2800" b="1" dirty="0">
                <a:solidFill>
                  <a:srgbClr val="000000"/>
                </a:solidFill>
                <a:latin typeface="楷体_GB2312" pitchFamily="49" charset="-122"/>
                <a:ea typeface="楷体_GB2312" pitchFamily="49" charset="-122"/>
              </a:rPr>
              <a:t>1</a:t>
            </a:r>
            <a:r>
              <a:rPr kumimoji="1" lang="zh-CN" altLang="en-US" sz="2800" b="1" dirty="0">
                <a:solidFill>
                  <a:srgbClr val="000000"/>
                </a:solidFill>
                <a:latin typeface="楷体_GB2312" pitchFamily="49" charset="-122"/>
                <a:ea typeface="楷体_GB2312" pitchFamily="49" charset="-122"/>
              </a:rPr>
              <a:t>～</a:t>
            </a:r>
            <a:r>
              <a:rPr kumimoji="1" lang="en-US" altLang="zh-CN" sz="2800" b="1" dirty="0">
                <a:solidFill>
                  <a:srgbClr val="000000"/>
                </a:solidFill>
                <a:latin typeface="楷体_GB2312" pitchFamily="49" charset="-122"/>
                <a:ea typeface="楷体_GB2312" pitchFamily="49" charset="-122"/>
              </a:rPr>
              <a:t>10</a:t>
            </a:r>
            <a:r>
              <a:rPr kumimoji="1" lang="zh-CN" altLang="en-US" sz="2800" b="1" dirty="0">
                <a:solidFill>
                  <a:srgbClr val="000000"/>
                </a:solidFill>
                <a:latin typeface="楷体_GB2312" pitchFamily="49" charset="-122"/>
                <a:ea typeface="楷体_GB2312" pitchFamily="49" charset="-122"/>
              </a:rPr>
              <a:t>这</a:t>
            </a:r>
            <a:r>
              <a:rPr kumimoji="1" lang="en-US" altLang="zh-CN" sz="2800" b="1" dirty="0">
                <a:solidFill>
                  <a:srgbClr val="000000"/>
                </a:solidFill>
                <a:latin typeface="楷体_GB2312" pitchFamily="49" charset="-122"/>
                <a:ea typeface="楷体_GB2312" pitchFamily="49" charset="-122"/>
              </a:rPr>
              <a:t>10</a:t>
            </a:r>
            <a:r>
              <a:rPr kumimoji="1" lang="zh-CN" altLang="en-US" sz="2800" b="1" dirty="0">
                <a:solidFill>
                  <a:srgbClr val="000000"/>
                </a:solidFill>
                <a:latin typeface="楷体_GB2312" pitchFamily="49" charset="-122"/>
                <a:ea typeface="楷体_GB2312" pitchFamily="49" charset="-122"/>
              </a:rPr>
              <a:t>个数字中随机取出</a:t>
            </a:r>
            <a:r>
              <a:rPr kumimoji="1" lang="en-US" altLang="zh-CN" sz="2800" b="1" dirty="0">
                <a:solidFill>
                  <a:srgbClr val="000000"/>
                </a:solidFill>
                <a:latin typeface="楷体_GB2312" pitchFamily="49" charset="-122"/>
                <a:ea typeface="楷体_GB2312" pitchFamily="49" charset="-122"/>
              </a:rPr>
              <a:t>5</a:t>
            </a:r>
            <a:r>
              <a:rPr kumimoji="1" lang="zh-CN" altLang="en-US" sz="2800" b="1" dirty="0">
                <a:solidFill>
                  <a:srgbClr val="000000"/>
                </a:solidFill>
                <a:latin typeface="楷体_GB2312" pitchFamily="49" charset="-122"/>
                <a:ea typeface="楷体_GB2312" pitchFamily="49" charset="-122"/>
              </a:rPr>
              <a:t>个数字，令</a:t>
            </a:r>
            <a:r>
              <a:rPr kumimoji="1" lang="en-US" altLang="zh-CN" sz="2800" b="1" i="1" dirty="0">
                <a:solidFill>
                  <a:srgbClr val="000000"/>
                </a:solidFill>
                <a:ea typeface="楷体_GB2312" pitchFamily="49" charset="-122"/>
              </a:rPr>
              <a:t>X</a:t>
            </a:r>
            <a:r>
              <a:rPr kumimoji="1" lang="en-US" altLang="zh-CN" sz="2800" b="1" i="1" dirty="0">
                <a:solidFill>
                  <a:srgbClr val="000000"/>
                </a:solidFill>
                <a:latin typeface="楷体_GB2312" pitchFamily="49" charset="-122"/>
                <a:ea typeface="楷体_GB2312" pitchFamily="49" charset="-122"/>
              </a:rPr>
              <a:t> </a:t>
            </a:r>
            <a:r>
              <a:rPr kumimoji="1" lang="zh-CN" altLang="en-US" sz="2800" b="1" dirty="0">
                <a:solidFill>
                  <a:srgbClr val="000000"/>
                </a:solidFill>
                <a:latin typeface="楷体_GB2312" pitchFamily="49" charset="-122"/>
                <a:ea typeface="楷体_GB2312" pitchFamily="49" charset="-122"/>
              </a:rPr>
              <a:t>：取出</a:t>
            </a:r>
            <a:r>
              <a:rPr kumimoji="1" lang="en-US" altLang="zh-CN" sz="2800" b="1" dirty="0">
                <a:solidFill>
                  <a:srgbClr val="000000"/>
                </a:solidFill>
                <a:latin typeface="楷体_GB2312" pitchFamily="49" charset="-122"/>
                <a:ea typeface="楷体_GB2312" pitchFamily="49" charset="-122"/>
              </a:rPr>
              <a:t>5</a:t>
            </a:r>
            <a:r>
              <a:rPr kumimoji="1" lang="zh-CN" altLang="en-US" sz="2800" b="1" dirty="0">
                <a:solidFill>
                  <a:srgbClr val="000000"/>
                </a:solidFill>
                <a:latin typeface="楷体_GB2312" pitchFamily="49" charset="-122"/>
                <a:ea typeface="楷体_GB2312" pitchFamily="49" charset="-122"/>
              </a:rPr>
              <a:t>个数字中的最大值。试求 </a:t>
            </a:r>
            <a:r>
              <a:rPr kumimoji="1" lang="en-US" altLang="zh-CN" sz="2800" b="1" i="1" dirty="0">
                <a:solidFill>
                  <a:srgbClr val="000000"/>
                </a:solidFill>
                <a:ea typeface="楷体_GB2312" pitchFamily="49" charset="-122"/>
              </a:rPr>
              <a:t>X</a:t>
            </a:r>
            <a:r>
              <a:rPr kumimoji="1" lang="en-US" altLang="zh-CN" sz="2800" b="1" dirty="0">
                <a:solidFill>
                  <a:srgbClr val="000000"/>
                </a:solidFill>
                <a:latin typeface="楷体_GB2312" pitchFamily="49" charset="-122"/>
                <a:ea typeface="楷体_GB2312" pitchFamily="49" charset="-122"/>
              </a:rPr>
              <a:t> </a:t>
            </a:r>
            <a:r>
              <a:rPr kumimoji="1" lang="zh-CN" altLang="en-US" sz="2800" b="1" dirty="0">
                <a:solidFill>
                  <a:srgbClr val="000000"/>
                </a:solidFill>
                <a:latin typeface="楷体_GB2312" pitchFamily="49" charset="-122"/>
                <a:ea typeface="楷体_GB2312" pitchFamily="49" charset="-122"/>
              </a:rPr>
              <a:t>的概率分布。</a:t>
            </a:r>
          </a:p>
        </p:txBody>
      </p:sp>
      <p:graphicFrame>
        <p:nvGraphicFramePr>
          <p:cNvPr id="5" name="Object 5">
            <a:extLst>
              <a:ext uri="{FF2B5EF4-FFF2-40B4-BE49-F238E27FC236}">
                <a16:creationId xmlns:a16="http://schemas.microsoft.com/office/drawing/2014/main" id="{ED074615-13AC-43D5-8495-D6088702FBC2}"/>
              </a:ext>
            </a:extLst>
          </p:cNvPr>
          <p:cNvGraphicFramePr>
            <a:graphicFrameLocks noChangeAspect="1"/>
          </p:cNvGraphicFramePr>
          <p:nvPr/>
        </p:nvGraphicFramePr>
        <p:xfrm>
          <a:off x="1371600" y="2743200"/>
          <a:ext cx="6159500" cy="1185863"/>
        </p:xfrm>
        <a:graphic>
          <a:graphicData uri="http://schemas.openxmlformats.org/presentationml/2006/ole">
            <mc:AlternateContent xmlns:mc="http://schemas.openxmlformats.org/markup-compatibility/2006">
              <mc:Choice xmlns:v="urn:schemas-microsoft-com:vml" Requires="v">
                <p:oleObj spid="_x0000_s47262" name="公式" r:id="rId3" imgW="2463480" imgH="457200" progId="Equation.3">
                  <p:embed/>
                </p:oleObj>
              </mc:Choice>
              <mc:Fallback>
                <p:oleObj name="公式" r:id="rId3" imgW="2463480" imgH="457200" progId="Equation.3">
                  <p:embed/>
                  <p:pic>
                    <p:nvPicPr>
                      <p:cNvPr id="179205" name="Object 5">
                        <a:extLst>
                          <a:ext uri="{FF2B5EF4-FFF2-40B4-BE49-F238E27FC236}">
                            <a16:creationId xmlns:a16="http://schemas.microsoft.com/office/drawing/2014/main" id="{74C9FD6F-E80D-4984-8F1F-72A423116C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743200"/>
                        <a:ext cx="6159500" cy="118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6">
            <a:extLst>
              <a:ext uri="{FF2B5EF4-FFF2-40B4-BE49-F238E27FC236}">
                <a16:creationId xmlns:a16="http://schemas.microsoft.com/office/drawing/2014/main" id="{1E667630-FCA0-45B2-8F54-90B06D3B31C7}"/>
              </a:ext>
            </a:extLst>
          </p:cNvPr>
          <p:cNvSpPr txBox="1">
            <a:spLocks noChangeArrowheads="1"/>
          </p:cNvSpPr>
          <p:nvPr/>
        </p:nvSpPr>
        <p:spPr bwMode="auto">
          <a:xfrm>
            <a:off x="914400" y="4011613"/>
            <a:ext cx="6537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000000"/>
                </a:solidFill>
                <a:latin typeface="楷体_GB2312" pitchFamily="49" charset="-122"/>
                <a:ea typeface="楷体_GB2312" pitchFamily="49" charset="-122"/>
              </a:rPr>
              <a:t>具体写出</a:t>
            </a:r>
            <a:r>
              <a:rPr kumimoji="1" lang="en-US" altLang="zh-CN" sz="2800" b="1" dirty="0">
                <a:solidFill>
                  <a:srgbClr val="000000"/>
                </a:solidFill>
                <a:latin typeface="楷体_GB2312" pitchFamily="49" charset="-122"/>
                <a:ea typeface="楷体_GB2312" pitchFamily="49" charset="-122"/>
              </a:rPr>
              <a:t>,</a:t>
            </a:r>
            <a:r>
              <a:rPr kumimoji="1" lang="zh-CN" altLang="en-US" sz="2800" b="1" dirty="0">
                <a:solidFill>
                  <a:srgbClr val="000000"/>
                </a:solidFill>
                <a:latin typeface="楷体_GB2312" pitchFamily="49" charset="-122"/>
                <a:ea typeface="楷体_GB2312" pitchFamily="49" charset="-122"/>
              </a:rPr>
              <a:t>即可</a:t>
            </a:r>
            <a:r>
              <a:rPr kumimoji="1" lang="zh-CN" altLang="en-US" sz="2800" b="1" dirty="0">
                <a:solidFill>
                  <a:srgbClr val="000000"/>
                </a:solidFill>
                <a:ea typeface="楷体_GB2312" pitchFamily="49" charset="-122"/>
              </a:rPr>
              <a:t>得 </a:t>
            </a:r>
            <a:r>
              <a:rPr kumimoji="1" lang="en-US" altLang="zh-CN" sz="2800" b="1" i="1" dirty="0">
                <a:solidFill>
                  <a:srgbClr val="000000"/>
                </a:solidFill>
                <a:ea typeface="楷体_GB2312" pitchFamily="49" charset="-122"/>
              </a:rPr>
              <a:t>X</a:t>
            </a:r>
            <a:r>
              <a:rPr kumimoji="1" lang="en-US" altLang="zh-CN" sz="2800" b="1" dirty="0">
                <a:solidFill>
                  <a:srgbClr val="000000"/>
                </a:solidFill>
                <a:latin typeface="楷体_GB2312" pitchFamily="49" charset="-122"/>
                <a:ea typeface="楷体_GB2312" pitchFamily="49" charset="-122"/>
              </a:rPr>
              <a:t> </a:t>
            </a:r>
            <a:r>
              <a:rPr kumimoji="1" lang="zh-CN" altLang="en-US" sz="2800" b="1" dirty="0">
                <a:solidFill>
                  <a:srgbClr val="000000"/>
                </a:solidFill>
                <a:latin typeface="楷体_GB2312" pitchFamily="49" charset="-122"/>
                <a:ea typeface="楷体_GB2312" pitchFamily="49" charset="-122"/>
              </a:rPr>
              <a:t>的</a:t>
            </a:r>
            <a:r>
              <a:rPr kumimoji="1" lang="zh-CN" altLang="en-US" sz="2800" b="1" dirty="0">
                <a:solidFill>
                  <a:srgbClr val="FF0000"/>
                </a:solidFill>
                <a:latin typeface="楷体_GB2312" pitchFamily="49" charset="-122"/>
                <a:ea typeface="楷体_GB2312" pitchFamily="49" charset="-122"/>
              </a:rPr>
              <a:t>概率分布表</a:t>
            </a:r>
            <a:r>
              <a:rPr kumimoji="1" lang="en-US" altLang="zh-CN" sz="2800" b="1" dirty="0">
                <a:solidFill>
                  <a:srgbClr val="000000"/>
                </a:solidFill>
                <a:latin typeface="楷体_GB2312" pitchFamily="49" charset="-122"/>
                <a:ea typeface="楷体_GB2312" pitchFamily="49" charset="-122"/>
              </a:rPr>
              <a:t>:</a:t>
            </a:r>
          </a:p>
        </p:txBody>
      </p:sp>
      <p:sp>
        <p:nvSpPr>
          <p:cNvPr id="7" name="Text Box 7">
            <a:extLst>
              <a:ext uri="{FF2B5EF4-FFF2-40B4-BE49-F238E27FC236}">
                <a16:creationId xmlns:a16="http://schemas.microsoft.com/office/drawing/2014/main" id="{B8D9B5EB-7F89-438F-9C37-D6A9E2C24B16}"/>
              </a:ext>
            </a:extLst>
          </p:cNvPr>
          <p:cNvSpPr txBox="1">
            <a:spLocks noChangeArrowheads="1"/>
          </p:cNvSpPr>
          <p:nvPr/>
        </p:nvSpPr>
        <p:spPr bwMode="auto">
          <a:xfrm>
            <a:off x="609600" y="2209800"/>
            <a:ext cx="12969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000000"/>
                </a:solidFill>
                <a:latin typeface="楷体_GB2312" pitchFamily="49" charset="-122"/>
                <a:ea typeface="楷体_GB2312" pitchFamily="49" charset="-122"/>
              </a:rPr>
              <a:t>解</a:t>
            </a:r>
            <a:r>
              <a:rPr kumimoji="1" lang="en-US" altLang="zh-CN" sz="2800" b="1">
                <a:solidFill>
                  <a:srgbClr val="000000"/>
                </a:solidFill>
                <a:latin typeface="楷体_GB2312" pitchFamily="49" charset="-122"/>
                <a:ea typeface="楷体_GB2312" pitchFamily="49" charset="-122"/>
              </a:rPr>
              <a:t>:</a:t>
            </a:r>
          </a:p>
        </p:txBody>
      </p:sp>
      <p:sp>
        <p:nvSpPr>
          <p:cNvPr id="8" name="Text Box 8">
            <a:extLst>
              <a:ext uri="{FF2B5EF4-FFF2-40B4-BE49-F238E27FC236}">
                <a16:creationId xmlns:a16="http://schemas.microsoft.com/office/drawing/2014/main" id="{8F45D01F-63C1-4E35-A28B-6321A9A6116C}"/>
              </a:ext>
            </a:extLst>
          </p:cNvPr>
          <p:cNvSpPr txBox="1">
            <a:spLocks noChangeArrowheads="1"/>
          </p:cNvSpPr>
          <p:nvPr/>
        </p:nvSpPr>
        <p:spPr bwMode="auto">
          <a:xfrm>
            <a:off x="1575466" y="2306639"/>
            <a:ext cx="65516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i="1" dirty="0">
                <a:solidFill>
                  <a:srgbClr val="000000"/>
                </a:solidFill>
                <a:ea typeface="楷体_GB2312" pitchFamily="49" charset="-122"/>
              </a:rPr>
              <a:t>X</a:t>
            </a:r>
            <a:r>
              <a:rPr kumimoji="1" lang="en-US" altLang="zh-CN" sz="2800" b="1" dirty="0">
                <a:solidFill>
                  <a:srgbClr val="000000"/>
                </a:solidFill>
                <a:ea typeface="楷体_GB2312" pitchFamily="49" charset="-122"/>
              </a:rPr>
              <a:t> </a:t>
            </a:r>
            <a:r>
              <a:rPr kumimoji="1" lang="zh-CN" altLang="zh-CN" sz="2800" b="1" dirty="0">
                <a:solidFill>
                  <a:srgbClr val="000000"/>
                </a:solidFill>
                <a:latin typeface="楷体_GB2312" pitchFamily="49" charset="-122"/>
                <a:ea typeface="楷体_GB2312" pitchFamily="49" charset="-122"/>
              </a:rPr>
              <a:t>的取值为</a:t>
            </a:r>
            <a:r>
              <a:rPr kumimoji="1" lang="zh-CN" altLang="zh-CN" sz="2800" b="1" dirty="0">
                <a:solidFill>
                  <a:srgbClr val="000000"/>
                </a:solidFill>
                <a:ea typeface="楷体_GB2312" pitchFamily="49" charset="-122"/>
              </a:rPr>
              <a:t>5</a:t>
            </a:r>
            <a:r>
              <a:rPr kumimoji="1" lang="en-US" altLang="zh-CN" sz="2800" b="1" dirty="0">
                <a:solidFill>
                  <a:srgbClr val="000000"/>
                </a:solidFill>
                <a:ea typeface="楷体_GB2312" pitchFamily="49" charset="-122"/>
              </a:rPr>
              <a:t>, </a:t>
            </a:r>
            <a:r>
              <a:rPr kumimoji="1" lang="zh-CN" altLang="zh-CN" sz="2800" b="1" dirty="0">
                <a:solidFill>
                  <a:srgbClr val="000000"/>
                </a:solidFill>
                <a:ea typeface="楷体_GB2312" pitchFamily="49" charset="-122"/>
              </a:rPr>
              <a:t>6</a:t>
            </a:r>
            <a:r>
              <a:rPr kumimoji="1" lang="en-US" altLang="zh-CN" sz="2800" b="1" dirty="0">
                <a:solidFill>
                  <a:srgbClr val="000000"/>
                </a:solidFill>
                <a:ea typeface="楷体_GB2312" pitchFamily="49" charset="-122"/>
              </a:rPr>
              <a:t>, </a:t>
            </a:r>
            <a:r>
              <a:rPr kumimoji="1" lang="zh-CN" altLang="zh-CN" sz="2800" b="1" dirty="0">
                <a:solidFill>
                  <a:srgbClr val="000000"/>
                </a:solidFill>
                <a:ea typeface="楷体_GB2312" pitchFamily="49" charset="-122"/>
              </a:rPr>
              <a:t>7</a:t>
            </a:r>
            <a:r>
              <a:rPr kumimoji="1" lang="en-US" altLang="zh-CN" sz="2800" b="1" dirty="0">
                <a:solidFill>
                  <a:srgbClr val="000000"/>
                </a:solidFill>
                <a:ea typeface="楷体_GB2312" pitchFamily="49" charset="-122"/>
              </a:rPr>
              <a:t>, </a:t>
            </a:r>
            <a:r>
              <a:rPr kumimoji="1" lang="zh-CN" altLang="zh-CN" sz="2800" b="1" dirty="0">
                <a:solidFill>
                  <a:srgbClr val="000000"/>
                </a:solidFill>
                <a:ea typeface="楷体_GB2312" pitchFamily="49" charset="-122"/>
              </a:rPr>
              <a:t>8</a:t>
            </a:r>
            <a:r>
              <a:rPr kumimoji="1" lang="en-US" altLang="zh-CN" sz="2800" b="1" dirty="0">
                <a:solidFill>
                  <a:srgbClr val="000000"/>
                </a:solidFill>
                <a:ea typeface="楷体_GB2312" pitchFamily="49" charset="-122"/>
              </a:rPr>
              <a:t>, </a:t>
            </a:r>
            <a:r>
              <a:rPr kumimoji="1" lang="zh-CN" altLang="zh-CN" sz="2800" b="1" dirty="0">
                <a:solidFill>
                  <a:srgbClr val="000000"/>
                </a:solidFill>
                <a:ea typeface="楷体_GB2312" pitchFamily="49" charset="-122"/>
              </a:rPr>
              <a:t>9</a:t>
            </a:r>
            <a:r>
              <a:rPr kumimoji="1" lang="en-US" altLang="zh-CN" sz="2800" b="1" dirty="0">
                <a:solidFill>
                  <a:srgbClr val="000000"/>
                </a:solidFill>
                <a:ea typeface="楷体_GB2312" pitchFamily="49" charset="-122"/>
              </a:rPr>
              <a:t>, </a:t>
            </a:r>
            <a:r>
              <a:rPr kumimoji="1" lang="zh-CN" altLang="zh-CN" sz="2800" b="1" dirty="0">
                <a:solidFill>
                  <a:srgbClr val="000000"/>
                </a:solidFill>
                <a:ea typeface="楷体_GB2312" pitchFamily="49" charset="-122"/>
              </a:rPr>
              <a:t>10</a:t>
            </a:r>
            <a:endParaRPr kumimoji="1" lang="en-US" altLang="zh-CN" sz="2800" b="1" dirty="0">
              <a:solidFill>
                <a:srgbClr val="000000"/>
              </a:solidFill>
              <a:ea typeface="楷体_GB2312" pitchFamily="49" charset="-122"/>
            </a:endParaRPr>
          </a:p>
        </p:txBody>
      </p:sp>
      <p:graphicFrame>
        <p:nvGraphicFramePr>
          <p:cNvPr id="9" name="Group 70">
            <a:extLst>
              <a:ext uri="{FF2B5EF4-FFF2-40B4-BE49-F238E27FC236}">
                <a16:creationId xmlns:a16="http://schemas.microsoft.com/office/drawing/2014/main" id="{EC8E4A6A-0255-4D5C-8DD8-5E360FD5927A}"/>
              </a:ext>
            </a:extLst>
          </p:cNvPr>
          <p:cNvGraphicFramePr>
            <a:graphicFrameLocks/>
          </p:cNvGraphicFramePr>
          <p:nvPr/>
        </p:nvGraphicFramePr>
        <p:xfrm>
          <a:off x="1447800" y="4724400"/>
          <a:ext cx="6019800" cy="1524000"/>
        </p:xfrm>
        <a:graphic>
          <a:graphicData uri="http://schemas.openxmlformats.org/drawingml/2006/table">
            <a:tbl>
              <a:tblPr/>
              <a:tblGrid>
                <a:gridCol w="685800">
                  <a:extLst>
                    <a:ext uri="{9D8B030D-6E8A-4147-A177-3AD203B41FA5}">
                      <a16:colId xmlns:a16="http://schemas.microsoft.com/office/drawing/2014/main" val="1600243311"/>
                    </a:ext>
                  </a:extLst>
                </a:gridCol>
                <a:gridCol w="5334000">
                  <a:extLst>
                    <a:ext uri="{9D8B030D-6E8A-4147-A177-3AD203B41FA5}">
                      <a16:colId xmlns:a16="http://schemas.microsoft.com/office/drawing/2014/main" val="1501524561"/>
                    </a:ext>
                  </a:extLst>
                </a:gridCol>
              </a:tblGrid>
              <a:tr h="603250">
                <a:tc>
                  <a:txBody>
                    <a:bodyPr/>
                    <a:lstStyle>
                      <a:lvl1pPr>
                        <a:spcBef>
                          <a:spcPct val="20000"/>
                        </a:spcBef>
                        <a:buClr>
                          <a:schemeClr val="hlink"/>
                        </a:buClr>
                        <a:buSzPct val="70000"/>
                        <a:buFont typeface="Wingdings" panose="05000000000000000000" pitchFamily="2" charset="2"/>
                        <a:defRPr sz="2800" b="1">
                          <a:solidFill>
                            <a:srgbClr val="000000"/>
                          </a:solidFill>
                          <a:latin typeface="Times New Roman" panose="02020603050405020304" pitchFamily="18" charset="0"/>
                          <a:ea typeface="楷体_GB2312" pitchFamily="49"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1" i="1" u="none" strike="noStrike" cap="none" normalizeH="0" baseline="0">
                          <a:ln>
                            <a:noFill/>
                          </a:ln>
                          <a:solidFill>
                            <a:srgbClr val="000000"/>
                          </a:solidFill>
                          <a:effectLst/>
                          <a:latin typeface="Times New Roman" panose="02020603050405020304" pitchFamily="18" charset="0"/>
                          <a:ea typeface="楷体_GB2312" pitchFamily="49" charset="-122"/>
                        </a:rPr>
                        <a:t>X</a:t>
                      </a:r>
                    </a:p>
                  </a:txBody>
                  <a:tcPr marL="90000" marR="90000" marT="46800" marB="4680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b="1">
                          <a:solidFill>
                            <a:srgbClr val="000000"/>
                          </a:solidFill>
                          <a:latin typeface="Times New Roman" panose="02020603050405020304" pitchFamily="18" charset="0"/>
                          <a:ea typeface="楷体_GB2312" pitchFamily="49"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1" i="0" u="none" strike="noStrike" cap="none" normalizeH="0" baseline="0">
                          <a:ln>
                            <a:noFill/>
                          </a:ln>
                          <a:solidFill>
                            <a:srgbClr val="000000"/>
                          </a:solidFill>
                          <a:effectLst/>
                          <a:latin typeface="楷体_GB2312" pitchFamily="49" charset="-122"/>
                          <a:ea typeface="楷体_GB2312" pitchFamily="49" charset="-122"/>
                        </a:rPr>
                        <a:t> 5   6   7   8   9  10</a:t>
                      </a:r>
                    </a:p>
                  </a:txBody>
                  <a:tcPr marL="90000" marR="90000" marT="46800" marB="4680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7416549"/>
                  </a:ext>
                </a:extLst>
              </a:tr>
              <a:tr h="920750">
                <a:tc>
                  <a:txBody>
                    <a:bodyPr/>
                    <a:lstStyle>
                      <a:lvl1pPr>
                        <a:spcBef>
                          <a:spcPct val="20000"/>
                        </a:spcBef>
                        <a:buClr>
                          <a:schemeClr val="hlink"/>
                        </a:buClr>
                        <a:buSzPct val="70000"/>
                        <a:buFont typeface="Wingdings" panose="05000000000000000000" pitchFamily="2" charset="2"/>
                        <a:defRPr sz="2800" b="1">
                          <a:solidFill>
                            <a:srgbClr val="000000"/>
                          </a:solidFill>
                          <a:latin typeface="Times New Roman" panose="02020603050405020304" pitchFamily="18" charset="0"/>
                          <a:ea typeface="楷体_GB2312" pitchFamily="49"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1" i="1" u="none" strike="noStrike" cap="none" normalizeH="0" baseline="0">
                          <a:ln>
                            <a:noFill/>
                          </a:ln>
                          <a:solidFill>
                            <a:srgbClr val="000000"/>
                          </a:solidFill>
                          <a:effectLst/>
                          <a:latin typeface="Times New Roman" panose="02020603050405020304" pitchFamily="18" charset="0"/>
                          <a:ea typeface="楷体_GB2312" pitchFamily="49" charset="-122"/>
                        </a:rPr>
                        <a:t>P</a:t>
                      </a:r>
                    </a:p>
                  </a:txBody>
                  <a:tcPr marL="90000" marR="90000" marT="46800" marB="4680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b="1">
                          <a:solidFill>
                            <a:srgbClr val="000000"/>
                          </a:solidFill>
                          <a:latin typeface="Times New Roman" panose="02020603050405020304" pitchFamily="18" charset="0"/>
                          <a:ea typeface="楷体_GB2312" pitchFamily="49"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3200" b="1" i="0" u="none" strike="noStrike" cap="none" normalizeH="0" baseline="0">
                        <a:ln>
                          <a:noFill/>
                        </a:ln>
                        <a:solidFill>
                          <a:srgbClr val="000000"/>
                        </a:solidFill>
                        <a:effectLst/>
                        <a:latin typeface="楷体_GB2312" pitchFamily="49" charset="-122"/>
                        <a:ea typeface="楷体_GB2312" pitchFamily="49" charset="-122"/>
                      </a:endParaRPr>
                    </a:p>
                  </a:txBody>
                  <a:tcPr marL="90000" marR="90000" marT="46800" marB="4680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5248735"/>
                  </a:ext>
                </a:extLst>
              </a:tr>
            </a:tbl>
          </a:graphicData>
        </a:graphic>
      </p:graphicFrame>
      <p:graphicFrame>
        <p:nvGraphicFramePr>
          <p:cNvPr id="10" name="Object 58">
            <a:extLst>
              <a:ext uri="{FF2B5EF4-FFF2-40B4-BE49-F238E27FC236}">
                <a16:creationId xmlns:a16="http://schemas.microsoft.com/office/drawing/2014/main" id="{C18F29D3-25F3-48D2-A301-0C3D515E253C}"/>
              </a:ext>
            </a:extLst>
          </p:cNvPr>
          <p:cNvGraphicFramePr>
            <a:graphicFrameLocks noChangeAspect="1"/>
          </p:cNvGraphicFramePr>
          <p:nvPr/>
        </p:nvGraphicFramePr>
        <p:xfrm>
          <a:off x="2667000" y="5486400"/>
          <a:ext cx="4572000" cy="654050"/>
        </p:xfrm>
        <a:graphic>
          <a:graphicData uri="http://schemas.openxmlformats.org/presentationml/2006/ole">
            <mc:AlternateContent xmlns:mc="http://schemas.openxmlformats.org/markup-compatibility/2006">
              <mc:Choice xmlns:v="urn:schemas-microsoft-com:vml" Requires="v">
                <p:oleObj spid="_x0000_s47263" name="公式" r:id="rId5" imgW="2095200" imgH="342720" progId="Equation.3">
                  <p:embed/>
                </p:oleObj>
              </mc:Choice>
              <mc:Fallback>
                <p:oleObj name="公式" r:id="rId5" imgW="2095200" imgH="342720" progId="Equation.3">
                  <p:embed/>
                  <p:pic>
                    <p:nvPicPr>
                      <p:cNvPr id="179258" name="Object 58">
                        <a:extLst>
                          <a:ext uri="{FF2B5EF4-FFF2-40B4-BE49-F238E27FC236}">
                            <a16:creationId xmlns:a16="http://schemas.microsoft.com/office/drawing/2014/main" id="{B6D5FA8B-8B39-4E53-9782-CC8FE8CEDD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5486400"/>
                        <a:ext cx="4572000" cy="654050"/>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77922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par>
                          <p:cTn id="32" fill="hold">
                            <p:stCondLst>
                              <p:cond delay="1000"/>
                            </p:stCondLst>
                            <p:childTnLst>
                              <p:par>
                                <p:cTn id="33" presetID="22" presetClass="entr" presetSubtype="8"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utoUpdateAnimBg="0"/>
      <p:bldP spid="7" grpId="0" autoUpdateAnimBg="0"/>
      <p:bldP spid="8" grpId="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8A10DA-77D9-4169-A72A-A224E4F2848C}"/>
              </a:ext>
            </a:extLst>
          </p:cNvPr>
          <p:cNvSpPr>
            <a:spLocks noGrp="1"/>
          </p:cNvSpPr>
          <p:nvPr>
            <p:ph type="title"/>
          </p:nvPr>
        </p:nvSpPr>
        <p:spPr/>
        <p:txBody>
          <a:bodyPr/>
          <a:lstStyle/>
          <a:p>
            <a:r>
              <a:rPr lang="en-US" altLang="zh-CN" dirty="0"/>
              <a:t>3.4-3</a:t>
            </a:r>
            <a:r>
              <a:rPr kumimoji="1" lang="zh-CN" altLang="en-US" dirty="0">
                <a:latin typeface="楷体_GB2312" pitchFamily="49" charset="-122"/>
                <a:ea typeface="楷体_GB2312" pitchFamily="49" charset="-122"/>
              </a:rPr>
              <a:t>离散型随机变量及其</a:t>
            </a:r>
            <a:r>
              <a:rPr lang="zh-CN" altLang="en-US" dirty="0">
                <a:latin typeface="楷体_GB2312" pitchFamily="49" charset="-122"/>
                <a:ea typeface="楷体_GB2312" pitchFamily="49" charset="-122"/>
              </a:rPr>
              <a:t>分布</a:t>
            </a:r>
            <a:endParaRPr lang="zh-CN" altLang="en-US" dirty="0"/>
          </a:p>
        </p:txBody>
      </p:sp>
      <p:sp>
        <p:nvSpPr>
          <p:cNvPr id="3" name="内容占位符 2">
            <a:extLst>
              <a:ext uri="{FF2B5EF4-FFF2-40B4-BE49-F238E27FC236}">
                <a16:creationId xmlns:a16="http://schemas.microsoft.com/office/drawing/2014/main" id="{E8E8A943-3C71-4E9D-AB0F-78AF52084F93}"/>
              </a:ext>
            </a:extLst>
          </p:cNvPr>
          <p:cNvSpPr>
            <a:spLocks noGrp="1"/>
          </p:cNvSpPr>
          <p:nvPr>
            <p:ph idx="1"/>
          </p:nvPr>
        </p:nvSpPr>
        <p:spPr/>
        <p:txBody>
          <a:bodyPr/>
          <a:lstStyle/>
          <a:p>
            <a:endParaRPr lang="zh-CN" altLang="en-US" dirty="0"/>
          </a:p>
        </p:txBody>
      </p:sp>
      <p:sp>
        <p:nvSpPr>
          <p:cNvPr id="4" name="Text Box 4">
            <a:extLst>
              <a:ext uri="{FF2B5EF4-FFF2-40B4-BE49-F238E27FC236}">
                <a16:creationId xmlns:a16="http://schemas.microsoft.com/office/drawing/2014/main" id="{499E30DC-4C23-412C-B5EE-198F3DD597A2}"/>
              </a:ext>
            </a:extLst>
          </p:cNvPr>
          <p:cNvSpPr txBox="1">
            <a:spLocks noChangeArrowheads="1"/>
          </p:cNvSpPr>
          <p:nvPr/>
        </p:nvSpPr>
        <p:spPr bwMode="auto">
          <a:xfrm>
            <a:off x="533400" y="533400"/>
            <a:ext cx="7920038"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FF0000"/>
                </a:solidFill>
                <a:latin typeface="楷体_GB2312" pitchFamily="49" charset="-122"/>
                <a:ea typeface="楷体_GB2312" pitchFamily="49" charset="-122"/>
              </a:rPr>
              <a:t>例</a:t>
            </a:r>
            <a:r>
              <a:rPr kumimoji="1" lang="en-US" altLang="zh-CN" sz="2800" b="1" dirty="0">
                <a:solidFill>
                  <a:srgbClr val="FF0000"/>
                </a:solidFill>
                <a:latin typeface="楷体_GB2312" pitchFamily="49" charset="-122"/>
                <a:ea typeface="楷体_GB2312" pitchFamily="49" charset="-122"/>
              </a:rPr>
              <a:t>2  </a:t>
            </a:r>
            <a:r>
              <a:rPr kumimoji="1" lang="zh-CN" altLang="en-US" sz="2800" b="1" dirty="0">
                <a:solidFill>
                  <a:srgbClr val="000000"/>
                </a:solidFill>
                <a:latin typeface="楷体_GB2312" pitchFamily="49" charset="-122"/>
                <a:ea typeface="楷体_GB2312" pitchFamily="49" charset="-122"/>
              </a:rPr>
              <a:t>设袋中有</a:t>
            </a:r>
            <a:r>
              <a:rPr kumimoji="1" lang="en-US" altLang="zh-CN" sz="2800" b="1" dirty="0">
                <a:solidFill>
                  <a:srgbClr val="000000"/>
                </a:solidFill>
                <a:latin typeface="楷体_GB2312" pitchFamily="49" charset="-122"/>
                <a:ea typeface="楷体_GB2312" pitchFamily="49" charset="-122"/>
              </a:rPr>
              <a:t>3</a:t>
            </a:r>
            <a:r>
              <a:rPr kumimoji="1" lang="zh-CN" altLang="en-US" sz="2800" b="1" dirty="0">
                <a:solidFill>
                  <a:srgbClr val="000000"/>
                </a:solidFill>
                <a:latin typeface="楷体_GB2312" pitchFamily="49" charset="-122"/>
                <a:ea typeface="楷体_GB2312" pitchFamily="49" charset="-122"/>
              </a:rPr>
              <a:t>个红球</a:t>
            </a:r>
            <a:r>
              <a:rPr kumimoji="1" lang="en-US" altLang="zh-CN" sz="2800" b="1" dirty="0">
                <a:solidFill>
                  <a:srgbClr val="000000"/>
                </a:solidFill>
                <a:latin typeface="楷体_GB2312" pitchFamily="49" charset="-122"/>
                <a:ea typeface="楷体_GB2312" pitchFamily="49" charset="-122"/>
              </a:rPr>
              <a:t>,2</a:t>
            </a:r>
            <a:r>
              <a:rPr kumimoji="1" lang="zh-CN" altLang="en-US" sz="2800" b="1" dirty="0">
                <a:solidFill>
                  <a:srgbClr val="000000"/>
                </a:solidFill>
                <a:latin typeface="楷体_GB2312" pitchFamily="49" charset="-122"/>
                <a:ea typeface="楷体_GB2312" pitchFamily="49" charset="-122"/>
              </a:rPr>
              <a:t>个绿球</a:t>
            </a:r>
            <a:r>
              <a:rPr kumimoji="1" lang="en-US" altLang="zh-CN" sz="2800" b="1" dirty="0">
                <a:solidFill>
                  <a:srgbClr val="000000"/>
                </a:solidFill>
                <a:latin typeface="楷体_GB2312" pitchFamily="49" charset="-122"/>
                <a:ea typeface="楷体_GB2312" pitchFamily="49" charset="-122"/>
              </a:rPr>
              <a:t>,</a:t>
            </a:r>
            <a:r>
              <a:rPr kumimoji="1" lang="zh-CN" altLang="en-US" sz="2800" b="1" dirty="0">
                <a:solidFill>
                  <a:srgbClr val="000000"/>
                </a:solidFill>
                <a:latin typeface="楷体_GB2312" pitchFamily="49" charset="-122"/>
                <a:ea typeface="楷体_GB2312" pitchFamily="49" charset="-122"/>
              </a:rPr>
              <a:t>连续不返回地从袋中取球</a:t>
            </a:r>
            <a:r>
              <a:rPr kumimoji="1" lang="en-US" altLang="zh-CN" sz="2800" b="1" dirty="0">
                <a:solidFill>
                  <a:srgbClr val="000000"/>
                </a:solidFill>
                <a:latin typeface="楷体_GB2312" pitchFamily="49" charset="-122"/>
                <a:ea typeface="楷体_GB2312" pitchFamily="49" charset="-122"/>
              </a:rPr>
              <a:t>, </a:t>
            </a:r>
            <a:r>
              <a:rPr kumimoji="1" lang="zh-CN" altLang="en-US" sz="2800" b="1" dirty="0">
                <a:solidFill>
                  <a:srgbClr val="000000"/>
                </a:solidFill>
                <a:latin typeface="楷体_GB2312" pitchFamily="49" charset="-122"/>
                <a:ea typeface="楷体_GB2312" pitchFamily="49" charset="-122"/>
              </a:rPr>
              <a:t>直到取到红球为止</a:t>
            </a:r>
            <a:r>
              <a:rPr kumimoji="1" lang="en-US" altLang="zh-CN" sz="2800" b="1" dirty="0">
                <a:solidFill>
                  <a:srgbClr val="000000"/>
                </a:solidFill>
                <a:latin typeface="楷体_GB2312" pitchFamily="49" charset="-122"/>
                <a:ea typeface="楷体_GB2312" pitchFamily="49" charset="-122"/>
              </a:rPr>
              <a:t>.</a:t>
            </a:r>
            <a:r>
              <a:rPr kumimoji="1" lang="zh-CN" altLang="en-US" sz="2800" b="1" dirty="0">
                <a:solidFill>
                  <a:srgbClr val="000000"/>
                </a:solidFill>
                <a:latin typeface="楷体_GB2312" pitchFamily="49" charset="-122"/>
                <a:ea typeface="楷体_GB2312" pitchFamily="49" charset="-122"/>
              </a:rPr>
              <a:t>设此时取出了</a:t>
            </a:r>
            <a:r>
              <a:rPr kumimoji="1" lang="en-US" altLang="zh-CN" sz="2800" b="1" i="1" dirty="0">
                <a:solidFill>
                  <a:srgbClr val="000000"/>
                </a:solidFill>
                <a:ea typeface="楷体_GB2312" pitchFamily="49" charset="-122"/>
              </a:rPr>
              <a:t>X</a:t>
            </a:r>
            <a:r>
              <a:rPr kumimoji="1" lang="zh-CN" altLang="en-US" sz="2800" b="1" dirty="0">
                <a:solidFill>
                  <a:srgbClr val="000000"/>
                </a:solidFill>
                <a:latin typeface="楷体_GB2312" pitchFamily="49" charset="-122"/>
                <a:ea typeface="楷体_GB2312" pitchFamily="49" charset="-122"/>
              </a:rPr>
              <a:t>个绿球</a:t>
            </a:r>
            <a:r>
              <a:rPr kumimoji="1" lang="en-US" altLang="zh-CN" sz="2800" b="1" dirty="0">
                <a:solidFill>
                  <a:srgbClr val="000000"/>
                </a:solidFill>
                <a:latin typeface="楷体_GB2312" pitchFamily="49" charset="-122"/>
                <a:ea typeface="楷体_GB2312" pitchFamily="49" charset="-122"/>
              </a:rPr>
              <a:t>.</a:t>
            </a:r>
            <a:r>
              <a:rPr kumimoji="1" lang="zh-CN" altLang="en-US" sz="2800" b="1" dirty="0">
                <a:solidFill>
                  <a:srgbClr val="000000"/>
                </a:solidFill>
                <a:latin typeface="楷体_GB2312" pitchFamily="49" charset="-122"/>
                <a:ea typeface="楷体_GB2312" pitchFamily="49" charset="-122"/>
              </a:rPr>
              <a:t>试求</a:t>
            </a:r>
            <a:r>
              <a:rPr kumimoji="1" lang="en-US" altLang="zh-CN" sz="2800" b="1" dirty="0">
                <a:solidFill>
                  <a:srgbClr val="000000"/>
                </a:solidFill>
                <a:latin typeface="楷体_GB2312" pitchFamily="49" charset="-122"/>
                <a:ea typeface="楷体_GB2312" pitchFamily="49" charset="-122"/>
              </a:rPr>
              <a:t>:</a:t>
            </a:r>
          </a:p>
        </p:txBody>
      </p:sp>
      <p:sp>
        <p:nvSpPr>
          <p:cNvPr id="5" name="Text Box 5">
            <a:extLst>
              <a:ext uri="{FF2B5EF4-FFF2-40B4-BE49-F238E27FC236}">
                <a16:creationId xmlns:a16="http://schemas.microsoft.com/office/drawing/2014/main" id="{D0303C93-010C-4ADD-9889-1654E6CD6E93}"/>
              </a:ext>
            </a:extLst>
          </p:cNvPr>
          <p:cNvSpPr txBox="1">
            <a:spLocks noChangeArrowheads="1"/>
          </p:cNvSpPr>
          <p:nvPr/>
        </p:nvSpPr>
        <p:spPr bwMode="auto">
          <a:xfrm>
            <a:off x="838200" y="1905000"/>
            <a:ext cx="282641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00"/>
                </a:solidFill>
                <a:latin typeface="楷体_GB2312" pitchFamily="49" charset="-122"/>
                <a:ea typeface="楷体_GB2312" pitchFamily="49" charset="-122"/>
              </a:rPr>
              <a:t>(1)</a:t>
            </a:r>
            <a:r>
              <a:rPr kumimoji="1" lang="en-US" altLang="zh-CN" sz="2800" b="1" dirty="0">
                <a:latin typeface="楷体_GB2312" pitchFamily="49" charset="-122"/>
                <a:ea typeface="楷体_GB2312" pitchFamily="49" charset="-122"/>
              </a:rPr>
              <a:t> </a:t>
            </a:r>
            <a:r>
              <a:rPr kumimoji="1" lang="en-US" altLang="zh-CN" sz="2800" b="1" i="1" dirty="0">
                <a:solidFill>
                  <a:srgbClr val="0000FF"/>
                </a:solidFill>
                <a:ea typeface="楷体_GB2312" pitchFamily="49" charset="-122"/>
              </a:rPr>
              <a:t>X</a:t>
            </a:r>
            <a:r>
              <a:rPr kumimoji="1" lang="zh-CN" altLang="en-US" sz="2800" b="1" dirty="0">
                <a:solidFill>
                  <a:srgbClr val="0000FF"/>
                </a:solidFill>
                <a:latin typeface="楷体_GB2312" pitchFamily="49" charset="-122"/>
                <a:ea typeface="楷体_GB2312" pitchFamily="49" charset="-122"/>
              </a:rPr>
              <a:t>的概率分布</a:t>
            </a:r>
            <a:endParaRPr kumimoji="1" lang="zh-CN" altLang="en-US" sz="3600" b="1" dirty="0"/>
          </a:p>
        </p:txBody>
      </p:sp>
      <p:sp>
        <p:nvSpPr>
          <p:cNvPr id="6" name="Text Box 6">
            <a:extLst>
              <a:ext uri="{FF2B5EF4-FFF2-40B4-BE49-F238E27FC236}">
                <a16:creationId xmlns:a16="http://schemas.microsoft.com/office/drawing/2014/main" id="{3D756464-7432-4431-8D08-BD69988255D8}"/>
              </a:ext>
            </a:extLst>
          </p:cNvPr>
          <p:cNvSpPr txBox="1">
            <a:spLocks noChangeArrowheads="1"/>
          </p:cNvSpPr>
          <p:nvPr/>
        </p:nvSpPr>
        <p:spPr bwMode="auto">
          <a:xfrm>
            <a:off x="838200" y="2590800"/>
            <a:ext cx="3756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00"/>
                </a:solidFill>
                <a:latin typeface="楷体_GB2312" pitchFamily="49" charset="-122"/>
                <a:ea typeface="楷体_GB2312" pitchFamily="49" charset="-122"/>
              </a:rPr>
              <a:t>(2)</a:t>
            </a:r>
            <a:r>
              <a:rPr kumimoji="1" lang="en-US" altLang="zh-CN" sz="2800" b="1">
                <a:latin typeface="楷体_GB2312" pitchFamily="49" charset="-122"/>
                <a:ea typeface="楷体_GB2312" pitchFamily="49" charset="-122"/>
              </a:rPr>
              <a:t> </a:t>
            </a:r>
            <a:r>
              <a:rPr kumimoji="1" lang="en-US" altLang="zh-CN" sz="2800" b="1" i="1">
                <a:solidFill>
                  <a:srgbClr val="0000FF"/>
                </a:solidFill>
                <a:ea typeface="楷体_GB2312" pitchFamily="49" charset="-122"/>
              </a:rPr>
              <a:t>X</a:t>
            </a:r>
            <a:r>
              <a:rPr kumimoji="1" lang="zh-CN" altLang="en-US" sz="2800" b="1">
                <a:solidFill>
                  <a:srgbClr val="0000FF"/>
                </a:solidFill>
                <a:latin typeface="楷体_GB2312" pitchFamily="49" charset="-122"/>
                <a:ea typeface="楷体_GB2312" pitchFamily="49" charset="-122"/>
              </a:rPr>
              <a:t>的分布函数 </a:t>
            </a:r>
            <a:r>
              <a:rPr kumimoji="1" lang="en-US" altLang="zh-CN" sz="2800" b="1" i="1">
                <a:solidFill>
                  <a:srgbClr val="0000FF"/>
                </a:solidFill>
                <a:ea typeface="楷体_GB2312" pitchFamily="49" charset="-122"/>
              </a:rPr>
              <a:t>F</a:t>
            </a:r>
            <a:r>
              <a:rPr kumimoji="1" lang="en-US" altLang="zh-CN" sz="2800" b="1">
                <a:solidFill>
                  <a:srgbClr val="0000FF"/>
                </a:solidFill>
                <a:ea typeface="楷体_GB2312" pitchFamily="49" charset="-122"/>
              </a:rPr>
              <a:t>(</a:t>
            </a:r>
            <a:r>
              <a:rPr kumimoji="1" lang="en-US" altLang="zh-CN" sz="2800" b="1" i="1">
                <a:solidFill>
                  <a:srgbClr val="0000FF"/>
                </a:solidFill>
                <a:ea typeface="楷体_GB2312" pitchFamily="49" charset="-122"/>
              </a:rPr>
              <a:t>x</a:t>
            </a:r>
            <a:r>
              <a:rPr kumimoji="1" lang="en-US" altLang="zh-CN" sz="2800" b="1">
                <a:solidFill>
                  <a:srgbClr val="0000FF"/>
                </a:solidFill>
                <a:ea typeface="楷体_GB2312" pitchFamily="49" charset="-122"/>
              </a:rPr>
              <a:t>)</a:t>
            </a:r>
          </a:p>
        </p:txBody>
      </p:sp>
      <p:sp>
        <p:nvSpPr>
          <p:cNvPr id="7" name="Text Box 7">
            <a:extLst>
              <a:ext uri="{FF2B5EF4-FFF2-40B4-BE49-F238E27FC236}">
                <a16:creationId xmlns:a16="http://schemas.microsoft.com/office/drawing/2014/main" id="{2FB2A117-557E-4C91-AC3F-48750EF7A9C1}"/>
              </a:ext>
            </a:extLst>
          </p:cNvPr>
          <p:cNvSpPr txBox="1">
            <a:spLocks noChangeArrowheads="1"/>
          </p:cNvSpPr>
          <p:nvPr/>
        </p:nvSpPr>
        <p:spPr bwMode="auto">
          <a:xfrm>
            <a:off x="838200" y="3200400"/>
            <a:ext cx="8366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00"/>
                </a:solidFill>
                <a:latin typeface="楷体_GB2312" pitchFamily="49" charset="-122"/>
                <a:ea typeface="楷体_GB2312" pitchFamily="49" charset="-122"/>
              </a:rPr>
              <a:t>(3)</a:t>
            </a:r>
            <a:r>
              <a:rPr kumimoji="1" lang="en-US" altLang="zh-CN" sz="3600" b="1"/>
              <a:t> </a:t>
            </a:r>
          </a:p>
        </p:txBody>
      </p:sp>
      <p:graphicFrame>
        <p:nvGraphicFramePr>
          <p:cNvPr id="8" name="Object 8">
            <a:extLst>
              <a:ext uri="{FF2B5EF4-FFF2-40B4-BE49-F238E27FC236}">
                <a16:creationId xmlns:a16="http://schemas.microsoft.com/office/drawing/2014/main" id="{D55B157C-F80D-454F-B624-34C83636349F}"/>
              </a:ext>
            </a:extLst>
          </p:cNvPr>
          <p:cNvGraphicFramePr>
            <a:graphicFrameLocks noChangeAspect="1"/>
          </p:cNvGraphicFramePr>
          <p:nvPr/>
        </p:nvGraphicFramePr>
        <p:xfrm>
          <a:off x="1524000" y="3200400"/>
          <a:ext cx="5257800" cy="806450"/>
        </p:xfrm>
        <a:graphic>
          <a:graphicData uri="http://schemas.openxmlformats.org/presentationml/2006/ole">
            <mc:AlternateContent xmlns:mc="http://schemas.openxmlformats.org/markup-compatibility/2006">
              <mc:Choice xmlns:v="urn:schemas-microsoft-com:vml" Requires="v">
                <p:oleObj spid="_x0000_s48442" name="公式" r:id="rId3" imgW="2654280" imgH="406080" progId="Equation.3">
                  <p:embed/>
                </p:oleObj>
              </mc:Choice>
              <mc:Fallback>
                <p:oleObj name="公式" r:id="rId3" imgW="2654280" imgH="406080" progId="Equation.3">
                  <p:embed/>
                  <p:pic>
                    <p:nvPicPr>
                      <p:cNvPr id="183304" name="Object 8">
                        <a:extLst>
                          <a:ext uri="{FF2B5EF4-FFF2-40B4-BE49-F238E27FC236}">
                            <a16:creationId xmlns:a16="http://schemas.microsoft.com/office/drawing/2014/main" id="{CDB395F5-0D49-4F85-9F1A-7748BB799C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200400"/>
                        <a:ext cx="5257800"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10">
            <a:extLst>
              <a:ext uri="{FF2B5EF4-FFF2-40B4-BE49-F238E27FC236}">
                <a16:creationId xmlns:a16="http://schemas.microsoft.com/office/drawing/2014/main" id="{732108EF-6BDB-49DF-99BE-D08E0D7EBBFF}"/>
              </a:ext>
            </a:extLst>
          </p:cNvPr>
          <p:cNvSpPr txBox="1">
            <a:spLocks noChangeArrowheads="1"/>
          </p:cNvSpPr>
          <p:nvPr/>
        </p:nvSpPr>
        <p:spPr bwMode="auto">
          <a:xfrm>
            <a:off x="685800" y="3886200"/>
            <a:ext cx="720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00"/>
                </a:solidFill>
                <a:latin typeface="楷体_GB2312" pitchFamily="49" charset="-122"/>
                <a:ea typeface="楷体_GB2312" pitchFamily="49" charset="-122"/>
              </a:rPr>
              <a:t>解</a:t>
            </a:r>
            <a:r>
              <a:rPr kumimoji="1" lang="en-US" altLang="zh-CN" sz="2800" b="1">
                <a:solidFill>
                  <a:srgbClr val="000000"/>
                </a:solidFill>
                <a:latin typeface="楷体_GB2312" pitchFamily="49" charset="-122"/>
                <a:ea typeface="楷体_GB2312" pitchFamily="49" charset="-122"/>
              </a:rPr>
              <a:t>:</a:t>
            </a:r>
          </a:p>
        </p:txBody>
      </p:sp>
      <p:sp>
        <p:nvSpPr>
          <p:cNvPr id="10" name="Text Box 11">
            <a:extLst>
              <a:ext uri="{FF2B5EF4-FFF2-40B4-BE49-F238E27FC236}">
                <a16:creationId xmlns:a16="http://schemas.microsoft.com/office/drawing/2014/main" id="{A2FA5E9F-64A4-4BBF-B0D4-3B8CF8B5D738}"/>
              </a:ext>
            </a:extLst>
          </p:cNvPr>
          <p:cNvSpPr txBox="1">
            <a:spLocks noChangeArrowheads="1"/>
          </p:cNvSpPr>
          <p:nvPr/>
        </p:nvSpPr>
        <p:spPr bwMode="auto">
          <a:xfrm>
            <a:off x="1295400" y="3962400"/>
            <a:ext cx="722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00"/>
                </a:solidFill>
                <a:latin typeface="楷体_GB2312" pitchFamily="49" charset="-122"/>
                <a:ea typeface="楷体_GB2312" pitchFamily="49" charset="-122"/>
              </a:rPr>
              <a:t>(1)</a:t>
            </a:r>
          </a:p>
        </p:txBody>
      </p:sp>
      <p:sp>
        <p:nvSpPr>
          <p:cNvPr id="11" name="Text Box 12">
            <a:extLst>
              <a:ext uri="{FF2B5EF4-FFF2-40B4-BE49-F238E27FC236}">
                <a16:creationId xmlns:a16="http://schemas.microsoft.com/office/drawing/2014/main" id="{5DBD522B-C6E4-434F-9FCC-166A49C4BF81}"/>
              </a:ext>
            </a:extLst>
          </p:cNvPr>
          <p:cNvSpPr txBox="1">
            <a:spLocks noChangeArrowheads="1"/>
          </p:cNvSpPr>
          <p:nvPr/>
        </p:nvSpPr>
        <p:spPr bwMode="auto">
          <a:xfrm>
            <a:off x="1981200" y="3886200"/>
            <a:ext cx="36814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i="1"/>
              <a:t> </a:t>
            </a:r>
            <a:r>
              <a:rPr kumimoji="1" lang="en-US" altLang="zh-CN" sz="2800" b="1" i="1">
                <a:solidFill>
                  <a:srgbClr val="000000"/>
                </a:solidFill>
                <a:ea typeface="楷体_GB2312" pitchFamily="49" charset="-122"/>
              </a:rPr>
              <a:t>X</a:t>
            </a:r>
            <a:r>
              <a:rPr kumimoji="1" lang="zh-CN" altLang="en-US" sz="2800" b="1">
                <a:solidFill>
                  <a:srgbClr val="000000"/>
                </a:solidFill>
                <a:latin typeface="楷体_GB2312" pitchFamily="49" charset="-122"/>
                <a:ea typeface="楷体_GB2312" pitchFamily="49" charset="-122"/>
              </a:rPr>
              <a:t>可能的取值为</a:t>
            </a:r>
            <a:r>
              <a:rPr kumimoji="1" lang="en-US" altLang="zh-CN" sz="2800" b="1">
                <a:solidFill>
                  <a:srgbClr val="000000"/>
                </a:solidFill>
                <a:ea typeface="楷体_GB2312" pitchFamily="49" charset="-122"/>
              </a:rPr>
              <a:t>0, 1, 2</a:t>
            </a:r>
            <a:r>
              <a:rPr kumimoji="1" lang="en-US" altLang="zh-CN" sz="3600" b="1"/>
              <a:t> </a:t>
            </a:r>
          </a:p>
        </p:txBody>
      </p:sp>
      <p:sp>
        <p:nvSpPr>
          <p:cNvPr id="12" name="Text Box 13">
            <a:extLst>
              <a:ext uri="{FF2B5EF4-FFF2-40B4-BE49-F238E27FC236}">
                <a16:creationId xmlns:a16="http://schemas.microsoft.com/office/drawing/2014/main" id="{A12F88B4-8966-401E-BEEF-54AC8CE3E83E}"/>
              </a:ext>
            </a:extLst>
          </p:cNvPr>
          <p:cNvSpPr txBox="1">
            <a:spLocks noChangeArrowheads="1"/>
          </p:cNvSpPr>
          <p:nvPr/>
        </p:nvSpPr>
        <p:spPr bwMode="auto">
          <a:xfrm>
            <a:off x="2057400" y="4572000"/>
            <a:ext cx="5556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000000"/>
                </a:solidFill>
                <a:ea typeface="楷体_GB2312" pitchFamily="49" charset="-122"/>
              </a:rPr>
              <a:t>且</a:t>
            </a:r>
            <a:r>
              <a:rPr kumimoji="1" lang="zh-CN" altLang="en-US" sz="3600" b="1"/>
              <a:t> </a:t>
            </a:r>
          </a:p>
        </p:txBody>
      </p:sp>
      <p:graphicFrame>
        <p:nvGraphicFramePr>
          <p:cNvPr id="13" name="Object 14">
            <a:extLst>
              <a:ext uri="{FF2B5EF4-FFF2-40B4-BE49-F238E27FC236}">
                <a16:creationId xmlns:a16="http://schemas.microsoft.com/office/drawing/2014/main" id="{F7ACCE6B-4106-4D36-8F2D-E060C32648A1}"/>
              </a:ext>
            </a:extLst>
          </p:cNvPr>
          <p:cNvGraphicFramePr>
            <a:graphicFrameLocks noChangeAspect="1"/>
          </p:cNvGraphicFramePr>
          <p:nvPr/>
        </p:nvGraphicFramePr>
        <p:xfrm>
          <a:off x="2971800" y="4495800"/>
          <a:ext cx="2667000" cy="742950"/>
        </p:xfrm>
        <a:graphic>
          <a:graphicData uri="http://schemas.openxmlformats.org/presentationml/2006/ole">
            <mc:AlternateContent xmlns:mc="http://schemas.openxmlformats.org/markup-compatibility/2006">
              <mc:Choice xmlns:v="urn:schemas-microsoft-com:vml" Requires="v">
                <p:oleObj spid="_x0000_s48443" name="公式" r:id="rId5" imgW="1231560" imgH="342720" progId="Equation.3">
                  <p:embed/>
                </p:oleObj>
              </mc:Choice>
              <mc:Fallback>
                <p:oleObj name="公式" r:id="rId5" imgW="1231560" imgH="342720" progId="Equation.3">
                  <p:embed/>
                  <p:pic>
                    <p:nvPicPr>
                      <p:cNvPr id="183310" name="Object 14">
                        <a:extLst>
                          <a:ext uri="{FF2B5EF4-FFF2-40B4-BE49-F238E27FC236}">
                            <a16:creationId xmlns:a16="http://schemas.microsoft.com/office/drawing/2014/main" id="{096D5D56-C4C7-40EB-A3D9-8E2F871CF2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4495800"/>
                        <a:ext cx="2667000" cy="742950"/>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5">
            <a:extLst>
              <a:ext uri="{FF2B5EF4-FFF2-40B4-BE49-F238E27FC236}">
                <a16:creationId xmlns:a16="http://schemas.microsoft.com/office/drawing/2014/main" id="{B5216C8E-54B8-4278-AD7C-C4BEEAAF1C9C}"/>
              </a:ext>
            </a:extLst>
          </p:cNvPr>
          <p:cNvGraphicFramePr>
            <a:graphicFrameLocks noChangeAspect="1"/>
          </p:cNvGraphicFramePr>
          <p:nvPr/>
        </p:nvGraphicFramePr>
        <p:xfrm>
          <a:off x="2971800" y="5181600"/>
          <a:ext cx="3276600" cy="777875"/>
        </p:xfrm>
        <a:graphic>
          <a:graphicData uri="http://schemas.openxmlformats.org/presentationml/2006/ole">
            <mc:AlternateContent xmlns:mc="http://schemas.openxmlformats.org/markup-compatibility/2006">
              <mc:Choice xmlns:v="urn:schemas-microsoft-com:vml" Requires="v">
                <p:oleObj spid="_x0000_s48444" name="公式" r:id="rId7" imgW="1447560" imgH="342720" progId="Equation.3">
                  <p:embed/>
                </p:oleObj>
              </mc:Choice>
              <mc:Fallback>
                <p:oleObj name="公式" r:id="rId7" imgW="1447560" imgH="342720" progId="Equation.3">
                  <p:embed/>
                  <p:pic>
                    <p:nvPicPr>
                      <p:cNvPr id="183311" name="Object 15">
                        <a:extLst>
                          <a:ext uri="{FF2B5EF4-FFF2-40B4-BE49-F238E27FC236}">
                            <a16:creationId xmlns:a16="http://schemas.microsoft.com/office/drawing/2014/main" id="{09439BD7-AD6B-4DB6-A414-87075B94365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1800" y="5181600"/>
                        <a:ext cx="3276600" cy="777875"/>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6">
            <a:extLst>
              <a:ext uri="{FF2B5EF4-FFF2-40B4-BE49-F238E27FC236}">
                <a16:creationId xmlns:a16="http://schemas.microsoft.com/office/drawing/2014/main" id="{6F08D070-3AA9-46CE-95F8-4890D032837C}"/>
              </a:ext>
            </a:extLst>
          </p:cNvPr>
          <p:cNvGraphicFramePr>
            <a:graphicFrameLocks noChangeAspect="1"/>
          </p:cNvGraphicFramePr>
          <p:nvPr/>
        </p:nvGraphicFramePr>
        <p:xfrm>
          <a:off x="2971800" y="5867400"/>
          <a:ext cx="3810000" cy="781050"/>
        </p:xfrm>
        <a:graphic>
          <a:graphicData uri="http://schemas.openxmlformats.org/presentationml/2006/ole">
            <mc:AlternateContent xmlns:mc="http://schemas.openxmlformats.org/markup-compatibility/2006">
              <mc:Choice xmlns:v="urn:schemas-microsoft-com:vml" Requires="v">
                <p:oleObj spid="_x0000_s48445" name="公式" r:id="rId9" imgW="1676160" imgH="342720" progId="Equation.3">
                  <p:embed/>
                </p:oleObj>
              </mc:Choice>
              <mc:Fallback>
                <p:oleObj name="公式" r:id="rId9" imgW="1676160" imgH="342720" progId="Equation.3">
                  <p:embed/>
                  <p:pic>
                    <p:nvPicPr>
                      <p:cNvPr id="183312" name="Object 16">
                        <a:extLst>
                          <a:ext uri="{FF2B5EF4-FFF2-40B4-BE49-F238E27FC236}">
                            <a16:creationId xmlns:a16="http://schemas.microsoft.com/office/drawing/2014/main" id="{894C2A60-82A7-4C85-97E7-5AA80D3772A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1800" y="5867400"/>
                        <a:ext cx="3810000" cy="781050"/>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94606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utoUpdateAnimBg="0"/>
      <p:bldP spid="11" grpId="0" autoUpdateAnimBg="0"/>
      <p:bldP spid="12"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7B12F2-A882-4BA6-B8AE-53AA5D82C8A5}"/>
              </a:ext>
            </a:extLst>
          </p:cNvPr>
          <p:cNvSpPr>
            <a:spLocks noGrp="1"/>
          </p:cNvSpPr>
          <p:nvPr>
            <p:ph type="title"/>
          </p:nvPr>
        </p:nvSpPr>
        <p:spPr/>
        <p:txBody>
          <a:bodyPr/>
          <a:lstStyle/>
          <a:p>
            <a:r>
              <a:rPr lang="en-US" altLang="zh-CN" dirty="0"/>
              <a:t>3.4-3</a:t>
            </a:r>
            <a:r>
              <a:rPr kumimoji="1" lang="zh-CN" altLang="en-US" dirty="0">
                <a:latin typeface="楷体_GB2312" pitchFamily="49" charset="-122"/>
                <a:ea typeface="楷体_GB2312" pitchFamily="49" charset="-122"/>
              </a:rPr>
              <a:t>离散型随机变量及其</a:t>
            </a:r>
            <a:r>
              <a:rPr lang="zh-CN" altLang="en-US" dirty="0">
                <a:latin typeface="楷体_GB2312" pitchFamily="49" charset="-122"/>
                <a:ea typeface="楷体_GB2312" pitchFamily="49" charset="-122"/>
              </a:rPr>
              <a:t>分布</a:t>
            </a:r>
            <a:endParaRPr lang="zh-CN" altLang="en-US" dirty="0"/>
          </a:p>
        </p:txBody>
      </p:sp>
      <p:sp>
        <p:nvSpPr>
          <p:cNvPr id="3" name="内容占位符 2">
            <a:extLst>
              <a:ext uri="{FF2B5EF4-FFF2-40B4-BE49-F238E27FC236}">
                <a16:creationId xmlns:a16="http://schemas.microsoft.com/office/drawing/2014/main" id="{2EDBF40A-1503-4E30-8331-3F74C0C9F06E}"/>
              </a:ext>
            </a:extLst>
          </p:cNvPr>
          <p:cNvSpPr>
            <a:spLocks noGrp="1"/>
          </p:cNvSpPr>
          <p:nvPr>
            <p:ph idx="1"/>
          </p:nvPr>
        </p:nvSpPr>
        <p:spPr/>
        <p:txBody>
          <a:bodyPr/>
          <a:lstStyle/>
          <a:p>
            <a:endParaRPr lang="zh-CN" altLang="en-US" dirty="0"/>
          </a:p>
        </p:txBody>
      </p:sp>
      <p:sp>
        <p:nvSpPr>
          <p:cNvPr id="5" name="Text Box 4">
            <a:extLst>
              <a:ext uri="{FF2B5EF4-FFF2-40B4-BE49-F238E27FC236}">
                <a16:creationId xmlns:a16="http://schemas.microsoft.com/office/drawing/2014/main" id="{DA4EF311-05B4-4A3D-8F5A-01262492B8CF}"/>
              </a:ext>
            </a:extLst>
          </p:cNvPr>
          <p:cNvSpPr txBox="1">
            <a:spLocks noChangeArrowheads="1"/>
          </p:cNvSpPr>
          <p:nvPr/>
        </p:nvSpPr>
        <p:spPr bwMode="auto">
          <a:xfrm>
            <a:off x="838200" y="631825"/>
            <a:ext cx="23214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00"/>
                </a:solidFill>
                <a:latin typeface="楷体_GB2312" pitchFamily="49" charset="-122"/>
                <a:ea typeface="楷体_GB2312" pitchFamily="49" charset="-122"/>
              </a:rPr>
              <a:t>故</a:t>
            </a:r>
            <a:r>
              <a:rPr kumimoji="1" lang="en-US" altLang="zh-CN" sz="2800" b="1" i="1" dirty="0">
                <a:solidFill>
                  <a:srgbClr val="000000"/>
                </a:solidFill>
                <a:ea typeface="楷体_GB2312" pitchFamily="49" charset="-122"/>
              </a:rPr>
              <a:t>X</a:t>
            </a:r>
            <a:r>
              <a:rPr kumimoji="1" lang="zh-CN" altLang="en-US" sz="2800" b="1" dirty="0">
                <a:solidFill>
                  <a:srgbClr val="000000"/>
                </a:solidFill>
                <a:latin typeface="楷体_GB2312" pitchFamily="49" charset="-122"/>
                <a:ea typeface="楷体_GB2312" pitchFamily="49" charset="-122"/>
              </a:rPr>
              <a:t>的分布为</a:t>
            </a:r>
            <a:r>
              <a:rPr kumimoji="1" lang="en-US" altLang="zh-CN" sz="2800" b="1" dirty="0">
                <a:solidFill>
                  <a:srgbClr val="000000"/>
                </a:solidFill>
                <a:latin typeface="楷体_GB2312" pitchFamily="49" charset="-122"/>
                <a:ea typeface="楷体_GB2312" pitchFamily="49" charset="-122"/>
              </a:rPr>
              <a:t>:</a:t>
            </a:r>
          </a:p>
        </p:txBody>
      </p:sp>
      <p:graphicFrame>
        <p:nvGraphicFramePr>
          <p:cNvPr id="6" name="Group 16">
            <a:extLst>
              <a:ext uri="{FF2B5EF4-FFF2-40B4-BE49-F238E27FC236}">
                <a16:creationId xmlns:a16="http://schemas.microsoft.com/office/drawing/2014/main" id="{848DE58A-E576-4ABB-BDD3-6DDAD3E28656}"/>
              </a:ext>
            </a:extLst>
          </p:cNvPr>
          <p:cNvGraphicFramePr>
            <a:graphicFrameLocks noGrp="1"/>
          </p:cNvGraphicFramePr>
          <p:nvPr/>
        </p:nvGraphicFramePr>
        <p:xfrm>
          <a:off x="3657600" y="685800"/>
          <a:ext cx="3429000" cy="1270000"/>
        </p:xfrm>
        <a:graphic>
          <a:graphicData uri="http://schemas.openxmlformats.org/drawingml/2006/table">
            <a:tbl>
              <a:tblPr/>
              <a:tblGrid>
                <a:gridCol w="479425">
                  <a:extLst>
                    <a:ext uri="{9D8B030D-6E8A-4147-A177-3AD203B41FA5}">
                      <a16:colId xmlns:a16="http://schemas.microsoft.com/office/drawing/2014/main" val="1441578849"/>
                    </a:ext>
                  </a:extLst>
                </a:gridCol>
                <a:gridCol w="2949575">
                  <a:extLst>
                    <a:ext uri="{9D8B030D-6E8A-4147-A177-3AD203B41FA5}">
                      <a16:colId xmlns:a16="http://schemas.microsoft.com/office/drawing/2014/main" val="2245010449"/>
                    </a:ext>
                  </a:extLst>
                </a:gridCol>
              </a:tblGrid>
              <a:tr h="660400">
                <a:tc>
                  <a:txBody>
                    <a:bodyPr/>
                    <a:lstStyle>
                      <a:lvl1pPr>
                        <a:spcBef>
                          <a:spcPct val="20000"/>
                        </a:spcBef>
                        <a:buClr>
                          <a:schemeClr val="hlink"/>
                        </a:buClr>
                        <a:buSzPct val="70000"/>
                        <a:buFont typeface="Wingdings" panose="05000000000000000000" pitchFamily="2" charset="2"/>
                        <a:defRPr sz="2800" b="1">
                          <a:solidFill>
                            <a:srgbClr val="000000"/>
                          </a:solidFill>
                          <a:latin typeface="Times New Roman" panose="02020603050405020304" pitchFamily="18" charset="0"/>
                          <a:ea typeface="楷体_GB2312" pitchFamily="49"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800" b="0" i="1" u="none" strike="noStrike" cap="none" normalizeH="0" baseline="0">
                          <a:ln>
                            <a:noFill/>
                          </a:ln>
                          <a:solidFill>
                            <a:srgbClr val="000000"/>
                          </a:solidFill>
                          <a:effectLst/>
                          <a:latin typeface="Times New Roman" panose="02020603050405020304" pitchFamily="18" charset="0"/>
                          <a:ea typeface="楷体_GB2312" pitchFamily="49" charset="-122"/>
                        </a:rPr>
                        <a:t>X</a:t>
                      </a:r>
                    </a:p>
                  </a:txBody>
                  <a:tcPr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b="1">
                          <a:solidFill>
                            <a:srgbClr val="000000"/>
                          </a:solidFill>
                          <a:latin typeface="Times New Roman" panose="02020603050405020304" pitchFamily="18" charset="0"/>
                          <a:ea typeface="楷体_GB2312" pitchFamily="49"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600" b="0" i="0" u="none" strike="noStrike" cap="none" normalizeH="0" baseline="0">
                          <a:ln>
                            <a:noFill/>
                          </a:ln>
                          <a:solidFill>
                            <a:srgbClr val="000000"/>
                          </a:solidFill>
                          <a:effectLst/>
                          <a:latin typeface="Times New Roman" panose="02020603050405020304" pitchFamily="18" charset="0"/>
                          <a:ea typeface="楷体_GB2312" pitchFamily="49" charset="-122"/>
                        </a:rPr>
                        <a:t> </a:t>
                      </a:r>
                      <a:r>
                        <a:rPr kumimoji="0" lang="en-US" altLang="zh-CN" sz="2800" b="0" i="0" u="none" strike="noStrike" cap="none" normalizeH="0" baseline="0">
                          <a:ln>
                            <a:noFill/>
                          </a:ln>
                          <a:solidFill>
                            <a:srgbClr val="000000"/>
                          </a:solidFill>
                          <a:effectLst/>
                          <a:latin typeface="Times New Roman" panose="02020603050405020304" pitchFamily="18" charset="0"/>
                          <a:ea typeface="楷体_GB2312" pitchFamily="49" charset="-122"/>
                        </a:rPr>
                        <a:t>0        1        2</a:t>
                      </a:r>
                    </a:p>
                  </a:txBody>
                  <a:tcPr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84681746"/>
                  </a:ext>
                </a:extLst>
              </a:tr>
              <a:tr h="609600">
                <a:tc>
                  <a:txBody>
                    <a:bodyPr/>
                    <a:lstStyle>
                      <a:lvl1pPr>
                        <a:spcBef>
                          <a:spcPct val="20000"/>
                        </a:spcBef>
                        <a:buClr>
                          <a:schemeClr val="hlink"/>
                        </a:buClr>
                        <a:buSzPct val="70000"/>
                        <a:buFont typeface="Wingdings" panose="05000000000000000000" pitchFamily="2" charset="2"/>
                        <a:defRPr sz="2800" b="1">
                          <a:solidFill>
                            <a:srgbClr val="000000"/>
                          </a:solidFill>
                          <a:latin typeface="Times New Roman" panose="02020603050405020304" pitchFamily="18" charset="0"/>
                          <a:ea typeface="楷体_GB2312" pitchFamily="49"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800" b="0" i="1" u="none" strike="noStrike" cap="none" normalizeH="0" baseline="0">
                          <a:ln>
                            <a:noFill/>
                          </a:ln>
                          <a:solidFill>
                            <a:srgbClr val="000000"/>
                          </a:solidFill>
                          <a:effectLst/>
                          <a:latin typeface="Times New Roman" panose="02020603050405020304" pitchFamily="18" charset="0"/>
                          <a:ea typeface="楷体_GB2312" pitchFamily="49" charset="-122"/>
                        </a:rPr>
                        <a:t>P</a:t>
                      </a:r>
                    </a:p>
                  </a:txBody>
                  <a:tcPr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b="1">
                          <a:solidFill>
                            <a:srgbClr val="000000"/>
                          </a:solidFill>
                          <a:latin typeface="Times New Roman" panose="02020603050405020304" pitchFamily="18" charset="0"/>
                          <a:ea typeface="楷体_GB2312" pitchFamily="49"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800" b="0" i="0" u="none" strike="noStrike" cap="none" normalizeH="0" baseline="0">
                          <a:ln>
                            <a:noFill/>
                          </a:ln>
                          <a:solidFill>
                            <a:srgbClr val="000000"/>
                          </a:solidFill>
                          <a:effectLst/>
                          <a:latin typeface="Times New Roman" panose="02020603050405020304" pitchFamily="18" charset="0"/>
                          <a:ea typeface="楷体_GB2312" pitchFamily="49" charset="-122"/>
                        </a:rPr>
                        <a:t>0.6     0.3     0.1</a:t>
                      </a:r>
                    </a:p>
                  </a:txBody>
                  <a:tcPr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10361251"/>
                  </a:ext>
                </a:extLst>
              </a:tr>
            </a:tbl>
          </a:graphicData>
        </a:graphic>
      </p:graphicFrame>
      <p:sp>
        <p:nvSpPr>
          <p:cNvPr id="7" name="Text Box 17">
            <a:extLst>
              <a:ext uri="{FF2B5EF4-FFF2-40B4-BE49-F238E27FC236}">
                <a16:creationId xmlns:a16="http://schemas.microsoft.com/office/drawing/2014/main" id="{AFA194AC-BB40-46A5-AD7B-FF128319036E}"/>
              </a:ext>
            </a:extLst>
          </p:cNvPr>
          <p:cNvSpPr txBox="1">
            <a:spLocks noChangeArrowheads="1"/>
          </p:cNvSpPr>
          <p:nvPr/>
        </p:nvSpPr>
        <p:spPr bwMode="auto">
          <a:xfrm>
            <a:off x="609600" y="2362200"/>
            <a:ext cx="714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00"/>
                </a:solidFill>
              </a:rPr>
              <a:t>(2)</a:t>
            </a:r>
            <a:r>
              <a:rPr kumimoji="1" lang="en-US" altLang="zh-CN" sz="3600" b="1">
                <a:solidFill>
                  <a:srgbClr val="000000"/>
                </a:solidFill>
              </a:rPr>
              <a:t> </a:t>
            </a:r>
          </a:p>
        </p:txBody>
      </p:sp>
      <p:sp>
        <p:nvSpPr>
          <p:cNvPr id="8" name="Text Box 18">
            <a:extLst>
              <a:ext uri="{FF2B5EF4-FFF2-40B4-BE49-F238E27FC236}">
                <a16:creationId xmlns:a16="http://schemas.microsoft.com/office/drawing/2014/main" id="{4F648865-E492-4CEF-9DA4-68DC8C68854D}"/>
              </a:ext>
            </a:extLst>
          </p:cNvPr>
          <p:cNvSpPr txBox="1">
            <a:spLocks noChangeArrowheads="1"/>
          </p:cNvSpPr>
          <p:nvPr/>
        </p:nvSpPr>
        <p:spPr bwMode="auto">
          <a:xfrm>
            <a:off x="1219200" y="2613025"/>
            <a:ext cx="16144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00"/>
                </a:solidFill>
                <a:latin typeface="楷体_GB2312" pitchFamily="49" charset="-122"/>
                <a:ea typeface="楷体_GB2312" pitchFamily="49" charset="-122"/>
              </a:rPr>
              <a:t>当</a:t>
            </a:r>
            <a:r>
              <a:rPr kumimoji="1" lang="en-US" altLang="zh-CN" sz="2800" b="1" i="1">
                <a:solidFill>
                  <a:srgbClr val="000000"/>
                </a:solidFill>
                <a:ea typeface="楷体_GB2312" pitchFamily="49" charset="-122"/>
              </a:rPr>
              <a:t>x</a:t>
            </a:r>
            <a:r>
              <a:rPr kumimoji="1" lang="en-US" altLang="zh-CN" sz="2800" b="1">
                <a:solidFill>
                  <a:srgbClr val="000000"/>
                </a:solidFill>
                <a:latin typeface="楷体_GB2312" pitchFamily="49" charset="-122"/>
                <a:ea typeface="楷体_GB2312" pitchFamily="49" charset="-122"/>
              </a:rPr>
              <a:t>&lt;0</a:t>
            </a:r>
            <a:r>
              <a:rPr kumimoji="1" lang="zh-CN" altLang="en-US" sz="2800" b="1">
                <a:solidFill>
                  <a:srgbClr val="000000"/>
                </a:solidFill>
                <a:latin typeface="楷体_GB2312" pitchFamily="49" charset="-122"/>
                <a:ea typeface="楷体_GB2312" pitchFamily="49" charset="-122"/>
              </a:rPr>
              <a:t>时</a:t>
            </a:r>
            <a:r>
              <a:rPr kumimoji="1" lang="en-US" altLang="zh-CN" sz="2800" b="1">
                <a:solidFill>
                  <a:srgbClr val="000000"/>
                </a:solidFill>
                <a:latin typeface="楷体_GB2312" pitchFamily="49" charset="-122"/>
                <a:ea typeface="楷体_GB2312" pitchFamily="49" charset="-122"/>
              </a:rPr>
              <a:t>,</a:t>
            </a:r>
          </a:p>
        </p:txBody>
      </p:sp>
      <p:sp>
        <p:nvSpPr>
          <p:cNvPr id="9" name="Text Box 19">
            <a:extLst>
              <a:ext uri="{FF2B5EF4-FFF2-40B4-BE49-F238E27FC236}">
                <a16:creationId xmlns:a16="http://schemas.microsoft.com/office/drawing/2014/main" id="{09C88C3B-2E04-4079-893D-EFEF8C1FEA3A}"/>
              </a:ext>
            </a:extLst>
          </p:cNvPr>
          <p:cNvSpPr txBox="1">
            <a:spLocks noChangeArrowheads="1"/>
          </p:cNvSpPr>
          <p:nvPr/>
        </p:nvSpPr>
        <p:spPr bwMode="auto">
          <a:xfrm>
            <a:off x="2895600" y="2514600"/>
            <a:ext cx="46942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dirty="0">
                <a:solidFill>
                  <a:srgbClr val="000000"/>
                </a:solidFill>
              </a:rPr>
              <a:t>{</a:t>
            </a:r>
            <a:r>
              <a:rPr kumimoji="1" lang="en-US" altLang="zh-CN" sz="2800" b="1" i="1" dirty="0" err="1">
                <a:solidFill>
                  <a:srgbClr val="000000"/>
                </a:solidFill>
              </a:rPr>
              <a:t>X</a:t>
            </a:r>
            <a:r>
              <a:rPr kumimoji="1" lang="en-US" altLang="en-US" sz="2800" b="1" dirty="0" err="1">
                <a:solidFill>
                  <a:srgbClr val="000000"/>
                </a:solidFill>
              </a:rPr>
              <a:t>≤</a:t>
            </a:r>
            <a:r>
              <a:rPr kumimoji="1" lang="en-US" altLang="zh-CN" sz="2800" b="1" i="1" dirty="0" err="1">
                <a:solidFill>
                  <a:srgbClr val="000000"/>
                </a:solidFill>
              </a:rPr>
              <a:t>x</a:t>
            </a:r>
            <a:r>
              <a:rPr kumimoji="1" lang="en-US" altLang="zh-CN" sz="2800" b="1" dirty="0">
                <a:solidFill>
                  <a:srgbClr val="000000"/>
                </a:solidFill>
              </a:rPr>
              <a:t>}</a:t>
            </a:r>
            <a:r>
              <a:rPr kumimoji="1" lang="zh-CN" altLang="en-US" sz="2800" b="1" dirty="0">
                <a:solidFill>
                  <a:srgbClr val="000000"/>
                </a:solidFill>
                <a:latin typeface="楷体_GB2312" pitchFamily="49" charset="-122"/>
                <a:ea typeface="楷体_GB2312" pitchFamily="49" charset="-122"/>
              </a:rPr>
              <a:t>为不可能事件</a:t>
            </a:r>
            <a:r>
              <a:rPr kumimoji="1" lang="zh-CN" altLang="en-US" sz="3600" b="1" dirty="0">
                <a:solidFill>
                  <a:srgbClr val="000000"/>
                </a:solidFill>
                <a:latin typeface="楷体_GB2312" pitchFamily="49" charset="-122"/>
                <a:ea typeface="楷体_GB2312" pitchFamily="49" charset="-122"/>
              </a:rPr>
              <a:t> </a:t>
            </a:r>
          </a:p>
        </p:txBody>
      </p:sp>
      <p:sp>
        <p:nvSpPr>
          <p:cNvPr id="10" name="Line 20">
            <a:extLst>
              <a:ext uri="{FF2B5EF4-FFF2-40B4-BE49-F238E27FC236}">
                <a16:creationId xmlns:a16="http://schemas.microsoft.com/office/drawing/2014/main" id="{BB34F0FD-A2FE-4C04-B434-53394F32CB95}"/>
              </a:ext>
            </a:extLst>
          </p:cNvPr>
          <p:cNvSpPr>
            <a:spLocks noChangeShapeType="1"/>
          </p:cNvSpPr>
          <p:nvPr/>
        </p:nvSpPr>
        <p:spPr bwMode="auto">
          <a:xfrm>
            <a:off x="2049463" y="4265613"/>
            <a:ext cx="575945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Text Box 21">
            <a:extLst>
              <a:ext uri="{FF2B5EF4-FFF2-40B4-BE49-F238E27FC236}">
                <a16:creationId xmlns:a16="http://schemas.microsoft.com/office/drawing/2014/main" id="{20E1B66F-14BB-4F78-85D0-D023D1DE83B0}"/>
              </a:ext>
            </a:extLst>
          </p:cNvPr>
          <p:cNvSpPr txBox="1">
            <a:spLocks noChangeArrowheads="1"/>
          </p:cNvSpPr>
          <p:nvPr/>
        </p:nvSpPr>
        <p:spPr bwMode="auto">
          <a:xfrm>
            <a:off x="4162425" y="42687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0000CC"/>
                </a:solidFill>
              </a:rPr>
              <a:t>x</a:t>
            </a:r>
          </a:p>
        </p:txBody>
      </p:sp>
      <p:sp>
        <p:nvSpPr>
          <p:cNvPr id="12" name="Text Box 22">
            <a:extLst>
              <a:ext uri="{FF2B5EF4-FFF2-40B4-BE49-F238E27FC236}">
                <a16:creationId xmlns:a16="http://schemas.microsoft.com/office/drawing/2014/main" id="{994FB564-AC35-44E3-B88C-2C0778F4799B}"/>
              </a:ext>
            </a:extLst>
          </p:cNvPr>
          <p:cNvSpPr txBox="1">
            <a:spLocks noChangeArrowheads="1"/>
          </p:cNvSpPr>
          <p:nvPr/>
        </p:nvSpPr>
        <p:spPr bwMode="auto">
          <a:xfrm>
            <a:off x="4681538" y="428625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CC"/>
                </a:solidFill>
              </a:rPr>
              <a:t>0</a:t>
            </a:r>
          </a:p>
        </p:txBody>
      </p:sp>
      <p:sp>
        <p:nvSpPr>
          <p:cNvPr id="13" name="Text Box 23">
            <a:extLst>
              <a:ext uri="{FF2B5EF4-FFF2-40B4-BE49-F238E27FC236}">
                <a16:creationId xmlns:a16="http://schemas.microsoft.com/office/drawing/2014/main" id="{B2916FDD-3F29-45CE-BBC9-FEBEB2D10C64}"/>
              </a:ext>
            </a:extLst>
          </p:cNvPr>
          <p:cNvSpPr txBox="1">
            <a:spLocks noChangeArrowheads="1"/>
          </p:cNvSpPr>
          <p:nvPr/>
        </p:nvSpPr>
        <p:spPr bwMode="auto">
          <a:xfrm>
            <a:off x="5878513" y="427355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CC"/>
                </a:solidFill>
              </a:rPr>
              <a:t>1</a:t>
            </a:r>
          </a:p>
        </p:txBody>
      </p:sp>
      <p:sp>
        <p:nvSpPr>
          <p:cNvPr id="14" name="Text Box 24">
            <a:extLst>
              <a:ext uri="{FF2B5EF4-FFF2-40B4-BE49-F238E27FC236}">
                <a16:creationId xmlns:a16="http://schemas.microsoft.com/office/drawing/2014/main" id="{AC1A3E5D-B105-40F3-A32C-B45C9190C196}"/>
              </a:ext>
            </a:extLst>
          </p:cNvPr>
          <p:cNvSpPr txBox="1">
            <a:spLocks noChangeArrowheads="1"/>
          </p:cNvSpPr>
          <p:nvPr/>
        </p:nvSpPr>
        <p:spPr bwMode="auto">
          <a:xfrm>
            <a:off x="6937375" y="427355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CC"/>
                </a:solidFill>
              </a:rPr>
              <a:t>2</a:t>
            </a:r>
          </a:p>
        </p:txBody>
      </p:sp>
      <p:sp>
        <p:nvSpPr>
          <p:cNvPr id="15" name="Arc 25">
            <a:extLst>
              <a:ext uri="{FF2B5EF4-FFF2-40B4-BE49-F238E27FC236}">
                <a16:creationId xmlns:a16="http://schemas.microsoft.com/office/drawing/2014/main" id="{04707501-F7FF-4ABB-A9CB-0D8EC0457C45}"/>
              </a:ext>
            </a:extLst>
          </p:cNvPr>
          <p:cNvSpPr>
            <a:spLocks/>
          </p:cNvSpPr>
          <p:nvPr/>
        </p:nvSpPr>
        <p:spPr bwMode="auto">
          <a:xfrm rot="10481478" flipH="1" flipV="1">
            <a:off x="1905000" y="3657600"/>
            <a:ext cx="2447925" cy="7191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Text Box 26">
            <a:extLst>
              <a:ext uri="{FF2B5EF4-FFF2-40B4-BE49-F238E27FC236}">
                <a16:creationId xmlns:a16="http://schemas.microsoft.com/office/drawing/2014/main" id="{1B09E821-FFFB-4BE1-9915-976CF5A9C8F1}"/>
              </a:ext>
            </a:extLst>
          </p:cNvPr>
          <p:cNvSpPr txBox="1">
            <a:spLocks noChangeArrowheads="1"/>
          </p:cNvSpPr>
          <p:nvPr/>
        </p:nvSpPr>
        <p:spPr bwMode="auto">
          <a:xfrm>
            <a:off x="2867025" y="3640138"/>
            <a:ext cx="488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i="1">
                <a:solidFill>
                  <a:srgbClr val="FF0000"/>
                </a:solidFill>
              </a:rPr>
              <a:t>X</a:t>
            </a:r>
          </a:p>
        </p:txBody>
      </p:sp>
      <p:sp>
        <p:nvSpPr>
          <p:cNvPr id="17" name="Text Box 27">
            <a:extLst>
              <a:ext uri="{FF2B5EF4-FFF2-40B4-BE49-F238E27FC236}">
                <a16:creationId xmlns:a16="http://schemas.microsoft.com/office/drawing/2014/main" id="{5BE7FD0C-5189-4DEF-BCD9-5D7E53F4B154}"/>
              </a:ext>
            </a:extLst>
          </p:cNvPr>
          <p:cNvSpPr txBox="1">
            <a:spLocks noChangeArrowheads="1"/>
          </p:cNvSpPr>
          <p:nvPr/>
        </p:nvSpPr>
        <p:spPr bwMode="auto">
          <a:xfrm>
            <a:off x="1219200" y="4876800"/>
            <a:ext cx="33686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00"/>
                </a:solidFill>
                <a:ea typeface="楷体_GB2312" pitchFamily="49" charset="-122"/>
              </a:rPr>
              <a:t>得</a:t>
            </a:r>
            <a:r>
              <a:rPr kumimoji="1" lang="en-US" altLang="zh-CN" sz="2800" b="1">
                <a:solidFill>
                  <a:srgbClr val="000000"/>
                </a:solidFill>
              </a:rPr>
              <a:t>: </a:t>
            </a:r>
            <a:r>
              <a:rPr kumimoji="1" lang="en-US" altLang="zh-CN" sz="2800" b="1" i="1">
                <a:solidFill>
                  <a:srgbClr val="000000"/>
                </a:solidFill>
              </a:rPr>
              <a:t>F</a:t>
            </a:r>
            <a:r>
              <a:rPr kumimoji="1" lang="en-US" altLang="zh-CN" sz="2800" b="1">
                <a:solidFill>
                  <a:srgbClr val="000000"/>
                </a:solidFill>
              </a:rPr>
              <a:t>(</a:t>
            </a:r>
            <a:r>
              <a:rPr kumimoji="1" lang="en-US" altLang="zh-CN" sz="2800" b="1" i="1">
                <a:solidFill>
                  <a:srgbClr val="000000"/>
                </a:solidFill>
              </a:rPr>
              <a:t>x</a:t>
            </a:r>
            <a:r>
              <a:rPr kumimoji="1" lang="en-US" altLang="zh-CN" sz="2800" b="1">
                <a:solidFill>
                  <a:srgbClr val="000000"/>
                </a:solidFill>
              </a:rPr>
              <a:t>)=</a:t>
            </a:r>
            <a:r>
              <a:rPr kumimoji="1" lang="en-US" altLang="zh-CN" sz="2800" b="1" i="1">
                <a:solidFill>
                  <a:srgbClr val="000000"/>
                </a:solidFill>
              </a:rPr>
              <a:t>P</a:t>
            </a:r>
            <a:r>
              <a:rPr kumimoji="1" lang="en-US" altLang="zh-CN" sz="2800" b="1">
                <a:solidFill>
                  <a:srgbClr val="000000"/>
                </a:solidFill>
              </a:rPr>
              <a:t>{</a:t>
            </a:r>
            <a:r>
              <a:rPr kumimoji="1" lang="en-US" altLang="zh-CN" sz="2800" b="1" i="1">
                <a:solidFill>
                  <a:srgbClr val="000000"/>
                </a:solidFill>
              </a:rPr>
              <a:t>X</a:t>
            </a:r>
            <a:r>
              <a:rPr kumimoji="1" lang="en-US" altLang="zh-CN" sz="2800" b="1">
                <a:solidFill>
                  <a:srgbClr val="000000"/>
                </a:solidFill>
              </a:rPr>
              <a:t>≤</a:t>
            </a:r>
            <a:r>
              <a:rPr kumimoji="1" lang="en-US" altLang="zh-CN" sz="2800" b="1" i="1">
                <a:solidFill>
                  <a:srgbClr val="000000"/>
                </a:solidFill>
              </a:rPr>
              <a:t>x</a:t>
            </a:r>
            <a:r>
              <a:rPr kumimoji="1" lang="en-US" altLang="zh-CN" sz="2800" b="1">
                <a:solidFill>
                  <a:srgbClr val="000000"/>
                </a:solidFill>
              </a:rPr>
              <a:t>}=0</a:t>
            </a:r>
            <a:r>
              <a:rPr kumimoji="1" lang="en-US" altLang="zh-CN" sz="3600" b="1"/>
              <a:t> </a:t>
            </a:r>
          </a:p>
        </p:txBody>
      </p:sp>
    </p:spTree>
    <p:extLst>
      <p:ext uri="{BB962C8B-B14F-4D97-AF65-F5344CB8AC3E}">
        <p14:creationId xmlns:p14="http://schemas.microsoft.com/office/powerpoint/2010/main" val="3155881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par>
                          <p:cTn id="36" fill="hold">
                            <p:stCondLst>
                              <p:cond delay="1500"/>
                            </p:stCondLst>
                            <p:childTnLst>
                              <p:par>
                                <p:cTn id="37" presetID="22" presetClass="entr" presetSubtype="8"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500"/>
                                        <p:tgtEl>
                                          <p:spTgt spid="14"/>
                                        </p:tgtEl>
                                      </p:cBhvr>
                                    </p:animEffect>
                                  </p:childTnLst>
                                </p:cTn>
                              </p:par>
                            </p:childTnLst>
                          </p:cTn>
                        </p:par>
                        <p:par>
                          <p:cTn id="40" fill="hold">
                            <p:stCondLst>
                              <p:cond delay="2000"/>
                            </p:stCondLst>
                            <p:childTnLst>
                              <p:par>
                                <p:cTn id="41" presetID="22" presetClass="entr" presetSubtype="8"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left)">
                                      <p:cBhvr>
                                        <p:cTn id="43" dur="500"/>
                                        <p:tgtEl>
                                          <p:spTgt spid="11"/>
                                        </p:tgtEl>
                                      </p:cBhvr>
                                    </p:animEffect>
                                  </p:childTnLst>
                                </p:cTn>
                              </p:par>
                            </p:childTnLst>
                          </p:cTn>
                        </p:par>
                        <p:par>
                          <p:cTn id="44" fill="hold">
                            <p:stCondLst>
                              <p:cond delay="2500"/>
                            </p:stCondLst>
                            <p:childTnLst>
                              <p:par>
                                <p:cTn id="45" presetID="22" presetClass="entr" presetSubtype="8" fill="hold"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left)">
                                      <p:cBhvr>
                                        <p:cTn id="47" dur="500"/>
                                        <p:tgtEl>
                                          <p:spTgt spid="15"/>
                                        </p:tgtEl>
                                      </p:cBhvr>
                                    </p:animEffect>
                                  </p:childTnLst>
                                </p:cTn>
                              </p:par>
                            </p:childTnLst>
                          </p:cTn>
                        </p:par>
                        <p:par>
                          <p:cTn id="48" fill="hold">
                            <p:stCondLst>
                              <p:cond delay="3000"/>
                            </p:stCondLst>
                            <p:childTnLst>
                              <p:par>
                                <p:cTn id="49" presetID="22" presetClass="entr" presetSubtype="8"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wipe(left)">
                                      <p:cBhvr>
                                        <p:cTn id="56" dur="500"/>
                                        <p:tgtEl>
                                          <p:spTgt spid="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wipe(left)">
                                      <p:cBhvr>
                                        <p:cTn id="6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7" grpId="0"/>
      <p:bldP spid="8" grpId="0"/>
      <p:bldP spid="9" grpId="0"/>
      <p:bldP spid="11" grpId="0"/>
      <p:bldP spid="12" grpId="0"/>
      <p:bldP spid="13" grpId="0"/>
      <p:bldP spid="14" grpId="0"/>
      <p:bldP spid="16" grpId="0"/>
      <p:bldP spid="17"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03DDBB-0BD4-43FD-953F-F10C5DE83223}"/>
              </a:ext>
            </a:extLst>
          </p:cNvPr>
          <p:cNvSpPr>
            <a:spLocks noGrp="1"/>
          </p:cNvSpPr>
          <p:nvPr>
            <p:ph type="title"/>
          </p:nvPr>
        </p:nvSpPr>
        <p:spPr/>
        <p:txBody>
          <a:bodyPr/>
          <a:lstStyle/>
          <a:p>
            <a:r>
              <a:rPr lang="en-US" altLang="zh-CN" dirty="0"/>
              <a:t>3.4-3</a:t>
            </a:r>
            <a:r>
              <a:rPr kumimoji="1" lang="zh-CN" altLang="en-US" dirty="0">
                <a:latin typeface="楷体_GB2312" pitchFamily="49" charset="-122"/>
                <a:ea typeface="楷体_GB2312" pitchFamily="49" charset="-122"/>
              </a:rPr>
              <a:t>离散型随机变量及其</a:t>
            </a:r>
            <a:r>
              <a:rPr lang="zh-CN" altLang="en-US" dirty="0">
                <a:latin typeface="楷体_GB2312" pitchFamily="49" charset="-122"/>
                <a:ea typeface="楷体_GB2312" pitchFamily="49" charset="-122"/>
              </a:rPr>
              <a:t>分布</a:t>
            </a:r>
            <a:endParaRPr lang="zh-CN" altLang="en-US" dirty="0"/>
          </a:p>
        </p:txBody>
      </p:sp>
      <p:sp>
        <p:nvSpPr>
          <p:cNvPr id="3" name="内容占位符 2">
            <a:extLst>
              <a:ext uri="{FF2B5EF4-FFF2-40B4-BE49-F238E27FC236}">
                <a16:creationId xmlns:a16="http://schemas.microsoft.com/office/drawing/2014/main" id="{1A212AAA-8D0E-407B-B55E-C1628C219924}"/>
              </a:ext>
            </a:extLst>
          </p:cNvPr>
          <p:cNvSpPr>
            <a:spLocks noGrp="1"/>
          </p:cNvSpPr>
          <p:nvPr>
            <p:ph idx="1"/>
          </p:nvPr>
        </p:nvSpPr>
        <p:spPr/>
        <p:txBody>
          <a:bodyPr/>
          <a:lstStyle/>
          <a:p>
            <a:endParaRPr lang="zh-CN" altLang="en-US"/>
          </a:p>
        </p:txBody>
      </p:sp>
      <p:sp>
        <p:nvSpPr>
          <p:cNvPr id="5" name="Text Box 5">
            <a:extLst>
              <a:ext uri="{FF2B5EF4-FFF2-40B4-BE49-F238E27FC236}">
                <a16:creationId xmlns:a16="http://schemas.microsoft.com/office/drawing/2014/main" id="{401065F0-40F6-4333-AEF8-17A0CE16C747}"/>
              </a:ext>
            </a:extLst>
          </p:cNvPr>
          <p:cNvSpPr txBox="1">
            <a:spLocks noChangeArrowheads="1"/>
          </p:cNvSpPr>
          <p:nvPr/>
        </p:nvSpPr>
        <p:spPr bwMode="auto">
          <a:xfrm>
            <a:off x="762000" y="685800"/>
            <a:ext cx="2171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00"/>
                </a:solidFill>
                <a:latin typeface="楷体_GB2312" pitchFamily="49" charset="-122"/>
                <a:ea typeface="楷体_GB2312" pitchFamily="49" charset="-122"/>
              </a:rPr>
              <a:t>当</a:t>
            </a:r>
            <a:r>
              <a:rPr kumimoji="1" lang="en-US" altLang="zh-CN" sz="2800" b="1">
                <a:solidFill>
                  <a:srgbClr val="000000"/>
                </a:solidFill>
                <a:ea typeface="楷体_GB2312" pitchFamily="49" charset="-122"/>
              </a:rPr>
              <a:t>0≤</a:t>
            </a:r>
            <a:r>
              <a:rPr kumimoji="1" lang="en-US" altLang="zh-CN" sz="2800" b="1" i="1">
                <a:solidFill>
                  <a:srgbClr val="000000"/>
                </a:solidFill>
                <a:ea typeface="楷体_GB2312" pitchFamily="49" charset="-122"/>
              </a:rPr>
              <a:t>x</a:t>
            </a:r>
            <a:r>
              <a:rPr kumimoji="1" lang="en-US" altLang="zh-CN" sz="2800" b="1">
                <a:solidFill>
                  <a:srgbClr val="000000"/>
                </a:solidFill>
                <a:ea typeface="楷体_GB2312" pitchFamily="49" charset="-122"/>
              </a:rPr>
              <a:t>&lt;1</a:t>
            </a:r>
            <a:r>
              <a:rPr kumimoji="1" lang="zh-CN" altLang="en-US" sz="2800" b="1">
                <a:solidFill>
                  <a:srgbClr val="000000"/>
                </a:solidFill>
                <a:latin typeface="楷体_GB2312" pitchFamily="49" charset="-122"/>
                <a:ea typeface="楷体_GB2312" pitchFamily="49" charset="-122"/>
              </a:rPr>
              <a:t>时</a:t>
            </a:r>
            <a:r>
              <a:rPr kumimoji="1" lang="en-US" altLang="zh-CN" sz="2800" b="1">
                <a:solidFill>
                  <a:srgbClr val="000000"/>
                </a:solidFill>
                <a:latin typeface="楷体_GB2312" pitchFamily="49" charset="-122"/>
                <a:ea typeface="楷体_GB2312" pitchFamily="49" charset="-122"/>
              </a:rPr>
              <a:t>,</a:t>
            </a:r>
          </a:p>
        </p:txBody>
      </p:sp>
      <p:sp>
        <p:nvSpPr>
          <p:cNvPr id="6" name="Text Box 6">
            <a:extLst>
              <a:ext uri="{FF2B5EF4-FFF2-40B4-BE49-F238E27FC236}">
                <a16:creationId xmlns:a16="http://schemas.microsoft.com/office/drawing/2014/main" id="{40762369-477D-409E-89AA-2636749CEFA6}"/>
              </a:ext>
            </a:extLst>
          </p:cNvPr>
          <p:cNvSpPr txBox="1">
            <a:spLocks noChangeArrowheads="1"/>
          </p:cNvSpPr>
          <p:nvPr/>
        </p:nvSpPr>
        <p:spPr bwMode="auto">
          <a:xfrm>
            <a:off x="914400" y="2667000"/>
            <a:ext cx="6238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00"/>
                </a:solidFill>
                <a:latin typeface="楷体_GB2312" pitchFamily="49" charset="-122"/>
                <a:ea typeface="楷体_GB2312" pitchFamily="49" charset="-122"/>
              </a:rPr>
              <a:t>所以可得  </a:t>
            </a:r>
            <a:r>
              <a:rPr kumimoji="1" lang="en-US" altLang="zh-CN" sz="2800" b="1" i="1">
                <a:solidFill>
                  <a:srgbClr val="000000"/>
                </a:solidFill>
                <a:ea typeface="楷体_GB2312" pitchFamily="49" charset="-122"/>
              </a:rPr>
              <a:t>F</a:t>
            </a:r>
            <a:r>
              <a:rPr kumimoji="1" lang="en-US" altLang="zh-CN" sz="2800" b="1">
                <a:solidFill>
                  <a:srgbClr val="000000"/>
                </a:solidFill>
                <a:ea typeface="楷体_GB2312" pitchFamily="49" charset="-122"/>
              </a:rPr>
              <a:t>(</a:t>
            </a:r>
            <a:r>
              <a:rPr kumimoji="1" lang="en-US" altLang="zh-CN" sz="2800" b="1" i="1">
                <a:solidFill>
                  <a:srgbClr val="000000"/>
                </a:solidFill>
                <a:ea typeface="楷体_GB2312" pitchFamily="49" charset="-122"/>
              </a:rPr>
              <a:t>x</a:t>
            </a:r>
            <a:r>
              <a:rPr kumimoji="1" lang="en-US" altLang="zh-CN" sz="2800" b="1">
                <a:solidFill>
                  <a:srgbClr val="000000"/>
                </a:solidFill>
                <a:ea typeface="楷体_GB2312" pitchFamily="49" charset="-122"/>
              </a:rPr>
              <a:t>)=</a:t>
            </a:r>
            <a:r>
              <a:rPr kumimoji="1" lang="en-US" altLang="zh-CN" sz="2800" b="1" i="1">
                <a:solidFill>
                  <a:srgbClr val="000000"/>
                </a:solidFill>
                <a:ea typeface="楷体_GB2312" pitchFamily="49" charset="-122"/>
              </a:rPr>
              <a:t>P</a:t>
            </a:r>
            <a:r>
              <a:rPr kumimoji="1" lang="en-US" altLang="zh-CN" sz="2800" b="1">
                <a:solidFill>
                  <a:srgbClr val="000000"/>
                </a:solidFill>
                <a:ea typeface="楷体_GB2312" pitchFamily="49" charset="-122"/>
              </a:rPr>
              <a:t>{</a:t>
            </a:r>
            <a:r>
              <a:rPr kumimoji="1" lang="en-US" altLang="zh-CN" sz="2800" b="1" i="1">
                <a:solidFill>
                  <a:srgbClr val="000000"/>
                </a:solidFill>
                <a:ea typeface="楷体_GB2312" pitchFamily="49" charset="-122"/>
              </a:rPr>
              <a:t>X</a:t>
            </a:r>
            <a:r>
              <a:rPr kumimoji="1" lang="en-US" altLang="zh-CN" sz="2800" b="1">
                <a:solidFill>
                  <a:srgbClr val="000000"/>
                </a:solidFill>
                <a:ea typeface="楷体_GB2312" pitchFamily="49" charset="-122"/>
              </a:rPr>
              <a:t>≤</a:t>
            </a:r>
            <a:r>
              <a:rPr kumimoji="1" lang="en-US" altLang="zh-CN" sz="2800" b="1" i="1">
                <a:solidFill>
                  <a:srgbClr val="000000"/>
                </a:solidFill>
                <a:ea typeface="楷体_GB2312" pitchFamily="49" charset="-122"/>
              </a:rPr>
              <a:t>x</a:t>
            </a:r>
            <a:r>
              <a:rPr kumimoji="1" lang="en-US" altLang="zh-CN" sz="2800" b="1">
                <a:solidFill>
                  <a:srgbClr val="000000"/>
                </a:solidFill>
                <a:ea typeface="楷体_GB2312" pitchFamily="49" charset="-122"/>
              </a:rPr>
              <a:t>}=</a:t>
            </a:r>
            <a:r>
              <a:rPr kumimoji="1" lang="en-US" altLang="zh-CN" sz="2800" b="1" i="1">
                <a:solidFill>
                  <a:srgbClr val="000000"/>
                </a:solidFill>
                <a:ea typeface="楷体_GB2312" pitchFamily="49" charset="-122"/>
              </a:rPr>
              <a:t>P</a:t>
            </a:r>
            <a:r>
              <a:rPr kumimoji="1" lang="en-US" altLang="zh-CN" sz="2800" b="1">
                <a:solidFill>
                  <a:srgbClr val="000000"/>
                </a:solidFill>
                <a:ea typeface="楷体_GB2312" pitchFamily="49" charset="-122"/>
              </a:rPr>
              <a:t>{</a:t>
            </a:r>
            <a:r>
              <a:rPr kumimoji="1" lang="en-US" altLang="zh-CN" sz="2800" b="1" i="1">
                <a:solidFill>
                  <a:srgbClr val="000000"/>
                </a:solidFill>
                <a:ea typeface="楷体_GB2312" pitchFamily="49" charset="-122"/>
              </a:rPr>
              <a:t>X</a:t>
            </a:r>
            <a:r>
              <a:rPr kumimoji="1" lang="en-US" altLang="zh-CN" sz="2800" b="1">
                <a:solidFill>
                  <a:srgbClr val="000000"/>
                </a:solidFill>
                <a:ea typeface="楷体_GB2312" pitchFamily="49" charset="-122"/>
              </a:rPr>
              <a:t>=0}=0.6</a:t>
            </a:r>
            <a:r>
              <a:rPr kumimoji="1" lang="en-US" altLang="zh-CN" sz="2800">
                <a:latin typeface="楷体_GB2312" pitchFamily="49" charset="-122"/>
                <a:ea typeface="楷体_GB2312" pitchFamily="49" charset="-122"/>
              </a:rPr>
              <a:t> </a:t>
            </a:r>
          </a:p>
        </p:txBody>
      </p:sp>
      <p:sp>
        <p:nvSpPr>
          <p:cNvPr id="7" name="Text Box 7">
            <a:extLst>
              <a:ext uri="{FF2B5EF4-FFF2-40B4-BE49-F238E27FC236}">
                <a16:creationId xmlns:a16="http://schemas.microsoft.com/office/drawing/2014/main" id="{903DA891-3615-4444-BC34-029A27C9176A}"/>
              </a:ext>
            </a:extLst>
          </p:cNvPr>
          <p:cNvSpPr txBox="1">
            <a:spLocks noChangeArrowheads="1"/>
          </p:cNvSpPr>
          <p:nvPr/>
        </p:nvSpPr>
        <p:spPr bwMode="auto">
          <a:xfrm>
            <a:off x="3200400" y="685800"/>
            <a:ext cx="2335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00"/>
                </a:solidFill>
                <a:ea typeface="楷体_GB2312" pitchFamily="49" charset="-122"/>
              </a:rPr>
              <a:t>{</a:t>
            </a:r>
            <a:r>
              <a:rPr kumimoji="1" lang="en-US" altLang="zh-CN" sz="2800" b="1" i="1">
                <a:solidFill>
                  <a:srgbClr val="000000"/>
                </a:solidFill>
                <a:ea typeface="楷体_GB2312" pitchFamily="49" charset="-122"/>
              </a:rPr>
              <a:t>X</a:t>
            </a:r>
            <a:r>
              <a:rPr kumimoji="1" lang="en-US" altLang="zh-CN" sz="2800" b="1">
                <a:solidFill>
                  <a:srgbClr val="000000"/>
                </a:solidFill>
                <a:ea typeface="楷体_GB2312" pitchFamily="49" charset="-122"/>
              </a:rPr>
              <a:t>≤</a:t>
            </a:r>
            <a:r>
              <a:rPr kumimoji="1" lang="en-US" altLang="zh-CN" sz="2800" b="1" i="1">
                <a:solidFill>
                  <a:srgbClr val="000000"/>
                </a:solidFill>
                <a:ea typeface="楷体_GB2312" pitchFamily="49" charset="-122"/>
              </a:rPr>
              <a:t>x</a:t>
            </a:r>
            <a:r>
              <a:rPr kumimoji="1" lang="en-US" altLang="zh-CN" sz="2800" b="1">
                <a:solidFill>
                  <a:srgbClr val="000000"/>
                </a:solidFill>
                <a:ea typeface="楷体_GB2312" pitchFamily="49" charset="-122"/>
              </a:rPr>
              <a:t>}={</a:t>
            </a:r>
            <a:r>
              <a:rPr kumimoji="1" lang="en-US" altLang="zh-CN" sz="2800" b="1" i="1">
                <a:solidFill>
                  <a:srgbClr val="000000"/>
                </a:solidFill>
                <a:ea typeface="楷体_GB2312" pitchFamily="49" charset="-122"/>
              </a:rPr>
              <a:t>X</a:t>
            </a:r>
            <a:r>
              <a:rPr kumimoji="1" lang="en-US" altLang="zh-CN" sz="2800" b="1">
                <a:solidFill>
                  <a:srgbClr val="000000"/>
                </a:solidFill>
                <a:ea typeface="楷体_GB2312" pitchFamily="49" charset="-122"/>
              </a:rPr>
              <a:t>=0}</a:t>
            </a:r>
          </a:p>
        </p:txBody>
      </p:sp>
      <p:sp>
        <p:nvSpPr>
          <p:cNvPr id="8" name="Text Box 8">
            <a:extLst>
              <a:ext uri="{FF2B5EF4-FFF2-40B4-BE49-F238E27FC236}">
                <a16:creationId xmlns:a16="http://schemas.microsoft.com/office/drawing/2014/main" id="{7AA7FD30-9F8E-4010-9679-7DB18AA79C86}"/>
              </a:ext>
            </a:extLst>
          </p:cNvPr>
          <p:cNvSpPr txBox="1">
            <a:spLocks noChangeArrowheads="1"/>
          </p:cNvSpPr>
          <p:nvPr/>
        </p:nvSpPr>
        <p:spPr bwMode="auto">
          <a:xfrm>
            <a:off x="5273675" y="209391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0000CC"/>
                </a:solidFill>
                <a:ea typeface="楷体_GB2312" pitchFamily="49" charset="-122"/>
              </a:rPr>
              <a:t>x</a:t>
            </a:r>
          </a:p>
        </p:txBody>
      </p:sp>
      <p:sp>
        <p:nvSpPr>
          <p:cNvPr id="9" name="Text Box 9">
            <a:extLst>
              <a:ext uri="{FF2B5EF4-FFF2-40B4-BE49-F238E27FC236}">
                <a16:creationId xmlns:a16="http://schemas.microsoft.com/office/drawing/2014/main" id="{D4CC473A-1077-4FBB-9B7F-528385C1FBA5}"/>
              </a:ext>
            </a:extLst>
          </p:cNvPr>
          <p:cNvSpPr txBox="1">
            <a:spLocks noChangeArrowheads="1"/>
          </p:cNvSpPr>
          <p:nvPr/>
        </p:nvSpPr>
        <p:spPr bwMode="auto">
          <a:xfrm>
            <a:off x="4678363" y="2085975"/>
            <a:ext cx="3635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CC"/>
                </a:solidFill>
                <a:latin typeface="楷体_GB2312" pitchFamily="49" charset="-122"/>
                <a:ea typeface="楷体_GB2312" pitchFamily="49" charset="-122"/>
              </a:rPr>
              <a:t>0</a:t>
            </a:r>
          </a:p>
        </p:txBody>
      </p:sp>
      <p:sp>
        <p:nvSpPr>
          <p:cNvPr id="10" name="Text Box 10">
            <a:extLst>
              <a:ext uri="{FF2B5EF4-FFF2-40B4-BE49-F238E27FC236}">
                <a16:creationId xmlns:a16="http://schemas.microsoft.com/office/drawing/2014/main" id="{69406D50-F90B-4274-9E99-A39197565B3A}"/>
              </a:ext>
            </a:extLst>
          </p:cNvPr>
          <p:cNvSpPr txBox="1">
            <a:spLocks noChangeArrowheads="1"/>
          </p:cNvSpPr>
          <p:nvPr/>
        </p:nvSpPr>
        <p:spPr bwMode="auto">
          <a:xfrm>
            <a:off x="5808663" y="2085975"/>
            <a:ext cx="3635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CC"/>
                </a:solidFill>
                <a:latin typeface="楷体_GB2312" pitchFamily="49" charset="-122"/>
                <a:ea typeface="楷体_GB2312" pitchFamily="49" charset="-122"/>
              </a:rPr>
              <a:t>1</a:t>
            </a:r>
          </a:p>
        </p:txBody>
      </p:sp>
      <p:sp>
        <p:nvSpPr>
          <p:cNvPr id="11" name="Text Box 11">
            <a:extLst>
              <a:ext uri="{FF2B5EF4-FFF2-40B4-BE49-F238E27FC236}">
                <a16:creationId xmlns:a16="http://schemas.microsoft.com/office/drawing/2014/main" id="{B31DA20B-307D-4B4E-8E47-035AE4A168AE}"/>
              </a:ext>
            </a:extLst>
          </p:cNvPr>
          <p:cNvSpPr txBox="1">
            <a:spLocks noChangeArrowheads="1"/>
          </p:cNvSpPr>
          <p:nvPr/>
        </p:nvSpPr>
        <p:spPr bwMode="auto">
          <a:xfrm>
            <a:off x="6873875" y="2085975"/>
            <a:ext cx="363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CC"/>
                </a:solidFill>
                <a:latin typeface="楷体_GB2312" pitchFamily="49" charset="-122"/>
                <a:ea typeface="楷体_GB2312" pitchFamily="49" charset="-122"/>
              </a:rPr>
              <a:t>2</a:t>
            </a:r>
          </a:p>
        </p:txBody>
      </p:sp>
      <p:sp>
        <p:nvSpPr>
          <p:cNvPr id="12" name="Text Box 12">
            <a:extLst>
              <a:ext uri="{FF2B5EF4-FFF2-40B4-BE49-F238E27FC236}">
                <a16:creationId xmlns:a16="http://schemas.microsoft.com/office/drawing/2014/main" id="{BB86D0C6-0FDE-422E-9069-D6F763BC70C3}"/>
              </a:ext>
            </a:extLst>
          </p:cNvPr>
          <p:cNvSpPr txBox="1">
            <a:spLocks noChangeArrowheads="1"/>
          </p:cNvSpPr>
          <p:nvPr/>
        </p:nvSpPr>
        <p:spPr bwMode="auto">
          <a:xfrm>
            <a:off x="3567113" y="1517650"/>
            <a:ext cx="4206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FF0000"/>
                </a:solidFill>
                <a:ea typeface="楷体_GB2312" pitchFamily="49" charset="-122"/>
              </a:rPr>
              <a:t>X</a:t>
            </a:r>
          </a:p>
        </p:txBody>
      </p:sp>
      <p:sp>
        <p:nvSpPr>
          <p:cNvPr id="13" name="Line 13">
            <a:extLst>
              <a:ext uri="{FF2B5EF4-FFF2-40B4-BE49-F238E27FC236}">
                <a16:creationId xmlns:a16="http://schemas.microsoft.com/office/drawing/2014/main" id="{AA4E16CA-9258-413C-9A09-CF5E52FEFE15}"/>
              </a:ext>
            </a:extLst>
          </p:cNvPr>
          <p:cNvSpPr>
            <a:spLocks noChangeShapeType="1"/>
          </p:cNvSpPr>
          <p:nvPr/>
        </p:nvSpPr>
        <p:spPr bwMode="auto">
          <a:xfrm>
            <a:off x="2132013" y="2109788"/>
            <a:ext cx="575945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 name="Arc 14">
            <a:extLst>
              <a:ext uri="{FF2B5EF4-FFF2-40B4-BE49-F238E27FC236}">
                <a16:creationId xmlns:a16="http://schemas.microsoft.com/office/drawing/2014/main" id="{71B7D1F9-AB39-495C-B78B-92E9CEC1E6FB}"/>
              </a:ext>
            </a:extLst>
          </p:cNvPr>
          <p:cNvSpPr>
            <a:spLocks/>
          </p:cNvSpPr>
          <p:nvPr/>
        </p:nvSpPr>
        <p:spPr bwMode="auto">
          <a:xfrm rot="10481478" flipH="1" flipV="1">
            <a:off x="2417763" y="1400175"/>
            <a:ext cx="3024187" cy="8493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Text Box 15">
            <a:extLst>
              <a:ext uri="{FF2B5EF4-FFF2-40B4-BE49-F238E27FC236}">
                <a16:creationId xmlns:a16="http://schemas.microsoft.com/office/drawing/2014/main" id="{62568FA6-47D7-4EF2-97A6-10BE9649BB0A}"/>
              </a:ext>
            </a:extLst>
          </p:cNvPr>
          <p:cNvSpPr txBox="1">
            <a:spLocks noChangeArrowheads="1"/>
          </p:cNvSpPr>
          <p:nvPr/>
        </p:nvSpPr>
        <p:spPr bwMode="auto">
          <a:xfrm>
            <a:off x="762000" y="3276600"/>
            <a:ext cx="2171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00"/>
                </a:solidFill>
                <a:latin typeface="楷体_GB2312" pitchFamily="49" charset="-122"/>
                <a:ea typeface="楷体_GB2312" pitchFamily="49" charset="-122"/>
              </a:rPr>
              <a:t>当</a:t>
            </a:r>
            <a:r>
              <a:rPr kumimoji="1" lang="en-US" altLang="zh-CN" sz="2800" b="1">
                <a:solidFill>
                  <a:srgbClr val="000000"/>
                </a:solidFill>
                <a:ea typeface="楷体_GB2312" pitchFamily="49" charset="-122"/>
              </a:rPr>
              <a:t>1≤</a:t>
            </a:r>
            <a:r>
              <a:rPr kumimoji="1" lang="en-US" altLang="zh-CN" sz="2800" b="1" i="1">
                <a:solidFill>
                  <a:srgbClr val="000000"/>
                </a:solidFill>
                <a:ea typeface="楷体_GB2312" pitchFamily="49" charset="-122"/>
              </a:rPr>
              <a:t>x</a:t>
            </a:r>
            <a:r>
              <a:rPr kumimoji="1" lang="en-US" altLang="zh-CN" sz="2800" b="1">
                <a:solidFill>
                  <a:srgbClr val="000000"/>
                </a:solidFill>
                <a:ea typeface="楷体_GB2312" pitchFamily="49" charset="-122"/>
              </a:rPr>
              <a:t>&lt;2</a:t>
            </a:r>
            <a:r>
              <a:rPr kumimoji="1" lang="zh-CN" altLang="en-US" sz="2800" b="1">
                <a:solidFill>
                  <a:srgbClr val="000000"/>
                </a:solidFill>
                <a:latin typeface="楷体_GB2312" pitchFamily="49" charset="-122"/>
                <a:ea typeface="楷体_GB2312" pitchFamily="49" charset="-122"/>
              </a:rPr>
              <a:t>时</a:t>
            </a:r>
            <a:r>
              <a:rPr kumimoji="1" lang="en-US" altLang="zh-CN" sz="2800" b="1">
                <a:solidFill>
                  <a:srgbClr val="000000"/>
                </a:solidFill>
                <a:latin typeface="楷体_GB2312" pitchFamily="49" charset="-122"/>
                <a:ea typeface="楷体_GB2312" pitchFamily="49" charset="-122"/>
              </a:rPr>
              <a:t>,</a:t>
            </a:r>
          </a:p>
        </p:txBody>
      </p:sp>
      <p:sp>
        <p:nvSpPr>
          <p:cNvPr id="16" name="Text Box 16">
            <a:extLst>
              <a:ext uri="{FF2B5EF4-FFF2-40B4-BE49-F238E27FC236}">
                <a16:creationId xmlns:a16="http://schemas.microsoft.com/office/drawing/2014/main" id="{AB07A905-3BD9-4604-887F-9F8C7DFEB122}"/>
              </a:ext>
            </a:extLst>
          </p:cNvPr>
          <p:cNvSpPr txBox="1">
            <a:spLocks noChangeArrowheads="1"/>
          </p:cNvSpPr>
          <p:nvPr/>
        </p:nvSpPr>
        <p:spPr bwMode="auto">
          <a:xfrm>
            <a:off x="889000" y="5038725"/>
            <a:ext cx="6264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800" b="1" dirty="0">
                <a:solidFill>
                  <a:srgbClr val="000000"/>
                </a:solidFill>
                <a:latin typeface="楷体_GB2312" pitchFamily="49" charset="-122"/>
                <a:ea typeface="楷体_GB2312" pitchFamily="49" charset="-122"/>
              </a:rPr>
              <a:t>而</a:t>
            </a:r>
            <a:r>
              <a:rPr kumimoji="1" lang="en-US" altLang="zh-CN" sz="2800" b="1" dirty="0">
                <a:solidFill>
                  <a:srgbClr val="000000"/>
                </a:solidFill>
                <a:ea typeface="楷体_GB2312" pitchFamily="49" charset="-122"/>
              </a:rPr>
              <a:t>{</a:t>
            </a:r>
            <a:r>
              <a:rPr kumimoji="1" lang="en-US" altLang="zh-CN" sz="2800" b="1" i="1" dirty="0">
                <a:solidFill>
                  <a:srgbClr val="000000"/>
                </a:solidFill>
                <a:ea typeface="楷体_GB2312" pitchFamily="49" charset="-122"/>
              </a:rPr>
              <a:t>X</a:t>
            </a:r>
            <a:r>
              <a:rPr kumimoji="1" lang="en-US" altLang="zh-CN" sz="2800" b="1" dirty="0">
                <a:solidFill>
                  <a:srgbClr val="000000"/>
                </a:solidFill>
                <a:ea typeface="楷体_GB2312" pitchFamily="49" charset="-122"/>
              </a:rPr>
              <a:t>=0}</a:t>
            </a:r>
            <a:r>
              <a:rPr kumimoji="1" lang="zh-CN" altLang="en-US" sz="2800" b="1" dirty="0">
                <a:solidFill>
                  <a:srgbClr val="000000"/>
                </a:solidFill>
                <a:ea typeface="楷体_GB2312" pitchFamily="49" charset="-122"/>
              </a:rPr>
              <a:t>与</a:t>
            </a:r>
            <a:r>
              <a:rPr kumimoji="1" lang="en-US" altLang="zh-CN" sz="2800" b="1" dirty="0">
                <a:solidFill>
                  <a:srgbClr val="000000"/>
                </a:solidFill>
                <a:ea typeface="楷体_GB2312" pitchFamily="49" charset="-122"/>
              </a:rPr>
              <a:t>{</a:t>
            </a:r>
            <a:r>
              <a:rPr kumimoji="1" lang="en-US" altLang="zh-CN" sz="2800" b="1" i="1" dirty="0">
                <a:solidFill>
                  <a:srgbClr val="000000"/>
                </a:solidFill>
                <a:ea typeface="楷体_GB2312" pitchFamily="49" charset="-122"/>
              </a:rPr>
              <a:t>X</a:t>
            </a:r>
            <a:r>
              <a:rPr kumimoji="1" lang="en-US" altLang="zh-CN" sz="2800" b="1" dirty="0">
                <a:solidFill>
                  <a:srgbClr val="000000"/>
                </a:solidFill>
                <a:ea typeface="楷体_GB2312" pitchFamily="49" charset="-122"/>
              </a:rPr>
              <a:t>=1}</a:t>
            </a:r>
            <a:r>
              <a:rPr kumimoji="1" lang="zh-CN" altLang="en-US" sz="2800" b="1" dirty="0">
                <a:solidFill>
                  <a:srgbClr val="000000"/>
                </a:solidFill>
                <a:latin typeface="楷体_GB2312" pitchFamily="49" charset="-122"/>
                <a:ea typeface="楷体_GB2312" pitchFamily="49" charset="-122"/>
              </a:rPr>
              <a:t>是互不相容的两事件</a:t>
            </a:r>
          </a:p>
        </p:txBody>
      </p:sp>
      <p:sp>
        <p:nvSpPr>
          <p:cNvPr id="17" name="Text Box 17">
            <a:extLst>
              <a:ext uri="{FF2B5EF4-FFF2-40B4-BE49-F238E27FC236}">
                <a16:creationId xmlns:a16="http://schemas.microsoft.com/office/drawing/2014/main" id="{FC702105-E76B-41EF-BCEF-17964AF06179}"/>
              </a:ext>
            </a:extLst>
          </p:cNvPr>
          <p:cNvSpPr txBox="1">
            <a:spLocks noChangeArrowheads="1"/>
          </p:cNvSpPr>
          <p:nvPr/>
        </p:nvSpPr>
        <p:spPr bwMode="auto">
          <a:xfrm>
            <a:off x="889000" y="5773737"/>
            <a:ext cx="65516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00"/>
                </a:solidFill>
                <a:latin typeface="楷体_GB2312" pitchFamily="49" charset="-122"/>
                <a:ea typeface="楷体_GB2312" pitchFamily="49" charset="-122"/>
              </a:rPr>
              <a:t>从而可得 </a:t>
            </a:r>
            <a:r>
              <a:rPr kumimoji="1" lang="en-US" altLang="zh-CN" sz="2800" b="1" i="1" dirty="0">
                <a:solidFill>
                  <a:srgbClr val="000000"/>
                </a:solidFill>
                <a:ea typeface="楷体_GB2312" pitchFamily="49" charset="-122"/>
              </a:rPr>
              <a:t>F</a:t>
            </a:r>
            <a:r>
              <a:rPr kumimoji="1" lang="en-US" altLang="zh-CN" sz="2800" b="1" dirty="0">
                <a:solidFill>
                  <a:srgbClr val="000000"/>
                </a:solidFill>
                <a:ea typeface="楷体_GB2312" pitchFamily="49" charset="-122"/>
              </a:rPr>
              <a:t>(</a:t>
            </a:r>
            <a:r>
              <a:rPr kumimoji="1" lang="en-US" altLang="zh-CN" sz="2800" b="1" i="1" dirty="0">
                <a:solidFill>
                  <a:srgbClr val="000000"/>
                </a:solidFill>
                <a:ea typeface="楷体_GB2312" pitchFamily="49" charset="-122"/>
              </a:rPr>
              <a:t>x</a:t>
            </a:r>
            <a:r>
              <a:rPr kumimoji="1" lang="en-US" altLang="zh-CN" sz="2800" b="1" dirty="0">
                <a:solidFill>
                  <a:srgbClr val="000000"/>
                </a:solidFill>
                <a:ea typeface="楷体_GB2312" pitchFamily="49" charset="-122"/>
              </a:rPr>
              <a:t>)=</a:t>
            </a:r>
            <a:r>
              <a:rPr kumimoji="1" lang="en-US" altLang="zh-CN" sz="2800" b="1" i="1" dirty="0">
                <a:solidFill>
                  <a:srgbClr val="000000"/>
                </a:solidFill>
                <a:ea typeface="楷体_GB2312" pitchFamily="49" charset="-122"/>
              </a:rPr>
              <a:t>P</a:t>
            </a:r>
            <a:r>
              <a:rPr kumimoji="1" lang="en-US" altLang="zh-CN" sz="2800" b="1" dirty="0">
                <a:solidFill>
                  <a:srgbClr val="000000"/>
                </a:solidFill>
                <a:ea typeface="楷体_GB2312" pitchFamily="49" charset="-122"/>
              </a:rPr>
              <a:t>{</a:t>
            </a:r>
            <a:r>
              <a:rPr kumimoji="1" lang="en-US" altLang="zh-CN" sz="2800" b="1" i="1" dirty="0" err="1">
                <a:solidFill>
                  <a:srgbClr val="000000"/>
                </a:solidFill>
                <a:ea typeface="楷体_GB2312" pitchFamily="49" charset="-122"/>
              </a:rPr>
              <a:t>X</a:t>
            </a:r>
            <a:r>
              <a:rPr kumimoji="1" lang="en-US" altLang="zh-CN" sz="2800" b="1" dirty="0" err="1">
                <a:solidFill>
                  <a:srgbClr val="000000"/>
                </a:solidFill>
                <a:ea typeface="楷体_GB2312" pitchFamily="49" charset="-122"/>
              </a:rPr>
              <a:t>≤</a:t>
            </a:r>
            <a:r>
              <a:rPr kumimoji="1" lang="en-US" altLang="zh-CN" sz="2800" b="1" i="1" dirty="0" err="1">
                <a:solidFill>
                  <a:srgbClr val="000000"/>
                </a:solidFill>
                <a:ea typeface="楷体_GB2312" pitchFamily="49" charset="-122"/>
              </a:rPr>
              <a:t>x</a:t>
            </a:r>
            <a:r>
              <a:rPr kumimoji="1" lang="en-US" altLang="zh-CN" sz="2800" b="1" dirty="0">
                <a:solidFill>
                  <a:srgbClr val="000000"/>
                </a:solidFill>
                <a:ea typeface="楷体_GB2312" pitchFamily="49" charset="-122"/>
              </a:rPr>
              <a:t>}=</a:t>
            </a:r>
            <a:r>
              <a:rPr kumimoji="1" lang="en-US" altLang="zh-CN" sz="2800" b="1" i="1" dirty="0">
                <a:solidFill>
                  <a:srgbClr val="000000"/>
                </a:solidFill>
                <a:ea typeface="楷体_GB2312" pitchFamily="49" charset="-122"/>
              </a:rPr>
              <a:t>P</a:t>
            </a:r>
            <a:r>
              <a:rPr kumimoji="1" lang="en-US" altLang="zh-CN" sz="2800" b="1" dirty="0">
                <a:solidFill>
                  <a:srgbClr val="000000"/>
                </a:solidFill>
                <a:ea typeface="楷体_GB2312" pitchFamily="49" charset="-122"/>
              </a:rPr>
              <a:t>{</a:t>
            </a:r>
            <a:r>
              <a:rPr kumimoji="1" lang="en-US" altLang="zh-CN" sz="2800" b="1" i="1" dirty="0">
                <a:solidFill>
                  <a:srgbClr val="000000"/>
                </a:solidFill>
                <a:ea typeface="楷体_GB2312" pitchFamily="49" charset="-122"/>
              </a:rPr>
              <a:t>X</a:t>
            </a:r>
            <a:r>
              <a:rPr kumimoji="1" lang="en-US" altLang="zh-CN" sz="2800" b="1" dirty="0">
                <a:solidFill>
                  <a:srgbClr val="000000"/>
                </a:solidFill>
                <a:ea typeface="楷体_GB2312" pitchFamily="49" charset="-122"/>
              </a:rPr>
              <a:t>=0}+</a:t>
            </a:r>
            <a:r>
              <a:rPr kumimoji="1" lang="en-US" altLang="zh-CN" sz="2800" b="1" i="1" dirty="0">
                <a:solidFill>
                  <a:srgbClr val="000000"/>
                </a:solidFill>
                <a:ea typeface="楷体_GB2312" pitchFamily="49" charset="-122"/>
              </a:rPr>
              <a:t>P</a:t>
            </a:r>
            <a:r>
              <a:rPr kumimoji="1" lang="en-US" altLang="zh-CN" sz="2800" b="1" dirty="0">
                <a:solidFill>
                  <a:srgbClr val="000000"/>
                </a:solidFill>
                <a:ea typeface="楷体_GB2312" pitchFamily="49" charset="-122"/>
              </a:rPr>
              <a:t>{</a:t>
            </a:r>
            <a:r>
              <a:rPr kumimoji="1" lang="en-US" altLang="zh-CN" sz="2800" b="1" i="1" dirty="0">
                <a:solidFill>
                  <a:srgbClr val="000000"/>
                </a:solidFill>
                <a:ea typeface="楷体_GB2312" pitchFamily="49" charset="-122"/>
              </a:rPr>
              <a:t>X</a:t>
            </a:r>
            <a:r>
              <a:rPr kumimoji="1" lang="en-US" altLang="zh-CN" sz="2800" b="1" dirty="0">
                <a:solidFill>
                  <a:srgbClr val="000000"/>
                </a:solidFill>
                <a:ea typeface="楷体_GB2312" pitchFamily="49" charset="-122"/>
              </a:rPr>
              <a:t>=1}</a:t>
            </a:r>
          </a:p>
          <a:p>
            <a:r>
              <a:rPr kumimoji="1" lang="en-US" altLang="zh-CN" sz="2800" b="1" dirty="0">
                <a:solidFill>
                  <a:srgbClr val="000000"/>
                </a:solidFill>
                <a:ea typeface="楷体_GB2312" pitchFamily="49" charset="-122"/>
              </a:rPr>
              <a:t>                             =0.6+0.3=0.9</a:t>
            </a:r>
          </a:p>
        </p:txBody>
      </p:sp>
      <p:sp>
        <p:nvSpPr>
          <p:cNvPr id="18" name="Text Box 18">
            <a:extLst>
              <a:ext uri="{FF2B5EF4-FFF2-40B4-BE49-F238E27FC236}">
                <a16:creationId xmlns:a16="http://schemas.microsoft.com/office/drawing/2014/main" id="{29F9420B-35D1-4F53-BAFE-4415F5418397}"/>
              </a:ext>
            </a:extLst>
          </p:cNvPr>
          <p:cNvSpPr txBox="1">
            <a:spLocks noChangeArrowheads="1"/>
          </p:cNvSpPr>
          <p:nvPr/>
        </p:nvSpPr>
        <p:spPr bwMode="auto">
          <a:xfrm>
            <a:off x="2971800" y="3222625"/>
            <a:ext cx="3589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00"/>
                </a:solidFill>
                <a:ea typeface="楷体_GB2312" pitchFamily="49" charset="-122"/>
              </a:rPr>
              <a:t>{</a:t>
            </a:r>
            <a:r>
              <a:rPr kumimoji="1" lang="en-US" altLang="zh-CN" sz="2800" b="1" i="1">
                <a:solidFill>
                  <a:srgbClr val="000000"/>
                </a:solidFill>
                <a:ea typeface="楷体_GB2312" pitchFamily="49" charset="-122"/>
              </a:rPr>
              <a:t>X</a:t>
            </a:r>
            <a:r>
              <a:rPr kumimoji="1" lang="en-US" altLang="zh-CN" sz="2800" b="1">
                <a:solidFill>
                  <a:srgbClr val="000000"/>
                </a:solidFill>
                <a:ea typeface="楷体_GB2312" pitchFamily="49" charset="-122"/>
              </a:rPr>
              <a:t>≤</a:t>
            </a:r>
            <a:r>
              <a:rPr kumimoji="1" lang="en-US" altLang="zh-CN" sz="2800" b="1" i="1">
                <a:solidFill>
                  <a:srgbClr val="000000"/>
                </a:solidFill>
                <a:ea typeface="楷体_GB2312" pitchFamily="49" charset="-122"/>
              </a:rPr>
              <a:t>x</a:t>
            </a:r>
            <a:r>
              <a:rPr kumimoji="1" lang="en-US" altLang="zh-CN" sz="2800" b="1">
                <a:solidFill>
                  <a:srgbClr val="000000"/>
                </a:solidFill>
                <a:ea typeface="楷体_GB2312" pitchFamily="49" charset="-122"/>
              </a:rPr>
              <a:t>}={</a:t>
            </a:r>
            <a:r>
              <a:rPr kumimoji="1" lang="en-US" altLang="zh-CN" sz="2800" b="1" i="1">
                <a:solidFill>
                  <a:srgbClr val="000000"/>
                </a:solidFill>
                <a:ea typeface="楷体_GB2312" pitchFamily="49" charset="-122"/>
              </a:rPr>
              <a:t>X</a:t>
            </a:r>
            <a:r>
              <a:rPr kumimoji="1" lang="en-US" altLang="zh-CN" sz="2800" b="1">
                <a:solidFill>
                  <a:srgbClr val="000000"/>
                </a:solidFill>
                <a:ea typeface="楷体_GB2312" pitchFamily="49" charset="-122"/>
              </a:rPr>
              <a:t>=0}∪{</a:t>
            </a:r>
            <a:r>
              <a:rPr kumimoji="1" lang="en-US" altLang="zh-CN" sz="2800" b="1" i="1">
                <a:solidFill>
                  <a:srgbClr val="000000"/>
                </a:solidFill>
                <a:ea typeface="楷体_GB2312" pitchFamily="49" charset="-122"/>
              </a:rPr>
              <a:t>X</a:t>
            </a:r>
            <a:r>
              <a:rPr kumimoji="1" lang="en-US" altLang="zh-CN" sz="2800" b="1">
                <a:solidFill>
                  <a:srgbClr val="000000"/>
                </a:solidFill>
                <a:ea typeface="楷体_GB2312" pitchFamily="49" charset="-122"/>
              </a:rPr>
              <a:t>=1}</a:t>
            </a:r>
          </a:p>
        </p:txBody>
      </p:sp>
      <p:sp>
        <p:nvSpPr>
          <p:cNvPr id="19" name="Text Box 19">
            <a:extLst>
              <a:ext uri="{FF2B5EF4-FFF2-40B4-BE49-F238E27FC236}">
                <a16:creationId xmlns:a16="http://schemas.microsoft.com/office/drawing/2014/main" id="{ACB9BE19-BFD3-466F-99C6-A50189EAC464}"/>
              </a:ext>
            </a:extLst>
          </p:cNvPr>
          <p:cNvSpPr txBox="1">
            <a:spLocks noChangeArrowheads="1"/>
          </p:cNvSpPr>
          <p:nvPr/>
        </p:nvSpPr>
        <p:spPr bwMode="auto">
          <a:xfrm>
            <a:off x="5280025" y="449262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0000CC"/>
                </a:solidFill>
                <a:ea typeface="楷体_GB2312" pitchFamily="49" charset="-122"/>
              </a:rPr>
              <a:t>x</a:t>
            </a:r>
          </a:p>
        </p:txBody>
      </p:sp>
      <p:sp>
        <p:nvSpPr>
          <p:cNvPr id="20" name="Text Box 20">
            <a:extLst>
              <a:ext uri="{FF2B5EF4-FFF2-40B4-BE49-F238E27FC236}">
                <a16:creationId xmlns:a16="http://schemas.microsoft.com/office/drawing/2014/main" id="{420AEFD0-1DF6-4CFA-A4C5-76CA1588B3E3}"/>
              </a:ext>
            </a:extLst>
          </p:cNvPr>
          <p:cNvSpPr txBox="1">
            <a:spLocks noChangeArrowheads="1"/>
          </p:cNvSpPr>
          <p:nvPr/>
        </p:nvSpPr>
        <p:spPr bwMode="auto">
          <a:xfrm>
            <a:off x="3670300" y="4484688"/>
            <a:ext cx="3635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CC"/>
                </a:solidFill>
                <a:latin typeface="楷体_GB2312" pitchFamily="49" charset="-122"/>
                <a:ea typeface="楷体_GB2312" pitchFamily="49" charset="-122"/>
              </a:rPr>
              <a:t>0</a:t>
            </a:r>
          </a:p>
        </p:txBody>
      </p:sp>
      <p:sp>
        <p:nvSpPr>
          <p:cNvPr id="21" name="Text Box 21">
            <a:extLst>
              <a:ext uri="{FF2B5EF4-FFF2-40B4-BE49-F238E27FC236}">
                <a16:creationId xmlns:a16="http://schemas.microsoft.com/office/drawing/2014/main" id="{2B2FCB6A-0C80-437E-AD06-CFC847F253FA}"/>
              </a:ext>
            </a:extLst>
          </p:cNvPr>
          <p:cNvSpPr txBox="1">
            <a:spLocks noChangeArrowheads="1"/>
          </p:cNvSpPr>
          <p:nvPr/>
        </p:nvSpPr>
        <p:spPr bwMode="auto">
          <a:xfrm>
            <a:off x="4800600" y="4484688"/>
            <a:ext cx="3635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CC"/>
                </a:solidFill>
                <a:latin typeface="楷体_GB2312" pitchFamily="49" charset="-122"/>
                <a:ea typeface="楷体_GB2312" pitchFamily="49" charset="-122"/>
              </a:rPr>
              <a:t>1</a:t>
            </a:r>
          </a:p>
        </p:txBody>
      </p:sp>
      <p:sp>
        <p:nvSpPr>
          <p:cNvPr id="22" name="Text Box 22">
            <a:extLst>
              <a:ext uri="{FF2B5EF4-FFF2-40B4-BE49-F238E27FC236}">
                <a16:creationId xmlns:a16="http://schemas.microsoft.com/office/drawing/2014/main" id="{0DE23BBA-16CF-486F-8AA5-BB7E204522B6}"/>
              </a:ext>
            </a:extLst>
          </p:cNvPr>
          <p:cNvSpPr txBox="1">
            <a:spLocks noChangeArrowheads="1"/>
          </p:cNvSpPr>
          <p:nvPr/>
        </p:nvSpPr>
        <p:spPr bwMode="auto">
          <a:xfrm>
            <a:off x="5865813" y="4484688"/>
            <a:ext cx="3635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CC"/>
                </a:solidFill>
                <a:latin typeface="楷体_GB2312" pitchFamily="49" charset="-122"/>
                <a:ea typeface="楷体_GB2312" pitchFamily="49" charset="-122"/>
              </a:rPr>
              <a:t>2</a:t>
            </a:r>
          </a:p>
        </p:txBody>
      </p:sp>
      <p:sp>
        <p:nvSpPr>
          <p:cNvPr id="23" name="Line 23">
            <a:extLst>
              <a:ext uri="{FF2B5EF4-FFF2-40B4-BE49-F238E27FC236}">
                <a16:creationId xmlns:a16="http://schemas.microsoft.com/office/drawing/2014/main" id="{6C023CB2-8E82-43F7-BD5B-0C49A8923432}"/>
              </a:ext>
            </a:extLst>
          </p:cNvPr>
          <p:cNvSpPr>
            <a:spLocks noChangeShapeType="1"/>
          </p:cNvSpPr>
          <p:nvPr/>
        </p:nvSpPr>
        <p:spPr bwMode="auto">
          <a:xfrm>
            <a:off x="1143000" y="4572000"/>
            <a:ext cx="575945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 name="Arc 24">
            <a:extLst>
              <a:ext uri="{FF2B5EF4-FFF2-40B4-BE49-F238E27FC236}">
                <a16:creationId xmlns:a16="http://schemas.microsoft.com/office/drawing/2014/main" id="{A1BA6390-556D-424E-8014-F1A98629FD21}"/>
              </a:ext>
            </a:extLst>
          </p:cNvPr>
          <p:cNvSpPr>
            <a:spLocks/>
          </p:cNvSpPr>
          <p:nvPr/>
        </p:nvSpPr>
        <p:spPr bwMode="auto">
          <a:xfrm rot="10481478" flipH="1" flipV="1">
            <a:off x="2438400" y="3886200"/>
            <a:ext cx="3024188" cy="8493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Text Box 25">
            <a:extLst>
              <a:ext uri="{FF2B5EF4-FFF2-40B4-BE49-F238E27FC236}">
                <a16:creationId xmlns:a16="http://schemas.microsoft.com/office/drawing/2014/main" id="{7BB38F5E-E3EA-45D2-8ED0-5B14D73E9404}"/>
              </a:ext>
            </a:extLst>
          </p:cNvPr>
          <p:cNvSpPr txBox="1">
            <a:spLocks noChangeArrowheads="1"/>
          </p:cNvSpPr>
          <p:nvPr/>
        </p:nvSpPr>
        <p:spPr bwMode="auto">
          <a:xfrm>
            <a:off x="3352800" y="3984625"/>
            <a:ext cx="420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FF0000"/>
                </a:solidFill>
                <a:ea typeface="楷体_GB2312" pitchFamily="49" charset="-122"/>
              </a:rPr>
              <a:t>X</a:t>
            </a:r>
          </a:p>
        </p:txBody>
      </p:sp>
    </p:spTree>
    <p:extLst>
      <p:ext uri="{BB962C8B-B14F-4D97-AF65-F5344CB8AC3E}">
        <p14:creationId xmlns:p14="http://schemas.microsoft.com/office/powerpoint/2010/main" val="3069314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left)">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left)">
                                      <p:cBhvr>
                                        <p:cTn id="46" dur="500"/>
                                        <p:tgtEl>
                                          <p:spTgt spid="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left)">
                                      <p:cBhvr>
                                        <p:cTn id="51" dur="500"/>
                                        <p:tgtEl>
                                          <p:spTgt spid="1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left)">
                                      <p:cBhvr>
                                        <p:cTn id="56" dur="500"/>
                                        <p:tgtEl>
                                          <p:spTgt spid="23"/>
                                        </p:tgtEl>
                                      </p:cBhvr>
                                    </p:animEffect>
                                  </p:childTnLst>
                                </p:cTn>
                              </p:par>
                            </p:childTnLst>
                          </p:cTn>
                        </p:par>
                        <p:par>
                          <p:cTn id="57" fill="hold">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wipe(left)">
                                      <p:cBhvr>
                                        <p:cTn id="60" dur="500"/>
                                        <p:tgtEl>
                                          <p:spTgt spid="20"/>
                                        </p:tgtEl>
                                      </p:cBhvr>
                                    </p:animEffect>
                                  </p:childTnLst>
                                </p:cTn>
                              </p:par>
                            </p:childTnLst>
                          </p:cTn>
                        </p:par>
                        <p:par>
                          <p:cTn id="61" fill="hold">
                            <p:stCondLst>
                              <p:cond delay="1000"/>
                            </p:stCondLst>
                            <p:childTnLst>
                              <p:par>
                                <p:cTn id="62" presetID="22" presetClass="entr" presetSubtype="8" fill="hold" grpId="0" nodeType="after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left)">
                                      <p:cBhvr>
                                        <p:cTn id="64" dur="500"/>
                                        <p:tgtEl>
                                          <p:spTgt spid="21"/>
                                        </p:tgtEl>
                                      </p:cBhvr>
                                    </p:animEffect>
                                  </p:childTnLst>
                                </p:cTn>
                              </p:par>
                            </p:childTnLst>
                          </p:cTn>
                        </p:par>
                        <p:par>
                          <p:cTn id="65" fill="hold">
                            <p:stCondLst>
                              <p:cond delay="1500"/>
                            </p:stCondLst>
                            <p:childTnLst>
                              <p:par>
                                <p:cTn id="66" presetID="22" presetClass="entr" presetSubtype="8" fill="hold" grpId="0" nodeType="after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wipe(left)">
                                      <p:cBhvr>
                                        <p:cTn id="68" dur="500"/>
                                        <p:tgtEl>
                                          <p:spTgt spid="22"/>
                                        </p:tgtEl>
                                      </p:cBhvr>
                                    </p:animEffect>
                                  </p:childTnLst>
                                </p:cTn>
                              </p:par>
                            </p:childTnLst>
                          </p:cTn>
                        </p:par>
                        <p:par>
                          <p:cTn id="69" fill="hold">
                            <p:stCondLst>
                              <p:cond delay="2000"/>
                            </p:stCondLst>
                            <p:childTnLst>
                              <p:par>
                                <p:cTn id="70" presetID="22" presetClass="entr" presetSubtype="8" fill="hold" grpId="0" nodeType="after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wipe(left)">
                                      <p:cBhvr>
                                        <p:cTn id="72" dur="500"/>
                                        <p:tgtEl>
                                          <p:spTgt spid="19"/>
                                        </p:tgtEl>
                                      </p:cBhvr>
                                    </p:animEffect>
                                  </p:childTnLst>
                                </p:cTn>
                              </p:par>
                            </p:childTnLst>
                          </p:cTn>
                        </p:par>
                        <p:par>
                          <p:cTn id="73" fill="hold">
                            <p:stCondLst>
                              <p:cond delay="2500"/>
                            </p:stCondLst>
                            <p:childTnLst>
                              <p:par>
                                <p:cTn id="74" presetID="22" presetClass="entr" presetSubtype="8" fill="hold" nodeType="after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wipe(left)">
                                      <p:cBhvr>
                                        <p:cTn id="76" dur="500"/>
                                        <p:tgtEl>
                                          <p:spTgt spid="24"/>
                                        </p:tgtEl>
                                      </p:cBhvr>
                                    </p:animEffect>
                                  </p:childTnLst>
                                </p:cTn>
                              </p:par>
                            </p:childTnLst>
                          </p:cTn>
                        </p:par>
                        <p:par>
                          <p:cTn id="77" fill="hold">
                            <p:stCondLst>
                              <p:cond delay="3000"/>
                            </p:stCondLst>
                            <p:childTnLst>
                              <p:par>
                                <p:cTn id="78" presetID="22" presetClass="entr" presetSubtype="8" fill="hold" grpId="0" nodeType="after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wipe(left)">
                                      <p:cBhvr>
                                        <p:cTn id="80" dur="500"/>
                                        <p:tgtEl>
                                          <p:spTgt spid="25"/>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wipe(left)">
                                      <p:cBhvr>
                                        <p:cTn id="85" dur="500"/>
                                        <p:tgtEl>
                                          <p:spTgt spid="18"/>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16"/>
                                        </p:tgtEl>
                                        <p:attrNameLst>
                                          <p:attrName>style.visibility</p:attrName>
                                        </p:attrNameLst>
                                      </p:cBhvr>
                                      <p:to>
                                        <p:strVal val="visible"/>
                                      </p:to>
                                    </p:set>
                                    <p:animEffect transition="in" filter="wipe(left)">
                                      <p:cBhvr>
                                        <p:cTn id="90" dur="500"/>
                                        <p:tgtEl>
                                          <p:spTgt spid="16"/>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17"/>
                                        </p:tgtEl>
                                        <p:attrNameLst>
                                          <p:attrName>style.visibility</p:attrName>
                                        </p:attrNameLst>
                                      </p:cBhvr>
                                      <p:to>
                                        <p:strVal val="visible"/>
                                      </p:to>
                                    </p:set>
                                    <p:animEffect transition="in" filter="wipe(left)">
                                      <p:cBhvr>
                                        <p:cTn id="9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5" grpId="0"/>
      <p:bldP spid="16" grpId="0"/>
      <p:bldP spid="17" grpId="0"/>
      <p:bldP spid="18" grpId="0"/>
      <p:bldP spid="19" grpId="0"/>
      <p:bldP spid="20" grpId="0"/>
      <p:bldP spid="21" grpId="0"/>
      <p:bldP spid="22" grpId="0"/>
      <p:bldP spid="25"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5A4A50-BF87-4D5E-9FE8-2A2508A0C5E7}"/>
              </a:ext>
            </a:extLst>
          </p:cNvPr>
          <p:cNvSpPr>
            <a:spLocks noGrp="1"/>
          </p:cNvSpPr>
          <p:nvPr>
            <p:ph type="title"/>
          </p:nvPr>
        </p:nvSpPr>
        <p:spPr/>
        <p:txBody>
          <a:bodyPr/>
          <a:lstStyle/>
          <a:p>
            <a:r>
              <a:rPr lang="en-US" altLang="zh-CN" dirty="0"/>
              <a:t>3.4-3</a:t>
            </a:r>
            <a:r>
              <a:rPr kumimoji="1" lang="zh-CN" altLang="en-US" dirty="0">
                <a:latin typeface="楷体_GB2312" pitchFamily="49" charset="-122"/>
                <a:ea typeface="楷体_GB2312" pitchFamily="49" charset="-122"/>
              </a:rPr>
              <a:t>离散型随机变量及其</a:t>
            </a:r>
            <a:r>
              <a:rPr lang="zh-CN" altLang="en-US" dirty="0">
                <a:latin typeface="楷体_GB2312" pitchFamily="49" charset="-122"/>
                <a:ea typeface="楷体_GB2312" pitchFamily="49" charset="-122"/>
              </a:rPr>
              <a:t>分布</a:t>
            </a:r>
            <a:endParaRPr lang="zh-CN" altLang="en-US" dirty="0"/>
          </a:p>
        </p:txBody>
      </p:sp>
      <p:sp>
        <p:nvSpPr>
          <p:cNvPr id="3" name="内容占位符 2">
            <a:extLst>
              <a:ext uri="{FF2B5EF4-FFF2-40B4-BE49-F238E27FC236}">
                <a16:creationId xmlns:a16="http://schemas.microsoft.com/office/drawing/2014/main" id="{57E2B52C-86FD-46AC-A55C-B0EEDB59F72D}"/>
              </a:ext>
            </a:extLst>
          </p:cNvPr>
          <p:cNvSpPr>
            <a:spLocks noGrp="1"/>
          </p:cNvSpPr>
          <p:nvPr>
            <p:ph idx="1"/>
          </p:nvPr>
        </p:nvSpPr>
        <p:spPr/>
        <p:txBody>
          <a:bodyPr/>
          <a:lstStyle/>
          <a:p>
            <a:endParaRPr lang="zh-CN" altLang="en-US" dirty="0"/>
          </a:p>
        </p:txBody>
      </p:sp>
      <p:sp>
        <p:nvSpPr>
          <p:cNvPr id="5" name="Text Box 4">
            <a:extLst>
              <a:ext uri="{FF2B5EF4-FFF2-40B4-BE49-F238E27FC236}">
                <a16:creationId xmlns:a16="http://schemas.microsoft.com/office/drawing/2014/main" id="{48D33B79-3DB4-4DD9-BD48-0F8B1D62BFBA}"/>
              </a:ext>
            </a:extLst>
          </p:cNvPr>
          <p:cNvSpPr txBox="1">
            <a:spLocks noChangeArrowheads="1"/>
          </p:cNvSpPr>
          <p:nvPr/>
        </p:nvSpPr>
        <p:spPr bwMode="auto">
          <a:xfrm>
            <a:off x="914400" y="708025"/>
            <a:ext cx="1790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00"/>
                </a:solidFill>
                <a:latin typeface="楷体_GB2312" pitchFamily="49" charset="-122"/>
                <a:ea typeface="楷体_GB2312" pitchFamily="49" charset="-122"/>
              </a:rPr>
              <a:t>当</a:t>
            </a:r>
            <a:r>
              <a:rPr kumimoji="1" lang="en-US" altLang="zh-CN" sz="2800" b="1" i="1">
                <a:solidFill>
                  <a:srgbClr val="000000"/>
                </a:solidFill>
                <a:ea typeface="楷体_GB2312" pitchFamily="49" charset="-122"/>
              </a:rPr>
              <a:t>x</a:t>
            </a:r>
            <a:r>
              <a:rPr kumimoji="1" lang="en-US" altLang="zh-CN" sz="2800" b="1">
                <a:solidFill>
                  <a:srgbClr val="000000"/>
                </a:solidFill>
                <a:ea typeface="楷体_GB2312" pitchFamily="49" charset="-122"/>
              </a:rPr>
              <a:t>≥2</a:t>
            </a:r>
            <a:r>
              <a:rPr kumimoji="1" lang="zh-CN" altLang="en-US" sz="2800" b="1">
                <a:solidFill>
                  <a:srgbClr val="000000"/>
                </a:solidFill>
                <a:latin typeface="楷体_GB2312" pitchFamily="49" charset="-122"/>
                <a:ea typeface="楷体_GB2312" pitchFamily="49" charset="-122"/>
              </a:rPr>
              <a:t>时</a:t>
            </a:r>
            <a:r>
              <a:rPr kumimoji="1" lang="en-US" altLang="zh-CN" sz="2800" b="1">
                <a:solidFill>
                  <a:srgbClr val="000000"/>
                </a:solidFill>
                <a:latin typeface="楷体_GB2312" pitchFamily="49" charset="-122"/>
                <a:ea typeface="楷体_GB2312" pitchFamily="49" charset="-122"/>
              </a:rPr>
              <a:t>,</a:t>
            </a:r>
          </a:p>
        </p:txBody>
      </p:sp>
      <p:sp>
        <p:nvSpPr>
          <p:cNvPr id="6" name="Text Box 5">
            <a:extLst>
              <a:ext uri="{FF2B5EF4-FFF2-40B4-BE49-F238E27FC236}">
                <a16:creationId xmlns:a16="http://schemas.microsoft.com/office/drawing/2014/main" id="{4115B1EB-5E59-4ED8-849C-DE391B681F8F}"/>
              </a:ext>
            </a:extLst>
          </p:cNvPr>
          <p:cNvSpPr txBox="1">
            <a:spLocks noChangeArrowheads="1"/>
          </p:cNvSpPr>
          <p:nvPr/>
        </p:nvSpPr>
        <p:spPr bwMode="auto">
          <a:xfrm>
            <a:off x="2895600" y="685800"/>
            <a:ext cx="31988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0000"/>
                </a:solidFill>
                <a:ea typeface="楷体_GB2312" pitchFamily="49" charset="-122"/>
              </a:rPr>
              <a:t>{</a:t>
            </a:r>
            <a:r>
              <a:rPr kumimoji="1" lang="en-US" altLang="zh-CN" sz="2800" b="1" i="1">
                <a:solidFill>
                  <a:srgbClr val="000000"/>
                </a:solidFill>
                <a:ea typeface="楷体_GB2312" pitchFamily="49" charset="-122"/>
              </a:rPr>
              <a:t>X</a:t>
            </a:r>
            <a:r>
              <a:rPr kumimoji="1" lang="en-US" altLang="en-US" sz="2800" b="1">
                <a:solidFill>
                  <a:srgbClr val="000000"/>
                </a:solidFill>
                <a:ea typeface="楷体_GB2312" pitchFamily="49" charset="-122"/>
              </a:rPr>
              <a:t>≤</a:t>
            </a:r>
            <a:r>
              <a:rPr kumimoji="1" lang="en-US" altLang="zh-CN" sz="2800" b="1" i="1">
                <a:solidFill>
                  <a:srgbClr val="000000"/>
                </a:solidFill>
                <a:ea typeface="楷体_GB2312" pitchFamily="49" charset="-122"/>
              </a:rPr>
              <a:t>x</a:t>
            </a:r>
            <a:r>
              <a:rPr kumimoji="1" lang="en-US" altLang="zh-CN" sz="2800" b="1">
                <a:solidFill>
                  <a:srgbClr val="000000"/>
                </a:solidFill>
                <a:ea typeface="楷体_GB2312" pitchFamily="49" charset="-122"/>
              </a:rPr>
              <a:t>}</a:t>
            </a:r>
            <a:r>
              <a:rPr kumimoji="1" lang="zh-CN" altLang="en-US" sz="2800" b="1">
                <a:solidFill>
                  <a:srgbClr val="000000"/>
                </a:solidFill>
                <a:latin typeface="楷体_GB2312" pitchFamily="49" charset="-122"/>
                <a:ea typeface="楷体_GB2312" pitchFamily="49" charset="-122"/>
              </a:rPr>
              <a:t>为必然事件</a:t>
            </a:r>
            <a:r>
              <a:rPr kumimoji="1" lang="zh-CN" altLang="en-US" sz="2800">
                <a:latin typeface="楷体_GB2312" pitchFamily="49" charset="-122"/>
                <a:ea typeface="楷体_GB2312" pitchFamily="49" charset="-122"/>
              </a:rPr>
              <a:t> </a:t>
            </a:r>
          </a:p>
        </p:txBody>
      </p:sp>
      <p:sp>
        <p:nvSpPr>
          <p:cNvPr id="7" name="Text Box 6">
            <a:extLst>
              <a:ext uri="{FF2B5EF4-FFF2-40B4-BE49-F238E27FC236}">
                <a16:creationId xmlns:a16="http://schemas.microsoft.com/office/drawing/2014/main" id="{55EF7E7C-07F3-496C-9D1F-76A4D39A4463}"/>
              </a:ext>
            </a:extLst>
          </p:cNvPr>
          <p:cNvSpPr txBox="1">
            <a:spLocks noChangeArrowheads="1"/>
          </p:cNvSpPr>
          <p:nvPr/>
        </p:nvSpPr>
        <p:spPr bwMode="auto">
          <a:xfrm>
            <a:off x="6365875" y="202723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0000CC"/>
                </a:solidFill>
                <a:ea typeface="楷体_GB2312" pitchFamily="49" charset="-122"/>
              </a:rPr>
              <a:t>x</a:t>
            </a:r>
          </a:p>
        </p:txBody>
      </p:sp>
      <p:sp>
        <p:nvSpPr>
          <p:cNvPr id="8" name="Text Box 7">
            <a:extLst>
              <a:ext uri="{FF2B5EF4-FFF2-40B4-BE49-F238E27FC236}">
                <a16:creationId xmlns:a16="http://schemas.microsoft.com/office/drawing/2014/main" id="{47837D28-D743-47A5-8D79-B2DD924CAFD1}"/>
              </a:ext>
            </a:extLst>
          </p:cNvPr>
          <p:cNvSpPr txBox="1">
            <a:spLocks noChangeArrowheads="1"/>
          </p:cNvSpPr>
          <p:nvPr/>
        </p:nvSpPr>
        <p:spPr bwMode="auto">
          <a:xfrm>
            <a:off x="3749675" y="2019300"/>
            <a:ext cx="363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CC"/>
                </a:solidFill>
                <a:latin typeface="楷体_GB2312" pitchFamily="49" charset="-122"/>
                <a:ea typeface="楷体_GB2312" pitchFamily="49" charset="-122"/>
              </a:rPr>
              <a:t>0</a:t>
            </a:r>
          </a:p>
        </p:txBody>
      </p:sp>
      <p:sp>
        <p:nvSpPr>
          <p:cNvPr id="9" name="Text Box 8">
            <a:extLst>
              <a:ext uri="{FF2B5EF4-FFF2-40B4-BE49-F238E27FC236}">
                <a16:creationId xmlns:a16="http://schemas.microsoft.com/office/drawing/2014/main" id="{2F7F3173-D67A-43D1-B1F7-90E9BF5A066F}"/>
              </a:ext>
            </a:extLst>
          </p:cNvPr>
          <p:cNvSpPr txBox="1">
            <a:spLocks noChangeArrowheads="1"/>
          </p:cNvSpPr>
          <p:nvPr/>
        </p:nvSpPr>
        <p:spPr bwMode="auto">
          <a:xfrm>
            <a:off x="4879975" y="2019300"/>
            <a:ext cx="363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CC"/>
                </a:solidFill>
                <a:latin typeface="楷体_GB2312" pitchFamily="49" charset="-122"/>
                <a:ea typeface="楷体_GB2312" pitchFamily="49" charset="-122"/>
              </a:rPr>
              <a:t>1</a:t>
            </a:r>
          </a:p>
        </p:txBody>
      </p:sp>
      <p:sp>
        <p:nvSpPr>
          <p:cNvPr id="10" name="Text Box 9">
            <a:extLst>
              <a:ext uri="{FF2B5EF4-FFF2-40B4-BE49-F238E27FC236}">
                <a16:creationId xmlns:a16="http://schemas.microsoft.com/office/drawing/2014/main" id="{AA44DAAB-4B50-48A5-A43E-12344343ADD0}"/>
              </a:ext>
            </a:extLst>
          </p:cNvPr>
          <p:cNvSpPr txBox="1">
            <a:spLocks noChangeArrowheads="1"/>
          </p:cNvSpPr>
          <p:nvPr/>
        </p:nvSpPr>
        <p:spPr bwMode="auto">
          <a:xfrm>
            <a:off x="5945188" y="2019300"/>
            <a:ext cx="3635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CC"/>
                </a:solidFill>
                <a:latin typeface="楷体_GB2312" pitchFamily="49" charset="-122"/>
                <a:ea typeface="楷体_GB2312" pitchFamily="49" charset="-122"/>
              </a:rPr>
              <a:t>2</a:t>
            </a:r>
          </a:p>
        </p:txBody>
      </p:sp>
      <p:sp>
        <p:nvSpPr>
          <p:cNvPr id="11" name="Text Box 10">
            <a:extLst>
              <a:ext uri="{FF2B5EF4-FFF2-40B4-BE49-F238E27FC236}">
                <a16:creationId xmlns:a16="http://schemas.microsoft.com/office/drawing/2014/main" id="{DBD098F6-D021-468D-8108-DF34589C7909}"/>
              </a:ext>
            </a:extLst>
          </p:cNvPr>
          <p:cNvSpPr txBox="1">
            <a:spLocks noChangeArrowheads="1"/>
          </p:cNvSpPr>
          <p:nvPr/>
        </p:nvSpPr>
        <p:spPr bwMode="auto">
          <a:xfrm>
            <a:off x="3505200" y="1546225"/>
            <a:ext cx="420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FF0000"/>
                </a:solidFill>
                <a:ea typeface="楷体_GB2312" pitchFamily="49" charset="-122"/>
              </a:rPr>
              <a:t>X</a:t>
            </a:r>
          </a:p>
        </p:txBody>
      </p:sp>
      <p:sp>
        <p:nvSpPr>
          <p:cNvPr id="12" name="Line 11">
            <a:extLst>
              <a:ext uri="{FF2B5EF4-FFF2-40B4-BE49-F238E27FC236}">
                <a16:creationId xmlns:a16="http://schemas.microsoft.com/office/drawing/2014/main" id="{D3BA9873-970E-4CE6-B13C-C1B18DAB27A4}"/>
              </a:ext>
            </a:extLst>
          </p:cNvPr>
          <p:cNvSpPr>
            <a:spLocks noChangeShapeType="1"/>
          </p:cNvSpPr>
          <p:nvPr/>
        </p:nvSpPr>
        <p:spPr bwMode="auto">
          <a:xfrm>
            <a:off x="1219200" y="2057400"/>
            <a:ext cx="575945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Arc 12">
            <a:extLst>
              <a:ext uri="{FF2B5EF4-FFF2-40B4-BE49-F238E27FC236}">
                <a16:creationId xmlns:a16="http://schemas.microsoft.com/office/drawing/2014/main" id="{21665685-241E-4CCD-BBCD-78EB5352ACCC}"/>
              </a:ext>
            </a:extLst>
          </p:cNvPr>
          <p:cNvSpPr>
            <a:spLocks/>
          </p:cNvSpPr>
          <p:nvPr/>
        </p:nvSpPr>
        <p:spPr bwMode="auto">
          <a:xfrm rot="10481478" flipH="1" flipV="1">
            <a:off x="2371725" y="1400175"/>
            <a:ext cx="4176713" cy="8493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Text Box 13">
            <a:extLst>
              <a:ext uri="{FF2B5EF4-FFF2-40B4-BE49-F238E27FC236}">
                <a16:creationId xmlns:a16="http://schemas.microsoft.com/office/drawing/2014/main" id="{030F07C7-6C3B-4E50-9D18-85221E5080E8}"/>
              </a:ext>
            </a:extLst>
          </p:cNvPr>
          <p:cNvSpPr txBox="1">
            <a:spLocks noChangeArrowheads="1"/>
          </p:cNvSpPr>
          <p:nvPr/>
        </p:nvSpPr>
        <p:spPr bwMode="auto">
          <a:xfrm>
            <a:off x="914400" y="2514600"/>
            <a:ext cx="480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000000"/>
                </a:solidFill>
                <a:latin typeface="楷体_GB2312" pitchFamily="49" charset="-122"/>
                <a:ea typeface="楷体_GB2312" pitchFamily="49" charset="-122"/>
              </a:rPr>
              <a:t>从而可得   </a:t>
            </a:r>
            <a:r>
              <a:rPr kumimoji="1" lang="en-US" altLang="zh-CN" sz="2800" b="1" i="1">
                <a:solidFill>
                  <a:srgbClr val="000000"/>
                </a:solidFill>
                <a:ea typeface="楷体_GB2312" pitchFamily="49" charset="-122"/>
              </a:rPr>
              <a:t>F</a:t>
            </a:r>
            <a:r>
              <a:rPr kumimoji="1" lang="en-US" altLang="zh-CN" sz="2800" b="1">
                <a:solidFill>
                  <a:srgbClr val="000000"/>
                </a:solidFill>
                <a:ea typeface="楷体_GB2312" pitchFamily="49" charset="-122"/>
              </a:rPr>
              <a:t>(</a:t>
            </a:r>
            <a:r>
              <a:rPr kumimoji="1" lang="en-US" altLang="zh-CN" sz="2800" b="1" i="1">
                <a:solidFill>
                  <a:srgbClr val="000000"/>
                </a:solidFill>
                <a:ea typeface="楷体_GB2312" pitchFamily="49" charset="-122"/>
              </a:rPr>
              <a:t>x</a:t>
            </a:r>
            <a:r>
              <a:rPr kumimoji="1" lang="en-US" altLang="zh-CN" sz="2800" b="1">
                <a:solidFill>
                  <a:srgbClr val="000000"/>
                </a:solidFill>
                <a:ea typeface="楷体_GB2312" pitchFamily="49" charset="-122"/>
              </a:rPr>
              <a:t>)=</a:t>
            </a:r>
            <a:r>
              <a:rPr kumimoji="1" lang="en-US" altLang="zh-CN" sz="2800" b="1" i="1">
                <a:solidFill>
                  <a:srgbClr val="000000"/>
                </a:solidFill>
                <a:ea typeface="楷体_GB2312" pitchFamily="49" charset="-122"/>
              </a:rPr>
              <a:t>P</a:t>
            </a:r>
            <a:r>
              <a:rPr kumimoji="1" lang="en-US" altLang="zh-CN" sz="2800" b="1">
                <a:solidFill>
                  <a:srgbClr val="000000"/>
                </a:solidFill>
                <a:ea typeface="楷体_GB2312" pitchFamily="49" charset="-122"/>
              </a:rPr>
              <a:t>{</a:t>
            </a:r>
            <a:r>
              <a:rPr kumimoji="1" lang="en-US" altLang="zh-CN" sz="2800" b="1" i="1">
                <a:solidFill>
                  <a:srgbClr val="000000"/>
                </a:solidFill>
                <a:ea typeface="楷体_GB2312" pitchFamily="49" charset="-122"/>
              </a:rPr>
              <a:t>X</a:t>
            </a:r>
            <a:r>
              <a:rPr kumimoji="1" lang="en-US" altLang="zh-CN" sz="2800" b="1">
                <a:solidFill>
                  <a:srgbClr val="000000"/>
                </a:solidFill>
                <a:ea typeface="楷体_GB2312" pitchFamily="49" charset="-122"/>
              </a:rPr>
              <a:t>≤</a:t>
            </a:r>
            <a:r>
              <a:rPr kumimoji="1" lang="en-US" altLang="zh-CN" sz="2800" b="1" i="1">
                <a:solidFill>
                  <a:srgbClr val="000000"/>
                </a:solidFill>
                <a:ea typeface="楷体_GB2312" pitchFamily="49" charset="-122"/>
              </a:rPr>
              <a:t>x</a:t>
            </a:r>
            <a:r>
              <a:rPr kumimoji="1" lang="en-US" altLang="zh-CN" sz="2800" b="1">
                <a:solidFill>
                  <a:srgbClr val="000000"/>
                </a:solidFill>
                <a:ea typeface="楷体_GB2312" pitchFamily="49" charset="-122"/>
              </a:rPr>
              <a:t>}=1</a:t>
            </a:r>
            <a:r>
              <a:rPr kumimoji="1" lang="en-US" altLang="zh-CN" sz="2800">
                <a:latin typeface="楷体_GB2312" pitchFamily="49" charset="-122"/>
                <a:ea typeface="楷体_GB2312" pitchFamily="49" charset="-122"/>
              </a:rPr>
              <a:t> </a:t>
            </a:r>
          </a:p>
        </p:txBody>
      </p:sp>
      <p:sp>
        <p:nvSpPr>
          <p:cNvPr id="15" name="Text Box 14">
            <a:extLst>
              <a:ext uri="{FF2B5EF4-FFF2-40B4-BE49-F238E27FC236}">
                <a16:creationId xmlns:a16="http://schemas.microsoft.com/office/drawing/2014/main" id="{3E79ED95-FACB-4675-8E35-946B4BE7189F}"/>
              </a:ext>
            </a:extLst>
          </p:cNvPr>
          <p:cNvSpPr txBox="1">
            <a:spLocks noChangeArrowheads="1"/>
          </p:cNvSpPr>
          <p:nvPr/>
        </p:nvSpPr>
        <p:spPr bwMode="auto">
          <a:xfrm>
            <a:off x="914400" y="3429000"/>
            <a:ext cx="167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000000"/>
                </a:solidFill>
                <a:ea typeface="楷体_GB2312" pitchFamily="49" charset="-122"/>
              </a:rPr>
              <a:t>综合可得</a:t>
            </a:r>
          </a:p>
        </p:txBody>
      </p:sp>
      <p:graphicFrame>
        <p:nvGraphicFramePr>
          <p:cNvPr id="16" name="Object 15">
            <a:extLst>
              <a:ext uri="{FF2B5EF4-FFF2-40B4-BE49-F238E27FC236}">
                <a16:creationId xmlns:a16="http://schemas.microsoft.com/office/drawing/2014/main" id="{9A43F460-0614-4165-91FA-ECA2417215E7}"/>
              </a:ext>
            </a:extLst>
          </p:cNvPr>
          <p:cNvGraphicFramePr>
            <a:graphicFrameLocks noChangeAspect="1"/>
          </p:cNvGraphicFramePr>
          <p:nvPr/>
        </p:nvGraphicFramePr>
        <p:xfrm>
          <a:off x="838200" y="4191000"/>
          <a:ext cx="3276600" cy="2097088"/>
        </p:xfrm>
        <a:graphic>
          <a:graphicData uri="http://schemas.openxmlformats.org/presentationml/2006/ole">
            <mc:AlternateContent xmlns:mc="http://schemas.openxmlformats.org/markup-compatibility/2006">
              <mc:Choice xmlns:v="urn:schemas-microsoft-com:vml" Requires="v">
                <p:oleObj spid="_x0000_s49232" name="公式" r:id="rId3" imgW="1447560" imgH="927000" progId="Equation.3">
                  <p:embed/>
                </p:oleObj>
              </mc:Choice>
              <mc:Fallback>
                <p:oleObj name="公式" r:id="rId3" imgW="1447560" imgH="927000" progId="Equation.3">
                  <p:embed/>
                  <p:pic>
                    <p:nvPicPr>
                      <p:cNvPr id="187407" name="Object 15">
                        <a:extLst>
                          <a:ext uri="{FF2B5EF4-FFF2-40B4-BE49-F238E27FC236}">
                            <a16:creationId xmlns:a16="http://schemas.microsoft.com/office/drawing/2014/main" id="{5CD1F836-BA47-478C-BB70-76C18676AC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191000"/>
                        <a:ext cx="3276600" cy="2097088"/>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Text Box 17">
            <a:extLst>
              <a:ext uri="{FF2B5EF4-FFF2-40B4-BE49-F238E27FC236}">
                <a16:creationId xmlns:a16="http://schemas.microsoft.com/office/drawing/2014/main" id="{483CC54C-0900-49A8-95E7-EF10FAD8BEC3}"/>
              </a:ext>
            </a:extLst>
          </p:cNvPr>
          <p:cNvSpPr txBox="1">
            <a:spLocks noChangeArrowheads="1"/>
          </p:cNvSpPr>
          <p:nvPr/>
        </p:nvSpPr>
        <p:spPr bwMode="auto">
          <a:xfrm>
            <a:off x="5276850" y="3657600"/>
            <a:ext cx="755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t>0.9</a:t>
            </a:r>
          </a:p>
        </p:txBody>
      </p:sp>
      <p:sp>
        <p:nvSpPr>
          <p:cNvPr id="18" name="Line 18">
            <a:extLst>
              <a:ext uri="{FF2B5EF4-FFF2-40B4-BE49-F238E27FC236}">
                <a16:creationId xmlns:a16="http://schemas.microsoft.com/office/drawing/2014/main" id="{8948F092-DF06-4E37-971C-D1A5983A9F3D}"/>
              </a:ext>
            </a:extLst>
          </p:cNvPr>
          <p:cNvSpPr>
            <a:spLocks noChangeShapeType="1"/>
          </p:cNvSpPr>
          <p:nvPr/>
        </p:nvSpPr>
        <p:spPr bwMode="auto">
          <a:xfrm flipV="1">
            <a:off x="6019800" y="2819400"/>
            <a:ext cx="0" cy="338455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Line 19">
            <a:extLst>
              <a:ext uri="{FF2B5EF4-FFF2-40B4-BE49-F238E27FC236}">
                <a16:creationId xmlns:a16="http://schemas.microsoft.com/office/drawing/2014/main" id="{81C65F3E-196D-468F-8C2C-DD8E3C853D18}"/>
              </a:ext>
            </a:extLst>
          </p:cNvPr>
          <p:cNvSpPr>
            <a:spLocks noChangeShapeType="1"/>
          </p:cNvSpPr>
          <p:nvPr/>
        </p:nvSpPr>
        <p:spPr bwMode="auto">
          <a:xfrm>
            <a:off x="6021388" y="3913188"/>
            <a:ext cx="14287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Line 20">
            <a:extLst>
              <a:ext uri="{FF2B5EF4-FFF2-40B4-BE49-F238E27FC236}">
                <a16:creationId xmlns:a16="http://schemas.microsoft.com/office/drawing/2014/main" id="{55C40128-1F8F-411E-8D56-B6B5E7106074}"/>
              </a:ext>
            </a:extLst>
          </p:cNvPr>
          <p:cNvSpPr>
            <a:spLocks noChangeShapeType="1"/>
          </p:cNvSpPr>
          <p:nvPr/>
        </p:nvSpPr>
        <p:spPr bwMode="auto">
          <a:xfrm>
            <a:off x="6021388" y="3668713"/>
            <a:ext cx="14287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Text Box 21">
            <a:extLst>
              <a:ext uri="{FF2B5EF4-FFF2-40B4-BE49-F238E27FC236}">
                <a16:creationId xmlns:a16="http://schemas.microsoft.com/office/drawing/2014/main" id="{0850635C-DB56-4975-915A-C6AD6428DA9F}"/>
              </a:ext>
            </a:extLst>
          </p:cNvPr>
          <p:cNvSpPr txBox="1">
            <a:spLocks noChangeArrowheads="1"/>
          </p:cNvSpPr>
          <p:nvPr/>
        </p:nvSpPr>
        <p:spPr bwMode="auto">
          <a:xfrm>
            <a:off x="5588000" y="326390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t>1</a:t>
            </a:r>
          </a:p>
        </p:txBody>
      </p:sp>
      <p:sp>
        <p:nvSpPr>
          <p:cNvPr id="22" name="Line 22">
            <a:extLst>
              <a:ext uri="{FF2B5EF4-FFF2-40B4-BE49-F238E27FC236}">
                <a16:creationId xmlns:a16="http://schemas.microsoft.com/office/drawing/2014/main" id="{427B1D1F-BC22-428A-AAAB-9D0CCD3F4A1F}"/>
              </a:ext>
            </a:extLst>
          </p:cNvPr>
          <p:cNvSpPr>
            <a:spLocks noChangeShapeType="1"/>
          </p:cNvSpPr>
          <p:nvPr/>
        </p:nvSpPr>
        <p:spPr bwMode="auto">
          <a:xfrm flipH="1">
            <a:off x="4435475" y="5843588"/>
            <a:ext cx="158432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 name="Line 23">
            <a:extLst>
              <a:ext uri="{FF2B5EF4-FFF2-40B4-BE49-F238E27FC236}">
                <a16:creationId xmlns:a16="http://schemas.microsoft.com/office/drawing/2014/main" id="{B774DF3B-3A33-446F-A899-5CE8E062843B}"/>
              </a:ext>
            </a:extLst>
          </p:cNvPr>
          <p:cNvSpPr>
            <a:spLocks noChangeShapeType="1"/>
          </p:cNvSpPr>
          <p:nvPr/>
        </p:nvSpPr>
        <p:spPr bwMode="auto">
          <a:xfrm flipH="1">
            <a:off x="6013450" y="4619625"/>
            <a:ext cx="93503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 name="Line 24">
            <a:extLst>
              <a:ext uri="{FF2B5EF4-FFF2-40B4-BE49-F238E27FC236}">
                <a16:creationId xmlns:a16="http://schemas.microsoft.com/office/drawing/2014/main" id="{9893C12C-0F33-4904-AFA4-A8D22265ED03}"/>
              </a:ext>
            </a:extLst>
          </p:cNvPr>
          <p:cNvSpPr>
            <a:spLocks noChangeShapeType="1"/>
          </p:cNvSpPr>
          <p:nvPr/>
        </p:nvSpPr>
        <p:spPr bwMode="auto">
          <a:xfrm flipH="1">
            <a:off x="6942138" y="3898900"/>
            <a:ext cx="93503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 name="Line 25">
            <a:extLst>
              <a:ext uri="{FF2B5EF4-FFF2-40B4-BE49-F238E27FC236}">
                <a16:creationId xmlns:a16="http://schemas.microsoft.com/office/drawing/2014/main" id="{E7F9D0FB-87C9-484E-9943-0DFD5CDD2C3D}"/>
              </a:ext>
            </a:extLst>
          </p:cNvPr>
          <p:cNvSpPr>
            <a:spLocks noChangeShapeType="1"/>
          </p:cNvSpPr>
          <p:nvPr/>
        </p:nvSpPr>
        <p:spPr bwMode="auto">
          <a:xfrm>
            <a:off x="6953250" y="3898900"/>
            <a:ext cx="0" cy="1944688"/>
          </a:xfrm>
          <a:prstGeom prst="line">
            <a:avLst/>
          </a:prstGeom>
          <a:noFill/>
          <a:ln w="38100" cap="rnd">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 name="Line 26">
            <a:extLst>
              <a:ext uri="{FF2B5EF4-FFF2-40B4-BE49-F238E27FC236}">
                <a16:creationId xmlns:a16="http://schemas.microsoft.com/office/drawing/2014/main" id="{CD8B5B08-E4BB-4B4C-BB16-0A908067ACAC}"/>
              </a:ext>
            </a:extLst>
          </p:cNvPr>
          <p:cNvSpPr>
            <a:spLocks noChangeShapeType="1"/>
          </p:cNvSpPr>
          <p:nvPr/>
        </p:nvSpPr>
        <p:spPr bwMode="auto">
          <a:xfrm>
            <a:off x="7848600" y="3657600"/>
            <a:ext cx="0" cy="2160588"/>
          </a:xfrm>
          <a:prstGeom prst="line">
            <a:avLst/>
          </a:prstGeom>
          <a:noFill/>
          <a:ln w="38100" cap="rnd">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 name="Text Box 27">
            <a:extLst>
              <a:ext uri="{FF2B5EF4-FFF2-40B4-BE49-F238E27FC236}">
                <a16:creationId xmlns:a16="http://schemas.microsoft.com/office/drawing/2014/main" id="{B6880F30-2E95-4797-8C5C-EECE55146CA6}"/>
              </a:ext>
            </a:extLst>
          </p:cNvPr>
          <p:cNvSpPr txBox="1">
            <a:spLocks noChangeArrowheads="1"/>
          </p:cNvSpPr>
          <p:nvPr/>
        </p:nvSpPr>
        <p:spPr bwMode="auto">
          <a:xfrm>
            <a:off x="5257800" y="4267200"/>
            <a:ext cx="755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t>0.6</a:t>
            </a:r>
          </a:p>
        </p:txBody>
      </p:sp>
      <p:sp>
        <p:nvSpPr>
          <p:cNvPr id="28" name="AutoShape 28">
            <a:extLst>
              <a:ext uri="{FF2B5EF4-FFF2-40B4-BE49-F238E27FC236}">
                <a16:creationId xmlns:a16="http://schemas.microsoft.com/office/drawing/2014/main" id="{4AA7304B-5972-443F-AB7B-364F2E4909F7}"/>
              </a:ext>
            </a:extLst>
          </p:cNvPr>
          <p:cNvSpPr>
            <a:spLocks/>
          </p:cNvSpPr>
          <p:nvPr/>
        </p:nvSpPr>
        <p:spPr bwMode="auto">
          <a:xfrm>
            <a:off x="6100763" y="4706938"/>
            <a:ext cx="73025" cy="1079500"/>
          </a:xfrm>
          <a:prstGeom prst="rightBrace">
            <a:avLst>
              <a:gd name="adj1" fmla="val 123188"/>
              <a:gd name="adj2" fmla="val 50000"/>
            </a:avLst>
          </a:prstGeom>
          <a:noFill/>
          <a:ln w="38100">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AutoShape 29">
            <a:extLst>
              <a:ext uri="{FF2B5EF4-FFF2-40B4-BE49-F238E27FC236}">
                <a16:creationId xmlns:a16="http://schemas.microsoft.com/office/drawing/2014/main" id="{715CFF29-467A-4C7F-BFE0-7F37F0969CE3}"/>
              </a:ext>
            </a:extLst>
          </p:cNvPr>
          <p:cNvSpPr>
            <a:spLocks/>
          </p:cNvSpPr>
          <p:nvPr/>
        </p:nvSpPr>
        <p:spPr bwMode="auto">
          <a:xfrm>
            <a:off x="7035800" y="3957638"/>
            <a:ext cx="73025" cy="647700"/>
          </a:xfrm>
          <a:prstGeom prst="rightBrace">
            <a:avLst>
              <a:gd name="adj1" fmla="val 73913"/>
              <a:gd name="adj2" fmla="val 50000"/>
            </a:avLst>
          </a:prstGeom>
          <a:noFill/>
          <a:ln w="38100">
            <a:solidFill>
              <a:srgbClr val="FF00FF"/>
            </a:solidFill>
            <a:round/>
            <a:headEnd/>
            <a:tailE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AutoShape 30">
            <a:extLst>
              <a:ext uri="{FF2B5EF4-FFF2-40B4-BE49-F238E27FC236}">
                <a16:creationId xmlns:a16="http://schemas.microsoft.com/office/drawing/2014/main" id="{786DB94E-5FAB-4FB1-9E9A-59FF49E52EC1}"/>
              </a:ext>
            </a:extLst>
          </p:cNvPr>
          <p:cNvSpPr>
            <a:spLocks/>
          </p:cNvSpPr>
          <p:nvPr/>
        </p:nvSpPr>
        <p:spPr bwMode="auto">
          <a:xfrm>
            <a:off x="7945438" y="3698875"/>
            <a:ext cx="71437" cy="215900"/>
          </a:xfrm>
          <a:prstGeom prst="rightBrace">
            <a:avLst>
              <a:gd name="adj1" fmla="val 25185"/>
              <a:gd name="adj2" fmla="val 50000"/>
            </a:avLst>
          </a:prstGeom>
          <a:noFill/>
          <a:ln w="38100">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31">
            <a:extLst>
              <a:ext uri="{FF2B5EF4-FFF2-40B4-BE49-F238E27FC236}">
                <a16:creationId xmlns:a16="http://schemas.microsoft.com/office/drawing/2014/main" id="{D95FDF49-4EBB-480B-8284-40F3CD3DEDDA}"/>
              </a:ext>
            </a:extLst>
          </p:cNvPr>
          <p:cNvSpPr>
            <a:spLocks noChangeShapeType="1"/>
          </p:cNvSpPr>
          <p:nvPr/>
        </p:nvSpPr>
        <p:spPr bwMode="auto">
          <a:xfrm>
            <a:off x="4343400" y="5867400"/>
            <a:ext cx="424973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 name="Line 33">
            <a:extLst>
              <a:ext uri="{FF2B5EF4-FFF2-40B4-BE49-F238E27FC236}">
                <a16:creationId xmlns:a16="http://schemas.microsoft.com/office/drawing/2014/main" id="{18BE9AC7-50FF-466B-8A67-2B37A5DBB565}"/>
              </a:ext>
            </a:extLst>
          </p:cNvPr>
          <p:cNvSpPr>
            <a:spLocks noChangeShapeType="1"/>
          </p:cNvSpPr>
          <p:nvPr/>
        </p:nvSpPr>
        <p:spPr bwMode="auto">
          <a:xfrm flipH="1">
            <a:off x="7848600" y="3657600"/>
            <a:ext cx="63023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 name="Text Box 35">
            <a:extLst>
              <a:ext uri="{FF2B5EF4-FFF2-40B4-BE49-F238E27FC236}">
                <a16:creationId xmlns:a16="http://schemas.microsoft.com/office/drawing/2014/main" id="{24DDB183-B383-4F7D-949B-85F737CE3A40}"/>
              </a:ext>
            </a:extLst>
          </p:cNvPr>
          <p:cNvSpPr txBox="1">
            <a:spLocks noChangeArrowheads="1"/>
          </p:cNvSpPr>
          <p:nvPr/>
        </p:nvSpPr>
        <p:spPr bwMode="auto">
          <a:xfrm>
            <a:off x="5919788" y="5976535"/>
            <a:ext cx="2673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t>0       1        2     </a:t>
            </a:r>
            <a:r>
              <a:rPr kumimoji="1" lang="en-US" altLang="zh-CN" sz="2800" b="1" i="1" dirty="0"/>
              <a:t>x</a:t>
            </a:r>
          </a:p>
        </p:txBody>
      </p:sp>
    </p:spTree>
    <p:extLst>
      <p:ext uri="{BB962C8B-B14F-4D97-AF65-F5344CB8AC3E}">
        <p14:creationId xmlns:p14="http://schemas.microsoft.com/office/powerpoint/2010/main" val="132938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left)">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blinds(horizontal)">
                                      <p:cBhvr>
                                        <p:cTn id="51" dur="500"/>
                                        <p:tgtEl>
                                          <p:spTgt spid="1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ipe(left)">
                                      <p:cBhvr>
                                        <p:cTn id="56" dur="500"/>
                                        <p:tgtEl>
                                          <p:spTgt spid="16"/>
                                        </p:tgtEl>
                                      </p:cBhvr>
                                    </p:animEffect>
                                  </p:childTnLst>
                                </p:cTn>
                              </p:par>
                            </p:childTnLst>
                          </p:cTn>
                        </p:par>
                        <p:par>
                          <p:cTn id="57" fill="hold">
                            <p:stCondLst>
                              <p:cond delay="500"/>
                            </p:stCondLst>
                            <p:childTnLst>
                              <p:par>
                                <p:cTn id="58" presetID="22" presetClass="entr" presetSubtype="8" fill="hold" nodeType="after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wipe(left)">
                                      <p:cBhvr>
                                        <p:cTn id="60" dur="500"/>
                                        <p:tgtEl>
                                          <p:spTgt spid="18"/>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wipe(left)">
                                      <p:cBhvr>
                                        <p:cTn id="65" dur="500"/>
                                        <p:tgtEl>
                                          <p:spTgt spid="31"/>
                                        </p:tgtEl>
                                      </p:cBhvr>
                                    </p:animEffect>
                                  </p:childTnLst>
                                </p:cTn>
                              </p:par>
                            </p:childTnLst>
                          </p:cTn>
                        </p:par>
                        <p:par>
                          <p:cTn id="66" fill="hold">
                            <p:stCondLst>
                              <p:cond delay="500"/>
                            </p:stCondLst>
                            <p:childTnLst>
                              <p:par>
                                <p:cTn id="67" presetID="22" presetClass="entr" presetSubtype="8" fill="hold"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wipe(left)">
                                      <p:cBhvr>
                                        <p:cTn id="69" dur="500"/>
                                        <p:tgtEl>
                                          <p:spTgt spid="20"/>
                                        </p:tgtEl>
                                      </p:cBhvr>
                                    </p:animEffect>
                                  </p:childTnLst>
                                </p:cTn>
                              </p:par>
                            </p:childTnLst>
                          </p:cTn>
                        </p:par>
                        <p:par>
                          <p:cTn id="70" fill="hold">
                            <p:stCondLst>
                              <p:cond delay="1000"/>
                            </p:stCondLst>
                            <p:childTnLst>
                              <p:par>
                                <p:cTn id="71" presetID="22" presetClass="entr" presetSubtype="8" fill="hold" nodeType="after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wipe(left)">
                                      <p:cBhvr>
                                        <p:cTn id="73" dur="500"/>
                                        <p:tgtEl>
                                          <p:spTgt spid="19"/>
                                        </p:tgtEl>
                                      </p:cBhvr>
                                    </p:animEffect>
                                  </p:childTnLst>
                                </p:cTn>
                              </p:par>
                            </p:childTnLst>
                          </p:cTn>
                        </p:par>
                        <p:par>
                          <p:cTn id="74" fill="hold">
                            <p:stCondLst>
                              <p:cond delay="1500"/>
                            </p:stCondLst>
                            <p:childTnLst>
                              <p:par>
                                <p:cTn id="75" presetID="22" presetClass="entr" presetSubtype="8" fill="hold" grpId="0" nodeType="after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wipe(left)">
                                      <p:cBhvr>
                                        <p:cTn id="77" dur="500"/>
                                        <p:tgtEl>
                                          <p:spTgt spid="27"/>
                                        </p:tgtEl>
                                      </p:cBhvr>
                                    </p:animEffect>
                                  </p:childTnLst>
                                </p:cTn>
                              </p:par>
                            </p:childTnLst>
                          </p:cTn>
                        </p:par>
                        <p:par>
                          <p:cTn id="78" fill="hold">
                            <p:stCondLst>
                              <p:cond delay="2000"/>
                            </p:stCondLst>
                            <p:childTnLst>
                              <p:par>
                                <p:cTn id="79" presetID="22" presetClass="entr" presetSubtype="8" fill="hold" grpId="0" nodeType="after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wipe(left)">
                                      <p:cBhvr>
                                        <p:cTn id="81" dur="500"/>
                                        <p:tgtEl>
                                          <p:spTgt spid="17"/>
                                        </p:tgtEl>
                                      </p:cBhvr>
                                    </p:animEffect>
                                  </p:childTnLst>
                                </p:cTn>
                              </p:par>
                            </p:childTnLst>
                          </p:cTn>
                        </p:par>
                        <p:par>
                          <p:cTn id="82" fill="hold">
                            <p:stCondLst>
                              <p:cond delay="2500"/>
                            </p:stCondLst>
                            <p:childTnLst>
                              <p:par>
                                <p:cTn id="83" presetID="22" presetClass="entr" presetSubtype="8" fill="hold" grpId="0" nodeType="after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wipe(left)">
                                      <p:cBhvr>
                                        <p:cTn id="85" dur="500"/>
                                        <p:tgtEl>
                                          <p:spTgt spid="21"/>
                                        </p:tgtEl>
                                      </p:cBhvr>
                                    </p:animEffect>
                                  </p:childTnLst>
                                </p:cTn>
                              </p:par>
                            </p:childTnLst>
                          </p:cTn>
                        </p:par>
                        <p:par>
                          <p:cTn id="86" fill="hold">
                            <p:stCondLst>
                              <p:cond delay="3000"/>
                            </p:stCondLst>
                            <p:childTnLst>
                              <p:par>
                                <p:cTn id="87" presetID="22" presetClass="entr" presetSubtype="8" fill="hold" grpId="0" nodeType="after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wipe(left)">
                                      <p:cBhvr>
                                        <p:cTn id="89" dur="500"/>
                                        <p:tgtEl>
                                          <p:spTgt spid="33"/>
                                        </p:tgtEl>
                                      </p:cBhvr>
                                    </p:animEffect>
                                  </p:childTnLst>
                                </p:cTn>
                              </p:par>
                            </p:childTnLst>
                          </p:cTn>
                        </p:par>
                        <p:par>
                          <p:cTn id="90" fill="hold">
                            <p:stCondLst>
                              <p:cond delay="3500"/>
                            </p:stCondLst>
                            <p:childTnLst>
                              <p:par>
                                <p:cTn id="91" presetID="22" presetClass="entr" presetSubtype="8" fill="hold" nodeType="afterEffect">
                                  <p:stCondLst>
                                    <p:cond delay="0"/>
                                  </p:stCondLst>
                                  <p:childTnLst>
                                    <p:set>
                                      <p:cBhvr>
                                        <p:cTn id="92" dur="1" fill="hold">
                                          <p:stCondLst>
                                            <p:cond delay="0"/>
                                          </p:stCondLst>
                                        </p:cTn>
                                        <p:tgtEl>
                                          <p:spTgt spid="22"/>
                                        </p:tgtEl>
                                        <p:attrNameLst>
                                          <p:attrName>style.visibility</p:attrName>
                                        </p:attrNameLst>
                                      </p:cBhvr>
                                      <p:to>
                                        <p:strVal val="visible"/>
                                      </p:to>
                                    </p:set>
                                    <p:animEffect transition="in" filter="wipe(left)">
                                      <p:cBhvr>
                                        <p:cTn id="93" dur="500"/>
                                        <p:tgtEl>
                                          <p:spTgt spid="22"/>
                                        </p:tgtEl>
                                      </p:cBhvr>
                                    </p:animEffect>
                                  </p:childTnLst>
                                </p:cTn>
                              </p:par>
                            </p:childTnLst>
                          </p:cTn>
                        </p:par>
                        <p:par>
                          <p:cTn id="94" fill="hold">
                            <p:stCondLst>
                              <p:cond delay="4000"/>
                            </p:stCondLst>
                            <p:childTnLst>
                              <p:par>
                                <p:cTn id="95" presetID="22" presetClass="entr" presetSubtype="8" fill="hold" nodeType="after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wipe(left)">
                                      <p:cBhvr>
                                        <p:cTn id="97" dur="500"/>
                                        <p:tgtEl>
                                          <p:spTgt spid="23"/>
                                        </p:tgtEl>
                                      </p:cBhvr>
                                    </p:animEffect>
                                  </p:childTnLst>
                                </p:cTn>
                              </p:par>
                            </p:childTnLst>
                          </p:cTn>
                        </p:par>
                        <p:par>
                          <p:cTn id="98" fill="hold">
                            <p:stCondLst>
                              <p:cond delay="4500"/>
                            </p:stCondLst>
                            <p:childTnLst>
                              <p:par>
                                <p:cTn id="99" presetID="22" presetClass="entr" presetSubtype="8" fill="hold" nodeType="afterEffect">
                                  <p:stCondLst>
                                    <p:cond delay="0"/>
                                  </p:stCondLst>
                                  <p:childTnLst>
                                    <p:set>
                                      <p:cBhvr>
                                        <p:cTn id="100" dur="1" fill="hold">
                                          <p:stCondLst>
                                            <p:cond delay="0"/>
                                          </p:stCondLst>
                                        </p:cTn>
                                        <p:tgtEl>
                                          <p:spTgt spid="24"/>
                                        </p:tgtEl>
                                        <p:attrNameLst>
                                          <p:attrName>style.visibility</p:attrName>
                                        </p:attrNameLst>
                                      </p:cBhvr>
                                      <p:to>
                                        <p:strVal val="visible"/>
                                      </p:to>
                                    </p:set>
                                    <p:animEffect transition="in" filter="wipe(left)">
                                      <p:cBhvr>
                                        <p:cTn id="101" dur="500"/>
                                        <p:tgtEl>
                                          <p:spTgt spid="24"/>
                                        </p:tgtEl>
                                      </p:cBhvr>
                                    </p:animEffect>
                                  </p:childTnLst>
                                </p:cTn>
                              </p:par>
                            </p:childTnLst>
                          </p:cTn>
                        </p:par>
                        <p:par>
                          <p:cTn id="102" fill="hold">
                            <p:stCondLst>
                              <p:cond delay="5000"/>
                            </p:stCondLst>
                            <p:childTnLst>
                              <p:par>
                                <p:cTn id="103" presetID="22" presetClass="entr" presetSubtype="8" fill="hold" nodeType="afterEffect">
                                  <p:stCondLst>
                                    <p:cond delay="0"/>
                                  </p:stCondLst>
                                  <p:childTnLst>
                                    <p:set>
                                      <p:cBhvr>
                                        <p:cTn id="104" dur="1" fill="hold">
                                          <p:stCondLst>
                                            <p:cond delay="0"/>
                                          </p:stCondLst>
                                        </p:cTn>
                                        <p:tgtEl>
                                          <p:spTgt spid="32"/>
                                        </p:tgtEl>
                                        <p:attrNameLst>
                                          <p:attrName>style.visibility</p:attrName>
                                        </p:attrNameLst>
                                      </p:cBhvr>
                                      <p:to>
                                        <p:strVal val="visible"/>
                                      </p:to>
                                    </p:set>
                                    <p:animEffect transition="in" filter="wipe(left)">
                                      <p:cBhvr>
                                        <p:cTn id="105" dur="500"/>
                                        <p:tgtEl>
                                          <p:spTgt spid="32"/>
                                        </p:tgtEl>
                                      </p:cBhvr>
                                    </p:animEffect>
                                  </p:childTnLst>
                                </p:cTn>
                              </p:par>
                            </p:childTnLst>
                          </p:cTn>
                        </p:par>
                        <p:par>
                          <p:cTn id="106" fill="hold">
                            <p:stCondLst>
                              <p:cond delay="5500"/>
                            </p:stCondLst>
                            <p:childTnLst>
                              <p:par>
                                <p:cTn id="107" presetID="22" presetClass="entr" presetSubtype="8" fill="hold" nodeType="afterEffect">
                                  <p:stCondLst>
                                    <p:cond delay="0"/>
                                  </p:stCondLst>
                                  <p:childTnLst>
                                    <p:set>
                                      <p:cBhvr>
                                        <p:cTn id="108" dur="1" fill="hold">
                                          <p:stCondLst>
                                            <p:cond delay="0"/>
                                          </p:stCondLst>
                                        </p:cTn>
                                        <p:tgtEl>
                                          <p:spTgt spid="25"/>
                                        </p:tgtEl>
                                        <p:attrNameLst>
                                          <p:attrName>style.visibility</p:attrName>
                                        </p:attrNameLst>
                                      </p:cBhvr>
                                      <p:to>
                                        <p:strVal val="visible"/>
                                      </p:to>
                                    </p:set>
                                    <p:animEffect transition="in" filter="wipe(left)">
                                      <p:cBhvr>
                                        <p:cTn id="109" dur="500"/>
                                        <p:tgtEl>
                                          <p:spTgt spid="25"/>
                                        </p:tgtEl>
                                      </p:cBhvr>
                                    </p:animEffect>
                                  </p:childTnLst>
                                </p:cTn>
                              </p:par>
                            </p:childTnLst>
                          </p:cTn>
                        </p:par>
                        <p:par>
                          <p:cTn id="110" fill="hold">
                            <p:stCondLst>
                              <p:cond delay="6000"/>
                            </p:stCondLst>
                            <p:childTnLst>
                              <p:par>
                                <p:cTn id="111" presetID="22" presetClass="entr" presetSubtype="8" fill="hold" nodeType="afterEffect">
                                  <p:stCondLst>
                                    <p:cond delay="0"/>
                                  </p:stCondLst>
                                  <p:childTnLst>
                                    <p:set>
                                      <p:cBhvr>
                                        <p:cTn id="112" dur="1" fill="hold">
                                          <p:stCondLst>
                                            <p:cond delay="0"/>
                                          </p:stCondLst>
                                        </p:cTn>
                                        <p:tgtEl>
                                          <p:spTgt spid="26"/>
                                        </p:tgtEl>
                                        <p:attrNameLst>
                                          <p:attrName>style.visibility</p:attrName>
                                        </p:attrNameLst>
                                      </p:cBhvr>
                                      <p:to>
                                        <p:strVal val="visible"/>
                                      </p:to>
                                    </p:set>
                                    <p:animEffect transition="in" filter="wipe(left)">
                                      <p:cBhvr>
                                        <p:cTn id="113" dur="500"/>
                                        <p:tgtEl>
                                          <p:spTgt spid="26"/>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28"/>
                                        </p:tgtEl>
                                        <p:attrNameLst>
                                          <p:attrName>style.visibility</p:attrName>
                                        </p:attrNameLst>
                                      </p:cBhvr>
                                      <p:to>
                                        <p:strVal val="visible"/>
                                      </p:to>
                                    </p:set>
                                    <p:animEffect transition="in" filter="wipe(left)">
                                      <p:cBhvr>
                                        <p:cTn id="118" dur="500"/>
                                        <p:tgtEl>
                                          <p:spTgt spid="28"/>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29"/>
                                        </p:tgtEl>
                                        <p:attrNameLst>
                                          <p:attrName>style.visibility</p:attrName>
                                        </p:attrNameLst>
                                      </p:cBhvr>
                                      <p:to>
                                        <p:strVal val="visible"/>
                                      </p:to>
                                    </p:set>
                                    <p:animEffect transition="in" filter="wipe(left)">
                                      <p:cBhvr>
                                        <p:cTn id="123" dur="500"/>
                                        <p:tgtEl>
                                          <p:spTgt spid="29"/>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nodeType="clickEffect">
                                  <p:stCondLst>
                                    <p:cond delay="0"/>
                                  </p:stCondLst>
                                  <p:childTnLst>
                                    <p:set>
                                      <p:cBhvr>
                                        <p:cTn id="127" dur="1" fill="hold">
                                          <p:stCondLst>
                                            <p:cond delay="0"/>
                                          </p:stCondLst>
                                        </p:cTn>
                                        <p:tgtEl>
                                          <p:spTgt spid="30"/>
                                        </p:tgtEl>
                                        <p:attrNameLst>
                                          <p:attrName>style.visibility</p:attrName>
                                        </p:attrNameLst>
                                      </p:cBhvr>
                                      <p:to>
                                        <p:strVal val="visible"/>
                                      </p:to>
                                    </p:set>
                                    <p:animEffect transition="in" filter="wipe(left)">
                                      <p:cBhvr>
                                        <p:cTn id="12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p:bldP spid="8" grpId="0"/>
      <p:bldP spid="9" grpId="0"/>
      <p:bldP spid="10" grpId="0"/>
      <p:bldP spid="11" grpId="0"/>
      <p:bldP spid="14" grpId="0"/>
      <p:bldP spid="15" grpId="0"/>
      <p:bldP spid="17" grpId="0"/>
      <p:bldP spid="21" grpId="0"/>
      <p:bldP spid="27" grpId="0"/>
      <p:bldP spid="33"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0AA378-02AB-4928-8B19-5CF236368A9C}"/>
              </a:ext>
            </a:extLst>
          </p:cNvPr>
          <p:cNvSpPr>
            <a:spLocks noGrp="1"/>
          </p:cNvSpPr>
          <p:nvPr>
            <p:ph type="title"/>
          </p:nvPr>
        </p:nvSpPr>
        <p:spPr/>
        <p:txBody>
          <a:bodyPr/>
          <a:lstStyle/>
          <a:p>
            <a:r>
              <a:rPr lang="en-US" altLang="zh-CN" dirty="0"/>
              <a:t>3.4-3</a:t>
            </a:r>
            <a:r>
              <a:rPr kumimoji="1" lang="zh-CN" altLang="en-US" dirty="0">
                <a:latin typeface="楷体_GB2312" pitchFamily="49" charset="-122"/>
                <a:ea typeface="楷体_GB2312" pitchFamily="49" charset="-122"/>
              </a:rPr>
              <a:t>离散型随机变量及其</a:t>
            </a:r>
            <a:r>
              <a:rPr lang="zh-CN" altLang="en-US" dirty="0">
                <a:latin typeface="楷体_GB2312" pitchFamily="49" charset="-122"/>
                <a:ea typeface="楷体_GB2312" pitchFamily="49" charset="-122"/>
              </a:rPr>
              <a:t>分布</a:t>
            </a:r>
            <a:endParaRPr lang="zh-CN" altLang="en-US" dirty="0"/>
          </a:p>
        </p:txBody>
      </p:sp>
      <p:sp>
        <p:nvSpPr>
          <p:cNvPr id="3" name="内容占位符 2">
            <a:extLst>
              <a:ext uri="{FF2B5EF4-FFF2-40B4-BE49-F238E27FC236}">
                <a16:creationId xmlns:a16="http://schemas.microsoft.com/office/drawing/2014/main" id="{83B3A78F-A43B-4947-A688-EA9C7FD322A7}"/>
              </a:ext>
            </a:extLst>
          </p:cNvPr>
          <p:cNvSpPr>
            <a:spLocks noGrp="1"/>
          </p:cNvSpPr>
          <p:nvPr>
            <p:ph idx="1"/>
          </p:nvPr>
        </p:nvSpPr>
        <p:spPr/>
        <p:txBody>
          <a:bodyPr/>
          <a:lstStyle/>
          <a:p>
            <a:endParaRPr lang="zh-CN" altLang="en-US"/>
          </a:p>
        </p:txBody>
      </p:sp>
      <p:sp>
        <p:nvSpPr>
          <p:cNvPr id="5" name="Text Box 4">
            <a:extLst>
              <a:ext uri="{FF2B5EF4-FFF2-40B4-BE49-F238E27FC236}">
                <a16:creationId xmlns:a16="http://schemas.microsoft.com/office/drawing/2014/main" id="{EE4793A8-E1F6-4AA5-A84B-0F8D928889E6}"/>
              </a:ext>
            </a:extLst>
          </p:cNvPr>
          <p:cNvSpPr txBox="1">
            <a:spLocks noChangeArrowheads="1"/>
          </p:cNvSpPr>
          <p:nvPr/>
        </p:nvSpPr>
        <p:spPr bwMode="auto">
          <a:xfrm>
            <a:off x="684213" y="641350"/>
            <a:ext cx="8366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00"/>
                </a:solidFill>
                <a:latin typeface="楷体_GB2312" pitchFamily="49" charset="-122"/>
                <a:ea typeface="楷体_GB2312" pitchFamily="49" charset="-122"/>
              </a:rPr>
              <a:t>(3)</a:t>
            </a:r>
            <a:r>
              <a:rPr kumimoji="1" lang="en-US" altLang="zh-CN" sz="3600" b="1"/>
              <a:t> </a:t>
            </a:r>
          </a:p>
        </p:txBody>
      </p:sp>
      <p:sp>
        <p:nvSpPr>
          <p:cNvPr id="6" name="Text Box 5">
            <a:extLst>
              <a:ext uri="{FF2B5EF4-FFF2-40B4-BE49-F238E27FC236}">
                <a16:creationId xmlns:a16="http://schemas.microsoft.com/office/drawing/2014/main" id="{3F8FE146-1429-4C9D-B312-E9BB4D120C5C}"/>
              </a:ext>
            </a:extLst>
          </p:cNvPr>
          <p:cNvSpPr txBox="1">
            <a:spLocks noChangeArrowheads="1"/>
          </p:cNvSpPr>
          <p:nvPr/>
        </p:nvSpPr>
        <p:spPr bwMode="auto">
          <a:xfrm>
            <a:off x="3048000" y="4114800"/>
            <a:ext cx="26241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00"/>
                </a:solidFill>
              </a:rPr>
              <a:t>=0.3+</a:t>
            </a:r>
            <a:r>
              <a:rPr kumimoji="1" lang="en-US" altLang="zh-CN" sz="2800" b="1" i="1">
                <a:solidFill>
                  <a:srgbClr val="000000"/>
                </a:solidFill>
              </a:rPr>
              <a:t>F</a:t>
            </a:r>
            <a:r>
              <a:rPr kumimoji="1" lang="en-US" altLang="zh-CN" sz="2800" b="1">
                <a:solidFill>
                  <a:srgbClr val="000000"/>
                </a:solidFill>
              </a:rPr>
              <a:t>(2) </a:t>
            </a:r>
            <a:r>
              <a:rPr kumimoji="1" lang="en-US" altLang="zh-CN" sz="2800" b="1">
                <a:solidFill>
                  <a:srgbClr val="000000"/>
                </a:solidFill>
                <a:sym typeface="Symbol" panose="05050102010706020507" pitchFamily="18" charset="2"/>
              </a:rPr>
              <a:t></a:t>
            </a:r>
            <a:r>
              <a:rPr kumimoji="1" lang="en-US" altLang="zh-CN" sz="2800" b="1" i="1">
                <a:solidFill>
                  <a:srgbClr val="000000"/>
                </a:solidFill>
              </a:rPr>
              <a:t>F</a:t>
            </a:r>
            <a:r>
              <a:rPr kumimoji="1" lang="en-US" altLang="zh-CN" sz="2800" b="1">
                <a:solidFill>
                  <a:srgbClr val="000000"/>
                </a:solidFill>
              </a:rPr>
              <a:t>(1)</a:t>
            </a:r>
          </a:p>
        </p:txBody>
      </p:sp>
      <p:sp>
        <p:nvSpPr>
          <p:cNvPr id="7" name="Text Box 6">
            <a:extLst>
              <a:ext uri="{FF2B5EF4-FFF2-40B4-BE49-F238E27FC236}">
                <a16:creationId xmlns:a16="http://schemas.microsoft.com/office/drawing/2014/main" id="{3DC0377E-1FC5-4C94-99A2-56EE21E2F51E}"/>
              </a:ext>
            </a:extLst>
          </p:cNvPr>
          <p:cNvSpPr txBox="1">
            <a:spLocks noChangeArrowheads="1"/>
          </p:cNvSpPr>
          <p:nvPr/>
        </p:nvSpPr>
        <p:spPr bwMode="auto">
          <a:xfrm>
            <a:off x="3048000" y="4800600"/>
            <a:ext cx="34226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0000"/>
                </a:solidFill>
              </a:rPr>
              <a:t>=0.3+1</a:t>
            </a:r>
            <a:r>
              <a:rPr kumimoji="1" lang="en-US" altLang="zh-CN" sz="2800" b="1">
                <a:solidFill>
                  <a:srgbClr val="000000"/>
                </a:solidFill>
                <a:sym typeface="Symbol" panose="05050102010706020507" pitchFamily="18" charset="2"/>
              </a:rPr>
              <a:t></a:t>
            </a:r>
            <a:r>
              <a:rPr kumimoji="1" lang="en-US" altLang="zh-CN" sz="2800" b="1">
                <a:solidFill>
                  <a:srgbClr val="000000"/>
                </a:solidFill>
              </a:rPr>
              <a:t>0.9</a:t>
            </a:r>
          </a:p>
          <a:p>
            <a:r>
              <a:rPr kumimoji="1" lang="en-US" altLang="zh-CN" sz="2800" b="1">
                <a:solidFill>
                  <a:srgbClr val="000000"/>
                </a:solidFill>
              </a:rPr>
              <a:t>=0.4</a:t>
            </a:r>
          </a:p>
        </p:txBody>
      </p:sp>
      <p:sp>
        <p:nvSpPr>
          <p:cNvPr id="8" name="Text Box 7">
            <a:extLst>
              <a:ext uri="{FF2B5EF4-FFF2-40B4-BE49-F238E27FC236}">
                <a16:creationId xmlns:a16="http://schemas.microsoft.com/office/drawing/2014/main" id="{0AFBDAB2-7409-4C91-A853-021F7CE7077F}"/>
              </a:ext>
            </a:extLst>
          </p:cNvPr>
          <p:cNvSpPr txBox="1">
            <a:spLocks noChangeArrowheads="1"/>
          </p:cNvSpPr>
          <p:nvPr/>
        </p:nvSpPr>
        <p:spPr bwMode="auto">
          <a:xfrm>
            <a:off x="1295400" y="2743200"/>
            <a:ext cx="528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000000"/>
                </a:solidFill>
              </a:rPr>
              <a:t>P</a:t>
            </a:r>
            <a:r>
              <a:rPr kumimoji="1" lang="en-US" altLang="zh-CN" sz="2800" b="1">
                <a:solidFill>
                  <a:srgbClr val="000000"/>
                </a:solidFill>
              </a:rPr>
              <a:t>(1≤</a:t>
            </a:r>
            <a:r>
              <a:rPr kumimoji="1" lang="en-US" altLang="zh-CN" sz="2800" b="1" i="1">
                <a:solidFill>
                  <a:srgbClr val="000000"/>
                </a:solidFill>
              </a:rPr>
              <a:t>X</a:t>
            </a:r>
            <a:r>
              <a:rPr kumimoji="1" lang="en-US" altLang="zh-CN" sz="2800" b="1">
                <a:solidFill>
                  <a:srgbClr val="000000"/>
                </a:solidFill>
              </a:rPr>
              <a:t>≤2)=</a:t>
            </a:r>
            <a:r>
              <a:rPr kumimoji="1" lang="en-US" altLang="zh-CN" sz="2800" b="1" i="1">
                <a:solidFill>
                  <a:srgbClr val="000000"/>
                </a:solidFill>
              </a:rPr>
              <a:t>P</a:t>
            </a:r>
            <a:r>
              <a:rPr kumimoji="1" lang="en-US" altLang="zh-CN" sz="2800" b="1">
                <a:solidFill>
                  <a:srgbClr val="000000"/>
                </a:solidFill>
              </a:rPr>
              <a:t>({</a:t>
            </a:r>
            <a:r>
              <a:rPr kumimoji="1" lang="en-US" altLang="zh-CN" sz="2800" b="1" i="1">
                <a:solidFill>
                  <a:srgbClr val="000000"/>
                </a:solidFill>
              </a:rPr>
              <a:t>X</a:t>
            </a:r>
            <a:r>
              <a:rPr kumimoji="1" lang="en-US" altLang="zh-CN" sz="2800" b="1">
                <a:solidFill>
                  <a:srgbClr val="000000"/>
                </a:solidFill>
              </a:rPr>
              <a:t>=1}</a:t>
            </a:r>
            <a:r>
              <a:rPr kumimoji="1" lang="en-US" altLang="zh-CN" sz="2800" b="1">
                <a:solidFill>
                  <a:srgbClr val="000000"/>
                </a:solidFill>
                <a:latin typeface="BatangChe" panose="02030609000101010101" pitchFamily="49" charset="-127"/>
                <a:ea typeface="BatangChe" panose="02030609000101010101" pitchFamily="49" charset="-127"/>
              </a:rPr>
              <a:t>∪</a:t>
            </a:r>
            <a:r>
              <a:rPr kumimoji="1" lang="en-US" altLang="zh-CN" sz="2800" b="1">
                <a:solidFill>
                  <a:srgbClr val="000000"/>
                </a:solidFill>
              </a:rPr>
              <a:t>{1&lt;</a:t>
            </a:r>
            <a:r>
              <a:rPr kumimoji="1" lang="en-US" altLang="zh-CN" sz="2800" b="1" i="1">
                <a:solidFill>
                  <a:srgbClr val="000000"/>
                </a:solidFill>
              </a:rPr>
              <a:t>X</a:t>
            </a:r>
            <a:r>
              <a:rPr kumimoji="1" lang="en-US" altLang="zh-CN" sz="2800" b="1">
                <a:solidFill>
                  <a:srgbClr val="000000"/>
                </a:solidFill>
              </a:rPr>
              <a:t>≤2})</a:t>
            </a:r>
          </a:p>
        </p:txBody>
      </p:sp>
      <p:sp>
        <p:nvSpPr>
          <p:cNvPr id="9" name="Text Box 8">
            <a:extLst>
              <a:ext uri="{FF2B5EF4-FFF2-40B4-BE49-F238E27FC236}">
                <a16:creationId xmlns:a16="http://schemas.microsoft.com/office/drawing/2014/main" id="{7177FC93-1290-49E7-B63A-9AE705AEFF1B}"/>
              </a:ext>
            </a:extLst>
          </p:cNvPr>
          <p:cNvSpPr txBox="1">
            <a:spLocks noChangeArrowheads="1"/>
          </p:cNvSpPr>
          <p:nvPr/>
        </p:nvSpPr>
        <p:spPr bwMode="auto">
          <a:xfrm>
            <a:off x="3048000" y="3352800"/>
            <a:ext cx="32718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00"/>
                </a:solidFill>
              </a:rPr>
              <a:t>=</a:t>
            </a:r>
            <a:r>
              <a:rPr kumimoji="1" lang="en-US" altLang="zh-CN" sz="2800" b="1" i="1">
                <a:solidFill>
                  <a:srgbClr val="000000"/>
                </a:solidFill>
              </a:rPr>
              <a:t>P</a:t>
            </a:r>
            <a:r>
              <a:rPr kumimoji="1" lang="en-US" altLang="zh-CN" sz="2800" b="1">
                <a:solidFill>
                  <a:srgbClr val="000000"/>
                </a:solidFill>
              </a:rPr>
              <a:t>(</a:t>
            </a:r>
            <a:r>
              <a:rPr kumimoji="1" lang="en-US" altLang="zh-CN" sz="2800" b="1" i="1">
                <a:solidFill>
                  <a:srgbClr val="000000"/>
                </a:solidFill>
              </a:rPr>
              <a:t>X</a:t>
            </a:r>
            <a:r>
              <a:rPr kumimoji="1" lang="en-US" altLang="zh-CN" sz="2800" b="1">
                <a:solidFill>
                  <a:srgbClr val="000000"/>
                </a:solidFill>
              </a:rPr>
              <a:t>=1)+</a:t>
            </a:r>
            <a:r>
              <a:rPr kumimoji="1" lang="en-US" altLang="zh-CN" sz="2800" b="1" i="1">
                <a:solidFill>
                  <a:srgbClr val="000000"/>
                </a:solidFill>
              </a:rPr>
              <a:t>P</a:t>
            </a:r>
            <a:r>
              <a:rPr kumimoji="1" lang="en-US" altLang="zh-CN" sz="2800" b="1">
                <a:solidFill>
                  <a:srgbClr val="000000"/>
                </a:solidFill>
              </a:rPr>
              <a:t>(1&lt;</a:t>
            </a:r>
            <a:r>
              <a:rPr kumimoji="1" lang="en-US" altLang="zh-CN" sz="2800" b="1" i="1">
                <a:solidFill>
                  <a:srgbClr val="000000"/>
                </a:solidFill>
              </a:rPr>
              <a:t>X</a:t>
            </a:r>
            <a:r>
              <a:rPr kumimoji="1" lang="en-US" altLang="zh-CN" sz="2800" b="1">
                <a:solidFill>
                  <a:srgbClr val="000000"/>
                </a:solidFill>
              </a:rPr>
              <a:t>≤2)</a:t>
            </a:r>
          </a:p>
        </p:txBody>
      </p:sp>
      <p:graphicFrame>
        <p:nvGraphicFramePr>
          <p:cNvPr id="10" name="Object 9">
            <a:extLst>
              <a:ext uri="{FF2B5EF4-FFF2-40B4-BE49-F238E27FC236}">
                <a16:creationId xmlns:a16="http://schemas.microsoft.com/office/drawing/2014/main" id="{F9514F07-92B2-43E0-96CC-BCFC7E9D5EBE}"/>
              </a:ext>
            </a:extLst>
          </p:cNvPr>
          <p:cNvGraphicFramePr>
            <a:graphicFrameLocks noChangeAspect="1"/>
          </p:cNvGraphicFramePr>
          <p:nvPr/>
        </p:nvGraphicFramePr>
        <p:xfrm>
          <a:off x="1371600" y="609600"/>
          <a:ext cx="3352800" cy="768350"/>
        </p:xfrm>
        <a:graphic>
          <a:graphicData uri="http://schemas.openxmlformats.org/presentationml/2006/ole">
            <mc:AlternateContent xmlns:mc="http://schemas.openxmlformats.org/markup-compatibility/2006">
              <mc:Choice xmlns:v="urn:schemas-microsoft-com:vml" Requires="v">
                <p:oleObj spid="_x0000_s50334" name="公式" r:id="rId3" imgW="1498320" imgH="342720" progId="Equation.3">
                  <p:embed/>
                </p:oleObj>
              </mc:Choice>
              <mc:Fallback>
                <p:oleObj name="公式" r:id="rId3" imgW="1498320" imgH="342720" progId="Equation.3">
                  <p:embed/>
                  <p:pic>
                    <p:nvPicPr>
                      <p:cNvPr id="189449" name="Object 9">
                        <a:extLst>
                          <a:ext uri="{FF2B5EF4-FFF2-40B4-BE49-F238E27FC236}">
                            <a16:creationId xmlns:a16="http://schemas.microsoft.com/office/drawing/2014/main" id="{BDA74045-DB34-4E15-9A69-3BF79F6217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609600"/>
                        <a:ext cx="3352800" cy="768350"/>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0">
            <a:extLst>
              <a:ext uri="{FF2B5EF4-FFF2-40B4-BE49-F238E27FC236}">
                <a16:creationId xmlns:a16="http://schemas.microsoft.com/office/drawing/2014/main" id="{F148A001-2702-470B-A1F9-4B793488D6BA}"/>
              </a:ext>
            </a:extLst>
          </p:cNvPr>
          <p:cNvGraphicFramePr>
            <a:graphicFrameLocks noChangeAspect="1"/>
          </p:cNvGraphicFramePr>
          <p:nvPr/>
        </p:nvGraphicFramePr>
        <p:xfrm>
          <a:off x="1295400" y="1600200"/>
          <a:ext cx="6553200" cy="776288"/>
        </p:xfrm>
        <a:graphic>
          <a:graphicData uri="http://schemas.openxmlformats.org/presentationml/2006/ole">
            <mc:AlternateContent xmlns:mc="http://schemas.openxmlformats.org/markup-compatibility/2006">
              <mc:Choice xmlns:v="urn:schemas-microsoft-com:vml" Requires="v">
                <p:oleObj spid="_x0000_s50335" name="公式" r:id="rId5" imgW="2895480" imgH="342720" progId="Equation.3">
                  <p:embed/>
                </p:oleObj>
              </mc:Choice>
              <mc:Fallback>
                <p:oleObj name="公式" r:id="rId5" imgW="2895480" imgH="342720" progId="Equation.3">
                  <p:embed/>
                  <p:pic>
                    <p:nvPicPr>
                      <p:cNvPr id="189450" name="Object 10">
                        <a:extLst>
                          <a:ext uri="{FF2B5EF4-FFF2-40B4-BE49-F238E27FC236}">
                            <a16:creationId xmlns:a16="http://schemas.microsoft.com/office/drawing/2014/main" id="{0C86A82A-2474-4145-81E7-A9059E8EDC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1600200"/>
                        <a:ext cx="6553200" cy="776288"/>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6245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p:bldP spid="7" grpId="0"/>
      <p:bldP spid="8" grpId="0"/>
      <p:bldP spid="9"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DC4F1A-ADF1-49D8-BE08-DB85A861EF10}"/>
              </a:ext>
            </a:extLst>
          </p:cNvPr>
          <p:cNvSpPr>
            <a:spLocks noGrp="1"/>
          </p:cNvSpPr>
          <p:nvPr>
            <p:ph type="title"/>
          </p:nvPr>
        </p:nvSpPr>
        <p:spPr/>
        <p:txBody>
          <a:bodyPr/>
          <a:lstStyle/>
          <a:p>
            <a:r>
              <a:rPr lang="en-US" altLang="zh-CN" dirty="0"/>
              <a:t>3.4-3</a:t>
            </a:r>
            <a:r>
              <a:rPr kumimoji="1" lang="zh-CN" altLang="en-US" dirty="0">
                <a:latin typeface="楷体_GB2312" pitchFamily="49" charset="-122"/>
                <a:ea typeface="楷体_GB2312" pitchFamily="49" charset="-122"/>
              </a:rPr>
              <a:t>离散型随机变量及其</a:t>
            </a:r>
            <a:r>
              <a:rPr lang="zh-CN" altLang="en-US" dirty="0">
                <a:latin typeface="楷体_GB2312" pitchFamily="49" charset="-122"/>
                <a:ea typeface="楷体_GB2312" pitchFamily="49" charset="-122"/>
              </a:rPr>
              <a:t>分布</a:t>
            </a:r>
            <a:endParaRPr lang="zh-CN" altLang="en-US" dirty="0"/>
          </a:p>
        </p:txBody>
      </p:sp>
      <p:sp>
        <p:nvSpPr>
          <p:cNvPr id="3" name="内容占位符 2">
            <a:extLst>
              <a:ext uri="{FF2B5EF4-FFF2-40B4-BE49-F238E27FC236}">
                <a16:creationId xmlns:a16="http://schemas.microsoft.com/office/drawing/2014/main" id="{0D4986B2-62CD-4EEE-BD44-08F65CAB6143}"/>
              </a:ext>
            </a:extLst>
          </p:cNvPr>
          <p:cNvSpPr>
            <a:spLocks noGrp="1"/>
          </p:cNvSpPr>
          <p:nvPr>
            <p:ph idx="1"/>
          </p:nvPr>
        </p:nvSpPr>
        <p:spPr>
          <a:xfrm>
            <a:off x="58667" y="314932"/>
            <a:ext cx="8991364" cy="6452250"/>
          </a:xfrm>
        </p:spPr>
        <p:txBody>
          <a:bodyPr/>
          <a:lstStyle/>
          <a:p>
            <a:r>
              <a:rPr kumimoji="1" lang="zh-CN" altLang="en-US" dirty="0">
                <a:solidFill>
                  <a:srgbClr val="FF0066"/>
                </a:solidFill>
                <a:ea typeface="楷体_GB2312" pitchFamily="49" charset="-122"/>
              </a:rPr>
              <a:t>离散型随机变量的分布函数</a:t>
            </a:r>
          </a:p>
          <a:p>
            <a:endParaRPr lang="zh-CN" altLang="en-US" dirty="0"/>
          </a:p>
        </p:txBody>
      </p:sp>
      <p:sp>
        <p:nvSpPr>
          <p:cNvPr id="8" name="Text Box 7">
            <a:extLst>
              <a:ext uri="{FF2B5EF4-FFF2-40B4-BE49-F238E27FC236}">
                <a16:creationId xmlns:a16="http://schemas.microsoft.com/office/drawing/2014/main" id="{A53C2D14-3452-4FA6-BFB9-807BB7F6FA83}"/>
              </a:ext>
            </a:extLst>
          </p:cNvPr>
          <p:cNvSpPr txBox="1">
            <a:spLocks noChangeArrowheads="1"/>
          </p:cNvSpPr>
          <p:nvPr/>
        </p:nvSpPr>
        <p:spPr bwMode="auto">
          <a:xfrm>
            <a:off x="1219200" y="1143060"/>
            <a:ext cx="54102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2800" b="1" dirty="0">
                <a:solidFill>
                  <a:srgbClr val="000000"/>
                </a:solidFill>
                <a:latin typeface="楷体_GB2312" pitchFamily="49" charset="-122"/>
                <a:ea typeface="楷体_GB2312" pitchFamily="49" charset="-122"/>
              </a:rPr>
              <a:t>设离散型随机变量</a:t>
            </a:r>
            <a:r>
              <a:rPr kumimoji="1" lang="en-US" altLang="zh-CN" sz="2800" b="1" i="1" dirty="0">
                <a:solidFill>
                  <a:srgbClr val="000000"/>
                </a:solidFill>
                <a:ea typeface="楷体_GB2312" pitchFamily="49" charset="-122"/>
              </a:rPr>
              <a:t>X </a:t>
            </a:r>
            <a:r>
              <a:rPr kumimoji="1" lang="zh-CN" altLang="en-US" sz="2800" b="1" dirty="0">
                <a:solidFill>
                  <a:srgbClr val="000000"/>
                </a:solidFill>
                <a:latin typeface="楷体_GB2312" pitchFamily="49" charset="-122"/>
                <a:ea typeface="楷体_GB2312" pitchFamily="49" charset="-122"/>
              </a:rPr>
              <a:t>的分布律为</a:t>
            </a:r>
            <a:r>
              <a:rPr kumimoji="1" lang="en-US" altLang="zh-CN" sz="2800" b="1" dirty="0">
                <a:solidFill>
                  <a:srgbClr val="000000"/>
                </a:solidFill>
                <a:latin typeface="楷体_GB2312" pitchFamily="49" charset="-122"/>
                <a:ea typeface="楷体_GB2312" pitchFamily="49" charset="-122"/>
              </a:rPr>
              <a:t>:</a:t>
            </a:r>
          </a:p>
          <a:p>
            <a:pPr>
              <a:lnSpc>
                <a:spcPct val="120000"/>
              </a:lnSpc>
            </a:pPr>
            <a:r>
              <a:rPr kumimoji="1" lang="en-US" altLang="zh-CN" sz="2800" b="1" dirty="0">
                <a:solidFill>
                  <a:srgbClr val="000000"/>
                </a:solidFill>
                <a:latin typeface="楷体_GB2312" pitchFamily="49" charset="-122"/>
                <a:ea typeface="楷体_GB2312" pitchFamily="49" charset="-122"/>
              </a:rPr>
              <a:t>    </a:t>
            </a:r>
            <a:r>
              <a:rPr kumimoji="1" lang="en-US" altLang="zh-CN" sz="2800" b="1" i="1" dirty="0">
                <a:solidFill>
                  <a:srgbClr val="000000"/>
                </a:solidFill>
                <a:ea typeface="楷体_GB2312" pitchFamily="49" charset="-122"/>
              </a:rPr>
              <a:t>P</a:t>
            </a:r>
            <a:r>
              <a:rPr kumimoji="1" lang="en-US" altLang="zh-CN" sz="2800" b="1" dirty="0">
                <a:solidFill>
                  <a:srgbClr val="000000"/>
                </a:solidFill>
                <a:ea typeface="楷体_GB2312" pitchFamily="49" charset="-122"/>
              </a:rPr>
              <a:t>(</a:t>
            </a:r>
            <a:r>
              <a:rPr kumimoji="1" lang="en-US" altLang="zh-CN" sz="2800" b="1" i="1" dirty="0">
                <a:solidFill>
                  <a:srgbClr val="000000"/>
                </a:solidFill>
                <a:ea typeface="楷体_GB2312" pitchFamily="49" charset="-122"/>
              </a:rPr>
              <a:t>X</a:t>
            </a:r>
            <a:r>
              <a:rPr kumimoji="1" lang="en-US" altLang="zh-CN" sz="2800" b="1" dirty="0">
                <a:solidFill>
                  <a:srgbClr val="000000"/>
                </a:solidFill>
                <a:ea typeface="楷体_GB2312" pitchFamily="49" charset="-122"/>
              </a:rPr>
              <a:t>=</a:t>
            </a:r>
            <a:r>
              <a:rPr kumimoji="1" lang="en-US" altLang="zh-CN" sz="2800" b="1" i="1" dirty="0">
                <a:solidFill>
                  <a:srgbClr val="000000"/>
                </a:solidFill>
                <a:ea typeface="楷体_GB2312" pitchFamily="49" charset="-122"/>
              </a:rPr>
              <a:t>x</a:t>
            </a:r>
            <a:r>
              <a:rPr kumimoji="1" lang="en-US" altLang="zh-CN" sz="2800" b="1" i="1" baseline="-25000" dirty="0">
                <a:solidFill>
                  <a:srgbClr val="000000"/>
                </a:solidFill>
                <a:ea typeface="楷体_GB2312" pitchFamily="49" charset="-122"/>
              </a:rPr>
              <a:t>i</a:t>
            </a:r>
            <a:r>
              <a:rPr kumimoji="1" lang="en-US" altLang="zh-CN" sz="2800" b="1" dirty="0">
                <a:solidFill>
                  <a:srgbClr val="000000"/>
                </a:solidFill>
                <a:ea typeface="楷体_GB2312" pitchFamily="49" charset="-122"/>
              </a:rPr>
              <a:t>) = </a:t>
            </a:r>
            <a:r>
              <a:rPr kumimoji="1" lang="en-US" altLang="zh-CN" sz="2800" b="1" i="1" dirty="0">
                <a:solidFill>
                  <a:srgbClr val="000000"/>
                </a:solidFill>
                <a:ea typeface="楷体_GB2312" pitchFamily="49" charset="-122"/>
              </a:rPr>
              <a:t>p</a:t>
            </a:r>
            <a:r>
              <a:rPr kumimoji="1" lang="en-US" altLang="zh-CN" sz="2800" b="1" i="1" baseline="-25000" dirty="0">
                <a:solidFill>
                  <a:srgbClr val="000000"/>
                </a:solidFill>
                <a:ea typeface="楷体_GB2312" pitchFamily="49" charset="-122"/>
              </a:rPr>
              <a:t>i</a:t>
            </a:r>
            <a:r>
              <a:rPr kumimoji="1" lang="en-US" altLang="zh-CN" sz="2800" b="1" dirty="0">
                <a:solidFill>
                  <a:srgbClr val="000000"/>
                </a:solidFill>
                <a:ea typeface="楷体_GB2312" pitchFamily="49" charset="-122"/>
              </a:rPr>
              <a:t>  (</a:t>
            </a:r>
            <a:r>
              <a:rPr kumimoji="1" lang="en-US" altLang="zh-CN" sz="2800" b="1" i="1" dirty="0" err="1">
                <a:solidFill>
                  <a:srgbClr val="000000"/>
                </a:solidFill>
                <a:ea typeface="楷体_GB2312" pitchFamily="49" charset="-122"/>
              </a:rPr>
              <a:t>i</a:t>
            </a:r>
            <a:r>
              <a:rPr kumimoji="1" lang="en-US" altLang="zh-CN" sz="2800" b="1" dirty="0">
                <a:solidFill>
                  <a:srgbClr val="000000"/>
                </a:solidFill>
                <a:ea typeface="楷体_GB2312" pitchFamily="49" charset="-122"/>
              </a:rPr>
              <a:t>=1,2,…)</a:t>
            </a:r>
            <a:r>
              <a:rPr kumimoji="1" lang="en-US" altLang="zh-CN" sz="2800" b="1" dirty="0">
                <a:solidFill>
                  <a:srgbClr val="000000"/>
                </a:solidFill>
                <a:latin typeface="楷体_GB2312" pitchFamily="49" charset="-122"/>
                <a:ea typeface="楷体_GB2312" pitchFamily="49" charset="-122"/>
              </a:rPr>
              <a:t> </a:t>
            </a:r>
          </a:p>
        </p:txBody>
      </p:sp>
      <p:sp>
        <p:nvSpPr>
          <p:cNvPr id="9" name="Text Box 8">
            <a:extLst>
              <a:ext uri="{FF2B5EF4-FFF2-40B4-BE49-F238E27FC236}">
                <a16:creationId xmlns:a16="http://schemas.microsoft.com/office/drawing/2014/main" id="{59710554-161E-4878-92C7-D31ECF226C53}"/>
              </a:ext>
            </a:extLst>
          </p:cNvPr>
          <p:cNvSpPr txBox="1">
            <a:spLocks noChangeArrowheads="1"/>
          </p:cNvSpPr>
          <p:nvPr/>
        </p:nvSpPr>
        <p:spPr bwMode="auto">
          <a:xfrm>
            <a:off x="1219200" y="2384485"/>
            <a:ext cx="31003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00"/>
                </a:solidFill>
                <a:latin typeface="楷体_GB2312" pitchFamily="49" charset="-122"/>
                <a:ea typeface="楷体_GB2312" pitchFamily="49" charset="-122"/>
              </a:rPr>
              <a:t>则</a:t>
            </a:r>
            <a:r>
              <a:rPr kumimoji="1" lang="en-US" altLang="zh-CN" sz="2800" b="1" i="1" dirty="0">
                <a:solidFill>
                  <a:srgbClr val="000000"/>
                </a:solidFill>
                <a:ea typeface="楷体_GB2312" pitchFamily="49" charset="-122"/>
              </a:rPr>
              <a:t>X</a:t>
            </a:r>
            <a:r>
              <a:rPr kumimoji="1" lang="zh-CN" altLang="en-US" sz="2800" b="1" dirty="0">
                <a:solidFill>
                  <a:srgbClr val="000000"/>
                </a:solidFill>
                <a:latin typeface="楷体_GB2312" pitchFamily="49" charset="-122"/>
                <a:ea typeface="楷体_GB2312" pitchFamily="49" charset="-122"/>
              </a:rPr>
              <a:t>的分布函数为</a:t>
            </a:r>
            <a:r>
              <a:rPr kumimoji="1" lang="en-US" altLang="zh-CN" sz="2800" b="1" dirty="0">
                <a:solidFill>
                  <a:srgbClr val="000000"/>
                </a:solidFill>
                <a:latin typeface="楷体_GB2312" pitchFamily="49" charset="-122"/>
                <a:ea typeface="楷体_GB2312" pitchFamily="49" charset="-122"/>
              </a:rPr>
              <a:t>:</a:t>
            </a:r>
          </a:p>
        </p:txBody>
      </p:sp>
      <p:sp>
        <p:nvSpPr>
          <p:cNvPr id="10" name="Text Box 9">
            <a:extLst>
              <a:ext uri="{FF2B5EF4-FFF2-40B4-BE49-F238E27FC236}">
                <a16:creationId xmlns:a16="http://schemas.microsoft.com/office/drawing/2014/main" id="{BF19F704-68FD-49A0-880C-6CFF7C8CBAE2}"/>
              </a:ext>
            </a:extLst>
          </p:cNvPr>
          <p:cNvSpPr txBox="1">
            <a:spLocks noChangeArrowheads="1"/>
          </p:cNvSpPr>
          <p:nvPr/>
        </p:nvSpPr>
        <p:spPr bwMode="auto">
          <a:xfrm>
            <a:off x="762000" y="4495772"/>
            <a:ext cx="8001000" cy="1382713"/>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solidFill>
                  <a:srgbClr val="000000"/>
                </a:solidFill>
                <a:latin typeface="楷体_GB2312" pitchFamily="49" charset="-122"/>
                <a:ea typeface="楷体_GB2312" pitchFamily="49" charset="-122"/>
              </a:rPr>
              <a:t>分布函数</a:t>
            </a:r>
            <a:r>
              <a:rPr kumimoji="1" lang="en-US" altLang="zh-CN" sz="2800" b="1" i="1" dirty="0">
                <a:solidFill>
                  <a:srgbClr val="000000"/>
                </a:solidFill>
                <a:ea typeface="楷体_GB2312" pitchFamily="49" charset="-122"/>
              </a:rPr>
              <a:t>F</a:t>
            </a:r>
            <a:r>
              <a:rPr kumimoji="1" lang="en-US" altLang="zh-CN" sz="2800" b="1" dirty="0">
                <a:solidFill>
                  <a:srgbClr val="000000"/>
                </a:solidFill>
                <a:ea typeface="楷体_GB2312" pitchFamily="49" charset="-122"/>
              </a:rPr>
              <a:t>(</a:t>
            </a:r>
            <a:r>
              <a:rPr kumimoji="1" lang="en-US" altLang="zh-CN" sz="2800" b="1" i="1" dirty="0">
                <a:solidFill>
                  <a:srgbClr val="000000"/>
                </a:solidFill>
                <a:ea typeface="楷体_GB2312" pitchFamily="49" charset="-122"/>
              </a:rPr>
              <a:t>x</a:t>
            </a:r>
            <a:r>
              <a:rPr kumimoji="1" lang="en-US" altLang="zh-CN" sz="2800" b="1" dirty="0">
                <a:solidFill>
                  <a:srgbClr val="000000"/>
                </a:solidFill>
                <a:ea typeface="楷体_GB2312" pitchFamily="49" charset="-122"/>
              </a:rPr>
              <a:t>)</a:t>
            </a:r>
            <a:r>
              <a:rPr kumimoji="1" lang="zh-CN" altLang="en-US" sz="2800" b="1" dirty="0">
                <a:solidFill>
                  <a:srgbClr val="000000"/>
                </a:solidFill>
                <a:latin typeface="楷体_GB2312" pitchFamily="49" charset="-122"/>
                <a:ea typeface="楷体_GB2312" pitchFamily="49" charset="-122"/>
              </a:rPr>
              <a:t>是分段阶梯函数，在 </a:t>
            </a:r>
            <a:r>
              <a:rPr kumimoji="1" lang="en-US" altLang="zh-CN" sz="2800" b="1" i="1" dirty="0">
                <a:solidFill>
                  <a:srgbClr val="000000"/>
                </a:solidFill>
                <a:ea typeface="楷体_GB2312" pitchFamily="49" charset="-122"/>
              </a:rPr>
              <a:t>X </a:t>
            </a:r>
            <a:r>
              <a:rPr kumimoji="1" lang="zh-CN" altLang="en-US" sz="2800" b="1" dirty="0">
                <a:solidFill>
                  <a:srgbClr val="000000"/>
                </a:solidFill>
                <a:latin typeface="楷体_GB2312" pitchFamily="49" charset="-122"/>
                <a:ea typeface="楷体_GB2312" pitchFamily="49" charset="-122"/>
              </a:rPr>
              <a:t>的可能取值 </a:t>
            </a:r>
            <a:r>
              <a:rPr kumimoji="1" lang="en-US" altLang="zh-CN" sz="2800" b="1" i="1" dirty="0">
                <a:solidFill>
                  <a:srgbClr val="000000"/>
                </a:solidFill>
                <a:ea typeface="楷体_GB2312" pitchFamily="49" charset="-122"/>
              </a:rPr>
              <a:t>x </a:t>
            </a:r>
            <a:r>
              <a:rPr kumimoji="1" lang="en-US" altLang="zh-CN" sz="2800" b="1" dirty="0">
                <a:solidFill>
                  <a:srgbClr val="000000"/>
                </a:solidFill>
                <a:ea typeface="楷体_GB2312" pitchFamily="49" charset="-122"/>
              </a:rPr>
              <a:t>=</a:t>
            </a:r>
            <a:r>
              <a:rPr kumimoji="1" lang="en-US" altLang="zh-CN" sz="2800" b="1" i="1" dirty="0" err="1">
                <a:solidFill>
                  <a:srgbClr val="000000"/>
                </a:solidFill>
                <a:ea typeface="楷体_GB2312" pitchFamily="49" charset="-122"/>
              </a:rPr>
              <a:t>x</a:t>
            </a:r>
            <a:r>
              <a:rPr kumimoji="1" lang="en-US" altLang="zh-CN" sz="2800" b="1" i="1" baseline="-25000" dirty="0" err="1">
                <a:solidFill>
                  <a:srgbClr val="000000"/>
                </a:solidFill>
                <a:ea typeface="楷体_GB2312" pitchFamily="49" charset="-122"/>
              </a:rPr>
              <a:t>k</a:t>
            </a:r>
            <a:r>
              <a:rPr kumimoji="1" lang="en-US" altLang="zh-CN" sz="2800" b="1" i="1" dirty="0">
                <a:solidFill>
                  <a:srgbClr val="000000"/>
                </a:solidFill>
                <a:ea typeface="楷体_GB2312" pitchFamily="49" charset="-122"/>
              </a:rPr>
              <a:t> </a:t>
            </a:r>
            <a:r>
              <a:rPr kumimoji="1" lang="en-US" altLang="zh-CN" sz="2800" b="1" dirty="0">
                <a:solidFill>
                  <a:srgbClr val="000000"/>
                </a:solidFill>
                <a:ea typeface="楷体_GB2312" pitchFamily="49" charset="-122"/>
              </a:rPr>
              <a:t>(</a:t>
            </a:r>
            <a:r>
              <a:rPr kumimoji="1" lang="en-US" altLang="zh-CN" sz="2800" b="1" i="1" dirty="0">
                <a:solidFill>
                  <a:srgbClr val="000000"/>
                </a:solidFill>
                <a:ea typeface="楷体_GB2312" pitchFamily="49" charset="-122"/>
              </a:rPr>
              <a:t>k </a:t>
            </a:r>
            <a:r>
              <a:rPr kumimoji="1" lang="en-US" altLang="zh-CN" sz="2800" b="1" dirty="0">
                <a:solidFill>
                  <a:srgbClr val="000000"/>
                </a:solidFill>
                <a:ea typeface="楷体_GB2312" pitchFamily="49" charset="-122"/>
              </a:rPr>
              <a:t>=1,2,…)</a:t>
            </a:r>
            <a:r>
              <a:rPr kumimoji="1" lang="zh-CN" altLang="en-US" sz="2800" b="1" dirty="0">
                <a:solidFill>
                  <a:srgbClr val="000000"/>
                </a:solidFill>
                <a:latin typeface="楷体_GB2312" pitchFamily="49" charset="-122"/>
                <a:ea typeface="楷体_GB2312" pitchFamily="49" charset="-122"/>
              </a:rPr>
              <a:t>处发生间断</a:t>
            </a:r>
            <a:r>
              <a:rPr kumimoji="1" lang="en-US" altLang="zh-CN" sz="2800" b="1" dirty="0">
                <a:solidFill>
                  <a:srgbClr val="000000"/>
                </a:solidFill>
                <a:latin typeface="楷体_GB2312" pitchFamily="49" charset="-122"/>
                <a:ea typeface="楷体_GB2312" pitchFamily="49" charset="-122"/>
              </a:rPr>
              <a:t>, </a:t>
            </a:r>
            <a:r>
              <a:rPr kumimoji="1" lang="zh-CN" altLang="en-US" sz="2800" b="1" dirty="0">
                <a:solidFill>
                  <a:srgbClr val="000000"/>
                </a:solidFill>
                <a:latin typeface="楷体_GB2312" pitchFamily="49" charset="-122"/>
                <a:ea typeface="楷体_GB2312" pitchFamily="49" charset="-122"/>
              </a:rPr>
              <a:t>间断点为第一类跳跃间断点，在间断点处有跃度为 </a:t>
            </a:r>
            <a:r>
              <a:rPr kumimoji="1" lang="en-US" altLang="zh-CN" sz="2800" b="1" i="1" dirty="0" err="1">
                <a:solidFill>
                  <a:srgbClr val="000000"/>
                </a:solidFill>
                <a:ea typeface="楷体_GB2312" pitchFamily="49" charset="-122"/>
              </a:rPr>
              <a:t>p</a:t>
            </a:r>
            <a:r>
              <a:rPr kumimoji="1" lang="en-US" altLang="zh-CN" sz="2800" b="1" i="1" baseline="-25000" dirty="0" err="1">
                <a:solidFill>
                  <a:srgbClr val="000000"/>
                </a:solidFill>
                <a:ea typeface="楷体_GB2312" pitchFamily="49" charset="-122"/>
              </a:rPr>
              <a:t>k</a:t>
            </a:r>
            <a:r>
              <a:rPr kumimoji="1" lang="en-US" altLang="zh-CN" sz="2800" b="1" dirty="0">
                <a:solidFill>
                  <a:srgbClr val="000000"/>
                </a:solidFill>
                <a:ea typeface="楷体_GB2312" pitchFamily="49" charset="-122"/>
              </a:rPr>
              <a:t>=</a:t>
            </a:r>
            <a:r>
              <a:rPr kumimoji="1" lang="en-US" altLang="zh-CN" sz="2800" b="1" i="1" dirty="0">
                <a:solidFill>
                  <a:srgbClr val="000000"/>
                </a:solidFill>
                <a:ea typeface="楷体_GB2312" pitchFamily="49" charset="-122"/>
              </a:rPr>
              <a:t>P</a:t>
            </a:r>
            <a:r>
              <a:rPr kumimoji="1" lang="en-US" altLang="zh-CN" sz="2800" b="1" dirty="0">
                <a:solidFill>
                  <a:srgbClr val="000000"/>
                </a:solidFill>
                <a:ea typeface="楷体_GB2312" pitchFamily="49" charset="-122"/>
              </a:rPr>
              <a:t>{</a:t>
            </a:r>
            <a:r>
              <a:rPr kumimoji="1" lang="en-US" altLang="zh-CN" sz="2800" b="1" i="1" dirty="0">
                <a:solidFill>
                  <a:srgbClr val="000000"/>
                </a:solidFill>
                <a:ea typeface="楷体_GB2312" pitchFamily="49" charset="-122"/>
              </a:rPr>
              <a:t>X</a:t>
            </a:r>
            <a:r>
              <a:rPr kumimoji="1" lang="en-US" altLang="zh-CN" sz="2800" b="1" dirty="0">
                <a:solidFill>
                  <a:srgbClr val="000000"/>
                </a:solidFill>
                <a:ea typeface="楷体_GB2312" pitchFamily="49" charset="-122"/>
              </a:rPr>
              <a:t>=</a:t>
            </a:r>
            <a:r>
              <a:rPr kumimoji="1" lang="en-US" altLang="zh-CN" sz="2800" b="1" i="1" dirty="0" err="1">
                <a:solidFill>
                  <a:srgbClr val="000000"/>
                </a:solidFill>
                <a:ea typeface="楷体_GB2312" pitchFamily="49" charset="-122"/>
              </a:rPr>
              <a:t>x</a:t>
            </a:r>
            <a:r>
              <a:rPr kumimoji="1" lang="en-US" altLang="zh-CN" sz="2800" b="1" i="1" baseline="-25000" dirty="0" err="1">
                <a:solidFill>
                  <a:srgbClr val="000000"/>
                </a:solidFill>
                <a:ea typeface="楷体_GB2312" pitchFamily="49" charset="-122"/>
              </a:rPr>
              <a:t>k</a:t>
            </a:r>
            <a:r>
              <a:rPr kumimoji="1" lang="en-US" altLang="zh-CN" sz="2800" b="1" dirty="0">
                <a:solidFill>
                  <a:srgbClr val="000000"/>
                </a:solidFill>
                <a:ea typeface="楷体_GB2312" pitchFamily="49" charset="-122"/>
              </a:rPr>
              <a:t>}</a:t>
            </a:r>
          </a:p>
        </p:txBody>
      </p:sp>
      <p:graphicFrame>
        <p:nvGraphicFramePr>
          <p:cNvPr id="11" name="Object 10">
            <a:extLst>
              <a:ext uri="{FF2B5EF4-FFF2-40B4-BE49-F238E27FC236}">
                <a16:creationId xmlns:a16="http://schemas.microsoft.com/office/drawing/2014/main" id="{7C8EBEAF-23E4-4CB0-9B8F-4C95A9292A90}"/>
              </a:ext>
            </a:extLst>
          </p:cNvPr>
          <p:cNvGraphicFramePr>
            <a:graphicFrameLocks noChangeAspect="1"/>
          </p:cNvGraphicFramePr>
          <p:nvPr>
            <p:extLst>
              <p:ext uri="{D42A27DB-BD31-4B8C-83A1-F6EECF244321}">
                <p14:modId xmlns:p14="http://schemas.microsoft.com/office/powerpoint/2010/main" val="51082509"/>
              </p:ext>
            </p:extLst>
          </p:nvPr>
        </p:nvGraphicFramePr>
        <p:xfrm>
          <a:off x="1295400" y="3211573"/>
          <a:ext cx="6553200" cy="881062"/>
        </p:xfrm>
        <a:graphic>
          <a:graphicData uri="http://schemas.openxmlformats.org/presentationml/2006/ole">
            <mc:AlternateContent xmlns:mc="http://schemas.openxmlformats.org/markup-compatibility/2006">
              <mc:Choice xmlns:v="urn:schemas-microsoft-com:vml" Requires="v">
                <p:oleObj spid="_x0000_s51279" name="Equation" r:id="rId3" imgW="2654280" imgH="355320" progId="Equation.DSMT4">
                  <p:embed/>
                </p:oleObj>
              </mc:Choice>
              <mc:Fallback>
                <p:oleObj name="Equation" r:id="rId3" imgW="2654280" imgH="355320" progId="Equation.DSMT4">
                  <p:embed/>
                  <p:pic>
                    <p:nvPicPr>
                      <p:cNvPr id="190474" name="Object 10">
                        <a:extLst>
                          <a:ext uri="{FF2B5EF4-FFF2-40B4-BE49-F238E27FC236}">
                            <a16:creationId xmlns:a16="http://schemas.microsoft.com/office/drawing/2014/main" id="{CD19E6AB-65BD-4218-A5EC-05A539309A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211573"/>
                        <a:ext cx="6553200" cy="881062"/>
                      </a:xfrm>
                      <a:prstGeom prst="rect">
                        <a:avLst/>
                      </a:prstGeom>
                      <a:noFill/>
                      <a:ln>
                        <a:noFill/>
                      </a:ln>
                      <a:effectLst/>
                      <a:extLst>
                        <a:ext uri="{909E8E84-426E-40DD-AFC4-6F175D3DCCD1}">
                          <a14:hiddenFill xmlns:a14="http://schemas.microsoft.com/office/drawing/2010/main">
                            <a:solidFill>
                              <a:schemeClr val="hlink">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35649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20485</TotalTime>
  <Words>11868</Words>
  <Application>Microsoft Office PowerPoint</Application>
  <PresentationFormat>全屏显示(4:3)</PresentationFormat>
  <Paragraphs>1591</Paragraphs>
  <Slides>179</Slides>
  <Notes>27</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4</vt:i4>
      </vt:variant>
      <vt:variant>
        <vt:lpstr>幻灯片标题</vt:lpstr>
      </vt:variant>
      <vt:variant>
        <vt:i4>179</vt:i4>
      </vt:variant>
    </vt:vector>
  </HeadingPairs>
  <TitlesOfParts>
    <vt:vector size="199" baseType="lpstr">
      <vt:lpstr>BatangChe</vt:lpstr>
      <vt:lpstr>黑体</vt:lpstr>
      <vt:lpstr>楷体_GB2312</vt:lpstr>
      <vt:lpstr>宋体</vt:lpstr>
      <vt:lpstr>-윤명조240</vt:lpstr>
      <vt:lpstr>Arial</vt:lpstr>
      <vt:lpstr>Arial Black</vt:lpstr>
      <vt:lpstr>Cambria Math</vt:lpstr>
      <vt:lpstr>Georgia</vt:lpstr>
      <vt:lpstr>Monotype Corsiva</vt:lpstr>
      <vt:lpstr>Symbol</vt:lpstr>
      <vt:lpstr>Times New Roman</vt:lpstr>
      <vt:lpstr>Verdana</vt:lpstr>
      <vt:lpstr>Wingdings</vt:lpstr>
      <vt:lpstr>Wingdings 3</vt:lpstr>
      <vt:lpstr>默认设计模板</vt:lpstr>
      <vt:lpstr>Equation</vt:lpstr>
      <vt:lpstr>公式</vt:lpstr>
      <vt:lpstr>剪辑</vt:lpstr>
      <vt:lpstr>Equation.3</vt:lpstr>
      <vt:lpstr>PowerPoint 演示文稿</vt:lpstr>
      <vt:lpstr>提纲</vt:lpstr>
      <vt:lpstr>3.1 概率论学科概述</vt:lpstr>
      <vt:lpstr>3.1 概率论学科概述</vt:lpstr>
      <vt:lpstr>3.1 概率论学科概述</vt:lpstr>
      <vt:lpstr>3.1 概率论学科概述</vt:lpstr>
      <vt:lpstr>提纲</vt:lpstr>
      <vt:lpstr>3.2 随机事件与概率</vt:lpstr>
      <vt:lpstr>3.2 随机事件与概率</vt:lpstr>
      <vt:lpstr>3.2-1 随机事件</vt:lpstr>
      <vt:lpstr>3.2-1 随机事件</vt:lpstr>
      <vt:lpstr>3.2-1 随机事件</vt:lpstr>
      <vt:lpstr>3.2-1 随机事件</vt:lpstr>
      <vt:lpstr>3.2-1 随机事件</vt:lpstr>
      <vt:lpstr>3.2-2 频率与概率</vt:lpstr>
      <vt:lpstr>3.2-2 频率与概率</vt:lpstr>
      <vt:lpstr>3.2-2 频率与概率</vt:lpstr>
      <vt:lpstr>3.2-2 频率与概率</vt:lpstr>
      <vt:lpstr>3.2-2 频率与概率</vt:lpstr>
      <vt:lpstr>3.2-2 等可能概型（古典概型）</vt:lpstr>
      <vt:lpstr>3.2-2 等可能概型（古典概型）</vt:lpstr>
      <vt:lpstr>3.2-2 等可能概型（古典概型）</vt:lpstr>
      <vt:lpstr>3.2-2 等可能概型（古典概型）</vt:lpstr>
      <vt:lpstr>3.2-2 等可能概型（古典概型）</vt:lpstr>
      <vt:lpstr>提纲</vt:lpstr>
      <vt:lpstr>3.3 条件概率与独立性</vt:lpstr>
      <vt:lpstr>3.3-1 条件概率</vt:lpstr>
      <vt:lpstr>3.3-1 条件概率</vt:lpstr>
      <vt:lpstr>3.3-1 条件概率</vt:lpstr>
      <vt:lpstr>3.3-1 条件概率</vt:lpstr>
      <vt:lpstr>3.3-1 条件概率</vt:lpstr>
      <vt:lpstr>3.3-1 条件概率</vt:lpstr>
      <vt:lpstr>3.3-1 条件概率</vt:lpstr>
      <vt:lpstr>3.3-1 条件概率</vt:lpstr>
      <vt:lpstr>3.3-1 条件概率</vt:lpstr>
      <vt:lpstr>3.3-1 条件概率</vt:lpstr>
      <vt:lpstr>3.3-1 条件概率</vt:lpstr>
      <vt:lpstr>3.3-1 条件概率</vt:lpstr>
      <vt:lpstr>3.3-1 条件概率</vt:lpstr>
      <vt:lpstr>3.3-1 条件概率</vt:lpstr>
      <vt:lpstr>3.3-1 条件概率</vt:lpstr>
      <vt:lpstr>3.3-1 条件概率</vt:lpstr>
      <vt:lpstr>3.3-1 条件概率</vt:lpstr>
      <vt:lpstr>3.3-2 全概率公式</vt:lpstr>
      <vt:lpstr>3.3-2 全概率公式</vt:lpstr>
      <vt:lpstr>3.3-2 全概率公式</vt:lpstr>
      <vt:lpstr>3.3-2 全概率公式</vt:lpstr>
      <vt:lpstr>3.3-2 全概率公式</vt:lpstr>
      <vt:lpstr>3.3-2 全概率公式</vt:lpstr>
      <vt:lpstr>3.3-2 全概率公式</vt:lpstr>
      <vt:lpstr>3.3-2 全概率公式</vt:lpstr>
      <vt:lpstr>3.3-2 全概率公式</vt:lpstr>
      <vt:lpstr>3.3-2 全概率公式</vt:lpstr>
      <vt:lpstr>3.3-2 全概率公式</vt:lpstr>
      <vt:lpstr>3.3-2 全概率公式</vt:lpstr>
      <vt:lpstr>3.3-2 全概率公式</vt:lpstr>
      <vt:lpstr>3.3-2 全概率公式</vt:lpstr>
      <vt:lpstr>3.3-3 事件独立性</vt:lpstr>
      <vt:lpstr>3.3-3 事件独立性</vt:lpstr>
      <vt:lpstr>3.3-3 事件独立性</vt:lpstr>
      <vt:lpstr>3.3-3 事件独立性</vt:lpstr>
      <vt:lpstr>3.3-3 事件独立性</vt:lpstr>
      <vt:lpstr>3.3-3 事件独立性</vt:lpstr>
      <vt:lpstr>3.3-3 事件独立性</vt:lpstr>
      <vt:lpstr>3.3-3 事件独立性</vt:lpstr>
      <vt:lpstr>3.3-3 事件独立性</vt:lpstr>
      <vt:lpstr>3.3-3 事件独立性</vt:lpstr>
      <vt:lpstr>3.3-3 事件独立性</vt:lpstr>
      <vt:lpstr>3.3-4独立试验（贝努里概型）</vt:lpstr>
      <vt:lpstr>3.3-4独立试验</vt:lpstr>
      <vt:lpstr>3.3-4独立试验</vt:lpstr>
      <vt:lpstr>3.3-4独立试验</vt:lpstr>
      <vt:lpstr>3.3-4独立试验</vt:lpstr>
      <vt:lpstr>3.3-4独立试验</vt:lpstr>
      <vt:lpstr>提纲</vt:lpstr>
      <vt:lpstr>3.4 随机变量</vt:lpstr>
      <vt:lpstr>3.4-1 随机变量</vt:lpstr>
      <vt:lpstr>3.4-1 随机变量</vt:lpstr>
      <vt:lpstr>3.4-1 随机变量</vt:lpstr>
      <vt:lpstr>3.4-1 随机变量</vt:lpstr>
      <vt:lpstr>3.4-1 随机变量</vt:lpstr>
      <vt:lpstr>3.4-1 随机变量</vt:lpstr>
      <vt:lpstr>3.4-1 随机变量</vt:lpstr>
      <vt:lpstr>3.4-2 分布函数</vt:lpstr>
      <vt:lpstr>3.4-2 分布函数</vt:lpstr>
      <vt:lpstr>3.4-2 分布函数</vt:lpstr>
      <vt:lpstr>3.4-2 分布函数</vt:lpstr>
      <vt:lpstr>3.4-3离散型随机变量及其分布</vt:lpstr>
      <vt:lpstr>3.4-3 离散型随机变量及其分布</vt:lpstr>
      <vt:lpstr>3.4-3离散型随机变量及其分布</vt:lpstr>
      <vt:lpstr>3.4-3离散型随机变量及其分布</vt:lpstr>
      <vt:lpstr>3.4-3离散型随机变量及其分布</vt:lpstr>
      <vt:lpstr>3.4-3离散型随机变量及其分布</vt:lpstr>
      <vt:lpstr>3.4-3离散型随机变量及其分布</vt:lpstr>
      <vt:lpstr>3.4-3离散型随机变量及其分布</vt:lpstr>
      <vt:lpstr>3.4-3离散型随机变量及其分布</vt:lpstr>
      <vt:lpstr>3.4-3离散型随机变量及其分布</vt:lpstr>
      <vt:lpstr>3.4-3离散型随机变量及其分布</vt:lpstr>
      <vt:lpstr>3.4-3离散型随机变量及其分布</vt:lpstr>
      <vt:lpstr>3.4-3离散型随机变量及其分布 </vt:lpstr>
      <vt:lpstr>3.4-3离散型随机变量及其分布</vt:lpstr>
      <vt:lpstr>3.4-3离散型随机变量及其分布</vt:lpstr>
      <vt:lpstr>3.4-3离散型随机变量及其分布</vt:lpstr>
      <vt:lpstr>3.4-3离散型随机变量及其分布</vt:lpstr>
      <vt:lpstr>3.4-3离散型随机变量及其分布</vt:lpstr>
      <vt:lpstr>3.4-3离散型随机变量及其分布</vt:lpstr>
      <vt:lpstr>3.4-3离散型随机变量及其分布</vt:lpstr>
      <vt:lpstr>3.4-3离散型随机变量及其分布</vt:lpstr>
      <vt:lpstr>3.4-3离散型随机变量及其分布</vt:lpstr>
      <vt:lpstr>3.4-3离散型随机变量及其分布</vt:lpstr>
      <vt:lpstr>3.4-4 连续型随机变量及其概率密度</vt:lpstr>
      <vt:lpstr>3.4-4 连续型随机变量及其概率密度</vt:lpstr>
      <vt:lpstr>3.4-4 连续型随机变量及其概率密度</vt:lpstr>
      <vt:lpstr>3.4-4 连续型随机变量及其概率密度</vt:lpstr>
      <vt:lpstr>3.4-4 连续型随机变量及其概率密度</vt:lpstr>
      <vt:lpstr>3.4-4 连续型随机变量及其概率密度</vt:lpstr>
      <vt:lpstr>3.4-4 连续型随机变量及其概率密度</vt:lpstr>
      <vt:lpstr>3.4-4 连续型随机变量及其概率密度</vt:lpstr>
      <vt:lpstr>3.4-4 连续型随机变量及其概率密度</vt:lpstr>
      <vt:lpstr>3.4-4 连续型随机变量及其概率密度</vt:lpstr>
      <vt:lpstr>3.4-4 连续型随机变量及其概率密度</vt:lpstr>
      <vt:lpstr>3.4-4 连续型随机变量及其概率密度</vt:lpstr>
      <vt:lpstr>3.4-4 连续型随机变量及其概率密度</vt:lpstr>
      <vt:lpstr>3.4-4 连续型随机变量及其概率密度</vt:lpstr>
      <vt:lpstr>3.4-4 连续型随机变量及其概率密度</vt:lpstr>
      <vt:lpstr>3.4-4 连续型随机变量及其概率密度</vt:lpstr>
      <vt:lpstr>3.4-4 连续型随机变量及其概率密度</vt:lpstr>
      <vt:lpstr>3.4-4 连续型随机变量及其概率密度</vt:lpstr>
      <vt:lpstr>3.4-4 连续型随机变量及其概率密度</vt:lpstr>
      <vt:lpstr>3.4-4 连续型随机变量及其概率密度</vt:lpstr>
      <vt:lpstr>提纲</vt:lpstr>
      <vt:lpstr>3.5 多维随机变量</vt:lpstr>
      <vt:lpstr>3.5-1 二维随机变量</vt:lpstr>
      <vt:lpstr>3.5-1 二维随机变量</vt:lpstr>
      <vt:lpstr>3.5-1 二维随机变量</vt:lpstr>
      <vt:lpstr>3.5-1 二维随机变量</vt:lpstr>
      <vt:lpstr>3.5-1 二维随机变量</vt:lpstr>
      <vt:lpstr>3.5-1 二维随机变量</vt:lpstr>
      <vt:lpstr>3.5-2 二维离散随机变量</vt:lpstr>
      <vt:lpstr>3.5-2 二维离散随机变量</vt:lpstr>
      <vt:lpstr>3.5-2 二维离散随机变量</vt:lpstr>
      <vt:lpstr>3.5-2 二维离散随机变量</vt:lpstr>
      <vt:lpstr>3.5-2 二维离散随机变量</vt:lpstr>
      <vt:lpstr>3.5-2 二维离散随机变量</vt:lpstr>
      <vt:lpstr>3.5-2 二维离散随机变量</vt:lpstr>
      <vt:lpstr>3.5-2 二维连续型随机变量</vt:lpstr>
      <vt:lpstr>3.5-2 二维连续型随机变量</vt:lpstr>
      <vt:lpstr>3.5-2 二维连续型随机变量</vt:lpstr>
      <vt:lpstr>3.5-2 二维连续型随机变量</vt:lpstr>
      <vt:lpstr>3.5-2 二维连续型随机变量</vt:lpstr>
      <vt:lpstr>3.5-2 二维连续型随机变量</vt:lpstr>
      <vt:lpstr>3.5-2 二维连续型随机变量</vt:lpstr>
      <vt:lpstr>3.5-2 二维连续型随机变量</vt:lpstr>
      <vt:lpstr>3.5-3 随机变量的数字特征</vt:lpstr>
      <vt:lpstr>3.5-3 随机变量的数字特征</vt:lpstr>
      <vt:lpstr>3.5-3 随机变量的数字特征</vt:lpstr>
      <vt:lpstr>3.5-3 随机变量的数字特征</vt:lpstr>
      <vt:lpstr>3.5-3 随机变量的数字特征</vt:lpstr>
      <vt:lpstr>3.5-3 随机变量的数字特征</vt:lpstr>
      <vt:lpstr>3.5-3 随机变量的数字特征</vt:lpstr>
      <vt:lpstr>3.5-3 随机变量的数字特征</vt:lpstr>
      <vt:lpstr>3.5-3 随机变量的数字特征</vt:lpstr>
      <vt:lpstr>3.5-3 随机变量的数字特征</vt:lpstr>
      <vt:lpstr>3.5-3 随机变量的数字特征</vt:lpstr>
      <vt:lpstr>3.5-3 随机变量的数字特征</vt:lpstr>
      <vt:lpstr>3.5-3 随机变量的数字特征</vt:lpstr>
      <vt:lpstr>3.5-3 随机变量的数字特征</vt:lpstr>
      <vt:lpstr>3.5-3 随机变量的数字特征</vt:lpstr>
      <vt:lpstr>3.5-3 随机变量的数字特征</vt:lpstr>
      <vt:lpstr>3.5-3 随机变量的数字特征</vt:lpstr>
      <vt:lpstr>3.5-3 随机变量的数字特征</vt:lpstr>
      <vt:lpstr>3.5-3 随机变量的数字特征</vt:lpstr>
      <vt:lpstr>3.5-3 随机变量的数字特征</vt:lpstr>
      <vt:lpstr>3.5-3 随机变量的数字特征</vt:lpstr>
      <vt:lpstr>3.5-3 随机变量的数字特征</vt:lpstr>
      <vt:lpstr>3.5-3 随机变量的数字特征</vt:lpstr>
      <vt:lpstr>3.5-3 随机变量的数字特征</vt:lpstr>
      <vt:lpstr>3.5-3 随机变量的数字特征</vt:lpstr>
      <vt:lpstr>3.5-3 随机变量的数字特征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大数据技术原理与应用</dc:title>
  <dc:creator>厦门大学-林子雨-编著</dc:creator>
  <dc:description>http://dblab.xmu.edu.cn/post/bigdata</dc:description>
  <cp:lastModifiedBy>zero</cp:lastModifiedBy>
  <cp:revision>1060</cp:revision>
  <cp:lastPrinted>2018-01-09T16:22:29Z</cp:lastPrinted>
  <dcterms:modified xsi:type="dcterms:W3CDTF">2019-05-05T02:09:40Z</dcterms:modified>
</cp:coreProperties>
</file>